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8" r:id="rId3"/>
    <p:sldId id="260" r:id="rId4"/>
    <p:sldId id="261" r:id="rId5"/>
    <p:sldId id="262" r:id="rId6"/>
    <p:sldId id="271" r:id="rId7"/>
    <p:sldId id="263" r:id="rId8"/>
    <p:sldId id="264" r:id="rId9"/>
    <p:sldId id="266" r:id="rId10"/>
    <p:sldId id="267" r:id="rId11"/>
    <p:sldId id="272" r:id="rId12"/>
    <p:sldId id="268" r:id="rId13"/>
    <p:sldId id="269" r:id="rId14"/>
    <p:sldId id="279" r:id="rId15"/>
    <p:sldId id="270" r:id="rId16"/>
    <p:sldId id="284" r:id="rId17"/>
    <p:sldId id="273" r:id="rId18"/>
    <p:sldId id="285" r:id="rId19"/>
    <p:sldId id="286" r:id="rId20"/>
    <p:sldId id="278" r:id="rId21"/>
    <p:sldId id="277" r:id="rId22"/>
    <p:sldId id="280" r:id="rId23"/>
    <p:sldId id="282" r:id="rId2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05619-B713-452C-8DE9-2BF0422CF0F7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259DC-288B-4CA3-A232-AA59D4BD438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259DC-288B-4CA3-A232-AA59D4BD438C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t-PT" sz="5400" dirty="0" smtClean="0">
                <a:solidFill>
                  <a:srgbClr val="FF0000"/>
                </a:solidFill>
              </a:rPr>
              <a:t>Ler o artigo. O nosso grupo decretou que deveria distribuir os 50% dos lucros do exercício, e não um valor inferior, uma vez que considera este valor justo.</a:t>
            </a:r>
            <a:endParaRPr lang="pt-PT" sz="5400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259DC-288B-4CA3-A232-AA59D4BD438C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arredondad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ângulo arredondad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arredondad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ctângulo de Canto Simples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arredondad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Marcador de Posição do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F79B25D-5DAD-4805-B5AE-D9F876AFC1C6}" type="datetimeFigureOut">
              <a:rPr lang="pt-PT" smtClean="0"/>
              <a:pPr/>
              <a:t>23-05-2009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31E3C9-C87A-477F-AABA-BA081B72F72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TRABALHO%20DE%20DIREITO/certidao%20permanente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TRABALHO%20DE%20DIREITO/ACTA%20DA%20%20ASSEMBLEIA%20GERAL.pdf" TargetMode="External"/><Relationship Id="rId2" Type="http://schemas.openxmlformats.org/officeDocument/2006/relationships/hyperlink" Target="TRABALHO%20DE%20DIREITO/CONVOCAT&#211;RIA%20PARA%20A%20ASSEMBLEIA%20GER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TRABALHO%20DE%20DIREITO/Pedido%20de%20admissibilidade%20da%20firma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TRABALHO%20DE%20DIREITO/GUIA%20DE%20DEP&#211;SITO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2357454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Dossier sobre Sociedades Comerciais por Quotas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571744"/>
            <a:ext cx="4000528" cy="326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4714876" y="5500702"/>
            <a:ext cx="214312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03"/>
              </a:avLst>
            </a:prstTxWarp>
          </a:bodyPr>
          <a:lstStyle/>
          <a:p>
            <a:pPr algn="ctr" rtl="0"/>
            <a:r>
              <a:rPr lang="pt-PT" sz="3600" kern="10" spc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Construções Sol, Lda</a:t>
            </a:r>
            <a:endParaRPr lang="pt-PT" sz="3600" kern="10" spc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Ponto 3: Contrato da sociedade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58" y="500042"/>
            <a:ext cx="8183880" cy="4187952"/>
          </a:xfrm>
        </p:spPr>
        <p:txBody>
          <a:bodyPr/>
          <a:lstStyle/>
          <a:p>
            <a:pPr>
              <a:buNone/>
            </a:pPr>
            <a:endParaRPr lang="pt-PT" dirty="0" smtClean="0"/>
          </a:p>
          <a:p>
            <a:pPr algn="just"/>
            <a:r>
              <a:rPr lang="pt-PT" dirty="0" smtClean="0"/>
              <a:t>O contrato de sociedade são as regras pelas quais a sociedade se regerá, respeitando quer as normas imperativas da lei, que a vontade das partes.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183880" cy="2143140"/>
          </a:xfrm>
        </p:spPr>
        <p:txBody>
          <a:bodyPr/>
          <a:lstStyle/>
          <a:p>
            <a:pPr algn="ctr"/>
            <a:r>
              <a:rPr lang="pt-PT" dirty="0" smtClean="0"/>
              <a:t>Ponto3.1: Elaboração do contrato da sociedade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00042"/>
            <a:ext cx="818388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b="1" i="1" u="sng" dirty="0" smtClean="0">
                <a:solidFill>
                  <a:srgbClr val="FE6700"/>
                </a:solidFill>
              </a:rPr>
              <a:t>Cláusulas obrigatórias do contrato:</a:t>
            </a:r>
          </a:p>
          <a:p>
            <a:pPr>
              <a:buNone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Tipo de sociedade;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Firma da sociedade;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O objecto da sociedade;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Sede da sociedade;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Capital Social;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Quota de capital e a natureza da entrada de cada sócio, bem como os pagamentos efectuados por conta da quota.</a:t>
            </a:r>
          </a:p>
          <a:p>
            <a:pPr>
              <a:buFont typeface="Wingdings" pitchFamily="2" charset="2"/>
              <a:buChar char="Ø"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357166"/>
            <a:ext cx="818388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b="1" i="1" u="sng" dirty="0" smtClean="0">
                <a:solidFill>
                  <a:srgbClr val="FE6700"/>
                </a:solidFill>
              </a:rPr>
              <a:t>Cláusulas facultativas do contrato:</a:t>
            </a:r>
          </a:p>
          <a:p>
            <a:pPr>
              <a:buNone/>
            </a:pPr>
            <a:endParaRPr lang="pt-PT" dirty="0" smtClean="0"/>
          </a:p>
          <a:p>
            <a:pPr hangingPunct="0">
              <a:buFont typeface="Wingdings" pitchFamily="2" charset="2"/>
              <a:buChar char="Ø"/>
            </a:pPr>
            <a:r>
              <a:rPr lang="pt-PT" b="1" i="1" dirty="0" smtClean="0">
                <a:solidFill>
                  <a:srgbClr val="FF0000"/>
                </a:solidFill>
              </a:rPr>
              <a:t>Diferimento da realização da entrada</a:t>
            </a:r>
            <a:r>
              <a:rPr lang="pt-PT" b="1" dirty="0" smtClean="0"/>
              <a:t>;</a:t>
            </a:r>
          </a:p>
          <a:p>
            <a:pPr hangingPunct="0">
              <a:buNone/>
            </a:pPr>
            <a:endParaRPr lang="pt-PT" dirty="0" smtClean="0"/>
          </a:p>
          <a:p>
            <a:pPr hangingPunct="0">
              <a:buNone/>
            </a:pPr>
            <a:endParaRPr lang="pt-PT" dirty="0" smtClean="0"/>
          </a:p>
          <a:p>
            <a:pPr hangingPunct="0">
              <a:buNone/>
            </a:pPr>
            <a:endParaRPr lang="pt-PT" dirty="0" smtClean="0"/>
          </a:p>
          <a:p>
            <a:pPr algn="just" hangingPunct="0"/>
            <a:r>
              <a:rPr lang="pt-PT" sz="2400" dirty="0" smtClean="0"/>
              <a:t>Segundo o n.º 2 do artigo 202.º do CSC, "Só pode ser diferida a efectivação de metade das entradas em dinheiro, mas o quantitativo global dos pagamentos feitos(...) juntamente com(...) entradas em espécie, deve perfazer o capital mínimo fixado na lei".</a:t>
            </a:r>
          </a:p>
          <a:p>
            <a:pPr hangingPunct="0">
              <a:buNone/>
            </a:pPr>
            <a:endParaRPr lang="pt-PT" dirty="0" smtClean="0"/>
          </a:p>
          <a:p>
            <a:pPr hangingPunct="0">
              <a:buNone/>
            </a:pPr>
            <a:endParaRPr lang="pt-PT" dirty="0" smtClean="0"/>
          </a:p>
          <a:p>
            <a:pPr hangingPunct="0">
              <a:buNone/>
            </a:pPr>
            <a:endParaRPr lang="pt-PT" dirty="0" smtClean="0"/>
          </a:p>
        </p:txBody>
      </p:sp>
      <p:sp>
        <p:nvSpPr>
          <p:cNvPr id="4" name="Seta para baixo 3"/>
          <p:cNvSpPr/>
          <p:nvPr/>
        </p:nvSpPr>
        <p:spPr>
          <a:xfrm>
            <a:off x="4000496" y="2000240"/>
            <a:ext cx="71438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/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 algn="just"/>
            <a:r>
              <a:rPr lang="pt-PT" dirty="0" smtClean="0"/>
              <a:t>Segundo o n.º 1 do artigo 203.º o pagamento das entradas que ficaram por realizar só pode ser diferido para datas certas ou ficar dependente de factos certos e determinados.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/>
          <a:lstStyle/>
          <a:p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b="1" i="1" dirty="0" smtClean="0">
                <a:solidFill>
                  <a:srgbClr val="FF0000"/>
                </a:solidFill>
              </a:rPr>
              <a:t>Vinculação da sociedade;</a:t>
            </a:r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1714488"/>
            <a:ext cx="792961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PT" sz="2400" dirty="0" smtClean="0"/>
              <a:t>A sociedade vincula-se pelos actos praticados pela gerência, nos termos do contrato. Se o acto for escrito, a vinculação produz-se:</a:t>
            </a:r>
          </a:p>
          <a:p>
            <a:pPr lvl="1" algn="just">
              <a:buFont typeface="Wingdings" pitchFamily="2" charset="2"/>
              <a:buChar char="ü"/>
            </a:pPr>
            <a:r>
              <a:rPr lang="pt-PT" sz="2400" dirty="0" smtClean="0"/>
              <a:t> com a assinatura dos gerentes</a:t>
            </a:r>
          </a:p>
          <a:p>
            <a:pPr lvl="1" algn="just">
              <a:buFont typeface="Wingdings" pitchFamily="2" charset="2"/>
              <a:buChar char="ü"/>
            </a:pPr>
            <a:r>
              <a:rPr lang="pt-PT" sz="2400" dirty="0" smtClean="0"/>
              <a:t> </a:t>
            </a:r>
            <a:r>
              <a:rPr lang="pt-PT" sz="2400" dirty="0" smtClean="0"/>
              <a:t>e indicando essa qualidade, segundo o n.º4 do artigo 260º do CSC.</a:t>
            </a:r>
          </a:p>
          <a:p>
            <a:endParaRPr lang="pt-PT" sz="2400" dirty="0" smtClean="0"/>
          </a:p>
          <a:p>
            <a:endParaRPr lang="pt-PT" sz="2400" dirty="0" smtClean="0"/>
          </a:p>
          <a:p>
            <a:pPr>
              <a:buFont typeface="Wingdings" pitchFamily="2" charset="2"/>
              <a:buChar char="Ø"/>
            </a:pPr>
            <a:r>
              <a:rPr lang="pt-PT" sz="2400" dirty="0" smtClean="0"/>
              <a:t>O contracto deve definir quantas assinaturas serão necessárias para vincular a sociedade;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1000108"/>
            <a:ext cx="8183880" cy="41879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PT" dirty="0" smtClean="0"/>
              <a:t>A vinculação da sociedade pelos actos dos gerentes não é </a:t>
            </a:r>
            <a:r>
              <a:rPr lang="pt-PT" dirty="0" smtClean="0"/>
              <a:t>ilimitada:</a:t>
            </a:r>
          </a:p>
          <a:p>
            <a:pPr>
              <a:buFont typeface="Wingdings" pitchFamily="2" charset="2"/>
              <a:buChar char="Ø"/>
            </a:pPr>
            <a:endParaRPr lang="pt-PT" dirty="0" smtClean="0"/>
          </a:p>
          <a:p>
            <a:pPr lvl="2">
              <a:buFont typeface="Wingdings" pitchFamily="2" charset="2"/>
              <a:buChar char="ü"/>
            </a:pPr>
            <a:r>
              <a:rPr lang="pt-PT" dirty="0" smtClean="0"/>
              <a:t> A sociedade pode provar que o terceiro não sabia ou não podia ignorar que o acto praticado não respeitava a cláusula;</a:t>
            </a:r>
          </a:p>
          <a:p>
            <a:pPr lvl="2">
              <a:buFont typeface="Wingdings" pitchFamily="2" charset="2"/>
              <a:buChar char="ü"/>
            </a:pPr>
            <a:endParaRPr lang="pt-PT" dirty="0" smtClean="0"/>
          </a:p>
          <a:p>
            <a:pPr lvl="2">
              <a:buFont typeface="Wingdings" pitchFamily="2" charset="2"/>
              <a:buChar char="ü"/>
            </a:pPr>
            <a:r>
              <a:rPr lang="pt-PT" dirty="0" smtClean="0"/>
              <a:t>O conhecimento do terceiro não pode ser provado apenas pela publicidade dada ao contracto de sociedade.</a:t>
            </a:r>
            <a:endParaRPr lang="pt-PT" dirty="0" smtClean="0"/>
          </a:p>
          <a:p>
            <a:pPr>
              <a:buFont typeface="Wingdings" pitchFamily="2" charset="2"/>
              <a:buChar char="ü"/>
            </a:pPr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357166"/>
            <a:ext cx="8183880" cy="5041788"/>
          </a:xfrm>
        </p:spPr>
        <p:txBody>
          <a:bodyPr>
            <a:normAutofit lnSpcReduction="10000"/>
          </a:bodyPr>
          <a:lstStyle/>
          <a:p>
            <a:pPr hangingPunct="0">
              <a:buFont typeface="Wingdings" pitchFamily="2" charset="2"/>
              <a:buChar char="Ø"/>
            </a:pPr>
            <a:r>
              <a:rPr lang="pt-PT" b="1" i="1" dirty="0" smtClean="0">
                <a:solidFill>
                  <a:srgbClr val="FF0000"/>
                </a:solidFill>
              </a:rPr>
              <a:t>Direito aos lucros do exercício;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pPr algn="just"/>
            <a:r>
              <a:rPr lang="pt-PT" sz="2600" dirty="0" smtClean="0"/>
              <a:t>O contrato de sociedade pode definir valor de distribuição de lucros inferior ao resultante da lei ( ou seja, 50% dos lucros do exercício distribuíveis), nos termos do artigo 217.º n.º1.</a:t>
            </a:r>
          </a:p>
          <a:p>
            <a:pPr algn="just">
              <a:buNone/>
            </a:pPr>
            <a:endParaRPr lang="pt-PT" sz="2600" dirty="0" smtClean="0"/>
          </a:p>
          <a:p>
            <a:pPr algn="just">
              <a:buFont typeface="Wingdings" pitchFamily="2" charset="2"/>
              <a:buChar char="Ø"/>
            </a:pPr>
            <a:r>
              <a:rPr lang="pt-PT" sz="2600" dirty="0" smtClean="0"/>
              <a:t>Maioria necessária para alterar o contrato de sociedade.</a:t>
            </a:r>
          </a:p>
          <a:p>
            <a:pPr algn="just"/>
            <a:endParaRPr lang="pt-PT" sz="2600" dirty="0"/>
          </a:p>
        </p:txBody>
      </p:sp>
      <p:sp>
        <p:nvSpPr>
          <p:cNvPr id="4" name="Seta para baixo 3"/>
          <p:cNvSpPr/>
          <p:nvPr/>
        </p:nvSpPr>
        <p:spPr>
          <a:xfrm>
            <a:off x="3428992" y="1214422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428604"/>
            <a:ext cx="8286808" cy="550072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t-PT" b="1" i="1" dirty="0" smtClean="0">
                <a:solidFill>
                  <a:srgbClr val="FF0000"/>
                </a:solidFill>
              </a:rPr>
              <a:t>Maioria necessária para alterar o contrato de sociedade.</a:t>
            </a:r>
          </a:p>
          <a:p>
            <a:pPr algn="just">
              <a:buFont typeface="Wingdings" pitchFamily="2" charset="2"/>
              <a:buChar char="Ø"/>
            </a:pPr>
            <a:endParaRPr lang="pt-PT" b="1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pt-PT" b="1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pt-PT" sz="1800" dirty="0" smtClean="0"/>
          </a:p>
          <a:p>
            <a:pPr algn="just">
              <a:buFont typeface="Wingdings" pitchFamily="2" charset="2"/>
              <a:buChar char="Ø"/>
            </a:pPr>
            <a:r>
              <a:rPr lang="pt-PT" sz="2400" dirty="0" smtClean="0"/>
              <a:t>De </a:t>
            </a:r>
            <a:r>
              <a:rPr lang="pt-PT" sz="2400" dirty="0" smtClean="0"/>
              <a:t>acordo com o n.º1 do artigo 265.º- Maioria necessária, é dito que se pode estabelecer uma cláusula no contrato da sociedade, dizendo que se pode alterar o contrato de sociedade por um número mais elevado de votos do que a maioria de três quartos.</a:t>
            </a:r>
          </a:p>
          <a:p>
            <a:pPr algn="just">
              <a:buNone/>
            </a:pPr>
            <a:endParaRPr lang="pt-PT" sz="1800" dirty="0" smtClean="0"/>
          </a:p>
          <a:p>
            <a:pPr algn="just">
              <a:buNone/>
            </a:pPr>
            <a:endParaRPr lang="pt-PT" sz="1800" dirty="0" smtClean="0"/>
          </a:p>
          <a:p>
            <a:pPr algn="ctr">
              <a:buNone/>
            </a:pPr>
            <a:endParaRPr lang="pt-PT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PT" sz="1800" b="1" dirty="0" smtClean="0">
                <a:solidFill>
                  <a:schemeClr val="accent1">
                    <a:lumMod val="75000"/>
                  </a:schemeClr>
                </a:solidFill>
              </a:rPr>
              <a:t>NO ENTANTO:</a:t>
            </a:r>
          </a:p>
          <a:p>
            <a:pPr algn="ctr">
              <a:buNone/>
            </a:pPr>
            <a:endParaRPr lang="pt-PT" sz="1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000496" y="1571612"/>
            <a:ext cx="571504" cy="857256"/>
          </a:xfrm>
          <a:prstGeom prst="downArrow">
            <a:avLst>
              <a:gd name="adj1" fmla="val 5484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Seta curvada à esquerda 4"/>
          <p:cNvSpPr/>
          <p:nvPr/>
        </p:nvSpPr>
        <p:spPr>
          <a:xfrm>
            <a:off x="5429256" y="4143380"/>
            <a:ext cx="500066" cy="785818"/>
          </a:xfrm>
          <a:prstGeom prst="curvedLeftArrow">
            <a:avLst>
              <a:gd name="adj1" fmla="val 30993"/>
              <a:gd name="adj2" fmla="val 7857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>
              <a:buNone/>
            </a:pPr>
            <a:endParaRPr lang="pt-PT" sz="2400" dirty="0" smtClean="0"/>
          </a:p>
          <a:p>
            <a:pPr algn="just">
              <a:buFont typeface="Wingdings" pitchFamily="2" charset="2"/>
              <a:buChar char="Ø"/>
            </a:pPr>
            <a:r>
              <a:rPr lang="pt-PT" sz="2400" dirty="0" smtClean="0"/>
              <a:t>No </a:t>
            </a:r>
            <a:r>
              <a:rPr lang="pt-PT" sz="2400" dirty="0" smtClean="0"/>
              <a:t>nosso contrato de sociedade </a:t>
            </a:r>
            <a:r>
              <a:rPr lang="pt-PT" sz="2400" dirty="0" smtClean="0"/>
              <a:t>mantemos </a:t>
            </a:r>
            <a:r>
              <a:rPr lang="pt-PT" sz="2400" dirty="0" smtClean="0"/>
              <a:t>a maioria de </a:t>
            </a:r>
            <a:r>
              <a:rPr lang="pt-PT" sz="2400" dirty="0" smtClean="0"/>
              <a:t>três quartos </a:t>
            </a:r>
            <a:r>
              <a:rPr lang="pt-PT" sz="2400" dirty="0" smtClean="0"/>
              <a:t>votos </a:t>
            </a:r>
            <a:r>
              <a:rPr lang="pt-PT" sz="2400" dirty="0" smtClean="0"/>
              <a:t>correspondentes ao capital social para a alteração </a:t>
            </a:r>
            <a:r>
              <a:rPr lang="pt-PT" sz="2400" dirty="0" smtClean="0"/>
              <a:t>do contrato da sociedade.</a:t>
            </a:r>
          </a:p>
          <a:p>
            <a:pPr algn="just">
              <a:buNone/>
            </a:pPr>
            <a:r>
              <a:rPr lang="pt-PT" sz="2400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pt-PT" sz="2400" dirty="0" smtClean="0"/>
              <a:t>Mas, essa maioria já se aplica nos casos em que o contrato não estabelece uma maioria superior a </a:t>
            </a:r>
            <a:r>
              <a:rPr lang="pt-PT" sz="2400" dirty="0" smtClean="0"/>
              <a:t>3/4. Pelo que para tornar esta cláusula em facultativa reformulámos o nosso contracto, estabelecendo a maioria em </a:t>
            </a:r>
            <a:r>
              <a:rPr lang="pt-PT" sz="2400" dirty="0" smtClean="0"/>
              <a:t>4/5 </a:t>
            </a:r>
            <a:r>
              <a:rPr lang="pt-PT" sz="2400" dirty="0" smtClean="0"/>
              <a:t>dos votos </a:t>
            </a:r>
            <a:r>
              <a:rPr lang="pt-PT" sz="2400" dirty="0" smtClean="0"/>
              <a:t>correspondentes ao capital social.</a:t>
            </a:r>
            <a:endParaRPr lang="pt-P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4983480"/>
            <a:ext cx="8401080" cy="105156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O que é uma sociedade por quotas?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dirty="0" smtClean="0"/>
          </a:p>
          <a:p>
            <a:pPr algn="just"/>
            <a:r>
              <a:rPr lang="pt-PT" dirty="0" smtClean="0"/>
              <a:t>A sociedade por quotas é um dos tipos consagrados pela legislação no código das sociedades comerciais.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As características principais e específicas desta sociedade são:</a:t>
            </a:r>
          </a:p>
          <a:p>
            <a:pPr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071942"/>
            <a:ext cx="8183880" cy="2286016"/>
          </a:xfrm>
        </p:spPr>
        <p:txBody>
          <a:bodyPr/>
          <a:lstStyle/>
          <a:p>
            <a:pPr algn="ctr"/>
            <a:r>
              <a:rPr lang="pt-PT" dirty="0" smtClean="0"/>
              <a:t>Ponto 4: Registo definitivo na Sociedade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CaixaDeTexto 2">
            <a:hlinkClick r:id="rId2" action="ppaction://hlinkfile"/>
          </p:cNvPr>
          <p:cNvSpPr txBox="1"/>
          <p:nvPr/>
        </p:nvSpPr>
        <p:spPr>
          <a:xfrm>
            <a:off x="571472" y="1285860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i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Certidão Permanente</a:t>
            </a:r>
            <a:endParaRPr lang="pt-PT" sz="3600" i="1" u="sng" dirty="0">
              <a:solidFill>
                <a:schemeClr val="accent2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183880" cy="1194436"/>
          </a:xfrm>
        </p:spPr>
        <p:txBody>
          <a:bodyPr>
            <a:noAutofit/>
          </a:bodyPr>
          <a:lstStyle/>
          <a:p>
            <a:r>
              <a:rPr lang="pt-PT" sz="4000" dirty="0" smtClean="0"/>
              <a:t>Alteração ao contrato de sociedade</a:t>
            </a:r>
            <a:endParaRPr lang="pt-PT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3000372"/>
            <a:ext cx="71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/>
              <a:t>Aumento de capital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/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357166"/>
            <a:ext cx="807249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200" b="1" i="1" u="sng" dirty="0" smtClean="0"/>
              <a:t>A deliberação de um aumento de capital, nos termos do n.º1 do artigo 87.º do CSC, deve indicar expressamente:</a:t>
            </a:r>
          </a:p>
          <a:p>
            <a:endParaRPr lang="pt-PT" dirty="0" smtClean="0"/>
          </a:p>
          <a:p>
            <a:endParaRPr lang="pt-PT" dirty="0" smtClean="0"/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sz="2200" dirty="0" smtClean="0"/>
              <a:t>A modalidade do aumento do capital;</a:t>
            </a:r>
          </a:p>
          <a:p>
            <a:endParaRPr lang="pt-PT" sz="2200" dirty="0" smtClean="0"/>
          </a:p>
          <a:p>
            <a:pPr lvl="1">
              <a:buFont typeface="Wingdings" pitchFamily="2" charset="2"/>
              <a:buChar char="Ø"/>
            </a:pPr>
            <a:r>
              <a:rPr lang="pt-PT" sz="2200" dirty="0" smtClean="0"/>
              <a:t>O montante do aumento do capital;</a:t>
            </a:r>
          </a:p>
          <a:p>
            <a:endParaRPr lang="pt-PT" sz="2200" dirty="0" smtClean="0"/>
          </a:p>
          <a:p>
            <a:pPr lvl="1">
              <a:buFont typeface="Wingdings" pitchFamily="2" charset="2"/>
              <a:buChar char="Ø"/>
            </a:pPr>
            <a:r>
              <a:rPr lang="pt-PT" sz="2200" dirty="0" smtClean="0"/>
              <a:t>O montante nominal das novas participações;</a:t>
            </a:r>
          </a:p>
          <a:p>
            <a:endParaRPr lang="pt-PT" sz="2200" dirty="0" smtClean="0"/>
          </a:p>
          <a:p>
            <a:pPr lvl="1">
              <a:buFont typeface="Wingdings" pitchFamily="2" charset="2"/>
              <a:buChar char="Ø"/>
            </a:pPr>
            <a:r>
              <a:rPr lang="pt-PT" sz="2200" dirty="0" smtClean="0"/>
              <a:t>A natureza das novas entradas;</a:t>
            </a:r>
          </a:p>
          <a:p>
            <a:endParaRPr lang="pt-PT" sz="2200" dirty="0" smtClean="0"/>
          </a:p>
          <a:p>
            <a:pPr lvl="1">
              <a:buFont typeface="Wingdings" pitchFamily="2" charset="2"/>
              <a:buChar char="Ø"/>
            </a:pPr>
            <a:r>
              <a:rPr lang="pt-PT" sz="2200" dirty="0" smtClean="0"/>
              <a:t>Os prazos dentro dos quais as entradas devem ser efectuadas;</a:t>
            </a:r>
          </a:p>
          <a:p>
            <a:endParaRPr lang="pt-PT" sz="2200" dirty="0" smtClean="0"/>
          </a:p>
          <a:p>
            <a:pPr lvl="1">
              <a:buFont typeface="Wingdings" pitchFamily="2" charset="2"/>
              <a:buChar char="Ø"/>
            </a:pPr>
            <a:r>
              <a:rPr lang="pt-PT" sz="2200" dirty="0" smtClean="0"/>
              <a:t>As pessoas que participarão nesse aumento.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Procedimentos a realizar para esta alteração de contrato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smtClean="0"/>
              <a:t>Os principais procedimentos a realizar são:</a:t>
            </a:r>
          </a:p>
          <a:p>
            <a:pPr>
              <a:buNone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b="1" dirty="0" smtClean="0">
                <a:hlinkClick r:id="rId2" action="ppaction://hlinkfile"/>
              </a:rPr>
              <a:t>Convocatória para a Assembleia Geral</a:t>
            </a:r>
            <a:endParaRPr lang="pt-PT" b="1" dirty="0" smtClean="0"/>
          </a:p>
          <a:p>
            <a:pPr marL="514350" indent="-514350">
              <a:buNone/>
            </a:pPr>
            <a:endParaRPr lang="pt-PT" b="1" dirty="0" smtClean="0"/>
          </a:p>
          <a:p>
            <a:pPr marL="514350" indent="-514350">
              <a:buFont typeface="+mj-lt"/>
              <a:buAutoNum type="arabicPeriod"/>
            </a:pPr>
            <a:r>
              <a:rPr lang="pt-PT" b="1" dirty="0" smtClean="0">
                <a:hlinkClick r:id="rId3" action="ppaction://hlinkfile"/>
              </a:rPr>
              <a:t>Acta da assembleia geral</a:t>
            </a:r>
            <a:endParaRPr lang="pt-PT" b="1" dirty="0" smtClean="0"/>
          </a:p>
          <a:p>
            <a:pPr marL="514350" indent="-514350">
              <a:buFont typeface="+mj-lt"/>
              <a:buAutoNum type="arabicPeriod"/>
            </a:pPr>
            <a:endParaRPr lang="pt-PT" b="1" dirty="0" smtClean="0"/>
          </a:p>
          <a:p>
            <a:pPr marL="514350" indent="-514350">
              <a:buFont typeface="+mj-lt"/>
              <a:buAutoNum type="arabicPeriod"/>
            </a:pPr>
            <a:r>
              <a:rPr lang="pt-PT" b="1" dirty="0" smtClean="0"/>
              <a:t>Registo na conservatória do registo comercial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O que é uma sociedade por quotas? (continuação)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O capital social mínimo de 5.000 Euros;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O capital social está dividido em quotas e a cada sócio fica a pertencer uma quota correspondente à entrada;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Não são admitidas contribuições de indústria;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PT" dirty="0" smtClean="0"/>
              <a:t>O que é uma sociedade por quotas? (continuação)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algn="just"/>
            <a:r>
              <a:rPr lang="pt-PT" dirty="0" smtClean="0"/>
              <a:t>Nenhuma quota pode ser inferior a 100 Euros 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A firma deve ser formada pelo nome ou firma de todos ou alguns dos sócios, por denominação particular ou por ambos, acrescido de "Limitada" ou "</a:t>
            </a:r>
            <a:r>
              <a:rPr lang="pt-PT" dirty="0" err="1" smtClean="0"/>
              <a:t>Lda</a:t>
            </a:r>
            <a:r>
              <a:rPr lang="pt-PT" dirty="0" smtClean="0"/>
              <a:t>".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183880" cy="1534470"/>
          </a:xfrm>
        </p:spPr>
        <p:txBody>
          <a:bodyPr>
            <a:normAutofit fontScale="90000"/>
          </a:bodyPr>
          <a:lstStyle/>
          <a:p>
            <a:pPr algn="just"/>
            <a:r>
              <a:rPr lang="pt-PT" dirty="0" smtClean="0"/>
              <a:t>Qual é o interesse prático da constituição de uma sociedade desta natureza?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021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A limitação da responsabilidade;</a:t>
            </a:r>
          </a:p>
          <a:p>
            <a:pPr>
              <a:buFont typeface="Wingdings" pitchFamily="2" charset="2"/>
              <a:buChar char="Ø"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Capital social mínimo reduzido;</a:t>
            </a:r>
          </a:p>
          <a:p>
            <a:pPr>
              <a:buFont typeface="Wingdings" pitchFamily="2" charset="2"/>
              <a:buChar char="Ø"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Participação tendencialmente democrática.</a:t>
            </a:r>
          </a:p>
          <a:p>
            <a:pPr>
              <a:buFont typeface="Wingdings" pitchFamily="2" charset="2"/>
              <a:buChar char="Ø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183880" cy="2143140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Esquema Sequencial da constituição de uma sociedade por quotas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eeee.png"/>
          <p:cNvPicPr>
            <a:picLocks noChangeAspect="1"/>
          </p:cNvPicPr>
          <p:nvPr/>
        </p:nvPicPr>
        <p:blipFill>
          <a:blip r:embed="rId2"/>
          <a:srcRect l="8220" t="2407" r="8402"/>
          <a:stretch>
            <a:fillRect/>
          </a:stretch>
        </p:blipFill>
        <p:spPr>
          <a:xfrm>
            <a:off x="1928794" y="428604"/>
            <a:ext cx="5072098" cy="579413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71736" y="5714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1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57356" y="15001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2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428992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3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428992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183880" cy="1177280"/>
          </a:xfrm>
        </p:spPr>
        <p:txBody>
          <a:bodyPr>
            <a:normAutofit/>
          </a:bodyPr>
          <a:lstStyle/>
          <a:p>
            <a:r>
              <a:rPr lang="pt-PT" sz="3200" dirty="0" smtClean="0">
                <a:hlinkClick r:id="rId2" action="ppaction://hlinkfile"/>
              </a:rPr>
              <a:t>Ponto 1:Pedido de Certificado de Admissibilidade da Firma </a:t>
            </a:r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183880" cy="1051560"/>
          </a:xfrm>
        </p:spPr>
        <p:txBody>
          <a:bodyPr/>
          <a:lstStyle/>
          <a:p>
            <a:pPr algn="ctr"/>
            <a:r>
              <a:rPr lang="pt-PT" dirty="0" smtClean="0">
                <a:hlinkClick r:id="rId2" action="ppaction://hlinkfile"/>
              </a:rPr>
              <a:t>Ponto 2: Guia do Depósito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330</TotalTime>
  <Words>820</Words>
  <Application>Microsoft Office PowerPoint</Application>
  <PresentationFormat>Apresentação no Ecrã (4:3)</PresentationFormat>
  <Paragraphs>120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4" baseType="lpstr">
      <vt:lpstr>Aspecto</vt:lpstr>
      <vt:lpstr>Dossier sobre Sociedades Comerciais por Quotas </vt:lpstr>
      <vt:lpstr>O que é uma sociedade por quotas?</vt:lpstr>
      <vt:lpstr>O que é uma sociedade por quotas? (continuação)</vt:lpstr>
      <vt:lpstr>O que é uma sociedade por quotas? (continuação)</vt:lpstr>
      <vt:lpstr>Qual é o interesse prático da constituição de uma sociedade desta natureza?</vt:lpstr>
      <vt:lpstr>Esquema Sequencial da constituição de uma sociedade por quotas</vt:lpstr>
      <vt:lpstr>Diapositivo 7</vt:lpstr>
      <vt:lpstr>Ponto 1:Pedido de Certificado de Admissibilidade da Firma </vt:lpstr>
      <vt:lpstr>Ponto 2: Guia do Depósito</vt:lpstr>
      <vt:lpstr>Ponto 3: Contrato da sociedade</vt:lpstr>
      <vt:lpstr>Ponto3.1: Elaboração do contrato da sociedade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Ponto 4: Registo definitivo na Sociedade  </vt:lpstr>
      <vt:lpstr>Alteração ao contrato de sociedade</vt:lpstr>
      <vt:lpstr>Diapositivo 22</vt:lpstr>
      <vt:lpstr>Procedimentos a realizar para esta alteração de contrato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sobre Sociedades Comerciais por Quotas</dc:title>
  <dc:creator>Nuno</dc:creator>
  <cp:lastModifiedBy>Nuno</cp:lastModifiedBy>
  <cp:revision>10</cp:revision>
  <dcterms:created xsi:type="dcterms:W3CDTF">2009-05-21T12:13:46Z</dcterms:created>
  <dcterms:modified xsi:type="dcterms:W3CDTF">2009-05-23T13:10:54Z</dcterms:modified>
</cp:coreProperties>
</file>