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68" r:id="rId4"/>
    <p:sldId id="269" r:id="rId5"/>
    <p:sldId id="258" r:id="rId6"/>
    <p:sldId id="26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B9EC7-F56D-4EF8-80DD-43E0BC229681}" type="datetimeFigureOut">
              <a:rPr lang="pt-PT" smtClean="0"/>
              <a:pPr/>
              <a:t>20/09/2015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FDE77-7716-4BBF-A95E-8C099D43D41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063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7CD50-2CCD-4F75-AE35-1AB82F733B67}" type="slidenum">
              <a:rPr lang="pt-PT"/>
              <a:pPr/>
              <a:t>5</a:t>
            </a:fld>
            <a:endParaRPr lang="pt-PT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25924-2210-4C05-B239-F507E07056B3}" type="slidenum">
              <a:rPr lang="pt-PT"/>
              <a:pPr/>
              <a:t>7</a:t>
            </a:fld>
            <a:endParaRPr lang="pt-PT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0DE56-4F5F-4A75-8DB6-1ABF748FABEA}" type="slidenum">
              <a:rPr lang="pt-PT"/>
              <a:pPr/>
              <a:t>9</a:t>
            </a:fld>
            <a:endParaRPr lang="pt-PT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B968B8-12EF-45BC-8F93-4E6760DA5165}" type="slidenum">
              <a:rPr lang="pt-PT"/>
              <a:pPr/>
              <a:t>10</a:t>
            </a:fld>
            <a:endParaRPr lang="pt-PT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45231F-3F55-4A8F-AE60-5554450A7626}" type="slidenum">
              <a:rPr lang="pt-PT"/>
              <a:pPr/>
              <a:t>11</a:t>
            </a:fld>
            <a:endParaRPr lang="pt-PT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7018CF-2BBF-42BD-A14B-10636D88B949}" type="slidenum">
              <a:rPr lang="pt-PT"/>
              <a:pPr/>
              <a:t>12</a:t>
            </a:fld>
            <a:endParaRPr lang="pt-PT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3C7F3-62C3-4F28-93B1-1A520E85DBBC}" type="slidenum">
              <a:rPr lang="pt-PT"/>
              <a:pPr/>
              <a:t>13</a:t>
            </a:fld>
            <a:endParaRPr lang="pt-PT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00AEA-ED36-4CC0-8B37-1FE88B727A44}" type="slidenum">
              <a:rPr lang="pt-PT"/>
              <a:pPr/>
              <a:t>14</a:t>
            </a:fld>
            <a:endParaRPr lang="pt-PT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 do subtítulo do modelo global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DA76-F144-4074-AB2C-A86B364F2655}" type="datetime1">
              <a:rPr lang="en-US" smtClean="0"/>
              <a:t>9/20/2015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D686-A47B-48DC-9AB7-9942FEF60895}" type="datetime1">
              <a:rPr lang="en-US" smtClean="0"/>
              <a:t>9/20/2015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B035-FD81-4C04-A2B5-20DB1BBBD822}" type="datetime1">
              <a:rPr lang="en-US" smtClean="0"/>
              <a:t>9/20/2015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2B4DA-6E82-4D9F-A820-B1B6C182AE28}" type="datetime1">
              <a:rPr lang="en-US" smtClean="0"/>
              <a:t>9/20/2015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4E31-5984-41B2-BFED-101D97FDDFD8}" type="datetime1">
              <a:rPr lang="en-US" smtClean="0"/>
              <a:t>9/20/2015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F47-6370-4CE8-9598-66E7443E1AAC}" type="datetime1">
              <a:rPr lang="en-US" smtClean="0"/>
              <a:t>9/20/2015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0B66-B5A5-4EBD-9022-236EB088657A}" type="datetime1">
              <a:rPr lang="en-US" smtClean="0"/>
              <a:t>9/20/2015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8442-33CA-4C1F-9420-814D643D6F0A}" type="datetime1">
              <a:rPr lang="en-US" smtClean="0"/>
              <a:t>9/20/2015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6DDF-488B-4610-9502-8B3E4CC2C7DE}" type="datetime1">
              <a:rPr lang="en-US" smtClean="0"/>
              <a:t>9/20/2015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7CC2-FC15-494F-8FFC-6FC18961EC86}" type="datetime1">
              <a:rPr lang="en-US" smtClean="0"/>
              <a:t>9/20/2015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ABB7-46DC-48F5-BBEC-DA55284B1BBE}" type="datetime1">
              <a:rPr lang="en-US" smtClean="0"/>
              <a:t>9/20/2015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A60BF-B057-4F6C-93F1-9448CC4DA871}" type="datetime1">
              <a:rPr lang="en-US" smtClean="0"/>
              <a:t>9/20/2015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Sociedade anónima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AG, Administração e Fiscalização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1858-0B14-4172-B4F3-2245D9D4CD6F}" type="slidenum">
              <a:rPr lang="pt-PT"/>
              <a:pPr/>
              <a:t>10</a:t>
            </a:fld>
            <a:endParaRPr lang="pt-PT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Fiscalização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PT"/>
          </a:p>
          <a:p>
            <a:r>
              <a:rPr lang="pt-PT"/>
              <a:t>Fiscalização nas SA</a:t>
            </a:r>
          </a:p>
          <a:p>
            <a:pPr lvl="1"/>
            <a:r>
              <a:rPr lang="pt-PT"/>
              <a:t>Modelo latino</a:t>
            </a:r>
          </a:p>
          <a:p>
            <a:pPr lvl="1"/>
            <a:r>
              <a:rPr lang="pt-PT"/>
              <a:t>Modelo anglo-saxónio</a:t>
            </a:r>
          </a:p>
          <a:p>
            <a:pPr lvl="1"/>
            <a:r>
              <a:rPr lang="pt-PT"/>
              <a:t>Modelo germânico</a:t>
            </a:r>
          </a:p>
          <a:p>
            <a:pPr lvl="1">
              <a:buFontTx/>
              <a:buNone/>
            </a:pPr>
            <a:endParaRPr lang="pt-PT"/>
          </a:p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227F8-0FDC-4044-9A00-9AC5BC201787}" type="slidenum">
              <a:rPr lang="pt-PT"/>
              <a:pPr/>
              <a:t>11</a:t>
            </a:fld>
            <a:endParaRPr lang="pt-PT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/>
              <a:t>Fiscalização nas SA</a:t>
            </a:r>
            <a:br>
              <a:rPr lang="pt-PT" sz="4000"/>
            </a:br>
            <a:r>
              <a:rPr lang="pt-PT" sz="4000"/>
              <a:t>Modelo Latino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/>
              <a:t>Estrutura Alternativa </a:t>
            </a:r>
          </a:p>
          <a:p>
            <a:pPr lvl="1"/>
            <a:r>
              <a:rPr lang="pt-PT"/>
              <a:t>Fiscal Único, que deve ser ROC ou SROC, ou um CF</a:t>
            </a:r>
          </a:p>
          <a:p>
            <a:pPr lvl="1"/>
            <a:r>
              <a:rPr lang="pt-PT"/>
              <a:t>Conselho Fiscal e um ROC ou SROC</a:t>
            </a:r>
          </a:p>
          <a:p>
            <a:pPr lvl="2"/>
            <a:r>
              <a:rPr lang="pt-PT"/>
              <a:t>Obrigatória[413/2/a]</a:t>
            </a:r>
          </a:p>
          <a:p>
            <a:pPr lvl="2"/>
            <a:r>
              <a:rPr lang="pt-PT"/>
              <a:t>Facultativo [413/2/b]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FB69-EE77-4749-BB2B-FE6F064CEC7F}" type="slidenum">
              <a:rPr lang="pt-PT"/>
              <a:pPr/>
              <a:t>12</a:t>
            </a:fld>
            <a:endParaRPr lang="pt-PT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/>
              <a:t>Fiscalização nas SA</a:t>
            </a:r>
            <a:br>
              <a:rPr lang="pt-PT" sz="4000"/>
            </a:br>
            <a:r>
              <a:rPr lang="pt-PT" sz="4000"/>
              <a:t>Modelo Anglo-Saxónico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  <a:p>
            <a:r>
              <a:rPr lang="pt-PT"/>
              <a:t>Comissão de Auditoria [423-b a 423-H]</a:t>
            </a:r>
          </a:p>
          <a:p>
            <a:r>
              <a:rPr lang="pt-PT"/>
              <a:t>ROC [446]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52E75-9AD2-4968-A083-142BDC668B41}" type="slidenum">
              <a:rPr lang="pt-PT"/>
              <a:pPr/>
              <a:t>13</a:t>
            </a:fld>
            <a:endParaRPr lang="pt-PT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/>
              <a:t/>
            </a:r>
            <a:br>
              <a:rPr lang="pt-PT" sz="4000"/>
            </a:br>
            <a:r>
              <a:rPr lang="pt-PT" sz="4000"/>
              <a:t>Fiscalização nas SA</a:t>
            </a:r>
            <a:br>
              <a:rPr lang="pt-PT" sz="4000"/>
            </a:br>
            <a:r>
              <a:rPr lang="pt-PT" sz="4000"/>
              <a:t>Modelo Germânico</a:t>
            </a:r>
            <a:br>
              <a:rPr lang="pt-PT" sz="4000"/>
            </a:br>
            <a:endParaRPr lang="pt-PT" sz="40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PT"/>
          </a:p>
          <a:p>
            <a:r>
              <a:rPr lang="pt-PT"/>
              <a:t>Conselho Geral e de supervisão {comissão financeira:444/2-6}</a:t>
            </a:r>
          </a:p>
          <a:p>
            <a:r>
              <a:rPr lang="pt-PT"/>
              <a:t>ROC [446]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803B-84EA-47FC-B389-F29E7C5DA81A}" type="slidenum">
              <a:rPr lang="pt-PT"/>
              <a:pPr/>
              <a:t>14</a:t>
            </a:fld>
            <a:endParaRPr lang="pt-PT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/>
              <a:t>Fiscalização</a:t>
            </a:r>
            <a:br>
              <a:rPr lang="pt-PT" sz="4000"/>
            </a:br>
            <a:endParaRPr lang="pt-PT" sz="40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PT" sz="2800" b="1"/>
              <a:t>Competências</a:t>
            </a:r>
          </a:p>
          <a:p>
            <a:pPr lvl="1">
              <a:lnSpc>
                <a:spcPct val="80000"/>
              </a:lnSpc>
            </a:pPr>
            <a:r>
              <a:rPr lang="pt-PT" sz="1800" b="1"/>
              <a:t>Gerais: art. 420.º /423.º-F/441.º,d)-t)</a:t>
            </a:r>
          </a:p>
          <a:p>
            <a:pPr lvl="1">
              <a:lnSpc>
                <a:spcPct val="80000"/>
              </a:lnSpc>
            </a:pPr>
            <a:r>
              <a:rPr lang="pt-PT" sz="1800" b="1"/>
              <a:t>Dever de vigilância: ROC:art.420.º-A; Pres. Com.Audit.:/423.º-G/2</a:t>
            </a:r>
          </a:p>
          <a:p>
            <a:pPr>
              <a:lnSpc>
                <a:spcPct val="80000"/>
              </a:lnSpc>
            </a:pPr>
            <a:r>
              <a:rPr lang="pt-PT" sz="2800" b="1"/>
              <a:t>Poderes</a:t>
            </a:r>
          </a:p>
          <a:p>
            <a:pPr lvl="1">
              <a:lnSpc>
                <a:spcPct val="80000"/>
              </a:lnSpc>
            </a:pPr>
            <a:r>
              <a:rPr lang="pt-PT" sz="1800" b="1"/>
              <a:t>Art.421</a:t>
            </a:r>
          </a:p>
          <a:p>
            <a:pPr>
              <a:lnSpc>
                <a:spcPct val="80000"/>
              </a:lnSpc>
            </a:pPr>
            <a:r>
              <a:rPr lang="pt-PT" sz="2800" b="1"/>
              <a:t>Deveres</a:t>
            </a:r>
          </a:p>
          <a:p>
            <a:pPr lvl="1">
              <a:lnSpc>
                <a:spcPct val="80000"/>
              </a:lnSpc>
            </a:pPr>
            <a:r>
              <a:rPr lang="pt-PT" sz="1800" b="1"/>
              <a:t>Art.422/ 423.º-G</a:t>
            </a:r>
          </a:p>
          <a:p>
            <a:pPr>
              <a:lnSpc>
                <a:spcPct val="80000"/>
              </a:lnSpc>
            </a:pPr>
            <a:r>
              <a:rPr lang="pt-PT" sz="2800" b="1"/>
              <a:t>Responsabilidade</a:t>
            </a:r>
          </a:p>
          <a:p>
            <a:pPr lvl="1">
              <a:lnSpc>
                <a:spcPct val="80000"/>
              </a:lnSpc>
            </a:pPr>
            <a:r>
              <a:rPr lang="pt-PT" sz="1800" b="1"/>
              <a:t>Artigo 81</a:t>
            </a:r>
            <a:r>
              <a:rPr lang="pt-PT" sz="2400" b="1"/>
              <a:t> </a:t>
            </a:r>
            <a:r>
              <a:rPr lang="pt-PT" sz="1800" b="1"/>
              <a:t>[Responsabilidade dos membros do órgão de fiscalização]</a:t>
            </a:r>
          </a:p>
          <a:p>
            <a:pPr lvl="1">
              <a:lnSpc>
                <a:spcPct val="80000"/>
              </a:lnSpc>
            </a:pPr>
            <a:r>
              <a:rPr lang="pt-PT" sz="1800" b="1"/>
              <a:t>Artigo 82 [Responsabilidade dos revisores oficiais de contas][v.tb 420.º-A/5]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PT" sz="2800"/>
              <a:t>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Bibliografia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Esta matéria pode ser estudada no </a:t>
            </a:r>
            <a:r>
              <a:rPr lang="pt-PT" smtClean="0"/>
              <a:t>livro adoptado, </a:t>
            </a:r>
            <a:r>
              <a:rPr lang="pt-PT" dirty="0" smtClean="0"/>
              <a:t>nas páginas 149 </a:t>
            </a:r>
            <a:r>
              <a:rPr lang="pt-PT" smtClean="0"/>
              <a:t>a 153, 156 a 161.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Sociedade anónima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Sociedade de Capitais</a:t>
            </a:r>
          </a:p>
          <a:p>
            <a:pPr lvl="1"/>
            <a:r>
              <a:rPr lang="pt-PT" dirty="0" smtClean="0"/>
              <a:t>Capital mínimo 50.000,00 Euros</a:t>
            </a:r>
          </a:p>
          <a:p>
            <a:r>
              <a:rPr lang="pt-PT" dirty="0" smtClean="0"/>
              <a:t>Accionistas</a:t>
            </a:r>
          </a:p>
          <a:p>
            <a:pPr lvl="1"/>
            <a:r>
              <a:rPr lang="pt-PT" dirty="0" smtClean="0"/>
              <a:t>Empresários</a:t>
            </a:r>
          </a:p>
          <a:p>
            <a:pPr lvl="1"/>
            <a:r>
              <a:rPr lang="pt-PT" dirty="0" smtClean="0"/>
              <a:t>Investidores</a:t>
            </a:r>
          </a:p>
          <a:p>
            <a:r>
              <a:rPr lang="pt-PT" dirty="0" smtClean="0"/>
              <a:t>Administração Profissional</a:t>
            </a:r>
          </a:p>
          <a:p>
            <a:r>
              <a:rPr lang="pt-PT" dirty="0" smtClean="0"/>
              <a:t>Fiscalização Independente</a:t>
            </a:r>
          </a:p>
          <a:p>
            <a:pPr lvl="1">
              <a:buNone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AG</a:t>
            </a:r>
            <a:br>
              <a:rPr lang="pt-PT" dirty="0" smtClean="0"/>
            </a:br>
            <a:r>
              <a:rPr lang="pt-PT" dirty="0" smtClean="0"/>
              <a:t>[373-389]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Modalidades</a:t>
            </a:r>
          </a:p>
          <a:p>
            <a:pPr lvl="1"/>
            <a:r>
              <a:rPr lang="pt-PT" dirty="0" smtClean="0"/>
              <a:t>AG Anual (376)</a:t>
            </a:r>
          </a:p>
          <a:p>
            <a:pPr lvl="2"/>
            <a:r>
              <a:rPr lang="pt-PT" dirty="0" smtClean="0"/>
              <a:t>[AG ordinária]</a:t>
            </a:r>
          </a:p>
          <a:p>
            <a:pPr lvl="1"/>
            <a:r>
              <a:rPr lang="pt-PT" dirty="0" smtClean="0"/>
              <a:t>Outras (375) </a:t>
            </a:r>
          </a:p>
          <a:p>
            <a:pPr lvl="2"/>
            <a:r>
              <a:rPr lang="pt-PT" dirty="0" smtClean="0"/>
              <a:t>[AG Extraordinárias; Assembleias especiais de acionistas:389]</a:t>
            </a:r>
          </a:p>
          <a:p>
            <a:r>
              <a:rPr lang="pt-PT" dirty="0" smtClean="0"/>
              <a:t>Composição</a:t>
            </a:r>
          </a:p>
          <a:p>
            <a:pPr lvl="1"/>
            <a:r>
              <a:rPr lang="pt-PT" dirty="0" smtClean="0"/>
              <a:t>Accionistas com direito de voto</a:t>
            </a:r>
          </a:p>
          <a:p>
            <a:pPr lvl="2"/>
            <a:r>
              <a:rPr lang="pt-PT" dirty="0" smtClean="0"/>
              <a:t>Accionistas sem direito de voto (379 e 384/2)</a:t>
            </a:r>
          </a:p>
          <a:p>
            <a:pPr lvl="2"/>
            <a:r>
              <a:rPr lang="pt-PT" dirty="0" smtClean="0"/>
              <a:t>Agrupamento de acções(389/5)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AG</a:t>
            </a:r>
            <a:br>
              <a:rPr lang="pt-PT" dirty="0" smtClean="0"/>
            </a:br>
            <a:r>
              <a:rPr lang="pt-PT" dirty="0" smtClean="0"/>
              <a:t>Deliberações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Maioria</a:t>
            </a:r>
          </a:p>
          <a:p>
            <a:pPr lvl="1"/>
            <a:r>
              <a:rPr lang="pt-PT" dirty="0" smtClean="0"/>
              <a:t>Regra:</a:t>
            </a:r>
          </a:p>
          <a:p>
            <a:pPr lvl="2"/>
            <a:r>
              <a:rPr lang="pt-PT" dirty="0" smtClean="0"/>
              <a:t>Maioria absoluta do capital representado(386/1)</a:t>
            </a:r>
          </a:p>
          <a:p>
            <a:pPr lvl="1"/>
            <a:r>
              <a:rPr lang="pt-PT" dirty="0" smtClean="0"/>
              <a:t>Excepções:</a:t>
            </a:r>
          </a:p>
          <a:p>
            <a:pPr lvl="2"/>
            <a:r>
              <a:rPr lang="pt-PT" dirty="0" smtClean="0"/>
              <a:t>Alteração do contrato (386/2)</a:t>
            </a:r>
          </a:p>
          <a:p>
            <a:pPr lvl="3"/>
            <a:r>
              <a:rPr lang="pt-PT" dirty="0" smtClean="0"/>
              <a:t>Maioria de 2/3 do capital representado</a:t>
            </a:r>
          </a:p>
          <a:p>
            <a:r>
              <a:rPr lang="pt-PT" dirty="0" smtClean="0"/>
              <a:t>Prova</a:t>
            </a:r>
          </a:p>
          <a:p>
            <a:pPr lvl="1"/>
            <a:r>
              <a:rPr lang="pt-PT" dirty="0" smtClean="0"/>
              <a:t>Actas (388)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AB218-251B-4210-B419-027B7DC6B480}" type="slidenum">
              <a:rPr lang="pt-PT"/>
              <a:pPr/>
              <a:t>5</a:t>
            </a:fld>
            <a:endParaRPr lang="pt-PT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Administração e Fiscalização </a:t>
            </a:r>
            <a:r>
              <a:rPr lang="pt-PT" dirty="0"/>
              <a:t>nas SA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pt-PT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pt-PT" sz="2400" dirty="0"/>
              <a:t>Três modelos de administração [art.278/1]</a:t>
            </a:r>
          </a:p>
          <a:p>
            <a:pPr>
              <a:lnSpc>
                <a:spcPct val="80000"/>
              </a:lnSpc>
            </a:pPr>
            <a:r>
              <a:rPr lang="pt-PT" sz="2800" dirty="0"/>
              <a:t>Modelo latino[1/a]</a:t>
            </a:r>
          </a:p>
          <a:p>
            <a:pPr lvl="1">
              <a:lnSpc>
                <a:spcPct val="80000"/>
              </a:lnSpc>
            </a:pPr>
            <a:r>
              <a:rPr lang="pt-PT" sz="2000" dirty="0"/>
              <a:t>Conselho de administração [art. 390-412] </a:t>
            </a:r>
          </a:p>
          <a:p>
            <a:pPr lvl="2">
              <a:lnSpc>
                <a:spcPct val="80000"/>
              </a:lnSpc>
            </a:pPr>
            <a:r>
              <a:rPr lang="pt-PT" sz="1800" dirty="0"/>
              <a:t>fiscalizado por conselho fiscal ( 413- 423-A)</a:t>
            </a:r>
          </a:p>
          <a:p>
            <a:pPr>
              <a:lnSpc>
                <a:spcPct val="80000"/>
              </a:lnSpc>
            </a:pPr>
            <a:r>
              <a:rPr lang="pt-PT" sz="2800" dirty="0"/>
              <a:t>Modelo Anglo-saxónico[1/b]</a:t>
            </a:r>
          </a:p>
          <a:p>
            <a:pPr lvl="1">
              <a:lnSpc>
                <a:spcPct val="80000"/>
              </a:lnSpc>
            </a:pPr>
            <a:r>
              <a:rPr lang="pt-PT" sz="2000" dirty="0" err="1"/>
              <a:t>Cons</a:t>
            </a:r>
            <a:r>
              <a:rPr lang="pt-PT" sz="2000" dirty="0"/>
              <a:t>. </a:t>
            </a:r>
            <a:r>
              <a:rPr lang="pt-PT" sz="2000" dirty="0" err="1"/>
              <a:t>Admin</a:t>
            </a:r>
            <a:r>
              <a:rPr lang="pt-PT" sz="2000" dirty="0"/>
              <a:t>.,[390-412] compreendendo uma comissão de auditoria[423-B-423-H]</a:t>
            </a:r>
          </a:p>
          <a:p>
            <a:pPr lvl="2">
              <a:lnSpc>
                <a:spcPct val="80000"/>
              </a:lnSpc>
            </a:pPr>
            <a:r>
              <a:rPr lang="pt-PT" sz="1800" dirty="0" smtClean="0"/>
              <a:t>Fiscalização exercida </a:t>
            </a:r>
            <a:r>
              <a:rPr lang="pt-PT" sz="1800" dirty="0"/>
              <a:t>pela </a:t>
            </a:r>
            <a:r>
              <a:rPr lang="pt-PT" sz="1800" dirty="0" smtClean="0"/>
              <a:t>Comissão de Auditoria </a:t>
            </a:r>
            <a:r>
              <a:rPr lang="pt-PT" sz="1800" dirty="0"/>
              <a:t>e pelo Revisor Oficial de Contas (446)</a:t>
            </a:r>
          </a:p>
          <a:p>
            <a:pPr>
              <a:lnSpc>
                <a:spcPct val="80000"/>
              </a:lnSpc>
            </a:pPr>
            <a:r>
              <a:rPr lang="pt-PT" sz="2800" dirty="0"/>
              <a:t>Modelo germânico [1/c]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PT" sz="2000" dirty="0"/>
              <a:t>    - Conselho de administração executivo [424-433], </a:t>
            </a:r>
          </a:p>
          <a:p>
            <a:pPr lvl="2">
              <a:lnSpc>
                <a:spcPct val="80000"/>
              </a:lnSpc>
            </a:pPr>
            <a:r>
              <a:rPr lang="pt-PT" sz="1600" dirty="0"/>
              <a:t>A fiscalização é exercida pelo </a:t>
            </a:r>
            <a:r>
              <a:rPr lang="pt-PT" sz="1600" dirty="0" smtClean="0"/>
              <a:t>Conselho Geral </a:t>
            </a:r>
            <a:r>
              <a:rPr lang="pt-PT" sz="1600" dirty="0"/>
              <a:t>e de </a:t>
            </a:r>
            <a:r>
              <a:rPr lang="pt-PT" sz="1600" dirty="0" smtClean="0"/>
              <a:t>Supervisão[434-445</a:t>
            </a:r>
            <a:r>
              <a:rPr lang="pt-PT" sz="1600" dirty="0"/>
              <a:t>] e </a:t>
            </a:r>
            <a:r>
              <a:rPr lang="pt-PT" sz="1600" dirty="0" smtClean="0"/>
              <a:t>Revisor Oficial </a:t>
            </a:r>
            <a:r>
              <a:rPr lang="pt-PT" sz="1600" dirty="0"/>
              <a:t>de </a:t>
            </a:r>
            <a:r>
              <a:rPr lang="pt-PT" sz="1600" dirty="0" smtClean="0"/>
              <a:t>Contas </a:t>
            </a:r>
            <a:r>
              <a:rPr lang="pt-PT" sz="1600" dirty="0"/>
              <a:t>(446)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Administração</a:t>
            </a:r>
            <a:br>
              <a:rPr lang="pt-PT" dirty="0" smtClean="0"/>
            </a:br>
            <a:r>
              <a:rPr lang="pt-PT" dirty="0" smtClean="0"/>
              <a:t>Competências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Poderes de Representação</a:t>
            </a:r>
          </a:p>
          <a:p>
            <a:pPr lvl="1"/>
            <a:r>
              <a:rPr lang="pt-PT" dirty="0" smtClean="0"/>
              <a:t>Poder Exclusivo [405/2]</a:t>
            </a:r>
          </a:p>
          <a:p>
            <a:r>
              <a:rPr lang="pt-PT" dirty="0" smtClean="0"/>
              <a:t>Poder de Gestão</a:t>
            </a:r>
          </a:p>
          <a:p>
            <a:pPr lvl="1"/>
            <a:r>
              <a:rPr lang="pt-PT" dirty="0" smtClean="0"/>
              <a:t>Gerir as actividades da Sociedade</a:t>
            </a:r>
          </a:p>
          <a:p>
            <a:pPr lvl="1"/>
            <a:r>
              <a:rPr lang="pt-PT" dirty="0" smtClean="0"/>
              <a:t>Subordinação pontual a</a:t>
            </a:r>
          </a:p>
          <a:p>
            <a:pPr lvl="2"/>
            <a:r>
              <a:rPr lang="pt-PT" dirty="0" smtClean="0"/>
              <a:t>Deliberações dos accionistas</a:t>
            </a:r>
          </a:p>
          <a:p>
            <a:pPr lvl="2"/>
            <a:r>
              <a:rPr lang="pt-PT" dirty="0" smtClean="0"/>
              <a:t>CF/C. auditoria/C . geral e de Supervisão</a:t>
            </a:r>
          </a:p>
          <a:p>
            <a:pPr lvl="3"/>
            <a:r>
              <a:rPr lang="pt-PT" dirty="0" smtClean="0"/>
              <a:t>405/1</a:t>
            </a:r>
          </a:p>
          <a:p>
            <a:pPr lvl="3"/>
            <a:r>
              <a:rPr lang="pt-PT" dirty="0" smtClean="0"/>
              <a:t>431/1 [442/1]</a:t>
            </a:r>
          </a:p>
          <a:p>
            <a:pPr lvl="2"/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2C42-A487-4B29-B35E-0EBF8B6D5766}" type="slidenum">
              <a:rPr lang="pt-PT"/>
              <a:pPr/>
              <a:t>7</a:t>
            </a:fld>
            <a:endParaRPr lang="pt-PT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/>
              <a:t>Administração SA</a:t>
            </a:r>
            <a:br>
              <a:rPr lang="pt-PT" sz="4000"/>
            </a:br>
            <a:r>
              <a:rPr lang="pt-PT" sz="4000"/>
              <a:t>Poderes de gestão</a:t>
            </a:r>
            <a:endParaRPr lang="en-US" sz="40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/>
              <a:t>Fonte: a lei</a:t>
            </a:r>
          </a:p>
          <a:p>
            <a:pPr>
              <a:lnSpc>
                <a:spcPct val="90000"/>
              </a:lnSpc>
            </a:pPr>
            <a:r>
              <a:rPr lang="pt-PT"/>
              <a:t>Limites?</a:t>
            </a:r>
          </a:p>
          <a:p>
            <a:pPr lvl="1">
              <a:lnSpc>
                <a:spcPct val="90000"/>
              </a:lnSpc>
            </a:pPr>
            <a:r>
              <a:rPr lang="pt-PT"/>
              <a:t>A lei</a:t>
            </a:r>
          </a:p>
          <a:p>
            <a:pPr lvl="1">
              <a:lnSpc>
                <a:spcPct val="90000"/>
              </a:lnSpc>
            </a:pPr>
            <a:r>
              <a:rPr lang="pt-PT"/>
              <a:t>O contrato</a:t>
            </a:r>
          </a:p>
          <a:p>
            <a:pPr lvl="1">
              <a:lnSpc>
                <a:spcPct val="90000"/>
              </a:lnSpc>
            </a:pPr>
            <a:r>
              <a:rPr lang="pt-PT"/>
              <a:t>As deliberações dos sócios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pt-PT"/>
              <a:t>[Arts. 405.º, n.º1 e 431.º, n.º1 (cfr. art. 373º, n.º3)]</a:t>
            </a:r>
          </a:p>
          <a:p>
            <a:pPr>
              <a:lnSpc>
                <a:spcPct val="90000"/>
              </a:lnSpc>
            </a:pPr>
            <a:r>
              <a:rPr lang="pt-PT"/>
              <a:t>Âmbito da gestão?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PT"/>
              <a:t>		Artigo 406.º</a:t>
            </a:r>
          </a:p>
          <a:p>
            <a:pPr>
              <a:lnSpc>
                <a:spcPct val="90000"/>
              </a:lnSpc>
              <a:buFontTx/>
              <a:buNone/>
            </a:pPr>
            <a:endParaRPr lang="pt-PT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8222-74A3-459A-BF4F-27E14327F422}" type="slidenum">
              <a:rPr lang="pt-PT"/>
              <a:pPr/>
              <a:t>8</a:t>
            </a:fld>
            <a:endParaRPr lang="pt-P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/>
              <a:t>Administração SA</a:t>
            </a:r>
            <a:br>
              <a:rPr lang="pt-PT" sz="4000"/>
            </a:br>
            <a:r>
              <a:rPr lang="pt-PT" sz="4000"/>
              <a:t>Exercício dos Poderes de Gestão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pt-PT" sz="2400" b="1"/>
              <a:t>Art. 407.º</a:t>
            </a:r>
          </a:p>
          <a:p>
            <a:pPr>
              <a:lnSpc>
                <a:spcPct val="80000"/>
              </a:lnSpc>
            </a:pPr>
            <a:endParaRPr lang="pt-PT" sz="2400" b="1"/>
          </a:p>
          <a:p>
            <a:pPr>
              <a:lnSpc>
                <a:spcPct val="80000"/>
              </a:lnSpc>
            </a:pPr>
            <a:r>
              <a:rPr lang="pt-PT" sz="2000"/>
              <a:t>1 -	 [Pelouros]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PT" sz="2000"/>
              <a:t>	A não ser que o contrato de sociedade o proíba, pode o conselho encarregar especialmente algum ou alguns administradores de se ocuparem de certas matérias de administração. </a:t>
            </a:r>
          </a:p>
          <a:p>
            <a:pPr>
              <a:lnSpc>
                <a:spcPct val="80000"/>
              </a:lnSpc>
            </a:pPr>
            <a:endParaRPr lang="pt-PT" sz="2000"/>
          </a:p>
          <a:p>
            <a:pPr>
              <a:lnSpc>
                <a:spcPct val="80000"/>
              </a:lnSpc>
            </a:pPr>
            <a:r>
              <a:rPr lang="pt-PT" sz="2000"/>
              <a:t>3 -	[Administradores delegados/Comissão Executiva]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PT" sz="2000"/>
              <a:t>	O contrato de sociedade pode autorizar o conselho de administração a delegar num ou mais administradores ou numa comissão executiva a gestão corrente da sociedade. </a:t>
            </a:r>
          </a:p>
          <a:p>
            <a:pPr>
              <a:lnSpc>
                <a:spcPct val="80000"/>
              </a:lnSpc>
            </a:pPr>
            <a:endParaRPr lang="pt-PT" sz="2000"/>
          </a:p>
          <a:p>
            <a:pPr>
              <a:lnSpc>
                <a:spcPct val="80000"/>
              </a:lnSpc>
            </a:pPr>
            <a:r>
              <a:rPr lang="pt-PT" sz="2000"/>
              <a:t>5 -	Em caso de delegação, o conselho de administração ou os membros da comissão executiva devem designar um presidente da comissão executiva.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C803-E0A2-4665-BB05-BA718083C75D}" type="slidenum">
              <a:rPr lang="pt-PT"/>
              <a:pPr/>
              <a:t>9</a:t>
            </a:fld>
            <a:endParaRPr lang="pt-PT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/>
              <a:t>Administração SA</a:t>
            </a:r>
            <a:br>
              <a:rPr lang="pt-PT" sz="4000"/>
            </a:br>
            <a:r>
              <a:rPr lang="pt-PT" sz="4000"/>
              <a:t>Poderes de Representação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PT" sz="2400"/>
              <a:t>Titularidade e Natureza</a:t>
            </a:r>
          </a:p>
          <a:p>
            <a:pPr lvl="1">
              <a:lnSpc>
                <a:spcPct val="90000"/>
              </a:lnSpc>
            </a:pPr>
            <a:r>
              <a:rPr lang="pt-PT" sz="2000"/>
              <a:t>Poder exclusivo [405/2; 431/2]</a:t>
            </a:r>
          </a:p>
          <a:p>
            <a:pPr>
              <a:lnSpc>
                <a:spcPct val="90000"/>
              </a:lnSpc>
            </a:pPr>
            <a:r>
              <a:rPr lang="pt-PT" sz="2400"/>
              <a:t>Exercício</a:t>
            </a:r>
          </a:p>
          <a:p>
            <a:pPr lvl="1">
              <a:lnSpc>
                <a:spcPct val="90000"/>
              </a:lnSpc>
            </a:pPr>
            <a:r>
              <a:rPr lang="pt-PT" sz="2000"/>
              <a:t>Em regra, os poderes de representação do conselho são exercidos conjuntamente pelos administradores[408/1]</a:t>
            </a:r>
          </a:p>
          <a:p>
            <a:pPr lvl="1">
              <a:lnSpc>
                <a:spcPct val="90000"/>
              </a:lnSpc>
            </a:pPr>
            <a:r>
              <a:rPr lang="pt-PT" sz="2000"/>
              <a:t>Mas o contrato pode autorizar a existência de administradores delegados com poderes de representação[408/2]</a:t>
            </a:r>
          </a:p>
          <a:p>
            <a:pPr lvl="1">
              <a:lnSpc>
                <a:spcPct val="90000"/>
              </a:lnSpc>
            </a:pPr>
            <a:r>
              <a:rPr lang="pt-PT" sz="2000"/>
              <a:t>A sociedade fica vinculada pelos negócios concluídos pela maioria dos administradores[408/1] ou pelos administradores delegados[408/2]</a:t>
            </a:r>
          </a:p>
          <a:p>
            <a:pPr>
              <a:lnSpc>
                <a:spcPct val="90000"/>
              </a:lnSpc>
            </a:pPr>
            <a:r>
              <a:rPr lang="pt-PT" sz="2400"/>
              <a:t>Nota: regime aplicável ao modelo germânico: 431/3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507</Words>
  <Application>Microsoft Office PowerPoint</Application>
  <PresentationFormat>Apresentação no Ecrã (4:3)</PresentationFormat>
  <Paragraphs>135</Paragraphs>
  <Slides>15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6" baseType="lpstr">
      <vt:lpstr>Tema do Office</vt:lpstr>
      <vt:lpstr>Sociedade anónima</vt:lpstr>
      <vt:lpstr>Sociedade anónima</vt:lpstr>
      <vt:lpstr>AG [373-389]</vt:lpstr>
      <vt:lpstr>AG Deliberações</vt:lpstr>
      <vt:lpstr>Administração e Fiscalização nas SA</vt:lpstr>
      <vt:lpstr>Administração Competências</vt:lpstr>
      <vt:lpstr>Administração SA Poderes de gestão</vt:lpstr>
      <vt:lpstr>Administração SA Exercício dos Poderes de Gestão</vt:lpstr>
      <vt:lpstr>Administração SA Poderes de Representação</vt:lpstr>
      <vt:lpstr>Fiscalização</vt:lpstr>
      <vt:lpstr>Fiscalização nas SA Modelo Latino</vt:lpstr>
      <vt:lpstr>Fiscalização nas SA Modelo Anglo-Saxónico</vt:lpstr>
      <vt:lpstr> Fiscalização nas SA Modelo Germânico </vt:lpstr>
      <vt:lpstr>Fiscalização 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Sociedade anónima</dc:title>
  <dc:creator>Diogo Parreira</dc:creator>
  <cp:lastModifiedBy>Utilizador</cp:lastModifiedBy>
  <cp:revision>16</cp:revision>
  <dcterms:modified xsi:type="dcterms:W3CDTF">2015-09-19T23:02:37Z</dcterms:modified>
</cp:coreProperties>
</file>