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7" r:id="rId3"/>
    <p:sldId id="258" r:id="rId4"/>
    <p:sldId id="259" r:id="rId5"/>
    <p:sldId id="260" r:id="rId6"/>
    <p:sldId id="261" r:id="rId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0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CFB946B-215D-4960-B7E4-9CCBD334824B}" type="datetimeFigureOut">
              <a:rPr lang="pt-PT" smtClean="0"/>
              <a:t>20/09/2015</a:t>
            </a:fld>
            <a:endParaRPr lang="pt-PT"/>
          </a:p>
        </p:txBody>
      </p:sp>
      <p:sp>
        <p:nvSpPr>
          <p:cNvPr id="4" name="Marcador de Posição do Rodapé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pt-PT"/>
          </a:p>
        </p:txBody>
      </p:sp>
      <p:sp>
        <p:nvSpPr>
          <p:cNvPr id="5" name="Marcador de Posição do Número do Diapositivo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0E19C584-8D9D-4405-8968-26FE707E3913}" type="slidenum">
              <a:rPr lang="pt-PT" smtClean="0"/>
              <a:t>‹nº›</a:t>
            </a:fld>
            <a:endParaRPr lang="pt-PT"/>
          </a:p>
        </p:txBody>
      </p:sp>
    </p:spTree>
    <p:extLst>
      <p:ext uri="{BB962C8B-B14F-4D97-AF65-F5344CB8AC3E}">
        <p14:creationId xmlns:p14="http://schemas.microsoft.com/office/powerpoint/2010/main" val="20381303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BD8E6F1-79F1-448D-8FAE-F21C2F969CD7}" type="datetimeFigureOut">
              <a:rPr lang="pt-PT" smtClean="0"/>
              <a:t>20/09/2015</a:t>
            </a:fld>
            <a:endParaRPr lang="pt-PT"/>
          </a:p>
        </p:txBody>
      </p:sp>
      <p:sp>
        <p:nvSpPr>
          <p:cNvPr id="4" name="Marcador de Posição da Imagem do Diapositivo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57F31A6D-AA71-4C2F-B07E-004F50C372CF}" type="slidenum">
              <a:rPr lang="pt-PT" smtClean="0"/>
              <a:t>‹nº›</a:t>
            </a:fld>
            <a:endParaRPr lang="pt-PT"/>
          </a:p>
        </p:txBody>
      </p:sp>
    </p:spTree>
    <p:extLst>
      <p:ext uri="{BB962C8B-B14F-4D97-AF65-F5344CB8AC3E}">
        <p14:creationId xmlns:p14="http://schemas.microsoft.com/office/powerpoint/2010/main" val="1318577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 do título do Modelo Global</a:t>
            </a:r>
            <a:endParaRPr lang="en-U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 do subtítulo do modelo global</a:t>
            </a:r>
            <a:endParaRPr lang="en-US"/>
          </a:p>
        </p:txBody>
      </p:sp>
      <p:sp>
        <p:nvSpPr>
          <p:cNvPr id="4" name="Marcador de Posição da Data 3"/>
          <p:cNvSpPr>
            <a:spLocks noGrp="1"/>
          </p:cNvSpPr>
          <p:nvPr>
            <p:ph type="dt" sz="half" idx="10"/>
          </p:nvPr>
        </p:nvSpPr>
        <p:spPr/>
        <p:txBody>
          <a:bodyPr/>
          <a:lstStyle/>
          <a:p>
            <a:fld id="{9A86C5D9-2496-4AFB-9AAC-8AC9F02FECD4}" type="datetime1">
              <a:rPr lang="en-US" smtClean="0"/>
              <a:t>9/20/2015</a:t>
            </a:fld>
            <a:endParaRPr lang="en-US"/>
          </a:p>
        </p:txBody>
      </p:sp>
      <p:sp>
        <p:nvSpPr>
          <p:cNvPr id="5" name="Marcador de Posição do Rodapé 4"/>
          <p:cNvSpPr>
            <a:spLocks noGrp="1"/>
          </p:cNvSpPr>
          <p:nvPr>
            <p:ph type="ftr" sz="quarter" idx="11"/>
          </p:nvPr>
        </p:nvSpPr>
        <p:spPr/>
        <p:txBody>
          <a:bodyPr/>
          <a:lstStyle/>
          <a:p>
            <a:endParaRPr lang="en-US"/>
          </a:p>
        </p:txBody>
      </p:sp>
      <p:sp>
        <p:nvSpPr>
          <p:cNvPr id="6" name="Marcador de Posição do Número do Diapositivo 5"/>
          <p:cNvSpPr>
            <a:spLocks noGrp="1"/>
          </p:cNvSpPr>
          <p:nvPr>
            <p:ph type="sldNum" sz="quarter" idx="12"/>
          </p:nvPr>
        </p:nvSpPr>
        <p:spPr/>
        <p:txBody>
          <a:bodyPr/>
          <a:lstStyle/>
          <a:p>
            <a:fld id="{8745C66F-FC7B-4C52-931F-EAABACA1CBDF}"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 do título do Modelo Global</a:t>
            </a:r>
            <a:endParaRPr lang="en-US"/>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a Data 3"/>
          <p:cNvSpPr>
            <a:spLocks noGrp="1"/>
          </p:cNvSpPr>
          <p:nvPr>
            <p:ph type="dt" sz="half" idx="10"/>
          </p:nvPr>
        </p:nvSpPr>
        <p:spPr/>
        <p:txBody>
          <a:bodyPr/>
          <a:lstStyle/>
          <a:p>
            <a:fld id="{37C1D996-426D-4430-8CF9-4C32CA5E4ADD}" type="datetime1">
              <a:rPr lang="en-US" smtClean="0"/>
              <a:t>9/20/2015</a:t>
            </a:fld>
            <a:endParaRPr lang="en-US"/>
          </a:p>
        </p:txBody>
      </p:sp>
      <p:sp>
        <p:nvSpPr>
          <p:cNvPr id="5" name="Marcador de Posição do Rodapé 4"/>
          <p:cNvSpPr>
            <a:spLocks noGrp="1"/>
          </p:cNvSpPr>
          <p:nvPr>
            <p:ph type="ftr" sz="quarter" idx="11"/>
          </p:nvPr>
        </p:nvSpPr>
        <p:spPr/>
        <p:txBody>
          <a:bodyPr/>
          <a:lstStyle/>
          <a:p>
            <a:endParaRPr lang="en-US"/>
          </a:p>
        </p:txBody>
      </p:sp>
      <p:sp>
        <p:nvSpPr>
          <p:cNvPr id="6" name="Marcador de Posição do Número do Diapositivo 5"/>
          <p:cNvSpPr>
            <a:spLocks noGrp="1"/>
          </p:cNvSpPr>
          <p:nvPr>
            <p:ph type="sldNum" sz="quarter" idx="12"/>
          </p:nvPr>
        </p:nvSpPr>
        <p:spPr/>
        <p:txBody>
          <a:bodyPr/>
          <a:lstStyle/>
          <a:p>
            <a:fld id="{8745C66F-FC7B-4C52-931F-EAABACA1CBDF}"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 do título do Modelo Global</a:t>
            </a:r>
            <a:endParaRPr lang="en-US"/>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a Data 3"/>
          <p:cNvSpPr>
            <a:spLocks noGrp="1"/>
          </p:cNvSpPr>
          <p:nvPr>
            <p:ph type="dt" sz="half" idx="10"/>
          </p:nvPr>
        </p:nvSpPr>
        <p:spPr/>
        <p:txBody>
          <a:bodyPr/>
          <a:lstStyle/>
          <a:p>
            <a:fld id="{0A3BECAA-B277-4B63-8180-EB275C56E748}" type="datetime1">
              <a:rPr lang="en-US" smtClean="0"/>
              <a:t>9/20/2015</a:t>
            </a:fld>
            <a:endParaRPr lang="en-US"/>
          </a:p>
        </p:txBody>
      </p:sp>
      <p:sp>
        <p:nvSpPr>
          <p:cNvPr id="5" name="Marcador de Posição do Rodapé 4"/>
          <p:cNvSpPr>
            <a:spLocks noGrp="1"/>
          </p:cNvSpPr>
          <p:nvPr>
            <p:ph type="ftr" sz="quarter" idx="11"/>
          </p:nvPr>
        </p:nvSpPr>
        <p:spPr/>
        <p:txBody>
          <a:bodyPr/>
          <a:lstStyle/>
          <a:p>
            <a:endParaRPr lang="en-US"/>
          </a:p>
        </p:txBody>
      </p:sp>
      <p:sp>
        <p:nvSpPr>
          <p:cNvPr id="6" name="Marcador de Posição do Número do Diapositivo 5"/>
          <p:cNvSpPr>
            <a:spLocks noGrp="1"/>
          </p:cNvSpPr>
          <p:nvPr>
            <p:ph type="sldNum" sz="quarter" idx="12"/>
          </p:nvPr>
        </p:nvSpPr>
        <p:spPr/>
        <p:txBody>
          <a:bodyPr/>
          <a:lstStyle/>
          <a:p>
            <a:fld id="{8745C66F-FC7B-4C52-931F-EAABACA1CBDF}"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 do título do Modelo Global</a:t>
            </a:r>
            <a:endParaRPr lang="en-US"/>
          </a:p>
        </p:txBody>
      </p:sp>
      <p:sp>
        <p:nvSpPr>
          <p:cNvPr id="3" name="Marcador de Posição de Conteúdo 2"/>
          <p:cNvSpPr>
            <a:spLocks noGrp="1"/>
          </p:cNvSpPr>
          <p:nvPr>
            <p:ph idx="1"/>
          </p:nvPr>
        </p:nvSpPr>
        <p:spPr/>
        <p:txBody>
          <a:bodyPr/>
          <a:lstStyle/>
          <a:p>
            <a:pPr lvl="0"/>
            <a:r>
              <a:rPr lang="pt-PT" smtClean="0"/>
              <a:t>Clique para 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a Data 3"/>
          <p:cNvSpPr>
            <a:spLocks noGrp="1"/>
          </p:cNvSpPr>
          <p:nvPr>
            <p:ph type="dt" sz="half" idx="10"/>
          </p:nvPr>
        </p:nvSpPr>
        <p:spPr/>
        <p:txBody>
          <a:bodyPr/>
          <a:lstStyle/>
          <a:p>
            <a:fld id="{37323E6A-9442-458C-B44D-0FFF0D4CF4C1}" type="datetime1">
              <a:rPr lang="en-US" smtClean="0"/>
              <a:t>9/20/2015</a:t>
            </a:fld>
            <a:endParaRPr lang="en-US"/>
          </a:p>
        </p:txBody>
      </p:sp>
      <p:sp>
        <p:nvSpPr>
          <p:cNvPr id="5" name="Marcador de Posição do Rodapé 4"/>
          <p:cNvSpPr>
            <a:spLocks noGrp="1"/>
          </p:cNvSpPr>
          <p:nvPr>
            <p:ph type="ftr" sz="quarter" idx="11"/>
          </p:nvPr>
        </p:nvSpPr>
        <p:spPr/>
        <p:txBody>
          <a:bodyPr/>
          <a:lstStyle/>
          <a:p>
            <a:endParaRPr lang="en-US"/>
          </a:p>
        </p:txBody>
      </p:sp>
      <p:sp>
        <p:nvSpPr>
          <p:cNvPr id="6" name="Marcador de Posição do Número do Diapositivo 5"/>
          <p:cNvSpPr>
            <a:spLocks noGrp="1"/>
          </p:cNvSpPr>
          <p:nvPr>
            <p:ph type="sldNum" sz="quarter" idx="12"/>
          </p:nvPr>
        </p:nvSpPr>
        <p:spPr/>
        <p:txBody>
          <a:bodyPr/>
          <a:lstStyle/>
          <a:p>
            <a:fld id="{8745C66F-FC7B-4C52-931F-EAABACA1CBDF}"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 do título do Modelo Global</a:t>
            </a:r>
            <a:endParaRPr lang="en-US"/>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 de texto do modelo global</a:t>
            </a:r>
          </a:p>
        </p:txBody>
      </p:sp>
      <p:sp>
        <p:nvSpPr>
          <p:cNvPr id="4" name="Marcador de Posição da Data 3"/>
          <p:cNvSpPr>
            <a:spLocks noGrp="1"/>
          </p:cNvSpPr>
          <p:nvPr>
            <p:ph type="dt" sz="half" idx="10"/>
          </p:nvPr>
        </p:nvSpPr>
        <p:spPr/>
        <p:txBody>
          <a:bodyPr/>
          <a:lstStyle/>
          <a:p>
            <a:fld id="{BFCFB6B7-8FC8-4F44-ABEE-691D09F501E1}" type="datetime1">
              <a:rPr lang="en-US" smtClean="0"/>
              <a:t>9/20/2015</a:t>
            </a:fld>
            <a:endParaRPr lang="en-US"/>
          </a:p>
        </p:txBody>
      </p:sp>
      <p:sp>
        <p:nvSpPr>
          <p:cNvPr id="5" name="Marcador de Posição do Rodapé 4"/>
          <p:cNvSpPr>
            <a:spLocks noGrp="1"/>
          </p:cNvSpPr>
          <p:nvPr>
            <p:ph type="ftr" sz="quarter" idx="11"/>
          </p:nvPr>
        </p:nvSpPr>
        <p:spPr/>
        <p:txBody>
          <a:bodyPr/>
          <a:lstStyle/>
          <a:p>
            <a:endParaRPr lang="en-US"/>
          </a:p>
        </p:txBody>
      </p:sp>
      <p:sp>
        <p:nvSpPr>
          <p:cNvPr id="6" name="Marcador de Posição do Número do Diapositivo 5"/>
          <p:cNvSpPr>
            <a:spLocks noGrp="1"/>
          </p:cNvSpPr>
          <p:nvPr>
            <p:ph type="sldNum" sz="quarter" idx="12"/>
          </p:nvPr>
        </p:nvSpPr>
        <p:spPr/>
        <p:txBody>
          <a:bodyPr/>
          <a:lstStyle/>
          <a:p>
            <a:fld id="{8745C66F-FC7B-4C52-931F-EAABACA1CBDF}"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 do título do Modelo Global</a:t>
            </a:r>
            <a:endParaRPr lang="en-US"/>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5" name="Marcador de Posição da Data 4"/>
          <p:cNvSpPr>
            <a:spLocks noGrp="1"/>
          </p:cNvSpPr>
          <p:nvPr>
            <p:ph type="dt" sz="half" idx="10"/>
          </p:nvPr>
        </p:nvSpPr>
        <p:spPr/>
        <p:txBody>
          <a:bodyPr/>
          <a:lstStyle/>
          <a:p>
            <a:fld id="{E27B93A8-3730-4A02-8030-3835ACA0286E}" type="datetime1">
              <a:rPr lang="en-US" smtClean="0"/>
              <a:t>9/20/2015</a:t>
            </a:fld>
            <a:endParaRPr lang="en-US"/>
          </a:p>
        </p:txBody>
      </p:sp>
      <p:sp>
        <p:nvSpPr>
          <p:cNvPr id="6" name="Marcador de Posição do Rodapé 5"/>
          <p:cNvSpPr>
            <a:spLocks noGrp="1"/>
          </p:cNvSpPr>
          <p:nvPr>
            <p:ph type="ftr" sz="quarter" idx="11"/>
          </p:nvPr>
        </p:nvSpPr>
        <p:spPr/>
        <p:txBody>
          <a:bodyPr/>
          <a:lstStyle/>
          <a:p>
            <a:endParaRPr lang="en-US"/>
          </a:p>
        </p:txBody>
      </p:sp>
      <p:sp>
        <p:nvSpPr>
          <p:cNvPr id="7" name="Marcador de Posição do Número do Diapositivo 6"/>
          <p:cNvSpPr>
            <a:spLocks noGrp="1"/>
          </p:cNvSpPr>
          <p:nvPr>
            <p:ph type="sldNum" sz="quarter" idx="12"/>
          </p:nvPr>
        </p:nvSpPr>
        <p:spPr/>
        <p:txBody>
          <a:bodyPr/>
          <a:lstStyle/>
          <a:p>
            <a:fld id="{8745C66F-FC7B-4C52-931F-EAABACA1CBDF}"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 do título do Modelo Global</a:t>
            </a:r>
            <a:endParaRPr lang="en-US"/>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 de texto do modelo global</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 de texto do modelo global</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7" name="Marcador de Posição da Data 6"/>
          <p:cNvSpPr>
            <a:spLocks noGrp="1"/>
          </p:cNvSpPr>
          <p:nvPr>
            <p:ph type="dt" sz="half" idx="10"/>
          </p:nvPr>
        </p:nvSpPr>
        <p:spPr/>
        <p:txBody>
          <a:bodyPr/>
          <a:lstStyle/>
          <a:p>
            <a:fld id="{53EF79F4-C32E-449C-A5F1-1840FC4A7DDD}" type="datetime1">
              <a:rPr lang="en-US" smtClean="0"/>
              <a:t>9/20/2015</a:t>
            </a:fld>
            <a:endParaRPr lang="en-US"/>
          </a:p>
        </p:txBody>
      </p:sp>
      <p:sp>
        <p:nvSpPr>
          <p:cNvPr id="8" name="Marcador de Posição do Rodapé 7"/>
          <p:cNvSpPr>
            <a:spLocks noGrp="1"/>
          </p:cNvSpPr>
          <p:nvPr>
            <p:ph type="ftr" sz="quarter" idx="11"/>
          </p:nvPr>
        </p:nvSpPr>
        <p:spPr/>
        <p:txBody>
          <a:bodyPr/>
          <a:lstStyle/>
          <a:p>
            <a:endParaRPr lang="en-US"/>
          </a:p>
        </p:txBody>
      </p:sp>
      <p:sp>
        <p:nvSpPr>
          <p:cNvPr id="9" name="Marcador de Posição do Número do Diapositivo 8"/>
          <p:cNvSpPr>
            <a:spLocks noGrp="1"/>
          </p:cNvSpPr>
          <p:nvPr>
            <p:ph type="sldNum" sz="quarter" idx="12"/>
          </p:nvPr>
        </p:nvSpPr>
        <p:spPr/>
        <p:txBody>
          <a:bodyPr/>
          <a:lstStyle/>
          <a:p>
            <a:fld id="{8745C66F-FC7B-4C52-931F-EAABACA1CBDF}"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 do título do Modelo Global</a:t>
            </a:r>
            <a:endParaRPr lang="en-US"/>
          </a:p>
        </p:txBody>
      </p:sp>
      <p:sp>
        <p:nvSpPr>
          <p:cNvPr id="3" name="Marcador de Posição da Data 2"/>
          <p:cNvSpPr>
            <a:spLocks noGrp="1"/>
          </p:cNvSpPr>
          <p:nvPr>
            <p:ph type="dt" sz="half" idx="10"/>
          </p:nvPr>
        </p:nvSpPr>
        <p:spPr/>
        <p:txBody>
          <a:bodyPr/>
          <a:lstStyle/>
          <a:p>
            <a:fld id="{8134F0DF-2D8D-4ADA-9479-32E06198B8A3}" type="datetime1">
              <a:rPr lang="en-US" smtClean="0"/>
              <a:t>9/20/2015</a:t>
            </a:fld>
            <a:endParaRPr lang="en-US"/>
          </a:p>
        </p:txBody>
      </p:sp>
      <p:sp>
        <p:nvSpPr>
          <p:cNvPr id="4" name="Marcador de Posição do Rodapé 3"/>
          <p:cNvSpPr>
            <a:spLocks noGrp="1"/>
          </p:cNvSpPr>
          <p:nvPr>
            <p:ph type="ftr" sz="quarter" idx="11"/>
          </p:nvPr>
        </p:nvSpPr>
        <p:spPr/>
        <p:txBody>
          <a:bodyPr/>
          <a:lstStyle/>
          <a:p>
            <a:endParaRPr lang="en-US"/>
          </a:p>
        </p:txBody>
      </p:sp>
      <p:sp>
        <p:nvSpPr>
          <p:cNvPr id="5" name="Marcador de Posição do Número do Diapositivo 4"/>
          <p:cNvSpPr>
            <a:spLocks noGrp="1"/>
          </p:cNvSpPr>
          <p:nvPr>
            <p:ph type="sldNum" sz="quarter" idx="12"/>
          </p:nvPr>
        </p:nvSpPr>
        <p:spPr/>
        <p:txBody>
          <a:bodyPr/>
          <a:lstStyle/>
          <a:p>
            <a:fld id="{8745C66F-FC7B-4C52-931F-EAABACA1CBDF}"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EDDBFDD3-9D69-4B52-B230-04B824C6AC08}" type="datetime1">
              <a:rPr lang="en-US" smtClean="0"/>
              <a:t>9/20/2015</a:t>
            </a:fld>
            <a:endParaRPr lang="en-US"/>
          </a:p>
        </p:txBody>
      </p:sp>
      <p:sp>
        <p:nvSpPr>
          <p:cNvPr id="3" name="Marcador de Posição do Rodapé 2"/>
          <p:cNvSpPr>
            <a:spLocks noGrp="1"/>
          </p:cNvSpPr>
          <p:nvPr>
            <p:ph type="ftr" sz="quarter" idx="11"/>
          </p:nvPr>
        </p:nvSpPr>
        <p:spPr/>
        <p:txBody>
          <a:bodyPr/>
          <a:lstStyle/>
          <a:p>
            <a:endParaRPr lang="en-US"/>
          </a:p>
        </p:txBody>
      </p:sp>
      <p:sp>
        <p:nvSpPr>
          <p:cNvPr id="4" name="Marcador de Posição do Número do Diapositivo 3"/>
          <p:cNvSpPr>
            <a:spLocks noGrp="1"/>
          </p:cNvSpPr>
          <p:nvPr>
            <p:ph type="sldNum" sz="quarter" idx="12"/>
          </p:nvPr>
        </p:nvSpPr>
        <p:spPr/>
        <p:txBody>
          <a:bodyPr/>
          <a:lstStyle/>
          <a:p>
            <a:fld id="{8745C66F-FC7B-4C52-931F-EAABACA1CBDF}"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 do título do Modelo Global</a:t>
            </a:r>
            <a:endParaRPr lang="en-US"/>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 de texto do modelo global</a:t>
            </a:r>
          </a:p>
        </p:txBody>
      </p:sp>
      <p:sp>
        <p:nvSpPr>
          <p:cNvPr id="5" name="Marcador de Posição da Data 4"/>
          <p:cNvSpPr>
            <a:spLocks noGrp="1"/>
          </p:cNvSpPr>
          <p:nvPr>
            <p:ph type="dt" sz="half" idx="10"/>
          </p:nvPr>
        </p:nvSpPr>
        <p:spPr/>
        <p:txBody>
          <a:bodyPr/>
          <a:lstStyle/>
          <a:p>
            <a:fld id="{7D5F0CDD-08CA-4EF5-8CC7-CBEE0C1F53E0}" type="datetime1">
              <a:rPr lang="en-US" smtClean="0"/>
              <a:t>9/20/2015</a:t>
            </a:fld>
            <a:endParaRPr lang="en-US"/>
          </a:p>
        </p:txBody>
      </p:sp>
      <p:sp>
        <p:nvSpPr>
          <p:cNvPr id="6" name="Marcador de Posição do Rodapé 5"/>
          <p:cNvSpPr>
            <a:spLocks noGrp="1"/>
          </p:cNvSpPr>
          <p:nvPr>
            <p:ph type="ftr" sz="quarter" idx="11"/>
          </p:nvPr>
        </p:nvSpPr>
        <p:spPr/>
        <p:txBody>
          <a:bodyPr/>
          <a:lstStyle/>
          <a:p>
            <a:endParaRPr lang="en-US"/>
          </a:p>
        </p:txBody>
      </p:sp>
      <p:sp>
        <p:nvSpPr>
          <p:cNvPr id="7" name="Marcador de Posição do Número do Diapositivo 6"/>
          <p:cNvSpPr>
            <a:spLocks noGrp="1"/>
          </p:cNvSpPr>
          <p:nvPr>
            <p:ph type="sldNum" sz="quarter" idx="12"/>
          </p:nvPr>
        </p:nvSpPr>
        <p:spPr/>
        <p:txBody>
          <a:bodyPr/>
          <a:lstStyle/>
          <a:p>
            <a:fld id="{8745C66F-FC7B-4C52-931F-EAABACA1CBDF}"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 do título do Modelo Global</a:t>
            </a:r>
            <a:endParaRPr lang="en-US"/>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 de texto do modelo global</a:t>
            </a:r>
          </a:p>
        </p:txBody>
      </p:sp>
      <p:sp>
        <p:nvSpPr>
          <p:cNvPr id="5" name="Marcador de Posição da Data 4"/>
          <p:cNvSpPr>
            <a:spLocks noGrp="1"/>
          </p:cNvSpPr>
          <p:nvPr>
            <p:ph type="dt" sz="half" idx="10"/>
          </p:nvPr>
        </p:nvSpPr>
        <p:spPr/>
        <p:txBody>
          <a:bodyPr/>
          <a:lstStyle/>
          <a:p>
            <a:fld id="{5C58CE49-F6E1-4542-AE31-05418B4ECB98}" type="datetime1">
              <a:rPr lang="en-US" smtClean="0"/>
              <a:t>9/20/2015</a:t>
            </a:fld>
            <a:endParaRPr lang="en-US"/>
          </a:p>
        </p:txBody>
      </p:sp>
      <p:sp>
        <p:nvSpPr>
          <p:cNvPr id="6" name="Marcador de Posição do Rodapé 5"/>
          <p:cNvSpPr>
            <a:spLocks noGrp="1"/>
          </p:cNvSpPr>
          <p:nvPr>
            <p:ph type="ftr" sz="quarter" idx="11"/>
          </p:nvPr>
        </p:nvSpPr>
        <p:spPr/>
        <p:txBody>
          <a:bodyPr/>
          <a:lstStyle/>
          <a:p>
            <a:endParaRPr lang="en-US"/>
          </a:p>
        </p:txBody>
      </p:sp>
      <p:sp>
        <p:nvSpPr>
          <p:cNvPr id="7" name="Marcador de Posição do Número do Diapositivo 6"/>
          <p:cNvSpPr>
            <a:spLocks noGrp="1"/>
          </p:cNvSpPr>
          <p:nvPr>
            <p:ph type="sldNum" sz="quarter" idx="12"/>
          </p:nvPr>
        </p:nvSpPr>
        <p:spPr/>
        <p:txBody>
          <a:bodyPr/>
          <a:lstStyle/>
          <a:p>
            <a:fld id="{8745C66F-FC7B-4C52-931F-EAABACA1CBDF}"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 do título do Modelo Global</a:t>
            </a:r>
            <a:endParaRPr lang="en-US"/>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BB9C01-9971-4E85-9FEC-C06846F2F0F6}" type="datetime1">
              <a:rPr lang="en-US" smtClean="0"/>
              <a:t>9/20/2015</a:t>
            </a:fld>
            <a:endParaRPr lang="en-US"/>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45C66F-FC7B-4C52-931F-EAABACA1CBDF}"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pt-PT" b="1" dirty="0" smtClean="0"/>
              <a:t>OUTROS OPERADORES ECONÓMICOS</a:t>
            </a:r>
            <a:br>
              <a:rPr lang="pt-PT" b="1" dirty="0" smtClean="0"/>
            </a:br>
            <a:endParaRPr lang="pt-PT" dirty="0"/>
          </a:p>
        </p:txBody>
      </p:sp>
      <p:sp>
        <p:nvSpPr>
          <p:cNvPr id="3" name="Subtítulo 2"/>
          <p:cNvSpPr>
            <a:spLocks noGrp="1"/>
          </p:cNvSpPr>
          <p:nvPr>
            <p:ph type="subTitle" idx="1"/>
          </p:nvPr>
        </p:nvSpPr>
        <p:spPr/>
        <p:txBody>
          <a:bodyPr/>
          <a:lstStyle/>
          <a:p>
            <a:r>
              <a:rPr lang="pt-PT" dirty="0" smtClean="0"/>
              <a:t>Figuras Afins da Sociedade</a:t>
            </a:r>
            <a:endParaRPr lang="pt-PT" dirty="0"/>
          </a:p>
        </p:txBody>
      </p:sp>
      <p:sp>
        <p:nvSpPr>
          <p:cNvPr id="4" name="Marcador de Posição do Número do Diapositivo 3"/>
          <p:cNvSpPr>
            <a:spLocks noGrp="1"/>
          </p:cNvSpPr>
          <p:nvPr>
            <p:ph type="sldNum" sz="quarter" idx="12"/>
          </p:nvPr>
        </p:nvSpPr>
        <p:spPr/>
        <p:txBody>
          <a:bodyPr/>
          <a:lstStyle/>
          <a:p>
            <a:fld id="{8745C66F-FC7B-4C52-931F-EAABACA1CBDF}" type="slidenum">
              <a:rPr lang="en-US" smtClean="0"/>
              <a:pPr/>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200" b="1" dirty="0" smtClean="0"/>
              <a:t>1.AGRUPAMENTOS COMPLEMENTARES DE EMPRESAS [ACE]</a:t>
            </a:r>
            <a:r>
              <a:rPr lang="pt-PT" b="1" dirty="0" smtClean="0"/>
              <a:t/>
            </a:r>
            <a:br>
              <a:rPr lang="pt-PT" b="1" dirty="0" smtClean="0"/>
            </a:br>
            <a:endParaRPr lang="pt-PT" dirty="0"/>
          </a:p>
        </p:txBody>
      </p:sp>
      <p:sp>
        <p:nvSpPr>
          <p:cNvPr id="3" name="Marcador de Posição de Conteúdo 2"/>
          <p:cNvSpPr>
            <a:spLocks noGrp="1"/>
          </p:cNvSpPr>
          <p:nvPr>
            <p:ph idx="1"/>
          </p:nvPr>
        </p:nvSpPr>
        <p:spPr/>
        <p:txBody>
          <a:bodyPr>
            <a:normAutofit fontScale="62500" lnSpcReduction="20000"/>
          </a:bodyPr>
          <a:lstStyle/>
          <a:p>
            <a:pPr>
              <a:buNone/>
            </a:pPr>
            <a:r>
              <a:rPr lang="pt-PT" b="1" dirty="0" smtClean="0"/>
              <a:t>I. Fonte de Direito:</a:t>
            </a:r>
            <a:endParaRPr lang="pt-PT" dirty="0" smtClean="0"/>
          </a:p>
          <a:p>
            <a:pPr>
              <a:buNone/>
            </a:pPr>
            <a:r>
              <a:rPr lang="pt-PT" b="1" dirty="0" smtClean="0"/>
              <a:t>     Lei n.º 4/73, de 4 de Junho, regulamentada pelo Decreto-Lei n.º 430/73, de 25 de Agosto. </a:t>
            </a:r>
            <a:endParaRPr lang="pt-PT" dirty="0" smtClean="0"/>
          </a:p>
          <a:p>
            <a:pPr>
              <a:buNone/>
            </a:pPr>
            <a:endParaRPr lang="pt-PT" b="1" dirty="0" smtClean="0"/>
          </a:p>
          <a:p>
            <a:pPr>
              <a:buNone/>
            </a:pPr>
            <a:r>
              <a:rPr lang="pt-PT" b="1" dirty="0" smtClean="0"/>
              <a:t>II. Conceito: Base I da Lei : </a:t>
            </a:r>
            <a:endParaRPr lang="pt-PT" dirty="0" smtClean="0"/>
          </a:p>
          <a:p>
            <a:pPr>
              <a:buNone/>
            </a:pPr>
            <a:r>
              <a:rPr lang="pt-PT" b="1" dirty="0" smtClean="0"/>
              <a:t>     “as pessoas singulares ou colectivas e as sociedades podem agrupar-se, sem prejuízo da sua personalidade jurídica, a fim de melhorar as condições de exercício ou de resultado das suas actividades económicas». </a:t>
            </a:r>
            <a:endParaRPr lang="pt-PT" dirty="0" smtClean="0"/>
          </a:p>
          <a:p>
            <a:pPr>
              <a:buNone/>
            </a:pPr>
            <a:endParaRPr lang="pt-PT" dirty="0" smtClean="0"/>
          </a:p>
          <a:p>
            <a:pPr>
              <a:buNone/>
            </a:pPr>
            <a:r>
              <a:rPr lang="pt-PT" b="1" dirty="0" smtClean="0"/>
              <a:t>III. ACE  não têm fim lucrativo; a sua finalidade é melhorar as condições de exercício ou de resultado das actividades dos seus membros</a:t>
            </a:r>
            <a:endParaRPr lang="pt-PT" dirty="0" smtClean="0"/>
          </a:p>
          <a:p>
            <a:pPr>
              <a:buNone/>
            </a:pPr>
            <a:r>
              <a:rPr lang="pt-PT" dirty="0" smtClean="0"/>
              <a:t> </a:t>
            </a:r>
          </a:p>
          <a:p>
            <a:pPr>
              <a:buNone/>
            </a:pPr>
            <a:r>
              <a:rPr lang="pt-PT" b="1" dirty="0" smtClean="0"/>
              <a:t>IV. O ACE adquire personalidade jurídica com a sua inscrição no registo comercial (Base IV). </a:t>
            </a:r>
            <a:endParaRPr lang="pt-PT" dirty="0" smtClean="0"/>
          </a:p>
          <a:p>
            <a:endParaRPr lang="pt-PT" dirty="0"/>
          </a:p>
        </p:txBody>
      </p:sp>
      <p:sp>
        <p:nvSpPr>
          <p:cNvPr id="4" name="Marcador de Posição do Número do Diapositivo 3"/>
          <p:cNvSpPr>
            <a:spLocks noGrp="1"/>
          </p:cNvSpPr>
          <p:nvPr>
            <p:ph type="sldNum" sz="quarter" idx="12"/>
          </p:nvPr>
        </p:nvSpPr>
        <p:spPr/>
        <p:txBody>
          <a:bodyPr/>
          <a:lstStyle/>
          <a:p>
            <a:fld id="{8745C66F-FC7B-4C52-931F-EAABACA1CBD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dirty="0" smtClean="0"/>
              <a:t>2.AGRUPAMENTOS EUROPEUS DE INTERESSE ECONÓMICO </a:t>
            </a:r>
            <a:br>
              <a:rPr lang="pt-PT" sz="2400" dirty="0" smtClean="0"/>
            </a:br>
            <a:r>
              <a:rPr lang="pt-PT" sz="2400" dirty="0" smtClean="0"/>
              <a:t>[AEIE]</a:t>
            </a:r>
            <a:endParaRPr lang="pt-PT" sz="2400" dirty="0"/>
          </a:p>
        </p:txBody>
      </p:sp>
      <p:sp>
        <p:nvSpPr>
          <p:cNvPr id="3" name="Marcador de Posição de Conteúdo 2"/>
          <p:cNvSpPr>
            <a:spLocks noGrp="1"/>
          </p:cNvSpPr>
          <p:nvPr>
            <p:ph idx="1"/>
          </p:nvPr>
        </p:nvSpPr>
        <p:spPr/>
        <p:txBody>
          <a:bodyPr>
            <a:normAutofit fontScale="85000" lnSpcReduction="20000"/>
          </a:bodyPr>
          <a:lstStyle/>
          <a:p>
            <a:r>
              <a:rPr lang="pt-PT" b="1" dirty="0" smtClean="0"/>
              <a:t>I. Fonte de Direito: Regulamento CEE n.º 2137/85, do Conselho.</a:t>
            </a:r>
            <a:endParaRPr lang="pt-PT" dirty="0" smtClean="0"/>
          </a:p>
          <a:p>
            <a:pPr>
              <a:buNone/>
            </a:pPr>
            <a:r>
              <a:rPr lang="pt-PT" b="1" dirty="0" smtClean="0"/>
              <a:t>	A partir de 1 de Julho de 1989 passou a ser possível criar Agrupamentos Europeus de Interesse Económico.</a:t>
            </a:r>
            <a:endParaRPr lang="pt-PT" dirty="0" smtClean="0"/>
          </a:p>
          <a:p>
            <a:endParaRPr lang="pt-PT" b="1" dirty="0" smtClean="0"/>
          </a:p>
          <a:p>
            <a:r>
              <a:rPr lang="pt-PT" b="1" dirty="0" smtClean="0"/>
              <a:t>II. O AEIE é uma forma de organização semelhante ao ACE. </a:t>
            </a:r>
            <a:endParaRPr lang="pt-PT" dirty="0" smtClean="0"/>
          </a:p>
          <a:p>
            <a:pPr>
              <a:buNone/>
            </a:pPr>
            <a:endParaRPr lang="pt-PT" dirty="0" smtClean="0"/>
          </a:p>
          <a:p>
            <a:r>
              <a:rPr lang="pt-PT" b="1" dirty="0" smtClean="0"/>
              <a:t>III. Os lucros ou os prejuízos provenientes das actividades do AEIE serão considerados como lucros ou prejuízos dos seus membros </a:t>
            </a:r>
            <a:endParaRPr lang="pt-PT" dirty="0"/>
          </a:p>
        </p:txBody>
      </p:sp>
      <p:sp>
        <p:nvSpPr>
          <p:cNvPr id="4" name="Marcador de Posição do Número do Diapositivo 3"/>
          <p:cNvSpPr>
            <a:spLocks noGrp="1"/>
          </p:cNvSpPr>
          <p:nvPr>
            <p:ph type="sldNum" sz="quarter" idx="12"/>
          </p:nvPr>
        </p:nvSpPr>
        <p:spPr/>
        <p:txBody>
          <a:bodyPr/>
          <a:lstStyle/>
          <a:p>
            <a:fld id="{8745C66F-FC7B-4C52-931F-EAABACA1CBDF}"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3.O CONSÓRCIO</a:t>
            </a:r>
            <a:endParaRPr lang="pt-PT" dirty="0"/>
          </a:p>
        </p:txBody>
      </p:sp>
      <p:sp>
        <p:nvSpPr>
          <p:cNvPr id="3" name="Marcador de Posição de Conteúdo 2"/>
          <p:cNvSpPr>
            <a:spLocks noGrp="1"/>
          </p:cNvSpPr>
          <p:nvPr>
            <p:ph idx="1"/>
          </p:nvPr>
        </p:nvSpPr>
        <p:spPr/>
        <p:txBody>
          <a:bodyPr>
            <a:normAutofit fontScale="70000" lnSpcReduction="20000"/>
          </a:bodyPr>
          <a:lstStyle/>
          <a:p>
            <a:r>
              <a:rPr lang="pt-PT" b="1" dirty="0" smtClean="0"/>
              <a:t>I. Fonte de Direito:</a:t>
            </a:r>
            <a:endParaRPr lang="pt-PT" dirty="0" smtClean="0"/>
          </a:p>
          <a:p>
            <a:pPr>
              <a:buNone/>
            </a:pPr>
            <a:r>
              <a:rPr lang="pt-PT" b="1" dirty="0" smtClean="0"/>
              <a:t>    Decreto-Lei n.º 231/81, de 28 de Julho</a:t>
            </a:r>
          </a:p>
          <a:p>
            <a:pPr>
              <a:buNone/>
            </a:pPr>
            <a:endParaRPr lang="pt-PT" b="1" dirty="0" smtClean="0"/>
          </a:p>
          <a:p>
            <a:r>
              <a:rPr lang="pt-PT" b="1" dirty="0" smtClean="0"/>
              <a:t>II. Conceito</a:t>
            </a:r>
          </a:p>
          <a:p>
            <a:pPr>
              <a:buNone/>
            </a:pPr>
            <a:r>
              <a:rPr lang="pt-PT" b="1" dirty="0" smtClean="0"/>
              <a:t>	Contrato pelo qual duas ou mais pessoas, singulares ou colectivas, que exercem uma actividade económica, se obrigam entre si a, de forma concertada, realizar certa actividade ou efectuar certa contribuição com o fim de prosseguir quaisquer dos objectivos seguintes:</a:t>
            </a:r>
            <a:endParaRPr lang="pt-PT" dirty="0" smtClean="0"/>
          </a:p>
          <a:p>
            <a:pPr>
              <a:buNone/>
            </a:pPr>
            <a:r>
              <a:rPr lang="pt-PT" b="1" dirty="0" smtClean="0"/>
              <a:t>….</a:t>
            </a:r>
            <a:endParaRPr lang="pt-PT" dirty="0" smtClean="0"/>
          </a:p>
          <a:p>
            <a:pPr>
              <a:buNone/>
            </a:pPr>
            <a:r>
              <a:rPr lang="pt-PT" b="1" dirty="0" smtClean="0"/>
              <a:t>	-Execução de determinado empreendimento;</a:t>
            </a:r>
            <a:endParaRPr lang="pt-PT" dirty="0" smtClean="0"/>
          </a:p>
          <a:p>
            <a:pPr>
              <a:buNone/>
            </a:pPr>
            <a:r>
              <a:rPr lang="pt-PT" b="1" dirty="0" smtClean="0"/>
              <a:t>	-Pesquisa ou exploração de recursos naturais;</a:t>
            </a:r>
            <a:endParaRPr lang="pt-PT" dirty="0" smtClean="0"/>
          </a:p>
          <a:p>
            <a:pPr>
              <a:buNone/>
            </a:pPr>
            <a:r>
              <a:rPr lang="pt-PT" b="1" dirty="0" smtClean="0"/>
              <a:t>	-Produção de bens que possam ser repartidos, em espécie, entre os membros do consórcio.</a:t>
            </a:r>
            <a:endParaRPr lang="pt-PT" dirty="0" smtClean="0"/>
          </a:p>
          <a:p>
            <a:pPr>
              <a:buNone/>
            </a:pPr>
            <a:endParaRPr lang="pt-PT" dirty="0"/>
          </a:p>
        </p:txBody>
      </p:sp>
      <p:sp>
        <p:nvSpPr>
          <p:cNvPr id="4" name="Marcador de Posição do Número do Diapositivo 3"/>
          <p:cNvSpPr>
            <a:spLocks noGrp="1"/>
          </p:cNvSpPr>
          <p:nvPr>
            <p:ph type="sldNum" sz="quarter" idx="12"/>
          </p:nvPr>
        </p:nvSpPr>
        <p:spPr/>
        <p:txBody>
          <a:bodyPr/>
          <a:lstStyle/>
          <a:p>
            <a:fld id="{8745C66F-FC7B-4C52-931F-EAABACA1CBDF}"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Consórcio (2)</a:t>
            </a:r>
            <a:endParaRPr lang="pt-PT" dirty="0"/>
          </a:p>
        </p:txBody>
      </p:sp>
      <p:sp>
        <p:nvSpPr>
          <p:cNvPr id="3" name="Marcador de Posição de Conteúdo 2"/>
          <p:cNvSpPr>
            <a:spLocks noGrp="1"/>
          </p:cNvSpPr>
          <p:nvPr>
            <p:ph idx="1"/>
          </p:nvPr>
        </p:nvSpPr>
        <p:spPr/>
        <p:txBody>
          <a:bodyPr>
            <a:normAutofit fontScale="92500"/>
          </a:bodyPr>
          <a:lstStyle/>
          <a:p>
            <a:r>
              <a:rPr lang="pt-PT" b="1" dirty="0" smtClean="0"/>
              <a:t>II. O consórcio distingue-se da sociedade pelo objecto e pelo fim:</a:t>
            </a:r>
          </a:p>
          <a:p>
            <a:pPr lvl="1"/>
            <a:r>
              <a:rPr lang="pt-PT" b="1" dirty="0" smtClean="0"/>
              <a:t>O consórcio não exerce uma actividade económica</a:t>
            </a:r>
          </a:p>
          <a:p>
            <a:pPr lvl="1"/>
            <a:r>
              <a:rPr lang="pt-PT" b="1" dirty="0" smtClean="0"/>
              <a:t>O consórcio não tem por fim realizar lucros para si próprio</a:t>
            </a:r>
            <a:endParaRPr lang="pt-PT" dirty="0" smtClean="0"/>
          </a:p>
          <a:p>
            <a:r>
              <a:rPr lang="pt-PT" b="1" dirty="0" smtClean="0"/>
              <a:t>III. O consórcio não dá origem a uma nova pessoa jurídica. </a:t>
            </a:r>
            <a:endParaRPr lang="pt-PT" dirty="0" smtClean="0"/>
          </a:p>
          <a:p>
            <a:r>
              <a:rPr lang="pt-PT" b="1" dirty="0" smtClean="0"/>
              <a:t>IV. Modalidades: o consórcio externo e o consórcio interno.</a:t>
            </a:r>
            <a:endParaRPr lang="pt-PT" dirty="0" smtClean="0"/>
          </a:p>
          <a:p>
            <a:endParaRPr lang="pt-PT" dirty="0"/>
          </a:p>
        </p:txBody>
      </p:sp>
      <p:sp>
        <p:nvSpPr>
          <p:cNvPr id="4" name="Marcador de Posição do Número do Diapositivo 3"/>
          <p:cNvSpPr>
            <a:spLocks noGrp="1"/>
          </p:cNvSpPr>
          <p:nvPr>
            <p:ph type="sldNum" sz="quarter" idx="12"/>
          </p:nvPr>
        </p:nvSpPr>
        <p:spPr/>
        <p:txBody>
          <a:bodyPr/>
          <a:lstStyle/>
          <a:p>
            <a:fld id="{8745C66F-FC7B-4C52-931F-EAABACA1CBD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b="1" cap="all" dirty="0" smtClean="0"/>
              <a:t>associação em participação</a:t>
            </a:r>
            <a:br>
              <a:rPr lang="pt-PT" b="1" cap="all" dirty="0" smtClean="0"/>
            </a:br>
            <a:endParaRPr lang="pt-PT" dirty="0"/>
          </a:p>
        </p:txBody>
      </p:sp>
      <p:sp>
        <p:nvSpPr>
          <p:cNvPr id="3" name="Marcador de Posição de Conteúdo 2"/>
          <p:cNvSpPr>
            <a:spLocks noGrp="1"/>
          </p:cNvSpPr>
          <p:nvPr>
            <p:ph idx="1"/>
          </p:nvPr>
        </p:nvSpPr>
        <p:spPr/>
        <p:txBody>
          <a:bodyPr>
            <a:normAutofit fontScale="85000" lnSpcReduction="20000"/>
          </a:bodyPr>
          <a:lstStyle/>
          <a:p>
            <a:r>
              <a:rPr lang="pt-PT" b="1" cap="all" dirty="0" smtClean="0"/>
              <a:t>[Decreto-Lei n.º 231/81, de  28 de Julho]</a:t>
            </a:r>
          </a:p>
          <a:p>
            <a:pPr>
              <a:buNone/>
            </a:pPr>
            <a:r>
              <a:rPr lang="pt-PT" b="1" cap="all" dirty="0" smtClean="0"/>
              <a:t>    Capítulo 2 </a:t>
            </a:r>
          </a:p>
          <a:p>
            <a:pPr>
              <a:buNone/>
            </a:pPr>
            <a:r>
              <a:rPr lang="pt-PT" b="1" dirty="0" smtClean="0"/>
              <a:t>   </a:t>
            </a:r>
          </a:p>
          <a:p>
            <a:pPr>
              <a:buNone/>
            </a:pPr>
            <a:r>
              <a:rPr lang="pt-PT" b="1" dirty="0" smtClean="0"/>
              <a:t>Noção e regulamentação</a:t>
            </a:r>
          </a:p>
          <a:p>
            <a:pPr>
              <a:buNone/>
            </a:pPr>
            <a:endParaRPr lang="pt-PT" dirty="0" smtClean="0"/>
          </a:p>
          <a:p>
            <a:r>
              <a:rPr lang="pt-PT" dirty="0" smtClean="0"/>
              <a:t>1 - A associação de uma pessoa a uma actividade económica exercida por outra ficando a participar nos lucros ou nos lucros e perdas que desse exercício resultarem para a segunda…</a:t>
            </a:r>
          </a:p>
          <a:p>
            <a:r>
              <a:rPr lang="pt-PT" dirty="0" smtClean="0"/>
              <a:t>2 - É elemento essencial do contrato a participação dos lucros; a participação nas perdas pode ser dispensada.</a:t>
            </a:r>
          </a:p>
          <a:p>
            <a:pPr>
              <a:buNone/>
            </a:pPr>
            <a:endParaRPr lang="pt-PT" b="1" cap="all" dirty="0" smtClean="0"/>
          </a:p>
          <a:p>
            <a:endParaRPr lang="pt-PT" dirty="0"/>
          </a:p>
        </p:txBody>
      </p:sp>
      <p:sp>
        <p:nvSpPr>
          <p:cNvPr id="4" name="Marcador de Posição do Número do Diapositivo 3"/>
          <p:cNvSpPr>
            <a:spLocks noGrp="1"/>
          </p:cNvSpPr>
          <p:nvPr>
            <p:ph type="sldNum" sz="quarter" idx="12"/>
          </p:nvPr>
        </p:nvSpPr>
        <p:spPr/>
        <p:txBody>
          <a:bodyPr/>
          <a:lstStyle/>
          <a:p>
            <a:fld id="{8745C66F-FC7B-4C52-931F-EAABACA1CBDF}" type="slidenum">
              <a:rPr lang="en-US" smtClean="0"/>
              <a:pPr/>
              <a:t>6</a:t>
            </a:fld>
            <a:endParaRPr lang="en-US"/>
          </a:p>
        </p:txBody>
      </p:sp>
    </p:spTree>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288</Words>
  <Application>Microsoft Office PowerPoint</Application>
  <PresentationFormat>Apresentação no Ecrã (4:3)</PresentationFormat>
  <Paragraphs>49</Paragraphs>
  <Slides>6</Slides>
  <Notes>0</Notes>
  <HiddenSlides>0</HiddenSlides>
  <MMClips>0</MMClips>
  <ScaleCrop>false</ScaleCrop>
  <HeadingPairs>
    <vt:vector size="4" baseType="variant">
      <vt:variant>
        <vt:lpstr>Tema</vt:lpstr>
      </vt:variant>
      <vt:variant>
        <vt:i4>1</vt:i4>
      </vt:variant>
      <vt:variant>
        <vt:lpstr>Títulos dos diapositivos</vt:lpstr>
      </vt:variant>
      <vt:variant>
        <vt:i4>6</vt:i4>
      </vt:variant>
    </vt:vector>
  </HeadingPairs>
  <TitlesOfParts>
    <vt:vector size="7" baseType="lpstr">
      <vt:lpstr>Tema do Office</vt:lpstr>
      <vt:lpstr>OUTROS OPERADORES ECONÓMICOS </vt:lpstr>
      <vt:lpstr>1.AGRUPAMENTOS COMPLEMENTARES DE EMPRESAS [ACE] </vt:lpstr>
      <vt:lpstr>2.AGRUPAMENTOS EUROPEUS DE INTERESSE ECONÓMICO  [AEIE]</vt:lpstr>
      <vt:lpstr>3.O CONSÓRCIO</vt:lpstr>
      <vt:lpstr>Consórcio (2)</vt:lpstr>
      <vt:lpstr>associação em participação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OUTROS OPERADORES ECONÓMICOS</dc:title>
  <dc:creator>Diogo Parreira</dc:creator>
  <cp:lastModifiedBy>Utilizador</cp:lastModifiedBy>
  <cp:revision>6</cp:revision>
  <cp:lastPrinted>2013-04-03T11:42:10Z</cp:lastPrinted>
  <dcterms:modified xsi:type="dcterms:W3CDTF">2015-09-19T23:00:15Z</dcterms:modified>
</cp:coreProperties>
</file>