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1" r:id="rId6"/>
    <p:sldId id="267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19/09/2015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19/09/2015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19/09/2015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19/09/2015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19/09/2015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19/09/2015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19/09/2015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19/09/2015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19/09/2015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19/09/2015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19/09/2015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70875-E729-438F-AD64-DA10B3256A5A}" type="datetimeFigureOut">
              <a:rPr lang="pt-PT" smtClean="0"/>
              <a:t>19/09/2015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 smtClean="0"/>
              <a:t>As Normas jurídicas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81940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NJ e Sistema jurídico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b="1" dirty="0"/>
              <a:t>Normas gerais e normas </a:t>
            </a:r>
            <a:r>
              <a:rPr lang="pt-PT" b="1" dirty="0" smtClean="0"/>
              <a:t>especiais</a:t>
            </a:r>
          </a:p>
          <a:p>
            <a:endParaRPr lang="pt-PT" b="1" dirty="0"/>
          </a:p>
          <a:p>
            <a:r>
              <a:rPr lang="pt-PT" b="1" dirty="0"/>
              <a:t>Norma </a:t>
            </a:r>
            <a:r>
              <a:rPr lang="pt-PT" b="1" dirty="0" smtClean="0"/>
              <a:t>excecional 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618190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Violação das Normas Jurídicas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Sanções</a:t>
            </a:r>
          </a:p>
          <a:p>
            <a:endParaRPr lang="pt-PT" dirty="0"/>
          </a:p>
          <a:p>
            <a:r>
              <a:rPr lang="pt-PT" dirty="0" smtClean="0"/>
              <a:t>Nulidade </a:t>
            </a:r>
          </a:p>
          <a:p>
            <a:endParaRPr lang="pt-PT" dirty="0"/>
          </a:p>
          <a:p>
            <a:r>
              <a:rPr lang="pt-PT" dirty="0" smtClean="0"/>
              <a:t>Anulabilidade</a:t>
            </a:r>
          </a:p>
          <a:p>
            <a:endParaRPr lang="pt-PT" dirty="0"/>
          </a:p>
          <a:p>
            <a:r>
              <a:rPr lang="pt-PT" smtClean="0"/>
              <a:t>Ineficácia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603219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Introdução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Normas, </a:t>
            </a:r>
          </a:p>
          <a:p>
            <a:r>
              <a:rPr lang="pt-PT" dirty="0" smtClean="0"/>
              <a:t>ramos de direito,</a:t>
            </a:r>
          </a:p>
          <a:p>
            <a:r>
              <a:rPr lang="pt-PT" dirty="0" smtClean="0"/>
              <a:t>Sistema jurídico</a:t>
            </a:r>
          </a:p>
          <a:p>
            <a:endParaRPr lang="pt-PT" dirty="0"/>
          </a:p>
          <a:p>
            <a:r>
              <a:rPr lang="pt-PT" dirty="0" smtClean="0"/>
              <a:t>Norma, lei e regra jurídica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868977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Estrutura da NJ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PT" dirty="0" smtClean="0"/>
              <a:t>Previsão</a:t>
            </a:r>
          </a:p>
          <a:p>
            <a:r>
              <a:rPr lang="pt-PT" dirty="0" smtClean="0"/>
              <a:t>Estatuição</a:t>
            </a:r>
          </a:p>
          <a:p>
            <a:pPr lvl="1"/>
            <a:r>
              <a:rPr lang="pt-PT" dirty="0" smtClean="0"/>
              <a:t>Sanção</a:t>
            </a:r>
          </a:p>
          <a:p>
            <a:r>
              <a:rPr lang="pt-PT" b="1" dirty="0"/>
              <a:t>«Quem, com intenção de causar prejuízo a outra pessoa ou ao Estado, utilizar documento de identificação emitido a favor de outra pessoa, é punido com pena de prisão até 6 meses ou com pena de multa até 60 dias»</a:t>
            </a:r>
            <a:endParaRPr lang="pt-PT" dirty="0"/>
          </a:p>
          <a:p>
            <a:endParaRPr lang="pt-PT" dirty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980975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Componentes da Norma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Pessoas/organizações [qualidades, estados]</a:t>
            </a:r>
          </a:p>
          <a:p>
            <a:r>
              <a:rPr lang="pt-PT" dirty="0" smtClean="0"/>
              <a:t>Bens/Coisas [classes, qualidades]</a:t>
            </a:r>
          </a:p>
          <a:p>
            <a:r>
              <a:rPr lang="pt-PT" dirty="0" smtClean="0"/>
              <a:t>Ações/Negócios/Contratos [descrição; efeitos]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689122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b="1" dirty="0"/>
              <a:t>Características das normas jurídicas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Generalidade</a:t>
            </a:r>
          </a:p>
          <a:p>
            <a:pPr lvl="1"/>
            <a:r>
              <a:rPr lang="pt-PT" dirty="0" smtClean="0"/>
              <a:t>Pessoas</a:t>
            </a:r>
          </a:p>
          <a:p>
            <a:r>
              <a:rPr lang="pt-PT" dirty="0" smtClean="0"/>
              <a:t>Abstração</a:t>
            </a:r>
          </a:p>
          <a:p>
            <a:pPr lvl="1"/>
            <a:r>
              <a:rPr lang="pt-PT" dirty="0" smtClean="0"/>
              <a:t>Factos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152154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Destinatários das NJ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Pessoas</a:t>
            </a:r>
          </a:p>
          <a:p>
            <a:pPr lvl="1"/>
            <a:r>
              <a:rPr lang="pt-PT" dirty="0" smtClean="0"/>
              <a:t>Pessoas Humanas</a:t>
            </a:r>
          </a:p>
          <a:p>
            <a:pPr lvl="1"/>
            <a:r>
              <a:rPr lang="pt-PT" dirty="0" smtClean="0"/>
              <a:t>Pessoas Coletivas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067969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/>
              <a:t>Classificação das normas jurídicas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b="1" i="1" dirty="0" smtClean="0"/>
              <a:t>Normas </a:t>
            </a:r>
            <a:r>
              <a:rPr lang="pt-PT" b="1" i="1" dirty="0"/>
              <a:t>prescritivas </a:t>
            </a:r>
            <a:endParaRPr lang="pt-PT" b="1" i="1" dirty="0" smtClean="0"/>
          </a:p>
          <a:p>
            <a:pPr lvl="1"/>
            <a:r>
              <a:rPr lang="pt-PT" b="1" i="1" dirty="0" smtClean="0"/>
              <a:t>Ação [precetivas]</a:t>
            </a:r>
          </a:p>
          <a:p>
            <a:pPr lvl="1"/>
            <a:r>
              <a:rPr lang="pt-PT" b="1" i="1" dirty="0" smtClean="0"/>
              <a:t>Omissão [proibitivas]</a:t>
            </a:r>
          </a:p>
          <a:p>
            <a:r>
              <a:rPr lang="pt-PT" b="1" i="1" dirty="0" smtClean="0"/>
              <a:t>normas permissivas</a:t>
            </a:r>
          </a:p>
          <a:p>
            <a:r>
              <a:rPr lang="pt-PT" b="1" dirty="0"/>
              <a:t>Normas sancionatórias</a:t>
            </a:r>
            <a:endParaRPr lang="pt-PT" b="1" i="1" dirty="0"/>
          </a:p>
          <a:p>
            <a:pPr lvl="1"/>
            <a:r>
              <a:rPr lang="pt-PT" b="1" dirty="0"/>
              <a:t>desobediência a uma norma preceptiva</a:t>
            </a:r>
            <a:r>
              <a:rPr lang="pt-PT" dirty="0"/>
              <a:t> </a:t>
            </a:r>
            <a:endParaRPr lang="pt-PT" dirty="0" smtClean="0"/>
          </a:p>
          <a:p>
            <a:pPr lvl="1"/>
            <a:r>
              <a:rPr lang="pt-PT" b="1" dirty="0"/>
              <a:t>desobediência a uma norma proibitiva</a:t>
            </a:r>
            <a:r>
              <a:rPr lang="pt-PT" dirty="0"/>
              <a:t> </a:t>
            </a:r>
            <a:endParaRPr lang="pt-PT" dirty="0" smtClean="0"/>
          </a:p>
          <a:p>
            <a:pPr lvl="1"/>
            <a:r>
              <a:rPr lang="pt-PT" b="1" dirty="0"/>
              <a:t>desobediência a uma norma permissiva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865946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Classificação (</a:t>
            </a:r>
            <a:r>
              <a:rPr lang="pt-PT" dirty="0" err="1" smtClean="0"/>
              <a:t>cont</a:t>
            </a:r>
            <a:r>
              <a:rPr lang="pt-PT" dirty="0" smtClean="0"/>
              <a:t>)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PT" b="1" dirty="0" smtClean="0"/>
              <a:t>Normas imperativas</a:t>
            </a:r>
          </a:p>
          <a:p>
            <a:pPr marL="0" indent="0">
              <a:buNone/>
            </a:pPr>
            <a:r>
              <a:rPr lang="pt-PT" b="1" dirty="0"/>
              <a:t>Artigo 220º </a:t>
            </a:r>
            <a:br>
              <a:rPr lang="pt-PT" b="1" dirty="0"/>
            </a:br>
            <a:r>
              <a:rPr lang="pt-PT" b="1" dirty="0"/>
              <a:t>Inobservância da forma legal</a:t>
            </a:r>
            <a:endParaRPr lang="pt-PT" dirty="0"/>
          </a:p>
          <a:p>
            <a:pPr marL="0" indent="0">
              <a:buNone/>
            </a:pPr>
            <a:r>
              <a:rPr lang="pt-PT" dirty="0"/>
              <a:t>A declaração negocial que careça da forma legalmente prescrita é nula, quando outra não seja a sanção especialmente prevista na lei</a:t>
            </a:r>
          </a:p>
          <a:p>
            <a:pPr marL="0" indent="0">
              <a:buNone/>
            </a:pPr>
            <a:r>
              <a:rPr lang="pt-PT" b="1" dirty="0" smtClean="0"/>
              <a:t>.</a:t>
            </a:r>
          </a:p>
          <a:p>
            <a:pPr marL="0" indent="0">
              <a:buNone/>
            </a:pPr>
            <a:r>
              <a:rPr lang="pt-PT" b="1" dirty="0" smtClean="0"/>
              <a:t>Normas supletivas</a:t>
            </a:r>
          </a:p>
          <a:p>
            <a:pPr marL="0" indent="0">
              <a:buNone/>
            </a:pPr>
            <a:r>
              <a:rPr lang="pt-PT" sz="2800" b="1" dirty="0"/>
              <a:t>ARTIGO 878º</a:t>
            </a:r>
            <a:endParaRPr lang="pt-PT" sz="2800" dirty="0"/>
          </a:p>
          <a:p>
            <a:pPr marL="0" indent="0">
              <a:buNone/>
            </a:pPr>
            <a:r>
              <a:rPr lang="pt-PT" b="1" dirty="0" smtClean="0"/>
              <a:t>Despesas </a:t>
            </a:r>
            <a:r>
              <a:rPr lang="pt-PT" b="1" dirty="0"/>
              <a:t>do </a:t>
            </a:r>
            <a:r>
              <a:rPr lang="pt-PT" b="1" dirty="0" smtClean="0"/>
              <a:t>contrato</a:t>
            </a:r>
            <a:endParaRPr lang="pt-PT" dirty="0"/>
          </a:p>
          <a:p>
            <a:pPr marL="0" indent="0">
              <a:buNone/>
            </a:pPr>
            <a:r>
              <a:rPr lang="pt-PT" dirty="0" smtClean="0"/>
              <a:t>Na </a:t>
            </a:r>
            <a:r>
              <a:rPr lang="pt-PT" dirty="0"/>
              <a:t>falta de convenção em contrário, as despesas do contrato e outras acessórias ficam a cargo do comprador.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884630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Classificação de NJ(</a:t>
            </a:r>
            <a:r>
              <a:rPr lang="pt-PT" dirty="0" err="1" smtClean="0"/>
              <a:t>Cont</a:t>
            </a:r>
            <a:r>
              <a:rPr lang="pt-PT" dirty="0" smtClean="0"/>
              <a:t>)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PT" b="1" dirty="0"/>
              <a:t>Normas </a:t>
            </a:r>
            <a:r>
              <a:rPr lang="pt-PT" b="1" dirty="0" smtClean="0"/>
              <a:t>remissivas</a:t>
            </a:r>
          </a:p>
          <a:p>
            <a:pPr lvl="1"/>
            <a:r>
              <a:rPr lang="pt-PT" sz="2400" b="1" dirty="0"/>
              <a:t>ARTIGO 953º</a:t>
            </a:r>
            <a:endParaRPr lang="pt-PT" sz="2400" dirty="0"/>
          </a:p>
          <a:p>
            <a:pPr marL="0" indent="0">
              <a:buNone/>
            </a:pPr>
            <a:r>
              <a:rPr lang="pt-PT" sz="2400" b="1" dirty="0" smtClean="0"/>
              <a:t>	(</a:t>
            </a:r>
            <a:r>
              <a:rPr lang="pt-PT" sz="2400" b="1" dirty="0"/>
              <a:t>Casos de indisponibilidade relativa)</a:t>
            </a:r>
            <a:endParaRPr lang="pt-PT" sz="2400" dirty="0"/>
          </a:p>
          <a:p>
            <a:pPr marL="0" indent="0">
              <a:buNone/>
            </a:pPr>
            <a:r>
              <a:rPr lang="pt-PT" sz="2400" dirty="0" smtClean="0"/>
              <a:t>	É </a:t>
            </a:r>
            <a:r>
              <a:rPr lang="pt-PT" sz="2400" dirty="0"/>
              <a:t>aplicável às doações, devidamente </a:t>
            </a:r>
            <a:r>
              <a:rPr lang="pt-PT" sz="2400" dirty="0" smtClean="0"/>
              <a:t>	adaptado</a:t>
            </a:r>
            <a:r>
              <a:rPr lang="pt-PT" sz="2400" dirty="0"/>
              <a:t>, o </a:t>
            </a:r>
            <a:r>
              <a:rPr lang="pt-PT" sz="2400" dirty="0" smtClean="0"/>
              <a:t>	disposto </a:t>
            </a:r>
            <a:r>
              <a:rPr lang="pt-PT" sz="2400" dirty="0"/>
              <a:t>nos artigos 2192º a </a:t>
            </a:r>
            <a:r>
              <a:rPr lang="pt-PT" sz="2400" dirty="0" smtClean="0"/>
              <a:t>	2198º</a:t>
            </a:r>
            <a:r>
              <a:rPr lang="pt-PT" sz="2400" dirty="0"/>
              <a:t>.</a:t>
            </a:r>
          </a:p>
          <a:p>
            <a:r>
              <a:rPr lang="pt-PT" b="1" dirty="0" smtClean="0"/>
              <a:t>Normas </a:t>
            </a:r>
            <a:r>
              <a:rPr lang="pt-PT" b="1" dirty="0"/>
              <a:t>não </a:t>
            </a:r>
            <a:r>
              <a:rPr lang="pt-PT" b="1" dirty="0" smtClean="0"/>
              <a:t>autónomas</a:t>
            </a:r>
          </a:p>
          <a:p>
            <a:pPr lvl="1"/>
            <a:r>
              <a:rPr lang="pt-PT" b="1" dirty="0"/>
              <a:t>ARTIGO 874º</a:t>
            </a:r>
            <a:endParaRPr lang="pt-PT" sz="1200" dirty="0"/>
          </a:p>
          <a:p>
            <a:pPr marL="457200" lvl="1" indent="0">
              <a:buNone/>
            </a:pPr>
            <a:r>
              <a:rPr lang="pt-PT" b="1" dirty="0" smtClean="0"/>
              <a:t>	(Noção de Compra e Venda)</a:t>
            </a:r>
            <a:endParaRPr lang="pt-PT" sz="1200" dirty="0"/>
          </a:p>
          <a:p>
            <a:pPr marL="0" indent="0">
              <a:buNone/>
            </a:pPr>
            <a:r>
              <a:rPr lang="pt-PT" dirty="0"/>
              <a:t> </a:t>
            </a:r>
            <a:r>
              <a:rPr lang="pt-PT" dirty="0" smtClean="0"/>
              <a:t>	Compra </a:t>
            </a:r>
            <a:r>
              <a:rPr lang="pt-PT" dirty="0"/>
              <a:t>e venda é o contrato pelo qual se </a:t>
            </a:r>
            <a:r>
              <a:rPr lang="pt-PT" dirty="0" smtClean="0"/>
              <a:t>	transmite </a:t>
            </a:r>
            <a:r>
              <a:rPr lang="pt-PT" dirty="0"/>
              <a:t>a propriedade de uma coisa, ou </a:t>
            </a:r>
            <a:r>
              <a:rPr lang="pt-PT" dirty="0" smtClean="0"/>
              <a:t>	outro </a:t>
            </a:r>
            <a:r>
              <a:rPr lang="pt-PT" dirty="0"/>
              <a:t>direito, mediante um preço.</a:t>
            </a:r>
            <a:endParaRPr lang="pt-PT" sz="1600" dirty="0"/>
          </a:p>
          <a:p>
            <a:pPr lvl="1"/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5410137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173</Words>
  <Application>Microsoft Office PowerPoint</Application>
  <PresentationFormat>Apresentação no Ecrã (4:3)</PresentationFormat>
  <Paragraphs>64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11</vt:i4>
      </vt:variant>
    </vt:vector>
  </HeadingPairs>
  <TitlesOfParts>
    <vt:vector size="12" baseType="lpstr">
      <vt:lpstr>Tema do Office</vt:lpstr>
      <vt:lpstr>As Normas jurídicas</vt:lpstr>
      <vt:lpstr>Introdução</vt:lpstr>
      <vt:lpstr>Estrutura da NJ</vt:lpstr>
      <vt:lpstr>Componentes da Norma</vt:lpstr>
      <vt:lpstr>Características das normas jurídicas</vt:lpstr>
      <vt:lpstr>Destinatários das NJ</vt:lpstr>
      <vt:lpstr>Classificação das normas jurídicas</vt:lpstr>
      <vt:lpstr>Classificação (cont)</vt:lpstr>
      <vt:lpstr>Classificação de NJ(Cont)</vt:lpstr>
      <vt:lpstr>NJ e Sistema jurídico</vt:lpstr>
      <vt:lpstr>Violação das Normas Jurídicas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 Normas jurídicas</dc:title>
  <dc:creator>Manuel António Pita</dc:creator>
  <cp:lastModifiedBy>Utilizador</cp:lastModifiedBy>
  <cp:revision>7</cp:revision>
  <dcterms:created xsi:type="dcterms:W3CDTF">2013-02-22T12:25:16Z</dcterms:created>
  <dcterms:modified xsi:type="dcterms:W3CDTF">2015-09-19T22:58:47Z</dcterms:modified>
</cp:coreProperties>
</file>