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4" r:id="rId9"/>
    <p:sldId id="265" r:id="rId10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19/09/2015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19/09/2015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19/09/2015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19/09/2015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19/09/2015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19/09/2015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19/09/2015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19/09/2015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19/09/2015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19/09/2015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19/09/2015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70875-E729-438F-AD64-DA10B3256A5A}" type="datetimeFigureOut">
              <a:rPr lang="pt-PT" smtClean="0"/>
              <a:t>19/09/2015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 smtClean="0"/>
              <a:t>Interpretação e aplicação da Lei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272302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Interpretação da lei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Noção</a:t>
            </a:r>
          </a:p>
          <a:p>
            <a:pPr lvl="1"/>
            <a:r>
              <a:rPr lang="pt-PT" b="1" dirty="0"/>
              <a:t>determinação do sentido da lei</a:t>
            </a:r>
          </a:p>
          <a:p>
            <a:r>
              <a:rPr lang="pt-PT" dirty="0" smtClean="0"/>
              <a:t>Função</a:t>
            </a:r>
          </a:p>
          <a:p>
            <a:pPr lvl="1"/>
            <a:r>
              <a:rPr lang="pt-PT" b="1" dirty="0" smtClean="0"/>
              <a:t>Atividade </a:t>
            </a:r>
            <a:r>
              <a:rPr lang="pt-PT" b="1" dirty="0"/>
              <a:t>necessária à aplicação da lei</a:t>
            </a:r>
          </a:p>
          <a:p>
            <a:r>
              <a:rPr lang="pt-PT" dirty="0" smtClean="0"/>
              <a:t>Autoria</a:t>
            </a:r>
          </a:p>
          <a:p>
            <a:pPr lvl="1"/>
            <a:r>
              <a:rPr lang="pt-PT" b="1" dirty="0" smtClean="0"/>
              <a:t>Tribunais</a:t>
            </a:r>
          </a:p>
          <a:p>
            <a:pPr lvl="1"/>
            <a:r>
              <a:rPr lang="pt-PT" b="1" dirty="0" smtClean="0"/>
              <a:t>Administração pública</a:t>
            </a:r>
          </a:p>
          <a:p>
            <a:pPr lvl="1"/>
            <a:r>
              <a:rPr lang="pt-PT" b="1" dirty="0" smtClean="0"/>
              <a:t>Particulares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765340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Regras de Interpretação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pt-PT" dirty="0"/>
              <a:t>Artigo 9º </a:t>
            </a:r>
            <a:br>
              <a:rPr lang="pt-PT" dirty="0"/>
            </a:br>
            <a:r>
              <a:rPr lang="pt-PT" dirty="0"/>
              <a:t>Interpretação da lei</a:t>
            </a:r>
          </a:p>
          <a:p>
            <a:r>
              <a:rPr lang="pt-PT" dirty="0"/>
              <a:t>1. A interpretação não deve cingir-se à </a:t>
            </a:r>
            <a:r>
              <a:rPr lang="pt-PT" u="sng" dirty="0"/>
              <a:t>letra da lei</a:t>
            </a:r>
            <a:r>
              <a:rPr lang="pt-PT" dirty="0"/>
              <a:t>, mas reconstituir a partir dos textos o </a:t>
            </a:r>
            <a:r>
              <a:rPr lang="pt-PT" u="sng" dirty="0"/>
              <a:t>pensamento legislativo</a:t>
            </a:r>
            <a:r>
              <a:rPr lang="pt-PT" dirty="0"/>
              <a:t>, tendo sobretudo em conta a </a:t>
            </a:r>
            <a:r>
              <a:rPr lang="pt-PT" u="sng" dirty="0"/>
              <a:t>unidade do sistema jurídico</a:t>
            </a:r>
            <a:r>
              <a:rPr lang="pt-PT" dirty="0"/>
              <a:t>, as </a:t>
            </a:r>
            <a:r>
              <a:rPr lang="pt-PT" u="sng" dirty="0"/>
              <a:t>circunstâncias em que a lei foi elaborada </a:t>
            </a:r>
            <a:r>
              <a:rPr lang="pt-PT" dirty="0"/>
              <a:t>e as </a:t>
            </a:r>
            <a:r>
              <a:rPr lang="pt-PT" u="sng" dirty="0"/>
              <a:t>condições específicas do tempo em que é aplicada.</a:t>
            </a:r>
            <a:r>
              <a:rPr lang="pt-PT" dirty="0"/>
              <a:t/>
            </a:r>
            <a:br>
              <a:rPr lang="pt-PT" dirty="0"/>
            </a:br>
            <a:endParaRPr lang="pt-PT" dirty="0" smtClean="0"/>
          </a:p>
          <a:p>
            <a:r>
              <a:rPr lang="pt-PT" dirty="0" smtClean="0"/>
              <a:t>2</a:t>
            </a:r>
            <a:r>
              <a:rPr lang="pt-PT" dirty="0"/>
              <a:t>. Não pode, porém, ser considerado pelo intérprete o pensamento legislativo que não tenha na letra da lei um mínimo de correspondência verbal, ainda que imperfeitamente expresso.</a:t>
            </a:r>
            <a:br>
              <a:rPr lang="pt-PT" dirty="0"/>
            </a:br>
            <a:endParaRPr lang="pt-PT" dirty="0" smtClean="0"/>
          </a:p>
          <a:p>
            <a:r>
              <a:rPr lang="pt-PT" dirty="0" smtClean="0"/>
              <a:t>3</a:t>
            </a:r>
            <a:r>
              <a:rPr lang="pt-PT" dirty="0"/>
              <a:t>. Na fixação do sentido e alcance da lei, o intérprete presumirá que o legislador consagrou as soluções mais acertadas e soube exprimir o seu pensamento em termos adequados.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75786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 dirty="0"/>
              <a:t>Elementos a utilizar na interpretação</a:t>
            </a:r>
            <a:br>
              <a:rPr lang="pt-PT" b="1" dirty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PT" dirty="0"/>
              <a:t>1-Texto da lei (</a:t>
            </a:r>
            <a:r>
              <a:rPr lang="pt-PT" b="1" dirty="0"/>
              <a:t>elemento literal</a:t>
            </a:r>
            <a:r>
              <a:rPr lang="pt-PT" dirty="0"/>
              <a:t>; interpretação gramatical)</a:t>
            </a:r>
          </a:p>
          <a:p>
            <a:endParaRPr lang="pt-PT" dirty="0"/>
          </a:p>
          <a:p>
            <a:pPr marL="0" indent="0">
              <a:buNone/>
            </a:pPr>
            <a:r>
              <a:rPr lang="pt-PT" dirty="0"/>
              <a:t>2- Integração da norma no sistema jurídico (</a:t>
            </a:r>
            <a:r>
              <a:rPr lang="pt-PT" b="1" dirty="0"/>
              <a:t>elemento sistemático</a:t>
            </a:r>
            <a:r>
              <a:rPr lang="pt-PT" dirty="0"/>
              <a:t>)</a:t>
            </a:r>
          </a:p>
          <a:p>
            <a:pPr marL="0" indent="0">
              <a:buNone/>
            </a:pPr>
            <a:r>
              <a:rPr lang="pt-PT" dirty="0"/>
              <a:t> </a:t>
            </a:r>
          </a:p>
          <a:p>
            <a:pPr marL="0" indent="0">
              <a:buNone/>
            </a:pPr>
            <a:r>
              <a:rPr lang="pt-PT" dirty="0"/>
              <a:t>3- As condições históricas em que a lei foi elaborada (</a:t>
            </a:r>
            <a:r>
              <a:rPr lang="pt-PT" b="1" dirty="0"/>
              <a:t>elemento histórico</a:t>
            </a:r>
            <a:r>
              <a:rPr lang="pt-PT" dirty="0"/>
              <a:t>)</a:t>
            </a:r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r>
              <a:rPr lang="pt-PT" dirty="0"/>
              <a:t>4- As condições do tempo em que a lei está a ser aplicada (</a:t>
            </a:r>
            <a:r>
              <a:rPr lang="pt-PT" b="1" dirty="0"/>
              <a:t>elemento sociológico</a:t>
            </a:r>
            <a:r>
              <a:rPr lang="pt-PT" dirty="0"/>
              <a:t>)</a:t>
            </a:r>
          </a:p>
          <a:p>
            <a:pPr marL="0" indent="0">
              <a:buNone/>
            </a:pPr>
            <a:r>
              <a:rPr lang="pt-PT" dirty="0"/>
              <a:t> </a:t>
            </a:r>
          </a:p>
          <a:p>
            <a:pPr marL="0" indent="0">
              <a:buNone/>
            </a:pPr>
            <a:r>
              <a:rPr lang="pt-PT" dirty="0"/>
              <a:t>5- A finalidade prosseguida pela lei (</a:t>
            </a:r>
            <a:r>
              <a:rPr lang="pt-PT" b="1" dirty="0"/>
              <a:t>elemento teleológico</a:t>
            </a:r>
            <a:r>
              <a:rPr lang="pt-PT" dirty="0"/>
              <a:t>)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32860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 dirty="0"/>
              <a:t>Resultado da interpretação</a:t>
            </a:r>
            <a:br>
              <a:rPr lang="pt-PT" b="1" dirty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b="1" dirty="0"/>
              <a:t>A solução do caso individual</a:t>
            </a:r>
          </a:p>
          <a:p>
            <a:pPr lvl="1"/>
            <a:r>
              <a:rPr lang="pt-PT" b="1" dirty="0"/>
              <a:t>Interpretação declarativa, </a:t>
            </a:r>
            <a:endParaRPr lang="pt-PT" sz="2000" b="1" dirty="0"/>
          </a:p>
          <a:p>
            <a:pPr lvl="1"/>
            <a:r>
              <a:rPr lang="pt-PT" b="1" dirty="0"/>
              <a:t>Interpretação extensiva, </a:t>
            </a:r>
            <a:endParaRPr lang="pt-PT" sz="2000" b="1" dirty="0"/>
          </a:p>
          <a:p>
            <a:pPr lvl="1"/>
            <a:r>
              <a:rPr lang="pt-PT" b="1" dirty="0"/>
              <a:t>Interpretação restritiva</a:t>
            </a:r>
            <a:endParaRPr lang="pt-PT" sz="2000" b="1" dirty="0"/>
          </a:p>
          <a:p>
            <a:pPr marL="457200" lvl="1" indent="0"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17351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/>
              <a:t>A lacuna da lei 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t-PT" dirty="0"/>
              <a:t>Artigo 10º </a:t>
            </a:r>
            <a:br>
              <a:rPr lang="pt-PT" dirty="0"/>
            </a:br>
            <a:r>
              <a:rPr lang="pt-PT" dirty="0"/>
              <a:t>Integração das lacunas da lei</a:t>
            </a:r>
          </a:p>
          <a:p>
            <a:pPr marL="514350" indent="-514350">
              <a:buAutoNum type="arabicPeriod"/>
            </a:pPr>
            <a:r>
              <a:rPr lang="pt-PT" dirty="0" smtClean="0"/>
              <a:t>Os </a:t>
            </a:r>
            <a:r>
              <a:rPr lang="pt-PT" dirty="0"/>
              <a:t>casos que a lei não preveja são regulados segundo a norma aplicável aos </a:t>
            </a:r>
            <a:r>
              <a:rPr lang="pt-PT" u="sng" dirty="0"/>
              <a:t>casos análogos</a:t>
            </a:r>
            <a:r>
              <a:rPr lang="pt-PT" dirty="0"/>
              <a:t>.</a:t>
            </a:r>
            <a:br>
              <a:rPr lang="pt-PT" dirty="0"/>
            </a:br>
            <a:endParaRPr lang="pt-PT" dirty="0" smtClean="0"/>
          </a:p>
          <a:p>
            <a:pPr marL="514350" indent="-514350">
              <a:buAutoNum type="arabicPeriod"/>
            </a:pPr>
            <a:r>
              <a:rPr lang="pt-PT" dirty="0" smtClean="0"/>
              <a:t>Há </a:t>
            </a:r>
            <a:r>
              <a:rPr lang="pt-PT" dirty="0"/>
              <a:t>analogia sempre que no caso omisso procedam as razões justificativas da regulamentação do caso previsto na lei.</a:t>
            </a:r>
            <a:br>
              <a:rPr lang="pt-PT" dirty="0"/>
            </a:br>
            <a:endParaRPr lang="pt-PT" dirty="0" smtClean="0"/>
          </a:p>
          <a:p>
            <a:pPr marL="514350" indent="-514350">
              <a:buAutoNum type="arabicPeriod"/>
            </a:pPr>
            <a:r>
              <a:rPr lang="pt-PT" dirty="0" smtClean="0"/>
              <a:t>Na </a:t>
            </a:r>
            <a:r>
              <a:rPr lang="pt-PT" dirty="0"/>
              <a:t>falta de caso análogo, a situação é resolvida segundo a norma que o próprio intérprete criaria, se houvesse de legislar dentro do espírito do sistema.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363060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Dever de obediência à lei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pt-PT" dirty="0"/>
              <a:t>Artigo 8º </a:t>
            </a:r>
            <a:br>
              <a:rPr lang="pt-PT" dirty="0"/>
            </a:br>
            <a:r>
              <a:rPr lang="pt-PT" dirty="0"/>
              <a:t>Obrigação de julgar e dever de obediência à lei</a:t>
            </a:r>
          </a:p>
          <a:p>
            <a:pPr marL="514350" indent="-514350">
              <a:buAutoNum type="arabicPeriod"/>
            </a:pPr>
            <a:r>
              <a:rPr lang="pt-PT" dirty="0" smtClean="0"/>
              <a:t>O </a:t>
            </a:r>
            <a:r>
              <a:rPr lang="pt-PT" dirty="0"/>
              <a:t>tribunal não pode abster-se de julgar, invocando a falta ou obscuridade da lei ou alegando dúvida insanável acerca dos factos em litígio.</a:t>
            </a:r>
            <a:br>
              <a:rPr lang="pt-PT" dirty="0"/>
            </a:br>
            <a:endParaRPr lang="pt-PT" dirty="0" smtClean="0"/>
          </a:p>
          <a:p>
            <a:pPr marL="514350" indent="-514350">
              <a:buAutoNum type="arabicPeriod"/>
            </a:pPr>
            <a:r>
              <a:rPr lang="pt-PT" dirty="0" smtClean="0"/>
              <a:t>O </a:t>
            </a:r>
            <a:r>
              <a:rPr lang="pt-PT" dirty="0"/>
              <a:t>dever de obediência à lei não pode ser afastado sob pretexto de ser injusto ou imoral o conteúdo do preceito legislativo.</a:t>
            </a:r>
            <a:br>
              <a:rPr lang="pt-PT" dirty="0"/>
            </a:br>
            <a:endParaRPr lang="pt-PT" dirty="0" smtClean="0"/>
          </a:p>
          <a:p>
            <a:pPr marL="514350" indent="-514350">
              <a:buAutoNum type="arabicPeriod"/>
            </a:pPr>
            <a:r>
              <a:rPr lang="pt-PT" dirty="0" smtClean="0"/>
              <a:t>Nas </a:t>
            </a:r>
            <a:r>
              <a:rPr lang="pt-PT" dirty="0"/>
              <a:t>decisões que proferir, o julgador terá em consideração todos os casos que mereçam tratamento análogo, a fim de obter uma interpretação e aplicação uniformes do direito.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476906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Tribunais</a:t>
            </a:r>
            <a:endParaRPr lang="pt-PT" dirty="0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smtClean="0"/>
              <a:t>Tribunais Judiciais</a:t>
            </a:r>
            <a:endParaRPr lang="pt-PT" dirty="0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PT" dirty="0"/>
              <a:t>1ª Instância</a:t>
            </a:r>
          </a:p>
          <a:p>
            <a:pPr lvl="1"/>
            <a:r>
              <a:rPr lang="pt-PT" dirty="0"/>
              <a:t>Tribunal de comarca</a:t>
            </a:r>
          </a:p>
          <a:p>
            <a:r>
              <a:rPr lang="pt-PT" dirty="0"/>
              <a:t>2ª Instância</a:t>
            </a:r>
          </a:p>
          <a:p>
            <a:pPr lvl="1"/>
            <a:r>
              <a:rPr lang="pt-PT" dirty="0"/>
              <a:t>Tribunal da Relação</a:t>
            </a:r>
          </a:p>
          <a:p>
            <a:r>
              <a:rPr lang="pt-PT" dirty="0"/>
              <a:t>3ª Instância</a:t>
            </a:r>
          </a:p>
          <a:p>
            <a:pPr lvl="1"/>
            <a:r>
              <a:rPr lang="pt-PT" dirty="0"/>
              <a:t>Supremo Tribunal de Justiça</a:t>
            </a:r>
          </a:p>
          <a:p>
            <a:r>
              <a:rPr lang="pt-PT" dirty="0" smtClean="0"/>
              <a:t>Recursos</a:t>
            </a:r>
          </a:p>
          <a:p>
            <a:r>
              <a:rPr lang="pt-PT" dirty="0" smtClean="0"/>
              <a:t>Trânsito em Julgado</a:t>
            </a:r>
            <a:endParaRPr lang="pt-PT" dirty="0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dirty="0" smtClean="0"/>
              <a:t>Constitucionalidade das Leis</a:t>
            </a:r>
            <a:endParaRPr lang="pt-PT" dirty="0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t-PT" dirty="0"/>
              <a:t>Tribunal Constitucional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04889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Tribunais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Tribunais Administrativos</a:t>
            </a:r>
          </a:p>
          <a:p>
            <a:pPr lvl="1"/>
            <a:r>
              <a:rPr lang="pt-PT" dirty="0" smtClean="0"/>
              <a:t>Tribunais Tributários</a:t>
            </a:r>
          </a:p>
          <a:p>
            <a:pPr marL="457200" lvl="1" indent="0">
              <a:buNone/>
            </a:pPr>
            <a:r>
              <a:rPr lang="pt-PT" dirty="0" smtClean="0"/>
              <a:t>.1ª Instância</a:t>
            </a:r>
          </a:p>
          <a:p>
            <a:pPr marL="457200" lvl="1" indent="0">
              <a:buNone/>
            </a:pPr>
            <a:r>
              <a:rPr lang="pt-PT" dirty="0" smtClean="0"/>
              <a:t>.2ª Instância</a:t>
            </a:r>
          </a:p>
          <a:p>
            <a:pPr marL="457200" lvl="1" indent="0">
              <a:buNone/>
            </a:pPr>
            <a:r>
              <a:rPr lang="pt-PT" dirty="0" smtClean="0"/>
              <a:t>. 3ª Instância [Supremo </a:t>
            </a:r>
            <a:r>
              <a:rPr lang="pt-PT" smtClean="0"/>
              <a:t>Tribunal Administrativo]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807546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133</Words>
  <Application>Microsoft Office PowerPoint</Application>
  <PresentationFormat>Apresentação no Ecrã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9</vt:i4>
      </vt:variant>
    </vt:vector>
  </HeadingPairs>
  <TitlesOfParts>
    <vt:vector size="10" baseType="lpstr">
      <vt:lpstr>Tema do Office</vt:lpstr>
      <vt:lpstr>Interpretação e aplicação da Lei</vt:lpstr>
      <vt:lpstr>Interpretação da lei</vt:lpstr>
      <vt:lpstr>Regras de Interpretação</vt:lpstr>
      <vt:lpstr>Elementos a utilizar na interpretação </vt:lpstr>
      <vt:lpstr>Resultado da interpretação </vt:lpstr>
      <vt:lpstr>A lacuna da lei </vt:lpstr>
      <vt:lpstr>Dever de obediência à lei</vt:lpstr>
      <vt:lpstr>Tribunais</vt:lpstr>
      <vt:lpstr>Tribunais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Interpretação e aplicação da Lei</dc:title>
  <dc:creator>Manuel António Pita</dc:creator>
  <cp:lastModifiedBy>Utilizador</cp:lastModifiedBy>
  <cp:revision>7</cp:revision>
  <dcterms:created xsi:type="dcterms:W3CDTF">2013-02-22T12:25:16Z</dcterms:created>
  <dcterms:modified xsi:type="dcterms:W3CDTF">2015-09-19T22:57:56Z</dcterms:modified>
</cp:coreProperties>
</file>