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7" r:id="rId3"/>
    <p:sldId id="259" r:id="rId4"/>
    <p:sldId id="346" r:id="rId5"/>
    <p:sldId id="266" r:id="rId6"/>
    <p:sldId id="262" r:id="rId7"/>
    <p:sldId id="271" r:id="rId8"/>
    <p:sldId id="301" r:id="rId9"/>
    <p:sldId id="311" r:id="rId10"/>
    <p:sldId id="277" r:id="rId11"/>
    <p:sldId id="284" r:id="rId12"/>
    <p:sldId id="292" r:id="rId13"/>
    <p:sldId id="322" r:id="rId14"/>
    <p:sldId id="334" r:id="rId15"/>
    <p:sldId id="336" r:id="rId16"/>
    <p:sldId id="345" r:id="rId17"/>
  </p:sldIdLst>
  <p:sldSz cx="9144000" cy="6858000" type="screen4x3"/>
  <p:notesSz cx="6797675" cy="9926638"/>
  <p:defaultTextStyle>
    <a:defPPr>
      <a:defRPr lang="pt-P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993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993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2D84697-002C-4932-A15D-607224032C50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8571523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4113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13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1038" y="4714875"/>
            <a:ext cx="5435600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PT" noProof="0" smtClean="0"/>
              <a:t>Clique para editar os estilos de texto do modelo global</a:t>
            </a:r>
          </a:p>
          <a:p>
            <a:pPr lvl="1"/>
            <a:r>
              <a:rPr lang="pt-PT" noProof="0" smtClean="0"/>
              <a:t>Segundo nível</a:t>
            </a:r>
          </a:p>
          <a:p>
            <a:pPr lvl="2"/>
            <a:r>
              <a:rPr lang="pt-PT" noProof="0" smtClean="0"/>
              <a:t>Terceiro nível</a:t>
            </a:r>
          </a:p>
          <a:p>
            <a:pPr lvl="3"/>
            <a:r>
              <a:rPr lang="pt-PT" noProof="0" smtClean="0"/>
              <a:t>Quarto nível</a:t>
            </a:r>
          </a:p>
          <a:p>
            <a:pPr lvl="4"/>
            <a:r>
              <a:rPr lang="pt-PT" noProof="0" smtClean="0"/>
              <a:t>Quinto nível</a:t>
            </a:r>
          </a:p>
        </p:txBody>
      </p:sp>
      <p:sp>
        <p:nvSpPr>
          <p:cNvPr id="1013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1013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E1575886-B2E6-4E0F-9A89-A2150CDADC39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8362305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5C98374-3FC6-4FE9-8E0B-7BBA4E7B2790}" type="slidenum">
              <a:rPr lang="pt-PT" smtClean="0"/>
              <a:pPr eaLnBrk="1" hangingPunct="1"/>
              <a:t>1</a:t>
            </a:fld>
            <a:endParaRPr lang="pt-PT" smtClean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t-PT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3B9EDF2-9DA7-49B3-8D21-9164C9E9B023}" type="slidenum">
              <a:rPr lang="pt-PT" smtClean="0"/>
              <a:pPr eaLnBrk="1" hangingPunct="1"/>
              <a:t>11</a:t>
            </a:fld>
            <a:endParaRPr lang="pt-PT" smtClean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t-PT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847296B-9A5E-4E31-9FA6-745A9BBC7D17}" type="slidenum">
              <a:rPr lang="pt-PT" smtClean="0"/>
              <a:pPr eaLnBrk="1" hangingPunct="1"/>
              <a:t>12</a:t>
            </a:fld>
            <a:endParaRPr lang="pt-PT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t-PT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5031516-2B1F-40CE-819C-B622497CE542}" type="slidenum">
              <a:rPr lang="pt-PT" smtClean="0"/>
              <a:pPr eaLnBrk="1" hangingPunct="1"/>
              <a:t>13</a:t>
            </a:fld>
            <a:endParaRPr lang="pt-PT" smtClean="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t-PT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EBDD8FE-A8C6-467B-A007-DA307289D298}" type="slidenum">
              <a:rPr lang="pt-PT" smtClean="0"/>
              <a:pPr eaLnBrk="1" hangingPunct="1"/>
              <a:t>14</a:t>
            </a:fld>
            <a:endParaRPr lang="pt-PT" smtClean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t-PT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ABB379E-BC74-4D56-9446-267485F131E8}" type="slidenum">
              <a:rPr lang="pt-PT" smtClean="0"/>
              <a:pPr eaLnBrk="1" hangingPunct="1"/>
              <a:t>15</a:t>
            </a:fld>
            <a:endParaRPr lang="pt-PT" smtClean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t-PT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888BC4D-F222-48C1-A45D-D1ECC9351A07}" type="slidenum">
              <a:rPr lang="pt-PT" smtClean="0"/>
              <a:pPr eaLnBrk="1" hangingPunct="1"/>
              <a:t>2</a:t>
            </a:fld>
            <a:endParaRPr lang="pt-PT" smtClean="0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t-PT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70EAF1A-4B5E-4F72-BF3F-1DEFB0038BEA}" type="slidenum">
              <a:rPr lang="pt-PT" smtClean="0"/>
              <a:pPr eaLnBrk="1" hangingPunct="1"/>
              <a:t>3</a:t>
            </a:fld>
            <a:endParaRPr lang="pt-PT" smtClean="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t-PT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2AB957E-68E8-4C79-B2CA-B9D47C3F9F12}" type="slidenum">
              <a:rPr lang="pt-PT" smtClean="0"/>
              <a:pPr eaLnBrk="1" hangingPunct="1"/>
              <a:t>5</a:t>
            </a:fld>
            <a:endParaRPr lang="pt-PT" smtClean="0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t-PT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2B5FA21-4E49-441C-9A5B-34D17A91B327}" type="slidenum">
              <a:rPr lang="pt-PT" smtClean="0"/>
              <a:pPr eaLnBrk="1" hangingPunct="1"/>
              <a:t>6</a:t>
            </a:fld>
            <a:endParaRPr lang="pt-PT" smtClean="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t-PT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A4F2318-447D-44C0-83EB-B688C14727D5}" type="slidenum">
              <a:rPr lang="pt-PT" smtClean="0"/>
              <a:pPr eaLnBrk="1" hangingPunct="1"/>
              <a:t>7</a:t>
            </a:fld>
            <a:endParaRPr lang="pt-PT" smtClean="0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t-PT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59BA763-09BD-4159-A1AC-13032E41A438}" type="slidenum">
              <a:rPr lang="pt-PT" smtClean="0"/>
              <a:pPr eaLnBrk="1" hangingPunct="1"/>
              <a:t>8</a:t>
            </a:fld>
            <a:endParaRPr lang="pt-PT" smtClean="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t-PT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3C197DC-C53A-4A12-8A93-DB2804CCF753}" type="slidenum">
              <a:rPr lang="pt-PT" smtClean="0"/>
              <a:pPr eaLnBrk="1" hangingPunct="1"/>
              <a:t>9</a:t>
            </a:fld>
            <a:endParaRPr lang="pt-PT" smtClean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t-PT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B14E0EF-FF02-41AC-BD01-C91028BBDC42}" type="slidenum">
              <a:rPr lang="pt-PT" smtClean="0"/>
              <a:pPr eaLnBrk="1" hangingPunct="1"/>
              <a:t>10</a:t>
            </a:fld>
            <a:endParaRPr lang="pt-PT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t-PT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PT" smtClean="0"/>
              <a:t>Faça clique para editar o estilo</a:t>
            </a:r>
            <a:endParaRPr lang="pt-P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32C344-FE4C-428C-B468-8AE29DB0DE51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8128911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9100A5-AF8E-4469-992B-6E5EF4146832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8403220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2A03C2-8D38-44B8-8804-C2FBA245EFDD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6749199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8DC310-5CE2-42DF-8E2F-D275B3CD42BE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9280712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3C6A50-837D-4B7D-8780-0B2376DBB42C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8735235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410234-BC0D-4903-A9B2-3B7379FB7AE6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490290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E8AC8C-3BFE-4F06-8F49-022D48664FA1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9400393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D38D92-68ED-47CC-9C41-49862226588F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9357827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8F6092-9CF2-4FCB-A201-3B54B8269753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7928367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D5AE72-0E93-4C52-B3CF-5A5DCF145F70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2468479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PT" noProof="0" smtClean="0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8C3686-3203-4E7C-9A48-01DA1F6C9D09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7107672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PT" smtClean="0"/>
              <a:t>Clique para editar o estilo do título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PT" smtClean="0"/>
              <a:t>Clique para 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66DEF744-FDC5-4C91-A359-7E3B8603FB20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Marcador de Posição do Número do Diapositivo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009949A-9B21-4BF9-AFA6-26F90D176C0C}" type="slidenum">
              <a:rPr lang="pt-PT" smtClean="0"/>
              <a:pPr eaLnBrk="1" hangingPunct="1"/>
              <a:t>1</a:t>
            </a:fld>
            <a:endParaRPr lang="pt-PT" smtClean="0"/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pt-PT" smtClean="0"/>
              <a:t>Constituição da Sociedade Comercial</a:t>
            </a: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pt-PT" dirty="0" smtClean="0"/>
              <a:t>O Contrato de Sociedade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Marcador de Posição do Número do Diapositivo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9E6CB96-75E6-4175-B414-13C3F36EE972}" type="slidenum">
              <a:rPr lang="pt-PT" smtClean="0"/>
              <a:pPr eaLnBrk="1" hangingPunct="1"/>
              <a:t>10</a:t>
            </a:fld>
            <a:endParaRPr lang="pt-PT" smtClean="0"/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Escolha da sede</a:t>
            </a:r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3600" smtClean="0"/>
              <a:t>art. 12</a:t>
            </a:r>
            <a:r>
              <a:rPr lang="pt-PT" sz="3600" smtClean="0"/>
              <a:t>.º</a:t>
            </a:r>
            <a:endParaRPr lang="en-US" sz="36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Marcador de Posição do Número do Diapositivo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30E1E02-F16D-4267-A13C-392CE92E407F}" type="slidenum">
              <a:rPr lang="pt-PT" smtClean="0"/>
              <a:pPr eaLnBrk="1" hangingPunct="1"/>
              <a:t>11</a:t>
            </a:fld>
            <a:endParaRPr lang="pt-PT" smtClean="0"/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Escolha da firma da sociedade</a:t>
            </a:r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A- Regime geral: art. 10.º</a:t>
            </a:r>
          </a:p>
          <a:p>
            <a:pPr eaLnBrk="1" hangingPunct="1"/>
            <a:r>
              <a:rPr lang="pt-PT" sz="2800" smtClean="0"/>
              <a:t>Modalidades</a:t>
            </a:r>
            <a:endParaRPr lang="en-US" sz="2800" smtClean="0"/>
          </a:p>
          <a:p>
            <a:pPr lvl="1" eaLnBrk="1" hangingPunct="1"/>
            <a:r>
              <a:rPr lang="en-US" sz="2400" b="1" smtClean="0"/>
              <a:t>Firma-nome </a:t>
            </a:r>
          </a:p>
          <a:p>
            <a:pPr lvl="1" eaLnBrk="1" hangingPunct="1"/>
            <a:r>
              <a:rPr lang="en-US" sz="2400" b="1" smtClean="0"/>
              <a:t>Firma-denominação</a:t>
            </a:r>
          </a:p>
          <a:p>
            <a:pPr lvl="1" eaLnBrk="1" hangingPunct="1"/>
            <a:r>
              <a:rPr lang="en-US" sz="2400" b="1" smtClean="0"/>
              <a:t>Firma mista</a:t>
            </a:r>
          </a:p>
          <a:p>
            <a:pPr eaLnBrk="1" hangingPunct="1"/>
            <a:r>
              <a:rPr lang="pt-PT" sz="2800" b="1" smtClean="0"/>
              <a:t>Princípios</a:t>
            </a:r>
          </a:p>
          <a:p>
            <a:pPr lvl="1" eaLnBrk="1" hangingPunct="1"/>
            <a:r>
              <a:rPr lang="pt-PT" sz="2400" b="1" smtClean="0"/>
              <a:t>Novidade</a:t>
            </a:r>
          </a:p>
          <a:p>
            <a:pPr lvl="1" eaLnBrk="1" hangingPunct="1"/>
            <a:r>
              <a:rPr lang="pt-PT" sz="2400" b="1" smtClean="0"/>
              <a:t>Verdade</a:t>
            </a:r>
          </a:p>
          <a:p>
            <a:pPr eaLnBrk="1" hangingPunct="1"/>
            <a:r>
              <a:rPr lang="en-US" sz="2800" b="1" smtClean="0"/>
              <a:t>Fiscalização</a:t>
            </a:r>
          </a:p>
          <a:p>
            <a:pPr lvl="1" eaLnBrk="1" hangingPunct="1"/>
            <a:r>
              <a:rPr lang="en-US" sz="1800" b="1" smtClean="0"/>
              <a:t>RNPC, arts. 32.º a 62.º[ 32.º(verdade), 33(novidade) ]</a:t>
            </a:r>
          </a:p>
          <a:p>
            <a:pPr lvl="4" eaLnBrk="1" hangingPunct="1"/>
            <a:endParaRPr lang="en-US" sz="1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Marcador de Posição do Número do Diapositivo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8E65FB0-EAFB-499D-868B-6D36FC19601B}" type="slidenum">
              <a:rPr lang="pt-PT" smtClean="0"/>
              <a:pPr eaLnBrk="1" hangingPunct="1"/>
              <a:t>12</a:t>
            </a:fld>
            <a:endParaRPr lang="pt-PT" smtClean="0"/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Regras especiais relativas à firma</a:t>
            </a:r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SQ: art. 200.º...Limitada ou L.</a:t>
            </a:r>
            <a:r>
              <a:rPr lang="en-US" baseline="30000" smtClean="0"/>
              <a:t>da</a:t>
            </a:r>
          </a:p>
          <a:p>
            <a:pPr eaLnBrk="1" hangingPunct="1"/>
            <a:r>
              <a:rPr lang="en-US" smtClean="0"/>
              <a:t>SA: art. 275.º: sociedade anónima ou S.A.</a:t>
            </a:r>
          </a:p>
          <a:p>
            <a:pPr eaLnBrk="1" hangingPunct="1"/>
            <a:r>
              <a:rPr lang="en-US" smtClean="0"/>
              <a:t>SNC: art. 177.º: «e Companhia»</a:t>
            </a:r>
          </a:p>
          <a:p>
            <a:pPr eaLnBrk="1" hangingPunct="1"/>
            <a:r>
              <a:rPr lang="en-US" smtClean="0"/>
              <a:t>S. Comandita : art. 467.º : «em Comandita» ou «e Comandita» ...«em Comandita por acções» ou «e comandita por acções»</a:t>
            </a:r>
          </a:p>
          <a:p>
            <a:pPr lvl="4"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Marcador de Posição do Número do Diapositivo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93F80D4-DA0B-400B-ABE0-5847100C2B19}" type="slidenum">
              <a:rPr lang="pt-PT" smtClean="0"/>
              <a:pPr eaLnBrk="1" hangingPunct="1"/>
              <a:t>13</a:t>
            </a:fld>
            <a:endParaRPr lang="pt-PT" smtClean="0"/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Cláusulas obrigatórias especiais</a:t>
            </a:r>
            <a:br>
              <a:rPr lang="en-US" sz="4000" smtClean="0"/>
            </a:br>
            <a:r>
              <a:rPr lang="en-US" sz="4000" smtClean="0"/>
              <a:t>	S .Q. [art.199.º] </a:t>
            </a:r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dirty="0" smtClean="0"/>
          </a:p>
          <a:p>
            <a:pPr eaLnBrk="1" hangingPunct="1"/>
            <a:r>
              <a:rPr lang="en-US" dirty="0" err="1" smtClean="0"/>
              <a:t>Montante</a:t>
            </a:r>
            <a:r>
              <a:rPr lang="en-US" dirty="0" smtClean="0"/>
              <a:t> de </a:t>
            </a:r>
            <a:r>
              <a:rPr lang="en-US" dirty="0" err="1" smtClean="0"/>
              <a:t>cada</a:t>
            </a:r>
            <a:r>
              <a:rPr lang="en-US" dirty="0" smtClean="0"/>
              <a:t> quota (a)</a:t>
            </a:r>
          </a:p>
          <a:p>
            <a:pPr lvl="1" eaLnBrk="1" hangingPunct="1"/>
            <a:r>
              <a:rPr lang="pt-PT" dirty="0" smtClean="0"/>
              <a:t>Mínimo de 1 Euro[219/3]</a:t>
            </a:r>
            <a:endParaRPr lang="en-US" dirty="0" smtClean="0"/>
          </a:p>
          <a:p>
            <a:pPr eaLnBrk="1" hangingPunct="1"/>
            <a:r>
              <a:rPr lang="en-US" dirty="0" err="1" smtClean="0"/>
              <a:t>Montante</a:t>
            </a:r>
            <a:r>
              <a:rPr lang="en-US" dirty="0" smtClean="0"/>
              <a:t> das Entradas (b)</a:t>
            </a:r>
          </a:p>
          <a:p>
            <a:pPr lvl="1" eaLnBrk="1" hangingPunct="1"/>
            <a:r>
              <a:rPr lang="en-US" dirty="0" err="1" smtClean="0"/>
              <a:t>Realizadas</a:t>
            </a:r>
            <a:endParaRPr lang="en-US" dirty="0" smtClean="0"/>
          </a:p>
          <a:p>
            <a:pPr lvl="1" eaLnBrk="1" hangingPunct="1"/>
            <a:r>
              <a:rPr lang="en-US" dirty="0" err="1" smtClean="0"/>
              <a:t>Diferidas</a:t>
            </a:r>
            <a:r>
              <a:rPr lang="en-US" dirty="0" smtClean="0"/>
              <a:t> </a:t>
            </a:r>
          </a:p>
          <a:p>
            <a:pPr marL="457200" lvl="1" indent="0" eaLnBrk="1" hangingPunct="1">
              <a:buNone/>
            </a:pPr>
            <a:r>
              <a:rPr lang="en-US" dirty="0" smtClean="0"/>
              <a:t>v. </a:t>
            </a:r>
            <a:r>
              <a:rPr lang="en-US" smtClean="0"/>
              <a:t>Arts 199/b e 202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Marcador de Posição do Número do Diapositivo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914BE4E-0929-4C1A-BAB9-8CBC685C6447}" type="slidenum">
              <a:rPr lang="pt-PT" smtClean="0"/>
              <a:pPr eaLnBrk="1" hangingPunct="1"/>
              <a:t>14</a:t>
            </a:fld>
            <a:endParaRPr lang="pt-PT" smtClean="0"/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Cláusulas Obrigatórias Especiais</a:t>
            </a:r>
            <a:r>
              <a:rPr lang="en-US" smtClean="0"/>
              <a:t> 	</a:t>
            </a:r>
            <a:br>
              <a:rPr lang="en-US" smtClean="0"/>
            </a:br>
            <a:r>
              <a:rPr lang="en-US" sz="3200" smtClean="0"/>
              <a:t>SA [art. 272.º] </a:t>
            </a:r>
            <a:br>
              <a:rPr lang="en-US" sz="3200" smtClean="0"/>
            </a:br>
            <a:endParaRPr lang="en-US" sz="3200" smtClean="0"/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sz="3600" smtClean="0"/>
              <a:t>- Acções</a:t>
            </a:r>
          </a:p>
          <a:p>
            <a:pPr lvl="2" eaLnBrk="1" hangingPunct="1">
              <a:lnSpc>
                <a:spcPct val="90000"/>
              </a:lnSpc>
            </a:pPr>
            <a:r>
              <a:rPr lang="pt-PT" sz="3200" smtClean="0"/>
              <a:t>Nominativas [299/2]</a:t>
            </a:r>
          </a:p>
          <a:p>
            <a:pPr lvl="2" eaLnBrk="1" hangingPunct="1">
              <a:lnSpc>
                <a:spcPct val="90000"/>
              </a:lnSpc>
            </a:pPr>
            <a:r>
              <a:rPr lang="pt-PT" sz="3200" smtClean="0"/>
              <a:t>Ao Portador [299/1]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3600" smtClean="0"/>
              <a:t>Capital realizado e capital diferido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3600" smtClean="0"/>
              <a:t>Obrigações </a:t>
            </a:r>
            <a:r>
              <a:rPr lang="en-US" smtClean="0"/>
              <a:t>[348-372-B]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3600" smtClean="0"/>
              <a:t>Estrutura para administração e fiscalização da sociedade [art. 278.º]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Marcador de Posição do Número do Diapositivo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067201F-4D4F-4952-A6E3-09B1A811EBC8}" type="slidenum">
              <a:rPr lang="pt-PT" smtClean="0"/>
              <a:pPr eaLnBrk="1" hangingPunct="1"/>
              <a:t>15</a:t>
            </a:fld>
            <a:endParaRPr lang="pt-PT" smtClean="0"/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sz="4000" smtClean="0"/>
              <a:t>Administração e Fiscalização nas SA</a:t>
            </a:r>
            <a:endParaRPr lang="en-US" sz="4000" smtClean="0"/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endParaRPr lang="pt-PT" sz="240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pt-PT" sz="2400" smtClean="0"/>
              <a:t>Três modelos para a administração e fiscalização [art.278/1]</a:t>
            </a:r>
          </a:p>
          <a:p>
            <a:pPr eaLnBrk="1" hangingPunct="1">
              <a:lnSpc>
                <a:spcPct val="90000"/>
              </a:lnSpc>
            </a:pPr>
            <a:r>
              <a:rPr lang="pt-PT" sz="2800" smtClean="0"/>
              <a:t>Modelo latino[1/a]</a:t>
            </a:r>
          </a:p>
          <a:p>
            <a:pPr lvl="1" eaLnBrk="1" hangingPunct="1">
              <a:lnSpc>
                <a:spcPct val="90000"/>
              </a:lnSpc>
            </a:pPr>
            <a:r>
              <a:rPr lang="pt-PT" sz="2000" smtClean="0"/>
              <a:t>Conselho de administração [art. 390-412] e conselho fiscal [ 413- 423-A]</a:t>
            </a:r>
          </a:p>
          <a:p>
            <a:pPr eaLnBrk="1" hangingPunct="1">
              <a:lnSpc>
                <a:spcPct val="90000"/>
              </a:lnSpc>
            </a:pPr>
            <a:r>
              <a:rPr lang="pt-PT" sz="2800" smtClean="0"/>
              <a:t>Modelo Anglo-saxónico[1/b]</a:t>
            </a:r>
          </a:p>
          <a:p>
            <a:pPr lvl="1" eaLnBrk="1" hangingPunct="1">
              <a:lnSpc>
                <a:spcPct val="90000"/>
              </a:lnSpc>
            </a:pPr>
            <a:r>
              <a:rPr lang="pt-PT" sz="2000" smtClean="0"/>
              <a:t>Cons. Admin.,[390-412] compreendendo uma comissão de auditoria[423-B-423-H] e revisor oficial de contas [446]</a:t>
            </a:r>
          </a:p>
          <a:p>
            <a:pPr eaLnBrk="1" hangingPunct="1">
              <a:lnSpc>
                <a:spcPct val="90000"/>
              </a:lnSpc>
            </a:pPr>
            <a:r>
              <a:rPr lang="pt-PT" sz="2800" smtClean="0"/>
              <a:t>Modelo germânico [1/c]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pt-PT" sz="2000" smtClean="0"/>
              <a:t>    - Conselho de administração executivo [424-433], conselho geral e de supervisão[434-445] e revisor oficial de contas [446]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Marcador de Posição do Número do Diapositivo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72B9E1B-89D7-4B12-81DC-8A8DDE1F4169}" type="slidenum">
              <a:rPr lang="pt-PT" smtClean="0"/>
              <a:pPr eaLnBrk="1" hangingPunct="1"/>
              <a:t>16</a:t>
            </a:fld>
            <a:endParaRPr lang="pt-PT" smtClean="0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smtClean="0"/>
              <a:t>Cláusulas Facultativas</a:t>
            </a:r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PT" sz="2800" dirty="0" smtClean="0"/>
              <a:t>Poder de afastar o regime legal supletivo (elementos naturais do contrato)</a:t>
            </a:r>
          </a:p>
          <a:p>
            <a:pPr lvl="1" eaLnBrk="1" hangingPunct="1">
              <a:lnSpc>
                <a:spcPct val="90000"/>
              </a:lnSpc>
            </a:pPr>
            <a:r>
              <a:rPr lang="pt-PT" sz="2400" dirty="0" smtClean="0"/>
              <a:t>«Salvo diferente cláusula contratual…»</a:t>
            </a:r>
          </a:p>
          <a:p>
            <a:pPr lvl="1" eaLnBrk="1" hangingPunct="1">
              <a:lnSpc>
                <a:spcPct val="90000"/>
              </a:lnSpc>
            </a:pPr>
            <a:r>
              <a:rPr lang="pt-PT" sz="1800" dirty="0" smtClean="0"/>
              <a:t>Art.9º/3[Os preceitos dispositivos desta lei só podem ser derrogados pelo contrato de sociedade, a não ser que este expressamente admita a derrogação por deliberação dos sócios]</a:t>
            </a:r>
          </a:p>
          <a:p>
            <a:pPr lvl="1" eaLnBrk="1" hangingPunct="1">
              <a:lnSpc>
                <a:spcPct val="90000"/>
              </a:lnSpc>
            </a:pPr>
            <a:r>
              <a:rPr lang="pt-PT" sz="1800" dirty="0" smtClean="0"/>
              <a:t>Exemplos: v. Livro, pág. 154, n.º 15.1.6.1 (I)</a:t>
            </a:r>
          </a:p>
          <a:p>
            <a:pPr lvl="1" eaLnBrk="1" hangingPunct="1">
              <a:lnSpc>
                <a:spcPct val="90000"/>
              </a:lnSpc>
            </a:pPr>
            <a:r>
              <a:rPr lang="pt-PT" sz="1800" dirty="0" smtClean="0"/>
              <a:t>Direito ao Lucro (art.217º/1)</a:t>
            </a:r>
          </a:p>
          <a:p>
            <a:pPr eaLnBrk="1" hangingPunct="1">
              <a:lnSpc>
                <a:spcPct val="90000"/>
              </a:lnSpc>
            </a:pPr>
            <a:r>
              <a:rPr lang="pt-PT" sz="2800" dirty="0" smtClean="0"/>
              <a:t>Poder para introduzir elementos novos (elementos acessórios do contrato)</a:t>
            </a:r>
          </a:p>
          <a:p>
            <a:pPr lvl="1" eaLnBrk="1" hangingPunct="1">
              <a:lnSpc>
                <a:spcPct val="90000"/>
              </a:lnSpc>
            </a:pPr>
            <a:r>
              <a:rPr lang="pt-PT" sz="2400" dirty="0" smtClean="0"/>
              <a:t>«Se o contrato de sociedade assim o permitir…»</a:t>
            </a:r>
          </a:p>
          <a:p>
            <a:pPr lvl="1" eaLnBrk="1" hangingPunct="1">
              <a:lnSpc>
                <a:spcPct val="90000"/>
              </a:lnSpc>
            </a:pPr>
            <a:r>
              <a:rPr lang="pt-PT" sz="2000" dirty="0" smtClean="0"/>
              <a:t>Exemplos: v. Livro, pág.154</a:t>
            </a:r>
            <a:r>
              <a:rPr lang="pt-PT" sz="2000" smtClean="0"/>
              <a:t>, n.º15.1.6.1(II)</a:t>
            </a:r>
            <a:endParaRPr lang="pt-PT" sz="2000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Marcador de Posição do Número do Diapositivo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4AB0838-6784-446A-B2DB-4B4E6262F991}" type="slidenum">
              <a:rPr lang="pt-PT" smtClean="0"/>
              <a:pPr eaLnBrk="1" hangingPunct="1"/>
              <a:t>2</a:t>
            </a:fld>
            <a:endParaRPr lang="pt-PT" smtClean="0"/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 Constituição de uma sociedade comercial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PT" smtClean="0"/>
              <a:t>Condições de fundo: o acordo (contrato) entre os sócios fundadores</a:t>
            </a:r>
          </a:p>
          <a:p>
            <a:pPr lvl="1" eaLnBrk="1" hangingPunct="1">
              <a:lnSpc>
                <a:spcPct val="90000"/>
              </a:lnSpc>
            </a:pPr>
            <a:r>
              <a:rPr lang="pt-PT" smtClean="0"/>
              <a:t>Os sócios fundadores</a:t>
            </a:r>
          </a:p>
          <a:p>
            <a:pPr lvl="2" eaLnBrk="1" hangingPunct="1">
              <a:lnSpc>
                <a:spcPct val="90000"/>
              </a:lnSpc>
            </a:pPr>
            <a:r>
              <a:rPr lang="pt-PT" smtClean="0"/>
              <a:t>Em regra, 2 [CSC, art.7.º/2]</a:t>
            </a:r>
          </a:p>
          <a:p>
            <a:pPr lvl="2" eaLnBrk="1" hangingPunct="1">
              <a:lnSpc>
                <a:spcPct val="90000"/>
              </a:lnSpc>
            </a:pPr>
            <a:r>
              <a:rPr lang="pt-PT" smtClean="0"/>
              <a:t>Exceção:</a:t>
            </a:r>
          </a:p>
          <a:p>
            <a:pPr lvl="3" eaLnBrk="1" hangingPunct="1">
              <a:lnSpc>
                <a:spcPct val="90000"/>
              </a:lnSpc>
            </a:pPr>
            <a:r>
              <a:rPr lang="pt-PT" smtClean="0"/>
              <a:t>SA, 5 [CSC,273.º/1]</a:t>
            </a:r>
          </a:p>
          <a:p>
            <a:pPr lvl="3" eaLnBrk="1" hangingPunct="1">
              <a:lnSpc>
                <a:spcPct val="90000"/>
              </a:lnSpc>
            </a:pPr>
            <a:r>
              <a:rPr lang="pt-PT" smtClean="0"/>
              <a:t>S. Unipessoal </a:t>
            </a:r>
          </a:p>
          <a:p>
            <a:pPr lvl="4" eaLnBrk="1" hangingPunct="1">
              <a:lnSpc>
                <a:spcPct val="90000"/>
              </a:lnSpc>
            </a:pPr>
            <a:r>
              <a:rPr lang="pt-PT" smtClean="0"/>
              <a:t> Por Quotas [CSC, 270.º-A]</a:t>
            </a:r>
          </a:p>
          <a:p>
            <a:pPr lvl="4" eaLnBrk="1" hangingPunct="1">
              <a:lnSpc>
                <a:spcPct val="90000"/>
              </a:lnSpc>
            </a:pPr>
            <a:r>
              <a:rPr lang="pt-PT" smtClean="0"/>
              <a:t>SA [CSC, 488.º/1]</a:t>
            </a:r>
          </a:p>
          <a:p>
            <a:pPr lvl="1" eaLnBrk="1" hangingPunct="1">
              <a:lnSpc>
                <a:spcPct val="90000"/>
              </a:lnSpc>
            </a:pPr>
            <a:r>
              <a:rPr lang="pt-PT" smtClean="0"/>
              <a:t>Elementos/Cláusulas do contrato [Acordo]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Marcador de Posição do Número do Diapositivo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C799CA5-D20A-4B6F-AA2E-B4F3408603BC}" type="slidenum">
              <a:rPr lang="pt-PT" smtClean="0"/>
              <a:pPr eaLnBrk="1" hangingPunct="1"/>
              <a:t>3</a:t>
            </a:fld>
            <a:endParaRPr lang="pt-PT" smtClean="0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As cláusulas contratuais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Classificação:</a:t>
            </a:r>
          </a:p>
          <a:p>
            <a:pPr lvl="1" eaLnBrk="1" hangingPunct="1"/>
            <a:r>
              <a:rPr lang="en-US" smtClean="0"/>
              <a:t>Cláusulas obrigatórias</a:t>
            </a:r>
          </a:p>
          <a:p>
            <a:pPr lvl="2" eaLnBrk="1" hangingPunct="1"/>
            <a:r>
              <a:rPr lang="en-US" smtClean="0"/>
              <a:t>Normas imperativas</a:t>
            </a:r>
          </a:p>
          <a:p>
            <a:pPr lvl="1" eaLnBrk="1" hangingPunct="1"/>
            <a:r>
              <a:rPr lang="en-US" smtClean="0"/>
              <a:t>cláusulas facultativas </a:t>
            </a:r>
          </a:p>
          <a:p>
            <a:pPr lvl="2" eaLnBrk="1" hangingPunct="1"/>
            <a:r>
              <a:rPr lang="en-US" smtClean="0"/>
              <a:t>[Cláusulas acessórias (acidentais)- Normas permissivas]</a:t>
            </a:r>
          </a:p>
          <a:p>
            <a:pPr lvl="2" eaLnBrk="1" hangingPunct="1"/>
            <a:r>
              <a:rPr lang="en-US" smtClean="0"/>
              <a:t>[Cláusulas supletivas- Normas supletivas]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Marcador de Posição do Número do Diapositivo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9352534-942C-4D11-9DE6-9F639F2D2788}" type="slidenum">
              <a:rPr lang="pt-PT" smtClean="0"/>
              <a:pPr eaLnBrk="1" hangingPunct="1"/>
              <a:t>4</a:t>
            </a:fld>
            <a:endParaRPr lang="pt-PT" smtClean="0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sz="4000" smtClean="0"/>
              <a:t>Cláusulas Obrigatórias</a:t>
            </a:r>
            <a:br>
              <a:rPr lang="pt-PT" sz="4000" smtClean="0"/>
            </a:br>
            <a:r>
              <a:rPr lang="pt-PT" sz="4000" smtClean="0"/>
              <a:t>Modalidades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PT" smtClean="0"/>
              <a:t>Gerais (art. 9.º)</a:t>
            </a:r>
          </a:p>
          <a:p>
            <a:pPr eaLnBrk="1" hangingPunct="1"/>
            <a:r>
              <a:rPr lang="pt-PT" smtClean="0"/>
              <a:t>Específicas</a:t>
            </a:r>
          </a:p>
          <a:p>
            <a:pPr lvl="1" eaLnBrk="1" hangingPunct="1"/>
            <a:r>
              <a:rPr lang="pt-PT" smtClean="0"/>
              <a:t>SNC- 176.º</a:t>
            </a:r>
          </a:p>
          <a:p>
            <a:pPr lvl="1" eaLnBrk="1" hangingPunct="1"/>
            <a:r>
              <a:rPr lang="pt-PT" smtClean="0"/>
              <a:t>SQ- 199.º</a:t>
            </a:r>
          </a:p>
          <a:p>
            <a:pPr lvl="1" eaLnBrk="1" hangingPunct="1"/>
            <a:r>
              <a:rPr lang="pt-PT" smtClean="0"/>
              <a:t>SA- 272.º</a:t>
            </a:r>
          </a:p>
          <a:p>
            <a:pPr lvl="1" eaLnBrk="1" hangingPunct="1"/>
            <a:r>
              <a:rPr lang="pt-PT" smtClean="0"/>
              <a:t>SK-466.º</a:t>
            </a:r>
          </a:p>
          <a:p>
            <a:pPr eaLnBrk="1" hangingPunct="1"/>
            <a:endParaRPr lang="pt-PT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Marcador de Posição do Número do Diapositivo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0275CBF-297B-4776-8BFF-8A085325753C}" type="slidenum">
              <a:rPr lang="pt-PT" smtClean="0"/>
              <a:pPr eaLnBrk="1" hangingPunct="1"/>
              <a:t>5</a:t>
            </a:fld>
            <a:endParaRPr lang="pt-PT" smtClean="0"/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sz="4000" smtClean="0"/>
              <a:t>Cláusulas Obrigatórias Gerais</a:t>
            </a:r>
            <a:br>
              <a:rPr lang="pt-PT" sz="4000" smtClean="0"/>
            </a:br>
            <a:r>
              <a:rPr lang="pt-PT" sz="4000" smtClean="0"/>
              <a:t>Elenco - CSC, 9º</a:t>
            </a:r>
            <a:endParaRPr lang="en-US" sz="4000" smtClean="0"/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Escolha do tipo</a:t>
            </a:r>
          </a:p>
          <a:p>
            <a:pPr eaLnBrk="1" hangingPunct="1"/>
            <a:r>
              <a:rPr lang="en-US" smtClean="0"/>
              <a:t>Escolha da actividade a desenvolver</a:t>
            </a:r>
            <a:endParaRPr lang="pt-PT" smtClean="0"/>
          </a:p>
          <a:p>
            <a:pPr lvl="1" eaLnBrk="1" hangingPunct="1"/>
            <a:r>
              <a:rPr lang="en-US" smtClean="0"/>
              <a:t>objecto da sociedade, art.11.º</a:t>
            </a:r>
          </a:p>
          <a:p>
            <a:pPr eaLnBrk="1" hangingPunct="1"/>
            <a:r>
              <a:rPr lang="en-US" smtClean="0"/>
              <a:t>Escolha da sede</a:t>
            </a:r>
          </a:p>
          <a:p>
            <a:pPr lvl="1" eaLnBrk="1" hangingPunct="1"/>
            <a:r>
              <a:rPr lang="en-US" sz="3200" smtClean="0"/>
              <a:t>art. 12</a:t>
            </a:r>
            <a:r>
              <a:rPr lang="pt-PT" sz="3200" smtClean="0"/>
              <a:t>.º</a:t>
            </a:r>
          </a:p>
          <a:p>
            <a:pPr eaLnBrk="1" hangingPunct="1"/>
            <a:r>
              <a:rPr lang="en-US" smtClean="0"/>
              <a:t>Escolha da firma da sociedade</a:t>
            </a:r>
          </a:p>
          <a:p>
            <a:pPr eaLnBrk="1" hangingPunct="1"/>
            <a:r>
              <a:rPr lang="pt-PT" smtClean="0"/>
              <a:t>Capital social</a:t>
            </a:r>
            <a:endParaRPr lang="en-US" smtClean="0"/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Marcador de Posição do Número do Diapositivo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E57EF11-873E-450C-BD92-C5FC9FCDB343}" type="slidenum">
              <a:rPr lang="pt-PT" smtClean="0"/>
              <a:pPr eaLnBrk="1" hangingPunct="1"/>
              <a:t>6</a:t>
            </a:fld>
            <a:endParaRPr lang="pt-PT" smtClean="0"/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Escolha do tipo de sociedade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smtClean="0"/>
              <a:t>Princípio da tipicidade [art. 1.º/2-3]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b="1" smtClean="0"/>
              <a:t>SNC: 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000" b="1" smtClean="0"/>
              <a:t>noção(175/1)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b="1" smtClean="0"/>
              <a:t>SQ</a:t>
            </a:r>
          </a:p>
          <a:p>
            <a:pPr lvl="2" eaLnBrk="1" hangingPunct="1">
              <a:lnSpc>
                <a:spcPct val="80000"/>
              </a:lnSpc>
              <a:buFontTx/>
              <a:buNone/>
            </a:pPr>
            <a:r>
              <a:rPr lang="en-US" sz="2000" b="1" smtClean="0"/>
              <a:t> noção (art. 197)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b="1" smtClean="0"/>
              <a:t>S.A</a:t>
            </a:r>
          </a:p>
          <a:p>
            <a:pPr lvl="2" eaLnBrk="1" hangingPunct="1">
              <a:lnSpc>
                <a:spcPct val="80000"/>
              </a:lnSpc>
            </a:pPr>
            <a:r>
              <a:rPr lang="en-US" b="1" smtClean="0"/>
              <a:t>noção [art. 271.)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b="1" smtClean="0"/>
              <a:t>S. em comandita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000" b="1" smtClean="0"/>
              <a:t>noção (art. 465.º/1)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000" b="1" smtClean="0"/>
              <a:t>espécies: </a:t>
            </a:r>
            <a:endParaRPr lang="pt-PT" sz="2000" b="1" smtClean="0"/>
          </a:p>
          <a:p>
            <a:pPr lvl="3" eaLnBrk="1" hangingPunct="1">
              <a:lnSpc>
                <a:spcPct val="80000"/>
              </a:lnSpc>
            </a:pPr>
            <a:r>
              <a:rPr lang="en-US" sz="1800" b="1" smtClean="0"/>
              <a:t>simples </a:t>
            </a:r>
            <a:endParaRPr lang="pt-PT" sz="1800" b="1" smtClean="0"/>
          </a:p>
          <a:p>
            <a:pPr lvl="3" eaLnBrk="1" hangingPunct="1">
              <a:lnSpc>
                <a:spcPct val="80000"/>
              </a:lnSpc>
            </a:pPr>
            <a:r>
              <a:rPr lang="en-US" sz="1800" b="1" smtClean="0"/>
              <a:t>ou por acções [art. 465.º/3]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pt-PT" sz="28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Marcador de Posição do Número do Diapositivo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47CF124-1627-4C6C-8654-1A11752F8C70}" type="slidenum">
              <a:rPr lang="pt-PT" smtClean="0"/>
              <a:pPr eaLnBrk="1" hangingPunct="1"/>
              <a:t>7</a:t>
            </a:fld>
            <a:endParaRPr lang="pt-PT" smtClean="0"/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Escolha da actividade a desenvolver</a:t>
            </a:r>
            <a:endParaRPr lang="pt-PT" smtClean="0"/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Objecto da sociedade, art.11.º</a:t>
            </a:r>
          </a:p>
          <a:p>
            <a:pPr eaLnBrk="1" hangingPunct="1"/>
            <a:r>
              <a:rPr lang="en-US" smtClean="0"/>
              <a:t>Modalidades de exercício de actividade económica</a:t>
            </a:r>
          </a:p>
          <a:p>
            <a:pPr lvl="1" eaLnBrk="1" hangingPunct="1"/>
            <a:r>
              <a:rPr lang="en-US" smtClean="0"/>
              <a:t>Directa: sociedade comercial de direito comum</a:t>
            </a:r>
          </a:p>
          <a:p>
            <a:pPr lvl="1" eaLnBrk="1" hangingPunct="1"/>
            <a:r>
              <a:rPr lang="en-US" smtClean="0"/>
              <a:t>Indirecta : </a:t>
            </a:r>
          </a:p>
          <a:p>
            <a:pPr lvl="2" eaLnBrk="1" hangingPunct="1"/>
            <a:r>
              <a:rPr lang="en-US" smtClean="0"/>
              <a:t>Participação noutra sociedade [art. 11, n.º 4 e 5]</a:t>
            </a:r>
          </a:p>
          <a:p>
            <a:pPr lvl="2" eaLnBrk="1" hangingPunct="1"/>
            <a:r>
              <a:rPr lang="en-US" smtClean="0"/>
              <a:t>SGPS [art.11, n.º6]</a:t>
            </a:r>
          </a:p>
          <a:p>
            <a:pPr lvl="2"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Marcador de Posição do Número do Diapositivo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6A9E3EF-7FCB-4837-9EB5-59783828B0C0}" type="slidenum">
              <a:rPr lang="pt-PT" smtClean="0"/>
              <a:pPr eaLnBrk="1" hangingPunct="1"/>
              <a:t>8</a:t>
            </a:fld>
            <a:endParaRPr lang="pt-PT" smtClean="0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smtClean="0"/>
              <a:t>Capital social</a:t>
            </a:r>
            <a:endParaRPr lang="en-US" smtClean="0"/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PT" smtClean="0"/>
              <a:t>Sociedades sem capital [SNC: art. 9.º/1/f]</a:t>
            </a:r>
          </a:p>
          <a:p>
            <a:pPr eaLnBrk="1" hangingPunct="1"/>
            <a:r>
              <a:rPr lang="en-US" smtClean="0"/>
              <a:t>Escolha do montante do capital social e da forma </a:t>
            </a:r>
            <a:r>
              <a:rPr lang="pt-PT" smtClean="0"/>
              <a:t>e tempo </a:t>
            </a:r>
            <a:r>
              <a:rPr lang="en-US" smtClean="0"/>
              <a:t>de realização</a:t>
            </a:r>
          </a:p>
          <a:p>
            <a:pPr lvl="1" eaLnBrk="1" hangingPunct="1"/>
            <a:r>
              <a:rPr lang="pt-PT" smtClean="0"/>
              <a:t>Capital Mínimo</a:t>
            </a:r>
          </a:p>
          <a:p>
            <a:pPr lvl="2" eaLnBrk="1" hangingPunct="1"/>
            <a:r>
              <a:rPr lang="pt-PT" smtClean="0"/>
              <a:t>S.A. – 50 000 Euros [art.276/3]</a:t>
            </a:r>
          </a:p>
          <a:p>
            <a:pPr lvl="2"/>
            <a:r>
              <a:rPr lang="pt-PT" smtClean="0"/>
              <a:t>SQ – capital livre [art.201]</a:t>
            </a:r>
          </a:p>
          <a:p>
            <a:pPr lvl="3"/>
            <a:r>
              <a:rPr lang="pt-PT" smtClean="0"/>
              <a:t>Mínimo 1/2 Euros</a:t>
            </a:r>
          </a:p>
          <a:p>
            <a:pPr lvl="2" eaLnBrk="1" hangingPunct="1"/>
            <a:endParaRPr lang="en-US" smtClean="0"/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Marcador de Posição do Número do Diapositivo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90E5633-CB0A-48EE-8B63-7914C4B6298B}" type="slidenum">
              <a:rPr lang="pt-PT" smtClean="0"/>
              <a:pPr eaLnBrk="1" hangingPunct="1"/>
              <a:t>9</a:t>
            </a:fld>
            <a:endParaRPr lang="pt-PT" smtClean="0"/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Realização do Capital Social</a:t>
            </a:r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PT" sz="2800" smtClean="0"/>
              <a:t>Objeto da entrada</a:t>
            </a:r>
          </a:p>
          <a:p>
            <a:pPr lvl="1" eaLnBrk="1" hangingPunct="1"/>
            <a:r>
              <a:rPr lang="pt-PT" sz="2400" smtClean="0"/>
              <a:t>E</a:t>
            </a:r>
            <a:r>
              <a:rPr lang="en-US" sz="2400" smtClean="0"/>
              <a:t>m dinheiro ou em espécie, </a:t>
            </a:r>
            <a:endParaRPr lang="pt-PT" sz="2400" smtClean="0"/>
          </a:p>
          <a:p>
            <a:r>
              <a:rPr lang="en-US" sz="2800" smtClean="0"/>
              <a:t>Tempo da Entrada:</a:t>
            </a:r>
          </a:p>
          <a:p>
            <a:pPr lvl="1"/>
            <a:r>
              <a:rPr lang="en-US" sz="2400" smtClean="0"/>
              <a:t>Imediata ou diferida</a:t>
            </a:r>
            <a:r>
              <a:rPr lang="pt-PT" sz="2400" smtClean="0"/>
              <a:t> [art. 26.º]</a:t>
            </a:r>
          </a:p>
          <a:p>
            <a:pPr lvl="2"/>
            <a:r>
              <a:rPr lang="pt-PT" sz="2000" smtClean="0"/>
              <a:t>As entradas em espécie são de realização imediata</a:t>
            </a:r>
          </a:p>
          <a:p>
            <a:pPr lvl="2"/>
            <a:r>
              <a:rPr lang="pt-PT" sz="2000" smtClean="0"/>
              <a:t>Entradas em dinheiro</a:t>
            </a:r>
          </a:p>
          <a:p>
            <a:pPr lvl="3"/>
            <a:r>
              <a:rPr lang="en-US" sz="1600" smtClean="0"/>
              <a:t>S.A.[ 277.º/1-2-3]</a:t>
            </a:r>
            <a:endParaRPr lang="pt-PT" sz="1600" smtClean="0"/>
          </a:p>
          <a:p>
            <a:pPr lvl="4"/>
            <a:r>
              <a:rPr lang="pt-PT" sz="1600" smtClean="0"/>
              <a:t>imediata: 30%; diferida: 70%</a:t>
            </a:r>
            <a:endParaRPr lang="en-US" sz="1600" smtClean="0"/>
          </a:p>
          <a:p>
            <a:pPr lvl="3"/>
            <a:r>
              <a:rPr lang="en-US" sz="1600" smtClean="0"/>
              <a:t>S.Q [202.º/1-2-3]</a:t>
            </a:r>
          </a:p>
          <a:p>
            <a:pPr lvl="4"/>
            <a:r>
              <a:rPr lang="pt-PT" smtClean="0"/>
              <a:t>Valor mínimo da quota fixado por lei [199/b:1/2€]</a:t>
            </a:r>
          </a:p>
          <a:p>
            <a:pPr eaLnBrk="1" hangingPunct="1"/>
            <a:endParaRPr lang="en-US" sz="2800" smtClean="0"/>
          </a:p>
          <a:p>
            <a:pPr eaLnBrk="1" hangingPunct="1"/>
            <a:endParaRPr lang="en-US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delo de apresentação predefinido">
  <a:themeElements>
    <a:clrScheme name="Modelo de apresentação predefini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elo de apresentação predefini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elo de apresentação predefini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elo de apresentação predefini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elo de apresentação predefini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elo de apresentação predefini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elo de apresentação predefini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elo de apresentação predefini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elo de apresentação predefini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elo de apresentação predefini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elo de apresentação predefini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elo de apresentação predefini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elo de apresentação predefini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elo de apresentação predefini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377</TotalTime>
  <Words>734</Words>
  <Application>Microsoft Office PowerPoint</Application>
  <PresentationFormat>Apresentação no Ecrã (4:3)</PresentationFormat>
  <Paragraphs>154</Paragraphs>
  <Slides>16</Slides>
  <Notes>14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16</vt:i4>
      </vt:variant>
    </vt:vector>
  </HeadingPairs>
  <TitlesOfParts>
    <vt:vector size="17" baseType="lpstr">
      <vt:lpstr>Modelo de apresentação predefinido</vt:lpstr>
      <vt:lpstr>Constituição da Sociedade Comercial</vt:lpstr>
      <vt:lpstr>A Constituição de uma sociedade comercial</vt:lpstr>
      <vt:lpstr>As cláusulas contratuais</vt:lpstr>
      <vt:lpstr>Cláusulas Obrigatórias Modalidades</vt:lpstr>
      <vt:lpstr>Cláusulas Obrigatórias Gerais Elenco - CSC, 9º</vt:lpstr>
      <vt:lpstr>Escolha do tipo de sociedade</vt:lpstr>
      <vt:lpstr>Escolha da actividade a desenvolver</vt:lpstr>
      <vt:lpstr>Capital social</vt:lpstr>
      <vt:lpstr>Realização do Capital Social</vt:lpstr>
      <vt:lpstr>Escolha da sede</vt:lpstr>
      <vt:lpstr>Escolha da firma da sociedade</vt:lpstr>
      <vt:lpstr>Regras especiais relativas à firma</vt:lpstr>
      <vt:lpstr>Cláusulas obrigatórias especiais  S .Q. [art.199.º] </vt:lpstr>
      <vt:lpstr>Cláusulas Obrigatórias Especiais   SA [art. 272.º]  </vt:lpstr>
      <vt:lpstr>Administração e Fiscalização nas SA</vt:lpstr>
      <vt:lpstr>Cláusulas Facultativas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Manuel António Pita</dc:creator>
  <cp:lastModifiedBy>Utilizador</cp:lastModifiedBy>
  <cp:revision>34</cp:revision>
  <cp:lastPrinted>2013-04-10T10:14:37Z</cp:lastPrinted>
  <dcterms:created xsi:type="dcterms:W3CDTF">1601-01-01T00:00:00Z</dcterms:created>
  <dcterms:modified xsi:type="dcterms:W3CDTF">2015-09-19T23:00:35Z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