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86" y="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smtClean="0"/>
              <a:t>O Direito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Conceito</a:t>
            </a:r>
          </a:p>
          <a:p>
            <a:r>
              <a:rPr lang="pt-PT" dirty="0" smtClean="0"/>
              <a:t>Direito e outras ordens Normativas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39975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Conceito </a:t>
            </a:r>
            <a:r>
              <a:rPr lang="pt-PT" dirty="0"/>
              <a:t>de direito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PT" dirty="0" smtClean="0"/>
              <a:t>O </a:t>
            </a:r>
            <a:r>
              <a:rPr lang="pt-PT" dirty="0"/>
              <a:t>Direito é um sistema de normas de conduta social cujo respeito é assegurado pela autoridade pública</a:t>
            </a:r>
            <a:r>
              <a:rPr lang="pt-PT" dirty="0" smtClean="0"/>
              <a:t>.</a:t>
            </a:r>
          </a:p>
          <a:p>
            <a:pPr lvl="1"/>
            <a:endParaRPr lang="pt-PT" dirty="0" smtClean="0"/>
          </a:p>
          <a:p>
            <a:pPr lvl="1"/>
            <a:r>
              <a:rPr lang="pt-PT" dirty="0" smtClean="0"/>
              <a:t>Em </a:t>
            </a:r>
            <a:r>
              <a:rPr lang="pt-PT" dirty="0"/>
              <a:t>primeiro lugar, o direito é um sistema.</a:t>
            </a:r>
          </a:p>
          <a:p>
            <a:pPr lvl="1"/>
            <a:endParaRPr lang="pt-PT" dirty="0" smtClean="0"/>
          </a:p>
          <a:p>
            <a:pPr lvl="1"/>
            <a:r>
              <a:rPr lang="pt-PT" dirty="0" smtClean="0"/>
              <a:t>Em </a:t>
            </a:r>
            <a:r>
              <a:rPr lang="pt-PT" dirty="0"/>
              <a:t>segundo lugar, o Direito é um sistema normativo, </a:t>
            </a:r>
            <a:endParaRPr lang="pt-PT" dirty="0" smtClean="0"/>
          </a:p>
          <a:p>
            <a:pPr lvl="2"/>
            <a:r>
              <a:rPr lang="pt-PT" dirty="0" smtClean="0"/>
              <a:t>mais </a:t>
            </a:r>
            <a:r>
              <a:rPr lang="pt-PT" dirty="0"/>
              <a:t>precisamente um sistema de normas de conduta social</a:t>
            </a:r>
            <a:r>
              <a:rPr lang="pt-PT" dirty="0" smtClean="0"/>
              <a:t>.</a:t>
            </a:r>
          </a:p>
          <a:p>
            <a:pPr lvl="2"/>
            <a:r>
              <a:rPr lang="pt-PT" dirty="0" smtClean="0"/>
              <a:t>Ser e Dever ser</a:t>
            </a:r>
            <a:endParaRPr lang="pt-PT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522648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Coercibilidade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O </a:t>
            </a:r>
            <a:r>
              <a:rPr lang="pt-PT" dirty="0"/>
              <a:t>que distingue então as normas jurídicas destas outras normas de conduta social?</a:t>
            </a:r>
          </a:p>
          <a:p>
            <a:r>
              <a:rPr lang="pt-PT" dirty="0"/>
              <a:t>Coercibilidade</a:t>
            </a:r>
          </a:p>
          <a:p>
            <a:pPr lvl="1"/>
            <a:r>
              <a:rPr lang="pt-PT" dirty="0"/>
              <a:t>Exemplos:</a:t>
            </a:r>
          </a:p>
          <a:p>
            <a:pPr marL="914400" lvl="2" indent="0">
              <a:buNone/>
            </a:pPr>
            <a:r>
              <a:rPr lang="pt-PT" dirty="0"/>
              <a:t>- pessoas que habitam num mesmo prédio</a:t>
            </a:r>
          </a:p>
          <a:p>
            <a:pPr marL="914400" lvl="2" indent="0">
              <a:buNone/>
            </a:pPr>
            <a:r>
              <a:rPr lang="pt-PT" dirty="0"/>
              <a:t>- se alguém se comporta de forma a afrontar a moral de um determinada comunidade</a:t>
            </a:r>
          </a:p>
          <a:p>
            <a:pPr marL="914400" lvl="2" indent="0">
              <a:buNone/>
            </a:pPr>
            <a:r>
              <a:rPr lang="pt-PT" dirty="0"/>
              <a:t>- se alguém não cumpre os preceitos da religião de que se considera membro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507733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Objecto do Direito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As </a:t>
            </a:r>
            <a:r>
              <a:rPr lang="pt-PT" dirty="0"/>
              <a:t>normas jurídicas têm por objecto relações sociais. </a:t>
            </a:r>
          </a:p>
          <a:p>
            <a:pPr lvl="1"/>
            <a:r>
              <a:rPr lang="pt-PT" dirty="0"/>
              <a:t>O Direito implica vida em sociedade, mas não tem o monopólio das normas de conduta social.</a:t>
            </a:r>
          </a:p>
          <a:p>
            <a:pPr marL="457200" lvl="1" indent="0">
              <a:buNone/>
            </a:pPr>
            <a:r>
              <a:rPr lang="pt-PT" dirty="0"/>
              <a:t>•	normas </a:t>
            </a:r>
            <a:r>
              <a:rPr lang="pt-PT" dirty="0" smtClean="0"/>
              <a:t>morais</a:t>
            </a:r>
          </a:p>
          <a:p>
            <a:pPr marL="457200" lvl="1" indent="0">
              <a:buNone/>
            </a:pPr>
            <a:r>
              <a:rPr lang="pt-PT" dirty="0"/>
              <a:t>	</a:t>
            </a:r>
            <a:r>
              <a:rPr lang="pt-PT" dirty="0" smtClean="0"/>
              <a:t>neutralidade? </a:t>
            </a:r>
            <a:r>
              <a:rPr lang="pt-PT" smtClean="0"/>
              <a:t>[Regras de consciência]</a:t>
            </a:r>
            <a:endParaRPr lang="pt-PT" dirty="0" smtClean="0"/>
          </a:p>
          <a:p>
            <a:pPr marL="457200" lvl="1" indent="0">
              <a:buNone/>
            </a:pPr>
            <a:r>
              <a:rPr lang="pt-PT" dirty="0" smtClean="0"/>
              <a:t>•</a:t>
            </a:r>
            <a:r>
              <a:rPr lang="pt-PT" dirty="0"/>
              <a:t>	</a:t>
            </a:r>
            <a:r>
              <a:rPr lang="pt-PT" dirty="0" smtClean="0"/>
              <a:t>normas religiosas</a:t>
            </a:r>
          </a:p>
          <a:p>
            <a:pPr marL="857250" lvl="2" indent="0">
              <a:buNone/>
            </a:pPr>
            <a:r>
              <a:rPr lang="pt-PT" dirty="0" smtClean="0"/>
              <a:t>Estado laico</a:t>
            </a:r>
            <a:r>
              <a:rPr lang="pt-PT" dirty="0"/>
              <a:t>	</a:t>
            </a:r>
            <a:endParaRPr lang="pt-PT" dirty="0" smtClean="0"/>
          </a:p>
          <a:p>
            <a:pPr marL="457200" lvl="1" indent="0">
              <a:buNone/>
            </a:pPr>
            <a:r>
              <a:rPr lang="pt-PT" dirty="0" smtClean="0"/>
              <a:t>•	normas de cortesia</a:t>
            </a:r>
          </a:p>
          <a:p>
            <a:pPr marL="457200" lvl="1" indent="0">
              <a:buNone/>
            </a:pPr>
            <a:endParaRPr lang="pt-PT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9760992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149</Words>
  <Application>Microsoft Office PowerPoint</Application>
  <PresentationFormat>Apresentação no Ecrã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5" baseType="lpstr">
      <vt:lpstr>Tema do Office</vt:lpstr>
      <vt:lpstr>O Direito</vt:lpstr>
      <vt:lpstr>Conceito de direito</vt:lpstr>
      <vt:lpstr>Coercibilidade</vt:lpstr>
      <vt:lpstr>Objecto do Direito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Direito</dc:title>
  <dc:creator>Manuel António Pita</dc:creator>
  <cp:lastModifiedBy>Utilizador</cp:lastModifiedBy>
  <cp:revision>8</cp:revision>
  <dcterms:created xsi:type="dcterms:W3CDTF">2011-10-03T09:14:02Z</dcterms:created>
  <dcterms:modified xsi:type="dcterms:W3CDTF">2015-09-19T22:49:10Z</dcterms:modified>
</cp:coreProperties>
</file>