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86" r:id="rId2"/>
    <p:sldId id="325" r:id="rId3"/>
    <p:sldId id="326" r:id="rId4"/>
    <p:sldId id="327" r:id="rId5"/>
    <p:sldId id="328" r:id="rId6"/>
    <p:sldId id="329" r:id="rId7"/>
    <p:sldId id="330" r:id="rId8"/>
    <p:sldId id="332" r:id="rId9"/>
    <p:sldId id="331" r:id="rId10"/>
    <p:sldId id="333" r:id="rId11"/>
    <p:sldId id="293" r:id="rId12"/>
    <p:sldId id="298" r:id="rId13"/>
    <p:sldId id="297" r:id="rId14"/>
    <p:sldId id="334" r:id="rId15"/>
    <p:sldId id="335" r:id="rId16"/>
    <p:sldId id="299" r:id="rId17"/>
    <p:sldId id="300" r:id="rId18"/>
    <p:sldId id="301" r:id="rId19"/>
    <p:sldId id="336" r:id="rId20"/>
    <p:sldId id="337" r:id="rId21"/>
    <p:sldId id="304" r:id="rId22"/>
    <p:sldId id="305" r:id="rId23"/>
    <p:sldId id="33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8000"/>
    <a:srgbClr val="00FF00"/>
    <a:srgbClr val="FF3300"/>
    <a:srgbClr val="000099"/>
    <a:srgbClr val="993366"/>
    <a:srgbClr val="00FF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84" autoAdjust="0"/>
  </p:normalViewPr>
  <p:slideViewPr>
    <p:cSldViewPr>
      <p:cViewPr>
        <p:scale>
          <a:sx n="66" d="100"/>
          <a:sy n="66" d="100"/>
        </p:scale>
        <p:origin x="-1338" y="-96"/>
      </p:cViewPr>
      <p:guideLst>
        <p:guide orient="horz" pos="2160"/>
        <p:guide pos="2880"/>
      </p:guideLst>
    </p:cSldViewPr>
  </p:slideViewPr>
  <p:outlineViewPr>
    <p:cViewPr>
      <p:scale>
        <a:sx n="33" d="100"/>
        <a:sy n="33" d="100"/>
      </p:scale>
      <p:origin x="0" y="2935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6" d="100"/>
          <a:sy n="56" d="100"/>
        </p:scale>
        <p:origin x="-280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Marcador de Posição d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228999-CFE3-4862-A834-A9BB4741CF03}" type="datetimeFigureOut">
              <a:rPr lang="en-GB" smtClean="0"/>
              <a:pPr/>
              <a:t>03/09/2015</a:t>
            </a:fld>
            <a:endParaRPr lang="en-GB"/>
          </a:p>
        </p:txBody>
      </p:sp>
      <p:sp>
        <p:nvSpPr>
          <p:cNvPr id="4" name="Marcador de Posição do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Marcador de Posição do Número do Diapositivo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3AB9FB-F73A-49BF-AF13-D383E347317A}" type="slidenum">
              <a:rPr lang="en-GB" smtClean="0"/>
              <a:pPr/>
              <a:t>‹nº›</a:t>
            </a:fld>
            <a:endParaRPr lang="en-GB"/>
          </a:p>
        </p:txBody>
      </p:sp>
    </p:spTree>
    <p:extLst>
      <p:ext uri="{BB962C8B-B14F-4D97-AF65-F5344CB8AC3E}">
        <p14:creationId xmlns:p14="http://schemas.microsoft.com/office/powerpoint/2010/main" val="2103795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4A0722-4EE1-4225-9019-AE16FFE56F7D}" type="datetimeFigureOut">
              <a:rPr lang="en-GB" smtClean="0"/>
              <a:pPr/>
              <a:t>03/09/2015</a:t>
            </a:fld>
            <a:endParaRPr lang="en-GB"/>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52C306-7608-48D9-9751-8CA42F859A89}" type="slidenum">
              <a:rPr lang="en-GB" smtClean="0"/>
              <a:pPr/>
              <a:t>‹nº›</a:t>
            </a:fld>
            <a:endParaRPr lang="en-GB"/>
          </a:p>
        </p:txBody>
      </p:sp>
    </p:spTree>
    <p:extLst>
      <p:ext uri="{BB962C8B-B14F-4D97-AF65-F5344CB8AC3E}">
        <p14:creationId xmlns:p14="http://schemas.microsoft.com/office/powerpoint/2010/main" val="2464012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D552C306-7608-48D9-9751-8CA42F859A89}" type="slidenum">
              <a:rPr lang="en-GB" smtClean="0"/>
              <a:t>3</a:t>
            </a:fld>
            <a:endParaRPr lang="en-GB"/>
          </a:p>
        </p:txBody>
      </p:sp>
    </p:spTree>
    <p:extLst>
      <p:ext uri="{BB962C8B-B14F-4D97-AF65-F5344CB8AC3E}">
        <p14:creationId xmlns:p14="http://schemas.microsoft.com/office/powerpoint/2010/main" val="1238218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D552C306-7608-48D9-9751-8CA42F859A89}" type="slidenum">
              <a:rPr lang="en-GB" smtClean="0"/>
              <a:t>6</a:t>
            </a:fld>
            <a:endParaRPr lang="en-GB"/>
          </a:p>
        </p:txBody>
      </p:sp>
    </p:spTree>
    <p:extLst>
      <p:ext uri="{BB962C8B-B14F-4D97-AF65-F5344CB8AC3E}">
        <p14:creationId xmlns:p14="http://schemas.microsoft.com/office/powerpoint/2010/main" val="149109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D552C306-7608-48D9-9751-8CA42F859A89}" type="slidenum">
              <a:rPr lang="en-GB" smtClean="0"/>
              <a:t>9</a:t>
            </a:fld>
            <a:endParaRPr lang="en-GB"/>
          </a:p>
        </p:txBody>
      </p:sp>
    </p:spTree>
    <p:extLst>
      <p:ext uri="{BB962C8B-B14F-4D97-AF65-F5344CB8AC3E}">
        <p14:creationId xmlns:p14="http://schemas.microsoft.com/office/powerpoint/2010/main" val="3833478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en-GB"/>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GB"/>
          </a:p>
        </p:txBody>
      </p:sp>
      <p:sp>
        <p:nvSpPr>
          <p:cNvPr id="4" name="Marcador de Posição da Data 3"/>
          <p:cNvSpPr>
            <a:spLocks noGrp="1"/>
          </p:cNvSpPr>
          <p:nvPr>
            <p:ph type="dt" sz="half" idx="10"/>
          </p:nvPr>
        </p:nvSpPr>
        <p:spPr/>
        <p:txBody>
          <a:bodyPr/>
          <a:lstStyle/>
          <a:p>
            <a:fld id="{547C476C-8AC9-487D-B6F4-F2D9065E4E1C}" type="datetime1">
              <a:rPr lang="en-GB" smtClean="0"/>
              <a:pPr/>
              <a:t>03/09/2015</a:t>
            </a:fld>
            <a:endParaRPr lang="en-GB"/>
          </a:p>
        </p:txBody>
      </p:sp>
      <p:sp>
        <p:nvSpPr>
          <p:cNvPr id="5" name="Marcador de Posição do Rodapé 4"/>
          <p:cNvSpPr>
            <a:spLocks noGrp="1"/>
          </p:cNvSpPr>
          <p:nvPr>
            <p:ph type="ftr" sz="quarter" idx="11"/>
          </p:nvPr>
        </p:nvSpPr>
        <p:spPr/>
        <p:txBody>
          <a:bodyPr/>
          <a:lstStyle/>
          <a:p>
            <a:r>
              <a:rPr lang="en-GB" smtClean="0"/>
              <a:t>Macroeconomia</a:t>
            </a:r>
            <a:endParaRPr lang="en-GB"/>
          </a:p>
        </p:txBody>
      </p:sp>
      <p:sp>
        <p:nvSpPr>
          <p:cNvPr id="6" name="Marcador de Posição do Número do Diapositivo 5"/>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GB"/>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4" name="Marcador de Posição da Data 3"/>
          <p:cNvSpPr>
            <a:spLocks noGrp="1"/>
          </p:cNvSpPr>
          <p:nvPr>
            <p:ph type="dt" sz="half" idx="10"/>
          </p:nvPr>
        </p:nvSpPr>
        <p:spPr/>
        <p:txBody>
          <a:bodyPr/>
          <a:lstStyle/>
          <a:p>
            <a:fld id="{94423E53-5B30-43DB-A071-B8D4D4424D74}" type="datetime1">
              <a:rPr lang="en-GB" smtClean="0"/>
              <a:pPr/>
              <a:t>03/09/2015</a:t>
            </a:fld>
            <a:endParaRPr lang="en-GB"/>
          </a:p>
        </p:txBody>
      </p:sp>
      <p:sp>
        <p:nvSpPr>
          <p:cNvPr id="5" name="Marcador de Posição do Rodapé 4"/>
          <p:cNvSpPr>
            <a:spLocks noGrp="1"/>
          </p:cNvSpPr>
          <p:nvPr>
            <p:ph type="ftr" sz="quarter" idx="11"/>
          </p:nvPr>
        </p:nvSpPr>
        <p:spPr/>
        <p:txBody>
          <a:bodyPr/>
          <a:lstStyle/>
          <a:p>
            <a:r>
              <a:rPr lang="en-GB" smtClean="0"/>
              <a:t>Macroeconomia</a:t>
            </a:r>
            <a:endParaRPr lang="en-GB"/>
          </a:p>
        </p:txBody>
      </p:sp>
      <p:sp>
        <p:nvSpPr>
          <p:cNvPr id="6" name="Marcador de Posição do Número do Diapositivo 5"/>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en-GB"/>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4" name="Marcador de Posição da Data 3"/>
          <p:cNvSpPr>
            <a:spLocks noGrp="1"/>
          </p:cNvSpPr>
          <p:nvPr>
            <p:ph type="dt" sz="half" idx="10"/>
          </p:nvPr>
        </p:nvSpPr>
        <p:spPr/>
        <p:txBody>
          <a:bodyPr/>
          <a:lstStyle/>
          <a:p>
            <a:fld id="{EBBFA550-DEA5-49E2-8FDA-94D0C9343BDF}" type="datetime1">
              <a:rPr lang="en-GB" smtClean="0"/>
              <a:pPr/>
              <a:t>03/09/2015</a:t>
            </a:fld>
            <a:endParaRPr lang="en-GB"/>
          </a:p>
        </p:txBody>
      </p:sp>
      <p:sp>
        <p:nvSpPr>
          <p:cNvPr id="5" name="Marcador de Posição do Rodapé 4"/>
          <p:cNvSpPr>
            <a:spLocks noGrp="1"/>
          </p:cNvSpPr>
          <p:nvPr>
            <p:ph type="ftr" sz="quarter" idx="11"/>
          </p:nvPr>
        </p:nvSpPr>
        <p:spPr/>
        <p:txBody>
          <a:bodyPr/>
          <a:lstStyle/>
          <a:p>
            <a:r>
              <a:rPr lang="en-GB" smtClean="0"/>
              <a:t>Macroeconomia</a:t>
            </a:r>
            <a:endParaRPr lang="en-GB"/>
          </a:p>
        </p:txBody>
      </p:sp>
      <p:sp>
        <p:nvSpPr>
          <p:cNvPr id="6" name="Marcador de Posição do Número do Diapositivo 5"/>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GB"/>
          </a:p>
        </p:txBody>
      </p:sp>
      <p:sp>
        <p:nvSpPr>
          <p:cNvPr id="3" name="Marcador de Posição de Conteúdo 2"/>
          <p:cNvSpPr>
            <a:spLocks noGrp="1"/>
          </p:cNvSpPr>
          <p:nvPr>
            <p:ph idx="1"/>
          </p:nvPr>
        </p:nvSpPr>
        <p:spPr/>
        <p:txBody>
          <a:bodyPr/>
          <a:lstStyle>
            <a:lvl1pPr marL="355600" indent="-355600">
              <a:defRPr/>
            </a:lvl1pPr>
            <a:lvl2pPr marL="723900" indent="-266700">
              <a:defRPr/>
            </a:lvl2pPr>
          </a:lstStyle>
          <a:p>
            <a:pPr lvl="0"/>
            <a:r>
              <a:rPr lang="pt-PT" dirty="0" smtClean="0"/>
              <a:t>Clique para editar os estilos</a:t>
            </a:r>
          </a:p>
          <a:p>
            <a:pPr lvl="1"/>
            <a:r>
              <a:rPr lang="pt-PT" dirty="0" smtClean="0"/>
              <a:t>Segundo nível</a:t>
            </a:r>
          </a:p>
          <a:p>
            <a:pPr lvl="2"/>
            <a:r>
              <a:rPr lang="pt-PT" dirty="0" smtClean="0"/>
              <a:t>Terceiro nível</a:t>
            </a:r>
          </a:p>
          <a:p>
            <a:pPr lvl="3"/>
            <a:r>
              <a:rPr lang="pt-PT" dirty="0" smtClean="0"/>
              <a:t>Quarto nível</a:t>
            </a:r>
          </a:p>
          <a:p>
            <a:pPr lvl="4"/>
            <a:r>
              <a:rPr lang="pt-PT" dirty="0" smtClean="0"/>
              <a:t>Quinto nível</a:t>
            </a:r>
            <a:endParaRPr lang="en-GB" dirty="0"/>
          </a:p>
        </p:txBody>
      </p:sp>
      <p:sp>
        <p:nvSpPr>
          <p:cNvPr id="4" name="Marcador de Posição da Data 3"/>
          <p:cNvSpPr>
            <a:spLocks noGrp="1"/>
          </p:cNvSpPr>
          <p:nvPr>
            <p:ph type="dt" sz="half" idx="10"/>
          </p:nvPr>
        </p:nvSpPr>
        <p:spPr/>
        <p:txBody>
          <a:bodyPr/>
          <a:lstStyle/>
          <a:p>
            <a:fld id="{D20154F8-EA46-409B-9C3C-EB935CC82F52}" type="datetime1">
              <a:rPr lang="en-GB" smtClean="0"/>
              <a:pPr/>
              <a:t>03/09/2015</a:t>
            </a:fld>
            <a:endParaRPr lang="en-GB"/>
          </a:p>
        </p:txBody>
      </p:sp>
      <p:sp>
        <p:nvSpPr>
          <p:cNvPr id="5" name="Marcador de Posição do Rodapé 4"/>
          <p:cNvSpPr>
            <a:spLocks noGrp="1"/>
          </p:cNvSpPr>
          <p:nvPr>
            <p:ph type="ftr" sz="quarter" idx="11"/>
          </p:nvPr>
        </p:nvSpPr>
        <p:spPr/>
        <p:txBody>
          <a:bodyPr/>
          <a:lstStyle/>
          <a:p>
            <a:r>
              <a:rPr lang="en-GB" smtClean="0"/>
              <a:t>Macroeconomia</a:t>
            </a:r>
            <a:endParaRPr lang="en-GB"/>
          </a:p>
        </p:txBody>
      </p:sp>
      <p:sp>
        <p:nvSpPr>
          <p:cNvPr id="6" name="Marcador de Posição do Número do Diapositivo 5"/>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en-GB"/>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18F88D1E-2140-4D9A-B50D-B6328E758848}" type="datetime1">
              <a:rPr lang="en-GB" smtClean="0"/>
              <a:pPr/>
              <a:t>03/09/2015</a:t>
            </a:fld>
            <a:endParaRPr lang="en-GB"/>
          </a:p>
        </p:txBody>
      </p:sp>
      <p:sp>
        <p:nvSpPr>
          <p:cNvPr id="5" name="Marcador de Posição do Rodapé 4"/>
          <p:cNvSpPr>
            <a:spLocks noGrp="1"/>
          </p:cNvSpPr>
          <p:nvPr>
            <p:ph type="ftr" sz="quarter" idx="11"/>
          </p:nvPr>
        </p:nvSpPr>
        <p:spPr/>
        <p:txBody>
          <a:bodyPr/>
          <a:lstStyle/>
          <a:p>
            <a:r>
              <a:rPr lang="en-GB" smtClean="0"/>
              <a:t>Macroeconomia</a:t>
            </a:r>
            <a:endParaRPr lang="en-GB"/>
          </a:p>
        </p:txBody>
      </p:sp>
      <p:sp>
        <p:nvSpPr>
          <p:cNvPr id="6" name="Marcador de Posição do Número do Diapositivo 5"/>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GB"/>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5" name="Marcador de Posição da Data 4"/>
          <p:cNvSpPr>
            <a:spLocks noGrp="1"/>
          </p:cNvSpPr>
          <p:nvPr>
            <p:ph type="dt" sz="half" idx="10"/>
          </p:nvPr>
        </p:nvSpPr>
        <p:spPr/>
        <p:txBody>
          <a:bodyPr/>
          <a:lstStyle/>
          <a:p>
            <a:fld id="{5B570041-4C7B-4AA8-90E3-41FB775368DF}" type="datetime1">
              <a:rPr lang="en-GB" smtClean="0"/>
              <a:pPr/>
              <a:t>03/09/2015</a:t>
            </a:fld>
            <a:endParaRPr lang="en-GB"/>
          </a:p>
        </p:txBody>
      </p:sp>
      <p:sp>
        <p:nvSpPr>
          <p:cNvPr id="6" name="Marcador de Posição do Rodapé 5"/>
          <p:cNvSpPr>
            <a:spLocks noGrp="1"/>
          </p:cNvSpPr>
          <p:nvPr>
            <p:ph type="ftr" sz="quarter" idx="11"/>
          </p:nvPr>
        </p:nvSpPr>
        <p:spPr/>
        <p:txBody>
          <a:bodyPr/>
          <a:lstStyle/>
          <a:p>
            <a:r>
              <a:rPr lang="en-GB" smtClean="0"/>
              <a:t>Macroeconomia</a:t>
            </a:r>
            <a:endParaRPr lang="en-GB"/>
          </a:p>
        </p:txBody>
      </p:sp>
      <p:sp>
        <p:nvSpPr>
          <p:cNvPr id="7" name="Marcador de Posição do Número do Diapositivo 6"/>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en-GB"/>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7" name="Marcador de Posição da Data 6"/>
          <p:cNvSpPr>
            <a:spLocks noGrp="1"/>
          </p:cNvSpPr>
          <p:nvPr>
            <p:ph type="dt" sz="half" idx="10"/>
          </p:nvPr>
        </p:nvSpPr>
        <p:spPr/>
        <p:txBody>
          <a:bodyPr/>
          <a:lstStyle/>
          <a:p>
            <a:fld id="{98EE8ACB-AF22-4655-A812-B99C6406A9B8}" type="datetime1">
              <a:rPr lang="en-GB" smtClean="0"/>
              <a:pPr/>
              <a:t>03/09/2015</a:t>
            </a:fld>
            <a:endParaRPr lang="en-GB"/>
          </a:p>
        </p:txBody>
      </p:sp>
      <p:sp>
        <p:nvSpPr>
          <p:cNvPr id="8" name="Marcador de Posição do Rodapé 7"/>
          <p:cNvSpPr>
            <a:spLocks noGrp="1"/>
          </p:cNvSpPr>
          <p:nvPr>
            <p:ph type="ftr" sz="quarter" idx="11"/>
          </p:nvPr>
        </p:nvSpPr>
        <p:spPr/>
        <p:txBody>
          <a:bodyPr/>
          <a:lstStyle/>
          <a:p>
            <a:r>
              <a:rPr lang="en-GB" smtClean="0"/>
              <a:t>Macroeconomia</a:t>
            </a:r>
            <a:endParaRPr lang="en-GB"/>
          </a:p>
        </p:txBody>
      </p:sp>
      <p:sp>
        <p:nvSpPr>
          <p:cNvPr id="9" name="Marcador de Posição do Número do Diapositivo 8"/>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GB"/>
          </a:p>
        </p:txBody>
      </p:sp>
      <p:sp>
        <p:nvSpPr>
          <p:cNvPr id="3" name="Marcador de Posição da Data 2"/>
          <p:cNvSpPr>
            <a:spLocks noGrp="1"/>
          </p:cNvSpPr>
          <p:nvPr>
            <p:ph type="dt" sz="half" idx="10"/>
          </p:nvPr>
        </p:nvSpPr>
        <p:spPr/>
        <p:txBody>
          <a:bodyPr/>
          <a:lstStyle/>
          <a:p>
            <a:fld id="{B27EA77F-8BD0-4C66-AFC1-DC8206560737}" type="datetime1">
              <a:rPr lang="en-GB" smtClean="0"/>
              <a:pPr/>
              <a:t>03/09/2015</a:t>
            </a:fld>
            <a:endParaRPr lang="en-GB"/>
          </a:p>
        </p:txBody>
      </p:sp>
      <p:sp>
        <p:nvSpPr>
          <p:cNvPr id="4" name="Marcador de Posição do Rodapé 3"/>
          <p:cNvSpPr>
            <a:spLocks noGrp="1"/>
          </p:cNvSpPr>
          <p:nvPr>
            <p:ph type="ftr" sz="quarter" idx="11"/>
          </p:nvPr>
        </p:nvSpPr>
        <p:spPr/>
        <p:txBody>
          <a:bodyPr/>
          <a:lstStyle/>
          <a:p>
            <a:r>
              <a:rPr lang="en-GB" smtClean="0"/>
              <a:t>Macroeconomia</a:t>
            </a:r>
            <a:endParaRPr lang="en-GB"/>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3E6DDE71-38F5-41C1-A121-1C09AA6823C2}" type="datetime1">
              <a:rPr lang="en-GB" smtClean="0"/>
              <a:pPr/>
              <a:t>03/09/2015</a:t>
            </a:fld>
            <a:endParaRPr lang="en-GB"/>
          </a:p>
        </p:txBody>
      </p:sp>
      <p:sp>
        <p:nvSpPr>
          <p:cNvPr id="3" name="Marcador de Posição do Rodapé 2"/>
          <p:cNvSpPr>
            <a:spLocks noGrp="1"/>
          </p:cNvSpPr>
          <p:nvPr>
            <p:ph type="ftr" sz="quarter" idx="11"/>
          </p:nvPr>
        </p:nvSpPr>
        <p:spPr/>
        <p:txBody>
          <a:bodyPr/>
          <a:lstStyle/>
          <a:p>
            <a:r>
              <a:rPr lang="en-GB" smtClean="0"/>
              <a:t>Macroeconomia</a:t>
            </a:r>
            <a:endParaRPr lang="en-GB"/>
          </a:p>
        </p:txBody>
      </p:sp>
      <p:sp>
        <p:nvSpPr>
          <p:cNvPr id="4" name="Marcador de Posição do Número do Diapositivo 3"/>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en-GB"/>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756D23D-E66E-4BAE-A5B6-BCBEAD7EF3D1}" type="datetime1">
              <a:rPr lang="en-GB" smtClean="0"/>
              <a:pPr/>
              <a:t>03/09/2015</a:t>
            </a:fld>
            <a:endParaRPr lang="en-GB"/>
          </a:p>
        </p:txBody>
      </p:sp>
      <p:sp>
        <p:nvSpPr>
          <p:cNvPr id="6" name="Marcador de Posição do Rodapé 5"/>
          <p:cNvSpPr>
            <a:spLocks noGrp="1"/>
          </p:cNvSpPr>
          <p:nvPr>
            <p:ph type="ftr" sz="quarter" idx="11"/>
          </p:nvPr>
        </p:nvSpPr>
        <p:spPr/>
        <p:txBody>
          <a:bodyPr/>
          <a:lstStyle/>
          <a:p>
            <a:r>
              <a:rPr lang="en-GB" smtClean="0"/>
              <a:t>Macroeconomia</a:t>
            </a:r>
            <a:endParaRPr lang="en-GB"/>
          </a:p>
        </p:txBody>
      </p:sp>
      <p:sp>
        <p:nvSpPr>
          <p:cNvPr id="7" name="Marcador de Posição do Número do Diapositivo 6"/>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en-GB"/>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258744CA-AFD0-4B67-AFF8-653F27C2F823}" type="datetime1">
              <a:rPr lang="en-GB" smtClean="0"/>
              <a:pPr/>
              <a:t>03/09/2015</a:t>
            </a:fld>
            <a:endParaRPr lang="en-GB"/>
          </a:p>
        </p:txBody>
      </p:sp>
      <p:sp>
        <p:nvSpPr>
          <p:cNvPr id="6" name="Marcador de Posição do Rodapé 5"/>
          <p:cNvSpPr>
            <a:spLocks noGrp="1"/>
          </p:cNvSpPr>
          <p:nvPr>
            <p:ph type="ftr" sz="quarter" idx="11"/>
          </p:nvPr>
        </p:nvSpPr>
        <p:spPr/>
        <p:txBody>
          <a:bodyPr/>
          <a:lstStyle/>
          <a:p>
            <a:r>
              <a:rPr lang="en-GB" smtClean="0"/>
              <a:t>Macroeconomia</a:t>
            </a:r>
            <a:endParaRPr lang="en-GB"/>
          </a:p>
        </p:txBody>
      </p:sp>
      <p:sp>
        <p:nvSpPr>
          <p:cNvPr id="7" name="Marcador de Posição do Número do Diapositivo 6"/>
          <p:cNvSpPr>
            <a:spLocks noGrp="1"/>
          </p:cNvSpPr>
          <p:nvPr>
            <p:ph type="sldNum" sz="quarter" idx="12"/>
          </p:nvPr>
        </p:nvSpPr>
        <p:spPr/>
        <p:txBody>
          <a:bodyPr/>
          <a:lstStyle/>
          <a:p>
            <a:fld id="{1EFADD45-C38B-4FF6-BB6B-EF2AA74D4FFF}" type="slidenum">
              <a:rPr lang="en-GB" smtClean="0"/>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en-GB"/>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GB"/>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E5F18-EE0C-4C8D-87F3-614D90DB3415}" type="datetime1">
              <a:rPr lang="en-GB" smtClean="0"/>
              <a:pPr/>
              <a:t>03/09/2015</a:t>
            </a:fld>
            <a:endParaRPr lang="en-GB"/>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latin typeface="Times" pitchFamily="18" charset="0"/>
              </a:defRPr>
            </a:lvl1pPr>
          </a:lstStyle>
          <a:p>
            <a:r>
              <a:rPr lang="en-GB" smtClean="0"/>
              <a:t>Macroeconomia</a:t>
            </a:r>
            <a:endParaRPr lang="en-GB"/>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pitchFamily="18" charset="0"/>
              </a:defRPr>
            </a:lvl1pPr>
          </a:lstStyle>
          <a:p>
            <a:fld id="{1EFADD45-C38B-4FF6-BB6B-EF2AA74D4FFF}" type="slidenum">
              <a:rPr lang="en-GB" smtClean="0"/>
              <a:pPr/>
              <a:t>‹nº›</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916832"/>
            <a:ext cx="7772400" cy="1944215"/>
          </a:xfrm>
          <a:solidFill>
            <a:srgbClr val="000099"/>
          </a:solidFill>
          <a:ln cap="rnd">
            <a:solidFill>
              <a:schemeClr val="tx1"/>
            </a:solidFill>
          </a:ln>
          <a:effectLst>
            <a:outerShdw blurRad="50800" dist="38100" algn="l" rotWithShape="0">
              <a:prstClr val="black">
                <a:alpha val="40000"/>
              </a:prstClr>
            </a:outerShdw>
            <a:softEdge rad="31750"/>
          </a:effectLst>
          <a:scene3d>
            <a:camera prst="orthographicFront">
              <a:rot lat="0" lon="0" rev="0"/>
            </a:camera>
            <a:lightRig rig="threePt" dir="t"/>
          </a:scene3d>
          <a:sp3d prstMaterial="matte">
            <a:bevelT w="139700" h="139700"/>
          </a:sp3d>
        </p:spPr>
        <p:txBody>
          <a:bodyPr>
            <a:normAutofit/>
          </a:bodyPr>
          <a:lstStyle/>
          <a:p>
            <a:r>
              <a:rPr lang="pt-PT" sz="3600" b="1" u="sng" spc="100" dirty="0" smtClean="0">
                <a:solidFill>
                  <a:schemeClr val="bg1"/>
                </a:solidFill>
                <a:latin typeface="Times New Roman" pitchFamily="18" charset="0"/>
                <a:cs typeface="Times New Roman" pitchFamily="18" charset="0"/>
              </a:rPr>
              <a:t>Capítulo 7</a:t>
            </a:r>
            <a:r>
              <a:rPr lang="pt-PT" sz="3600" spc="100" dirty="0" smtClean="0">
                <a:solidFill>
                  <a:schemeClr val="bg1"/>
                </a:solidFill>
              </a:rPr>
              <a:t/>
            </a:r>
            <a:br>
              <a:rPr lang="pt-PT" sz="3600" spc="100" dirty="0" smtClean="0">
                <a:solidFill>
                  <a:schemeClr val="bg1"/>
                </a:solidFill>
              </a:rPr>
            </a:br>
            <a:r>
              <a:rPr lang="pt-PT" sz="3600" spc="100" dirty="0" smtClean="0">
                <a:solidFill>
                  <a:schemeClr val="bg1"/>
                </a:solidFill>
                <a:latin typeface="Times New Roman" pitchFamily="18" charset="0"/>
                <a:cs typeface="Times New Roman" pitchFamily="18" charset="0"/>
              </a:rPr>
              <a:t>Economia Aberta</a:t>
            </a:r>
            <a:endParaRPr lang="en-GB" sz="3600" spc="100" dirty="0">
              <a:solidFill>
                <a:schemeClr val="bg1"/>
              </a:solidFill>
              <a:latin typeface="Times New Roman" pitchFamily="18" charset="0"/>
              <a:cs typeface="Times New Roman" pitchFamily="18" charset="0"/>
            </a:endParaRPr>
          </a:p>
        </p:txBody>
      </p:sp>
      <p:pic>
        <p:nvPicPr>
          <p:cNvPr id="4" name="Picture 1" descr="C:\Users\nmpco\Pictures\imag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5564074"/>
            <a:ext cx="4295140" cy="786765"/>
          </a:xfrm>
          <a:prstGeom prst="rect">
            <a:avLst/>
          </a:prstGeom>
          <a:noFill/>
          <a:ln>
            <a:noFill/>
          </a:ln>
        </p:spPr>
      </p:pic>
    </p:spTree>
    <p:extLst>
      <p:ext uri="{BB962C8B-B14F-4D97-AF65-F5344CB8AC3E}">
        <p14:creationId xmlns:p14="http://schemas.microsoft.com/office/powerpoint/2010/main" val="214722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Juntando o Mercado Cambial, de Bens e Serviços e Monetário</a:t>
            </a:r>
            <a:endParaRPr lang="pt-PT" sz="3000" b="1" dirty="0">
              <a:solidFill>
                <a:schemeClr val="bg1"/>
              </a:solidFill>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10</a:t>
            </a:fld>
            <a:endParaRPr lang="en-GB"/>
          </a:p>
        </p:txBody>
      </p:sp>
      <p:sp>
        <p:nvSpPr>
          <p:cNvPr id="6"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000099"/>
                </a:solidFill>
              </a:rPr>
              <a:t>Macroeconomia</a:t>
            </a:r>
            <a:endParaRPr lang="en-GB" dirty="0">
              <a:solidFill>
                <a:srgbClr val="000099"/>
              </a:solidFill>
            </a:endParaRPr>
          </a:p>
        </p:txBody>
      </p:sp>
      <p:sp>
        <p:nvSpPr>
          <p:cNvPr id="7" name="Rectangle 2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35" name="Rectangle 5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grpSp>
        <p:nvGrpSpPr>
          <p:cNvPr id="36" name="Juta 65"/>
          <p:cNvGrpSpPr/>
          <p:nvPr/>
        </p:nvGrpSpPr>
        <p:grpSpPr>
          <a:xfrm>
            <a:off x="683568" y="2525821"/>
            <a:ext cx="4032448" cy="3023966"/>
            <a:chOff x="0" y="0"/>
            <a:chExt cx="2910402" cy="2129136"/>
          </a:xfrm>
        </p:grpSpPr>
        <p:sp>
          <p:nvSpPr>
            <p:cNvPr id="37" name="Rectângulo 36"/>
            <p:cNvSpPr/>
            <p:nvPr/>
          </p:nvSpPr>
          <p:spPr>
            <a:xfrm>
              <a:off x="0" y="0"/>
              <a:ext cx="2910205" cy="2115820"/>
            </a:xfrm>
            <a:prstGeom prst="rect">
              <a:avLst/>
            </a:prstGeom>
          </p:spPr>
        </p:sp>
        <p:cxnSp>
          <p:nvCxnSpPr>
            <p:cNvPr id="38" name="Conexão recta unidireccional 37"/>
            <p:cNvCxnSpPr/>
            <p:nvPr/>
          </p:nvCxnSpPr>
          <p:spPr>
            <a:xfrm flipV="1">
              <a:off x="312198" y="191879"/>
              <a:ext cx="0" cy="1690253"/>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39" name="Conexão recta unidireccional 38"/>
            <p:cNvCxnSpPr/>
            <p:nvPr/>
          </p:nvCxnSpPr>
          <p:spPr>
            <a:xfrm>
              <a:off x="311951" y="1881563"/>
              <a:ext cx="2312371" cy="0"/>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40" name="Conexão recta 39"/>
            <p:cNvCxnSpPr/>
            <p:nvPr/>
          </p:nvCxnSpPr>
          <p:spPr>
            <a:xfrm>
              <a:off x="311829" y="1054564"/>
              <a:ext cx="2214728" cy="0"/>
            </a:xfrm>
            <a:prstGeom prst="line">
              <a:avLst/>
            </a:prstGeom>
            <a:ln w="28575">
              <a:solidFill>
                <a:srgbClr val="000099"/>
              </a:solidFill>
            </a:ln>
          </p:spPr>
          <p:style>
            <a:lnRef idx="1">
              <a:schemeClr val="accent1"/>
            </a:lnRef>
            <a:fillRef idx="0">
              <a:schemeClr val="accent1"/>
            </a:fillRef>
            <a:effectRef idx="0">
              <a:schemeClr val="accent1"/>
            </a:effectRef>
            <a:fontRef idx="minor">
              <a:schemeClr val="tx1"/>
            </a:fontRef>
          </p:style>
        </p:cxnSp>
        <p:sp>
          <p:nvSpPr>
            <p:cNvPr id="41" name="Caixa de texto 68"/>
            <p:cNvSpPr txBox="1"/>
            <p:nvPr/>
          </p:nvSpPr>
          <p:spPr>
            <a:xfrm>
              <a:off x="45682" y="36007"/>
              <a:ext cx="459583" cy="2645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dirty="0" err="1">
                  <a:effectLst/>
                  <a:latin typeface="Times New Roman"/>
                  <a:ea typeface="Calibri"/>
                  <a:cs typeface="Times New Roman"/>
                </a:rPr>
                <a:t>rr</a:t>
              </a:r>
              <a:endParaRPr lang="pt-PT" dirty="0">
                <a:effectLst/>
                <a:ea typeface="Calibri"/>
                <a:cs typeface="Times New Roman"/>
              </a:endParaRPr>
            </a:p>
          </p:txBody>
        </p:sp>
        <p:sp>
          <p:nvSpPr>
            <p:cNvPr id="42" name="Caixa de texto 68"/>
            <p:cNvSpPr txBox="1"/>
            <p:nvPr/>
          </p:nvSpPr>
          <p:spPr>
            <a:xfrm>
              <a:off x="8638" y="901677"/>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a:effectLst/>
                  <a:latin typeface="Times New Roman"/>
                  <a:ea typeface="Calibri"/>
                </a:rPr>
                <a:t>rr</a:t>
              </a:r>
              <a:r>
                <a:rPr lang="pt-PT" i="1" dirty="0">
                  <a:effectLst/>
                  <a:latin typeface="Times New Roman"/>
                  <a:ea typeface="Calibri"/>
                </a:rPr>
                <a:t>*</a:t>
              </a:r>
              <a:endParaRPr lang="pt-PT" dirty="0">
                <a:effectLst/>
                <a:latin typeface="Times New Roman"/>
                <a:ea typeface="Times New Roman"/>
              </a:endParaRPr>
            </a:p>
          </p:txBody>
        </p:sp>
        <p:sp>
          <p:nvSpPr>
            <p:cNvPr id="43" name="Caixa de texto 68"/>
            <p:cNvSpPr txBox="1"/>
            <p:nvPr/>
          </p:nvSpPr>
          <p:spPr>
            <a:xfrm>
              <a:off x="2284519" y="785490"/>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a:effectLst/>
                  <a:latin typeface="Times New Roman"/>
                  <a:ea typeface="Calibri"/>
                </a:rPr>
                <a:t>BP</a:t>
              </a:r>
              <a:endParaRPr lang="pt-PT">
                <a:effectLst/>
                <a:latin typeface="Times New Roman"/>
                <a:ea typeface="Times New Roman"/>
              </a:endParaRPr>
            </a:p>
          </p:txBody>
        </p:sp>
        <p:sp>
          <p:nvSpPr>
            <p:cNvPr id="44" name="Caixa de texto 68"/>
            <p:cNvSpPr txBox="1"/>
            <p:nvPr/>
          </p:nvSpPr>
          <p:spPr>
            <a:xfrm>
              <a:off x="2451297" y="1864976"/>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dirty="0">
                  <a:effectLst/>
                  <a:latin typeface="Times New Roman"/>
                  <a:ea typeface="Calibri"/>
                </a:rPr>
                <a:t>Y</a:t>
              </a:r>
              <a:endParaRPr lang="pt-PT" dirty="0">
                <a:effectLst/>
                <a:latin typeface="Times New Roman"/>
                <a:ea typeface="Times New Roman"/>
              </a:endParaRPr>
            </a:p>
          </p:txBody>
        </p:sp>
      </p:grpSp>
      <p:sp>
        <p:nvSpPr>
          <p:cNvPr id="45" name="Rectangle 57"/>
          <p:cNvSpPr>
            <a:spLocks noChangeArrowheads="1"/>
          </p:cNvSpPr>
          <p:nvPr/>
        </p:nvSpPr>
        <p:spPr bwMode="auto">
          <a:xfrm>
            <a:off x="0" y="2573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PT"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46" name="Juta 76"/>
          <p:cNvGrpSpPr/>
          <p:nvPr/>
        </p:nvGrpSpPr>
        <p:grpSpPr>
          <a:xfrm>
            <a:off x="4303619" y="2576961"/>
            <a:ext cx="4300829" cy="3012279"/>
            <a:chOff x="0" y="0"/>
            <a:chExt cx="2910402" cy="2115820"/>
          </a:xfrm>
        </p:grpSpPr>
        <p:sp>
          <p:nvSpPr>
            <p:cNvPr id="47" name="Rectângulo 46"/>
            <p:cNvSpPr/>
            <p:nvPr/>
          </p:nvSpPr>
          <p:spPr>
            <a:xfrm>
              <a:off x="0" y="0"/>
              <a:ext cx="2910205" cy="2115820"/>
            </a:xfrm>
            <a:prstGeom prst="rect">
              <a:avLst/>
            </a:prstGeom>
          </p:spPr>
        </p:sp>
        <p:cxnSp>
          <p:nvCxnSpPr>
            <p:cNvPr id="48" name="Conexão recta unidireccional 47"/>
            <p:cNvCxnSpPr/>
            <p:nvPr/>
          </p:nvCxnSpPr>
          <p:spPr>
            <a:xfrm flipV="1">
              <a:off x="344484" y="128119"/>
              <a:ext cx="0" cy="1690253"/>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49" name="Conexão recta unidireccional 48"/>
            <p:cNvCxnSpPr/>
            <p:nvPr/>
          </p:nvCxnSpPr>
          <p:spPr>
            <a:xfrm>
              <a:off x="344238" y="1817804"/>
              <a:ext cx="2312371" cy="0"/>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50" name="Conexão recta 49"/>
            <p:cNvCxnSpPr/>
            <p:nvPr/>
          </p:nvCxnSpPr>
          <p:spPr>
            <a:xfrm>
              <a:off x="344115" y="995668"/>
              <a:ext cx="2214728" cy="0"/>
            </a:xfrm>
            <a:prstGeom prst="line">
              <a:avLst/>
            </a:prstGeom>
            <a:ln w="28575">
              <a:solidFill>
                <a:srgbClr val="000099"/>
              </a:solidFill>
            </a:ln>
          </p:spPr>
          <p:style>
            <a:lnRef idx="1">
              <a:schemeClr val="accent1"/>
            </a:lnRef>
            <a:fillRef idx="0">
              <a:schemeClr val="accent1"/>
            </a:fillRef>
            <a:effectRef idx="0">
              <a:schemeClr val="accent1"/>
            </a:effectRef>
            <a:fontRef idx="minor">
              <a:schemeClr val="tx1"/>
            </a:fontRef>
          </p:style>
        </p:cxnSp>
        <p:sp>
          <p:nvSpPr>
            <p:cNvPr id="51" name="Caixa de texto 72"/>
            <p:cNvSpPr txBox="1"/>
            <p:nvPr/>
          </p:nvSpPr>
          <p:spPr>
            <a:xfrm>
              <a:off x="45682" y="36007"/>
              <a:ext cx="459583" cy="2645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a:effectLst/>
                  <a:latin typeface="Times New Roman"/>
                  <a:ea typeface="Calibri"/>
                  <a:cs typeface="Times New Roman"/>
                </a:rPr>
                <a:t>rr</a:t>
              </a:r>
              <a:endParaRPr lang="pt-PT">
                <a:effectLst/>
                <a:ea typeface="Calibri"/>
                <a:cs typeface="Times New Roman"/>
              </a:endParaRPr>
            </a:p>
          </p:txBody>
        </p:sp>
        <p:sp>
          <p:nvSpPr>
            <p:cNvPr id="52" name="Caixa de texto 68"/>
            <p:cNvSpPr txBox="1"/>
            <p:nvPr/>
          </p:nvSpPr>
          <p:spPr>
            <a:xfrm>
              <a:off x="35901" y="843000"/>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a:effectLst/>
                  <a:latin typeface="Times New Roman"/>
                  <a:ea typeface="Calibri"/>
                </a:rPr>
                <a:t>rr*</a:t>
              </a:r>
              <a:endParaRPr lang="pt-PT">
                <a:effectLst/>
                <a:latin typeface="Times New Roman"/>
                <a:ea typeface="Times New Roman"/>
              </a:endParaRPr>
            </a:p>
          </p:txBody>
        </p:sp>
        <p:sp>
          <p:nvSpPr>
            <p:cNvPr id="53" name="Caixa de texto 68"/>
            <p:cNvSpPr txBox="1"/>
            <p:nvPr/>
          </p:nvSpPr>
          <p:spPr>
            <a:xfrm>
              <a:off x="2284519" y="731111"/>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a:effectLst/>
                  <a:latin typeface="Times New Roman"/>
                  <a:ea typeface="Calibri"/>
                </a:rPr>
                <a:t>BP</a:t>
              </a:r>
              <a:endParaRPr lang="pt-PT">
                <a:effectLst/>
                <a:latin typeface="Times New Roman"/>
                <a:ea typeface="Times New Roman"/>
              </a:endParaRPr>
            </a:p>
          </p:txBody>
        </p:sp>
        <p:sp>
          <p:nvSpPr>
            <p:cNvPr id="54" name="Caixa de texto 68"/>
            <p:cNvSpPr txBox="1"/>
            <p:nvPr/>
          </p:nvSpPr>
          <p:spPr>
            <a:xfrm>
              <a:off x="2451297" y="1813313"/>
              <a:ext cx="459105" cy="26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dirty="0">
                  <a:effectLst/>
                  <a:latin typeface="Times New Roman"/>
                  <a:ea typeface="Calibri"/>
                </a:rPr>
                <a:t>Y</a:t>
              </a:r>
              <a:endParaRPr lang="pt-PT" dirty="0">
                <a:effectLst/>
                <a:latin typeface="Times New Roman"/>
                <a:ea typeface="Times New Roman"/>
              </a:endParaRPr>
            </a:p>
          </p:txBody>
        </p:sp>
        <p:cxnSp>
          <p:nvCxnSpPr>
            <p:cNvPr id="55" name="Conexão recta 54"/>
            <p:cNvCxnSpPr/>
            <p:nvPr/>
          </p:nvCxnSpPr>
          <p:spPr>
            <a:xfrm>
              <a:off x="442294" y="300437"/>
              <a:ext cx="2065774" cy="1325889"/>
            </a:xfrm>
            <a:prstGeom prst="line">
              <a:avLst/>
            </a:prstGeom>
            <a:ln w="28575">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56" name="Conexão recta 55"/>
            <p:cNvCxnSpPr/>
            <p:nvPr/>
          </p:nvCxnSpPr>
          <p:spPr>
            <a:xfrm flipV="1">
              <a:off x="505207" y="300512"/>
              <a:ext cx="2053490" cy="1377647"/>
            </a:xfrm>
            <a:prstGeom prst="line">
              <a:avLst/>
            </a:prstGeom>
            <a:ln w="28575">
              <a:solidFill>
                <a:srgbClr val="000099"/>
              </a:solidFill>
            </a:ln>
          </p:spPr>
          <p:style>
            <a:lnRef idx="1">
              <a:schemeClr val="accent1"/>
            </a:lnRef>
            <a:fillRef idx="0">
              <a:schemeClr val="accent1"/>
            </a:fillRef>
            <a:effectRef idx="0">
              <a:schemeClr val="accent1"/>
            </a:effectRef>
            <a:fontRef idx="minor">
              <a:schemeClr val="tx1"/>
            </a:fontRef>
          </p:style>
        </p:cxnSp>
        <p:sp>
          <p:nvSpPr>
            <p:cNvPr id="57" name="Caixa de texto 68"/>
            <p:cNvSpPr txBox="1"/>
            <p:nvPr/>
          </p:nvSpPr>
          <p:spPr>
            <a:xfrm>
              <a:off x="2285034" y="73752"/>
              <a:ext cx="458470" cy="2635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dirty="0">
                  <a:effectLst/>
                  <a:latin typeface="Times New Roman"/>
                  <a:ea typeface="Calibri"/>
                </a:rPr>
                <a:t>LM</a:t>
              </a:r>
              <a:endParaRPr lang="pt-PT" dirty="0">
                <a:effectLst/>
                <a:latin typeface="Times New Roman"/>
                <a:ea typeface="Times New Roman"/>
              </a:endParaRPr>
            </a:p>
          </p:txBody>
        </p:sp>
        <p:sp>
          <p:nvSpPr>
            <p:cNvPr id="58" name="Caixa de texto 68"/>
            <p:cNvSpPr txBox="1"/>
            <p:nvPr/>
          </p:nvSpPr>
          <p:spPr>
            <a:xfrm>
              <a:off x="2350889" y="1308165"/>
              <a:ext cx="458470" cy="2635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i="1" dirty="0">
                  <a:effectLst/>
                  <a:latin typeface="Times New Roman"/>
                  <a:ea typeface="Calibri"/>
                </a:rPr>
                <a:t>IS</a:t>
              </a:r>
              <a:endParaRPr lang="pt-PT" dirty="0">
                <a:effectLst/>
                <a:latin typeface="Times New Roman"/>
                <a:ea typeface="Times New Roman"/>
              </a:endParaRPr>
            </a:p>
          </p:txBody>
        </p:sp>
      </p:grpSp>
      <p:sp>
        <p:nvSpPr>
          <p:cNvPr id="59" name="Rectângulo 58"/>
          <p:cNvSpPr/>
          <p:nvPr/>
        </p:nvSpPr>
        <p:spPr>
          <a:xfrm>
            <a:off x="539552" y="2051516"/>
            <a:ext cx="4572000" cy="369332"/>
          </a:xfrm>
          <a:prstGeom prst="rect">
            <a:avLst/>
          </a:prstGeom>
        </p:spPr>
        <p:txBody>
          <a:bodyPr>
            <a:spAutoFit/>
          </a:bodyPr>
          <a:lstStyle/>
          <a:p>
            <a:r>
              <a:rPr lang="pt-PT" b="1" dirty="0">
                <a:latin typeface="Times" pitchFamily="18" charset="0"/>
                <a:cs typeface="Times" pitchFamily="18" charset="0"/>
              </a:rPr>
              <a:t>[</a:t>
            </a:r>
            <a:r>
              <a:rPr lang="pt-PT" b="1" dirty="0" err="1" smtClean="0">
                <a:latin typeface="Times" pitchFamily="18" charset="0"/>
                <a:cs typeface="Times" pitchFamily="18" charset="0"/>
              </a:rPr>
              <a:t>Fig</a:t>
            </a:r>
            <a:r>
              <a:rPr lang="pt-PT" b="1" dirty="0" smtClean="0">
                <a:latin typeface="Times" pitchFamily="18" charset="0"/>
                <a:cs typeface="Times" pitchFamily="18" charset="0"/>
              </a:rPr>
              <a:t>] Equilíbrio no mercado cambial</a:t>
            </a:r>
            <a:endParaRPr lang="pt-PT" b="1" dirty="0">
              <a:latin typeface="Times" pitchFamily="18" charset="0"/>
              <a:cs typeface="Times" pitchFamily="18" charset="0"/>
            </a:endParaRPr>
          </a:p>
        </p:txBody>
      </p:sp>
      <p:sp>
        <p:nvSpPr>
          <p:cNvPr id="60" name="Rectângulo 59"/>
          <p:cNvSpPr/>
          <p:nvPr/>
        </p:nvSpPr>
        <p:spPr>
          <a:xfrm>
            <a:off x="4463480" y="2051556"/>
            <a:ext cx="4572000" cy="369332"/>
          </a:xfrm>
          <a:prstGeom prst="rect">
            <a:avLst/>
          </a:prstGeom>
        </p:spPr>
        <p:txBody>
          <a:bodyPr>
            <a:spAutoFit/>
          </a:bodyPr>
          <a:lstStyle/>
          <a:p>
            <a:r>
              <a:rPr lang="pt-PT" b="1" dirty="0">
                <a:latin typeface="Times" pitchFamily="18" charset="0"/>
                <a:cs typeface="Times" pitchFamily="18" charset="0"/>
              </a:rPr>
              <a:t>[</a:t>
            </a:r>
            <a:r>
              <a:rPr lang="pt-PT" b="1" dirty="0" err="1" smtClean="0">
                <a:latin typeface="Times" pitchFamily="18" charset="0"/>
                <a:cs typeface="Times" pitchFamily="18" charset="0"/>
              </a:rPr>
              <a:t>Fig</a:t>
            </a:r>
            <a:r>
              <a:rPr lang="pt-PT" b="1" dirty="0" smtClean="0">
                <a:latin typeface="Times" pitchFamily="18" charset="0"/>
                <a:cs typeface="Times" pitchFamily="18" charset="0"/>
              </a:rPr>
              <a:t>] Equilíbrio macroeconómico conjunto</a:t>
            </a:r>
            <a:endParaRPr lang="pt-PT" b="1" dirty="0">
              <a:latin typeface="Times" pitchFamily="18" charset="0"/>
              <a:cs typeface="Times" pitchFamily="18" charset="0"/>
            </a:endParaRPr>
          </a:p>
        </p:txBody>
      </p:sp>
    </p:spTree>
    <p:extLst>
      <p:ext uri="{BB962C8B-B14F-4D97-AF65-F5344CB8AC3E}">
        <p14:creationId xmlns:p14="http://schemas.microsoft.com/office/powerpoint/2010/main" val="406163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99">
            <a:alpha val="22000"/>
          </a:srgb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00000"/>
          </a:solidFill>
        </p:spPr>
        <p:txBody>
          <a:bodyPr>
            <a:noAutofit/>
          </a:bodyPr>
          <a:lstStyle/>
          <a:p>
            <a:r>
              <a:rPr lang="pt-PT" sz="3000" b="1" dirty="0" smtClean="0">
                <a:solidFill>
                  <a:schemeClr val="bg1"/>
                </a:solidFill>
                <a:latin typeface="Times New Roman" pitchFamily="18" charset="0"/>
                <a:cs typeface="Times New Roman" pitchFamily="18" charset="0"/>
              </a:rPr>
              <a:t>Padrões de Especialização</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539552" y="1628800"/>
            <a:ext cx="8229600" cy="4525963"/>
          </a:xfrm>
        </p:spPr>
        <p:txBody>
          <a:bodyPr>
            <a:noAutofit/>
          </a:bodyPr>
          <a:lstStyle/>
          <a:p>
            <a:pPr>
              <a:spcBef>
                <a:spcPts val="900"/>
              </a:spcBef>
            </a:pPr>
            <a:endParaRPr lang="pt-PT" sz="2400" b="1" dirty="0" smtClean="0">
              <a:solidFill>
                <a:srgbClr val="C00000"/>
              </a:solidFill>
              <a:latin typeface="Times New Roman" pitchFamily="18" charset="0"/>
              <a:cs typeface="Times New Roman" pitchFamily="18" charset="0"/>
            </a:endParaRPr>
          </a:p>
          <a:p>
            <a:pPr>
              <a:spcBef>
                <a:spcPts val="900"/>
              </a:spcBef>
              <a:spcAft>
                <a:spcPts val="1200"/>
              </a:spcAft>
            </a:pPr>
            <a:r>
              <a:rPr lang="pt-PT" sz="2400" b="1" dirty="0" smtClean="0">
                <a:solidFill>
                  <a:srgbClr val="C00000"/>
                </a:solidFill>
                <a:latin typeface="Times New Roman" pitchFamily="18" charset="0"/>
                <a:cs typeface="Times New Roman" pitchFamily="18" charset="0"/>
              </a:rPr>
              <a:t>Considerações Iniciais</a:t>
            </a:r>
          </a:p>
          <a:p>
            <a:pPr>
              <a:spcBef>
                <a:spcPts val="900"/>
              </a:spcBef>
              <a:spcAft>
                <a:spcPts val="1200"/>
              </a:spcAft>
            </a:pPr>
            <a:r>
              <a:rPr lang="pt-PT" sz="2400" b="1" dirty="0" smtClean="0">
                <a:solidFill>
                  <a:srgbClr val="C00000"/>
                </a:solidFill>
                <a:latin typeface="Times New Roman" pitchFamily="18" charset="0"/>
                <a:cs typeface="Times New Roman" pitchFamily="18" charset="0"/>
              </a:rPr>
              <a:t>A Explicação Clássica para o Comércio – O Modelo das Vantagens Comparativas de Ricardo</a:t>
            </a:r>
          </a:p>
          <a:p>
            <a:pPr>
              <a:spcBef>
                <a:spcPts val="900"/>
              </a:spcBef>
              <a:spcAft>
                <a:spcPts val="1200"/>
              </a:spcAft>
            </a:pPr>
            <a:r>
              <a:rPr lang="pt-PT" sz="2400" b="1" dirty="0" smtClean="0">
                <a:solidFill>
                  <a:srgbClr val="C00000"/>
                </a:solidFill>
                <a:latin typeface="Times New Roman" pitchFamily="18" charset="0"/>
                <a:cs typeface="Times New Roman" pitchFamily="18" charset="0"/>
              </a:rPr>
              <a:t>Outras Explicações para o Comércio</a:t>
            </a:r>
          </a:p>
          <a:p>
            <a:pPr>
              <a:spcBef>
                <a:spcPts val="900"/>
              </a:spcBef>
              <a:spcAft>
                <a:spcPts val="1200"/>
              </a:spcAft>
            </a:pPr>
            <a:endParaRPr lang="pt-PT" sz="2400" b="1" dirty="0" smtClean="0">
              <a:solidFill>
                <a:srgbClr val="C00000"/>
              </a:solidFill>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solidFill>
                  <a:srgbClr val="C00000"/>
                </a:solidFill>
              </a:rPr>
              <a:pPr/>
              <a:t>11</a:t>
            </a:fld>
            <a:endParaRPr lang="en-GB" dirty="0">
              <a:solidFill>
                <a:srgbClr val="C00000"/>
              </a:solidFill>
            </a:endParaRPr>
          </a:p>
        </p:txBody>
      </p:sp>
      <p:sp>
        <p:nvSpPr>
          <p:cNvPr id="6"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C00000"/>
                </a:solidFill>
              </a:rPr>
              <a:t>Macroeconomia</a:t>
            </a:r>
            <a:endParaRPr lang="en-GB" dirty="0">
              <a:solidFill>
                <a:srgbClr val="C00000"/>
              </a:solidFill>
            </a:endParaRPr>
          </a:p>
        </p:txBody>
      </p:sp>
    </p:spTree>
    <p:extLst>
      <p:ext uri="{BB962C8B-B14F-4D97-AF65-F5344CB8AC3E}">
        <p14:creationId xmlns:p14="http://schemas.microsoft.com/office/powerpoint/2010/main" val="3312297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Marcador de Posição do Número do Diapositivo 7"/>
          <p:cNvSpPr>
            <a:spLocks noGrp="1"/>
          </p:cNvSpPr>
          <p:nvPr>
            <p:ph type="sldNum" sz="quarter" idx="12"/>
          </p:nvPr>
        </p:nvSpPr>
        <p:spPr/>
        <p:txBody>
          <a:bodyPr/>
          <a:lstStyle/>
          <a:p>
            <a:fld id="{1EFADD45-C38B-4FF6-BB6B-EF2AA74D4FFF}" type="slidenum">
              <a:rPr lang="en-GB" smtClean="0">
                <a:solidFill>
                  <a:srgbClr val="C00000"/>
                </a:solidFill>
              </a:rPr>
              <a:pPr/>
              <a:t>12</a:t>
            </a:fld>
            <a:endParaRPr lang="en-GB" dirty="0">
              <a:solidFill>
                <a:srgbClr val="C00000"/>
              </a:solidFill>
            </a:endParaRPr>
          </a:p>
        </p:txBody>
      </p:sp>
      <p:sp>
        <p:nvSpPr>
          <p:cNvPr id="9" name="Título 1"/>
          <p:cNvSpPr>
            <a:spLocks noGrp="1"/>
          </p:cNvSpPr>
          <p:nvPr>
            <p:ph type="title"/>
          </p:nvPr>
        </p:nvSpPr>
        <p:spPr>
          <a:xfrm>
            <a:off x="539552" y="332656"/>
            <a:ext cx="8229600" cy="922114"/>
          </a:xfrm>
          <a:solidFill>
            <a:srgbClr val="C00000"/>
          </a:solidFill>
        </p:spPr>
        <p:txBody>
          <a:bodyPr>
            <a:normAutofit/>
          </a:bodyPr>
          <a:lstStyle/>
          <a:p>
            <a:r>
              <a:rPr lang="pt-PT" sz="2400" b="1" dirty="0" smtClean="0">
                <a:solidFill>
                  <a:schemeClr val="bg1"/>
                </a:solidFill>
                <a:latin typeface="Times New Roman" pitchFamily="18" charset="0"/>
                <a:cs typeface="Times New Roman" pitchFamily="18" charset="0"/>
              </a:rPr>
              <a:t>Considerações Iniciais</a:t>
            </a:r>
            <a:endParaRPr lang="en-GB" sz="2400" b="1" dirty="0">
              <a:solidFill>
                <a:schemeClr val="bg1"/>
              </a:solidFill>
              <a:latin typeface="Times New Roman" pitchFamily="18" charset="0"/>
              <a:cs typeface="Times New Roman" pitchFamily="18" charset="0"/>
            </a:endParaRPr>
          </a:p>
        </p:txBody>
      </p:sp>
      <p:sp>
        <p:nvSpPr>
          <p:cNvPr id="11"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C00000"/>
                </a:solidFill>
              </a:rPr>
              <a:t>Macroeconomia</a:t>
            </a:r>
            <a:endParaRPr lang="en-GB" dirty="0">
              <a:solidFill>
                <a:srgbClr val="C00000"/>
              </a:solidFill>
            </a:endParaRPr>
          </a:p>
        </p:txBody>
      </p:sp>
      <p:pic>
        <p:nvPicPr>
          <p:cNvPr id="10"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88840"/>
            <a:ext cx="8352928" cy="4176464"/>
          </a:xfrm>
          <a:prstGeom prst="rect">
            <a:avLst/>
          </a:prstGeom>
          <a:noFill/>
          <a:ln>
            <a:noFill/>
          </a:ln>
          <a:effectLst/>
          <a:extLst/>
        </p:spPr>
      </p:pic>
      <p:sp>
        <p:nvSpPr>
          <p:cNvPr id="12" name="Rectângulo 2"/>
          <p:cNvSpPr>
            <a:spLocks noChangeArrowheads="1"/>
          </p:cNvSpPr>
          <p:nvPr/>
        </p:nvSpPr>
        <p:spPr bwMode="auto">
          <a:xfrm>
            <a:off x="2123728" y="1484784"/>
            <a:ext cx="5173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pt-PT" b="1" dirty="0">
                <a:latin typeface="Times New Roman" pitchFamily="18" charset="0"/>
                <a:cs typeface="Times New Roman" pitchFamily="18" charset="0"/>
              </a:rPr>
              <a:t>[Fig</a:t>
            </a:r>
            <a:r>
              <a:rPr lang="pt-PT" b="1" dirty="0" smtClean="0">
                <a:latin typeface="Times New Roman" pitchFamily="18" charset="0"/>
                <a:cs typeface="Times New Roman" pitchFamily="18" charset="0"/>
              </a:rPr>
              <a:t>.] Evolução do PIB e das exportações mundiais</a:t>
            </a:r>
            <a:endParaRPr lang="pt-PT" b="1" dirty="0">
              <a:latin typeface="Times New Roman" pitchFamily="18" charset="0"/>
              <a:cs typeface="Times New Roman" pitchFamily="18" charset="0"/>
            </a:endParaRPr>
          </a:p>
        </p:txBody>
      </p:sp>
    </p:spTree>
    <p:extLst>
      <p:ext uri="{BB962C8B-B14F-4D97-AF65-F5344CB8AC3E}">
        <p14:creationId xmlns:p14="http://schemas.microsoft.com/office/powerpoint/2010/main" val="911678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C00000"/>
          </a:solidFill>
        </p:spPr>
        <p:txBody>
          <a:bodyPr>
            <a:normAutofit/>
          </a:bodyPr>
          <a:lstStyle/>
          <a:p>
            <a:r>
              <a:rPr lang="pt-PT" sz="2400" b="1" dirty="0" smtClean="0">
                <a:solidFill>
                  <a:schemeClr val="bg1"/>
                </a:solidFill>
                <a:latin typeface="Times New Roman" pitchFamily="18" charset="0"/>
                <a:cs typeface="Times New Roman" pitchFamily="18" charset="0"/>
              </a:rPr>
              <a:t>A Explicação Clássica para o Comércio – O Modelo das Vantagens Comparativas de Ricardo</a:t>
            </a:r>
            <a:endParaRPr lang="en-GB" sz="2400" b="1" dirty="0">
              <a:solidFill>
                <a:schemeClr val="bg1"/>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Marcador de Posição de Conteúdo 2"/>
              <p:cNvSpPr>
                <a:spLocks noGrp="1"/>
              </p:cNvSpPr>
              <p:nvPr>
                <p:ph idx="1"/>
              </p:nvPr>
            </p:nvSpPr>
            <p:spPr>
              <a:xfrm>
                <a:off x="457200" y="1556792"/>
                <a:ext cx="8229600" cy="4569371"/>
              </a:xfrm>
            </p:spPr>
            <p:txBody>
              <a:bodyPr>
                <a:normAutofit/>
              </a:bodyPr>
              <a:lstStyle/>
              <a:p>
                <a:pPr marL="0" indent="0" algn="just">
                  <a:buNone/>
                </a:pPr>
                <a:r>
                  <a:rPr lang="pt-PT" sz="2000" dirty="0">
                    <a:latin typeface="Times" pitchFamily="18" charset="0"/>
                    <a:cs typeface="Times" pitchFamily="18" charset="0"/>
                  </a:rPr>
                  <a:t>O </a:t>
                </a:r>
                <a:r>
                  <a:rPr lang="pt-PT" sz="2000" b="1" dirty="0">
                    <a:solidFill>
                      <a:srgbClr val="C00000"/>
                    </a:solidFill>
                    <a:latin typeface="Times" pitchFamily="18" charset="0"/>
                    <a:cs typeface="Times" pitchFamily="18" charset="0"/>
                  </a:rPr>
                  <a:t>modelo de Ricardo </a:t>
                </a:r>
                <a:r>
                  <a:rPr lang="pt-PT" sz="2000" dirty="0">
                    <a:latin typeface="Times" pitchFamily="18" charset="0"/>
                    <a:cs typeface="Times" pitchFamily="18" charset="0"/>
                  </a:rPr>
                  <a:t>apresenta como explicação para a existência de comércio o facto de existirem diferenças de eficiência do fator trabalho nos vários países. </a:t>
                </a:r>
              </a:p>
              <a:p>
                <a:pPr algn="just"/>
                <a:endParaRPr lang="pt-PT" sz="2000" dirty="0" smtClean="0">
                  <a:latin typeface="Times" pitchFamily="18" charset="0"/>
                  <a:cs typeface="Times" pitchFamily="18" charset="0"/>
                </a:endParaRPr>
              </a:p>
              <a:p>
                <a:pPr marL="0" indent="0" algn="just">
                  <a:buNone/>
                </a:pPr>
                <a:r>
                  <a:rPr lang="pt-PT" sz="2000" b="1" dirty="0" smtClean="0">
                    <a:solidFill>
                      <a:srgbClr val="C00000"/>
                    </a:solidFill>
                    <a:latin typeface="Times" pitchFamily="18" charset="0"/>
                    <a:cs typeface="Times" pitchFamily="18" charset="0"/>
                  </a:rPr>
                  <a:t>Estrutura </a:t>
                </a:r>
                <a:r>
                  <a:rPr lang="pt-PT" sz="2000" b="1" dirty="0">
                    <a:solidFill>
                      <a:srgbClr val="C00000"/>
                    </a:solidFill>
                    <a:latin typeface="Times" pitchFamily="18" charset="0"/>
                    <a:cs typeface="Times" pitchFamily="18" charset="0"/>
                  </a:rPr>
                  <a:t>base do modelo</a:t>
                </a:r>
                <a:r>
                  <a:rPr lang="pt-PT" sz="2000" dirty="0">
                    <a:latin typeface="Times" pitchFamily="18" charset="0"/>
                    <a:cs typeface="Times" pitchFamily="18" charset="0"/>
                  </a:rPr>
                  <a:t>:</a:t>
                </a:r>
              </a:p>
              <a:p>
                <a:pPr marL="0" indent="0" algn="just">
                  <a:buNone/>
                </a:pPr>
                <a:r>
                  <a:rPr lang="pt-PT" sz="2000" dirty="0">
                    <a:latin typeface="Times" pitchFamily="18" charset="0"/>
                    <a:cs typeface="Times" pitchFamily="18" charset="0"/>
                  </a:rPr>
                  <a:t> </a:t>
                </a:r>
                <a:endParaRPr lang="pt-PT" sz="2400" dirty="0">
                  <a:latin typeface="Times" pitchFamily="18" charset="0"/>
                  <a:cs typeface="Times" pitchFamily="18" charset="0"/>
                </a:endParaRPr>
              </a:p>
              <a:p>
                <a:pPr lvl="1" algn="just">
                  <a:buFont typeface="Wingdings" pitchFamily="2" charset="2"/>
                  <a:buChar char="Ø"/>
                </a:pPr>
                <a:r>
                  <a:rPr lang="pt-PT" sz="2000" dirty="0" smtClean="0">
                    <a:latin typeface="Times" pitchFamily="18" charset="0"/>
                    <a:cs typeface="Times" pitchFamily="18" charset="0"/>
                  </a:rPr>
                  <a:t>1 </a:t>
                </a:r>
                <a:r>
                  <a:rPr lang="pt-PT" sz="2000" dirty="0">
                    <a:latin typeface="Times" pitchFamily="18" charset="0"/>
                    <a:cs typeface="Times" pitchFamily="18" charset="0"/>
                  </a:rPr>
                  <a:t>fator produtivo: trabalho;</a:t>
                </a:r>
              </a:p>
              <a:p>
                <a:pPr lvl="1" algn="just">
                  <a:buFont typeface="Wingdings" pitchFamily="2" charset="2"/>
                  <a:buChar char="Ø"/>
                </a:pPr>
                <a:r>
                  <a:rPr lang="pt-PT" sz="2000" dirty="0" smtClean="0">
                    <a:latin typeface="Times" pitchFamily="18" charset="0"/>
                    <a:cs typeface="Times" pitchFamily="18" charset="0"/>
                  </a:rPr>
                  <a:t>2 </a:t>
                </a:r>
                <a:r>
                  <a:rPr lang="pt-PT" sz="2000" dirty="0">
                    <a:latin typeface="Times" pitchFamily="18" charset="0"/>
                    <a:cs typeface="Times" pitchFamily="18" charset="0"/>
                  </a:rPr>
                  <a:t>bens: </a:t>
                </a:r>
                <a14:m>
                  <m:oMath xmlns:m="http://schemas.openxmlformats.org/officeDocument/2006/math">
                    <m:r>
                      <a:rPr lang="pt-PT" sz="2000" i="1">
                        <a:latin typeface="Cambria Math"/>
                      </a:rPr>
                      <m:t>𝑐</m:t>
                    </m:r>
                  </m:oMath>
                </a14:m>
                <a:r>
                  <a:rPr lang="pt-PT" sz="2000" dirty="0">
                    <a:latin typeface="Times" pitchFamily="18" charset="0"/>
                    <a:cs typeface="Times" pitchFamily="18" charset="0"/>
                  </a:rPr>
                  <a:t>, </a:t>
                </a:r>
                <a14:m>
                  <m:oMath xmlns:m="http://schemas.openxmlformats.org/officeDocument/2006/math">
                    <m:r>
                      <a:rPr lang="pt-PT" sz="2000" i="1">
                        <a:latin typeface="Cambria Math"/>
                      </a:rPr>
                      <m:t>𝑤</m:t>
                    </m:r>
                  </m:oMath>
                </a14:m>
                <a:r>
                  <a:rPr lang="pt-PT" sz="2000" dirty="0">
                    <a:latin typeface="Times" pitchFamily="18" charset="0"/>
                    <a:cs typeface="Times" pitchFamily="18" charset="0"/>
                  </a:rPr>
                  <a:t>;</a:t>
                </a:r>
              </a:p>
              <a:p>
                <a:pPr lvl="1" algn="just">
                  <a:buFont typeface="Wingdings" pitchFamily="2" charset="2"/>
                  <a:buChar char="Ø"/>
                </a:pPr>
                <a:r>
                  <a:rPr lang="pt-PT" sz="2000" dirty="0">
                    <a:latin typeface="Times" pitchFamily="18" charset="0"/>
                    <a:cs typeface="Times" pitchFamily="18" charset="0"/>
                  </a:rPr>
                  <a:t>A</a:t>
                </a:r>
                <a:r>
                  <a:rPr lang="pt-PT" sz="2000" dirty="0" smtClean="0">
                    <a:latin typeface="Times" pitchFamily="18" charset="0"/>
                    <a:cs typeface="Times" pitchFamily="18" charset="0"/>
                  </a:rPr>
                  <a:t> </a:t>
                </a:r>
                <a:r>
                  <a:rPr lang="pt-PT" sz="2000" dirty="0">
                    <a:latin typeface="Times" pitchFamily="18" charset="0"/>
                    <a:cs typeface="Times" pitchFamily="18" charset="0"/>
                  </a:rPr>
                  <a:t>tecnologia é expressa pelos requisitos unitários de trabalho: número de horas de trabalho necessárias para produzir uma unidade do bem </a:t>
                </a:r>
                <a14:m>
                  <m:oMath xmlns:m="http://schemas.openxmlformats.org/officeDocument/2006/math">
                    <m:r>
                      <a:rPr lang="pt-PT" sz="2000" i="1">
                        <a:latin typeface="Cambria Math"/>
                      </a:rPr>
                      <m:t>𝑐</m:t>
                    </m:r>
                  </m:oMath>
                </a14:m>
                <a:r>
                  <a:rPr lang="pt-PT" sz="2000" dirty="0">
                    <a:latin typeface="Times" pitchFamily="18" charset="0"/>
                    <a:cs typeface="Times" pitchFamily="18" charset="0"/>
                  </a:rPr>
                  <a:t> (</a:t>
                </a:r>
                <a14:m>
                  <m:oMath xmlns:m="http://schemas.openxmlformats.org/officeDocument/2006/math">
                    <m:sSub>
                      <m:sSubPr>
                        <m:ctrlPr>
                          <a:rPr lang="pt-PT" sz="2000" i="1">
                            <a:latin typeface="Cambria Math"/>
                          </a:rPr>
                        </m:ctrlPr>
                      </m:sSubPr>
                      <m:e>
                        <m:r>
                          <a:rPr lang="pt-PT" sz="2000" i="1">
                            <a:latin typeface="Cambria Math"/>
                          </a:rPr>
                          <m:t>𝑎</m:t>
                        </m:r>
                      </m:e>
                      <m:sub>
                        <m:r>
                          <a:rPr lang="pt-PT" sz="2000" i="1">
                            <a:latin typeface="Cambria Math"/>
                          </a:rPr>
                          <m:t>𝐿𝑐</m:t>
                        </m:r>
                      </m:sub>
                    </m:sSub>
                  </m:oMath>
                </a14:m>
                <a:r>
                  <a:rPr lang="pt-PT" sz="2000" dirty="0">
                    <a:latin typeface="Times" pitchFamily="18" charset="0"/>
                    <a:cs typeface="Times" pitchFamily="18" charset="0"/>
                  </a:rPr>
                  <a:t>) e do bem </a:t>
                </a:r>
                <a14:m>
                  <m:oMath xmlns:m="http://schemas.openxmlformats.org/officeDocument/2006/math">
                    <m:r>
                      <a:rPr lang="pt-PT" sz="2000" i="1">
                        <a:latin typeface="Cambria Math"/>
                      </a:rPr>
                      <m:t>𝑤</m:t>
                    </m:r>
                  </m:oMath>
                </a14:m>
                <a:r>
                  <a:rPr lang="pt-PT" sz="2000" dirty="0">
                    <a:latin typeface="Times" pitchFamily="18" charset="0"/>
                    <a:cs typeface="Times" pitchFamily="18" charset="0"/>
                  </a:rPr>
                  <a:t> (</a:t>
                </a:r>
                <a14:m>
                  <m:oMath xmlns:m="http://schemas.openxmlformats.org/officeDocument/2006/math">
                    <m:sSub>
                      <m:sSubPr>
                        <m:ctrlPr>
                          <a:rPr lang="pt-PT" sz="2000" i="1">
                            <a:latin typeface="Cambria Math"/>
                          </a:rPr>
                        </m:ctrlPr>
                      </m:sSubPr>
                      <m:e>
                        <m:r>
                          <a:rPr lang="pt-PT" sz="2000" i="1">
                            <a:latin typeface="Cambria Math"/>
                          </a:rPr>
                          <m:t>𝑎</m:t>
                        </m:r>
                      </m:e>
                      <m:sub>
                        <m:r>
                          <a:rPr lang="pt-PT" sz="2000" i="1">
                            <a:latin typeface="Cambria Math"/>
                          </a:rPr>
                          <m:t>𝐿𝑤</m:t>
                        </m:r>
                      </m:sub>
                    </m:sSub>
                  </m:oMath>
                </a14:m>
                <a:r>
                  <a:rPr lang="pt-PT" sz="2000" dirty="0">
                    <a:latin typeface="Times" pitchFamily="18" charset="0"/>
                    <a:cs typeface="Times" pitchFamily="18" charset="0"/>
                  </a:rPr>
                  <a:t>);</a:t>
                </a:r>
              </a:p>
              <a:p>
                <a:pPr lvl="1" algn="just">
                  <a:buFont typeface="Wingdings" pitchFamily="2" charset="2"/>
                  <a:buChar char="Ø"/>
                </a:pPr>
                <a:r>
                  <a:rPr lang="pt-PT" sz="2000" dirty="0" smtClean="0">
                    <a:latin typeface="Times" pitchFamily="18" charset="0"/>
                    <a:cs typeface="Times" pitchFamily="18" charset="0"/>
                  </a:rPr>
                  <a:t>2 </a:t>
                </a:r>
                <a:r>
                  <a:rPr lang="pt-PT" sz="2000" dirty="0">
                    <a:latin typeface="Times" pitchFamily="18" charset="0"/>
                    <a:cs typeface="Times" pitchFamily="18" charset="0"/>
                  </a:rPr>
                  <a:t>países: </a:t>
                </a:r>
                <a14:m>
                  <m:oMath xmlns:m="http://schemas.openxmlformats.org/officeDocument/2006/math">
                    <m:r>
                      <a:rPr lang="pt-PT" sz="2000" i="1">
                        <a:latin typeface="Cambria Math"/>
                      </a:rPr>
                      <m:t>𝐻</m:t>
                    </m:r>
                  </m:oMath>
                </a14:m>
                <a:r>
                  <a:rPr lang="pt-PT" sz="2000" dirty="0">
                    <a:latin typeface="Times" pitchFamily="18" charset="0"/>
                    <a:cs typeface="Times" pitchFamily="18" charset="0"/>
                  </a:rPr>
                  <a:t> e </a:t>
                </a:r>
                <a14:m>
                  <m:oMath xmlns:m="http://schemas.openxmlformats.org/officeDocument/2006/math">
                    <m:r>
                      <a:rPr lang="pt-PT" sz="2000" i="1">
                        <a:latin typeface="Cambria Math"/>
                      </a:rPr>
                      <m:t>𝐹</m:t>
                    </m:r>
                  </m:oMath>
                </a14:m>
                <a:r>
                  <a:rPr lang="pt-PT" sz="2000" dirty="0">
                    <a:latin typeface="Times" pitchFamily="18" charset="0"/>
                    <a:cs typeface="Times" pitchFamily="18" charset="0"/>
                  </a:rPr>
                  <a:t> (economia doméstica e economia externa);</a:t>
                </a:r>
              </a:p>
              <a:p>
                <a:pPr lvl="1" algn="just">
                  <a:buFont typeface="Wingdings" pitchFamily="2" charset="2"/>
                  <a:buChar char="Ø"/>
                </a:pPr>
                <a14:m>
                  <m:oMath xmlns:m="http://schemas.openxmlformats.org/officeDocument/2006/math">
                    <m:r>
                      <a:rPr lang="pt-PT" sz="2000" i="1">
                        <a:latin typeface="Cambria Math"/>
                      </a:rPr>
                      <m:t>𝐿</m:t>
                    </m:r>
                  </m:oMath>
                </a14:m>
                <a:r>
                  <a:rPr lang="pt-PT" sz="2000" dirty="0">
                    <a:latin typeface="Times" pitchFamily="18" charset="0"/>
                    <a:cs typeface="Times" pitchFamily="18" charset="0"/>
                  </a:rPr>
                  <a:t> é a dotação em trabalho de </a:t>
                </a:r>
                <a14:m>
                  <m:oMath xmlns:m="http://schemas.openxmlformats.org/officeDocument/2006/math">
                    <m:r>
                      <a:rPr lang="pt-PT" sz="2000" i="1">
                        <a:latin typeface="Cambria Math"/>
                      </a:rPr>
                      <m:t>𝐻</m:t>
                    </m:r>
                  </m:oMath>
                </a14:m>
                <a:r>
                  <a:rPr lang="pt-PT" sz="2000" dirty="0">
                    <a:latin typeface="Times" pitchFamily="18" charset="0"/>
                    <a:cs typeface="Times" pitchFamily="18" charset="0"/>
                  </a:rPr>
                  <a:t> e </a:t>
                </a:r>
                <a14:m>
                  <m:oMath xmlns:m="http://schemas.openxmlformats.org/officeDocument/2006/math">
                    <m:sSup>
                      <m:sSupPr>
                        <m:ctrlPr>
                          <a:rPr lang="pt-PT" sz="2000" i="1">
                            <a:latin typeface="Cambria Math"/>
                          </a:rPr>
                        </m:ctrlPr>
                      </m:sSupPr>
                      <m:e>
                        <m:r>
                          <a:rPr lang="pt-PT" sz="2000" i="1">
                            <a:latin typeface="Cambria Math"/>
                          </a:rPr>
                          <m:t>𝐿</m:t>
                        </m:r>
                      </m:e>
                      <m:sup>
                        <m:r>
                          <a:rPr lang="pt-PT" sz="2000" i="1">
                            <a:latin typeface="Cambria Math"/>
                          </a:rPr>
                          <m:t>∗</m:t>
                        </m:r>
                      </m:sup>
                    </m:sSup>
                  </m:oMath>
                </a14:m>
                <a:r>
                  <a:rPr lang="pt-PT" sz="2000" dirty="0">
                    <a:latin typeface="Times" pitchFamily="18" charset="0"/>
                    <a:cs typeface="Times" pitchFamily="18" charset="0"/>
                  </a:rPr>
                  <a:t> a de </a:t>
                </a:r>
                <a14:m>
                  <m:oMath xmlns:m="http://schemas.openxmlformats.org/officeDocument/2006/math">
                    <m:r>
                      <a:rPr lang="pt-PT" sz="2000" i="1">
                        <a:latin typeface="Cambria Math"/>
                      </a:rPr>
                      <m:t>𝐹</m:t>
                    </m:r>
                  </m:oMath>
                </a14:m>
                <a:r>
                  <a:rPr lang="pt-PT" sz="2000" dirty="0">
                    <a:latin typeface="Times" pitchFamily="18" charset="0"/>
                    <a:cs typeface="Times" pitchFamily="18" charset="0"/>
                  </a:rPr>
                  <a:t>.</a:t>
                </a:r>
              </a:p>
              <a:p>
                <a:pPr lvl="0" algn="just">
                  <a:buNone/>
                </a:pPr>
                <a:endParaRPr lang="en-GB" sz="2000" dirty="0">
                  <a:latin typeface="Times New Roman" pitchFamily="18" charset="0"/>
                  <a:cs typeface="Times New Roman" pitchFamily="18" charset="0"/>
                </a:endParaRPr>
              </a:p>
            </p:txBody>
          </p:sp>
        </mc:Choice>
        <mc:Fallback xmlns="">
          <p:sp>
            <p:nvSpPr>
              <p:cNvPr id="3" name="Marcador de Posição de Conteúdo 2"/>
              <p:cNvSpPr>
                <a:spLocks noGrp="1" noRot="1" noChangeAspect="1" noMove="1" noResize="1" noEditPoints="1" noAdjustHandles="1" noChangeArrowheads="1" noChangeShapeType="1" noTextEdit="1"/>
              </p:cNvSpPr>
              <p:nvPr>
                <p:ph idx="1"/>
              </p:nvPr>
            </p:nvSpPr>
            <p:spPr>
              <a:xfrm>
                <a:off x="457200" y="1556792"/>
                <a:ext cx="8229600" cy="4569371"/>
              </a:xfrm>
              <a:blipFill rotWithShape="1">
                <a:blip r:embed="rId2"/>
                <a:stretch>
                  <a:fillRect l="-741" t="-667" r="-741" b="-1733"/>
                </a:stretch>
              </a:blipFill>
            </p:spPr>
            <p:txBody>
              <a:bodyPr/>
              <a:lstStyle/>
              <a:p>
                <a:r>
                  <a:rPr lang="pt-PT">
                    <a:noFill/>
                  </a:rPr>
                  <a:t> </a:t>
                </a:r>
              </a:p>
            </p:txBody>
          </p:sp>
        </mc:Fallback>
      </mc:AlternateContent>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Marcador de Posição do Número do Diapositivo 7"/>
          <p:cNvSpPr>
            <a:spLocks noGrp="1"/>
          </p:cNvSpPr>
          <p:nvPr>
            <p:ph type="sldNum" sz="quarter" idx="12"/>
          </p:nvPr>
        </p:nvSpPr>
        <p:spPr/>
        <p:txBody>
          <a:bodyPr/>
          <a:lstStyle/>
          <a:p>
            <a:fld id="{1EFADD45-C38B-4FF6-BB6B-EF2AA74D4FFF}" type="slidenum">
              <a:rPr lang="en-GB" smtClean="0">
                <a:solidFill>
                  <a:srgbClr val="C00000"/>
                </a:solidFill>
              </a:rPr>
              <a:pPr/>
              <a:t>13</a:t>
            </a:fld>
            <a:endParaRPr lang="en-GB" dirty="0">
              <a:solidFill>
                <a:srgbClr val="C00000"/>
              </a:solidFill>
            </a:endParaRPr>
          </a:p>
        </p:txBody>
      </p:sp>
      <p:sp>
        <p:nvSpPr>
          <p:cNvPr id="9" name="Marcador de Posição do Rodapé 8"/>
          <p:cNvSpPr>
            <a:spLocks noGrp="1"/>
          </p:cNvSpPr>
          <p:nvPr>
            <p:ph type="ftr" sz="quarter" idx="11"/>
          </p:nvPr>
        </p:nvSpPr>
        <p:spPr/>
        <p:txBody>
          <a:bodyPr/>
          <a:lstStyle/>
          <a:p>
            <a:r>
              <a:rPr lang="en-GB" dirty="0" err="1" smtClean="0">
                <a:solidFill>
                  <a:srgbClr val="C00000"/>
                </a:solidFill>
              </a:rPr>
              <a:t>Macroeconomia</a:t>
            </a:r>
            <a:endParaRPr lang="en-GB" dirty="0">
              <a:solidFill>
                <a:srgbClr val="C00000"/>
              </a:solidFill>
            </a:endParaRPr>
          </a:p>
        </p:txBody>
      </p:sp>
    </p:spTree>
    <p:extLst>
      <p:ext uri="{BB962C8B-B14F-4D97-AF65-F5344CB8AC3E}">
        <p14:creationId xmlns:p14="http://schemas.microsoft.com/office/powerpoint/2010/main" val="4133600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C00000"/>
          </a:solidFill>
        </p:spPr>
        <p:txBody>
          <a:bodyPr>
            <a:normAutofit/>
          </a:bodyPr>
          <a:lstStyle/>
          <a:p>
            <a:r>
              <a:rPr lang="pt-PT" sz="2400" b="1" dirty="0" smtClean="0">
                <a:solidFill>
                  <a:schemeClr val="bg1"/>
                </a:solidFill>
                <a:latin typeface="Times New Roman" pitchFamily="18" charset="0"/>
                <a:cs typeface="Times New Roman" pitchFamily="18" charset="0"/>
              </a:rPr>
              <a:t>A Explicação Clássica para o Comércio – O Modelo das Vantagens Comparativas de Ricardo</a:t>
            </a:r>
            <a:endParaRPr lang="en-GB" sz="2400" b="1" dirty="0">
              <a:solidFill>
                <a:schemeClr val="bg1"/>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Marcador de Posição de Conteúdo 2"/>
              <p:cNvSpPr>
                <a:spLocks noGrp="1"/>
              </p:cNvSpPr>
              <p:nvPr>
                <p:ph idx="1"/>
              </p:nvPr>
            </p:nvSpPr>
            <p:spPr>
              <a:xfrm>
                <a:off x="457200" y="1556792"/>
                <a:ext cx="8229600" cy="4569371"/>
              </a:xfrm>
            </p:spPr>
            <p:txBody>
              <a:bodyPr>
                <a:normAutofit lnSpcReduction="10000"/>
              </a:bodyPr>
              <a:lstStyle/>
              <a:p>
                <a:pPr marL="0" indent="0" algn="just">
                  <a:buNone/>
                </a:pPr>
                <a:endParaRPr lang="pt-PT" sz="2000" dirty="0">
                  <a:latin typeface="Times" pitchFamily="18" charset="0"/>
                  <a:cs typeface="Times" pitchFamily="18" charset="0"/>
                </a:endParaRPr>
              </a:p>
              <a:p>
                <a:pPr marL="0" indent="0" algn="just">
                  <a:buNone/>
                </a:pPr>
                <a:r>
                  <a:rPr lang="pt-PT" sz="2000" dirty="0" smtClean="0">
                    <a:latin typeface="Times" pitchFamily="18" charset="0"/>
                    <a:cs typeface="Times" pitchFamily="18" charset="0"/>
                  </a:rPr>
                  <a:t>De </a:t>
                </a:r>
                <a:r>
                  <a:rPr lang="pt-PT" sz="2000" dirty="0">
                    <a:latin typeface="Times" pitchFamily="18" charset="0"/>
                    <a:cs typeface="Times" pitchFamily="18" charset="0"/>
                  </a:rPr>
                  <a:t>acordo com o modelo, os países devem especializar-se (totalmente) e exportar de acordo com o </a:t>
                </a:r>
                <a:r>
                  <a:rPr lang="pt-PT" sz="2000" b="1" dirty="0">
                    <a:solidFill>
                      <a:srgbClr val="C00000"/>
                    </a:solidFill>
                    <a:latin typeface="Times" pitchFamily="18" charset="0"/>
                    <a:cs typeface="Times" pitchFamily="18" charset="0"/>
                  </a:rPr>
                  <a:t>padrão de vantagens comparativas</a:t>
                </a:r>
                <a:r>
                  <a:rPr lang="pt-PT" sz="2000" dirty="0">
                    <a:latin typeface="Times" pitchFamily="18" charset="0"/>
                    <a:cs typeface="Times" pitchFamily="18" charset="0"/>
                  </a:rPr>
                  <a:t> que evidenciam. </a:t>
                </a:r>
                <a:endParaRPr lang="pt-PT" sz="2000" dirty="0" smtClean="0">
                  <a:latin typeface="Times" pitchFamily="18" charset="0"/>
                  <a:cs typeface="Times" pitchFamily="18" charset="0"/>
                </a:endParaRPr>
              </a:p>
              <a:p>
                <a:pPr marL="0" indent="0" algn="just">
                  <a:buNone/>
                </a:pPr>
                <a:endParaRPr lang="pt-PT" sz="2000" dirty="0">
                  <a:latin typeface="Times" pitchFamily="18" charset="0"/>
                  <a:cs typeface="Times" pitchFamily="18" charset="0"/>
                </a:endParaRPr>
              </a:p>
              <a:p>
                <a:pPr marL="0" indent="0" algn="just">
                  <a:buNone/>
                </a:pPr>
                <a:r>
                  <a:rPr lang="pt-PT" sz="2000" dirty="0" smtClean="0">
                    <a:latin typeface="Times" pitchFamily="18" charset="0"/>
                    <a:cs typeface="Times" pitchFamily="18" charset="0"/>
                  </a:rPr>
                  <a:t>Um </a:t>
                </a:r>
                <a:r>
                  <a:rPr lang="pt-PT" sz="2000" dirty="0">
                    <a:latin typeface="Times" pitchFamily="18" charset="0"/>
                    <a:cs typeface="Times" pitchFamily="18" charset="0"/>
                  </a:rPr>
                  <a:t>país tem </a:t>
                </a:r>
                <a:r>
                  <a:rPr lang="pt-PT" sz="2000" b="1" dirty="0">
                    <a:solidFill>
                      <a:srgbClr val="C00000"/>
                    </a:solidFill>
                    <a:latin typeface="Times" pitchFamily="18" charset="0"/>
                    <a:cs typeface="Times" pitchFamily="18" charset="0"/>
                  </a:rPr>
                  <a:t>vantagem comparativa </a:t>
                </a:r>
                <a:r>
                  <a:rPr lang="pt-PT" sz="2000" dirty="0">
                    <a:latin typeface="Times" pitchFamily="18" charset="0"/>
                    <a:cs typeface="Times" pitchFamily="18" charset="0"/>
                  </a:rPr>
                  <a:t>na produção de um bem se o conseguir produzir usando, em termos relativos, menos trabalho que o </a:t>
                </a:r>
                <a:r>
                  <a:rPr lang="pt-PT" sz="2000" dirty="0" smtClean="0">
                    <a:latin typeface="Times" pitchFamily="18" charset="0"/>
                    <a:cs typeface="Times" pitchFamily="18" charset="0"/>
                  </a:rPr>
                  <a:t>outro. </a:t>
                </a:r>
                <a:endParaRPr lang="pt-PT" sz="2000" dirty="0">
                  <a:latin typeface="Times" pitchFamily="18" charset="0"/>
                  <a:cs typeface="Times" pitchFamily="18" charset="0"/>
                </a:endParaRPr>
              </a:p>
              <a:p>
                <a:pPr marL="0" indent="0" algn="just">
                  <a:buNone/>
                </a:pPr>
                <a:r>
                  <a:rPr lang="pt-PT" sz="2000" dirty="0">
                    <a:latin typeface="Times" pitchFamily="18" charset="0"/>
                    <a:cs typeface="Times" pitchFamily="18" charset="0"/>
                  </a:rPr>
                  <a:t> </a:t>
                </a:r>
              </a:p>
              <a:p>
                <a:pPr marL="0" indent="0" algn="just">
                  <a:buNone/>
                </a:pPr>
                <a:r>
                  <a:rPr lang="pt-PT" sz="2000" b="1" dirty="0">
                    <a:solidFill>
                      <a:srgbClr val="C00000"/>
                    </a:solidFill>
                    <a:latin typeface="Times" pitchFamily="18" charset="0"/>
                    <a:cs typeface="Times" pitchFamily="18" charset="0"/>
                  </a:rPr>
                  <a:t>Formalmente: </a:t>
                </a:r>
                <a:r>
                  <a:rPr lang="pt-PT" sz="2000" dirty="0">
                    <a:latin typeface="Times" pitchFamily="18" charset="0"/>
                    <a:cs typeface="Times" pitchFamily="18" charset="0"/>
                  </a:rPr>
                  <a:t>o país </a:t>
                </a:r>
                <a14:m>
                  <m:oMath xmlns:m="http://schemas.openxmlformats.org/officeDocument/2006/math">
                    <m:r>
                      <a:rPr lang="pt-PT" sz="2000" i="1">
                        <a:latin typeface="Cambria Math"/>
                      </a:rPr>
                      <m:t>𝐻</m:t>
                    </m:r>
                  </m:oMath>
                </a14:m>
                <a:r>
                  <a:rPr lang="pt-PT" sz="2000" dirty="0">
                    <a:latin typeface="Times" pitchFamily="18" charset="0"/>
                    <a:cs typeface="Times" pitchFamily="18" charset="0"/>
                  </a:rPr>
                  <a:t> tem vantagem comparativa em </a:t>
                </a:r>
                <a14:m>
                  <m:oMath xmlns:m="http://schemas.openxmlformats.org/officeDocument/2006/math">
                    <m:r>
                      <a:rPr lang="pt-PT" sz="2000" i="1">
                        <a:latin typeface="Cambria Math"/>
                      </a:rPr>
                      <m:t>𝑐</m:t>
                    </m:r>
                  </m:oMath>
                </a14:m>
                <a:r>
                  <a:rPr lang="pt-PT" sz="2000" dirty="0">
                    <a:latin typeface="Times" pitchFamily="18" charset="0"/>
                    <a:cs typeface="Times" pitchFamily="18" charset="0"/>
                  </a:rPr>
                  <a:t> se o </a:t>
                </a:r>
                <a14:m>
                  <m:oMath xmlns:m="http://schemas.openxmlformats.org/officeDocument/2006/math">
                    <m:sSub>
                      <m:sSubPr>
                        <m:ctrlPr>
                          <a:rPr lang="pt-PT" sz="2000" i="1">
                            <a:latin typeface="Cambria Math"/>
                          </a:rPr>
                        </m:ctrlPr>
                      </m:sSubPr>
                      <m:e>
                        <m:r>
                          <a:rPr lang="pt-PT" sz="2000" i="1">
                            <a:latin typeface="Cambria Math"/>
                          </a:rPr>
                          <m:t>𝐶𝑂</m:t>
                        </m:r>
                      </m:e>
                      <m:sub>
                        <m:r>
                          <a:rPr lang="pt-PT" sz="2000" i="1">
                            <a:latin typeface="Cambria Math"/>
                          </a:rPr>
                          <m:t>𝑐</m:t>
                        </m:r>
                        <m:r>
                          <a:rPr lang="pt-PT" sz="2000" i="1">
                            <a:latin typeface="Cambria Math"/>
                          </a:rPr>
                          <m:t>,</m:t>
                        </m:r>
                        <m:r>
                          <a:rPr lang="pt-PT" sz="2000" i="1">
                            <a:latin typeface="Cambria Math"/>
                          </a:rPr>
                          <m:t>𝑤</m:t>
                        </m:r>
                      </m:sub>
                    </m:sSub>
                    <m:r>
                      <a:rPr lang="pt-PT" sz="2000" i="1">
                        <a:latin typeface="Cambria Math"/>
                      </a:rPr>
                      <m:t> </m:t>
                    </m:r>
                  </m:oMath>
                </a14:m>
                <a:r>
                  <a:rPr lang="pt-PT" sz="2000" dirty="0">
                    <a:latin typeface="Times" pitchFamily="18" charset="0"/>
                    <a:cs typeface="Times" pitchFamily="18" charset="0"/>
                  </a:rPr>
                  <a:t>(custo de oportunidade de </a:t>
                </a:r>
                <a14:m>
                  <m:oMath xmlns:m="http://schemas.openxmlformats.org/officeDocument/2006/math">
                    <m:r>
                      <a:rPr lang="pt-PT" sz="2000" i="1">
                        <a:latin typeface="Cambria Math"/>
                      </a:rPr>
                      <m:t>𝑐</m:t>
                    </m:r>
                  </m:oMath>
                </a14:m>
                <a:r>
                  <a:rPr lang="pt-PT" sz="2000" dirty="0">
                    <a:latin typeface="Times" pitchFamily="18" charset="0"/>
                    <a:cs typeface="Times" pitchFamily="18" charset="0"/>
                  </a:rPr>
                  <a:t> em termos de </a:t>
                </a:r>
                <a14:m>
                  <m:oMath xmlns:m="http://schemas.openxmlformats.org/officeDocument/2006/math">
                    <m:r>
                      <a:rPr lang="pt-PT" sz="2000" i="1">
                        <a:latin typeface="Cambria Math"/>
                      </a:rPr>
                      <m:t>𝑤</m:t>
                    </m:r>
                  </m:oMath>
                </a14:m>
                <a:r>
                  <a:rPr lang="pt-PT" sz="2000" dirty="0">
                    <a:latin typeface="Times" pitchFamily="18" charset="0"/>
                    <a:cs typeface="Times" pitchFamily="18" charset="0"/>
                  </a:rPr>
                  <a:t>) for menor em </a:t>
                </a:r>
                <a14:m>
                  <m:oMath xmlns:m="http://schemas.openxmlformats.org/officeDocument/2006/math">
                    <m:r>
                      <a:rPr lang="pt-PT" sz="2000" i="1">
                        <a:latin typeface="Cambria Math"/>
                      </a:rPr>
                      <m:t>𝐻</m:t>
                    </m:r>
                  </m:oMath>
                </a14:m>
                <a:r>
                  <a:rPr lang="pt-PT" sz="2000" dirty="0">
                    <a:latin typeface="Times" pitchFamily="18" charset="0"/>
                    <a:cs typeface="Times" pitchFamily="18" charset="0"/>
                  </a:rPr>
                  <a:t> do que é em</a:t>
                </a:r>
                <a14:m>
                  <m:oMath xmlns:m="http://schemas.openxmlformats.org/officeDocument/2006/math">
                    <m:r>
                      <a:rPr lang="pt-PT" sz="2000" i="1">
                        <a:latin typeface="Cambria Math"/>
                      </a:rPr>
                      <m:t> </m:t>
                    </m:r>
                    <m:r>
                      <a:rPr lang="pt-PT" sz="2000" i="1">
                        <a:latin typeface="Cambria Math"/>
                      </a:rPr>
                      <m:t>𝐹</m:t>
                    </m:r>
                  </m:oMath>
                </a14:m>
                <a:r>
                  <a:rPr lang="pt-PT" sz="2000" dirty="0">
                    <a:latin typeface="Times" pitchFamily="18" charset="0"/>
                    <a:cs typeface="Times" pitchFamily="18" charset="0"/>
                  </a:rPr>
                  <a:t>. Esse custo de oportunidade é dado para </a:t>
                </a:r>
                <a14:m>
                  <m:oMath xmlns:m="http://schemas.openxmlformats.org/officeDocument/2006/math">
                    <m:r>
                      <a:rPr lang="pt-PT" sz="2000" i="1">
                        <a:latin typeface="Cambria Math"/>
                      </a:rPr>
                      <m:t>𝐻</m:t>
                    </m:r>
                  </m:oMath>
                </a14:m>
                <a:r>
                  <a:rPr lang="pt-PT" sz="2000" dirty="0">
                    <a:latin typeface="Times" pitchFamily="18" charset="0"/>
                    <a:cs typeface="Times" pitchFamily="18" charset="0"/>
                  </a:rPr>
                  <a:t> por: </a:t>
                </a:r>
              </a:p>
              <a:p>
                <a:pPr marL="0" indent="0" algn="just">
                  <a:buNone/>
                </a:pPr>
                <a:r>
                  <a:rPr lang="pt-PT" sz="2000" dirty="0">
                    <a:latin typeface="Times" pitchFamily="18" charset="0"/>
                    <a:cs typeface="Times" pitchFamily="18" charset="0"/>
                  </a:rPr>
                  <a:t> </a:t>
                </a:r>
              </a:p>
              <a:p>
                <a:pPr marL="0" indent="0" algn="ctr">
                  <a:buNone/>
                </a:pPr>
                <a14:m>
                  <m:oMath xmlns:m="http://schemas.openxmlformats.org/officeDocument/2006/math">
                    <m:sSub>
                      <m:sSubPr>
                        <m:ctrlPr>
                          <a:rPr lang="pt-PT" sz="2000" i="1">
                            <a:latin typeface="Cambria Math"/>
                          </a:rPr>
                        </m:ctrlPr>
                      </m:sSubPr>
                      <m:e>
                        <m:r>
                          <a:rPr lang="pt-PT" sz="2000" i="1">
                            <a:latin typeface="Cambria Math"/>
                          </a:rPr>
                          <m:t>𝐶𝑂</m:t>
                        </m:r>
                      </m:e>
                      <m:sub>
                        <m:r>
                          <a:rPr lang="pt-PT" sz="2000" i="1">
                            <a:latin typeface="Cambria Math"/>
                          </a:rPr>
                          <m:t>𝑐</m:t>
                        </m:r>
                        <m:r>
                          <a:rPr lang="pt-PT" sz="2000" i="1">
                            <a:latin typeface="Cambria Math"/>
                          </a:rPr>
                          <m:t>,</m:t>
                        </m:r>
                        <m:r>
                          <a:rPr lang="pt-PT" sz="2000" i="1">
                            <a:latin typeface="Cambria Math"/>
                          </a:rPr>
                          <m:t>𝑤</m:t>
                        </m:r>
                      </m:sub>
                    </m:sSub>
                  </m:oMath>
                </a14:m>
                <a:r>
                  <a:rPr lang="pt-PT" sz="2000" dirty="0">
                    <a:latin typeface="Times" pitchFamily="18" charset="0"/>
                    <a:cs typeface="Times" pitchFamily="18" charset="0"/>
                  </a:rPr>
                  <a:t> = </a:t>
                </a:r>
                <a14:m>
                  <m:oMath xmlns:m="http://schemas.openxmlformats.org/officeDocument/2006/math">
                    <m:f>
                      <m:fPr>
                        <m:ctrlPr>
                          <a:rPr lang="pt-PT" sz="2000" i="1">
                            <a:latin typeface="Cambria Math"/>
                          </a:rPr>
                        </m:ctrlPr>
                      </m:fPr>
                      <m:num>
                        <m:sSub>
                          <m:sSubPr>
                            <m:ctrlPr>
                              <a:rPr lang="pt-PT" sz="2000" i="1">
                                <a:latin typeface="Cambria Math"/>
                              </a:rPr>
                            </m:ctrlPr>
                          </m:sSubPr>
                          <m:e>
                            <m:r>
                              <a:rPr lang="pt-PT" sz="2000" i="1">
                                <a:latin typeface="Cambria Math"/>
                              </a:rPr>
                              <m:t>𝑎</m:t>
                            </m:r>
                          </m:e>
                          <m:sub>
                            <m:r>
                              <a:rPr lang="pt-PT" sz="2000" i="1">
                                <a:latin typeface="Cambria Math"/>
                              </a:rPr>
                              <m:t>𝐿𝑐</m:t>
                            </m:r>
                          </m:sub>
                        </m:sSub>
                      </m:num>
                      <m:den>
                        <m:sSub>
                          <m:sSubPr>
                            <m:ctrlPr>
                              <a:rPr lang="pt-PT" sz="2000" i="1">
                                <a:latin typeface="Cambria Math"/>
                              </a:rPr>
                            </m:ctrlPr>
                          </m:sSubPr>
                          <m:e>
                            <m:r>
                              <a:rPr lang="pt-PT" sz="2000" i="1">
                                <a:latin typeface="Cambria Math"/>
                              </a:rPr>
                              <m:t>𝑎</m:t>
                            </m:r>
                          </m:e>
                          <m:sub>
                            <m:r>
                              <a:rPr lang="pt-PT" sz="2000" i="1">
                                <a:latin typeface="Cambria Math"/>
                              </a:rPr>
                              <m:t>𝐿𝑤</m:t>
                            </m:r>
                          </m:sub>
                        </m:sSub>
                      </m:den>
                    </m:f>
                  </m:oMath>
                </a14:m>
                <a:endParaRPr lang="pt-PT" sz="2000" dirty="0">
                  <a:latin typeface="Times" pitchFamily="18" charset="0"/>
                  <a:cs typeface="Times" pitchFamily="18" charset="0"/>
                </a:endParaRPr>
              </a:p>
              <a:p>
                <a:pPr marL="0" lvl="0" indent="0" algn="just">
                  <a:buNone/>
                </a:pPr>
                <a:endParaRPr lang="en-GB" sz="2000" dirty="0">
                  <a:latin typeface="Times" pitchFamily="18" charset="0"/>
                  <a:cs typeface="Times" pitchFamily="18" charset="0"/>
                </a:endParaRPr>
              </a:p>
            </p:txBody>
          </p:sp>
        </mc:Choice>
        <mc:Fallback xmlns="">
          <p:sp>
            <p:nvSpPr>
              <p:cNvPr id="3" name="Marcador de Posição de Conteúdo 2"/>
              <p:cNvSpPr>
                <a:spLocks noGrp="1" noRot="1" noChangeAspect="1" noMove="1" noResize="1" noEditPoints="1" noAdjustHandles="1" noChangeArrowheads="1" noChangeShapeType="1" noTextEdit="1"/>
              </p:cNvSpPr>
              <p:nvPr>
                <p:ph idx="1"/>
              </p:nvPr>
            </p:nvSpPr>
            <p:spPr>
              <a:xfrm>
                <a:off x="457200" y="1556792"/>
                <a:ext cx="8229600" cy="4569371"/>
              </a:xfrm>
              <a:blipFill rotWithShape="1">
                <a:blip r:embed="rId2"/>
                <a:stretch>
                  <a:fillRect l="-741" r="-741"/>
                </a:stretch>
              </a:blipFill>
            </p:spPr>
            <p:txBody>
              <a:bodyPr/>
              <a:lstStyle/>
              <a:p>
                <a:r>
                  <a:rPr lang="pt-PT">
                    <a:noFill/>
                  </a:rPr>
                  <a:t> </a:t>
                </a:r>
              </a:p>
            </p:txBody>
          </p:sp>
        </mc:Fallback>
      </mc:AlternateContent>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Marcador de Posição do Número do Diapositivo 7"/>
          <p:cNvSpPr>
            <a:spLocks noGrp="1"/>
          </p:cNvSpPr>
          <p:nvPr>
            <p:ph type="sldNum" sz="quarter" idx="12"/>
          </p:nvPr>
        </p:nvSpPr>
        <p:spPr/>
        <p:txBody>
          <a:bodyPr/>
          <a:lstStyle/>
          <a:p>
            <a:fld id="{1EFADD45-C38B-4FF6-BB6B-EF2AA74D4FFF}" type="slidenum">
              <a:rPr lang="en-GB" smtClean="0">
                <a:solidFill>
                  <a:srgbClr val="C00000"/>
                </a:solidFill>
              </a:rPr>
              <a:pPr/>
              <a:t>14</a:t>
            </a:fld>
            <a:endParaRPr lang="en-GB" dirty="0">
              <a:solidFill>
                <a:srgbClr val="C00000"/>
              </a:solidFill>
            </a:endParaRPr>
          </a:p>
        </p:txBody>
      </p:sp>
      <p:sp>
        <p:nvSpPr>
          <p:cNvPr id="9" name="Marcador de Posição do Rodapé 8"/>
          <p:cNvSpPr>
            <a:spLocks noGrp="1"/>
          </p:cNvSpPr>
          <p:nvPr>
            <p:ph type="ftr" sz="quarter" idx="11"/>
          </p:nvPr>
        </p:nvSpPr>
        <p:spPr/>
        <p:txBody>
          <a:bodyPr/>
          <a:lstStyle/>
          <a:p>
            <a:r>
              <a:rPr lang="en-GB" dirty="0" err="1" smtClean="0">
                <a:solidFill>
                  <a:srgbClr val="C00000"/>
                </a:solidFill>
              </a:rPr>
              <a:t>Macroeconomia</a:t>
            </a:r>
            <a:endParaRPr lang="en-GB" dirty="0">
              <a:solidFill>
                <a:srgbClr val="C00000"/>
              </a:solidFill>
            </a:endParaRPr>
          </a:p>
        </p:txBody>
      </p:sp>
      <p:sp>
        <p:nvSpPr>
          <p:cNvPr id="4" name="Oval 3"/>
          <p:cNvSpPr/>
          <p:nvPr/>
        </p:nvSpPr>
        <p:spPr>
          <a:xfrm>
            <a:off x="3347864" y="5085184"/>
            <a:ext cx="2448272" cy="100811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819692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C00000"/>
          </a:solidFill>
        </p:spPr>
        <p:txBody>
          <a:bodyPr>
            <a:normAutofit/>
          </a:bodyPr>
          <a:lstStyle/>
          <a:p>
            <a:r>
              <a:rPr lang="pt-PT" sz="2400" b="1" dirty="0" smtClean="0">
                <a:solidFill>
                  <a:schemeClr val="bg1"/>
                </a:solidFill>
                <a:latin typeface="Times New Roman" pitchFamily="18" charset="0"/>
                <a:cs typeface="Times New Roman" pitchFamily="18" charset="0"/>
              </a:rPr>
              <a:t>Outras Explicações para o Comércio</a:t>
            </a:r>
            <a:endParaRPr lang="en-GB" sz="24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457200" y="1556792"/>
            <a:ext cx="8229600" cy="4569371"/>
          </a:xfrm>
        </p:spPr>
        <p:txBody>
          <a:bodyPr>
            <a:normAutofit/>
          </a:bodyPr>
          <a:lstStyle/>
          <a:p>
            <a:pPr marL="0" indent="0" algn="just">
              <a:buNone/>
            </a:pPr>
            <a:endParaRPr lang="pt-PT" sz="2000" dirty="0" smtClean="0">
              <a:latin typeface="Times" pitchFamily="18" charset="0"/>
              <a:cs typeface="Times" pitchFamily="18" charset="0"/>
            </a:endParaRPr>
          </a:p>
          <a:p>
            <a:pPr marL="0" indent="0" algn="just">
              <a:buNone/>
            </a:pPr>
            <a:r>
              <a:rPr lang="pt-PT" sz="2000" dirty="0" smtClean="0">
                <a:latin typeface="Times" pitchFamily="18" charset="0"/>
                <a:cs typeface="Times" pitchFamily="18" charset="0"/>
              </a:rPr>
              <a:t>Para </a:t>
            </a:r>
            <a:r>
              <a:rPr lang="pt-PT" sz="2000" dirty="0">
                <a:latin typeface="Times" pitchFamily="18" charset="0"/>
                <a:cs typeface="Times" pitchFamily="18" charset="0"/>
              </a:rPr>
              <a:t>além da explicação dada pelo modelo de Ricardo, outras razões podem ser avançadas para a existência de comércio. </a:t>
            </a:r>
            <a:endParaRPr lang="pt-PT" sz="2000" dirty="0" smtClean="0">
              <a:latin typeface="Times" pitchFamily="18" charset="0"/>
              <a:cs typeface="Times" pitchFamily="18" charset="0"/>
            </a:endParaRPr>
          </a:p>
          <a:p>
            <a:pPr marL="0" indent="0" algn="just">
              <a:buNone/>
            </a:pPr>
            <a:endParaRPr lang="pt-PT" sz="2000" dirty="0">
              <a:latin typeface="Times" pitchFamily="18" charset="0"/>
              <a:cs typeface="Times" pitchFamily="18" charset="0"/>
            </a:endParaRPr>
          </a:p>
          <a:p>
            <a:pPr marL="0" indent="0" algn="just">
              <a:buNone/>
            </a:pPr>
            <a:r>
              <a:rPr lang="pt-PT" sz="2000" dirty="0" smtClean="0">
                <a:latin typeface="Times" pitchFamily="18" charset="0"/>
                <a:cs typeface="Times" pitchFamily="18" charset="0"/>
              </a:rPr>
              <a:t>Consideremos </a:t>
            </a:r>
            <a:r>
              <a:rPr lang="pt-PT" sz="2000" dirty="0">
                <a:latin typeface="Times" pitchFamily="18" charset="0"/>
                <a:cs typeface="Times" pitchFamily="18" charset="0"/>
              </a:rPr>
              <a:t>as seguintes 3 perspetivas: </a:t>
            </a:r>
          </a:p>
          <a:p>
            <a:pPr marL="0" indent="0" algn="just">
              <a:buNone/>
            </a:pPr>
            <a:r>
              <a:rPr lang="pt-PT" sz="2000" dirty="0">
                <a:latin typeface="Times" pitchFamily="18" charset="0"/>
                <a:cs typeface="Times" pitchFamily="18" charset="0"/>
              </a:rPr>
              <a:t> </a:t>
            </a:r>
            <a:endParaRPr lang="pt-PT" sz="2000" dirty="0">
              <a:solidFill>
                <a:srgbClr val="C00000"/>
              </a:solidFill>
              <a:latin typeface="Times" pitchFamily="18" charset="0"/>
              <a:cs typeface="Times" pitchFamily="18" charset="0"/>
            </a:endParaRPr>
          </a:p>
          <a:p>
            <a:pPr algn="just">
              <a:spcBef>
                <a:spcPts val="1200"/>
              </a:spcBef>
            </a:pPr>
            <a:r>
              <a:rPr lang="pt-PT" sz="2000" b="1" dirty="0" smtClean="0">
                <a:solidFill>
                  <a:srgbClr val="C00000"/>
                </a:solidFill>
                <a:latin typeface="Times" pitchFamily="18" charset="0"/>
                <a:cs typeface="Times" pitchFamily="18" charset="0"/>
              </a:rPr>
              <a:t>Teorema </a:t>
            </a:r>
            <a:r>
              <a:rPr lang="pt-PT" sz="2000" b="1" dirty="0">
                <a:solidFill>
                  <a:srgbClr val="C00000"/>
                </a:solidFill>
                <a:latin typeface="Times" pitchFamily="18" charset="0"/>
                <a:cs typeface="Times" pitchFamily="18" charset="0"/>
              </a:rPr>
              <a:t>de </a:t>
            </a:r>
            <a:r>
              <a:rPr lang="pt-PT" sz="2000" b="1" dirty="0" err="1">
                <a:solidFill>
                  <a:srgbClr val="C00000"/>
                </a:solidFill>
                <a:latin typeface="Times" pitchFamily="18" charset="0"/>
                <a:cs typeface="Times" pitchFamily="18" charset="0"/>
              </a:rPr>
              <a:t>Heckscher-Ohlin</a:t>
            </a:r>
            <a:r>
              <a:rPr lang="pt-PT" sz="2000" b="1" dirty="0">
                <a:solidFill>
                  <a:srgbClr val="C00000"/>
                </a:solidFill>
                <a:latin typeface="Times" pitchFamily="18" charset="0"/>
                <a:cs typeface="Times" pitchFamily="18" charset="0"/>
              </a:rPr>
              <a:t> (H-O</a:t>
            </a:r>
            <a:r>
              <a:rPr lang="pt-PT" sz="2000" b="1" dirty="0" smtClean="0">
                <a:solidFill>
                  <a:srgbClr val="C00000"/>
                </a:solidFill>
                <a:latin typeface="Times" pitchFamily="18" charset="0"/>
                <a:cs typeface="Times" pitchFamily="18" charset="0"/>
              </a:rPr>
              <a:t>);</a:t>
            </a:r>
          </a:p>
          <a:p>
            <a:pPr algn="just">
              <a:spcBef>
                <a:spcPts val="1200"/>
              </a:spcBef>
            </a:pPr>
            <a:r>
              <a:rPr lang="pt-PT" sz="2000" b="1" dirty="0" smtClean="0">
                <a:solidFill>
                  <a:srgbClr val="C00000"/>
                </a:solidFill>
                <a:latin typeface="Times" pitchFamily="18" charset="0"/>
                <a:cs typeface="Times" pitchFamily="18" charset="0"/>
              </a:rPr>
              <a:t>Teoria </a:t>
            </a:r>
            <a:r>
              <a:rPr lang="pt-PT" sz="2000" b="1" dirty="0">
                <a:solidFill>
                  <a:srgbClr val="C00000"/>
                </a:solidFill>
                <a:latin typeface="Times" pitchFamily="18" charset="0"/>
                <a:cs typeface="Times" pitchFamily="18" charset="0"/>
              </a:rPr>
              <a:t>do gap tecnológico de </a:t>
            </a:r>
            <a:r>
              <a:rPr lang="pt-PT" sz="2000" b="1" dirty="0" err="1" smtClean="0">
                <a:solidFill>
                  <a:srgbClr val="C00000"/>
                </a:solidFill>
                <a:latin typeface="Times" pitchFamily="18" charset="0"/>
                <a:cs typeface="Times" pitchFamily="18" charset="0"/>
              </a:rPr>
              <a:t>Posner</a:t>
            </a:r>
            <a:r>
              <a:rPr lang="pt-PT" sz="2000" b="1" dirty="0" smtClean="0">
                <a:solidFill>
                  <a:srgbClr val="C00000"/>
                </a:solidFill>
                <a:latin typeface="Times" pitchFamily="18" charset="0"/>
                <a:cs typeface="Times" pitchFamily="18" charset="0"/>
              </a:rPr>
              <a:t>;</a:t>
            </a:r>
            <a:endParaRPr lang="pt-PT" sz="2000" dirty="0">
              <a:solidFill>
                <a:srgbClr val="C00000"/>
              </a:solidFill>
              <a:latin typeface="Times" pitchFamily="18" charset="0"/>
              <a:cs typeface="Times" pitchFamily="18" charset="0"/>
            </a:endParaRPr>
          </a:p>
          <a:p>
            <a:pPr algn="just">
              <a:spcBef>
                <a:spcPts val="1200"/>
              </a:spcBef>
            </a:pPr>
            <a:r>
              <a:rPr lang="pt-PT" sz="2000" b="1" dirty="0" smtClean="0">
                <a:solidFill>
                  <a:srgbClr val="C00000"/>
                </a:solidFill>
                <a:latin typeface="Times" pitchFamily="18" charset="0"/>
                <a:cs typeface="Times" pitchFamily="18" charset="0"/>
              </a:rPr>
              <a:t>Teoria </a:t>
            </a:r>
            <a:r>
              <a:rPr lang="pt-PT" sz="2000" b="1" dirty="0">
                <a:solidFill>
                  <a:srgbClr val="C00000"/>
                </a:solidFill>
                <a:latin typeface="Times" pitchFamily="18" charset="0"/>
                <a:cs typeface="Times" pitchFamily="18" charset="0"/>
              </a:rPr>
              <a:t>do ciclo de vida do </a:t>
            </a:r>
            <a:r>
              <a:rPr lang="pt-PT" sz="2000" b="1" dirty="0" smtClean="0">
                <a:solidFill>
                  <a:srgbClr val="C00000"/>
                </a:solidFill>
                <a:latin typeface="Times" pitchFamily="18" charset="0"/>
                <a:cs typeface="Times" pitchFamily="18" charset="0"/>
              </a:rPr>
              <a:t>produto.</a:t>
            </a:r>
            <a:endParaRPr lang="pt-PT" sz="2000" dirty="0">
              <a:solidFill>
                <a:srgbClr val="C00000"/>
              </a:solidFill>
              <a:latin typeface="Times" pitchFamily="18" charset="0"/>
              <a:cs typeface="Times" pitchFamily="18" charset="0"/>
            </a:endParaRPr>
          </a:p>
          <a:p>
            <a:pPr lvl="0" algn="just">
              <a:buNone/>
            </a:pPr>
            <a:endParaRPr lang="en-GB" sz="2000" dirty="0">
              <a:latin typeface="Times" pitchFamily="18" charset="0"/>
              <a:cs typeface="Times" pitchFamily="18"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Marcador de Posição do Número do Diapositivo 7"/>
          <p:cNvSpPr>
            <a:spLocks noGrp="1"/>
          </p:cNvSpPr>
          <p:nvPr>
            <p:ph type="sldNum" sz="quarter" idx="12"/>
          </p:nvPr>
        </p:nvSpPr>
        <p:spPr/>
        <p:txBody>
          <a:bodyPr/>
          <a:lstStyle/>
          <a:p>
            <a:fld id="{1EFADD45-C38B-4FF6-BB6B-EF2AA74D4FFF}" type="slidenum">
              <a:rPr lang="en-GB" smtClean="0">
                <a:solidFill>
                  <a:srgbClr val="C00000"/>
                </a:solidFill>
              </a:rPr>
              <a:pPr/>
              <a:t>15</a:t>
            </a:fld>
            <a:endParaRPr lang="en-GB" dirty="0">
              <a:solidFill>
                <a:srgbClr val="C00000"/>
              </a:solidFill>
            </a:endParaRPr>
          </a:p>
        </p:txBody>
      </p:sp>
      <p:sp>
        <p:nvSpPr>
          <p:cNvPr id="9" name="Marcador de Posição do Rodapé 8"/>
          <p:cNvSpPr>
            <a:spLocks noGrp="1"/>
          </p:cNvSpPr>
          <p:nvPr>
            <p:ph type="ftr" sz="quarter" idx="11"/>
          </p:nvPr>
        </p:nvSpPr>
        <p:spPr/>
        <p:txBody>
          <a:bodyPr/>
          <a:lstStyle/>
          <a:p>
            <a:r>
              <a:rPr lang="en-GB" dirty="0" err="1" smtClean="0">
                <a:solidFill>
                  <a:srgbClr val="C00000"/>
                </a:solidFill>
              </a:rPr>
              <a:t>Macroeconomia</a:t>
            </a:r>
            <a:endParaRPr lang="en-GB" dirty="0">
              <a:solidFill>
                <a:srgbClr val="C00000"/>
              </a:solidFill>
            </a:endParaRPr>
          </a:p>
        </p:txBody>
      </p:sp>
    </p:spTree>
    <p:extLst>
      <p:ext uri="{BB962C8B-B14F-4D97-AF65-F5344CB8AC3E}">
        <p14:creationId xmlns:p14="http://schemas.microsoft.com/office/powerpoint/2010/main" val="4229225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8000">
            <a:alpha val="8000"/>
          </a:srgb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8000"/>
          </a:solidFill>
        </p:spPr>
        <p:txBody>
          <a:bodyPr>
            <a:noAutofit/>
          </a:bodyPr>
          <a:lstStyle/>
          <a:p>
            <a:r>
              <a:rPr lang="pt-PT" sz="3000" b="1" dirty="0" smtClean="0">
                <a:solidFill>
                  <a:schemeClr val="bg1"/>
                </a:solidFill>
                <a:latin typeface="Times New Roman" pitchFamily="18" charset="0"/>
                <a:cs typeface="Times New Roman" pitchFamily="18" charset="0"/>
              </a:rPr>
              <a:t>Livre Comércio ou Protecionismo?</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p:txBody>
          <a:bodyPr>
            <a:noAutofit/>
          </a:bodyPr>
          <a:lstStyle/>
          <a:p>
            <a:pPr marL="0" indent="0">
              <a:spcBef>
                <a:spcPts val="900"/>
              </a:spcBef>
              <a:buNone/>
            </a:pPr>
            <a:endParaRPr lang="pt-PT" sz="2400" b="1" dirty="0" smtClean="0">
              <a:solidFill>
                <a:srgbClr val="008000"/>
              </a:solidFill>
              <a:latin typeface="Times New Roman" pitchFamily="18" charset="0"/>
              <a:cs typeface="Times New Roman" pitchFamily="18" charset="0"/>
            </a:endParaRPr>
          </a:p>
          <a:p>
            <a:pPr>
              <a:spcBef>
                <a:spcPts val="900"/>
              </a:spcBef>
              <a:spcAft>
                <a:spcPts val="1200"/>
              </a:spcAft>
            </a:pPr>
            <a:r>
              <a:rPr lang="pt-PT" sz="2400" b="1" dirty="0" smtClean="0">
                <a:solidFill>
                  <a:srgbClr val="008000"/>
                </a:solidFill>
                <a:latin typeface="Times New Roman" pitchFamily="18" charset="0"/>
                <a:cs typeface="Times New Roman" pitchFamily="18" charset="0"/>
              </a:rPr>
              <a:t>Instrumentos de Política Comercial</a:t>
            </a:r>
          </a:p>
          <a:p>
            <a:pPr>
              <a:spcBef>
                <a:spcPts val="900"/>
              </a:spcBef>
              <a:spcAft>
                <a:spcPts val="1200"/>
              </a:spcAft>
            </a:pPr>
            <a:r>
              <a:rPr lang="pt-PT" sz="2400" b="1" dirty="0" smtClean="0">
                <a:solidFill>
                  <a:srgbClr val="008000"/>
                </a:solidFill>
                <a:latin typeface="Times New Roman" pitchFamily="18" charset="0"/>
                <a:cs typeface="Times New Roman" pitchFamily="18" charset="0"/>
              </a:rPr>
              <a:t>Argumentos a Favor e Contra o Protecionismo</a:t>
            </a:r>
          </a:p>
          <a:p>
            <a:pPr>
              <a:spcBef>
                <a:spcPts val="900"/>
              </a:spcBef>
            </a:pPr>
            <a:endParaRPr lang="pt-PT" sz="2400" b="1" dirty="0">
              <a:solidFill>
                <a:srgbClr val="008000"/>
              </a:solidFill>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solidFill>
                  <a:srgbClr val="008000"/>
                </a:solidFill>
              </a:rPr>
              <a:pPr/>
              <a:t>16</a:t>
            </a:fld>
            <a:endParaRPr lang="en-GB" dirty="0">
              <a:solidFill>
                <a:srgbClr val="008000"/>
              </a:solidFill>
            </a:endParaRPr>
          </a:p>
        </p:txBody>
      </p:sp>
      <p:sp>
        <p:nvSpPr>
          <p:cNvPr id="6"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008000"/>
                </a:solidFill>
              </a:rPr>
              <a:t>Macroeconomia</a:t>
            </a:r>
            <a:endParaRPr lang="en-GB" dirty="0">
              <a:solidFill>
                <a:srgbClr val="008000"/>
              </a:solidFill>
            </a:endParaRPr>
          </a:p>
        </p:txBody>
      </p:sp>
    </p:spTree>
    <p:extLst>
      <p:ext uri="{BB962C8B-B14F-4D97-AF65-F5344CB8AC3E}">
        <p14:creationId xmlns:p14="http://schemas.microsoft.com/office/powerpoint/2010/main" val="100703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riângulo rectângulo 46"/>
          <p:cNvSpPr/>
          <p:nvPr/>
        </p:nvSpPr>
        <p:spPr>
          <a:xfrm flipH="1">
            <a:off x="1624950" y="3877326"/>
            <a:ext cx="831802" cy="614709"/>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bg1"/>
              </a:solidFill>
            </a:endParaRPr>
          </a:p>
        </p:txBody>
      </p:sp>
      <p:sp>
        <p:nvSpPr>
          <p:cNvPr id="11" name="Triângulo rectângulo 10"/>
          <p:cNvSpPr/>
          <p:nvPr/>
        </p:nvSpPr>
        <p:spPr>
          <a:xfrm>
            <a:off x="2989769" y="3881572"/>
            <a:ext cx="807746" cy="611118"/>
          </a:xfrm>
          <a:prstGeom prst="rtTriangle">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Rectângulo 9"/>
          <p:cNvSpPr/>
          <p:nvPr/>
        </p:nvSpPr>
        <p:spPr>
          <a:xfrm>
            <a:off x="2456753" y="3876218"/>
            <a:ext cx="533016" cy="616472"/>
          </a:xfrm>
          <a:prstGeom prst="rect">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Forma livre 8"/>
          <p:cNvSpPr/>
          <p:nvPr/>
        </p:nvSpPr>
        <p:spPr>
          <a:xfrm>
            <a:off x="939314" y="3881572"/>
            <a:ext cx="1470010" cy="610463"/>
          </a:xfrm>
          <a:custGeom>
            <a:avLst/>
            <a:gdLst>
              <a:gd name="connsiteX0" fmla="*/ 0 w 1066800"/>
              <a:gd name="connsiteY0" fmla="*/ 0 h 463550"/>
              <a:gd name="connsiteX1" fmla="*/ 0 w 1066800"/>
              <a:gd name="connsiteY1" fmla="*/ 463550 h 463550"/>
              <a:gd name="connsiteX2" fmla="*/ 482600 w 1066800"/>
              <a:gd name="connsiteY2" fmla="*/ 463550 h 463550"/>
              <a:gd name="connsiteX3" fmla="*/ 1066800 w 1066800"/>
              <a:gd name="connsiteY3" fmla="*/ 0 h 463550"/>
              <a:gd name="connsiteX4" fmla="*/ 0 w 1066800"/>
              <a:gd name="connsiteY4" fmla="*/ 0 h 463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6800" h="463550">
                <a:moveTo>
                  <a:pt x="0" y="0"/>
                </a:moveTo>
                <a:lnTo>
                  <a:pt x="0" y="463550"/>
                </a:lnTo>
                <a:lnTo>
                  <a:pt x="482600" y="463550"/>
                </a:lnTo>
                <a:lnTo>
                  <a:pt x="1066800" y="0"/>
                </a:lnTo>
                <a:lnTo>
                  <a:pt x="0" y="0"/>
                </a:lnTo>
                <a:close/>
              </a:path>
            </a:pathLst>
          </a:cu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b="1" dirty="0">
              <a:solidFill>
                <a:schemeClr val="bg1"/>
              </a:solidFill>
            </a:endParaRPr>
          </a:p>
        </p:txBody>
      </p:sp>
      <p:sp>
        <p:nvSpPr>
          <p:cNvPr id="2" name="Título 1"/>
          <p:cNvSpPr>
            <a:spLocks noGrp="1"/>
          </p:cNvSpPr>
          <p:nvPr>
            <p:ph type="title"/>
          </p:nvPr>
        </p:nvSpPr>
        <p:spPr>
          <a:xfrm>
            <a:off x="457200" y="274638"/>
            <a:ext cx="8229600" cy="922114"/>
          </a:xfrm>
          <a:solidFill>
            <a:srgbClr val="008000"/>
          </a:solidFill>
        </p:spPr>
        <p:txBody>
          <a:bodyPr>
            <a:normAutofit/>
          </a:bodyPr>
          <a:lstStyle/>
          <a:p>
            <a:r>
              <a:rPr lang="pt-PT" sz="2400" b="1" dirty="0" smtClean="0">
                <a:solidFill>
                  <a:schemeClr val="bg1"/>
                </a:solidFill>
                <a:latin typeface="Times New Roman" pitchFamily="18" charset="0"/>
                <a:cs typeface="Times New Roman" pitchFamily="18" charset="0"/>
              </a:rPr>
              <a:t>Instrumentos de Política Comercial</a:t>
            </a:r>
            <a:endParaRPr lang="en-GB" sz="2400" b="1" dirty="0">
              <a:solidFill>
                <a:schemeClr val="bg1"/>
              </a:solidFill>
              <a:latin typeface="Times New Roman" pitchFamily="18" charset="0"/>
              <a:cs typeface="Times New Roman" pitchFamily="18"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2" name="Marcador de Posição do Número do Diapositivo 11"/>
          <p:cNvSpPr>
            <a:spLocks noGrp="1"/>
          </p:cNvSpPr>
          <p:nvPr>
            <p:ph type="sldNum" sz="quarter" idx="12"/>
          </p:nvPr>
        </p:nvSpPr>
        <p:spPr>
          <a:xfrm>
            <a:off x="6660232" y="6453336"/>
            <a:ext cx="2180523" cy="365125"/>
          </a:xfrm>
        </p:spPr>
        <p:txBody>
          <a:bodyPr/>
          <a:lstStyle/>
          <a:p>
            <a:fld id="{1EFADD45-C38B-4FF6-BB6B-EF2AA74D4FFF}" type="slidenum">
              <a:rPr lang="en-GB" smtClean="0">
                <a:solidFill>
                  <a:srgbClr val="008000"/>
                </a:solidFill>
              </a:rPr>
              <a:pPr/>
              <a:t>17</a:t>
            </a:fld>
            <a:endParaRPr lang="en-GB" dirty="0">
              <a:solidFill>
                <a:srgbClr val="008000"/>
              </a:solidFill>
            </a:endParaRPr>
          </a:p>
        </p:txBody>
      </p:sp>
      <p:sp>
        <p:nvSpPr>
          <p:cNvPr id="16" name="Marcador de Posição do Rodapé 8"/>
          <p:cNvSpPr>
            <a:spLocks noGrp="1"/>
          </p:cNvSpPr>
          <p:nvPr>
            <p:ph type="ftr" sz="quarter" idx="11"/>
          </p:nvPr>
        </p:nvSpPr>
        <p:spPr>
          <a:xfrm>
            <a:off x="3124200" y="6448251"/>
            <a:ext cx="2895600" cy="365125"/>
          </a:xfrm>
        </p:spPr>
        <p:txBody>
          <a:bodyPr/>
          <a:lstStyle/>
          <a:p>
            <a:r>
              <a:rPr lang="en-GB" dirty="0" err="1" smtClean="0">
                <a:solidFill>
                  <a:srgbClr val="008000"/>
                </a:solidFill>
              </a:rPr>
              <a:t>Macroeconomia</a:t>
            </a:r>
            <a:endParaRPr lang="en-GB" dirty="0">
              <a:solidFill>
                <a:srgbClr val="008000"/>
              </a:solidFill>
            </a:endParaRPr>
          </a:p>
        </p:txBody>
      </p:sp>
      <p:sp>
        <p:nvSpPr>
          <p:cNvPr id="7" name="Rectangle 2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grpSp>
        <p:nvGrpSpPr>
          <p:cNvPr id="17" name="Juta 420"/>
          <p:cNvGrpSpPr/>
          <p:nvPr/>
        </p:nvGrpSpPr>
        <p:grpSpPr>
          <a:xfrm>
            <a:off x="5080" y="1306766"/>
            <a:ext cx="5431015" cy="4786530"/>
            <a:chOff x="0" y="0"/>
            <a:chExt cx="3160361" cy="2271885"/>
          </a:xfrm>
        </p:grpSpPr>
        <p:sp>
          <p:nvSpPr>
            <p:cNvPr id="18" name="Rectângulo 17"/>
            <p:cNvSpPr/>
            <p:nvPr/>
          </p:nvSpPr>
          <p:spPr>
            <a:xfrm>
              <a:off x="0" y="0"/>
              <a:ext cx="3159760" cy="2271395"/>
            </a:xfrm>
            <a:prstGeom prst="rect">
              <a:avLst/>
            </a:prstGeom>
          </p:spPr>
        </p:sp>
        <p:cxnSp>
          <p:nvCxnSpPr>
            <p:cNvPr id="19" name="Conexão recta unidireccional 18"/>
            <p:cNvCxnSpPr/>
            <p:nvPr/>
          </p:nvCxnSpPr>
          <p:spPr>
            <a:xfrm flipV="1">
              <a:off x="543640" y="238396"/>
              <a:ext cx="0" cy="1690253"/>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exão recta unidireccional 19"/>
            <p:cNvCxnSpPr/>
            <p:nvPr/>
          </p:nvCxnSpPr>
          <p:spPr>
            <a:xfrm>
              <a:off x="543394" y="1928081"/>
              <a:ext cx="2312371" cy="0"/>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aixa de texto 411"/>
                <p:cNvSpPr txBox="1"/>
                <p:nvPr/>
              </p:nvSpPr>
              <p:spPr>
                <a:xfrm>
                  <a:off x="36029" y="161775"/>
                  <a:ext cx="699841" cy="2645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pt-PT" i="1">
                            <a:effectLst/>
                            <a:latin typeface="Cambria Math"/>
                            <a:ea typeface="Times New Roman"/>
                            <a:cs typeface="Times New Roman"/>
                          </a:rPr>
                          <m:t>𝑃</m:t>
                        </m:r>
                      </m:oMath>
                    </m:oMathPara>
                  </a14:m>
                  <a:endParaRPr lang="pt-PT" dirty="0">
                    <a:effectLst/>
                    <a:ea typeface="Times New Roman"/>
                    <a:cs typeface="Times New Roman"/>
                  </a:endParaRPr>
                </a:p>
              </p:txBody>
            </p:sp>
          </mc:Choice>
          <mc:Fallback xmlns="">
            <p:sp>
              <p:nvSpPr>
                <p:cNvPr id="21" name="Caixa de texto 411"/>
                <p:cNvSpPr txBox="1">
                  <a:spLocks noRot="1" noChangeAspect="1" noMove="1" noResize="1" noEditPoints="1" noAdjustHandles="1" noChangeArrowheads="1" noChangeShapeType="1" noTextEdit="1"/>
                </p:cNvSpPr>
                <p:nvPr/>
              </p:nvSpPr>
              <p:spPr>
                <a:xfrm>
                  <a:off x="36029" y="161775"/>
                  <a:ext cx="699841" cy="264580"/>
                </a:xfrm>
                <a:prstGeom prst="rect">
                  <a:avLst/>
                </a:prstGeom>
                <a:blipFill rotWithShape="1">
                  <a:blip r:embed="rId2"/>
                  <a:stretch>
                    <a:fillRect/>
                  </a:stretch>
                </a:blipFill>
                <a:ln w="6350">
                  <a:noFill/>
                </a:ln>
                <a:effectLst/>
              </p:spPr>
              <p:txBody>
                <a:bodyPr/>
                <a:lstStyle/>
                <a:p>
                  <a:r>
                    <a:rPr lang="pt-PT">
                      <a:noFill/>
                    </a:rPr>
                    <a:t> </a:t>
                  </a:r>
                </a:p>
              </p:txBody>
            </p:sp>
          </mc:Fallback>
        </mc:AlternateContent>
        <p:cxnSp>
          <p:nvCxnSpPr>
            <p:cNvPr id="22" name="Conexão recta 21"/>
            <p:cNvCxnSpPr/>
            <p:nvPr/>
          </p:nvCxnSpPr>
          <p:spPr>
            <a:xfrm flipV="1">
              <a:off x="565049" y="681743"/>
              <a:ext cx="1752598" cy="1048683"/>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23" name="Conexão recta 22"/>
            <p:cNvCxnSpPr/>
            <p:nvPr/>
          </p:nvCxnSpPr>
          <p:spPr>
            <a:xfrm>
              <a:off x="543164" y="484394"/>
              <a:ext cx="2086412" cy="1284889"/>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Caixa de texto 588"/>
                <p:cNvSpPr txBox="1"/>
                <p:nvPr/>
              </p:nvSpPr>
              <p:spPr>
                <a:xfrm>
                  <a:off x="2460591" y="1905349"/>
                  <a:ext cx="699770" cy="36653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pt-PT" i="1">
                            <a:effectLst/>
                            <a:latin typeface="Cambria Math"/>
                            <a:ea typeface="Calibri"/>
                          </a:rPr>
                          <m:t>𝑄</m:t>
                        </m:r>
                      </m:oMath>
                    </m:oMathPara>
                  </a14:m>
                  <a:endParaRPr lang="pt-PT">
                    <a:effectLst/>
                    <a:latin typeface="Times New Roman"/>
                    <a:ea typeface="Times New Roman"/>
                  </a:endParaRPr>
                </a:p>
              </p:txBody>
            </p:sp>
          </mc:Choice>
          <mc:Fallback xmlns="">
            <p:sp>
              <p:nvSpPr>
                <p:cNvPr id="24" name="Caixa de texto 588"/>
                <p:cNvSpPr txBox="1">
                  <a:spLocks noRot="1" noChangeAspect="1" noMove="1" noResize="1" noEditPoints="1" noAdjustHandles="1" noChangeArrowheads="1" noChangeShapeType="1" noTextEdit="1"/>
                </p:cNvSpPr>
                <p:nvPr/>
              </p:nvSpPr>
              <p:spPr>
                <a:xfrm>
                  <a:off x="2460591" y="1905349"/>
                  <a:ext cx="699770" cy="366536"/>
                </a:xfrm>
                <a:prstGeom prst="rect">
                  <a:avLst/>
                </a:prstGeom>
                <a:blipFill rotWithShape="1">
                  <a:blip r:embed="rId3"/>
                  <a:stretch>
                    <a:fillRect/>
                  </a:stretch>
                </a:blipFill>
                <a:ln w="6350">
                  <a:noFill/>
                </a:ln>
                <a:effectLst/>
              </p:spPr>
              <p:txBody>
                <a:bodyPr/>
                <a:lstStyle/>
                <a:p>
                  <a:r>
                    <a:rPr lang="pt-PT">
                      <a:noFill/>
                    </a:rPr>
                    <a:t> </a:t>
                  </a:r>
                </a:p>
              </p:txBody>
            </p:sp>
          </mc:Fallback>
        </mc:AlternateContent>
        <p:sp>
          <p:nvSpPr>
            <p:cNvPr id="25" name="Caixa de texto 68"/>
            <p:cNvSpPr txBox="1"/>
            <p:nvPr/>
          </p:nvSpPr>
          <p:spPr>
            <a:xfrm>
              <a:off x="2349297" y="1426557"/>
              <a:ext cx="421510" cy="26289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D</a:t>
              </a:r>
              <a:endParaRPr lang="pt-PT">
                <a:effectLst/>
                <a:latin typeface="Times New Roman"/>
                <a:ea typeface="Times New Roman"/>
              </a:endParaRPr>
            </a:p>
          </p:txBody>
        </p:sp>
        <p:sp>
          <p:nvSpPr>
            <p:cNvPr id="26" name="Caixa de texto 68"/>
            <p:cNvSpPr txBox="1"/>
            <p:nvPr/>
          </p:nvSpPr>
          <p:spPr>
            <a:xfrm>
              <a:off x="1961168" y="546381"/>
              <a:ext cx="356464" cy="2622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S</a:t>
              </a:r>
              <a:endParaRPr lang="pt-PT">
                <a:effectLst/>
                <a:latin typeface="Times New Roman"/>
                <a:ea typeface="Times New Roman"/>
              </a:endParaRPr>
            </a:p>
          </p:txBody>
        </p:sp>
        <p:cxnSp>
          <p:nvCxnSpPr>
            <p:cNvPr id="27" name="Conexão recta 26"/>
            <p:cNvCxnSpPr/>
            <p:nvPr/>
          </p:nvCxnSpPr>
          <p:spPr>
            <a:xfrm>
              <a:off x="542889" y="1220094"/>
              <a:ext cx="1193930" cy="0"/>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28" name="Conexão recta 27"/>
            <p:cNvCxnSpPr/>
            <p:nvPr/>
          </p:nvCxnSpPr>
          <p:spPr>
            <a:xfrm>
              <a:off x="543223" y="1512171"/>
              <a:ext cx="1664322" cy="0"/>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29" name="Conexão recta 28"/>
            <p:cNvCxnSpPr/>
            <p:nvPr/>
          </p:nvCxnSpPr>
          <p:spPr>
            <a:xfrm flipH="1" flipV="1">
              <a:off x="1736159" y="1219568"/>
              <a:ext cx="330" cy="707266"/>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30" name="Conexão recta 29"/>
            <p:cNvCxnSpPr/>
            <p:nvPr/>
          </p:nvCxnSpPr>
          <p:spPr>
            <a:xfrm flipH="1">
              <a:off x="2206855" y="1511861"/>
              <a:ext cx="292" cy="414557"/>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31" name="Conexão recta 30"/>
            <p:cNvCxnSpPr/>
            <p:nvPr/>
          </p:nvCxnSpPr>
          <p:spPr>
            <a:xfrm flipH="1" flipV="1">
              <a:off x="1426652" y="1202851"/>
              <a:ext cx="0" cy="706755"/>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32" name="Conexão recta 31"/>
            <p:cNvCxnSpPr/>
            <p:nvPr/>
          </p:nvCxnSpPr>
          <p:spPr>
            <a:xfrm flipH="1">
              <a:off x="923793" y="1514099"/>
              <a:ext cx="0" cy="414000"/>
            </a:xfrm>
            <a:prstGeom prst="line">
              <a:avLst/>
            </a:prstGeom>
            <a:ln w="63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34" name="Caixa de texto 68"/>
            <p:cNvSpPr txBox="1"/>
            <p:nvPr/>
          </p:nvSpPr>
          <p:spPr>
            <a:xfrm>
              <a:off x="1227036" y="1238097"/>
              <a:ext cx="263525" cy="2609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b="1" dirty="0">
                  <a:solidFill>
                    <a:schemeClr val="bg1">
                      <a:lumMod val="95000"/>
                    </a:schemeClr>
                  </a:solidFill>
                  <a:effectLst/>
                  <a:latin typeface="Times New Roman"/>
                  <a:ea typeface="Calibri"/>
                </a:rPr>
                <a:t>B</a:t>
              </a:r>
              <a:endParaRPr lang="pt-PT" b="1" dirty="0">
                <a:solidFill>
                  <a:schemeClr val="bg1">
                    <a:lumMod val="95000"/>
                  </a:schemeClr>
                </a:solidFill>
                <a:effectLst/>
                <a:latin typeface="Times New Roman"/>
                <a:ea typeface="Times New Roman"/>
              </a:endParaRPr>
            </a:p>
          </p:txBody>
        </p:sp>
        <p:sp>
          <p:nvSpPr>
            <p:cNvPr id="35" name="Caixa de texto 68"/>
            <p:cNvSpPr txBox="1"/>
            <p:nvPr/>
          </p:nvSpPr>
          <p:spPr>
            <a:xfrm>
              <a:off x="1448435" y="1243772"/>
              <a:ext cx="262890" cy="24202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b="1" dirty="0">
                  <a:solidFill>
                    <a:schemeClr val="bg1"/>
                  </a:solidFill>
                  <a:effectLst/>
                  <a:latin typeface="Times New Roman"/>
                  <a:ea typeface="Calibri"/>
                </a:rPr>
                <a:t>C</a:t>
              </a:r>
              <a:endParaRPr lang="pt-PT" b="1" dirty="0">
                <a:solidFill>
                  <a:schemeClr val="bg1"/>
                </a:solidFill>
                <a:effectLst/>
                <a:latin typeface="Times New Roman"/>
                <a:ea typeface="Times New Roman"/>
              </a:endParaRPr>
            </a:p>
          </p:txBody>
        </p:sp>
        <p:sp>
          <p:nvSpPr>
            <p:cNvPr id="36" name="Caixa de texto 68"/>
            <p:cNvSpPr txBox="1"/>
            <p:nvPr/>
          </p:nvSpPr>
          <p:spPr>
            <a:xfrm>
              <a:off x="1731586" y="1246546"/>
              <a:ext cx="262890"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b="1" dirty="0">
                  <a:solidFill>
                    <a:schemeClr val="bg1"/>
                  </a:solidFill>
                  <a:effectLst/>
                  <a:latin typeface="Times New Roman"/>
                  <a:ea typeface="Calibri"/>
                </a:rPr>
                <a:t>D</a:t>
              </a:r>
              <a:endParaRPr lang="pt-PT" b="1" dirty="0">
                <a:solidFill>
                  <a:schemeClr val="bg1"/>
                </a:solidFill>
                <a:effectLst/>
                <a:latin typeface="Times New Roman"/>
                <a:ea typeface="Times New Roman"/>
              </a:endParaRPr>
            </a:p>
          </p:txBody>
        </p:sp>
        <p:sp>
          <p:nvSpPr>
            <p:cNvPr id="37" name="Caixa de texto 68"/>
            <p:cNvSpPr txBox="1"/>
            <p:nvPr/>
          </p:nvSpPr>
          <p:spPr>
            <a:xfrm>
              <a:off x="786486" y="1906370"/>
              <a:ext cx="355459" cy="2609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S</a:t>
              </a:r>
              <a:r>
                <a:rPr lang="pt-PT" baseline="-25000">
                  <a:effectLst/>
                  <a:latin typeface="Times New Roman"/>
                  <a:ea typeface="Calibri"/>
                </a:rPr>
                <a:t>1</a:t>
              </a:r>
              <a:endParaRPr lang="pt-PT">
                <a:effectLst/>
                <a:latin typeface="Times New Roman"/>
                <a:ea typeface="Times New Roman"/>
              </a:endParaRPr>
            </a:p>
          </p:txBody>
        </p:sp>
        <p:sp>
          <p:nvSpPr>
            <p:cNvPr id="38" name="Caixa de texto 68"/>
            <p:cNvSpPr txBox="1"/>
            <p:nvPr/>
          </p:nvSpPr>
          <p:spPr>
            <a:xfrm>
              <a:off x="1292449" y="1913400"/>
              <a:ext cx="354965"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S</a:t>
              </a:r>
              <a:r>
                <a:rPr lang="pt-PT" baseline="-25000">
                  <a:effectLst/>
                  <a:latin typeface="Times New Roman"/>
                  <a:ea typeface="Calibri"/>
                </a:rPr>
                <a:t>2</a:t>
              </a:r>
              <a:endParaRPr lang="pt-PT">
                <a:effectLst/>
                <a:latin typeface="Times New Roman"/>
                <a:ea typeface="Times New Roman"/>
              </a:endParaRPr>
            </a:p>
          </p:txBody>
        </p:sp>
        <p:sp>
          <p:nvSpPr>
            <p:cNvPr id="39" name="Caixa de texto 68"/>
            <p:cNvSpPr txBox="1"/>
            <p:nvPr/>
          </p:nvSpPr>
          <p:spPr>
            <a:xfrm>
              <a:off x="1647134" y="1919844"/>
              <a:ext cx="354965"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D</a:t>
              </a:r>
              <a:r>
                <a:rPr lang="pt-PT" baseline="-25000">
                  <a:effectLst/>
                  <a:latin typeface="Times New Roman"/>
                  <a:ea typeface="Calibri"/>
                </a:rPr>
                <a:t>2</a:t>
              </a:r>
              <a:endParaRPr lang="pt-PT">
                <a:effectLst/>
                <a:latin typeface="Times New Roman"/>
                <a:ea typeface="Times New Roman"/>
              </a:endParaRPr>
            </a:p>
          </p:txBody>
        </p:sp>
        <p:sp>
          <p:nvSpPr>
            <p:cNvPr id="40" name="Caixa de texto 68"/>
            <p:cNvSpPr txBox="1"/>
            <p:nvPr/>
          </p:nvSpPr>
          <p:spPr>
            <a:xfrm>
              <a:off x="2105260" y="1920337"/>
              <a:ext cx="354965"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a:effectLst/>
                  <a:latin typeface="Times New Roman"/>
                  <a:ea typeface="Calibri"/>
                </a:rPr>
                <a:t>D</a:t>
              </a:r>
              <a:r>
                <a:rPr lang="pt-PT" baseline="-25000">
                  <a:effectLst/>
                  <a:latin typeface="Times New Roman"/>
                  <a:ea typeface="Calibri"/>
                </a:rPr>
                <a:t>1</a:t>
              </a:r>
              <a:endParaRPr lang="pt-PT">
                <a:effectLst/>
                <a:latin typeface="Times New Roman"/>
                <a:ea typeface="Times New Roman"/>
              </a:endParaRPr>
            </a:p>
          </p:txBody>
        </p:sp>
        <p:sp>
          <p:nvSpPr>
            <p:cNvPr id="41" name="Caixa de texto 68"/>
            <p:cNvSpPr txBox="1"/>
            <p:nvPr/>
          </p:nvSpPr>
          <p:spPr>
            <a:xfrm>
              <a:off x="291267" y="1396332"/>
              <a:ext cx="354965"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dirty="0" err="1">
                  <a:effectLst/>
                  <a:latin typeface="Times New Roman"/>
                  <a:ea typeface="Calibri"/>
                </a:rPr>
                <a:t>P</a:t>
              </a:r>
              <a:r>
                <a:rPr lang="pt-PT" baseline="-25000" dirty="0" err="1">
                  <a:effectLst/>
                  <a:latin typeface="Times New Roman"/>
                  <a:ea typeface="Calibri"/>
                </a:rPr>
                <a:t>w</a:t>
              </a:r>
              <a:endParaRPr lang="pt-PT" dirty="0">
                <a:effectLst/>
                <a:latin typeface="Times New Roman"/>
                <a:ea typeface="Times New Roman"/>
              </a:endParaRPr>
            </a:p>
          </p:txBody>
        </p:sp>
        <p:sp>
          <p:nvSpPr>
            <p:cNvPr id="42" name="Caixa de texto 68"/>
            <p:cNvSpPr txBox="1"/>
            <p:nvPr/>
          </p:nvSpPr>
          <p:spPr>
            <a:xfrm>
              <a:off x="143406" y="1091935"/>
              <a:ext cx="528907" cy="2603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dirty="0" err="1">
                  <a:effectLst/>
                  <a:latin typeface="Times New Roman"/>
                  <a:ea typeface="Calibri"/>
                </a:rPr>
                <a:t>P</a:t>
              </a:r>
              <a:r>
                <a:rPr lang="pt-PT" baseline="-25000" dirty="0" err="1">
                  <a:effectLst/>
                  <a:latin typeface="Times New Roman"/>
                  <a:ea typeface="Calibri"/>
                </a:rPr>
                <a:t>w</a:t>
              </a:r>
              <a:r>
                <a:rPr lang="pt-PT" dirty="0" err="1">
                  <a:effectLst/>
                  <a:latin typeface="Times New Roman"/>
                  <a:ea typeface="Calibri"/>
                </a:rPr>
                <a:t>+t</a:t>
              </a:r>
              <a:endParaRPr lang="pt-PT" dirty="0">
                <a:effectLst/>
                <a:latin typeface="Times New Roman"/>
                <a:ea typeface="Times New Roman"/>
              </a:endParaRPr>
            </a:p>
          </p:txBody>
        </p:sp>
        <p:sp>
          <p:nvSpPr>
            <p:cNvPr id="33" name="Caixa de texto 68"/>
            <p:cNvSpPr txBox="1"/>
            <p:nvPr/>
          </p:nvSpPr>
          <p:spPr>
            <a:xfrm>
              <a:off x="678565" y="1246546"/>
              <a:ext cx="264053" cy="26162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pt-PT" b="1" dirty="0">
                  <a:solidFill>
                    <a:schemeClr val="bg1">
                      <a:lumMod val="95000"/>
                    </a:schemeClr>
                  </a:solidFill>
                  <a:effectLst/>
                  <a:latin typeface="Times New Roman"/>
                  <a:ea typeface="Calibri"/>
                </a:rPr>
                <a:t>A</a:t>
              </a:r>
              <a:endParaRPr lang="pt-PT" b="1" dirty="0">
                <a:solidFill>
                  <a:schemeClr val="bg1">
                    <a:lumMod val="95000"/>
                  </a:schemeClr>
                </a:solidFill>
                <a:effectLst/>
                <a:latin typeface="Times New Roman"/>
                <a:ea typeface="Times New Roman"/>
              </a:endParaRPr>
            </a:p>
          </p:txBody>
        </p:sp>
      </p:grpSp>
      <p:sp>
        <p:nvSpPr>
          <p:cNvPr id="8" name="Rectangle 42"/>
          <p:cNvSpPr>
            <a:spLocks noChangeArrowheads="1"/>
          </p:cNvSpPr>
          <p:nvPr/>
        </p:nvSpPr>
        <p:spPr bwMode="auto">
          <a:xfrm>
            <a:off x="0" y="2728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PT"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ângulo 12"/>
          <p:cNvSpPr/>
          <p:nvPr/>
        </p:nvSpPr>
        <p:spPr>
          <a:xfrm>
            <a:off x="4685601" y="1679317"/>
            <a:ext cx="4710935" cy="3477875"/>
          </a:xfrm>
          <a:prstGeom prst="rect">
            <a:avLst/>
          </a:prstGeom>
        </p:spPr>
        <p:txBody>
          <a:bodyPr wrap="square">
            <a:spAutoFit/>
          </a:bodyPr>
          <a:lstStyle/>
          <a:p>
            <a:r>
              <a:rPr lang="pt-PT" sz="2000" b="1" dirty="0" smtClean="0">
                <a:solidFill>
                  <a:srgbClr val="008000"/>
                </a:solidFill>
                <a:latin typeface="Times" pitchFamily="18" charset="0"/>
                <a:cs typeface="Times" pitchFamily="18" charset="0"/>
              </a:rPr>
              <a:t>i</a:t>
            </a:r>
            <a:r>
              <a:rPr lang="pt-PT" sz="2000" b="1" dirty="0">
                <a:solidFill>
                  <a:srgbClr val="008000"/>
                </a:solidFill>
                <a:latin typeface="Times" pitchFamily="18" charset="0"/>
                <a:cs typeface="Times" pitchFamily="18" charset="0"/>
              </a:rPr>
              <a:t>) Consumidores</a:t>
            </a:r>
          </a:p>
          <a:p>
            <a:r>
              <a:rPr lang="pt-PT" sz="2000" dirty="0">
                <a:latin typeface="Times" pitchFamily="18" charset="0"/>
                <a:cs typeface="Times" pitchFamily="18" charset="0"/>
              </a:rPr>
              <a:t> ∆EC</a:t>
            </a:r>
            <a:r>
              <a:rPr lang="pt-PT" sz="2000" baseline="30000" dirty="0">
                <a:latin typeface="Times" pitchFamily="18" charset="0"/>
                <a:cs typeface="Times" pitchFamily="18" charset="0"/>
              </a:rPr>
              <a:t>(-)</a:t>
            </a:r>
            <a:r>
              <a:rPr lang="pt-PT" sz="2000" dirty="0">
                <a:latin typeface="Times" pitchFamily="18" charset="0"/>
                <a:cs typeface="Times" pitchFamily="18" charset="0"/>
              </a:rPr>
              <a:t> = A+B+C+D </a:t>
            </a:r>
          </a:p>
          <a:p>
            <a:r>
              <a:rPr lang="pt-PT" sz="2000" dirty="0">
                <a:latin typeface="Times" pitchFamily="18" charset="0"/>
                <a:cs typeface="Times" pitchFamily="18" charset="0"/>
              </a:rPr>
              <a:t> </a:t>
            </a:r>
          </a:p>
          <a:p>
            <a:r>
              <a:rPr lang="pt-PT" sz="2000" b="1" dirty="0" err="1">
                <a:solidFill>
                  <a:srgbClr val="008000"/>
                </a:solidFill>
                <a:latin typeface="Times" pitchFamily="18" charset="0"/>
                <a:cs typeface="Times" pitchFamily="18" charset="0"/>
              </a:rPr>
              <a:t>ii</a:t>
            </a:r>
            <a:r>
              <a:rPr lang="pt-PT" sz="2000" b="1" dirty="0">
                <a:solidFill>
                  <a:srgbClr val="008000"/>
                </a:solidFill>
                <a:latin typeface="Times" pitchFamily="18" charset="0"/>
                <a:cs typeface="Times" pitchFamily="18" charset="0"/>
              </a:rPr>
              <a:t>) Produtores</a:t>
            </a:r>
          </a:p>
          <a:p>
            <a:r>
              <a:rPr lang="pt-PT" sz="2000" dirty="0">
                <a:latin typeface="Times" pitchFamily="18" charset="0"/>
                <a:cs typeface="Times" pitchFamily="18" charset="0"/>
              </a:rPr>
              <a:t>∆EP</a:t>
            </a:r>
            <a:r>
              <a:rPr lang="pt-PT" sz="2000" baseline="30000" dirty="0">
                <a:latin typeface="Times" pitchFamily="18" charset="0"/>
                <a:cs typeface="Times" pitchFamily="18" charset="0"/>
              </a:rPr>
              <a:t>(+)</a:t>
            </a:r>
            <a:r>
              <a:rPr lang="pt-PT" sz="2000" dirty="0">
                <a:latin typeface="Times" pitchFamily="18" charset="0"/>
                <a:cs typeface="Times" pitchFamily="18" charset="0"/>
              </a:rPr>
              <a:t> = A</a:t>
            </a:r>
          </a:p>
          <a:p>
            <a:r>
              <a:rPr lang="pt-PT" sz="2000" dirty="0">
                <a:latin typeface="Times" pitchFamily="18" charset="0"/>
                <a:cs typeface="Times" pitchFamily="18" charset="0"/>
              </a:rPr>
              <a:t> </a:t>
            </a:r>
          </a:p>
          <a:p>
            <a:r>
              <a:rPr lang="pt-PT" sz="2000" b="1" dirty="0" err="1">
                <a:solidFill>
                  <a:srgbClr val="008000"/>
                </a:solidFill>
                <a:latin typeface="Times" pitchFamily="18" charset="0"/>
                <a:cs typeface="Times" pitchFamily="18" charset="0"/>
              </a:rPr>
              <a:t>iii</a:t>
            </a:r>
            <a:r>
              <a:rPr lang="pt-PT" sz="2000" b="1" dirty="0">
                <a:solidFill>
                  <a:srgbClr val="008000"/>
                </a:solidFill>
                <a:latin typeface="Times" pitchFamily="18" charset="0"/>
                <a:cs typeface="Times" pitchFamily="18" charset="0"/>
              </a:rPr>
              <a:t>) Governo</a:t>
            </a:r>
          </a:p>
          <a:p>
            <a:r>
              <a:rPr lang="pt-PT" sz="2000" dirty="0">
                <a:latin typeface="Times" pitchFamily="18" charset="0"/>
                <a:cs typeface="Times" pitchFamily="18" charset="0"/>
              </a:rPr>
              <a:t>∆Receitas do Governo</a:t>
            </a:r>
            <a:r>
              <a:rPr lang="pt-PT" sz="2000" baseline="30000" dirty="0">
                <a:latin typeface="Times" pitchFamily="18" charset="0"/>
                <a:cs typeface="Times" pitchFamily="18" charset="0"/>
              </a:rPr>
              <a:t> (+)</a:t>
            </a:r>
            <a:r>
              <a:rPr lang="pt-PT" sz="2000" dirty="0">
                <a:latin typeface="Times" pitchFamily="18" charset="0"/>
                <a:cs typeface="Times" pitchFamily="18" charset="0"/>
              </a:rPr>
              <a:t> = C</a:t>
            </a:r>
          </a:p>
          <a:p>
            <a:r>
              <a:rPr lang="pt-PT" sz="2000" dirty="0">
                <a:latin typeface="Times" pitchFamily="18" charset="0"/>
                <a:cs typeface="Times" pitchFamily="18" charset="0"/>
              </a:rPr>
              <a:t> </a:t>
            </a:r>
          </a:p>
          <a:p>
            <a:r>
              <a:rPr lang="pt-PT" sz="2000" b="1" dirty="0">
                <a:solidFill>
                  <a:srgbClr val="008000"/>
                </a:solidFill>
                <a:latin typeface="Times" pitchFamily="18" charset="0"/>
                <a:cs typeface="Times" pitchFamily="18" charset="0"/>
              </a:rPr>
              <a:t>E</a:t>
            </a:r>
            <a:r>
              <a:rPr lang="pt-PT" sz="2000" b="1" dirty="0" smtClean="0">
                <a:solidFill>
                  <a:srgbClr val="008000"/>
                </a:solidFill>
                <a:latin typeface="Times" pitchFamily="18" charset="0"/>
                <a:cs typeface="Times" pitchFamily="18" charset="0"/>
              </a:rPr>
              <a:t>feito </a:t>
            </a:r>
            <a:r>
              <a:rPr lang="pt-PT" sz="2000" b="1" dirty="0">
                <a:solidFill>
                  <a:srgbClr val="008000"/>
                </a:solidFill>
                <a:latin typeface="Times" pitchFamily="18" charset="0"/>
                <a:cs typeface="Times" pitchFamily="18" charset="0"/>
              </a:rPr>
              <a:t>global</a:t>
            </a:r>
            <a:r>
              <a:rPr lang="pt-PT" sz="2000" dirty="0">
                <a:solidFill>
                  <a:srgbClr val="008000"/>
                </a:solidFill>
                <a:latin typeface="Times" pitchFamily="18" charset="0"/>
                <a:cs typeface="Times" pitchFamily="18" charset="0"/>
              </a:rPr>
              <a:t> </a:t>
            </a:r>
            <a:r>
              <a:rPr lang="pt-PT" sz="2000" dirty="0">
                <a:latin typeface="Times" pitchFamily="18" charset="0"/>
                <a:cs typeface="Times" pitchFamily="18" charset="0"/>
              </a:rPr>
              <a:t>=</a:t>
            </a:r>
            <a:r>
              <a:rPr lang="pt-PT" sz="2000" dirty="0" smtClean="0">
                <a:latin typeface="Times" pitchFamily="18" charset="0"/>
                <a:cs typeface="Times" pitchFamily="18" charset="0"/>
              </a:rPr>
              <a:t> </a:t>
            </a:r>
            <a:r>
              <a:rPr lang="pt-PT" sz="2000" dirty="0">
                <a:latin typeface="Times" pitchFamily="18" charset="0"/>
                <a:cs typeface="Times" pitchFamily="18" charset="0"/>
              </a:rPr>
              <a:t>A + C – (A+B+C+D) = </a:t>
            </a:r>
            <a:endParaRPr lang="pt-PT" sz="2000" dirty="0" smtClean="0">
              <a:latin typeface="Times" pitchFamily="18" charset="0"/>
              <a:cs typeface="Times" pitchFamily="18" charset="0"/>
            </a:endParaRPr>
          </a:p>
          <a:p>
            <a:r>
              <a:rPr lang="pt-PT" sz="2000" dirty="0" smtClean="0">
                <a:latin typeface="Times" pitchFamily="18" charset="0"/>
                <a:cs typeface="Times" pitchFamily="18" charset="0"/>
              </a:rPr>
              <a:t>= - </a:t>
            </a:r>
            <a:r>
              <a:rPr lang="pt-PT" sz="2000" dirty="0">
                <a:latin typeface="Times" pitchFamily="18" charset="0"/>
                <a:cs typeface="Times" pitchFamily="18" charset="0"/>
              </a:rPr>
              <a:t>(B+D)  &lt; 0</a:t>
            </a:r>
          </a:p>
        </p:txBody>
      </p:sp>
      <p:sp>
        <p:nvSpPr>
          <p:cNvPr id="44" name="Rectângulo 2"/>
          <p:cNvSpPr>
            <a:spLocks noChangeArrowheads="1"/>
          </p:cNvSpPr>
          <p:nvPr/>
        </p:nvSpPr>
        <p:spPr bwMode="auto">
          <a:xfrm>
            <a:off x="440189" y="1311017"/>
            <a:ext cx="3852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pt-PT" b="1" dirty="0">
                <a:latin typeface="Times New Roman" pitchFamily="18" charset="0"/>
                <a:cs typeface="Times New Roman" pitchFamily="18" charset="0"/>
              </a:rPr>
              <a:t>[Fig</a:t>
            </a:r>
            <a:r>
              <a:rPr lang="pt-PT" b="1" dirty="0" smtClean="0">
                <a:latin typeface="Times New Roman" pitchFamily="18" charset="0"/>
                <a:cs typeface="Times New Roman" pitchFamily="18" charset="0"/>
              </a:rPr>
              <a:t>.] Impacto da tarifa no bem-estar</a:t>
            </a:r>
            <a:endParaRPr lang="pt-PT" b="1" dirty="0">
              <a:latin typeface="Times New Roman" pitchFamily="18" charset="0"/>
              <a:cs typeface="Times New Roman" pitchFamily="18" charset="0"/>
            </a:endParaRPr>
          </a:p>
        </p:txBody>
      </p:sp>
    </p:spTree>
    <p:extLst>
      <p:ext uri="{BB962C8B-B14F-4D97-AF65-F5344CB8AC3E}">
        <p14:creationId xmlns:p14="http://schemas.microsoft.com/office/powerpoint/2010/main" val="716581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008000"/>
          </a:solidFill>
        </p:spPr>
        <p:txBody>
          <a:bodyPr>
            <a:normAutofit/>
          </a:bodyPr>
          <a:lstStyle/>
          <a:p>
            <a:r>
              <a:rPr lang="pt-PT" sz="2400" b="1" dirty="0" smtClean="0">
                <a:solidFill>
                  <a:schemeClr val="bg1"/>
                </a:solidFill>
                <a:latin typeface="Times New Roman" pitchFamily="18" charset="0"/>
                <a:cs typeface="Times New Roman" pitchFamily="18" charset="0"/>
              </a:rPr>
              <a:t>Instrumentos de Política Comercial</a:t>
            </a:r>
            <a:endParaRPr lang="en-GB" sz="24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374848" y="1426863"/>
            <a:ext cx="8301608" cy="4569371"/>
          </a:xfrm>
        </p:spPr>
        <p:txBody>
          <a:bodyPr>
            <a:noAutofit/>
          </a:bodyPr>
          <a:lstStyle/>
          <a:p>
            <a:pPr marL="0" indent="0">
              <a:buNone/>
            </a:pPr>
            <a:endParaRPr lang="pt-PT" sz="2000" dirty="0" smtClean="0">
              <a:latin typeface="Times" pitchFamily="18" charset="0"/>
              <a:cs typeface="Times" pitchFamily="18" charset="0"/>
            </a:endParaRPr>
          </a:p>
          <a:p>
            <a:pPr marL="0" indent="0" algn="just">
              <a:spcBef>
                <a:spcPts val="1200"/>
              </a:spcBef>
              <a:buNone/>
            </a:pPr>
            <a:r>
              <a:rPr lang="pt-PT" sz="2000" dirty="0" smtClean="0">
                <a:latin typeface="Times" pitchFamily="18" charset="0"/>
                <a:cs typeface="Times" pitchFamily="18" charset="0"/>
              </a:rPr>
              <a:t>Para </a:t>
            </a:r>
            <a:r>
              <a:rPr lang="pt-PT" sz="2000" dirty="0">
                <a:latin typeface="Times" pitchFamily="18" charset="0"/>
                <a:cs typeface="Times" pitchFamily="18" charset="0"/>
              </a:rPr>
              <a:t>além das tarifas, existem vários outros instrumentos de política comercial, tais como, por exemplo:</a:t>
            </a:r>
          </a:p>
          <a:p>
            <a:pPr marL="0" indent="0" algn="just">
              <a:spcBef>
                <a:spcPts val="1200"/>
              </a:spcBef>
              <a:buNone/>
            </a:pPr>
            <a:r>
              <a:rPr lang="pt-PT" sz="2000" dirty="0">
                <a:latin typeface="Times" pitchFamily="18" charset="0"/>
                <a:cs typeface="Times" pitchFamily="18" charset="0"/>
              </a:rPr>
              <a:t> </a:t>
            </a:r>
          </a:p>
          <a:p>
            <a:pPr lvl="0" algn="just">
              <a:spcBef>
                <a:spcPts val="1200"/>
              </a:spcBef>
              <a:buFont typeface="Wingdings" pitchFamily="2" charset="2"/>
              <a:buChar char="Ø"/>
            </a:pPr>
            <a:r>
              <a:rPr lang="en-GB" sz="2000" b="1" dirty="0">
                <a:solidFill>
                  <a:srgbClr val="008000"/>
                </a:solidFill>
                <a:latin typeface="Times" pitchFamily="18" charset="0"/>
                <a:cs typeface="Times" pitchFamily="18" charset="0"/>
              </a:rPr>
              <a:t>Quotas </a:t>
            </a:r>
            <a:r>
              <a:rPr lang="en-GB" sz="2000" dirty="0">
                <a:latin typeface="Times" pitchFamily="18" charset="0"/>
                <a:cs typeface="Times" pitchFamily="18" charset="0"/>
              </a:rPr>
              <a:t>(</a:t>
            </a:r>
            <a:r>
              <a:rPr lang="en-GB" sz="2000" dirty="0" err="1">
                <a:latin typeface="Times" pitchFamily="18" charset="0"/>
                <a:cs typeface="Times" pitchFamily="18" charset="0"/>
              </a:rPr>
              <a:t>restrições</a:t>
            </a:r>
            <a:r>
              <a:rPr lang="en-GB" sz="2000" dirty="0">
                <a:latin typeface="Times" pitchFamily="18" charset="0"/>
                <a:cs typeface="Times" pitchFamily="18" charset="0"/>
              </a:rPr>
              <a:t> </a:t>
            </a:r>
            <a:r>
              <a:rPr lang="en-GB" sz="2000" dirty="0" err="1">
                <a:latin typeface="Times" pitchFamily="18" charset="0"/>
                <a:cs typeface="Times" pitchFamily="18" charset="0"/>
              </a:rPr>
              <a:t>quantitativas</a:t>
            </a:r>
            <a:r>
              <a:rPr lang="en-GB" sz="2000" dirty="0">
                <a:latin typeface="Times" pitchFamily="18" charset="0"/>
                <a:cs typeface="Times" pitchFamily="18" charset="0"/>
              </a:rPr>
              <a:t> </a:t>
            </a:r>
            <a:r>
              <a:rPr lang="en-GB" sz="2000" dirty="0" err="1">
                <a:latin typeface="Times" pitchFamily="18" charset="0"/>
                <a:cs typeface="Times" pitchFamily="18" charset="0"/>
              </a:rPr>
              <a:t>às</a:t>
            </a:r>
            <a:r>
              <a:rPr lang="en-GB" sz="2000" dirty="0">
                <a:latin typeface="Times" pitchFamily="18" charset="0"/>
                <a:cs typeface="Times" pitchFamily="18" charset="0"/>
              </a:rPr>
              <a:t> </a:t>
            </a:r>
            <a:r>
              <a:rPr lang="en-GB" sz="2000" dirty="0" err="1">
                <a:latin typeface="Times" pitchFamily="18" charset="0"/>
                <a:cs typeface="Times" pitchFamily="18" charset="0"/>
              </a:rPr>
              <a:t>importações</a:t>
            </a:r>
            <a:r>
              <a:rPr lang="en-GB" sz="2000" dirty="0">
                <a:latin typeface="Times" pitchFamily="18" charset="0"/>
                <a:cs typeface="Times" pitchFamily="18" charset="0"/>
              </a:rPr>
              <a:t>, </a:t>
            </a:r>
            <a:r>
              <a:rPr lang="en-GB" sz="2000" dirty="0" err="1">
                <a:latin typeface="Times" pitchFamily="18" charset="0"/>
                <a:cs typeface="Times" pitchFamily="18" charset="0"/>
              </a:rPr>
              <a:t>sem</a:t>
            </a:r>
            <a:r>
              <a:rPr lang="en-GB" sz="2000" dirty="0">
                <a:latin typeface="Times" pitchFamily="18" charset="0"/>
                <a:cs typeface="Times" pitchFamily="18" charset="0"/>
              </a:rPr>
              <a:t> </a:t>
            </a:r>
            <a:r>
              <a:rPr lang="en-GB" sz="2000" dirty="0" err="1">
                <a:latin typeface="Times" pitchFamily="18" charset="0"/>
                <a:cs typeface="Times" pitchFamily="18" charset="0"/>
              </a:rPr>
              <a:t>que</a:t>
            </a:r>
            <a:r>
              <a:rPr lang="en-GB" sz="2000" dirty="0">
                <a:latin typeface="Times" pitchFamily="18" charset="0"/>
                <a:cs typeface="Times" pitchFamily="18" charset="0"/>
              </a:rPr>
              <a:t> </a:t>
            </a:r>
            <a:r>
              <a:rPr lang="en-GB" sz="2000" dirty="0" err="1">
                <a:latin typeface="Times" pitchFamily="18" charset="0"/>
                <a:cs typeface="Times" pitchFamily="18" charset="0"/>
              </a:rPr>
              <a:t>seja</a:t>
            </a:r>
            <a:r>
              <a:rPr lang="en-GB" sz="2000" dirty="0">
                <a:latin typeface="Times" pitchFamily="18" charset="0"/>
                <a:cs typeface="Times" pitchFamily="18" charset="0"/>
              </a:rPr>
              <a:t> </a:t>
            </a:r>
            <a:r>
              <a:rPr lang="en-GB" sz="2000" dirty="0" err="1">
                <a:latin typeface="Times" pitchFamily="18" charset="0"/>
                <a:cs typeface="Times" pitchFamily="18" charset="0"/>
              </a:rPr>
              <a:t>cobrado</a:t>
            </a:r>
            <a:r>
              <a:rPr lang="en-GB" sz="2000" dirty="0">
                <a:latin typeface="Times" pitchFamily="18" charset="0"/>
                <a:cs typeface="Times" pitchFamily="18" charset="0"/>
              </a:rPr>
              <a:t> </a:t>
            </a:r>
            <a:r>
              <a:rPr lang="en-GB" sz="2000" dirty="0" err="1">
                <a:latin typeface="Times" pitchFamily="18" charset="0"/>
                <a:cs typeface="Times" pitchFamily="18" charset="0"/>
              </a:rPr>
              <a:t>qualquer</a:t>
            </a:r>
            <a:r>
              <a:rPr lang="en-GB" sz="2000" dirty="0">
                <a:latin typeface="Times" pitchFamily="18" charset="0"/>
                <a:cs typeface="Times" pitchFamily="18" charset="0"/>
              </a:rPr>
              <a:t> </a:t>
            </a:r>
            <a:r>
              <a:rPr lang="en-GB" sz="2000" dirty="0" err="1">
                <a:latin typeface="Times" pitchFamily="18" charset="0"/>
                <a:cs typeface="Times" pitchFamily="18" charset="0"/>
              </a:rPr>
              <a:t>valor</a:t>
            </a:r>
            <a:r>
              <a:rPr lang="en-GB" sz="2000" dirty="0">
                <a:latin typeface="Times" pitchFamily="18" charset="0"/>
                <a:cs typeface="Times" pitchFamily="18" charset="0"/>
              </a:rPr>
              <a:t> </a:t>
            </a:r>
            <a:r>
              <a:rPr lang="en-GB" sz="2000" dirty="0" err="1">
                <a:latin typeface="Times" pitchFamily="18" charset="0"/>
                <a:cs typeface="Times" pitchFamily="18" charset="0"/>
              </a:rPr>
              <a:t>por</a:t>
            </a:r>
            <a:r>
              <a:rPr lang="en-GB" sz="2000" dirty="0">
                <a:latin typeface="Times" pitchFamily="18" charset="0"/>
                <a:cs typeface="Times" pitchFamily="18" charset="0"/>
              </a:rPr>
              <a:t> </a:t>
            </a:r>
            <a:r>
              <a:rPr lang="en-GB" sz="2000" dirty="0" err="1">
                <a:latin typeface="Times" pitchFamily="18" charset="0"/>
                <a:cs typeface="Times" pitchFamily="18" charset="0"/>
              </a:rPr>
              <a:t>unidade</a:t>
            </a:r>
            <a:r>
              <a:rPr lang="en-GB" sz="2000" dirty="0">
                <a:latin typeface="Times" pitchFamily="18" charset="0"/>
                <a:cs typeface="Times" pitchFamily="18" charset="0"/>
              </a:rPr>
              <a:t> </a:t>
            </a:r>
            <a:r>
              <a:rPr lang="en-GB" sz="2000" dirty="0" err="1">
                <a:latin typeface="Times" pitchFamily="18" charset="0"/>
                <a:cs typeface="Times" pitchFamily="18" charset="0"/>
              </a:rPr>
              <a:t>importada</a:t>
            </a:r>
            <a:r>
              <a:rPr lang="en-GB" sz="2000" dirty="0">
                <a:latin typeface="Times" pitchFamily="18" charset="0"/>
                <a:cs typeface="Times" pitchFamily="18" charset="0"/>
              </a:rPr>
              <a:t>)</a:t>
            </a:r>
            <a:endParaRPr lang="pt-PT" sz="2000" dirty="0">
              <a:latin typeface="Times" pitchFamily="18" charset="0"/>
              <a:cs typeface="Times" pitchFamily="18" charset="0"/>
            </a:endParaRPr>
          </a:p>
          <a:p>
            <a:pPr lvl="0" algn="just">
              <a:spcBef>
                <a:spcPts val="1200"/>
              </a:spcBef>
              <a:buFont typeface="Wingdings" pitchFamily="2" charset="2"/>
              <a:buChar char="Ø"/>
            </a:pPr>
            <a:r>
              <a:rPr lang="en-GB" sz="2000" b="1" dirty="0" err="1">
                <a:solidFill>
                  <a:srgbClr val="008000"/>
                </a:solidFill>
                <a:latin typeface="Times" pitchFamily="18" charset="0"/>
                <a:cs typeface="Times" pitchFamily="18" charset="0"/>
              </a:rPr>
              <a:t>Subsídios</a:t>
            </a:r>
            <a:r>
              <a:rPr lang="en-GB" sz="2000" b="1" dirty="0">
                <a:solidFill>
                  <a:srgbClr val="008000"/>
                </a:solidFill>
                <a:latin typeface="Times" pitchFamily="18" charset="0"/>
                <a:cs typeface="Times" pitchFamily="18" charset="0"/>
              </a:rPr>
              <a:t> </a:t>
            </a:r>
            <a:r>
              <a:rPr lang="en-GB" sz="2000" b="1" dirty="0" err="1">
                <a:solidFill>
                  <a:srgbClr val="008000"/>
                </a:solidFill>
                <a:latin typeface="Times" pitchFamily="18" charset="0"/>
                <a:cs typeface="Times" pitchFamily="18" charset="0"/>
              </a:rPr>
              <a:t>às</a:t>
            </a:r>
            <a:r>
              <a:rPr lang="en-GB" sz="2000" b="1" dirty="0">
                <a:solidFill>
                  <a:srgbClr val="008000"/>
                </a:solidFill>
                <a:latin typeface="Times" pitchFamily="18" charset="0"/>
                <a:cs typeface="Times" pitchFamily="18" charset="0"/>
              </a:rPr>
              <a:t> </a:t>
            </a:r>
            <a:r>
              <a:rPr lang="en-GB" sz="2000" b="1" dirty="0" err="1">
                <a:solidFill>
                  <a:srgbClr val="008000"/>
                </a:solidFill>
                <a:latin typeface="Times" pitchFamily="18" charset="0"/>
                <a:cs typeface="Times" pitchFamily="18" charset="0"/>
              </a:rPr>
              <a:t>exportações</a:t>
            </a:r>
            <a:endParaRPr lang="pt-PT" sz="2000" b="1" dirty="0">
              <a:solidFill>
                <a:srgbClr val="008000"/>
              </a:solidFill>
              <a:latin typeface="Times" pitchFamily="18" charset="0"/>
              <a:cs typeface="Times" pitchFamily="18" charset="0"/>
            </a:endParaRPr>
          </a:p>
          <a:p>
            <a:pPr lvl="0" algn="just">
              <a:spcBef>
                <a:spcPts val="1200"/>
              </a:spcBef>
              <a:buFont typeface="Wingdings" pitchFamily="2" charset="2"/>
              <a:buChar char="Ø"/>
            </a:pPr>
            <a:r>
              <a:rPr lang="en-GB" sz="2000" b="1" dirty="0" err="1">
                <a:solidFill>
                  <a:srgbClr val="008000"/>
                </a:solidFill>
                <a:latin typeface="Times" pitchFamily="18" charset="0"/>
                <a:cs typeface="Times" pitchFamily="18" charset="0"/>
              </a:rPr>
              <a:t>Requisitos</a:t>
            </a:r>
            <a:r>
              <a:rPr lang="en-GB" sz="2000" b="1" dirty="0">
                <a:solidFill>
                  <a:srgbClr val="008000"/>
                </a:solidFill>
                <a:latin typeface="Times" pitchFamily="18" charset="0"/>
                <a:cs typeface="Times" pitchFamily="18" charset="0"/>
              </a:rPr>
              <a:t> </a:t>
            </a:r>
            <a:r>
              <a:rPr lang="en-GB" sz="2000" b="1" dirty="0" err="1">
                <a:solidFill>
                  <a:srgbClr val="008000"/>
                </a:solidFill>
                <a:latin typeface="Times" pitchFamily="18" charset="0"/>
                <a:cs typeface="Times" pitchFamily="18" charset="0"/>
              </a:rPr>
              <a:t>técnicos</a:t>
            </a:r>
            <a:endParaRPr lang="pt-PT" sz="2000" b="1" dirty="0">
              <a:solidFill>
                <a:srgbClr val="008000"/>
              </a:solidFill>
              <a:latin typeface="Times" pitchFamily="18" charset="0"/>
              <a:cs typeface="Times" pitchFamily="18" charset="0"/>
            </a:endParaRPr>
          </a:p>
          <a:p>
            <a:pPr lvl="0" algn="just">
              <a:spcBef>
                <a:spcPts val="1200"/>
              </a:spcBef>
              <a:buFont typeface="Wingdings" pitchFamily="2" charset="2"/>
              <a:buChar char="Ø"/>
            </a:pPr>
            <a:r>
              <a:rPr lang="en-GB" sz="2000" b="1" dirty="0">
                <a:solidFill>
                  <a:srgbClr val="008000"/>
                </a:solidFill>
                <a:latin typeface="Times" pitchFamily="18" charset="0"/>
                <a:cs typeface="Times" pitchFamily="18" charset="0"/>
              </a:rPr>
              <a:t>Etc. </a:t>
            </a:r>
            <a:endParaRPr lang="pt-PT" sz="2000" b="1" dirty="0">
              <a:solidFill>
                <a:srgbClr val="008000"/>
              </a:solidFill>
              <a:latin typeface="Times" pitchFamily="18" charset="0"/>
              <a:cs typeface="Times" pitchFamily="18" charset="0"/>
            </a:endParaRPr>
          </a:p>
          <a:p>
            <a:pPr marL="0" indent="0" algn="just">
              <a:buNone/>
            </a:pPr>
            <a:endParaRPr lang="pt-PT" sz="2000" dirty="0" smtClean="0">
              <a:latin typeface="Times" pitchFamily="18" charset="0"/>
              <a:cs typeface="Times" pitchFamily="18"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2" name="Marcador de Posição do Número do Diapositivo 11"/>
          <p:cNvSpPr>
            <a:spLocks noGrp="1"/>
          </p:cNvSpPr>
          <p:nvPr>
            <p:ph type="sldNum" sz="quarter" idx="12"/>
          </p:nvPr>
        </p:nvSpPr>
        <p:spPr>
          <a:xfrm>
            <a:off x="6588224" y="6376243"/>
            <a:ext cx="2180523" cy="365125"/>
          </a:xfrm>
        </p:spPr>
        <p:txBody>
          <a:bodyPr/>
          <a:lstStyle/>
          <a:p>
            <a:fld id="{1EFADD45-C38B-4FF6-BB6B-EF2AA74D4FFF}" type="slidenum">
              <a:rPr lang="en-GB" smtClean="0">
                <a:solidFill>
                  <a:srgbClr val="008000"/>
                </a:solidFill>
              </a:rPr>
              <a:pPr/>
              <a:t>18</a:t>
            </a:fld>
            <a:endParaRPr lang="en-GB" dirty="0">
              <a:solidFill>
                <a:srgbClr val="008000"/>
              </a:solidFill>
            </a:endParaRPr>
          </a:p>
        </p:txBody>
      </p:sp>
      <p:sp>
        <p:nvSpPr>
          <p:cNvPr id="11"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008000"/>
                </a:solidFill>
              </a:rPr>
              <a:t>Macroeconomia</a:t>
            </a:r>
            <a:endParaRPr lang="en-GB" dirty="0">
              <a:solidFill>
                <a:srgbClr val="008000"/>
              </a:solidFill>
            </a:endParaRPr>
          </a:p>
        </p:txBody>
      </p:sp>
    </p:spTree>
    <p:extLst>
      <p:ext uri="{BB962C8B-B14F-4D97-AF65-F5344CB8AC3E}">
        <p14:creationId xmlns:p14="http://schemas.microsoft.com/office/powerpoint/2010/main" val="2902839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008000"/>
          </a:solidFill>
        </p:spPr>
        <p:txBody>
          <a:bodyPr>
            <a:normAutofit/>
          </a:bodyPr>
          <a:lstStyle/>
          <a:p>
            <a:r>
              <a:rPr lang="pt-PT" sz="2400" b="1" dirty="0" smtClean="0">
                <a:solidFill>
                  <a:schemeClr val="bg1"/>
                </a:solidFill>
                <a:latin typeface="Times New Roman" pitchFamily="18" charset="0"/>
                <a:cs typeface="Times New Roman" pitchFamily="18" charset="0"/>
              </a:rPr>
              <a:t>Argumentos a Favor e Contra o Protecionismo</a:t>
            </a:r>
            <a:endParaRPr lang="en-GB" sz="24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374848" y="1426863"/>
            <a:ext cx="8301608" cy="4569371"/>
          </a:xfrm>
        </p:spPr>
        <p:txBody>
          <a:bodyPr>
            <a:noAutofit/>
          </a:bodyPr>
          <a:lstStyle/>
          <a:p>
            <a:pPr marL="0" indent="0">
              <a:buNone/>
            </a:pPr>
            <a:endParaRPr lang="pt-PT" sz="2200" u="sng" dirty="0" smtClean="0">
              <a:latin typeface="Times" pitchFamily="18" charset="0"/>
              <a:cs typeface="Times" pitchFamily="18" charset="0"/>
            </a:endParaRPr>
          </a:p>
          <a:p>
            <a:pPr marL="0" indent="0">
              <a:buNone/>
            </a:pPr>
            <a:r>
              <a:rPr lang="pt-PT" sz="2200" b="1" u="sng" dirty="0" smtClean="0">
                <a:solidFill>
                  <a:srgbClr val="008000"/>
                </a:solidFill>
                <a:latin typeface="Times" pitchFamily="18" charset="0"/>
                <a:cs typeface="Times" pitchFamily="18" charset="0"/>
              </a:rPr>
              <a:t>Argumentos </a:t>
            </a:r>
            <a:r>
              <a:rPr lang="pt-PT" sz="2200" b="1" u="sng" dirty="0">
                <a:solidFill>
                  <a:srgbClr val="008000"/>
                </a:solidFill>
                <a:latin typeface="Times" pitchFamily="18" charset="0"/>
                <a:cs typeface="Times" pitchFamily="18" charset="0"/>
              </a:rPr>
              <a:t>a favor do livre comércio</a:t>
            </a:r>
            <a:r>
              <a:rPr lang="pt-PT" sz="2200" b="1" dirty="0">
                <a:solidFill>
                  <a:srgbClr val="008000"/>
                </a:solidFill>
                <a:latin typeface="Times" pitchFamily="18" charset="0"/>
                <a:cs typeface="Times" pitchFamily="18" charset="0"/>
              </a:rPr>
              <a:t>:</a:t>
            </a:r>
          </a:p>
          <a:p>
            <a:pPr marL="0" indent="0">
              <a:buNone/>
            </a:pPr>
            <a:r>
              <a:rPr lang="pt-PT" sz="2200" dirty="0">
                <a:latin typeface="Times" pitchFamily="18" charset="0"/>
                <a:cs typeface="Times" pitchFamily="18" charset="0"/>
              </a:rPr>
              <a:t> </a:t>
            </a: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Livre </a:t>
            </a:r>
            <a:r>
              <a:rPr lang="pt-PT" sz="2000" b="1" dirty="0">
                <a:solidFill>
                  <a:srgbClr val="008000"/>
                </a:solidFill>
                <a:latin typeface="Times" pitchFamily="18" charset="0"/>
                <a:cs typeface="Times" pitchFamily="18" charset="0"/>
              </a:rPr>
              <a:t>comércio e </a:t>
            </a:r>
            <a:r>
              <a:rPr lang="pt-PT" sz="2000" b="1" dirty="0" smtClean="0">
                <a:solidFill>
                  <a:srgbClr val="008000"/>
                </a:solidFill>
                <a:latin typeface="Times" pitchFamily="18" charset="0"/>
                <a:cs typeface="Times" pitchFamily="18" charset="0"/>
              </a:rPr>
              <a:t>eficiência</a:t>
            </a:r>
            <a:endParaRPr lang="pt-PT" sz="2000" dirty="0" smtClean="0">
              <a:solidFill>
                <a:srgbClr val="008000"/>
              </a:solidFill>
              <a:latin typeface="Times" pitchFamily="18" charset="0"/>
              <a:cs typeface="Times" pitchFamily="18" charset="0"/>
            </a:endParaRP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Economias </a:t>
            </a:r>
            <a:r>
              <a:rPr lang="pt-PT" sz="2000" b="1" dirty="0">
                <a:solidFill>
                  <a:srgbClr val="008000"/>
                </a:solidFill>
                <a:latin typeface="Times" pitchFamily="18" charset="0"/>
                <a:cs typeface="Times" pitchFamily="18" charset="0"/>
              </a:rPr>
              <a:t>de </a:t>
            </a:r>
            <a:r>
              <a:rPr lang="pt-PT" sz="2000" b="1" dirty="0" smtClean="0">
                <a:solidFill>
                  <a:srgbClr val="008000"/>
                </a:solidFill>
                <a:latin typeface="Times" pitchFamily="18" charset="0"/>
                <a:cs typeface="Times" pitchFamily="18" charset="0"/>
              </a:rPr>
              <a:t>escala</a:t>
            </a:r>
            <a:r>
              <a:rPr lang="pt-PT" sz="2000" dirty="0">
                <a:solidFill>
                  <a:srgbClr val="008000"/>
                </a:solidFill>
                <a:latin typeface="Times" pitchFamily="18" charset="0"/>
                <a:cs typeface="Times" pitchFamily="18" charset="0"/>
              </a:rPr>
              <a:t> </a:t>
            </a:r>
            <a:endParaRPr lang="pt-PT" sz="2000" dirty="0" smtClean="0">
              <a:solidFill>
                <a:srgbClr val="008000"/>
              </a:solidFill>
              <a:latin typeface="Times" pitchFamily="18" charset="0"/>
              <a:cs typeface="Times" pitchFamily="18" charset="0"/>
            </a:endParaRP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Concorrência</a:t>
            </a:r>
            <a:endParaRPr lang="pt-PT" sz="2000" dirty="0">
              <a:solidFill>
                <a:srgbClr val="008000"/>
              </a:solidFill>
              <a:latin typeface="Times" pitchFamily="18" charset="0"/>
              <a:cs typeface="Times" pitchFamily="18" charset="0"/>
            </a:endParaRP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Argumento político</a:t>
            </a:r>
            <a:endParaRPr lang="pt-PT" sz="2000" dirty="0">
              <a:solidFill>
                <a:srgbClr val="008000"/>
              </a:solidFill>
              <a:latin typeface="Times" pitchFamily="18" charset="0"/>
              <a:cs typeface="Times" pitchFamily="18" charset="0"/>
            </a:endParaRPr>
          </a:p>
          <a:p>
            <a:pPr marL="0" indent="0" algn="just">
              <a:buNone/>
            </a:pPr>
            <a:endParaRPr lang="pt-PT" sz="2000" dirty="0" smtClean="0">
              <a:latin typeface="Times" pitchFamily="18" charset="0"/>
              <a:cs typeface="Times" pitchFamily="18"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2" name="Marcador de Posição do Número do Diapositivo 11"/>
          <p:cNvSpPr>
            <a:spLocks noGrp="1"/>
          </p:cNvSpPr>
          <p:nvPr>
            <p:ph type="sldNum" sz="quarter" idx="12"/>
          </p:nvPr>
        </p:nvSpPr>
        <p:spPr>
          <a:xfrm>
            <a:off x="6588224" y="6376243"/>
            <a:ext cx="2180523" cy="365125"/>
          </a:xfrm>
        </p:spPr>
        <p:txBody>
          <a:bodyPr/>
          <a:lstStyle/>
          <a:p>
            <a:fld id="{1EFADD45-C38B-4FF6-BB6B-EF2AA74D4FFF}" type="slidenum">
              <a:rPr lang="en-GB" smtClean="0">
                <a:solidFill>
                  <a:srgbClr val="008000"/>
                </a:solidFill>
              </a:rPr>
              <a:pPr/>
              <a:t>19</a:t>
            </a:fld>
            <a:endParaRPr lang="en-GB" dirty="0">
              <a:solidFill>
                <a:srgbClr val="008000"/>
              </a:solidFill>
            </a:endParaRPr>
          </a:p>
        </p:txBody>
      </p:sp>
      <p:sp>
        <p:nvSpPr>
          <p:cNvPr id="11"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008000"/>
                </a:solidFill>
              </a:rPr>
              <a:t>Macroeconomia</a:t>
            </a:r>
            <a:endParaRPr lang="en-GB" dirty="0">
              <a:solidFill>
                <a:srgbClr val="008000"/>
              </a:solidFill>
            </a:endParaRPr>
          </a:p>
        </p:txBody>
      </p:sp>
    </p:spTree>
    <p:extLst>
      <p:ext uri="{BB962C8B-B14F-4D97-AF65-F5344CB8AC3E}">
        <p14:creationId xmlns:p14="http://schemas.microsoft.com/office/powerpoint/2010/main" val="2323491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FFFF">
            <a:alpha val="5000"/>
          </a:srgb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Mercado Cambial</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p:txBody>
          <a:bodyPr>
            <a:noAutofit/>
          </a:bodyPr>
          <a:lstStyle/>
          <a:p>
            <a:pPr>
              <a:spcBef>
                <a:spcPts val="1800"/>
              </a:spcBef>
            </a:pPr>
            <a:r>
              <a:rPr lang="pt-PT" sz="2400" b="1" dirty="0" smtClean="0">
                <a:solidFill>
                  <a:srgbClr val="000099"/>
                </a:solidFill>
                <a:latin typeface="Times New Roman" pitchFamily="18" charset="0"/>
                <a:cs typeface="Times New Roman" pitchFamily="18" charset="0"/>
              </a:rPr>
              <a:t>Balança de Pagamentos</a:t>
            </a:r>
          </a:p>
          <a:p>
            <a:pPr>
              <a:spcBef>
                <a:spcPts val="900"/>
              </a:spcBef>
            </a:pPr>
            <a:r>
              <a:rPr lang="pt-PT" sz="2400" b="1" dirty="0" smtClean="0">
                <a:solidFill>
                  <a:srgbClr val="000099"/>
                </a:solidFill>
                <a:latin typeface="Times New Roman" pitchFamily="18" charset="0"/>
                <a:cs typeface="Times New Roman" pitchFamily="18" charset="0"/>
              </a:rPr>
              <a:t>Taxas de Câmbio</a:t>
            </a:r>
          </a:p>
          <a:p>
            <a:pPr lvl="1">
              <a:spcBef>
                <a:spcPts val="900"/>
              </a:spcBef>
            </a:pPr>
            <a:r>
              <a:rPr lang="pt-PT" sz="2000" b="1" dirty="0" smtClean="0">
                <a:solidFill>
                  <a:srgbClr val="000099"/>
                </a:solidFill>
                <a:latin typeface="Times New Roman" pitchFamily="18" charset="0"/>
                <a:cs typeface="Times New Roman" pitchFamily="18" charset="0"/>
              </a:rPr>
              <a:t>Taxa de Câmbio como Preço Relativo da Moeda</a:t>
            </a:r>
          </a:p>
          <a:p>
            <a:pPr lvl="1">
              <a:spcBef>
                <a:spcPts val="900"/>
              </a:spcBef>
            </a:pPr>
            <a:r>
              <a:rPr lang="pt-PT" sz="2000" b="1" dirty="0" smtClean="0">
                <a:solidFill>
                  <a:srgbClr val="000099"/>
                </a:solidFill>
                <a:latin typeface="Times New Roman" pitchFamily="18" charset="0"/>
                <a:cs typeface="Times New Roman" pitchFamily="18" charset="0"/>
              </a:rPr>
              <a:t>Taxa de Câmbio Real </a:t>
            </a:r>
          </a:p>
          <a:p>
            <a:pPr lvl="1">
              <a:spcBef>
                <a:spcPts val="900"/>
              </a:spcBef>
            </a:pPr>
            <a:r>
              <a:rPr lang="pt-PT" sz="2000" b="1" dirty="0" smtClean="0">
                <a:solidFill>
                  <a:srgbClr val="000099"/>
                </a:solidFill>
                <a:latin typeface="Times New Roman" pitchFamily="18" charset="0"/>
                <a:cs typeface="Times New Roman" pitchFamily="18" charset="0"/>
              </a:rPr>
              <a:t>Paridade não </a:t>
            </a:r>
            <a:r>
              <a:rPr lang="pt-PT" sz="2000" b="1" dirty="0">
                <a:solidFill>
                  <a:srgbClr val="000099"/>
                </a:solidFill>
                <a:latin typeface="Times New Roman" pitchFamily="18" charset="0"/>
                <a:cs typeface="Times New Roman" pitchFamily="18" charset="0"/>
              </a:rPr>
              <a:t>C</a:t>
            </a:r>
            <a:r>
              <a:rPr lang="pt-PT" sz="2000" b="1" dirty="0" smtClean="0">
                <a:solidFill>
                  <a:srgbClr val="000099"/>
                </a:solidFill>
                <a:latin typeface="Times New Roman" pitchFamily="18" charset="0"/>
                <a:cs typeface="Times New Roman" pitchFamily="18" charset="0"/>
              </a:rPr>
              <a:t>oberta das Taxas de Juro</a:t>
            </a:r>
          </a:p>
          <a:p>
            <a:pPr lvl="1">
              <a:spcBef>
                <a:spcPts val="900"/>
              </a:spcBef>
            </a:pPr>
            <a:r>
              <a:rPr lang="pt-PT" sz="2000" b="1" dirty="0" smtClean="0">
                <a:solidFill>
                  <a:srgbClr val="000099"/>
                </a:solidFill>
                <a:latin typeface="Times New Roman" pitchFamily="18" charset="0"/>
                <a:cs typeface="Times New Roman" pitchFamily="18" charset="0"/>
              </a:rPr>
              <a:t>Risco Cambial</a:t>
            </a:r>
          </a:p>
          <a:p>
            <a:pPr>
              <a:spcBef>
                <a:spcPts val="900"/>
              </a:spcBef>
            </a:pPr>
            <a:r>
              <a:rPr lang="pt-PT" sz="2400" b="1" dirty="0" smtClean="0">
                <a:solidFill>
                  <a:srgbClr val="000099"/>
                </a:solidFill>
                <a:latin typeface="Times New Roman" pitchFamily="18" charset="0"/>
                <a:cs typeface="Times New Roman" pitchFamily="18" charset="0"/>
              </a:rPr>
              <a:t>Regimes </a:t>
            </a:r>
            <a:r>
              <a:rPr lang="pt-PT" sz="2400" b="1" dirty="0">
                <a:solidFill>
                  <a:srgbClr val="000099"/>
                </a:solidFill>
                <a:latin typeface="Times New Roman" pitchFamily="18" charset="0"/>
                <a:cs typeface="Times New Roman" pitchFamily="18" charset="0"/>
              </a:rPr>
              <a:t>Cambiais</a:t>
            </a:r>
          </a:p>
          <a:p>
            <a:pPr>
              <a:spcBef>
                <a:spcPts val="900"/>
              </a:spcBef>
            </a:pPr>
            <a:r>
              <a:rPr lang="pt-PT" sz="2400" b="1" dirty="0" smtClean="0">
                <a:solidFill>
                  <a:srgbClr val="000099"/>
                </a:solidFill>
                <a:latin typeface="Times New Roman" pitchFamily="18" charset="0"/>
                <a:cs typeface="Times New Roman" pitchFamily="18" charset="0"/>
              </a:rPr>
              <a:t>Intervenções sobre a Taxa de Câmbio</a:t>
            </a:r>
          </a:p>
          <a:p>
            <a:pPr>
              <a:spcBef>
                <a:spcPts val="900"/>
              </a:spcBef>
            </a:pPr>
            <a:r>
              <a:rPr lang="pt-PT" sz="2400" b="1" dirty="0" smtClean="0">
                <a:solidFill>
                  <a:srgbClr val="000099"/>
                </a:solidFill>
                <a:latin typeface="Times New Roman" pitchFamily="18" charset="0"/>
                <a:cs typeface="Times New Roman" pitchFamily="18" charset="0"/>
              </a:rPr>
              <a:t>Juntando o Mercado Cambial, de Bens e Serviços e Monetário</a:t>
            </a:r>
            <a:endParaRPr lang="pt-PT" sz="2400" dirty="0">
              <a:solidFill>
                <a:srgbClr val="000099"/>
              </a:solidFill>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2</a:t>
            </a:fld>
            <a:endParaRPr lang="en-GB"/>
          </a:p>
        </p:txBody>
      </p:sp>
    </p:spTree>
    <p:extLst>
      <p:ext uri="{BB962C8B-B14F-4D97-AF65-F5344CB8AC3E}">
        <p14:creationId xmlns:p14="http://schemas.microsoft.com/office/powerpoint/2010/main" val="30462574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a:solidFill>
            <a:srgbClr val="008000"/>
          </a:solidFill>
        </p:spPr>
        <p:txBody>
          <a:bodyPr>
            <a:normAutofit/>
          </a:bodyPr>
          <a:lstStyle/>
          <a:p>
            <a:r>
              <a:rPr lang="pt-PT" sz="2400" b="1" dirty="0" smtClean="0">
                <a:solidFill>
                  <a:schemeClr val="bg1"/>
                </a:solidFill>
                <a:latin typeface="Times New Roman" pitchFamily="18" charset="0"/>
                <a:cs typeface="Times New Roman" pitchFamily="18" charset="0"/>
              </a:rPr>
              <a:t>Argumentos a Favor e Contra o Protecionismo</a:t>
            </a:r>
            <a:endParaRPr lang="en-GB" sz="24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374848" y="1426863"/>
            <a:ext cx="8301608" cy="4569371"/>
          </a:xfrm>
        </p:spPr>
        <p:txBody>
          <a:bodyPr>
            <a:noAutofit/>
          </a:bodyPr>
          <a:lstStyle/>
          <a:p>
            <a:pPr marL="0" indent="0">
              <a:buNone/>
            </a:pPr>
            <a:endParaRPr lang="pt-PT" sz="2200" u="sng" dirty="0" smtClean="0">
              <a:latin typeface="Times" pitchFamily="18" charset="0"/>
              <a:cs typeface="Times" pitchFamily="18" charset="0"/>
            </a:endParaRPr>
          </a:p>
          <a:p>
            <a:pPr marL="0" indent="0">
              <a:buNone/>
            </a:pPr>
            <a:r>
              <a:rPr lang="pt-PT" sz="2200" b="1" u="sng" dirty="0" smtClean="0">
                <a:solidFill>
                  <a:srgbClr val="008000"/>
                </a:solidFill>
                <a:latin typeface="Times" pitchFamily="18" charset="0"/>
                <a:cs typeface="Times" pitchFamily="18" charset="0"/>
              </a:rPr>
              <a:t>Argumentos </a:t>
            </a:r>
            <a:r>
              <a:rPr lang="pt-PT" sz="2200" b="1" u="sng" dirty="0">
                <a:solidFill>
                  <a:srgbClr val="008000"/>
                </a:solidFill>
                <a:latin typeface="Times" pitchFamily="18" charset="0"/>
                <a:cs typeface="Times" pitchFamily="18" charset="0"/>
              </a:rPr>
              <a:t>a favor do </a:t>
            </a:r>
            <a:r>
              <a:rPr lang="pt-PT" sz="2200" b="1" u="sng" dirty="0" smtClean="0">
                <a:solidFill>
                  <a:srgbClr val="008000"/>
                </a:solidFill>
                <a:latin typeface="Times" pitchFamily="18" charset="0"/>
                <a:cs typeface="Times" pitchFamily="18" charset="0"/>
              </a:rPr>
              <a:t>protecionismo</a:t>
            </a:r>
            <a:r>
              <a:rPr lang="pt-PT" sz="2200" b="1" dirty="0" smtClean="0">
                <a:solidFill>
                  <a:srgbClr val="008000"/>
                </a:solidFill>
                <a:latin typeface="Times" pitchFamily="18" charset="0"/>
                <a:cs typeface="Times" pitchFamily="18" charset="0"/>
              </a:rPr>
              <a:t>:</a:t>
            </a:r>
            <a:endParaRPr lang="pt-PT" sz="2200" b="1" dirty="0">
              <a:solidFill>
                <a:srgbClr val="008000"/>
              </a:solidFill>
              <a:latin typeface="Times" pitchFamily="18" charset="0"/>
              <a:cs typeface="Times" pitchFamily="18" charset="0"/>
            </a:endParaRPr>
          </a:p>
          <a:p>
            <a:pPr marL="0" indent="0">
              <a:buNone/>
            </a:pPr>
            <a:r>
              <a:rPr lang="pt-PT" sz="2200" dirty="0">
                <a:latin typeface="Times" pitchFamily="18" charset="0"/>
                <a:cs typeface="Times" pitchFamily="18" charset="0"/>
              </a:rPr>
              <a:t> </a:t>
            </a: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Falhas de Mercado</a:t>
            </a:r>
            <a:endParaRPr lang="pt-PT" sz="2000" dirty="0" smtClean="0">
              <a:solidFill>
                <a:srgbClr val="008000"/>
              </a:solidFill>
              <a:latin typeface="Times" pitchFamily="18" charset="0"/>
              <a:cs typeface="Times" pitchFamily="18" charset="0"/>
            </a:endParaRP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Indústria Nascente</a:t>
            </a:r>
            <a:endParaRPr lang="pt-PT" sz="2000" dirty="0" smtClean="0">
              <a:solidFill>
                <a:srgbClr val="008000"/>
              </a:solidFill>
              <a:latin typeface="Times" pitchFamily="18" charset="0"/>
              <a:cs typeface="Times" pitchFamily="18" charset="0"/>
            </a:endParaRPr>
          </a:p>
          <a:p>
            <a:pPr marL="514350" indent="-514350">
              <a:spcBef>
                <a:spcPts val="1800"/>
              </a:spcBef>
              <a:buAutoNum type="romanLcParenR"/>
            </a:pPr>
            <a:r>
              <a:rPr lang="pt-PT" sz="2000" b="1" dirty="0" smtClean="0">
                <a:solidFill>
                  <a:srgbClr val="008000"/>
                </a:solidFill>
                <a:latin typeface="Times" pitchFamily="18" charset="0"/>
                <a:cs typeface="Times" pitchFamily="18" charset="0"/>
              </a:rPr>
              <a:t>Promoção do Investimento em Conhecimento</a:t>
            </a:r>
            <a:endParaRPr lang="pt-PT" sz="2000" dirty="0">
              <a:solidFill>
                <a:srgbClr val="008000"/>
              </a:solidFill>
              <a:latin typeface="Times" pitchFamily="18" charset="0"/>
              <a:cs typeface="Times" pitchFamily="18" charset="0"/>
            </a:endParaRPr>
          </a:p>
          <a:p>
            <a:pPr marL="0" indent="0" algn="just">
              <a:buNone/>
            </a:pPr>
            <a:endParaRPr lang="pt-PT" sz="2000" dirty="0" smtClean="0">
              <a:latin typeface="Times" pitchFamily="18" charset="0"/>
              <a:cs typeface="Times" pitchFamily="18"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2" name="Marcador de Posição do Número do Diapositivo 11"/>
          <p:cNvSpPr>
            <a:spLocks noGrp="1"/>
          </p:cNvSpPr>
          <p:nvPr>
            <p:ph type="sldNum" sz="quarter" idx="12"/>
          </p:nvPr>
        </p:nvSpPr>
        <p:spPr>
          <a:xfrm>
            <a:off x="6588224" y="6376243"/>
            <a:ext cx="2180523" cy="365125"/>
          </a:xfrm>
        </p:spPr>
        <p:txBody>
          <a:bodyPr/>
          <a:lstStyle/>
          <a:p>
            <a:fld id="{1EFADD45-C38B-4FF6-BB6B-EF2AA74D4FFF}" type="slidenum">
              <a:rPr lang="en-GB" smtClean="0">
                <a:solidFill>
                  <a:srgbClr val="008000"/>
                </a:solidFill>
              </a:rPr>
              <a:pPr/>
              <a:t>20</a:t>
            </a:fld>
            <a:endParaRPr lang="en-GB" dirty="0">
              <a:solidFill>
                <a:srgbClr val="008000"/>
              </a:solidFill>
            </a:endParaRPr>
          </a:p>
        </p:txBody>
      </p:sp>
      <p:sp>
        <p:nvSpPr>
          <p:cNvPr id="11"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008000"/>
                </a:solidFill>
              </a:rPr>
              <a:t>Macroeconomia</a:t>
            </a:r>
            <a:endParaRPr lang="en-GB" dirty="0">
              <a:solidFill>
                <a:srgbClr val="008000"/>
              </a:solidFill>
            </a:endParaRPr>
          </a:p>
        </p:txBody>
      </p:sp>
    </p:spTree>
    <p:extLst>
      <p:ext uri="{BB962C8B-B14F-4D97-AF65-F5344CB8AC3E}">
        <p14:creationId xmlns:p14="http://schemas.microsoft.com/office/powerpoint/2010/main" val="1384189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C0066">
            <a:alpha val="7000"/>
          </a:srgb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66"/>
          </a:solidFill>
        </p:spPr>
        <p:txBody>
          <a:bodyPr>
            <a:noAutofit/>
          </a:bodyPr>
          <a:lstStyle/>
          <a:p>
            <a:r>
              <a:rPr lang="pt-PT" sz="3000" b="1" dirty="0" smtClean="0">
                <a:solidFill>
                  <a:schemeClr val="bg1"/>
                </a:solidFill>
                <a:latin typeface="Times New Roman" pitchFamily="18" charset="0"/>
                <a:cs typeface="Times New Roman" pitchFamily="18" charset="0"/>
              </a:rPr>
              <a:t>Análise Empírica do Comércio Internacional</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p:txBody>
          <a:bodyPr>
            <a:noAutofit/>
          </a:bodyPr>
          <a:lstStyle/>
          <a:p>
            <a:pPr marL="0" indent="0">
              <a:spcBef>
                <a:spcPts val="900"/>
              </a:spcBef>
              <a:buNone/>
            </a:pPr>
            <a:endParaRPr lang="pt-PT" sz="2400" dirty="0">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21</a:t>
            </a:fld>
            <a:endParaRPr lang="en-GB"/>
          </a:p>
        </p:txBody>
      </p:sp>
      <p:sp>
        <p:nvSpPr>
          <p:cNvPr id="6"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CC0066"/>
                </a:solidFill>
              </a:rPr>
              <a:t>Macroeconomia</a:t>
            </a:r>
            <a:endParaRPr lang="en-GB" dirty="0">
              <a:solidFill>
                <a:srgbClr val="CC0066"/>
              </a:solidFill>
            </a:endParaRPr>
          </a:p>
        </p:txBody>
      </p:sp>
    </p:spTree>
    <p:extLst>
      <p:ext uri="{BB962C8B-B14F-4D97-AF65-F5344CB8AC3E}">
        <p14:creationId xmlns:p14="http://schemas.microsoft.com/office/powerpoint/2010/main" val="1494921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66"/>
          </a:solidFill>
        </p:spPr>
        <p:txBody>
          <a:bodyPr>
            <a:noAutofit/>
          </a:bodyPr>
          <a:lstStyle/>
          <a:p>
            <a:r>
              <a:rPr lang="pt-PT" sz="3000" b="1" dirty="0">
                <a:solidFill>
                  <a:schemeClr val="bg1"/>
                </a:solidFill>
                <a:latin typeface="Times New Roman" pitchFamily="18" charset="0"/>
                <a:cs typeface="Times New Roman" pitchFamily="18" charset="0"/>
              </a:rPr>
              <a:t>Análise Empírica do Comércio Internacional</a:t>
            </a:r>
          </a:p>
        </p:txBody>
      </p:sp>
      <p:sp>
        <p:nvSpPr>
          <p:cNvPr id="3" name="Marcador de Posição de Conteúdo 2"/>
          <p:cNvSpPr>
            <a:spLocks noGrp="1"/>
          </p:cNvSpPr>
          <p:nvPr>
            <p:ph idx="1"/>
          </p:nvPr>
        </p:nvSpPr>
        <p:spPr>
          <a:xfrm>
            <a:off x="467544" y="1628800"/>
            <a:ext cx="8352928" cy="4525963"/>
          </a:xfrm>
        </p:spPr>
        <p:txBody>
          <a:bodyPr>
            <a:noAutofit/>
          </a:bodyPr>
          <a:lstStyle/>
          <a:p>
            <a:pPr marL="0" indent="0" algn="just">
              <a:buNone/>
            </a:pPr>
            <a:endParaRPr lang="pt-PT" sz="2000" b="1" dirty="0" smtClean="0">
              <a:solidFill>
                <a:srgbClr val="CC0066"/>
              </a:solidFill>
              <a:latin typeface="Times" pitchFamily="18" charset="0"/>
              <a:cs typeface="Times" pitchFamily="18" charset="0"/>
            </a:endParaRPr>
          </a:p>
          <a:p>
            <a:pPr marL="0" indent="0" algn="just">
              <a:buNone/>
            </a:pPr>
            <a:r>
              <a:rPr lang="pt-PT" sz="2000" b="1" dirty="0" smtClean="0">
                <a:solidFill>
                  <a:srgbClr val="CC0066"/>
                </a:solidFill>
                <a:latin typeface="Times" pitchFamily="18" charset="0"/>
                <a:cs typeface="Times" pitchFamily="18" charset="0"/>
              </a:rPr>
              <a:t>Questão </a:t>
            </a:r>
            <a:r>
              <a:rPr lang="pt-PT" sz="2000" b="1" dirty="0">
                <a:solidFill>
                  <a:srgbClr val="CC0066"/>
                </a:solidFill>
                <a:latin typeface="Times" pitchFamily="18" charset="0"/>
                <a:cs typeface="Times" pitchFamily="18" charset="0"/>
              </a:rPr>
              <a:t>1</a:t>
            </a:r>
            <a:r>
              <a:rPr lang="pt-PT" sz="2000" dirty="0">
                <a:solidFill>
                  <a:srgbClr val="CC0066"/>
                </a:solidFill>
                <a:latin typeface="Times" pitchFamily="18" charset="0"/>
                <a:cs typeface="Times" pitchFamily="18" charset="0"/>
              </a:rPr>
              <a:t>: </a:t>
            </a:r>
            <a:r>
              <a:rPr lang="pt-PT" sz="2000" dirty="0">
                <a:latin typeface="Times" pitchFamily="18" charset="0"/>
                <a:cs typeface="Times" pitchFamily="18" charset="0"/>
              </a:rPr>
              <a:t>Qual o grau de transformação estrutural evidenciado pelas exportações de um dado país entre dois momentos no tempo?</a:t>
            </a:r>
          </a:p>
          <a:p>
            <a:pPr marL="0" indent="0" algn="just">
              <a:spcBef>
                <a:spcPts val="900"/>
              </a:spcBef>
              <a:buNone/>
            </a:pPr>
            <a:endParaRPr lang="pt-PT" sz="2000" dirty="0" smtClean="0">
              <a:latin typeface="Times" pitchFamily="18" charset="0"/>
              <a:cs typeface="Times" pitchFamily="18" charset="0"/>
            </a:endParaRPr>
          </a:p>
          <a:p>
            <a:pPr marL="0" indent="0" algn="just">
              <a:spcBef>
                <a:spcPts val="900"/>
              </a:spcBef>
              <a:buNone/>
            </a:pPr>
            <a:endParaRPr lang="pt-PT" sz="2000" dirty="0" smtClean="0">
              <a:latin typeface="Times" pitchFamily="18" charset="0"/>
              <a:cs typeface="Times" pitchFamily="18" charset="0"/>
            </a:endParaRPr>
          </a:p>
          <a:p>
            <a:pPr marL="0" indent="0" algn="just">
              <a:spcBef>
                <a:spcPts val="900"/>
              </a:spcBef>
              <a:buNone/>
            </a:pPr>
            <a:r>
              <a:rPr lang="pt-PT" sz="2000" b="1" dirty="0">
                <a:solidFill>
                  <a:srgbClr val="CC0066"/>
                </a:solidFill>
                <a:latin typeface="Times" pitchFamily="18" charset="0"/>
                <a:cs typeface="Times" pitchFamily="18" charset="0"/>
              </a:rPr>
              <a:t>Questão 2</a:t>
            </a:r>
            <a:r>
              <a:rPr lang="pt-PT" sz="2000" dirty="0">
                <a:solidFill>
                  <a:srgbClr val="CC0066"/>
                </a:solidFill>
                <a:latin typeface="Times" pitchFamily="18" charset="0"/>
                <a:cs typeface="Times" pitchFamily="18" charset="0"/>
              </a:rPr>
              <a:t>: </a:t>
            </a:r>
            <a:r>
              <a:rPr lang="pt-PT" sz="2000" dirty="0">
                <a:latin typeface="Times" pitchFamily="18" charset="0"/>
                <a:cs typeface="Times" pitchFamily="18" charset="0"/>
              </a:rPr>
              <a:t>Qual o grau de concentração das exportações de um dado país? Esta questão é relevante pois concentração elevada indicia forte dependência face a poucos setores, podendo o país ser fortemente afetado na eventualidade de choques que afetem esses setores. </a:t>
            </a:r>
          </a:p>
          <a:p>
            <a:pPr marL="0" indent="0">
              <a:spcBef>
                <a:spcPts val="900"/>
              </a:spcBef>
              <a:buNone/>
            </a:pPr>
            <a:endParaRPr lang="pt-PT" sz="2400" dirty="0">
              <a:latin typeface="Times New Roman" pitchFamily="18" charset="0"/>
              <a:cs typeface="Times New Roman"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solidFill>
                  <a:srgbClr val="CC0066"/>
                </a:solidFill>
              </a:rPr>
              <a:pPr/>
              <a:t>22</a:t>
            </a:fld>
            <a:endParaRPr lang="en-GB" dirty="0">
              <a:solidFill>
                <a:srgbClr val="CC0066"/>
              </a:solidFill>
            </a:endParaRPr>
          </a:p>
        </p:txBody>
      </p:sp>
      <p:sp>
        <p:nvSpPr>
          <p:cNvPr id="6"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CC0066"/>
                </a:solidFill>
              </a:rPr>
              <a:t>Macroeconomia</a:t>
            </a:r>
            <a:endParaRPr lang="en-GB" dirty="0">
              <a:solidFill>
                <a:srgbClr val="CC0066"/>
              </a:solidFill>
            </a:endParaRPr>
          </a:p>
        </p:txBody>
      </p:sp>
      <p:sp>
        <p:nvSpPr>
          <p:cNvPr id="12" name="Rectângulo 11"/>
          <p:cNvSpPr/>
          <p:nvPr/>
        </p:nvSpPr>
        <p:spPr>
          <a:xfrm>
            <a:off x="2123728" y="2852936"/>
            <a:ext cx="4896544" cy="576064"/>
          </a:xfrm>
          <a:prstGeom prst="rect">
            <a:avLst/>
          </a:prstGeom>
          <a:gradFill flip="none" rotWithShape="1">
            <a:gsLst>
              <a:gs pos="0">
                <a:srgbClr val="CC0066">
                  <a:shade val="30000"/>
                  <a:satMod val="115000"/>
                </a:srgbClr>
              </a:gs>
              <a:gs pos="61000">
                <a:srgbClr val="CC0066">
                  <a:shade val="67500"/>
                  <a:satMod val="115000"/>
                  <a:lumMod val="54000"/>
                  <a:lumOff val="46000"/>
                </a:srgbClr>
              </a:gs>
              <a:gs pos="100000">
                <a:srgbClr val="CC0066">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cap="small" dirty="0" smtClean="0">
                <a:latin typeface="Times" pitchFamily="18" charset="0"/>
                <a:cs typeface="Times" pitchFamily="18" charset="0"/>
              </a:rPr>
              <a:t>Índice de Lawrence</a:t>
            </a:r>
            <a:endParaRPr lang="pt-PT" sz="2000" b="1" cap="small" dirty="0">
              <a:latin typeface="Times" pitchFamily="18" charset="0"/>
              <a:cs typeface="Times" pitchFamily="18" charset="0"/>
            </a:endParaRPr>
          </a:p>
        </p:txBody>
      </p:sp>
      <p:sp>
        <p:nvSpPr>
          <p:cNvPr id="13" name="Rectângulo 12"/>
          <p:cNvSpPr/>
          <p:nvPr/>
        </p:nvSpPr>
        <p:spPr>
          <a:xfrm>
            <a:off x="2123728" y="5013176"/>
            <a:ext cx="4896544" cy="576064"/>
          </a:xfrm>
          <a:prstGeom prst="rect">
            <a:avLst/>
          </a:prstGeom>
          <a:gradFill flip="none" rotWithShape="1">
            <a:gsLst>
              <a:gs pos="0">
                <a:srgbClr val="CC0066">
                  <a:shade val="30000"/>
                  <a:satMod val="115000"/>
                </a:srgbClr>
              </a:gs>
              <a:gs pos="61000">
                <a:srgbClr val="CC0066">
                  <a:shade val="67500"/>
                  <a:satMod val="115000"/>
                  <a:lumMod val="54000"/>
                  <a:lumOff val="46000"/>
                </a:srgbClr>
              </a:gs>
              <a:gs pos="100000">
                <a:srgbClr val="CC0066">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cap="small" dirty="0" smtClean="0">
                <a:latin typeface="Times" pitchFamily="18" charset="0"/>
                <a:cs typeface="Times" pitchFamily="18" charset="0"/>
              </a:rPr>
              <a:t>Índice de Herfindahl</a:t>
            </a:r>
            <a:endParaRPr lang="pt-PT" sz="2000" b="1" cap="small" dirty="0">
              <a:latin typeface="Times" pitchFamily="18" charset="0"/>
              <a:cs typeface="Times" pitchFamily="18" charset="0"/>
            </a:endParaRPr>
          </a:p>
        </p:txBody>
      </p:sp>
    </p:spTree>
    <p:extLst>
      <p:ext uri="{BB962C8B-B14F-4D97-AF65-F5344CB8AC3E}">
        <p14:creationId xmlns:p14="http://schemas.microsoft.com/office/powerpoint/2010/main" val="3409670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66"/>
          </a:solidFill>
        </p:spPr>
        <p:txBody>
          <a:bodyPr>
            <a:noAutofit/>
          </a:bodyPr>
          <a:lstStyle/>
          <a:p>
            <a:r>
              <a:rPr lang="pt-PT" sz="3000" b="1" dirty="0">
                <a:solidFill>
                  <a:schemeClr val="bg1"/>
                </a:solidFill>
                <a:latin typeface="Times New Roman" pitchFamily="18" charset="0"/>
                <a:cs typeface="Times New Roman" pitchFamily="18" charset="0"/>
              </a:rPr>
              <a:t>Análise Empírica do Comércio Internacional</a:t>
            </a:r>
          </a:p>
        </p:txBody>
      </p:sp>
      <p:sp>
        <p:nvSpPr>
          <p:cNvPr id="3" name="Marcador de Posição de Conteúdo 2"/>
          <p:cNvSpPr>
            <a:spLocks noGrp="1"/>
          </p:cNvSpPr>
          <p:nvPr>
            <p:ph idx="1"/>
          </p:nvPr>
        </p:nvSpPr>
        <p:spPr>
          <a:xfrm>
            <a:off x="467544" y="1628800"/>
            <a:ext cx="8352928" cy="4525963"/>
          </a:xfrm>
        </p:spPr>
        <p:txBody>
          <a:bodyPr>
            <a:noAutofit/>
          </a:bodyPr>
          <a:lstStyle/>
          <a:p>
            <a:pPr marL="0" indent="0" algn="just">
              <a:buNone/>
            </a:pPr>
            <a:r>
              <a:rPr lang="pt-PT" sz="2000" b="1" dirty="0">
                <a:solidFill>
                  <a:srgbClr val="CC0066"/>
                </a:solidFill>
                <a:latin typeface="Times" pitchFamily="18" charset="0"/>
                <a:cs typeface="Times" pitchFamily="18" charset="0"/>
              </a:rPr>
              <a:t>Questão 3</a:t>
            </a:r>
            <a:r>
              <a:rPr lang="pt-PT" sz="2000" dirty="0">
                <a:solidFill>
                  <a:srgbClr val="CC0066"/>
                </a:solidFill>
                <a:latin typeface="Times" pitchFamily="18" charset="0"/>
                <a:cs typeface="Times" pitchFamily="18" charset="0"/>
              </a:rPr>
              <a:t>: </a:t>
            </a:r>
            <a:r>
              <a:rPr lang="pt-PT" sz="2000" dirty="0">
                <a:latin typeface="Times" pitchFamily="18" charset="0"/>
                <a:cs typeface="Times" pitchFamily="18" charset="0"/>
              </a:rPr>
              <a:t>Qual o grau de concorrência que dois países exercem um sobre o outro num dado mercado de destino?</a:t>
            </a:r>
          </a:p>
          <a:p>
            <a:pPr marL="0" indent="0" algn="just">
              <a:spcBef>
                <a:spcPts val="900"/>
              </a:spcBef>
              <a:buNone/>
            </a:pPr>
            <a:endParaRPr lang="pt-PT" sz="2000" dirty="0" smtClean="0">
              <a:latin typeface="Times" pitchFamily="18" charset="0"/>
              <a:cs typeface="Times" pitchFamily="18" charset="0"/>
            </a:endParaRPr>
          </a:p>
          <a:p>
            <a:pPr marL="0" indent="0" algn="just">
              <a:spcBef>
                <a:spcPts val="900"/>
              </a:spcBef>
              <a:buNone/>
            </a:pPr>
            <a:endParaRPr lang="pt-PT" sz="2000" dirty="0" smtClean="0">
              <a:solidFill>
                <a:srgbClr val="CC0066"/>
              </a:solidFill>
              <a:latin typeface="Times" pitchFamily="18" charset="0"/>
              <a:cs typeface="Times" pitchFamily="18" charset="0"/>
            </a:endParaRPr>
          </a:p>
          <a:p>
            <a:pPr marL="0" indent="0" algn="just">
              <a:buNone/>
            </a:pPr>
            <a:r>
              <a:rPr lang="pt-PT" sz="2000" b="1" dirty="0">
                <a:solidFill>
                  <a:srgbClr val="CC0066"/>
                </a:solidFill>
                <a:latin typeface="Times" pitchFamily="18" charset="0"/>
                <a:cs typeface="Times" pitchFamily="18" charset="0"/>
              </a:rPr>
              <a:t>Questão 4</a:t>
            </a:r>
            <a:r>
              <a:rPr lang="pt-PT" sz="2000" dirty="0">
                <a:solidFill>
                  <a:srgbClr val="CC0066"/>
                </a:solidFill>
                <a:latin typeface="Times" pitchFamily="18" charset="0"/>
                <a:cs typeface="Times" pitchFamily="18" charset="0"/>
              </a:rPr>
              <a:t>: </a:t>
            </a:r>
            <a:r>
              <a:rPr lang="pt-PT" sz="2000" dirty="0">
                <a:latin typeface="Times" pitchFamily="18" charset="0"/>
                <a:cs typeface="Times" pitchFamily="18" charset="0"/>
              </a:rPr>
              <a:t>Em que setores tem o país vantagem comparativa?</a:t>
            </a:r>
          </a:p>
          <a:p>
            <a:pPr marL="0" indent="0" algn="just">
              <a:spcBef>
                <a:spcPts val="900"/>
              </a:spcBef>
              <a:buNone/>
            </a:pPr>
            <a:endParaRPr lang="pt-PT" sz="2000" dirty="0" smtClean="0">
              <a:latin typeface="Times" pitchFamily="18" charset="0"/>
              <a:cs typeface="Times" pitchFamily="18" charset="0"/>
            </a:endParaRPr>
          </a:p>
          <a:p>
            <a:pPr marL="0" indent="0" algn="just">
              <a:spcBef>
                <a:spcPts val="900"/>
              </a:spcBef>
              <a:buNone/>
            </a:pPr>
            <a:endParaRPr lang="pt-PT" sz="2000" dirty="0">
              <a:latin typeface="Times" pitchFamily="18" charset="0"/>
              <a:cs typeface="Times" pitchFamily="18" charset="0"/>
            </a:endParaRPr>
          </a:p>
          <a:p>
            <a:pPr marL="0" indent="0" algn="just">
              <a:spcBef>
                <a:spcPts val="900"/>
              </a:spcBef>
              <a:buNone/>
            </a:pPr>
            <a:r>
              <a:rPr lang="pt-PT" sz="2000" b="1" dirty="0">
                <a:solidFill>
                  <a:srgbClr val="CC0066"/>
                </a:solidFill>
                <a:latin typeface="Times" pitchFamily="18" charset="0"/>
                <a:cs typeface="Times" pitchFamily="18" charset="0"/>
              </a:rPr>
              <a:t>Questão 5</a:t>
            </a:r>
            <a:r>
              <a:rPr lang="pt-PT" sz="2000" dirty="0">
                <a:solidFill>
                  <a:srgbClr val="CC0066"/>
                </a:solidFill>
                <a:latin typeface="Times" pitchFamily="18" charset="0"/>
                <a:cs typeface="Times" pitchFamily="18" charset="0"/>
              </a:rPr>
              <a:t>: </a:t>
            </a:r>
            <a:r>
              <a:rPr lang="pt-PT" sz="2000" dirty="0">
                <a:latin typeface="Times" pitchFamily="18" charset="0"/>
                <a:cs typeface="Times" pitchFamily="18" charset="0"/>
              </a:rPr>
              <a:t>Qual a estrutura de exportações de um país por gamas de qualidade? Esta análise é importante porque crescentemente se constata que os países se especializam em gamas de qualidade distintas, mais do que em setores distintos.  </a:t>
            </a: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solidFill>
                  <a:srgbClr val="CC0066"/>
                </a:solidFill>
              </a:rPr>
              <a:pPr/>
              <a:t>23</a:t>
            </a:fld>
            <a:endParaRPr lang="en-GB" dirty="0">
              <a:solidFill>
                <a:srgbClr val="CC0066"/>
              </a:solidFill>
            </a:endParaRPr>
          </a:p>
        </p:txBody>
      </p:sp>
      <p:sp>
        <p:nvSpPr>
          <p:cNvPr id="6" name="Marcador de Posição do Rodapé 8"/>
          <p:cNvSpPr>
            <a:spLocks noGrp="1"/>
          </p:cNvSpPr>
          <p:nvPr>
            <p:ph type="ftr" sz="quarter" idx="11"/>
          </p:nvPr>
        </p:nvSpPr>
        <p:spPr>
          <a:xfrm>
            <a:off x="3124200" y="6356350"/>
            <a:ext cx="2895600" cy="365125"/>
          </a:xfrm>
        </p:spPr>
        <p:txBody>
          <a:bodyPr/>
          <a:lstStyle/>
          <a:p>
            <a:r>
              <a:rPr lang="en-GB" dirty="0" err="1" smtClean="0">
                <a:solidFill>
                  <a:srgbClr val="CC0066"/>
                </a:solidFill>
              </a:rPr>
              <a:t>Macroeconomia</a:t>
            </a:r>
            <a:endParaRPr lang="en-GB" dirty="0">
              <a:solidFill>
                <a:srgbClr val="CC0066"/>
              </a:solidFill>
            </a:endParaRPr>
          </a:p>
        </p:txBody>
      </p:sp>
      <p:sp>
        <p:nvSpPr>
          <p:cNvPr id="8" name="Rectângulo 7"/>
          <p:cNvSpPr/>
          <p:nvPr/>
        </p:nvSpPr>
        <p:spPr>
          <a:xfrm>
            <a:off x="2123728" y="2420888"/>
            <a:ext cx="4896544" cy="576064"/>
          </a:xfrm>
          <a:prstGeom prst="rect">
            <a:avLst/>
          </a:prstGeom>
          <a:gradFill flip="none" rotWithShape="1">
            <a:gsLst>
              <a:gs pos="0">
                <a:srgbClr val="CC0066">
                  <a:shade val="30000"/>
                  <a:satMod val="115000"/>
                </a:srgbClr>
              </a:gs>
              <a:gs pos="61000">
                <a:srgbClr val="CC0066">
                  <a:shade val="67500"/>
                  <a:satMod val="115000"/>
                  <a:lumMod val="54000"/>
                  <a:lumOff val="46000"/>
                </a:srgbClr>
              </a:gs>
              <a:gs pos="100000">
                <a:srgbClr val="CC0066">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cap="small" dirty="0" smtClean="0">
                <a:latin typeface="Times" pitchFamily="18" charset="0"/>
                <a:cs typeface="Times" pitchFamily="18" charset="0"/>
              </a:rPr>
              <a:t>Índice de </a:t>
            </a:r>
            <a:r>
              <a:rPr lang="pt-PT" sz="2000" b="1" cap="small" dirty="0" err="1" smtClean="0">
                <a:latin typeface="Times" pitchFamily="18" charset="0"/>
                <a:cs typeface="Times" pitchFamily="18" charset="0"/>
              </a:rPr>
              <a:t>Krugman</a:t>
            </a:r>
            <a:endParaRPr lang="pt-PT" sz="2000" b="1" cap="small" dirty="0">
              <a:latin typeface="Times" pitchFamily="18" charset="0"/>
              <a:cs typeface="Times" pitchFamily="18" charset="0"/>
            </a:endParaRPr>
          </a:p>
        </p:txBody>
      </p:sp>
      <p:sp>
        <p:nvSpPr>
          <p:cNvPr id="9" name="Rectângulo 8"/>
          <p:cNvSpPr/>
          <p:nvPr/>
        </p:nvSpPr>
        <p:spPr>
          <a:xfrm>
            <a:off x="2123728" y="3645024"/>
            <a:ext cx="4896544" cy="576064"/>
          </a:xfrm>
          <a:prstGeom prst="rect">
            <a:avLst/>
          </a:prstGeom>
          <a:gradFill flip="none" rotWithShape="1">
            <a:gsLst>
              <a:gs pos="0">
                <a:srgbClr val="CC0066">
                  <a:shade val="30000"/>
                  <a:satMod val="115000"/>
                </a:srgbClr>
              </a:gs>
              <a:gs pos="61000">
                <a:srgbClr val="CC0066">
                  <a:shade val="67500"/>
                  <a:satMod val="115000"/>
                  <a:lumMod val="54000"/>
                  <a:lumOff val="46000"/>
                </a:srgbClr>
              </a:gs>
              <a:gs pos="100000">
                <a:srgbClr val="CC0066">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cap="small" dirty="0" smtClean="0">
                <a:latin typeface="Times" pitchFamily="18" charset="0"/>
                <a:cs typeface="Times" pitchFamily="18" charset="0"/>
              </a:rPr>
              <a:t>Índice de </a:t>
            </a:r>
            <a:r>
              <a:rPr lang="pt-PT" sz="2000" b="1" cap="small" dirty="0" err="1" smtClean="0">
                <a:latin typeface="Times" pitchFamily="18" charset="0"/>
                <a:cs typeface="Times" pitchFamily="18" charset="0"/>
              </a:rPr>
              <a:t>Balassa</a:t>
            </a:r>
            <a:endParaRPr lang="pt-PT" sz="2000" b="1" cap="small" dirty="0">
              <a:latin typeface="Times" pitchFamily="18" charset="0"/>
              <a:cs typeface="Times" pitchFamily="18" charset="0"/>
            </a:endParaRPr>
          </a:p>
        </p:txBody>
      </p:sp>
      <p:sp>
        <p:nvSpPr>
          <p:cNvPr id="10" name="Rectângulo 9"/>
          <p:cNvSpPr/>
          <p:nvPr/>
        </p:nvSpPr>
        <p:spPr>
          <a:xfrm>
            <a:off x="2123728" y="5445224"/>
            <a:ext cx="4896544" cy="576064"/>
          </a:xfrm>
          <a:prstGeom prst="rect">
            <a:avLst/>
          </a:prstGeom>
          <a:gradFill flip="none" rotWithShape="1">
            <a:gsLst>
              <a:gs pos="0">
                <a:srgbClr val="CC0066">
                  <a:shade val="30000"/>
                  <a:satMod val="115000"/>
                </a:srgbClr>
              </a:gs>
              <a:gs pos="61000">
                <a:srgbClr val="CC0066">
                  <a:shade val="67500"/>
                  <a:satMod val="115000"/>
                  <a:lumMod val="54000"/>
                  <a:lumOff val="46000"/>
                </a:srgbClr>
              </a:gs>
              <a:gs pos="100000">
                <a:srgbClr val="CC0066">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cap="small" dirty="0" smtClean="0">
                <a:latin typeface="Times" pitchFamily="18" charset="0"/>
                <a:cs typeface="Times" pitchFamily="18" charset="0"/>
              </a:rPr>
              <a:t>Análise Por Gamas de Qualidade</a:t>
            </a:r>
            <a:endParaRPr lang="pt-PT" sz="2000" b="1" cap="small" dirty="0">
              <a:latin typeface="Times" pitchFamily="18" charset="0"/>
              <a:cs typeface="Times" pitchFamily="18" charset="0"/>
            </a:endParaRPr>
          </a:p>
        </p:txBody>
      </p:sp>
    </p:spTree>
    <p:extLst>
      <p:ext uri="{BB962C8B-B14F-4D97-AF65-F5344CB8AC3E}">
        <p14:creationId xmlns:p14="http://schemas.microsoft.com/office/powerpoint/2010/main" val="484620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Balança de Pagamentos</a:t>
            </a:r>
            <a:endParaRPr lang="pt-PT" sz="3000" b="1" dirty="0">
              <a:solidFill>
                <a:schemeClr val="bg1"/>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Marcador de Posição de Conteúdo 2"/>
              <p:cNvSpPr>
                <a:spLocks noGrp="1"/>
              </p:cNvSpPr>
              <p:nvPr>
                <p:ph idx="1"/>
              </p:nvPr>
            </p:nvSpPr>
            <p:spPr>
              <a:xfrm>
                <a:off x="467544" y="1567333"/>
                <a:ext cx="8496944" cy="4974979"/>
              </a:xfrm>
            </p:spPr>
            <p:txBody>
              <a:bodyPr>
                <a:noAutofit/>
              </a:bodyPr>
              <a:lstStyle/>
              <a:p>
                <a:pPr marL="0" indent="0" algn="just">
                  <a:buNone/>
                </a:pPr>
                <a:endParaRPr lang="pt-PT" sz="1050" i="1" dirty="0" smtClean="0">
                  <a:latin typeface="Times" pitchFamily="18" charset="0"/>
                  <a:cs typeface="Times" pitchFamily="18" charset="0"/>
                </a:endParaRPr>
              </a:p>
              <a:p>
                <a:pPr marL="0" indent="0" algn="just">
                  <a:buNone/>
                </a:pPr>
                <a:endParaRPr lang="pt-PT" sz="1050" i="1" dirty="0">
                  <a:latin typeface="Times" pitchFamily="18" charset="0"/>
                  <a:cs typeface="Times" pitchFamily="18" charset="0"/>
                </a:endParaRPr>
              </a:p>
              <a:p>
                <a:pPr marL="0" indent="0" algn="just">
                  <a:buNone/>
                </a:pPr>
                <a:endParaRPr lang="pt-PT" sz="700" i="1" dirty="0">
                  <a:latin typeface="Times" pitchFamily="18" charset="0"/>
                  <a:cs typeface="Times" pitchFamily="18" charset="0"/>
                </a:endParaRPr>
              </a:p>
              <a:p>
                <a:pPr marL="0" indent="0">
                  <a:buNone/>
                </a:pPr>
                <a:r>
                  <a:rPr lang="pt-PT" sz="2000" dirty="0">
                    <a:latin typeface="Times" pitchFamily="18" charset="0"/>
                    <a:cs typeface="Times" pitchFamily="18" charset="0"/>
                  </a:rPr>
                  <a:t>A </a:t>
                </a:r>
                <a:r>
                  <a:rPr lang="pt-PT" sz="2000" b="1" dirty="0">
                    <a:solidFill>
                      <a:srgbClr val="000099"/>
                    </a:solidFill>
                    <a:latin typeface="Times" pitchFamily="18" charset="0"/>
                    <a:cs typeface="Times" pitchFamily="18" charset="0"/>
                  </a:rPr>
                  <a:t>Balança de Pagamentos é composta por</a:t>
                </a:r>
                <a:r>
                  <a:rPr lang="pt-PT" sz="2000" dirty="0">
                    <a:latin typeface="Times" pitchFamily="18" charset="0"/>
                    <a:cs typeface="Times" pitchFamily="18" charset="0"/>
                  </a:rPr>
                  <a:t>: </a:t>
                </a:r>
              </a:p>
              <a:p>
                <a:pPr marL="0" lvl="0" indent="0">
                  <a:buNone/>
                </a:pPr>
                <a:endParaRPr lang="en-GB" sz="1100" dirty="0" smtClean="0">
                  <a:latin typeface="Times" pitchFamily="18" charset="0"/>
                  <a:cs typeface="Times" pitchFamily="18" charset="0"/>
                </a:endParaRPr>
              </a:p>
              <a:p>
                <a:pPr marL="0" lvl="0" indent="0">
                  <a:buNone/>
                </a:pPr>
                <a:r>
                  <a:rPr lang="en-GB" sz="2000" b="1" dirty="0" smtClean="0">
                    <a:solidFill>
                      <a:srgbClr val="000099"/>
                    </a:solidFill>
                    <a:latin typeface="Times" pitchFamily="18" charset="0"/>
                    <a:cs typeface="Times" pitchFamily="18" charset="0"/>
                  </a:rPr>
                  <a:t>1) </a:t>
                </a:r>
                <a:r>
                  <a:rPr lang="en-GB" sz="2000" b="1" dirty="0" err="1" smtClean="0">
                    <a:solidFill>
                      <a:srgbClr val="000099"/>
                    </a:solidFill>
                    <a:latin typeface="Times" pitchFamily="18" charset="0"/>
                    <a:cs typeface="Times" pitchFamily="18" charset="0"/>
                  </a:rPr>
                  <a:t>Balança</a:t>
                </a:r>
                <a:r>
                  <a:rPr lang="en-GB" sz="2000" b="1" dirty="0" smtClean="0">
                    <a:solidFill>
                      <a:srgbClr val="000099"/>
                    </a:solidFill>
                    <a:latin typeface="Times" pitchFamily="18" charset="0"/>
                    <a:cs typeface="Times" pitchFamily="18" charset="0"/>
                  </a:rPr>
                  <a:t> </a:t>
                </a:r>
                <a:r>
                  <a:rPr lang="en-GB" sz="2000" b="1" dirty="0" err="1" smtClean="0">
                    <a:solidFill>
                      <a:srgbClr val="000099"/>
                    </a:solidFill>
                    <a:latin typeface="Times" pitchFamily="18" charset="0"/>
                    <a:cs typeface="Times" pitchFamily="18" charset="0"/>
                  </a:rPr>
                  <a:t>Corrente</a:t>
                </a:r>
                <a:r>
                  <a:rPr lang="en-GB" sz="2000" b="1" dirty="0" smtClean="0">
                    <a:solidFill>
                      <a:srgbClr val="000099"/>
                    </a:solidFill>
                    <a:latin typeface="Times" pitchFamily="18" charset="0"/>
                    <a:cs typeface="Times" pitchFamily="18" charset="0"/>
                  </a:rPr>
                  <a:t> (CA)</a:t>
                </a:r>
                <a14:m>
                  <m:oMath xmlns:m="http://schemas.openxmlformats.org/officeDocument/2006/math">
                    <m:r>
                      <a:rPr lang="pt-PT" sz="2000" b="1" i="0" smtClean="0">
                        <a:solidFill>
                          <a:srgbClr val="000099"/>
                        </a:solidFill>
                        <a:latin typeface="Cambria Math"/>
                      </a:rPr>
                      <m:t>     </m:t>
                    </m:r>
                    <m:r>
                      <a:rPr lang="pt-PT" sz="2000" b="1">
                        <a:latin typeface="Cambria Math"/>
                      </a:rPr>
                      <m:t>→</m:t>
                    </m:r>
                    <m:r>
                      <a:rPr lang="pt-PT" sz="2000" b="1" i="0" smtClean="0">
                        <a:latin typeface="Cambria Math"/>
                      </a:rPr>
                      <m:t>       </m:t>
                    </m:r>
                    <m:r>
                      <a:rPr lang="pt-PT" sz="2000" i="1" smtClean="0">
                        <a:latin typeface="Cambria Math"/>
                      </a:rPr>
                      <m:t>𝐶𝐴</m:t>
                    </m:r>
                    <m:r>
                      <a:rPr lang="pt-PT" sz="2000" i="1" smtClean="0">
                        <a:latin typeface="Cambria Math"/>
                      </a:rPr>
                      <m:t>≡</m:t>
                    </m:r>
                    <m:r>
                      <a:rPr lang="pt-PT" sz="2000" i="1" smtClean="0">
                        <a:latin typeface="Cambria Math"/>
                      </a:rPr>
                      <m:t>𝐸𝑋</m:t>
                    </m:r>
                    <m:r>
                      <a:rPr lang="pt-PT" sz="2000" i="1" smtClean="0">
                        <a:latin typeface="Cambria Math"/>
                      </a:rPr>
                      <m:t>+</m:t>
                    </m:r>
                    <m:r>
                      <a:rPr lang="pt-PT" sz="2000" i="1" smtClean="0">
                        <a:latin typeface="Cambria Math"/>
                      </a:rPr>
                      <m:t>𝑁𝐼𝐴</m:t>
                    </m:r>
                    <m:r>
                      <a:rPr lang="pt-PT" sz="2000" i="1" smtClean="0">
                        <a:latin typeface="Cambria Math"/>
                      </a:rPr>
                      <m:t>−</m:t>
                    </m:r>
                    <m:r>
                      <a:rPr lang="pt-PT" sz="2000" i="1" smtClean="0">
                        <a:latin typeface="Cambria Math"/>
                      </a:rPr>
                      <m:t>𝐼𝑀</m:t>
                    </m:r>
                    <m:r>
                      <a:rPr lang="pt-PT" sz="2000" b="0" i="1" smtClean="0">
                        <a:latin typeface="Cambria Math"/>
                      </a:rPr>
                      <m:t>+</m:t>
                    </m:r>
                    <m:r>
                      <a:rPr lang="pt-PT" sz="2000" i="1" smtClean="0">
                        <a:latin typeface="Cambria Math"/>
                      </a:rPr>
                      <m:t>𝑁𝑇𝑅𝐴</m:t>
                    </m:r>
                  </m:oMath>
                </a14:m>
                <a:r>
                  <a:rPr lang="pt-PT" sz="2000" dirty="0">
                    <a:latin typeface="Times" pitchFamily="18" charset="0"/>
                    <a:cs typeface="Times" pitchFamily="18" charset="0"/>
                  </a:rPr>
                  <a:t> 	</a:t>
                </a:r>
                <a:r>
                  <a:rPr lang="pt-PT" sz="2000" dirty="0" smtClean="0">
                    <a:latin typeface="Times" pitchFamily="18" charset="0"/>
                    <a:cs typeface="Times" pitchFamily="18" charset="0"/>
                  </a:rPr>
                  <a:t>     </a:t>
                </a:r>
              </a:p>
              <a:p>
                <a:pPr marL="261938" indent="0">
                  <a:buNone/>
                </a:pPr>
                <a:endParaRPr lang="pt-PT" sz="900" dirty="0" smtClean="0">
                  <a:latin typeface="Times" pitchFamily="18" charset="0"/>
                  <a:cs typeface="Times" pitchFamily="18" charset="0"/>
                </a:endParaRPr>
              </a:p>
              <a:p>
                <a:pPr marL="261938" indent="0" algn="just">
                  <a:buNone/>
                </a:pPr>
                <a:r>
                  <a:rPr lang="pt-PT" sz="2000" dirty="0" smtClean="0">
                    <a:latin typeface="Times" pitchFamily="18" charset="0"/>
                    <a:cs typeface="Times" pitchFamily="18" charset="0"/>
                  </a:rPr>
                  <a:t>em que NIA são os </a:t>
                </a:r>
                <a:r>
                  <a:rPr lang="pt-PT" sz="2000" dirty="0">
                    <a:latin typeface="Times" pitchFamily="18" charset="0"/>
                    <a:cs typeface="Times" pitchFamily="18" charset="0"/>
                  </a:rPr>
                  <a:t>fluxos líquidos de rendimento do exterior </a:t>
                </a:r>
                <a:r>
                  <a:rPr lang="pt-PT" sz="2000" dirty="0" smtClean="0">
                    <a:latin typeface="Times" pitchFamily="18" charset="0"/>
                    <a:cs typeface="Times" pitchFamily="18" charset="0"/>
                  </a:rPr>
                  <a:t>e </a:t>
                </a:r>
                <a:r>
                  <a:rPr lang="pt-PT" sz="2000" dirty="0">
                    <a:latin typeface="Times" pitchFamily="18" charset="0"/>
                    <a:cs typeface="Times" pitchFamily="18" charset="0"/>
                  </a:rPr>
                  <a:t>NTRA </a:t>
                </a:r>
                <a:r>
                  <a:rPr lang="pt-PT" sz="2000" dirty="0" smtClean="0">
                    <a:latin typeface="Times" pitchFamily="18" charset="0"/>
                    <a:cs typeface="Times" pitchFamily="18" charset="0"/>
                  </a:rPr>
                  <a:t>correspondem às </a:t>
                </a:r>
                <a:r>
                  <a:rPr lang="pt-PT" sz="2000" dirty="0">
                    <a:latin typeface="Times" pitchFamily="18" charset="0"/>
                    <a:cs typeface="Times" pitchFamily="18" charset="0"/>
                  </a:rPr>
                  <a:t>transferências líquidas do exterior</a:t>
                </a:r>
                <a:r>
                  <a:rPr lang="pt-PT" sz="2000" dirty="0" smtClean="0">
                    <a:latin typeface="Times" pitchFamily="18" charset="0"/>
                    <a:cs typeface="Times" pitchFamily="18" charset="0"/>
                  </a:rPr>
                  <a:t>.</a:t>
                </a:r>
              </a:p>
              <a:p>
                <a:pPr marL="261938" indent="0" algn="just">
                  <a:buNone/>
                </a:pPr>
                <a:endParaRPr lang="pt-PT" sz="1100" dirty="0">
                  <a:latin typeface="Times" pitchFamily="18" charset="0"/>
                  <a:cs typeface="Times" pitchFamily="18" charset="0"/>
                </a:endParaRPr>
              </a:p>
              <a:p>
                <a:pPr marL="0" lvl="0" indent="0">
                  <a:buNone/>
                </a:pPr>
                <a:r>
                  <a:rPr lang="en-GB" sz="2000" b="1" dirty="0" smtClean="0">
                    <a:solidFill>
                      <a:srgbClr val="000099"/>
                    </a:solidFill>
                    <a:latin typeface="Times" pitchFamily="18" charset="0"/>
                    <a:cs typeface="Times" pitchFamily="18" charset="0"/>
                  </a:rPr>
                  <a:t>2) </a:t>
                </a:r>
                <a:r>
                  <a:rPr lang="en-GB" sz="2000" b="1" dirty="0" err="1" smtClean="0">
                    <a:solidFill>
                      <a:srgbClr val="000099"/>
                    </a:solidFill>
                    <a:latin typeface="Times" pitchFamily="18" charset="0"/>
                    <a:cs typeface="Times" pitchFamily="18" charset="0"/>
                  </a:rPr>
                  <a:t>Balança</a:t>
                </a:r>
                <a:r>
                  <a:rPr lang="en-GB" sz="2000" b="1" dirty="0" smtClean="0">
                    <a:solidFill>
                      <a:srgbClr val="000099"/>
                    </a:solidFill>
                    <a:latin typeface="Times" pitchFamily="18" charset="0"/>
                    <a:cs typeface="Times" pitchFamily="18" charset="0"/>
                  </a:rPr>
                  <a:t> </a:t>
                </a:r>
                <a:r>
                  <a:rPr lang="en-GB" sz="2000" b="1" dirty="0">
                    <a:solidFill>
                      <a:srgbClr val="000099"/>
                    </a:solidFill>
                    <a:latin typeface="Times" pitchFamily="18" charset="0"/>
                    <a:cs typeface="Times" pitchFamily="18" charset="0"/>
                  </a:rPr>
                  <a:t>de </a:t>
                </a:r>
                <a:r>
                  <a:rPr lang="en-GB" sz="2000" b="1" dirty="0" smtClean="0">
                    <a:solidFill>
                      <a:srgbClr val="000099"/>
                    </a:solidFill>
                    <a:latin typeface="Times" pitchFamily="18" charset="0"/>
                    <a:cs typeface="Times" pitchFamily="18" charset="0"/>
                  </a:rPr>
                  <a:t>Capital (KA)</a:t>
                </a:r>
                <a14:m>
                  <m:oMath xmlns:m="http://schemas.openxmlformats.org/officeDocument/2006/math">
                    <m:r>
                      <a:rPr lang="pt-PT" sz="2000" b="1">
                        <a:solidFill>
                          <a:srgbClr val="000099"/>
                        </a:solidFill>
                        <a:latin typeface="Cambria Math"/>
                      </a:rPr>
                      <m:t> </m:t>
                    </m:r>
                    <m:r>
                      <a:rPr lang="pt-PT" sz="2000" b="1" i="0" smtClean="0">
                        <a:solidFill>
                          <a:srgbClr val="000099"/>
                        </a:solidFill>
                        <a:latin typeface="Cambria Math"/>
                      </a:rPr>
                      <m:t>  </m:t>
                    </m:r>
                    <m:r>
                      <a:rPr lang="pt-PT" sz="2000" b="1">
                        <a:latin typeface="Cambria Math"/>
                      </a:rPr>
                      <m:t>→ </m:t>
                    </m:r>
                    <m:r>
                      <a:rPr lang="pt-PT" sz="2000" b="0" i="1" smtClean="0">
                        <a:latin typeface="Cambria Math"/>
                      </a:rPr>
                      <m:t>      </m:t>
                    </m:r>
                    <m:r>
                      <a:rPr lang="pt-PT" sz="2000" i="1" smtClean="0">
                        <a:latin typeface="Cambria Math"/>
                      </a:rPr>
                      <m:t>𝐾</m:t>
                    </m:r>
                    <m:r>
                      <a:rPr lang="pt-PT" sz="2000" i="1">
                        <a:latin typeface="Cambria Math"/>
                      </a:rPr>
                      <m:t>𝐴</m:t>
                    </m:r>
                    <m:r>
                      <a:rPr lang="en-US" sz="2000" i="1">
                        <a:latin typeface="Cambria Math"/>
                      </a:rPr>
                      <m:t>≡</m:t>
                    </m:r>
                    <m:r>
                      <a:rPr lang="pt-PT" sz="2000" i="1">
                        <a:latin typeface="Cambria Math"/>
                      </a:rPr>
                      <m:t>𝐾𝑅</m:t>
                    </m:r>
                    <m:r>
                      <a:rPr lang="en-US" sz="2000" i="1">
                        <a:latin typeface="Cambria Math"/>
                      </a:rPr>
                      <m:t>−</m:t>
                    </m:r>
                    <m:r>
                      <a:rPr lang="pt-PT" sz="2000" i="1">
                        <a:latin typeface="Cambria Math"/>
                      </a:rPr>
                      <m:t>𝐾𝑃</m:t>
                    </m:r>
                  </m:oMath>
                </a14:m>
                <a:r>
                  <a:rPr lang="en-US" sz="2000" dirty="0">
                    <a:latin typeface="Times" pitchFamily="18" charset="0"/>
                    <a:cs typeface="Times" pitchFamily="18" charset="0"/>
                  </a:rPr>
                  <a:t>			 </a:t>
                </a:r>
                <a:r>
                  <a:rPr lang="en-US" sz="2000" dirty="0" smtClean="0">
                    <a:latin typeface="Times" pitchFamily="18" charset="0"/>
                    <a:cs typeface="Times" pitchFamily="18" charset="0"/>
                  </a:rPr>
                  <a:t>    </a:t>
                </a:r>
                <a:endParaRPr lang="pt-PT" sz="2000" dirty="0">
                  <a:latin typeface="Times" pitchFamily="18" charset="0"/>
                  <a:cs typeface="Times" pitchFamily="18" charset="0"/>
                </a:endParaRPr>
              </a:p>
              <a:p>
                <a:pPr marL="266700" indent="0" algn="just">
                  <a:spcBef>
                    <a:spcPts val="900"/>
                  </a:spcBef>
                  <a:buNone/>
                </a:pPr>
                <a:r>
                  <a:rPr lang="pt-PT" sz="2000" dirty="0">
                    <a:latin typeface="Times New Roman" pitchFamily="18" charset="0"/>
                    <a:cs typeface="Times New Roman" pitchFamily="18" charset="0"/>
                  </a:rPr>
                  <a:t>e</a:t>
                </a:r>
                <a:r>
                  <a:rPr lang="pt-PT" sz="2000" dirty="0" smtClean="0">
                    <a:latin typeface="Times New Roman" pitchFamily="18" charset="0"/>
                    <a:cs typeface="Times New Roman" pitchFamily="18" charset="0"/>
                  </a:rPr>
                  <a:t>m </a:t>
                </a:r>
                <a:r>
                  <a:rPr lang="pt-PT" sz="2000" dirty="0">
                    <a:latin typeface="Times New Roman" pitchFamily="18" charset="0"/>
                    <a:cs typeface="Times New Roman" pitchFamily="18" charset="0"/>
                  </a:rPr>
                  <a:t>que KR corresponde a receitas de capital decorrentes da aquisição de ativos domésticos por estrangeiros e KP são pagamentos de capital usados para adquirir ativos estrangeiros para a economia </a:t>
                </a:r>
                <a:r>
                  <a:rPr lang="pt-PT" sz="2000" dirty="0" smtClean="0">
                    <a:latin typeface="Times New Roman" pitchFamily="18" charset="0"/>
                    <a:cs typeface="Times New Roman" pitchFamily="18" charset="0"/>
                  </a:rPr>
                  <a:t>doméstica</a:t>
                </a:r>
                <a:r>
                  <a:rPr lang="en-US" sz="2000" dirty="0" smtClean="0">
                    <a:latin typeface="Times New Roman" pitchFamily="18" charset="0"/>
                    <a:cs typeface="Times New Roman" pitchFamily="18" charset="0"/>
                  </a:rPr>
                  <a:t>.</a:t>
                </a:r>
              </a:p>
              <a:p>
                <a:pPr marL="0" indent="0" algn="just">
                  <a:spcBef>
                    <a:spcPts val="900"/>
                  </a:spcBef>
                  <a:buNone/>
                </a:pPr>
                <a:endParaRPr lang="en-US" sz="1100" dirty="0">
                  <a:latin typeface="Times New Roman" pitchFamily="18" charset="0"/>
                  <a:cs typeface="Times New Roman" pitchFamily="18" charset="0"/>
                </a:endParaRPr>
              </a:p>
              <a:p>
                <a:pPr marL="0" indent="0" algn="just">
                  <a:spcBef>
                    <a:spcPts val="0"/>
                  </a:spcBef>
                  <a:buNone/>
                </a:pPr>
                <a:r>
                  <a:rPr lang="en-US" sz="2000" b="1" dirty="0" err="1" smtClean="0">
                    <a:solidFill>
                      <a:srgbClr val="000099"/>
                    </a:solidFill>
                    <a:latin typeface="Times New Roman" pitchFamily="18" charset="0"/>
                    <a:cs typeface="Times New Roman" pitchFamily="18" charset="0"/>
                  </a:rPr>
                  <a:t>Relação</a:t>
                </a:r>
                <a:r>
                  <a:rPr lang="en-US" sz="2000" b="1" dirty="0" smtClean="0">
                    <a:solidFill>
                      <a:srgbClr val="000099"/>
                    </a:solidFill>
                    <a:latin typeface="Times New Roman" pitchFamily="18" charset="0"/>
                    <a:cs typeface="Times New Roman" pitchFamily="18" charset="0"/>
                  </a:rPr>
                  <a:t> entre </a:t>
                </a:r>
                <a:r>
                  <a:rPr lang="en-US" sz="2000" b="1" dirty="0" err="1" smtClean="0">
                    <a:solidFill>
                      <a:srgbClr val="000099"/>
                    </a:solidFill>
                    <a:latin typeface="Times New Roman" pitchFamily="18" charset="0"/>
                    <a:cs typeface="Times New Roman" pitchFamily="18" charset="0"/>
                  </a:rPr>
                  <a:t>os</a:t>
                </a:r>
                <a:r>
                  <a:rPr lang="en-US" sz="2000" b="1" dirty="0" smtClean="0">
                    <a:solidFill>
                      <a:srgbClr val="000099"/>
                    </a:solidFill>
                    <a:latin typeface="Times New Roman" pitchFamily="18" charset="0"/>
                    <a:cs typeface="Times New Roman" pitchFamily="18" charset="0"/>
                  </a:rPr>
                  <a:t> </a:t>
                </a:r>
                <a:r>
                  <a:rPr lang="en-US" sz="2000" b="1" dirty="0" err="1" smtClean="0">
                    <a:solidFill>
                      <a:srgbClr val="000099"/>
                    </a:solidFill>
                    <a:latin typeface="Times New Roman" pitchFamily="18" charset="0"/>
                    <a:cs typeface="Times New Roman" pitchFamily="18" charset="0"/>
                  </a:rPr>
                  <a:t>dois</a:t>
                </a:r>
                <a:r>
                  <a:rPr lang="en-US" sz="2000" b="1" dirty="0" smtClean="0">
                    <a:solidFill>
                      <a:srgbClr val="000099"/>
                    </a:solidFill>
                    <a:latin typeface="Times New Roman" pitchFamily="18" charset="0"/>
                    <a:cs typeface="Times New Roman" pitchFamily="18" charset="0"/>
                  </a:rPr>
                  <a:t> </a:t>
                </a:r>
                <a:r>
                  <a:rPr lang="en-US" sz="2000" b="1" dirty="0" err="1" smtClean="0">
                    <a:solidFill>
                      <a:srgbClr val="000099"/>
                    </a:solidFill>
                    <a:latin typeface="Times New Roman" pitchFamily="18" charset="0"/>
                    <a:cs typeface="Times New Roman" pitchFamily="18" charset="0"/>
                  </a:rPr>
                  <a:t>saldos</a:t>
                </a:r>
                <a:r>
                  <a:rPr lang="en-US" sz="2000" dirty="0" smtClean="0">
                    <a:solidFill>
                      <a:srgbClr val="000099"/>
                    </a:solidFill>
                    <a:latin typeface="Times New Roman" pitchFamily="18" charset="0"/>
                    <a:cs typeface="Times New Roman" pitchFamily="18" charset="0"/>
                  </a:rPr>
                  <a:t>: </a:t>
                </a:r>
                <a:endParaRPr lang="pt-PT" sz="1600" i="1" dirty="0" smtClean="0">
                  <a:solidFill>
                    <a:srgbClr val="000099"/>
                  </a:solidFill>
                </a:endParaRPr>
              </a:p>
              <a:p>
                <a:pPr marL="0" indent="0" algn="r">
                  <a:spcBef>
                    <a:spcPts val="1200"/>
                  </a:spcBef>
                  <a:buNone/>
                </a:pPr>
                <a14:m>
                  <m:oMath xmlns:m="http://schemas.openxmlformats.org/officeDocument/2006/math">
                    <m:r>
                      <a:rPr lang="pt-PT" sz="2000" i="1">
                        <a:latin typeface="Cambria Math"/>
                      </a:rPr>
                      <m:t>𝐶𝐴</m:t>
                    </m:r>
                    <m:r>
                      <a:rPr lang="pt-PT" sz="2000" i="1">
                        <a:latin typeface="Cambria Math"/>
                      </a:rPr>
                      <m:t>≡</m:t>
                    </m:r>
                    <m:r>
                      <a:rPr lang="pt-PT" sz="2000" i="1">
                        <a:latin typeface="Cambria Math"/>
                      </a:rPr>
                      <m:t>𝐸𝑋</m:t>
                    </m:r>
                    <m:r>
                      <a:rPr lang="pt-PT" sz="2000" i="1">
                        <a:latin typeface="Cambria Math"/>
                      </a:rPr>
                      <m:t>+</m:t>
                    </m:r>
                    <m:r>
                      <a:rPr lang="pt-PT" sz="2000" i="1">
                        <a:latin typeface="Cambria Math"/>
                      </a:rPr>
                      <m:t>𝑁𝐼𝐴</m:t>
                    </m:r>
                    <m:r>
                      <a:rPr lang="pt-PT" sz="2000" i="1">
                        <a:latin typeface="Cambria Math"/>
                      </a:rPr>
                      <m:t>−</m:t>
                    </m:r>
                    <m:r>
                      <a:rPr lang="pt-PT" sz="2000" i="1">
                        <a:latin typeface="Cambria Math"/>
                      </a:rPr>
                      <m:t>𝐼𝑀</m:t>
                    </m:r>
                    <m:r>
                      <a:rPr lang="pt-PT" sz="2000" i="1">
                        <a:latin typeface="Cambria Math"/>
                      </a:rPr>
                      <m:t>−</m:t>
                    </m:r>
                    <m:r>
                      <a:rPr lang="pt-PT" sz="2000" i="1">
                        <a:latin typeface="Cambria Math"/>
                      </a:rPr>
                      <m:t>𝑁𝑇𝑅𝐴</m:t>
                    </m:r>
                    <m:r>
                      <a:rPr lang="pt-PT" sz="2000" i="1">
                        <a:latin typeface="Cambria Math"/>
                      </a:rPr>
                      <m:t>≡−</m:t>
                    </m:r>
                    <m:d>
                      <m:dPr>
                        <m:ctrlPr>
                          <a:rPr lang="pt-PT" sz="2000" i="1">
                            <a:latin typeface="Cambria Math"/>
                          </a:rPr>
                        </m:ctrlPr>
                      </m:dPr>
                      <m:e>
                        <m:r>
                          <a:rPr lang="pt-PT" sz="2000" i="1">
                            <a:latin typeface="Cambria Math"/>
                          </a:rPr>
                          <m:t>𝐾𝑅</m:t>
                        </m:r>
                        <m:r>
                          <a:rPr lang="pt-PT" sz="2000" i="1">
                            <a:latin typeface="Cambria Math"/>
                          </a:rPr>
                          <m:t>−</m:t>
                        </m:r>
                        <m:r>
                          <a:rPr lang="pt-PT" sz="2000" i="1">
                            <a:latin typeface="Cambria Math"/>
                          </a:rPr>
                          <m:t>𝐾𝑃</m:t>
                        </m:r>
                      </m:e>
                    </m:d>
                    <m:r>
                      <a:rPr lang="pt-PT" sz="2000" i="1">
                        <a:latin typeface="Cambria Math"/>
                      </a:rPr>
                      <m:t>≡−</m:t>
                    </m:r>
                    <m:r>
                      <a:rPr lang="pt-PT" sz="2000" i="1">
                        <a:latin typeface="Cambria Math"/>
                      </a:rPr>
                      <m:t>𝐾𝐴</m:t>
                    </m:r>
                  </m:oMath>
                </a14:m>
                <a:r>
                  <a:rPr lang="pt-PT" sz="2000" dirty="0">
                    <a:latin typeface="Times" pitchFamily="18" charset="0"/>
                    <a:cs typeface="Times" pitchFamily="18" charset="0"/>
                  </a:rPr>
                  <a:t>	</a:t>
                </a:r>
                <a:r>
                  <a:rPr lang="pt-PT" sz="2000" dirty="0" smtClean="0">
                    <a:latin typeface="Times" pitchFamily="18" charset="0"/>
                    <a:cs typeface="Times" pitchFamily="18" charset="0"/>
                  </a:rPr>
                  <a:t>  </a:t>
                </a:r>
                <a:endParaRPr lang="en-US" sz="2000" dirty="0" smtClean="0">
                  <a:latin typeface="Times" pitchFamily="18" charset="0"/>
                  <a:cs typeface="Times" pitchFamily="18" charset="0"/>
                </a:endParaRPr>
              </a:p>
            </p:txBody>
          </p:sp>
        </mc:Choice>
        <mc:Fallback xmlns="">
          <p:sp>
            <p:nvSpPr>
              <p:cNvPr id="3" name="Marcador de Posição de Conteúdo 2"/>
              <p:cNvSpPr>
                <a:spLocks noGrp="1" noRot="1" noChangeAspect="1" noMove="1" noResize="1" noEditPoints="1" noAdjustHandles="1" noChangeArrowheads="1" noChangeShapeType="1" noTextEdit="1"/>
              </p:cNvSpPr>
              <p:nvPr>
                <p:ph idx="1"/>
              </p:nvPr>
            </p:nvSpPr>
            <p:spPr>
              <a:xfrm>
                <a:off x="467544" y="1567333"/>
                <a:ext cx="8496944" cy="4974979"/>
              </a:xfrm>
              <a:blipFill rotWithShape="1">
                <a:blip r:embed="rId3"/>
                <a:stretch>
                  <a:fillRect l="-789" r="-717"/>
                </a:stretch>
              </a:blipFill>
            </p:spPr>
            <p:txBody>
              <a:bodyPr/>
              <a:lstStyle/>
              <a:p>
                <a:r>
                  <a:rPr lang="pt-PT">
                    <a:noFill/>
                  </a:rPr>
                  <a:t> </a:t>
                </a:r>
              </a:p>
            </p:txBody>
          </p:sp>
        </mc:Fallback>
      </mc:AlternateContent>
      <p:sp>
        <p:nvSpPr>
          <p:cNvPr id="5" name="Marcador de Posição do Número do Diapositivo 4"/>
          <p:cNvSpPr>
            <a:spLocks noGrp="1"/>
          </p:cNvSpPr>
          <p:nvPr>
            <p:ph type="sldNum" sz="quarter" idx="12"/>
          </p:nvPr>
        </p:nvSpPr>
        <p:spPr>
          <a:xfrm>
            <a:off x="6988984" y="6477656"/>
            <a:ext cx="2133600" cy="365125"/>
          </a:xfrm>
        </p:spPr>
        <p:txBody>
          <a:bodyPr/>
          <a:lstStyle/>
          <a:p>
            <a:fld id="{1EFADD45-C38B-4FF6-BB6B-EF2AA74D4FFF}" type="slidenum">
              <a:rPr lang="en-GB" smtClean="0"/>
              <a:pPr/>
              <a:t>3</a:t>
            </a:fld>
            <a:endParaRPr lang="en-GB" dirty="0"/>
          </a:p>
        </p:txBody>
      </p:sp>
      <p:sp>
        <p:nvSpPr>
          <p:cNvPr id="4" name="Rectângulo 3"/>
          <p:cNvSpPr/>
          <p:nvPr/>
        </p:nvSpPr>
        <p:spPr>
          <a:xfrm>
            <a:off x="4211960" y="2708920"/>
            <a:ext cx="3456384" cy="360040"/>
          </a:xfrm>
          <a:prstGeom prst="rect">
            <a:avLst/>
          </a:prstGeom>
          <a:noFill/>
          <a:ln w="635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rgbClr val="000099"/>
              </a:solidFill>
            </a:endParaRPr>
          </a:p>
        </p:txBody>
      </p:sp>
      <p:sp>
        <p:nvSpPr>
          <p:cNvPr id="6" name="Rectângulo 5"/>
          <p:cNvSpPr/>
          <p:nvPr/>
        </p:nvSpPr>
        <p:spPr>
          <a:xfrm>
            <a:off x="4139952" y="4077072"/>
            <a:ext cx="1944216" cy="360040"/>
          </a:xfrm>
          <a:prstGeom prst="rect">
            <a:avLst/>
          </a:prstGeom>
          <a:noFill/>
          <a:ln w="635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Rectângulo 6"/>
          <p:cNvSpPr/>
          <p:nvPr/>
        </p:nvSpPr>
        <p:spPr>
          <a:xfrm>
            <a:off x="2339752" y="6182272"/>
            <a:ext cx="6120680" cy="360040"/>
          </a:xfrm>
          <a:prstGeom prst="rect">
            <a:avLst/>
          </a:prstGeom>
          <a:noFill/>
          <a:ln w="635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121454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Taxas de Câmbio</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467544" y="1567333"/>
            <a:ext cx="8424936" cy="4525963"/>
          </a:xfrm>
        </p:spPr>
        <p:txBody>
          <a:bodyPr>
            <a:noAutofit/>
          </a:bodyPr>
          <a:lstStyle/>
          <a:p>
            <a:pPr marL="0" lvl="0" indent="0" algn="ctr">
              <a:buNone/>
            </a:pPr>
            <a:endParaRPr lang="pt-PT" sz="2000" i="1" dirty="0" smtClean="0">
              <a:latin typeface="Times" pitchFamily="18" charset="0"/>
              <a:cs typeface="Times" pitchFamily="18" charset="0"/>
            </a:endParaRPr>
          </a:p>
          <a:p>
            <a:pPr marL="0" lvl="0" indent="0" algn="ctr">
              <a:buNone/>
            </a:pPr>
            <a:r>
              <a:rPr lang="pt-PT" sz="2000" i="1" dirty="0" smtClean="0">
                <a:latin typeface="Times" pitchFamily="18" charset="0"/>
                <a:cs typeface="Times" pitchFamily="18" charset="0"/>
              </a:rPr>
              <a:t>Taxa </a:t>
            </a:r>
            <a:r>
              <a:rPr lang="pt-PT" sz="2000" i="1" dirty="0">
                <a:latin typeface="Times" pitchFamily="18" charset="0"/>
                <a:cs typeface="Times" pitchFamily="18" charset="0"/>
              </a:rPr>
              <a:t>de </a:t>
            </a:r>
            <a:r>
              <a:rPr lang="pt-PT" sz="2000" i="1" dirty="0" smtClean="0">
                <a:latin typeface="Times" pitchFamily="18" charset="0"/>
                <a:cs typeface="Times" pitchFamily="18" charset="0"/>
              </a:rPr>
              <a:t>Câmbio </a:t>
            </a:r>
            <a:r>
              <a:rPr lang="pt-PT" sz="2000" i="1" dirty="0">
                <a:latin typeface="Times" pitchFamily="18" charset="0"/>
                <a:cs typeface="Times" pitchFamily="18" charset="0"/>
              </a:rPr>
              <a:t>como </a:t>
            </a:r>
            <a:r>
              <a:rPr lang="pt-PT" sz="2000" i="1" dirty="0" smtClean="0">
                <a:latin typeface="Times" pitchFamily="18" charset="0"/>
                <a:cs typeface="Times" pitchFamily="18" charset="0"/>
              </a:rPr>
              <a:t>Preço Relativo </a:t>
            </a:r>
            <a:r>
              <a:rPr lang="pt-PT" sz="2000" i="1" dirty="0">
                <a:latin typeface="Times" pitchFamily="18" charset="0"/>
                <a:cs typeface="Times" pitchFamily="18" charset="0"/>
              </a:rPr>
              <a:t>da </a:t>
            </a:r>
            <a:r>
              <a:rPr lang="pt-PT" sz="2000" i="1" dirty="0" smtClean="0">
                <a:latin typeface="Times" pitchFamily="18" charset="0"/>
                <a:cs typeface="Times" pitchFamily="18" charset="0"/>
              </a:rPr>
              <a:t>Moeda</a:t>
            </a:r>
            <a:endParaRPr lang="pt-PT" sz="2000" i="1" dirty="0">
              <a:latin typeface="Times" pitchFamily="18" charset="0"/>
              <a:cs typeface="Times" pitchFamily="18" charset="0"/>
            </a:endParaRPr>
          </a:p>
          <a:p>
            <a:pPr marL="0" indent="0" algn="ctr">
              <a:buNone/>
            </a:pPr>
            <a:endParaRPr lang="pt-PT" sz="2000" i="1" dirty="0" smtClean="0">
              <a:latin typeface="Times" pitchFamily="18" charset="0"/>
              <a:cs typeface="Times" pitchFamily="18" charset="0"/>
            </a:endParaRPr>
          </a:p>
          <a:p>
            <a:pPr marL="0" indent="0" algn="ctr">
              <a:buNone/>
            </a:pPr>
            <a:endParaRPr lang="pt-PT" sz="2000" i="1" dirty="0" smtClean="0">
              <a:latin typeface="Times" pitchFamily="18" charset="0"/>
              <a:cs typeface="Times" pitchFamily="18" charset="0"/>
            </a:endParaRPr>
          </a:p>
          <a:p>
            <a:pPr marL="0" lvl="0" indent="0">
              <a:spcAft>
                <a:spcPts val="1200"/>
              </a:spcAft>
              <a:buNone/>
            </a:pPr>
            <a:r>
              <a:rPr lang="pt-PT" sz="2000" b="1" dirty="0" smtClean="0">
                <a:solidFill>
                  <a:srgbClr val="000099"/>
                </a:solidFill>
                <a:latin typeface="Times" pitchFamily="18" charset="0"/>
                <a:cs typeface="Times" pitchFamily="18" charset="0"/>
              </a:rPr>
              <a:t>(i) Taxa </a:t>
            </a:r>
            <a:r>
              <a:rPr lang="pt-PT" sz="2000" b="1" dirty="0">
                <a:solidFill>
                  <a:srgbClr val="000099"/>
                </a:solidFill>
                <a:latin typeface="Times" pitchFamily="18" charset="0"/>
                <a:cs typeface="Times" pitchFamily="18" charset="0"/>
              </a:rPr>
              <a:t>de câmbio</a:t>
            </a:r>
            <a:r>
              <a:rPr lang="pt-PT" sz="2000" dirty="0">
                <a:solidFill>
                  <a:srgbClr val="000099"/>
                </a:solidFill>
                <a:latin typeface="Times" pitchFamily="18" charset="0"/>
                <a:cs typeface="Times" pitchFamily="18" charset="0"/>
              </a:rPr>
              <a:t> </a:t>
            </a:r>
            <a:r>
              <a:rPr lang="pt-PT" sz="2000" dirty="0" smtClean="0">
                <a:latin typeface="Times" pitchFamily="18" charset="0"/>
                <a:cs typeface="Times" pitchFamily="18" charset="0"/>
              </a:rPr>
              <a:t>→ </a:t>
            </a:r>
            <a:r>
              <a:rPr lang="pt-PT" sz="2000" dirty="0">
                <a:latin typeface="Times" pitchFamily="18" charset="0"/>
                <a:cs typeface="Times" pitchFamily="18" charset="0"/>
              </a:rPr>
              <a:t>preço de uma moeda em termos de outra </a:t>
            </a:r>
            <a:r>
              <a:rPr lang="pt-PT" sz="2000" dirty="0" smtClean="0">
                <a:latin typeface="Times" pitchFamily="18" charset="0"/>
                <a:cs typeface="Times" pitchFamily="18" charset="0"/>
              </a:rPr>
              <a:t>moeda. </a:t>
            </a:r>
          </a:p>
          <a:p>
            <a:pPr marL="0" indent="0" algn="just">
              <a:buNone/>
            </a:pPr>
            <a:endParaRPr lang="pt-PT" sz="2000" dirty="0">
              <a:latin typeface="Times" pitchFamily="18" charset="0"/>
              <a:cs typeface="Times" pitchFamily="18" charset="0"/>
            </a:endParaRPr>
          </a:p>
          <a:p>
            <a:pPr marL="0" indent="0" algn="just">
              <a:buNone/>
            </a:pPr>
            <a:r>
              <a:rPr lang="pt-PT" sz="2000" dirty="0">
                <a:latin typeface="Times" pitchFamily="18" charset="0"/>
                <a:cs typeface="Times" pitchFamily="18" charset="0"/>
              </a:rPr>
              <a:t>Uma moeda </a:t>
            </a:r>
            <a:r>
              <a:rPr lang="pt-PT" sz="2000" b="1" dirty="0">
                <a:solidFill>
                  <a:srgbClr val="000099"/>
                </a:solidFill>
                <a:latin typeface="Times" pitchFamily="18" charset="0"/>
                <a:cs typeface="Times" pitchFamily="18" charset="0"/>
              </a:rPr>
              <a:t>aprecia-se</a:t>
            </a:r>
            <a:r>
              <a:rPr lang="pt-PT" sz="2000" dirty="0">
                <a:latin typeface="Times" pitchFamily="18" charset="0"/>
                <a:cs typeface="Times" pitchFamily="18" charset="0"/>
              </a:rPr>
              <a:t> quando o seu valor aumenta relativamente a outra moeda e </a:t>
            </a:r>
            <a:r>
              <a:rPr lang="pt-PT" sz="2000" b="1" dirty="0">
                <a:solidFill>
                  <a:srgbClr val="000099"/>
                </a:solidFill>
                <a:latin typeface="Times" pitchFamily="18" charset="0"/>
                <a:cs typeface="Times" pitchFamily="18" charset="0"/>
              </a:rPr>
              <a:t>deprecia-se</a:t>
            </a:r>
            <a:r>
              <a:rPr lang="pt-PT" sz="2000" dirty="0">
                <a:latin typeface="Times" pitchFamily="18" charset="0"/>
                <a:cs typeface="Times" pitchFamily="18" charset="0"/>
              </a:rPr>
              <a:t> quando o seu valor relativo diminui. </a:t>
            </a:r>
            <a:endParaRPr lang="pt-PT" sz="2000" dirty="0" smtClean="0">
              <a:latin typeface="Times" pitchFamily="18" charset="0"/>
              <a:cs typeface="Times" pitchFamily="18" charset="0"/>
            </a:endParaRPr>
          </a:p>
          <a:p>
            <a:pPr marL="0" indent="0">
              <a:buNone/>
            </a:pPr>
            <a:endParaRPr lang="pt-PT" sz="2000" b="1" dirty="0">
              <a:latin typeface="Times" pitchFamily="18" charset="0"/>
              <a:cs typeface="Times" pitchFamily="18" charset="0"/>
            </a:endParaRPr>
          </a:p>
          <a:p>
            <a:pPr marL="0" indent="0" algn="just">
              <a:buNone/>
            </a:pPr>
            <a:endParaRPr lang="pt-PT" sz="2000" i="1" dirty="0" smtClean="0">
              <a:latin typeface="Times" pitchFamily="18" charset="0"/>
              <a:cs typeface="Times"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4</a:t>
            </a:fld>
            <a:endParaRPr lang="en-GB"/>
          </a:p>
        </p:txBody>
      </p:sp>
      <p:sp>
        <p:nvSpPr>
          <p:cNvPr id="6"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000099"/>
                </a:solidFill>
              </a:rPr>
              <a:t>Macroeconomia</a:t>
            </a:r>
            <a:endParaRPr lang="en-GB" dirty="0">
              <a:solidFill>
                <a:srgbClr val="000099"/>
              </a:solidFill>
            </a:endParaRPr>
          </a:p>
        </p:txBody>
      </p:sp>
    </p:spTree>
    <p:extLst>
      <p:ext uri="{BB962C8B-B14F-4D97-AF65-F5344CB8AC3E}">
        <p14:creationId xmlns:p14="http://schemas.microsoft.com/office/powerpoint/2010/main" val="2369827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a:solidFill>
                  <a:schemeClr val="bg1"/>
                </a:solidFill>
                <a:latin typeface="Times New Roman" pitchFamily="18" charset="0"/>
                <a:cs typeface="Times New Roman" pitchFamily="18" charset="0"/>
              </a:rPr>
              <a:t>Taxas de Câmbio</a:t>
            </a:r>
          </a:p>
        </p:txBody>
      </p:sp>
      <mc:AlternateContent xmlns:mc="http://schemas.openxmlformats.org/markup-compatibility/2006" xmlns:a14="http://schemas.microsoft.com/office/drawing/2010/main">
        <mc:Choice Requires="a14">
          <p:sp>
            <p:nvSpPr>
              <p:cNvPr id="3" name="Marcador de Posição de Conteúdo 2"/>
              <p:cNvSpPr>
                <a:spLocks noGrp="1"/>
              </p:cNvSpPr>
              <p:nvPr>
                <p:ph idx="1"/>
              </p:nvPr>
            </p:nvSpPr>
            <p:spPr>
              <a:xfrm>
                <a:off x="467544" y="1567333"/>
                <a:ext cx="8424936" cy="4525963"/>
              </a:xfrm>
            </p:spPr>
            <p:txBody>
              <a:bodyPr>
                <a:noAutofit/>
              </a:bodyPr>
              <a:lstStyle/>
              <a:p>
                <a:pPr marL="0" indent="0" algn="ctr">
                  <a:buNone/>
                </a:pPr>
                <a:r>
                  <a:rPr lang="pt-PT" sz="2000" i="1" dirty="0" smtClean="0">
                    <a:latin typeface="Times" pitchFamily="18" charset="0"/>
                    <a:cs typeface="Times" pitchFamily="18" charset="0"/>
                  </a:rPr>
                  <a:t>Taxa de Câmbio Real</a:t>
                </a:r>
              </a:p>
              <a:p>
                <a:pPr marL="0" indent="0" algn="ctr">
                  <a:buNone/>
                </a:pPr>
                <a:endParaRPr lang="pt-PT" sz="2000" i="1" dirty="0" smtClean="0">
                  <a:latin typeface="Times" pitchFamily="18" charset="0"/>
                  <a:cs typeface="Times" pitchFamily="18" charset="0"/>
                </a:endParaRPr>
              </a:p>
              <a:p>
                <a:pPr marL="0" indent="0" algn="just">
                  <a:buNone/>
                </a:pPr>
                <a:r>
                  <a:rPr lang="pt-PT" sz="2000" dirty="0" smtClean="0">
                    <a:latin typeface="Times" pitchFamily="18" charset="0"/>
                    <a:cs typeface="Times" pitchFamily="18" charset="0"/>
                  </a:rPr>
                  <a:t>A </a:t>
                </a:r>
                <a:r>
                  <a:rPr lang="pt-PT" sz="2000" b="1" dirty="0">
                    <a:solidFill>
                      <a:srgbClr val="000099"/>
                    </a:solidFill>
                    <a:latin typeface="Times" pitchFamily="18" charset="0"/>
                    <a:cs typeface="Times" pitchFamily="18" charset="0"/>
                  </a:rPr>
                  <a:t>taxa de câmbio real</a:t>
                </a:r>
                <a:r>
                  <a:rPr lang="pt-PT" sz="2000" dirty="0">
                    <a:solidFill>
                      <a:srgbClr val="000099"/>
                    </a:solidFill>
                    <a:latin typeface="Times" pitchFamily="18" charset="0"/>
                    <a:cs typeface="Times" pitchFamily="18" charset="0"/>
                  </a:rPr>
                  <a:t> </a:t>
                </a:r>
                <a:r>
                  <a:rPr lang="pt-PT" sz="2000" dirty="0">
                    <a:latin typeface="Times" pitchFamily="18" charset="0"/>
                    <a:cs typeface="Times" pitchFamily="18" charset="0"/>
                  </a:rPr>
                  <a:t>é a taxa de câmbio que reflete o efetivo poder de compra de cada </a:t>
                </a:r>
                <a:r>
                  <a:rPr lang="pt-PT" sz="2000" dirty="0" smtClean="0">
                    <a:latin typeface="Times" pitchFamily="18" charset="0"/>
                    <a:cs typeface="Times" pitchFamily="18" charset="0"/>
                  </a:rPr>
                  <a:t>moeda.</a:t>
                </a:r>
                <a:endParaRPr lang="pt-PT" sz="2000" dirty="0">
                  <a:latin typeface="Times" pitchFamily="18" charset="0"/>
                  <a:cs typeface="Times" pitchFamily="18" charset="0"/>
                </a:endParaRPr>
              </a:p>
              <a:p>
                <a:pPr marL="0" indent="0" algn="just">
                  <a:buNone/>
                </a:pPr>
                <a:r>
                  <a:rPr lang="pt-PT" sz="2000" dirty="0">
                    <a:latin typeface="Times" pitchFamily="18" charset="0"/>
                    <a:cs typeface="Times" pitchFamily="18" charset="0"/>
                  </a:rPr>
                  <a:t>	</a:t>
                </a:r>
                <a:r>
                  <a:rPr lang="pt-PT" sz="2000" dirty="0" smtClean="0">
                    <a:latin typeface="Times" pitchFamily="18" charset="0"/>
                    <a:cs typeface="Times" pitchFamily="18" charset="0"/>
                  </a:rPr>
                  <a:t>	        </a:t>
                </a:r>
                <a14:m>
                  <m:oMath xmlns:m="http://schemas.openxmlformats.org/officeDocument/2006/math">
                    <m:limLow>
                      <m:limLowPr>
                        <m:ctrlPr>
                          <a:rPr lang="pt-PT" sz="2000" i="1" smtClean="0">
                            <a:latin typeface="Cambria Math"/>
                          </a:rPr>
                        </m:ctrlPr>
                      </m:limLowPr>
                      <m:e>
                        <m:groupChr>
                          <m:groupChrPr>
                            <m:chr m:val="⏟"/>
                            <m:ctrlPr>
                              <a:rPr lang="pt-PT" sz="2000" i="1" smtClean="0">
                                <a:latin typeface="Cambria Math"/>
                              </a:rPr>
                            </m:ctrlPr>
                          </m:groupChrPr>
                          <m:e>
                            <m:r>
                              <a:rPr lang="pt-PT" sz="2000" b="0" i="1" smtClean="0">
                                <a:latin typeface="Cambria Math"/>
                              </a:rPr>
                              <m:t>𝑅𝑋𝑅</m:t>
                            </m:r>
                          </m:e>
                        </m:groupChr>
                      </m:e>
                      <m:lim>
                        <m:eqArr>
                          <m:eqArrPr>
                            <m:ctrlPr>
                              <a:rPr lang="pt-PT" sz="2000" b="0" i="1" smtClean="0">
                                <a:latin typeface="Cambria Math"/>
                              </a:rPr>
                            </m:ctrlPr>
                          </m:eqArrPr>
                          <m:e>
                            <m:r>
                              <a:rPr lang="pt-PT" sz="2000" b="0" i="1" smtClean="0">
                                <a:latin typeface="Cambria Math"/>
                              </a:rPr>
                              <m:t>𝑇𝑎𝑥𝑎</m:t>
                            </m:r>
                            <m:r>
                              <a:rPr lang="pt-PT" sz="2000" b="0" i="1" smtClean="0">
                                <a:latin typeface="Cambria Math"/>
                              </a:rPr>
                              <m:t> </m:t>
                            </m:r>
                            <m:r>
                              <a:rPr lang="pt-PT" sz="2000" b="0" i="1" smtClean="0">
                                <a:latin typeface="Cambria Math"/>
                              </a:rPr>
                              <m:t>𝑑𝑒</m:t>
                            </m:r>
                          </m:e>
                          <m:e>
                            <m:r>
                              <a:rPr lang="pt-PT" sz="2000" b="0" i="1" smtClean="0">
                                <a:latin typeface="Cambria Math"/>
                              </a:rPr>
                              <m:t>𝑐</m:t>
                            </m:r>
                            <m:r>
                              <a:rPr lang="pt-PT" sz="2000" b="0" i="1" smtClean="0">
                                <a:latin typeface="Cambria Math"/>
                              </a:rPr>
                              <m:t>â</m:t>
                            </m:r>
                            <m:r>
                              <a:rPr lang="pt-PT" sz="2000" b="0" i="1" smtClean="0">
                                <a:latin typeface="Cambria Math"/>
                              </a:rPr>
                              <m:t>𝑚𝑏𝑖𝑜</m:t>
                            </m:r>
                          </m:e>
                          <m:e>
                            <m:r>
                              <a:rPr lang="pt-PT" sz="2000" b="0" i="1" smtClean="0">
                                <a:latin typeface="Cambria Math"/>
                              </a:rPr>
                              <m:t>𝑟𝑒𝑎𝑙</m:t>
                            </m:r>
                          </m:e>
                        </m:eqArr>
                      </m:lim>
                    </m:limLow>
                    <m:r>
                      <a:rPr lang="pt-PT" sz="2000" i="1">
                        <a:latin typeface="Cambria Math"/>
                      </a:rPr>
                      <m:t>=</m:t>
                    </m:r>
                    <m:r>
                      <a:rPr lang="pt-PT" sz="2000" b="0" i="1" smtClean="0">
                        <a:latin typeface="Cambria Math"/>
                      </a:rPr>
                      <m:t>𝑋𝑅</m:t>
                    </m:r>
                    <m:r>
                      <a:rPr lang="pt-PT" sz="2000" b="0" i="1" smtClean="0">
                        <a:latin typeface="Cambria Math"/>
                      </a:rPr>
                      <m:t> </m:t>
                    </m:r>
                    <m:f>
                      <m:fPr>
                        <m:ctrlPr>
                          <a:rPr lang="pt-PT" sz="2000" i="1">
                            <a:latin typeface="Cambria Math"/>
                          </a:rPr>
                        </m:ctrlPr>
                      </m:fPr>
                      <m:num>
                        <m:sSub>
                          <m:sSubPr>
                            <m:ctrlPr>
                              <a:rPr lang="pt-PT" sz="2000" i="1">
                                <a:latin typeface="Cambria Math"/>
                              </a:rPr>
                            </m:ctrlPr>
                          </m:sSubPr>
                          <m:e>
                            <m:r>
                              <a:rPr lang="pt-PT" sz="2000" i="1">
                                <a:latin typeface="Cambria Math"/>
                              </a:rPr>
                              <m:t>𝑝</m:t>
                            </m:r>
                          </m:e>
                          <m:sub>
                            <m:r>
                              <a:rPr lang="pt-PT" sz="2000" i="1">
                                <a:latin typeface="Cambria Math"/>
                              </a:rPr>
                              <m:t>𝑑𝑜𝑚𝑒𝑠𝑡𝑖𝑐</m:t>
                            </m:r>
                          </m:sub>
                        </m:sSub>
                      </m:num>
                      <m:den>
                        <m:sSub>
                          <m:sSubPr>
                            <m:ctrlPr>
                              <a:rPr lang="pt-PT" sz="2000" i="1">
                                <a:latin typeface="Cambria Math"/>
                              </a:rPr>
                            </m:ctrlPr>
                          </m:sSubPr>
                          <m:e>
                            <m:r>
                              <a:rPr lang="pt-PT" sz="2000" i="1">
                                <a:latin typeface="Cambria Math"/>
                              </a:rPr>
                              <m:t>𝑝</m:t>
                            </m:r>
                          </m:e>
                          <m:sub>
                            <m:r>
                              <a:rPr lang="pt-PT" sz="2000" i="1">
                                <a:latin typeface="Cambria Math"/>
                              </a:rPr>
                              <m:t>𝑓𝑜𝑟𝑒𝑖𝑔𝑛</m:t>
                            </m:r>
                          </m:sub>
                        </m:sSub>
                      </m:den>
                    </m:f>
                  </m:oMath>
                </a14:m>
                <a:r>
                  <a:rPr lang="pt-PT" sz="2000" dirty="0"/>
                  <a:t>		</a:t>
                </a:r>
                <a:r>
                  <a:rPr lang="pt-PT" sz="2000" dirty="0" smtClean="0"/>
                  <a:t>	       </a:t>
                </a:r>
                <a:endParaRPr lang="pt-PT" sz="2000" dirty="0"/>
              </a:p>
              <a:p>
                <a:pPr marL="0" indent="0" algn="just">
                  <a:buNone/>
                </a:pPr>
                <a:endParaRPr lang="pt-PT" sz="2000" i="1" dirty="0" smtClean="0">
                  <a:latin typeface="Times" pitchFamily="18" charset="0"/>
                  <a:cs typeface="Times" pitchFamily="18" charset="0"/>
                </a:endParaRPr>
              </a:p>
              <a:p>
                <a:pPr marL="0" indent="0" algn="just">
                  <a:buNone/>
                </a:pPr>
                <a:endParaRPr lang="pt-PT" sz="2000" dirty="0" smtClean="0">
                  <a:latin typeface="Times" pitchFamily="18" charset="0"/>
                  <a:cs typeface="Times" pitchFamily="18" charset="0"/>
                </a:endParaRPr>
              </a:p>
              <a:p>
                <a:pPr marL="0" indent="0" algn="just">
                  <a:buNone/>
                </a:pPr>
                <a:r>
                  <a:rPr lang="pt-PT" sz="2000" dirty="0" smtClean="0">
                    <a:latin typeface="Times" pitchFamily="18" charset="0"/>
                    <a:cs typeface="Times" pitchFamily="18" charset="0"/>
                  </a:rPr>
                  <a:t>Para </a:t>
                </a:r>
                <a:r>
                  <a:rPr lang="pt-PT" sz="2000" dirty="0">
                    <a:latin typeface="Times" pitchFamily="18" charset="0"/>
                    <a:cs typeface="Times" pitchFamily="18" charset="0"/>
                  </a:rPr>
                  <a:t>comparar o poder de compra entre 2 países importa comparar não a taxa de câmbio referente a um bem concreto mas sim de um cabaz de bens. Tal poderá ser concretizado mediante a consideração </a:t>
                </a:r>
                <a:r>
                  <a:rPr lang="pt-PT" sz="2000" dirty="0" smtClean="0">
                    <a:latin typeface="Times" pitchFamily="18" charset="0"/>
                    <a:cs typeface="Times" pitchFamily="18" charset="0"/>
                  </a:rPr>
                  <a:t>dos </a:t>
                </a:r>
                <a:r>
                  <a:rPr lang="pt-PT" sz="2000" dirty="0">
                    <a:latin typeface="Times" pitchFamily="18" charset="0"/>
                    <a:cs typeface="Times" pitchFamily="18" charset="0"/>
                  </a:rPr>
                  <a:t>índices de preços. </a:t>
                </a:r>
                <a:endParaRPr lang="pt-PT" sz="2000" dirty="0" smtClean="0">
                  <a:latin typeface="Times" pitchFamily="18" charset="0"/>
                  <a:cs typeface="Times" pitchFamily="18" charset="0"/>
                </a:endParaRPr>
              </a:p>
            </p:txBody>
          </p:sp>
        </mc:Choice>
        <mc:Fallback xmlns="">
          <p:sp>
            <p:nvSpPr>
              <p:cNvPr id="3" name="Marcador de Posição de Conteúdo 2"/>
              <p:cNvSpPr>
                <a:spLocks noGrp="1" noRot="1" noChangeAspect="1" noMove="1" noResize="1" noEditPoints="1" noAdjustHandles="1" noChangeArrowheads="1" noChangeShapeType="1" noTextEdit="1"/>
              </p:cNvSpPr>
              <p:nvPr>
                <p:ph idx="1"/>
              </p:nvPr>
            </p:nvSpPr>
            <p:spPr>
              <a:xfrm>
                <a:off x="467544" y="1567333"/>
                <a:ext cx="8424936" cy="4525963"/>
              </a:xfrm>
              <a:blipFill rotWithShape="1">
                <a:blip r:embed="rId2"/>
                <a:stretch>
                  <a:fillRect l="-796" t="-673" r="-724"/>
                </a:stretch>
              </a:blipFill>
            </p:spPr>
            <p:txBody>
              <a:bodyPr/>
              <a:lstStyle/>
              <a:p>
                <a:r>
                  <a:rPr lang="pt-PT">
                    <a:noFill/>
                  </a:rPr>
                  <a:t> </a:t>
                </a:r>
              </a:p>
            </p:txBody>
          </p:sp>
        </mc:Fallback>
      </mc:AlternateContent>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5</a:t>
            </a:fld>
            <a:endParaRPr lang="en-GB"/>
          </a:p>
        </p:txBody>
      </p:sp>
      <p:cxnSp>
        <p:nvCxnSpPr>
          <p:cNvPr id="6" name="Conexão recta unidireccional 5"/>
          <p:cNvCxnSpPr/>
          <p:nvPr/>
        </p:nvCxnSpPr>
        <p:spPr>
          <a:xfrm>
            <a:off x="4244300" y="3520172"/>
            <a:ext cx="0" cy="648072"/>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
        <p:nvSpPr>
          <p:cNvPr id="8" name="CaixaDeTexto 7"/>
          <p:cNvSpPr txBox="1"/>
          <p:nvPr/>
        </p:nvSpPr>
        <p:spPr>
          <a:xfrm>
            <a:off x="3923928" y="4148499"/>
            <a:ext cx="2120572" cy="307777"/>
          </a:xfrm>
          <a:prstGeom prst="rect">
            <a:avLst/>
          </a:prstGeom>
          <a:noFill/>
        </p:spPr>
        <p:txBody>
          <a:bodyPr wrap="square" rtlCol="0">
            <a:spAutoFit/>
          </a:bodyPr>
          <a:lstStyle/>
          <a:p>
            <a:pPr algn="ctr"/>
            <a:r>
              <a:rPr lang="pt-PT" sz="1400" b="1" i="1" dirty="0" smtClean="0">
                <a:solidFill>
                  <a:srgbClr val="000099"/>
                </a:solidFill>
                <a:latin typeface="Times" pitchFamily="18" charset="0"/>
                <a:cs typeface="Times" pitchFamily="18" charset="0"/>
              </a:rPr>
              <a:t>Taxa de câmbio nominal</a:t>
            </a:r>
            <a:endParaRPr lang="pt-PT" sz="1400" b="1" i="1" dirty="0">
              <a:solidFill>
                <a:srgbClr val="000099"/>
              </a:solidFill>
              <a:latin typeface="Times" pitchFamily="18" charset="0"/>
              <a:cs typeface="Times" pitchFamily="18" charset="0"/>
            </a:endParaRPr>
          </a:p>
        </p:txBody>
      </p:sp>
      <p:cxnSp>
        <p:nvCxnSpPr>
          <p:cNvPr id="9" name="Conexão recta unidireccional 8"/>
          <p:cNvCxnSpPr/>
          <p:nvPr/>
        </p:nvCxnSpPr>
        <p:spPr>
          <a:xfrm flipV="1">
            <a:off x="5396428" y="3088124"/>
            <a:ext cx="502604" cy="139116"/>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10" name="Conexão recta unidireccional 9"/>
          <p:cNvCxnSpPr/>
          <p:nvPr/>
        </p:nvCxnSpPr>
        <p:spPr>
          <a:xfrm>
            <a:off x="5397880" y="3520172"/>
            <a:ext cx="502604" cy="72008"/>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
        <p:nvSpPr>
          <p:cNvPr id="18" name="CaixaDeTexto 17"/>
          <p:cNvSpPr txBox="1"/>
          <p:nvPr/>
        </p:nvSpPr>
        <p:spPr>
          <a:xfrm>
            <a:off x="5868144" y="2780928"/>
            <a:ext cx="2120572" cy="523220"/>
          </a:xfrm>
          <a:prstGeom prst="rect">
            <a:avLst/>
          </a:prstGeom>
          <a:noFill/>
        </p:spPr>
        <p:txBody>
          <a:bodyPr wrap="square" rtlCol="0">
            <a:spAutoFit/>
          </a:bodyPr>
          <a:lstStyle/>
          <a:p>
            <a:pPr algn="ctr"/>
            <a:r>
              <a:rPr lang="pt-PT" sz="1400" b="1" i="1" dirty="0" smtClean="0">
                <a:solidFill>
                  <a:srgbClr val="000099"/>
                </a:solidFill>
                <a:latin typeface="Times" pitchFamily="18" charset="0"/>
                <a:cs typeface="Times" pitchFamily="18" charset="0"/>
              </a:rPr>
              <a:t>Preço de um dado produto na economia doméstica</a:t>
            </a:r>
            <a:endParaRPr lang="pt-PT" sz="1400" b="1" i="1" dirty="0">
              <a:solidFill>
                <a:srgbClr val="000099"/>
              </a:solidFill>
              <a:latin typeface="Times" pitchFamily="18" charset="0"/>
              <a:cs typeface="Times" pitchFamily="18" charset="0"/>
            </a:endParaRPr>
          </a:p>
        </p:txBody>
      </p:sp>
      <p:sp>
        <p:nvSpPr>
          <p:cNvPr id="19" name="CaixaDeTexto 18"/>
          <p:cNvSpPr txBox="1"/>
          <p:nvPr/>
        </p:nvSpPr>
        <p:spPr>
          <a:xfrm>
            <a:off x="5979820" y="3304148"/>
            <a:ext cx="2120572" cy="523220"/>
          </a:xfrm>
          <a:prstGeom prst="rect">
            <a:avLst/>
          </a:prstGeom>
          <a:noFill/>
        </p:spPr>
        <p:txBody>
          <a:bodyPr wrap="square" rtlCol="0">
            <a:spAutoFit/>
          </a:bodyPr>
          <a:lstStyle/>
          <a:p>
            <a:r>
              <a:rPr lang="pt-PT" sz="1400" b="1" i="1" dirty="0" smtClean="0">
                <a:solidFill>
                  <a:srgbClr val="000099"/>
                </a:solidFill>
                <a:latin typeface="Times" pitchFamily="18" charset="0"/>
                <a:cs typeface="Times" pitchFamily="18" charset="0"/>
              </a:rPr>
              <a:t>Preço de um dado produto noutra economia</a:t>
            </a:r>
            <a:endParaRPr lang="pt-PT" sz="1400" b="1" i="1" dirty="0">
              <a:solidFill>
                <a:srgbClr val="000099"/>
              </a:solidFill>
              <a:latin typeface="Times" pitchFamily="18" charset="0"/>
              <a:cs typeface="Times" pitchFamily="18" charset="0"/>
            </a:endParaRPr>
          </a:p>
        </p:txBody>
      </p:sp>
      <p:sp>
        <p:nvSpPr>
          <p:cNvPr id="20"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000099"/>
                </a:solidFill>
              </a:rPr>
              <a:t>Macroeconomia</a:t>
            </a:r>
            <a:endParaRPr lang="en-GB" dirty="0">
              <a:solidFill>
                <a:srgbClr val="000099"/>
              </a:solidFill>
            </a:endParaRPr>
          </a:p>
        </p:txBody>
      </p:sp>
    </p:spTree>
    <p:extLst>
      <p:ext uri="{BB962C8B-B14F-4D97-AF65-F5344CB8AC3E}">
        <p14:creationId xmlns:p14="http://schemas.microsoft.com/office/powerpoint/2010/main" val="3169978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a:solidFill>
                  <a:schemeClr val="bg1"/>
                </a:solidFill>
                <a:latin typeface="Times New Roman" pitchFamily="18" charset="0"/>
                <a:cs typeface="Times New Roman" pitchFamily="18" charset="0"/>
              </a:rPr>
              <a:t>Taxas de Câmbio</a:t>
            </a:r>
          </a:p>
        </p:txBody>
      </p:sp>
      <mc:AlternateContent xmlns:mc="http://schemas.openxmlformats.org/markup-compatibility/2006" xmlns:a14="http://schemas.microsoft.com/office/drawing/2010/main">
        <mc:Choice Requires="a14">
          <p:sp>
            <p:nvSpPr>
              <p:cNvPr id="3" name="Marcador de Posição de Conteúdo 2"/>
              <p:cNvSpPr>
                <a:spLocks noGrp="1"/>
              </p:cNvSpPr>
              <p:nvPr>
                <p:ph idx="1"/>
              </p:nvPr>
            </p:nvSpPr>
            <p:spPr>
              <a:xfrm>
                <a:off x="467544" y="1567333"/>
                <a:ext cx="8424936" cy="4525963"/>
              </a:xfrm>
            </p:spPr>
            <p:txBody>
              <a:bodyPr>
                <a:noAutofit/>
              </a:bodyPr>
              <a:lstStyle/>
              <a:p>
                <a:pPr marL="0" indent="0" algn="ctr">
                  <a:buNone/>
                </a:pPr>
                <a:r>
                  <a:rPr lang="pt-PT" sz="2000" i="1" dirty="0" smtClean="0">
                    <a:latin typeface="Times" pitchFamily="18" charset="0"/>
                    <a:cs typeface="Times" pitchFamily="18" charset="0"/>
                  </a:rPr>
                  <a:t>Paridade não Coberta das Taxas de Juro</a:t>
                </a:r>
              </a:p>
              <a:p>
                <a:pPr marL="0" indent="0" algn="just">
                  <a:buNone/>
                </a:pPr>
                <a:endParaRPr lang="pt-PT" sz="2000" b="1" dirty="0">
                  <a:latin typeface="Times" pitchFamily="18" charset="0"/>
                  <a:cs typeface="Times" pitchFamily="18" charset="0"/>
                </a:endParaRPr>
              </a:p>
              <a:p>
                <a:pPr marL="0" indent="0" algn="just">
                  <a:buNone/>
                </a:pPr>
                <a:r>
                  <a:rPr lang="pt-PT" sz="2000" dirty="0" smtClean="0">
                    <a:latin typeface="Times" pitchFamily="18" charset="0"/>
                    <a:cs typeface="Times" pitchFamily="18" charset="0"/>
                  </a:rPr>
                  <a:t>A </a:t>
                </a:r>
                <a:r>
                  <a:rPr lang="pt-PT" sz="2000" dirty="0">
                    <a:latin typeface="Times" pitchFamily="18" charset="0"/>
                    <a:cs typeface="Times" pitchFamily="18" charset="0"/>
                  </a:rPr>
                  <a:t>regra geral para não-arbitragem é a de que os rendimentos dos ativos devem ser iguais, uma vez convertidos na mesma moeda. Logo: </a:t>
                </a:r>
                <a:endParaRPr lang="pt-PT" sz="2000" dirty="0" smtClean="0">
                  <a:latin typeface="Times" pitchFamily="18" charset="0"/>
                  <a:cs typeface="Times" pitchFamily="18" charset="0"/>
                </a:endParaRPr>
              </a:p>
              <a:p>
                <a:pPr marL="0" indent="0" algn="just">
                  <a:buNone/>
                </a:pPr>
                <a:endParaRPr lang="pt-PT" sz="2000" dirty="0">
                  <a:latin typeface="Times" pitchFamily="18" charset="0"/>
                  <a:cs typeface="Times" pitchFamily="18" charset="0"/>
                </a:endParaRPr>
              </a:p>
              <a:p>
                <a:pPr marL="0" indent="0" algn="r">
                  <a:buNone/>
                </a:pPr>
                <a14:m>
                  <m:oMath xmlns:m="http://schemas.openxmlformats.org/officeDocument/2006/math">
                    <m:r>
                      <a:rPr lang="pt-PT" sz="2000" i="1">
                        <a:latin typeface="Cambria Math"/>
                      </a:rPr>
                      <m:t>1+</m:t>
                    </m:r>
                    <m:sSub>
                      <m:sSubPr>
                        <m:ctrlPr>
                          <a:rPr lang="pt-PT" sz="2000" i="1">
                            <a:latin typeface="Cambria Math"/>
                          </a:rPr>
                        </m:ctrlPr>
                      </m:sSubPr>
                      <m:e>
                        <m:r>
                          <a:rPr lang="pt-PT" sz="2000" i="1">
                            <a:latin typeface="Cambria Math"/>
                          </a:rPr>
                          <m:t>𝑟</m:t>
                        </m:r>
                      </m:e>
                      <m:sub>
                        <m:r>
                          <a:rPr lang="pt-PT" sz="2000" i="1">
                            <a:latin typeface="Cambria Math"/>
                          </a:rPr>
                          <m:t>𝑑𝑜𝑚𝑒𝑠𝑡𝑖𝑐</m:t>
                        </m:r>
                      </m:sub>
                    </m:sSub>
                    <m:r>
                      <a:rPr lang="pt-PT" sz="2000" i="1">
                        <a:latin typeface="Cambria Math"/>
                      </a:rPr>
                      <m:t>=</m:t>
                    </m:r>
                    <m:f>
                      <m:fPr>
                        <m:ctrlPr>
                          <a:rPr lang="pt-PT" sz="2000" i="1">
                            <a:latin typeface="Cambria Math"/>
                          </a:rPr>
                        </m:ctrlPr>
                      </m:fPr>
                      <m:num>
                        <m:sSub>
                          <m:sSubPr>
                            <m:ctrlPr>
                              <a:rPr lang="pt-PT" sz="2000" i="1">
                                <a:latin typeface="Cambria Math"/>
                              </a:rPr>
                            </m:ctrlPr>
                          </m:sSubPr>
                          <m:e>
                            <m:r>
                              <a:rPr lang="pt-PT" sz="2000" i="1">
                                <a:latin typeface="Cambria Math"/>
                              </a:rPr>
                              <m:t>𝑋𝑅</m:t>
                            </m:r>
                          </m:e>
                          <m:sub>
                            <m:r>
                              <a:rPr lang="pt-PT" sz="2000" i="1">
                                <a:latin typeface="Cambria Math"/>
                              </a:rPr>
                              <m:t>𝑡</m:t>
                            </m:r>
                          </m:sub>
                        </m:sSub>
                        <m:r>
                          <a:rPr lang="pt-PT" sz="2000" i="1">
                            <a:latin typeface="Cambria Math"/>
                          </a:rPr>
                          <m:t>(1+</m:t>
                        </m:r>
                        <m:sSub>
                          <m:sSubPr>
                            <m:ctrlPr>
                              <a:rPr lang="pt-PT" sz="2000" i="1">
                                <a:latin typeface="Cambria Math"/>
                              </a:rPr>
                            </m:ctrlPr>
                          </m:sSubPr>
                          <m:e>
                            <m:r>
                              <a:rPr lang="pt-PT" sz="2000" i="1">
                                <a:latin typeface="Cambria Math"/>
                              </a:rPr>
                              <m:t>𝑟</m:t>
                            </m:r>
                          </m:e>
                          <m:sub>
                            <m:r>
                              <a:rPr lang="pt-PT" sz="2000" i="1">
                                <a:latin typeface="Cambria Math"/>
                              </a:rPr>
                              <m:t>𝑓𝑜𝑟𝑒𝑖𝑔𝑛</m:t>
                            </m:r>
                          </m:sub>
                        </m:sSub>
                        <m:r>
                          <a:rPr lang="pt-PT" sz="2000" i="1">
                            <a:latin typeface="Cambria Math"/>
                          </a:rPr>
                          <m:t>)</m:t>
                        </m:r>
                      </m:num>
                      <m:den>
                        <m:sSubSup>
                          <m:sSubSupPr>
                            <m:ctrlPr>
                              <a:rPr lang="pt-PT" sz="2000" i="1">
                                <a:latin typeface="Cambria Math"/>
                              </a:rPr>
                            </m:ctrlPr>
                          </m:sSubSupPr>
                          <m:e>
                            <m:r>
                              <a:rPr lang="pt-PT" sz="2000" i="1">
                                <a:latin typeface="Cambria Math"/>
                              </a:rPr>
                              <m:t>𝑋𝑅</m:t>
                            </m:r>
                          </m:e>
                          <m:sub>
                            <m:r>
                              <a:rPr lang="pt-PT" sz="2000" i="1">
                                <a:latin typeface="Cambria Math"/>
                              </a:rPr>
                              <m:t>𝑡</m:t>
                            </m:r>
                            <m:r>
                              <a:rPr lang="pt-PT" sz="2000" i="1">
                                <a:latin typeface="Cambria Math"/>
                              </a:rPr>
                              <m:t>+</m:t>
                            </m:r>
                            <m:r>
                              <a:rPr lang="pt-PT" sz="2000" i="1">
                                <a:latin typeface="Cambria Math"/>
                              </a:rPr>
                              <m:t>𝑚</m:t>
                            </m:r>
                          </m:sub>
                          <m:sup>
                            <m:r>
                              <a:rPr lang="pt-PT" sz="2000" i="1">
                                <a:latin typeface="Cambria Math"/>
                              </a:rPr>
                              <m:t>𝑒</m:t>
                            </m:r>
                          </m:sup>
                        </m:sSubSup>
                      </m:den>
                    </m:f>
                  </m:oMath>
                </a14:m>
                <a:r>
                  <a:rPr lang="pt-PT" sz="2000" dirty="0">
                    <a:latin typeface="Times" pitchFamily="18" charset="0"/>
                    <a:cs typeface="Times" pitchFamily="18" charset="0"/>
                  </a:rPr>
                  <a:t>			</a:t>
                </a:r>
                <a:r>
                  <a:rPr lang="pt-PT" sz="2000" dirty="0" smtClean="0">
                    <a:latin typeface="Times" pitchFamily="18" charset="0"/>
                    <a:cs typeface="Times" pitchFamily="18" charset="0"/>
                  </a:rPr>
                  <a:t>	</a:t>
                </a:r>
              </a:p>
              <a:p>
                <a:pPr marL="0" indent="0" algn="r">
                  <a:buNone/>
                </a:pPr>
                <a:endParaRPr lang="pt-PT" sz="2000" dirty="0">
                  <a:latin typeface="Times" pitchFamily="18" charset="0"/>
                  <a:cs typeface="Times" pitchFamily="18" charset="0"/>
                </a:endParaRPr>
              </a:p>
              <a:p>
                <a:pPr marL="0" indent="0">
                  <a:buNone/>
                </a:pPr>
                <a:endParaRPr lang="pt-PT" sz="2000" dirty="0">
                  <a:latin typeface="Times" pitchFamily="18" charset="0"/>
                  <a:cs typeface="Times" pitchFamily="18" charset="0"/>
                </a:endParaRPr>
              </a:p>
              <a:p>
                <a:pPr marL="0" indent="0">
                  <a:buNone/>
                </a:pPr>
                <a:r>
                  <a:rPr lang="pt-PT" sz="2000" dirty="0" smtClean="0">
                    <a:latin typeface="Times" pitchFamily="18" charset="0"/>
                    <a:cs typeface="Times" pitchFamily="18" charset="0"/>
                  </a:rPr>
                  <a:t>É </a:t>
                </a:r>
                <a:r>
                  <a:rPr lang="pt-PT" sz="2000" dirty="0">
                    <a:latin typeface="Times" pitchFamily="18" charset="0"/>
                    <a:cs typeface="Times" pitchFamily="18" charset="0"/>
                  </a:rPr>
                  <a:t>possível demonstrar que esta condição é equivalente a: </a:t>
                </a:r>
              </a:p>
              <a:p>
                <a:pPr marL="0" indent="0">
                  <a:buNone/>
                </a:pPr>
                <a:r>
                  <a:rPr lang="pt-PT" sz="700" dirty="0">
                    <a:latin typeface="Times" pitchFamily="18" charset="0"/>
                    <a:cs typeface="Times" pitchFamily="18" charset="0"/>
                  </a:rPr>
                  <a:t> </a:t>
                </a:r>
              </a:p>
              <a:p>
                <a:pPr marL="0" indent="0">
                  <a:buNone/>
                </a:pPr>
                <a:r>
                  <a:rPr lang="pt-PT" sz="2000" dirty="0" smtClean="0"/>
                  <a:t>			</a:t>
                </a:r>
                <a14:m>
                  <m:oMath xmlns:m="http://schemas.openxmlformats.org/officeDocument/2006/math">
                    <m:sSubSup>
                      <m:sSubSupPr>
                        <m:ctrlPr>
                          <a:rPr lang="pt-PT" sz="2000" i="1">
                            <a:latin typeface="Cambria Math"/>
                          </a:rPr>
                        </m:ctrlPr>
                      </m:sSubSupPr>
                      <m:e>
                        <m:acc>
                          <m:accPr>
                            <m:chr m:val="̂"/>
                            <m:ctrlPr>
                              <a:rPr lang="pt-PT" sz="2000" i="1">
                                <a:latin typeface="Cambria Math"/>
                              </a:rPr>
                            </m:ctrlPr>
                          </m:accPr>
                          <m:e>
                            <m:r>
                              <a:rPr lang="pt-PT" sz="2000" i="1">
                                <a:latin typeface="Cambria Math"/>
                              </a:rPr>
                              <m:t>𝑋𝑅</m:t>
                            </m:r>
                          </m:e>
                        </m:acc>
                      </m:e>
                      <m:sub>
                        <m:r>
                          <a:rPr lang="pt-PT" sz="2000" i="1">
                            <a:latin typeface="Cambria Math"/>
                          </a:rPr>
                          <m:t>𝑡</m:t>
                        </m:r>
                      </m:sub>
                      <m:sup>
                        <m:r>
                          <a:rPr lang="pt-PT" sz="2000" i="1">
                            <a:latin typeface="Cambria Math"/>
                          </a:rPr>
                          <m:t>𝑒</m:t>
                        </m:r>
                      </m:sup>
                    </m:sSubSup>
                    <m:r>
                      <a:rPr lang="pt-PT" sz="2000" i="1">
                        <a:latin typeface="Cambria Math"/>
                      </a:rPr>
                      <m:t>≈</m:t>
                    </m:r>
                    <m:sSub>
                      <m:sSubPr>
                        <m:ctrlPr>
                          <a:rPr lang="pt-PT" sz="2000" i="1">
                            <a:latin typeface="Cambria Math"/>
                          </a:rPr>
                        </m:ctrlPr>
                      </m:sSubPr>
                      <m:e>
                        <m:r>
                          <a:rPr lang="pt-PT" sz="2000" i="1">
                            <a:latin typeface="Cambria Math"/>
                          </a:rPr>
                          <m:t>𝑟</m:t>
                        </m:r>
                      </m:e>
                      <m:sub>
                        <m:r>
                          <a:rPr lang="pt-PT" sz="2000" i="1">
                            <a:latin typeface="Cambria Math"/>
                          </a:rPr>
                          <m:t>𝑓𝑜𝑟𝑒𝑖𝑔𝑛</m:t>
                        </m:r>
                      </m:sub>
                    </m:sSub>
                    <m:r>
                      <a:rPr lang="pt-PT" sz="2000" i="1">
                        <a:latin typeface="Cambria Math"/>
                      </a:rPr>
                      <m:t>−</m:t>
                    </m:r>
                    <m:sSub>
                      <m:sSubPr>
                        <m:ctrlPr>
                          <a:rPr lang="pt-PT" sz="2000" i="1">
                            <a:latin typeface="Cambria Math"/>
                          </a:rPr>
                        </m:ctrlPr>
                      </m:sSubPr>
                      <m:e>
                        <m:r>
                          <a:rPr lang="pt-PT" sz="2000" i="1">
                            <a:latin typeface="Cambria Math"/>
                          </a:rPr>
                          <m:t>𝑟</m:t>
                        </m:r>
                      </m:e>
                      <m:sub>
                        <m:r>
                          <a:rPr lang="pt-PT" sz="2000" i="1">
                            <a:latin typeface="Cambria Math"/>
                          </a:rPr>
                          <m:t>𝑑𝑜𝑚𝑒𝑠𝑡𝑖𝑐</m:t>
                        </m:r>
                      </m:sub>
                    </m:sSub>
                  </m:oMath>
                </a14:m>
                <a:r>
                  <a:rPr lang="pt-PT" sz="2000" dirty="0">
                    <a:latin typeface="Times" pitchFamily="18" charset="0"/>
                    <a:cs typeface="Times" pitchFamily="18" charset="0"/>
                  </a:rPr>
                  <a:t>		</a:t>
                </a:r>
                <a:r>
                  <a:rPr lang="pt-PT" sz="2000" dirty="0" smtClean="0">
                    <a:latin typeface="Times" pitchFamily="18" charset="0"/>
                    <a:cs typeface="Times" pitchFamily="18" charset="0"/>
                  </a:rPr>
                  <a:t>                   </a:t>
                </a:r>
                <a:endParaRPr lang="pt-PT" sz="2000" dirty="0">
                  <a:latin typeface="Times" pitchFamily="18" charset="0"/>
                  <a:cs typeface="Times" pitchFamily="18" charset="0"/>
                </a:endParaRPr>
              </a:p>
            </p:txBody>
          </p:sp>
        </mc:Choice>
        <mc:Fallback xmlns="">
          <p:sp>
            <p:nvSpPr>
              <p:cNvPr id="3" name="Marcador de Posição de Conteúdo 2"/>
              <p:cNvSpPr>
                <a:spLocks noGrp="1" noRot="1" noChangeAspect="1" noMove="1" noResize="1" noEditPoints="1" noAdjustHandles="1" noChangeArrowheads="1" noChangeShapeType="1" noTextEdit="1"/>
              </p:cNvSpPr>
              <p:nvPr>
                <p:ph idx="1"/>
              </p:nvPr>
            </p:nvSpPr>
            <p:spPr>
              <a:xfrm>
                <a:off x="467544" y="1567333"/>
                <a:ext cx="8424936" cy="4525963"/>
              </a:xfrm>
              <a:blipFill rotWithShape="1">
                <a:blip r:embed="rId3"/>
                <a:stretch>
                  <a:fillRect l="-796" t="-673" r="-724"/>
                </a:stretch>
              </a:blipFill>
            </p:spPr>
            <p:txBody>
              <a:bodyPr/>
              <a:lstStyle/>
              <a:p>
                <a:r>
                  <a:rPr lang="pt-PT">
                    <a:noFill/>
                  </a:rPr>
                  <a:t> </a:t>
                </a:r>
              </a:p>
            </p:txBody>
          </p:sp>
        </mc:Fallback>
      </mc:AlternateContent>
      <p:sp>
        <p:nvSpPr>
          <p:cNvPr id="5" name="Marcador de Posição do Número do Diapositivo 4"/>
          <p:cNvSpPr>
            <a:spLocks noGrp="1"/>
          </p:cNvSpPr>
          <p:nvPr>
            <p:ph type="sldNum" sz="quarter" idx="12"/>
          </p:nvPr>
        </p:nvSpPr>
        <p:spPr>
          <a:xfrm>
            <a:off x="6993924" y="6492875"/>
            <a:ext cx="2133600" cy="365125"/>
          </a:xfrm>
        </p:spPr>
        <p:txBody>
          <a:bodyPr/>
          <a:lstStyle/>
          <a:p>
            <a:fld id="{1EFADD45-C38B-4FF6-BB6B-EF2AA74D4FFF}" type="slidenum">
              <a:rPr lang="en-GB" smtClean="0"/>
              <a:pPr/>
              <a:t>6</a:t>
            </a:fld>
            <a:endParaRPr lang="en-GB" dirty="0"/>
          </a:p>
        </p:txBody>
      </p:sp>
      <p:cxnSp>
        <p:nvCxnSpPr>
          <p:cNvPr id="6" name="Conexão recta unidireccional 5"/>
          <p:cNvCxnSpPr/>
          <p:nvPr/>
        </p:nvCxnSpPr>
        <p:spPr>
          <a:xfrm flipV="1">
            <a:off x="5279956" y="3309630"/>
            <a:ext cx="502604" cy="139116"/>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7" name="Conexão recta unidireccional 6"/>
          <p:cNvCxnSpPr/>
          <p:nvPr/>
        </p:nvCxnSpPr>
        <p:spPr>
          <a:xfrm flipH="1">
            <a:off x="2686216" y="3902534"/>
            <a:ext cx="648072" cy="180020"/>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
        <p:nvSpPr>
          <p:cNvPr id="8" name="CaixaDeTexto 7"/>
          <p:cNvSpPr txBox="1"/>
          <p:nvPr/>
        </p:nvSpPr>
        <p:spPr>
          <a:xfrm>
            <a:off x="5490550" y="3140968"/>
            <a:ext cx="2120572" cy="307777"/>
          </a:xfrm>
          <a:prstGeom prst="rect">
            <a:avLst/>
          </a:prstGeom>
          <a:noFill/>
        </p:spPr>
        <p:txBody>
          <a:bodyPr wrap="square" rtlCol="0">
            <a:spAutoFit/>
          </a:bodyPr>
          <a:lstStyle/>
          <a:p>
            <a:pPr algn="ctr"/>
            <a:r>
              <a:rPr lang="pt-PT" sz="1400" b="1" i="1" dirty="0" smtClean="0">
                <a:solidFill>
                  <a:srgbClr val="000099"/>
                </a:solidFill>
                <a:latin typeface="Times" pitchFamily="18" charset="0"/>
                <a:cs typeface="Times" pitchFamily="18" charset="0"/>
              </a:rPr>
              <a:t>Taxa de juro externa</a:t>
            </a:r>
            <a:endParaRPr lang="pt-PT" sz="1400" b="1" i="1" dirty="0">
              <a:solidFill>
                <a:srgbClr val="000099"/>
              </a:solidFill>
              <a:latin typeface="Times" pitchFamily="18" charset="0"/>
              <a:cs typeface="Times" pitchFamily="18" charset="0"/>
            </a:endParaRPr>
          </a:p>
        </p:txBody>
      </p:sp>
      <p:sp>
        <p:nvSpPr>
          <p:cNvPr id="9" name="CaixaDeTexto 8"/>
          <p:cNvSpPr txBox="1"/>
          <p:nvPr/>
        </p:nvSpPr>
        <p:spPr>
          <a:xfrm>
            <a:off x="1049866" y="3990583"/>
            <a:ext cx="2120572" cy="307777"/>
          </a:xfrm>
          <a:prstGeom prst="rect">
            <a:avLst/>
          </a:prstGeom>
          <a:noFill/>
        </p:spPr>
        <p:txBody>
          <a:bodyPr wrap="square" rtlCol="0">
            <a:spAutoFit/>
          </a:bodyPr>
          <a:lstStyle/>
          <a:p>
            <a:r>
              <a:rPr lang="pt-PT" sz="1400" b="1" i="1" dirty="0" smtClean="0">
                <a:solidFill>
                  <a:srgbClr val="000099"/>
                </a:solidFill>
                <a:latin typeface="Times" pitchFamily="18" charset="0"/>
                <a:cs typeface="Times" pitchFamily="18" charset="0"/>
              </a:rPr>
              <a:t>Taxa de juro interna</a:t>
            </a:r>
            <a:endParaRPr lang="pt-PT" sz="1400" b="1" i="1" dirty="0">
              <a:solidFill>
                <a:srgbClr val="000099"/>
              </a:solidFill>
              <a:latin typeface="Times" pitchFamily="18" charset="0"/>
              <a:cs typeface="Times" pitchFamily="18" charset="0"/>
            </a:endParaRPr>
          </a:p>
        </p:txBody>
      </p:sp>
      <p:sp>
        <p:nvSpPr>
          <p:cNvPr id="11" name="Oval 10"/>
          <p:cNvSpPr/>
          <p:nvPr/>
        </p:nvSpPr>
        <p:spPr>
          <a:xfrm>
            <a:off x="4990472" y="3732386"/>
            <a:ext cx="216024" cy="360040"/>
          </a:xfrm>
          <a:prstGeom prst="ellipse">
            <a:avLst/>
          </a:prstGeom>
          <a:noFill/>
          <a:ln w="635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b="1"/>
          </a:p>
        </p:txBody>
      </p:sp>
      <p:cxnSp>
        <p:nvCxnSpPr>
          <p:cNvPr id="12" name="Conexão recta unidireccional 11"/>
          <p:cNvCxnSpPr/>
          <p:nvPr/>
        </p:nvCxnSpPr>
        <p:spPr>
          <a:xfrm>
            <a:off x="5239248" y="4017170"/>
            <a:ext cx="642560" cy="254604"/>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
        <p:nvSpPr>
          <p:cNvPr id="13" name="CaixaDeTexto 12"/>
          <p:cNvSpPr txBox="1"/>
          <p:nvPr/>
        </p:nvSpPr>
        <p:spPr>
          <a:xfrm>
            <a:off x="5763796" y="4117885"/>
            <a:ext cx="2120572" cy="307777"/>
          </a:xfrm>
          <a:prstGeom prst="rect">
            <a:avLst/>
          </a:prstGeom>
          <a:noFill/>
        </p:spPr>
        <p:txBody>
          <a:bodyPr wrap="square" rtlCol="0">
            <a:spAutoFit/>
          </a:bodyPr>
          <a:lstStyle/>
          <a:p>
            <a:pPr algn="ctr"/>
            <a:r>
              <a:rPr lang="pt-PT" sz="1400" b="1" i="1" dirty="0" smtClean="0">
                <a:solidFill>
                  <a:srgbClr val="000099"/>
                </a:solidFill>
                <a:latin typeface="Times" pitchFamily="18" charset="0"/>
                <a:cs typeface="Times" pitchFamily="18" charset="0"/>
              </a:rPr>
              <a:t>Maturidade dos títulos</a:t>
            </a:r>
            <a:endParaRPr lang="pt-PT" sz="1400" b="1" i="1" dirty="0">
              <a:solidFill>
                <a:srgbClr val="000099"/>
              </a:solidFill>
              <a:latin typeface="Times" pitchFamily="18" charset="0"/>
              <a:cs typeface="Times" pitchFamily="18" charset="0"/>
            </a:endParaRPr>
          </a:p>
        </p:txBody>
      </p:sp>
      <p:cxnSp>
        <p:nvCxnSpPr>
          <p:cNvPr id="15" name="Conexão recta unidireccional 14"/>
          <p:cNvCxnSpPr/>
          <p:nvPr/>
        </p:nvCxnSpPr>
        <p:spPr>
          <a:xfrm flipH="1">
            <a:off x="2614208" y="5522714"/>
            <a:ext cx="648072" cy="180020"/>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
        <p:nvSpPr>
          <p:cNvPr id="16" name="CaixaDeTexto 15"/>
          <p:cNvSpPr txBox="1"/>
          <p:nvPr/>
        </p:nvSpPr>
        <p:spPr>
          <a:xfrm>
            <a:off x="958024" y="5575558"/>
            <a:ext cx="2304256" cy="523220"/>
          </a:xfrm>
          <a:prstGeom prst="rect">
            <a:avLst/>
          </a:prstGeom>
          <a:noFill/>
        </p:spPr>
        <p:txBody>
          <a:bodyPr wrap="square" rtlCol="0">
            <a:spAutoFit/>
          </a:bodyPr>
          <a:lstStyle/>
          <a:p>
            <a:r>
              <a:rPr lang="pt-PT" sz="1400" b="1" i="1" dirty="0" smtClean="0">
                <a:solidFill>
                  <a:srgbClr val="000099"/>
                </a:solidFill>
                <a:latin typeface="Times" pitchFamily="18" charset="0"/>
                <a:cs typeface="Times" pitchFamily="18" charset="0"/>
              </a:rPr>
              <a:t>Taxa  de apreciação esperada da taxa de câmbio</a:t>
            </a:r>
            <a:endParaRPr lang="pt-PT" sz="1400" b="1" i="1" dirty="0">
              <a:solidFill>
                <a:srgbClr val="000099"/>
              </a:solidFill>
              <a:latin typeface="Times" pitchFamily="18" charset="0"/>
              <a:cs typeface="Times" pitchFamily="18" charset="0"/>
            </a:endParaRPr>
          </a:p>
        </p:txBody>
      </p:sp>
    </p:spTree>
    <p:extLst>
      <p:ext uri="{BB962C8B-B14F-4D97-AF65-F5344CB8AC3E}">
        <p14:creationId xmlns:p14="http://schemas.microsoft.com/office/powerpoint/2010/main" val="3932490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a:solidFill>
                  <a:schemeClr val="bg1"/>
                </a:solidFill>
                <a:latin typeface="Times New Roman" pitchFamily="18" charset="0"/>
                <a:cs typeface="Times New Roman" pitchFamily="18" charset="0"/>
              </a:rPr>
              <a:t>Taxas de Câmbio</a:t>
            </a:r>
          </a:p>
        </p:txBody>
      </p:sp>
      <p:sp>
        <p:nvSpPr>
          <p:cNvPr id="3" name="Marcador de Posição de Conteúdo 2"/>
          <p:cNvSpPr>
            <a:spLocks noGrp="1"/>
          </p:cNvSpPr>
          <p:nvPr>
            <p:ph idx="1"/>
          </p:nvPr>
        </p:nvSpPr>
        <p:spPr>
          <a:xfrm>
            <a:off x="467544" y="1567333"/>
            <a:ext cx="8424936" cy="4525963"/>
          </a:xfrm>
        </p:spPr>
        <p:txBody>
          <a:bodyPr>
            <a:noAutofit/>
          </a:bodyPr>
          <a:lstStyle/>
          <a:p>
            <a:pPr marL="0" indent="0" algn="ctr">
              <a:buNone/>
            </a:pPr>
            <a:endParaRPr lang="pt-PT" sz="2000" i="1" dirty="0" smtClean="0">
              <a:latin typeface="Times" pitchFamily="18" charset="0"/>
              <a:cs typeface="Times" pitchFamily="18" charset="0"/>
            </a:endParaRPr>
          </a:p>
          <a:p>
            <a:pPr marL="0" indent="0" algn="ctr">
              <a:buNone/>
            </a:pPr>
            <a:r>
              <a:rPr lang="pt-PT" sz="2000" i="1" dirty="0" smtClean="0">
                <a:latin typeface="Times" pitchFamily="18" charset="0"/>
                <a:cs typeface="Times" pitchFamily="18" charset="0"/>
              </a:rPr>
              <a:t>Risco Cambial</a:t>
            </a:r>
          </a:p>
          <a:p>
            <a:pPr marL="0" indent="0" algn="ctr">
              <a:buNone/>
            </a:pPr>
            <a:endParaRPr lang="pt-PT" sz="2000" i="1" dirty="0" smtClean="0">
              <a:latin typeface="Times" pitchFamily="18" charset="0"/>
              <a:cs typeface="Times" pitchFamily="18" charset="0"/>
            </a:endParaRPr>
          </a:p>
          <a:p>
            <a:pPr marL="0" indent="0" algn="just">
              <a:buNone/>
            </a:pPr>
            <a:endParaRPr lang="pt-PT" sz="2000" dirty="0" smtClean="0">
              <a:latin typeface="Times" pitchFamily="18" charset="0"/>
              <a:cs typeface="Times" pitchFamily="18" charset="0"/>
            </a:endParaRPr>
          </a:p>
          <a:p>
            <a:pPr marL="0" indent="0" algn="just">
              <a:buNone/>
            </a:pPr>
            <a:r>
              <a:rPr lang="pt-PT" sz="2000" dirty="0" smtClean="0">
                <a:latin typeface="Times" pitchFamily="18" charset="0"/>
                <a:cs typeface="Times" pitchFamily="18" charset="0"/>
              </a:rPr>
              <a:t>O </a:t>
            </a:r>
            <a:r>
              <a:rPr lang="pt-PT" sz="2000" b="1" dirty="0">
                <a:solidFill>
                  <a:srgbClr val="000099"/>
                </a:solidFill>
                <a:latin typeface="Times" pitchFamily="18" charset="0"/>
                <a:cs typeface="Times" pitchFamily="18" charset="0"/>
              </a:rPr>
              <a:t>risco cambial</a:t>
            </a:r>
            <a:r>
              <a:rPr lang="pt-PT" sz="2000" dirty="0">
                <a:solidFill>
                  <a:srgbClr val="000099"/>
                </a:solidFill>
                <a:latin typeface="Times" pitchFamily="18" charset="0"/>
                <a:cs typeface="Times" pitchFamily="18" charset="0"/>
              </a:rPr>
              <a:t> </a:t>
            </a:r>
            <a:r>
              <a:rPr lang="pt-PT" sz="2000" dirty="0">
                <a:latin typeface="Times" pitchFamily="18" charset="0"/>
                <a:cs typeface="Times" pitchFamily="18" charset="0"/>
              </a:rPr>
              <a:t>é o risco de perda de capital (medido em moeda nacional) como resultado de uma apreciação inesperada da taxa de câmbio. Existindo, pode ser exigido um prémio de risco para fazer face ao risco cambial de modo a justificar a detenção de um ativo externo. </a:t>
            </a:r>
          </a:p>
          <a:p>
            <a:pPr marL="0" indent="0">
              <a:buNone/>
            </a:pPr>
            <a:endParaRPr lang="pt-PT" sz="2000" b="1" dirty="0">
              <a:latin typeface="Times" pitchFamily="18" charset="0"/>
              <a:cs typeface="Times" pitchFamily="18" charset="0"/>
            </a:endParaRPr>
          </a:p>
          <a:p>
            <a:pPr marL="0" indent="0" algn="just">
              <a:buNone/>
            </a:pPr>
            <a:endParaRPr lang="pt-PT" sz="2000" i="1" dirty="0" smtClean="0">
              <a:latin typeface="Times" pitchFamily="18" charset="0"/>
              <a:cs typeface="Times"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7</a:t>
            </a:fld>
            <a:endParaRPr lang="en-GB"/>
          </a:p>
        </p:txBody>
      </p:sp>
      <p:sp>
        <p:nvSpPr>
          <p:cNvPr id="6"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000099"/>
                </a:solidFill>
              </a:rPr>
              <a:t>Macroeconomia</a:t>
            </a:r>
            <a:endParaRPr lang="en-GB" dirty="0">
              <a:solidFill>
                <a:srgbClr val="000099"/>
              </a:solidFill>
            </a:endParaRPr>
          </a:p>
        </p:txBody>
      </p:sp>
    </p:spTree>
    <p:extLst>
      <p:ext uri="{BB962C8B-B14F-4D97-AF65-F5344CB8AC3E}">
        <p14:creationId xmlns:p14="http://schemas.microsoft.com/office/powerpoint/2010/main" val="1692588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Regimes Cambiais</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467544" y="1567333"/>
            <a:ext cx="8424936" cy="4525963"/>
          </a:xfrm>
        </p:spPr>
        <p:txBody>
          <a:bodyPr>
            <a:noAutofit/>
          </a:bodyPr>
          <a:lstStyle/>
          <a:p>
            <a:pPr marL="0" indent="0" algn="just">
              <a:buNone/>
            </a:pPr>
            <a:endParaRPr lang="pt-PT" sz="2000" dirty="0" smtClean="0">
              <a:latin typeface="Times" pitchFamily="18" charset="0"/>
              <a:cs typeface="Times" pitchFamily="18" charset="0"/>
            </a:endParaRPr>
          </a:p>
          <a:p>
            <a:pPr marL="0" indent="0" algn="just">
              <a:buNone/>
            </a:pPr>
            <a:r>
              <a:rPr lang="pt-PT" sz="2000" dirty="0" smtClean="0">
                <a:latin typeface="Times" pitchFamily="18" charset="0"/>
                <a:cs typeface="Times" pitchFamily="18" charset="0"/>
              </a:rPr>
              <a:t>Dois </a:t>
            </a:r>
            <a:r>
              <a:rPr lang="pt-PT" sz="2000" dirty="0">
                <a:latin typeface="Times" pitchFamily="18" charset="0"/>
                <a:cs typeface="Times" pitchFamily="18" charset="0"/>
              </a:rPr>
              <a:t>tipos de regimes cambiais extremos</a:t>
            </a:r>
            <a:r>
              <a:rPr lang="pt-PT" sz="2000" dirty="0" smtClean="0">
                <a:latin typeface="Times" pitchFamily="18" charset="0"/>
                <a:cs typeface="Times" pitchFamily="18" charset="0"/>
              </a:rPr>
              <a:t>:</a:t>
            </a:r>
          </a:p>
          <a:p>
            <a:pPr marL="0" indent="0" algn="just">
              <a:buNone/>
            </a:pPr>
            <a:endParaRPr lang="pt-PT" sz="2000" dirty="0">
              <a:latin typeface="Times" pitchFamily="18" charset="0"/>
              <a:cs typeface="Times" pitchFamily="18" charset="0"/>
            </a:endParaRPr>
          </a:p>
          <a:p>
            <a:pPr lvl="0" algn="just"/>
            <a:r>
              <a:rPr lang="pt-PT" sz="2000" b="1" dirty="0" smtClean="0">
                <a:solidFill>
                  <a:srgbClr val="000099"/>
                </a:solidFill>
                <a:latin typeface="Times" pitchFamily="18" charset="0"/>
                <a:cs typeface="Times" pitchFamily="18" charset="0"/>
              </a:rPr>
              <a:t>Câmbios </a:t>
            </a:r>
            <a:r>
              <a:rPr lang="pt-PT" sz="2000" b="1" dirty="0">
                <a:solidFill>
                  <a:srgbClr val="000099"/>
                </a:solidFill>
                <a:latin typeface="Times" pitchFamily="18" charset="0"/>
                <a:cs typeface="Times" pitchFamily="18" charset="0"/>
              </a:rPr>
              <a:t>fixos </a:t>
            </a:r>
            <a:r>
              <a:rPr lang="pt-PT" sz="2000" dirty="0">
                <a:latin typeface="Times" pitchFamily="18" charset="0"/>
                <a:cs typeface="Times" pitchFamily="18" charset="0"/>
              </a:rPr>
              <a:t>→ </a:t>
            </a:r>
            <a:r>
              <a:rPr lang="pt-PT" sz="2000" dirty="0" smtClean="0">
                <a:latin typeface="Times" pitchFamily="18" charset="0"/>
                <a:cs typeface="Times" pitchFamily="18" charset="0"/>
              </a:rPr>
              <a:t>a </a:t>
            </a:r>
            <a:r>
              <a:rPr lang="pt-PT" sz="2000" dirty="0">
                <a:latin typeface="Times" pitchFamily="18" charset="0"/>
                <a:cs typeface="Times" pitchFamily="18" charset="0"/>
              </a:rPr>
              <a:t>taxa de câmbio é fixada num certo patamar e, posteriormente, o BC intervém de modo a garantir que esse valor se mantém ao longo do tempo</a:t>
            </a:r>
            <a:r>
              <a:rPr lang="pt-PT" sz="2000" dirty="0" smtClean="0">
                <a:latin typeface="Times" pitchFamily="18" charset="0"/>
                <a:cs typeface="Times" pitchFamily="18" charset="0"/>
              </a:rPr>
              <a:t>;</a:t>
            </a:r>
          </a:p>
          <a:p>
            <a:pPr marL="0" lvl="0" indent="0" algn="just">
              <a:buNone/>
            </a:pPr>
            <a:endParaRPr lang="pt-PT" sz="2000" dirty="0">
              <a:latin typeface="Times" pitchFamily="18" charset="0"/>
              <a:cs typeface="Times" pitchFamily="18" charset="0"/>
            </a:endParaRPr>
          </a:p>
          <a:p>
            <a:pPr lvl="0" algn="just"/>
            <a:r>
              <a:rPr lang="pt-PT" sz="2000" b="1" dirty="0" smtClean="0">
                <a:solidFill>
                  <a:srgbClr val="000099"/>
                </a:solidFill>
                <a:latin typeface="Times" pitchFamily="18" charset="0"/>
                <a:cs typeface="Times" pitchFamily="18" charset="0"/>
              </a:rPr>
              <a:t>Câmbios </a:t>
            </a:r>
            <a:r>
              <a:rPr lang="pt-PT" sz="2000" b="1" dirty="0">
                <a:solidFill>
                  <a:srgbClr val="000099"/>
                </a:solidFill>
                <a:latin typeface="Times" pitchFamily="18" charset="0"/>
                <a:cs typeface="Times" pitchFamily="18" charset="0"/>
              </a:rPr>
              <a:t>flexíveis </a:t>
            </a:r>
            <a:r>
              <a:rPr lang="pt-PT" sz="2000" dirty="0">
                <a:latin typeface="Times" pitchFamily="18" charset="0"/>
                <a:cs typeface="Times" pitchFamily="18" charset="0"/>
              </a:rPr>
              <a:t>→ </a:t>
            </a:r>
            <a:r>
              <a:rPr lang="pt-PT" sz="2000" dirty="0" smtClean="0">
                <a:latin typeface="Times" pitchFamily="18" charset="0"/>
                <a:cs typeface="Times" pitchFamily="18" charset="0"/>
              </a:rPr>
              <a:t>a </a:t>
            </a:r>
            <a:r>
              <a:rPr lang="pt-PT" sz="2000" dirty="0">
                <a:latin typeface="Times" pitchFamily="18" charset="0"/>
                <a:cs typeface="Times" pitchFamily="18" charset="0"/>
              </a:rPr>
              <a:t>taxa de câmbio é livremente </a:t>
            </a:r>
            <a:r>
              <a:rPr lang="pt-PT" sz="2000" dirty="0" smtClean="0">
                <a:latin typeface="Times" pitchFamily="18" charset="0"/>
                <a:cs typeface="Times" pitchFamily="18" charset="0"/>
              </a:rPr>
              <a:t>determinada através </a:t>
            </a:r>
            <a:r>
              <a:rPr lang="pt-PT" sz="2000" dirty="0">
                <a:latin typeface="Times" pitchFamily="18" charset="0"/>
                <a:cs typeface="Times" pitchFamily="18" charset="0"/>
              </a:rPr>
              <a:t>da procura e da oferta no mercado cambial.</a:t>
            </a:r>
          </a:p>
          <a:p>
            <a:pPr marL="0" indent="0" algn="just">
              <a:buNone/>
            </a:pPr>
            <a:endParaRPr lang="pt-PT" sz="2000" i="1" dirty="0" smtClean="0">
              <a:latin typeface="Times" pitchFamily="18" charset="0"/>
              <a:cs typeface="Times" pitchFamily="18" charset="0"/>
            </a:endParaRPr>
          </a:p>
        </p:txBody>
      </p:sp>
      <p:sp>
        <p:nvSpPr>
          <p:cNvPr id="5" name="Marcador de Posição do Número do Diapositivo 4"/>
          <p:cNvSpPr>
            <a:spLocks noGrp="1"/>
          </p:cNvSpPr>
          <p:nvPr>
            <p:ph type="sldNum" sz="quarter" idx="12"/>
          </p:nvPr>
        </p:nvSpPr>
        <p:spPr>
          <a:xfrm>
            <a:off x="6588224" y="6309320"/>
            <a:ext cx="2133600" cy="365125"/>
          </a:xfrm>
        </p:spPr>
        <p:txBody>
          <a:bodyPr/>
          <a:lstStyle/>
          <a:p>
            <a:fld id="{1EFADD45-C38B-4FF6-BB6B-EF2AA74D4FFF}" type="slidenum">
              <a:rPr lang="en-GB" smtClean="0"/>
              <a:pPr/>
              <a:t>8</a:t>
            </a:fld>
            <a:endParaRPr lang="en-GB"/>
          </a:p>
        </p:txBody>
      </p:sp>
      <p:sp>
        <p:nvSpPr>
          <p:cNvPr id="6" name="Marcador de Posição do Rodapé 4"/>
          <p:cNvSpPr>
            <a:spLocks noGrp="1"/>
          </p:cNvSpPr>
          <p:nvPr>
            <p:ph type="ftr" sz="quarter" idx="11"/>
          </p:nvPr>
        </p:nvSpPr>
        <p:spPr>
          <a:xfrm>
            <a:off x="3124200" y="6356350"/>
            <a:ext cx="2895600" cy="365125"/>
          </a:xfrm>
        </p:spPr>
        <p:txBody>
          <a:bodyPr/>
          <a:lstStyle/>
          <a:p>
            <a:r>
              <a:rPr lang="en-GB" dirty="0" err="1" smtClean="0">
                <a:solidFill>
                  <a:srgbClr val="000099"/>
                </a:solidFill>
              </a:rPr>
              <a:t>Macroeconomia</a:t>
            </a:r>
            <a:endParaRPr lang="en-GB" dirty="0">
              <a:solidFill>
                <a:srgbClr val="000099"/>
              </a:solidFill>
            </a:endParaRPr>
          </a:p>
        </p:txBody>
      </p:sp>
    </p:spTree>
    <p:extLst>
      <p:ext uri="{BB962C8B-B14F-4D97-AF65-F5344CB8AC3E}">
        <p14:creationId xmlns:p14="http://schemas.microsoft.com/office/powerpoint/2010/main" val="2551906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0099"/>
          </a:solidFill>
        </p:spPr>
        <p:txBody>
          <a:bodyPr>
            <a:noAutofit/>
          </a:bodyPr>
          <a:lstStyle/>
          <a:p>
            <a:r>
              <a:rPr lang="pt-PT" sz="3000" b="1" dirty="0" smtClean="0">
                <a:solidFill>
                  <a:schemeClr val="bg1"/>
                </a:solidFill>
                <a:latin typeface="Times New Roman" pitchFamily="18" charset="0"/>
                <a:cs typeface="Times New Roman" pitchFamily="18" charset="0"/>
              </a:rPr>
              <a:t>Intervenções sobre a Taxa de Câmbio</a:t>
            </a:r>
            <a:endParaRPr lang="pt-PT" sz="3000" b="1" dirty="0">
              <a:solidFill>
                <a:schemeClr val="bg1"/>
              </a:solidFill>
              <a:latin typeface="Times New Roman" pitchFamily="18" charset="0"/>
              <a:cs typeface="Times New Roman" pitchFamily="18" charset="0"/>
            </a:endParaRPr>
          </a:p>
        </p:txBody>
      </p:sp>
      <p:sp>
        <p:nvSpPr>
          <p:cNvPr id="3" name="Marcador de Posição de Conteúdo 2"/>
          <p:cNvSpPr>
            <a:spLocks noGrp="1"/>
          </p:cNvSpPr>
          <p:nvPr>
            <p:ph idx="1"/>
          </p:nvPr>
        </p:nvSpPr>
        <p:spPr>
          <a:xfrm>
            <a:off x="467544" y="1567333"/>
            <a:ext cx="8424936" cy="4525963"/>
          </a:xfrm>
        </p:spPr>
        <p:txBody>
          <a:bodyPr>
            <a:noAutofit/>
          </a:bodyPr>
          <a:lstStyle/>
          <a:p>
            <a:pPr marL="0" indent="0" algn="just">
              <a:buNone/>
            </a:pPr>
            <a:r>
              <a:rPr lang="pt-PT" sz="2000" dirty="0" smtClean="0">
                <a:latin typeface="Times" pitchFamily="18" charset="0"/>
                <a:cs typeface="Times" pitchFamily="18" charset="0"/>
              </a:rPr>
              <a:t>Os bancos centrais podem influenciar </a:t>
            </a:r>
            <a:r>
              <a:rPr lang="pt-PT" sz="2000" dirty="0">
                <a:latin typeface="Times" pitchFamily="18" charset="0"/>
                <a:cs typeface="Times" pitchFamily="18" charset="0"/>
              </a:rPr>
              <a:t>as taxas de câmbio</a:t>
            </a:r>
            <a:r>
              <a:rPr lang="pt-PT" sz="2000" dirty="0" smtClean="0">
                <a:latin typeface="Times" pitchFamily="18" charset="0"/>
                <a:cs typeface="Times" pitchFamily="18" charset="0"/>
              </a:rPr>
              <a:t>:</a:t>
            </a:r>
            <a:endParaRPr lang="pt-PT" sz="2000" dirty="0">
              <a:latin typeface="Times" pitchFamily="18" charset="0"/>
              <a:cs typeface="Times" pitchFamily="18" charset="0"/>
            </a:endParaRPr>
          </a:p>
          <a:p>
            <a:pPr lvl="0" algn="just"/>
            <a:r>
              <a:rPr lang="pt-PT" sz="2000" b="1" dirty="0">
                <a:solidFill>
                  <a:srgbClr val="000099"/>
                </a:solidFill>
                <a:latin typeface="Times" pitchFamily="18" charset="0"/>
                <a:cs typeface="Times" pitchFamily="18" charset="0"/>
              </a:rPr>
              <a:t>Diretamente</a:t>
            </a:r>
            <a:r>
              <a:rPr lang="pt-PT" sz="2000" dirty="0">
                <a:solidFill>
                  <a:srgbClr val="000099"/>
                </a:solidFill>
                <a:latin typeface="Times" pitchFamily="18" charset="0"/>
                <a:cs typeface="Times" pitchFamily="18" charset="0"/>
              </a:rPr>
              <a:t> </a:t>
            </a:r>
            <a:r>
              <a:rPr lang="pt-PT" sz="2000" dirty="0" smtClean="0">
                <a:latin typeface="Times" pitchFamily="18" charset="0"/>
                <a:cs typeface="Times" pitchFamily="18" charset="0"/>
              </a:rPr>
              <a:t>→ através </a:t>
            </a:r>
            <a:r>
              <a:rPr lang="pt-PT" sz="2000" dirty="0">
                <a:latin typeface="Times" pitchFamily="18" charset="0"/>
                <a:cs typeface="Times" pitchFamily="18" charset="0"/>
              </a:rPr>
              <a:t>da compra e venda de moeda estrangeira. </a:t>
            </a:r>
            <a:endParaRPr lang="pt-PT" sz="1200" b="1" dirty="0">
              <a:latin typeface="Times" pitchFamily="18" charset="0"/>
              <a:cs typeface="Times" pitchFamily="18" charset="0"/>
            </a:endParaRPr>
          </a:p>
          <a:p>
            <a:pPr lvl="0" algn="just"/>
            <a:r>
              <a:rPr lang="pt-PT" sz="2000" b="1" dirty="0" smtClean="0">
                <a:solidFill>
                  <a:srgbClr val="000099"/>
                </a:solidFill>
                <a:latin typeface="Times" pitchFamily="18" charset="0"/>
                <a:cs typeface="Times" pitchFamily="18" charset="0"/>
              </a:rPr>
              <a:t>Indiretamente</a:t>
            </a:r>
            <a:r>
              <a:rPr lang="pt-PT" sz="2000" dirty="0" smtClean="0">
                <a:solidFill>
                  <a:srgbClr val="000099"/>
                </a:solidFill>
                <a:latin typeface="Times" pitchFamily="18" charset="0"/>
                <a:cs typeface="Times" pitchFamily="18" charset="0"/>
              </a:rPr>
              <a:t> </a:t>
            </a:r>
            <a:r>
              <a:rPr lang="pt-PT" sz="2000" dirty="0">
                <a:latin typeface="Times" pitchFamily="18" charset="0"/>
                <a:cs typeface="Times" pitchFamily="18" charset="0"/>
              </a:rPr>
              <a:t>→ </a:t>
            </a:r>
            <a:r>
              <a:rPr lang="pt-PT" sz="2000" dirty="0" smtClean="0">
                <a:latin typeface="Times" pitchFamily="18" charset="0"/>
                <a:cs typeface="Times" pitchFamily="18" charset="0"/>
              </a:rPr>
              <a:t>através </a:t>
            </a:r>
            <a:r>
              <a:rPr lang="pt-PT" sz="2000" dirty="0">
                <a:latin typeface="Times" pitchFamily="18" charset="0"/>
                <a:cs typeface="Times" pitchFamily="18" charset="0"/>
              </a:rPr>
              <a:t>de políticas monetárias que afetem as taxas de juro ou taxa de inflação. Por exemplo, uma política monetária que promova o aumento das taxas de juro provavelmente conduzirá a uma apreciação </a:t>
            </a:r>
            <a:r>
              <a:rPr lang="pt-PT" sz="2000" dirty="0" smtClean="0">
                <a:latin typeface="Times" pitchFamily="18" charset="0"/>
                <a:cs typeface="Times" pitchFamily="18" charset="0"/>
              </a:rPr>
              <a:t>porque mais </a:t>
            </a:r>
            <a:r>
              <a:rPr lang="pt-PT" sz="2000" dirty="0">
                <a:latin typeface="Times" pitchFamily="18" charset="0"/>
                <a:cs typeface="Times" pitchFamily="18" charset="0"/>
              </a:rPr>
              <a:t>investidores estrangeiros </a:t>
            </a:r>
            <a:r>
              <a:rPr lang="pt-PT" sz="2000" dirty="0" smtClean="0">
                <a:latin typeface="Times" pitchFamily="18" charset="0"/>
                <a:cs typeface="Times" pitchFamily="18" charset="0"/>
              </a:rPr>
              <a:t>vão fazer aplicações </a:t>
            </a:r>
            <a:r>
              <a:rPr lang="pt-PT" sz="2000" dirty="0">
                <a:latin typeface="Times" pitchFamily="18" charset="0"/>
                <a:cs typeface="Times" pitchFamily="18" charset="0"/>
              </a:rPr>
              <a:t>na economia nacional. </a:t>
            </a:r>
            <a:endParaRPr lang="pt-PT" sz="2000" dirty="0" smtClean="0">
              <a:latin typeface="Times" pitchFamily="18" charset="0"/>
              <a:cs typeface="Times" pitchFamily="18" charset="0"/>
            </a:endParaRPr>
          </a:p>
          <a:p>
            <a:pPr marL="0" lvl="0" indent="0" algn="ctr">
              <a:buNone/>
            </a:pPr>
            <a:r>
              <a:rPr lang="pt-PT" sz="2000" dirty="0" smtClean="0">
                <a:latin typeface="Times" pitchFamily="18" charset="0"/>
                <a:cs typeface="Times" pitchFamily="18" charset="0"/>
              </a:rPr>
              <a:t>↓</a:t>
            </a:r>
            <a:endParaRPr lang="pt-PT" sz="2000" dirty="0">
              <a:latin typeface="Times" pitchFamily="18" charset="0"/>
              <a:cs typeface="Times" pitchFamily="18" charset="0"/>
            </a:endParaRPr>
          </a:p>
          <a:p>
            <a:pPr marL="0" lvl="0" indent="0" algn="ctr">
              <a:buNone/>
            </a:pPr>
            <a:r>
              <a:rPr lang="pt-PT" sz="2000" dirty="0" smtClean="0">
                <a:latin typeface="Times" pitchFamily="18" charset="0"/>
                <a:cs typeface="Times" pitchFamily="18" charset="0"/>
              </a:rPr>
              <a:t> O </a:t>
            </a:r>
            <a:r>
              <a:rPr lang="pt-PT" sz="2000" b="1" dirty="0">
                <a:solidFill>
                  <a:srgbClr val="000099"/>
                </a:solidFill>
                <a:latin typeface="Times" pitchFamily="18" charset="0"/>
                <a:cs typeface="Times" pitchFamily="18" charset="0"/>
              </a:rPr>
              <a:t>canal da taxa de câmbio</a:t>
            </a:r>
            <a:r>
              <a:rPr lang="pt-PT" sz="2000" dirty="0">
                <a:solidFill>
                  <a:srgbClr val="000099"/>
                </a:solidFill>
                <a:latin typeface="Times" pitchFamily="18" charset="0"/>
                <a:cs typeface="Times" pitchFamily="18" charset="0"/>
              </a:rPr>
              <a:t> </a:t>
            </a:r>
            <a:r>
              <a:rPr lang="pt-PT" sz="2000" dirty="0">
                <a:latin typeface="Times" pitchFamily="18" charset="0"/>
                <a:cs typeface="Times" pitchFamily="18" charset="0"/>
              </a:rPr>
              <a:t>é outra via através da qual a política monetária afeta a economia. </a:t>
            </a:r>
          </a:p>
          <a:p>
            <a:pPr marL="0" indent="0" algn="just">
              <a:buNone/>
            </a:pPr>
            <a:endParaRPr lang="pt-PT" sz="1200" b="1" dirty="0">
              <a:latin typeface="Times" pitchFamily="18" charset="0"/>
              <a:cs typeface="Times" pitchFamily="18" charset="0"/>
            </a:endParaRPr>
          </a:p>
          <a:p>
            <a:pPr marL="0" indent="0" algn="just">
              <a:buNone/>
            </a:pPr>
            <a:r>
              <a:rPr lang="pt-PT" sz="2000" dirty="0" smtClean="0">
                <a:latin typeface="Times" pitchFamily="18" charset="0"/>
                <a:cs typeface="Times" pitchFamily="18" charset="0"/>
              </a:rPr>
              <a:t>As </a:t>
            </a:r>
            <a:r>
              <a:rPr lang="pt-PT" sz="2000" dirty="0">
                <a:latin typeface="Times" pitchFamily="18" charset="0"/>
                <a:cs typeface="Times" pitchFamily="18" charset="0"/>
              </a:rPr>
              <a:t>intervenções no mercado cambial têm implicações na política </a:t>
            </a:r>
            <a:r>
              <a:rPr lang="pt-PT" sz="2000" dirty="0" smtClean="0">
                <a:latin typeface="Times" pitchFamily="18" charset="0"/>
                <a:cs typeface="Times" pitchFamily="18" charset="0"/>
              </a:rPr>
              <a:t>monetária. </a:t>
            </a:r>
            <a:r>
              <a:rPr lang="pt-PT" sz="2000" b="1" dirty="0" smtClean="0">
                <a:solidFill>
                  <a:srgbClr val="000099"/>
                </a:solidFill>
                <a:latin typeface="Times" pitchFamily="18" charset="0"/>
                <a:cs typeface="Times" pitchFamily="18" charset="0"/>
              </a:rPr>
              <a:t>Justificação</a:t>
            </a:r>
            <a:r>
              <a:rPr lang="pt-PT" sz="2000" b="1" dirty="0" smtClean="0">
                <a:solidFill>
                  <a:srgbClr val="CC0066"/>
                </a:solidFill>
                <a:latin typeface="Times" pitchFamily="18" charset="0"/>
                <a:cs typeface="Times" pitchFamily="18" charset="0"/>
              </a:rPr>
              <a:t>: </a:t>
            </a:r>
            <a:r>
              <a:rPr lang="pt-PT" sz="2000" dirty="0" smtClean="0">
                <a:latin typeface="Times" pitchFamily="18" charset="0"/>
                <a:cs typeface="Times" pitchFamily="18" charset="0"/>
              </a:rPr>
              <a:t>as </a:t>
            </a:r>
            <a:r>
              <a:rPr lang="pt-PT" sz="2000" dirty="0">
                <a:latin typeface="Times" pitchFamily="18" charset="0"/>
                <a:cs typeface="Times" pitchFamily="18" charset="0"/>
              </a:rPr>
              <a:t>operações de </a:t>
            </a:r>
            <a:r>
              <a:rPr lang="pt-PT" sz="2000" dirty="0" smtClean="0">
                <a:latin typeface="Times" pitchFamily="18" charset="0"/>
                <a:cs typeface="Times" pitchFamily="18" charset="0"/>
              </a:rPr>
              <a:t>compra/venda </a:t>
            </a:r>
            <a:r>
              <a:rPr lang="pt-PT" sz="2000" dirty="0">
                <a:latin typeface="Times" pitchFamily="18" charset="0"/>
                <a:cs typeface="Times" pitchFamily="18" charset="0"/>
              </a:rPr>
              <a:t>de moeda </a:t>
            </a:r>
            <a:r>
              <a:rPr lang="pt-PT" sz="2000" dirty="0" smtClean="0">
                <a:latin typeface="Times" pitchFamily="18" charset="0"/>
                <a:cs typeface="Times" pitchFamily="18" charset="0"/>
              </a:rPr>
              <a:t>estrangeira </a:t>
            </a:r>
            <a:r>
              <a:rPr lang="pt-PT" sz="2000" dirty="0">
                <a:latin typeface="Times" pitchFamily="18" charset="0"/>
                <a:cs typeface="Times" pitchFamily="18" charset="0"/>
              </a:rPr>
              <a:t>são equivalentes a operações de mercado </a:t>
            </a:r>
            <a:r>
              <a:rPr lang="pt-PT" sz="2000" dirty="0" smtClean="0">
                <a:latin typeface="Times" pitchFamily="18" charset="0"/>
                <a:cs typeface="Times" pitchFamily="18" charset="0"/>
              </a:rPr>
              <a:t>aberto. </a:t>
            </a:r>
          </a:p>
          <a:p>
            <a:pPr marL="449263" indent="-449263" algn="just">
              <a:buNone/>
            </a:pPr>
            <a:r>
              <a:rPr lang="pt-PT" sz="2000" dirty="0" smtClean="0">
                <a:latin typeface="Times" pitchFamily="18" charset="0"/>
                <a:cs typeface="Times" pitchFamily="18" charset="0"/>
              </a:rPr>
              <a:t>	O Banco Central pode </a:t>
            </a:r>
            <a:r>
              <a:rPr lang="pt-PT" sz="2000" b="1" dirty="0" smtClean="0">
                <a:solidFill>
                  <a:srgbClr val="000099"/>
                </a:solidFill>
                <a:latin typeface="Times" pitchFamily="18" charset="0"/>
                <a:cs typeface="Times" pitchFamily="18" charset="0"/>
              </a:rPr>
              <a:t>esterilizar</a:t>
            </a:r>
            <a:r>
              <a:rPr lang="pt-PT" sz="2000" dirty="0" smtClean="0">
                <a:solidFill>
                  <a:srgbClr val="000099"/>
                </a:solidFill>
                <a:latin typeface="Times" pitchFamily="18" charset="0"/>
                <a:cs typeface="Times" pitchFamily="18" charset="0"/>
              </a:rPr>
              <a:t> </a:t>
            </a:r>
            <a:r>
              <a:rPr lang="pt-PT" sz="2000" dirty="0">
                <a:latin typeface="Times" pitchFamily="18" charset="0"/>
                <a:cs typeface="Times" pitchFamily="18" charset="0"/>
              </a:rPr>
              <a:t>essas alterações nas reservas através de operações de mercado aberto </a:t>
            </a:r>
            <a:r>
              <a:rPr lang="pt-PT" sz="2000" dirty="0" smtClean="0">
                <a:latin typeface="Times" pitchFamily="18" charset="0"/>
                <a:cs typeface="Times" pitchFamily="18" charset="0"/>
              </a:rPr>
              <a:t>de sentido oposto envolvendo </a:t>
            </a:r>
            <a:r>
              <a:rPr lang="pt-PT" sz="2000" dirty="0">
                <a:latin typeface="Times" pitchFamily="18" charset="0"/>
                <a:cs typeface="Times" pitchFamily="18" charset="0"/>
              </a:rPr>
              <a:t>títulos de dívida</a:t>
            </a:r>
            <a:r>
              <a:rPr lang="pt-PT" sz="2000" dirty="0" smtClean="0">
                <a:latin typeface="Times" pitchFamily="18" charset="0"/>
                <a:cs typeface="Times" pitchFamily="18" charset="0"/>
              </a:rPr>
              <a:t>.</a:t>
            </a:r>
          </a:p>
          <a:p>
            <a:pPr marL="0" indent="0" algn="just">
              <a:buNone/>
            </a:pPr>
            <a:endParaRPr lang="pt-PT" sz="2000" dirty="0">
              <a:latin typeface="Times" pitchFamily="18" charset="0"/>
              <a:cs typeface="Times" pitchFamily="18" charset="0"/>
            </a:endParaRPr>
          </a:p>
        </p:txBody>
      </p:sp>
      <p:sp>
        <p:nvSpPr>
          <p:cNvPr id="5" name="Marcador de Posição do Número do Diapositivo 4"/>
          <p:cNvSpPr>
            <a:spLocks noGrp="1"/>
          </p:cNvSpPr>
          <p:nvPr>
            <p:ph type="sldNum" sz="quarter" idx="12"/>
          </p:nvPr>
        </p:nvSpPr>
        <p:spPr/>
        <p:txBody>
          <a:bodyPr/>
          <a:lstStyle/>
          <a:p>
            <a:fld id="{1EFADD45-C38B-4FF6-BB6B-EF2AA74D4FFF}" type="slidenum">
              <a:rPr lang="en-GB" smtClean="0"/>
              <a:pPr/>
              <a:t>9</a:t>
            </a:fld>
            <a:endParaRPr lang="en-GB" dirty="0"/>
          </a:p>
        </p:txBody>
      </p:sp>
      <p:sp>
        <p:nvSpPr>
          <p:cNvPr id="8" name="Seta em ângulo recto para cima 7"/>
          <p:cNvSpPr/>
          <p:nvPr/>
        </p:nvSpPr>
        <p:spPr>
          <a:xfrm rot="16200000" flipH="1" flipV="1">
            <a:off x="589901" y="5798700"/>
            <a:ext cx="332761" cy="345889"/>
          </a:xfrm>
          <a:prstGeom prst="bentUpArrow">
            <a:avLst/>
          </a:prstGeom>
          <a:solidFill>
            <a:srgbClr val="000099"/>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81456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972</TotalTime>
  <Words>1030</Words>
  <Application>Microsoft Office PowerPoint</Application>
  <PresentationFormat>Apresentação no Ecrã (4:3)</PresentationFormat>
  <Paragraphs>247</Paragraphs>
  <Slides>23</Slides>
  <Notes>3</Notes>
  <HiddenSlides>0</HiddenSlides>
  <MMClips>0</MMClips>
  <ScaleCrop>false</ScaleCrop>
  <HeadingPairs>
    <vt:vector size="4" baseType="variant">
      <vt:variant>
        <vt:lpstr>Tema</vt:lpstr>
      </vt:variant>
      <vt:variant>
        <vt:i4>1</vt:i4>
      </vt:variant>
      <vt:variant>
        <vt:lpstr>Títulos dos diapositivos</vt:lpstr>
      </vt:variant>
      <vt:variant>
        <vt:i4>23</vt:i4>
      </vt:variant>
    </vt:vector>
  </HeadingPairs>
  <TitlesOfParts>
    <vt:vector size="24" baseType="lpstr">
      <vt:lpstr>Tema do Office</vt:lpstr>
      <vt:lpstr>Capítulo 7 Economia Aberta</vt:lpstr>
      <vt:lpstr>Mercado Cambial</vt:lpstr>
      <vt:lpstr>Balança de Pagamentos</vt:lpstr>
      <vt:lpstr>Taxas de Câmbio</vt:lpstr>
      <vt:lpstr>Taxas de Câmbio</vt:lpstr>
      <vt:lpstr>Taxas de Câmbio</vt:lpstr>
      <vt:lpstr>Taxas de Câmbio</vt:lpstr>
      <vt:lpstr>Regimes Cambiais</vt:lpstr>
      <vt:lpstr>Intervenções sobre a Taxa de Câmbio</vt:lpstr>
      <vt:lpstr>Juntando o Mercado Cambial, de Bens e Serviços e Monetário</vt:lpstr>
      <vt:lpstr>Padrões de Especialização</vt:lpstr>
      <vt:lpstr>Considerações Iniciais</vt:lpstr>
      <vt:lpstr>A Explicação Clássica para o Comércio – O Modelo das Vantagens Comparativas de Ricardo</vt:lpstr>
      <vt:lpstr>A Explicação Clássica para o Comércio – O Modelo das Vantagens Comparativas de Ricardo</vt:lpstr>
      <vt:lpstr>Outras Explicações para o Comércio</vt:lpstr>
      <vt:lpstr>Livre Comércio ou Protecionismo?</vt:lpstr>
      <vt:lpstr>Instrumentos de Política Comercial</vt:lpstr>
      <vt:lpstr>Instrumentos de Política Comercial</vt:lpstr>
      <vt:lpstr>Argumentos a Favor e Contra o Protecionismo</vt:lpstr>
      <vt:lpstr>Argumentos a Favor e Contra o Protecionismo</vt:lpstr>
      <vt:lpstr>Análise Empírica do Comércio Internacional</vt:lpstr>
      <vt:lpstr>Análise Empírica do Comércio Internacional</vt:lpstr>
      <vt:lpstr>Análise Empírica do Comércio Internacional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Capítulo 1  Introdução à Macroeconomia</dc:title>
  <dc:creator>nadia</dc:creator>
  <cp:lastModifiedBy>Utilizador</cp:lastModifiedBy>
  <cp:revision>106</cp:revision>
  <dcterms:created xsi:type="dcterms:W3CDTF">2012-09-04T09:21:17Z</dcterms:created>
  <dcterms:modified xsi:type="dcterms:W3CDTF">2015-09-03T22:14:31Z</dcterms:modified>
</cp:coreProperties>
</file>