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92" r:id="rId2"/>
    <p:sldId id="299" r:id="rId3"/>
    <p:sldId id="257" r:id="rId4"/>
    <p:sldId id="262" r:id="rId5"/>
    <p:sldId id="258" r:id="rId6"/>
    <p:sldId id="265" r:id="rId7"/>
    <p:sldId id="266" r:id="rId8"/>
    <p:sldId id="300" r:id="rId9"/>
    <p:sldId id="269" r:id="rId10"/>
    <p:sldId id="270" r:id="rId11"/>
    <p:sldId id="271" r:id="rId12"/>
    <p:sldId id="304" r:id="rId13"/>
    <p:sldId id="272" r:id="rId14"/>
    <p:sldId id="273" r:id="rId15"/>
    <p:sldId id="274" r:id="rId16"/>
    <p:sldId id="305" r:id="rId17"/>
    <p:sldId id="275" r:id="rId18"/>
    <p:sldId id="278" r:id="rId19"/>
    <p:sldId id="306" r:id="rId20"/>
    <p:sldId id="283" r:id="rId21"/>
    <p:sldId id="285" r:id="rId22"/>
    <p:sldId id="284" r:id="rId23"/>
    <p:sldId id="307" r:id="rId24"/>
    <p:sldId id="302" r:id="rId25"/>
    <p:sldId id="310" r:id="rId26"/>
    <p:sldId id="287" r:id="rId27"/>
    <p:sldId id="264" r:id="rId28"/>
    <p:sldId id="303" r:id="rId29"/>
    <p:sldId id="290" r:id="rId30"/>
    <p:sldId id="308" r:id="rId31"/>
    <p:sldId id="309" r:id="rId32"/>
    <p:sldId id="311" r:id="rId3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66"/>
    <a:srgbClr val="FFCC99"/>
    <a:srgbClr val="0000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39" autoAdjust="0"/>
    <p:restoredTop sz="94660"/>
  </p:normalViewPr>
  <p:slideViewPr>
    <p:cSldViewPr>
      <p:cViewPr>
        <p:scale>
          <a:sx n="50" d="100"/>
          <a:sy n="50" d="100"/>
        </p:scale>
        <p:origin x="-195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739EB-9CA9-4E16-B4FE-49455BC41622}" type="datetimeFigureOut">
              <a:rPr lang="pt-PT"/>
              <a:pPr>
                <a:defRPr/>
              </a:pPr>
              <a:t>03/09/2015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22A348-42B7-4F03-89DD-7F2288E8B28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5812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482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CEC924-B74C-4C0F-B049-6DDF4C14C7D6}" type="slidenum">
              <a:rPr lang="pt-PT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pt-PT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903A4-4645-44DB-922C-772C245E5468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E11D6-276A-4867-97CD-73099D3E0E8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79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12287-1A9C-4AE1-AB8E-EBE40EB7A37E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F0176-4FBD-4254-855F-2E28A9960A5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62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C1F91-9341-4F94-8AAB-A5729F56D60B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84E66-3932-40EE-86E0-1AC0BF949AA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74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defRPr/>
            </a:lvl1pPr>
            <a:lvl2pPr marL="723900" indent="-266700">
              <a:defRPr/>
            </a:lvl2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GB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191D5-D76B-48E4-8CC1-E90E81BAB89E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Macroeconomia</a:t>
            </a:r>
            <a:endParaRPr lang="en-GB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499C252-8ADE-48BE-AB9A-9484EB13200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78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77767-AFFC-4366-83F2-42CA6970B227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0DF7D-ACA4-469F-9A73-658CD71E077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6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E30C0-D6BB-4003-BF48-0542C75E3763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2DAC3-A137-47DA-A0EE-B2BC41C4D55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0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6E12-BCB8-4FEC-8138-57114B12CF74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42D9A-1865-4217-9CB1-1B3BD265DDB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7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0D5B1-A239-4F81-B895-A8013AF66808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B9B76-0D05-49F1-9475-D690B4EF162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27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8B1CD-95DD-42FC-A123-7A120985BC96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A4163A7-64C8-4248-BB74-703FEDF0890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67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B7FA0-3EA9-4E66-9F10-ED5B4CBA18D2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2E139-0D44-457A-8F2E-A3963C29C54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04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327AE-2A1A-444D-BCAA-5ECEB981EE3E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34C29-23B4-4792-944A-1CDE33E4933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7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GB" smtClean="0"/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 smtClean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0783B1-1BF4-4EF8-83DD-700C38E1CA45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B747AF-BD58-4ED4-B10F-E41BCAA3B506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30" r:id="rId2"/>
    <p:sldLayoutId id="2147483723" r:id="rId3"/>
    <p:sldLayoutId id="2147483724" r:id="rId4"/>
    <p:sldLayoutId id="2147483725" r:id="rId5"/>
    <p:sldLayoutId id="2147483731" r:id="rId6"/>
    <p:sldLayoutId id="2147483732" r:id="rId7"/>
    <p:sldLayoutId id="2147483726" r:id="rId8"/>
    <p:sldLayoutId id="2147483727" r:id="rId9"/>
    <p:sldLayoutId id="2147483728" r:id="rId10"/>
    <p:sldLayoutId id="214748372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944215"/>
          </a:xfrm>
          <a:solidFill>
            <a:srgbClr val="000099"/>
          </a:solidFill>
          <a:ln cap="rnd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39700" h="139700"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600" b="1" u="sng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Capítulo 6</a:t>
            </a:r>
            <a:r>
              <a:rPr lang="pt-PT" sz="3600" spc="100" dirty="0" smtClean="0">
                <a:solidFill>
                  <a:schemeClr val="bg1"/>
                </a:solidFill>
              </a:rPr>
              <a:t/>
            </a:r>
            <a:br>
              <a:rPr lang="pt-PT" sz="3600" spc="100" dirty="0" smtClean="0">
                <a:solidFill>
                  <a:schemeClr val="bg1"/>
                </a:solidFill>
              </a:rPr>
            </a:br>
            <a:r>
              <a:rPr lang="pt-PT" sz="3600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Política Orçamental</a:t>
            </a:r>
            <a:endParaRPr lang="en-GB" sz="3600" spc="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1" descr="C:\Users\nmpco\Picture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5564188"/>
            <a:ext cx="429577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Senhoriagem e Risco de Hiperinflação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pt-PT" sz="2000" i="1" smtClean="0">
                <a:latin typeface="Times New Roman" pitchFamily="18" charset="0"/>
                <a:cs typeface="Times New Roman" pitchFamily="18" charset="0"/>
              </a:rPr>
              <a:t>Senhoriagem</a:t>
            </a:r>
          </a:p>
          <a:p>
            <a:pPr marL="0" indent="0" algn="ctr" eaLnBrk="1" hangingPunct="1">
              <a:buFont typeface="Arial" charset="0"/>
              <a:buNone/>
            </a:pPr>
            <a:endParaRPr lang="pt-PT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Atualmente, o real valor das notas e moedas é muito menor que o seu valor facial pelo que há </a:t>
            </a:r>
            <a:r>
              <a:rPr lang="pt-PT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largo potencial para senhoriagem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buFont typeface="Arial" charset="0"/>
              <a:buNone/>
            </a:pPr>
            <a:endParaRPr lang="pt-PT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Então </a:t>
            </a:r>
            <a:r>
              <a:rPr lang="pt-PT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por que é que os Governos não monetarizam totalmente o défice? </a:t>
            </a:r>
          </a:p>
          <a:p>
            <a:pPr marL="0" indent="0" algn="just" eaLnBrk="1" hangingPunct="1">
              <a:buFont typeface="Arial" charset="0"/>
              <a:buNone/>
            </a:pPr>
            <a:endParaRPr lang="pt-PT" sz="20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Fazem-no em certa medida e a MB tem aumentado ao longo do tempo. Mas se crescer muito depressa face ao PIB ou face a outras ativos financeiros, as taxas de juro tenderão a baixar, criando um estímulo à procura agregada. Se a economia estiver perto do pleno emprego, o efeito será mais inflação. Em geral, os ganhos de senhoriagem são, pois, relativamente baixos. </a:t>
            </a: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41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4342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25660FF-C454-4289-8370-A85D46278E96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Senhoriagem e Risco de Hiperinflação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i="1" dirty="0" smtClean="0">
                <a:latin typeface="Times New Roman" pitchFamily="18" charset="0"/>
                <a:cs typeface="Times New Roman" pitchFamily="18" charset="0"/>
              </a:rPr>
              <a:t>Risco de Hiperinflação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países com sistemas fiscais pouco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eficientes/mal geridos → a </a:t>
            </a:r>
            <a:r>
              <a:rPr lang="pt-PT" sz="2000" dirty="0" err="1">
                <a:latin typeface="Times New Roman" pitchFamily="18" charset="0"/>
                <a:cs typeface="Times New Roman" pitchFamily="18" charset="0"/>
              </a:rPr>
              <a:t>senhoriagem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pode representar uma parcela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grande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da receita do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Governo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Elevada probabilidade de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problemas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de inflação.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174625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pt-P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1991, a </a:t>
            </a:r>
            <a:r>
              <a:rPr lang="pt-PT" sz="2000" dirty="0" err="1">
                <a:latin typeface="Times New Roman" pitchFamily="18" charset="0"/>
                <a:cs typeface="Times New Roman" pitchFamily="18" charset="0"/>
              </a:rPr>
              <a:t>senhoriagem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financiava 47% da despesa governamental na Argentina. A taxa de inflação era de 172%/ano.  </a:t>
            </a:r>
          </a:p>
          <a:p>
            <a:pPr marL="174625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Hiperinflação: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taxas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inflação&gt;50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%/mês. Isto obviamente afeta drasticamente o funcionamento da economia. </a:t>
            </a: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5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5366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59F53A4-479D-49DB-A6D6-B03CACF6146B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Défices e Dívida ao Longo do Tempo</a:t>
            </a:r>
          </a:p>
        </p:txBody>
      </p:sp>
      <p:sp>
        <p:nvSpPr>
          <p:cNvPr id="16387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900"/>
              </a:spcBef>
            </a:pPr>
            <a:endParaRPr lang="pt-PT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B9E50FD-8E16-4F70-9633-036EFD07EB1B}" type="slidenum"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Défices e Dívida ao Longo do Tempo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7414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7415" name="Marcador de Posição do Número do Diapositivo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58438FE-97B1-4BCA-86ED-29303CD3DC86}" type="slidenum"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556792"/>
                <a:ext cx="8568952" cy="49685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política orçamental tem consequências no ciclo económico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e também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a longo prazo.</a:t>
                </a:r>
              </a:p>
              <a:p>
                <a:pPr marL="0" indent="0" algn="just">
                  <a:buNone/>
                </a:pP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Evolução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da dívida ao longo do tempo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𝑓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çõ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𝑒𝑠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𝑎𝑡𝑢𝑎𝑖𝑠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çõ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𝑒𝑠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𝑝𝑎𝑠𝑠𝑎𝑑𝑎𝑠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O défice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orçamental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tem </a:t>
                </a:r>
                <a:r>
                  <a:rPr lang="pt-PT" sz="2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2 componentes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pPr marL="0" indent="0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G+TR) – T = </a:t>
                </a:r>
                <a:r>
                  <a:rPr lang="pt-PT" sz="2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Défice primário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+ Pagamento de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juros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endParaRPr lang="pt-PT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r>
                  <a:rPr lang="pt-PT" sz="2000" b="1" dirty="0" smtClean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Défice </a:t>
                </a:r>
                <a:r>
                  <a:rPr lang="pt-PT" sz="2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primário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: despesas excluindo juros –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receitas</a:t>
                </a:r>
              </a:p>
              <a:p>
                <a:pPr marL="0" indent="0" algn="ctr">
                  <a:buNone/>
                </a:pPr>
                <a:endParaRPr lang="pt-PT" sz="2000" dirty="0" smtClean="0"/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Pagamento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dos </a:t>
                </a:r>
                <a:r>
                  <a:rPr lang="pt-PT" sz="2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juros </a:t>
                </a:r>
                <a:r>
                  <a:rPr lang="pt-PT" sz="2000" b="1" dirty="0" smtClean="0">
                    <a:latin typeface="Times New Roman" pitchFamily="18" charset="0"/>
                    <a:cs typeface="Times New Roman" pitchFamily="18" charset="0"/>
                  </a:rPr>
                  <a:t>→ </a:t>
                </a:r>
                <a:r>
                  <a:rPr lang="pt-PT" sz="2000" b="1" dirty="0" smtClean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Reflete obrigações </a:t>
                </a:r>
                <a:r>
                  <a:rPr lang="pt-PT" sz="2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herdadas do </a:t>
                </a:r>
                <a:r>
                  <a:rPr lang="pt-PT" sz="2000" b="1" dirty="0" smtClean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passado </a:t>
                </a:r>
              </a:p>
              <a:p>
                <a:pPr marL="0" indent="0" algn="just">
                  <a:buNone/>
                </a:pPr>
                <a:r>
                  <a:rPr lang="pt-PT" sz="2000" b="1" dirty="0" smtClean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Défice </a:t>
                </a:r>
                <a:r>
                  <a:rPr lang="pt-PT" sz="2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primário </a:t>
                </a:r>
                <a:r>
                  <a:rPr lang="pt-PT" sz="2000" b="1" dirty="0">
                    <a:latin typeface="Times New Roman" pitchFamily="18" charset="0"/>
                    <a:cs typeface="Times New Roman" pitchFamily="18" charset="0"/>
                  </a:rPr>
                  <a:t>→ </a:t>
                </a:r>
                <a:r>
                  <a:rPr lang="pt-PT" sz="20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Reflete escolhas </a:t>
                </a:r>
                <a:r>
                  <a:rPr lang="pt-PT" sz="2000" b="1" dirty="0" smtClean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presentes</a:t>
                </a:r>
                <a:endParaRPr lang="pt-PT" sz="20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556792"/>
                <a:ext cx="8568952" cy="4968552"/>
              </a:xfrm>
              <a:blipFill rotWithShape="1">
                <a:blip r:embed="rId2"/>
                <a:stretch>
                  <a:fillRect l="-711" t="-613" r="-78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ângulo 10"/>
          <p:cNvSpPr/>
          <p:nvPr/>
        </p:nvSpPr>
        <p:spPr>
          <a:xfrm>
            <a:off x="1338695" y="4746735"/>
            <a:ext cx="6552728" cy="432048"/>
          </a:xfrm>
          <a:prstGeom prst="rect">
            <a:avLst/>
          </a:pr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ctângulo 11"/>
          <p:cNvSpPr/>
          <p:nvPr/>
        </p:nvSpPr>
        <p:spPr>
          <a:xfrm>
            <a:off x="1338695" y="4077072"/>
            <a:ext cx="6552728" cy="432048"/>
          </a:xfrm>
          <a:prstGeom prst="rect">
            <a:avLst/>
          </a:pr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Défices e Dívida ao Longo do Tempo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3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843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39CBD29-B0FB-4E47-9DEA-256454F7CC2F}" type="slidenum"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Marcador de Posição de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741" r="-74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P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Défices e Dívida ao Longo do Tempo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4643438" y="2060575"/>
            <a:ext cx="2089150" cy="576263"/>
          </a:xfrm>
          <a:prstGeom prst="rect">
            <a:avLst/>
          </a:prstGeom>
          <a:noFill/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9461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9462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C175F52-8103-474B-A53E-D4F52E6F5CEB}" type="slidenum"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Marcador de Posição de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74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P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66">
            <a:alpha val="705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solidFill>
            <a:srgbClr val="CC0066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Crowding Out</a:t>
            </a:r>
          </a:p>
        </p:txBody>
      </p:sp>
      <p:sp>
        <p:nvSpPr>
          <p:cNvPr id="2048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900"/>
              </a:spcBef>
            </a:pPr>
            <a:endParaRPr lang="pt-PT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63A7747-6DC2-42DB-8421-0EBF309BC8AB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C0066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Crowding Out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pt-P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É comum a ideia de que </a:t>
            </a:r>
            <a:r>
              <a:rPr lang="pt-PT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orçamento equilibrado</a:t>
            </a:r>
            <a:r>
              <a:rPr lang="pt-PT" sz="20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t-PT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Situação económica e moralmente ideal</a:t>
            </a:r>
            <a:r>
              <a:rPr lang="pt-PT" sz="20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hangingPunct="1">
              <a:buFont typeface="Arial" charset="0"/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Mas quer a nível micro quer a nível macro </a:t>
            </a:r>
            <a:r>
              <a:rPr lang="pt-PT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os défices orçamentais devem ser julgados em função das circunstâncias</a:t>
            </a:r>
            <a:r>
              <a:rPr lang="pt-PT" sz="20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Functional</a:t>
            </a:r>
            <a:r>
              <a:rPr lang="pt-PT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finance</a:t>
            </a:r>
            <a:r>
              <a:rPr lang="pt-PT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PT" sz="20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os orçamentos e as decisões de financiamento não devem ser julgadas por estarem ou não equilibrados mas antes pelos seus efeitos económicos (</a:t>
            </a:r>
            <a:r>
              <a:rPr lang="pt-PT" sz="2000" dirty="0" err="1" smtClean="0">
                <a:latin typeface="Times New Roman" pitchFamily="18" charset="0"/>
                <a:cs typeface="Times New Roman" pitchFamily="18" charset="0"/>
              </a:rPr>
              <a:t>Lerner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pt-PT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9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1510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D07B42A-FD46-467E-BBA0-D664964E10FE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C0066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Crowding Out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3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253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DA5011F-66ED-4002-B08B-EDA139A3B7B6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Marcador de Posição de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741" r="-74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P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>
            <a:alpha val="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Equivalência Ricardiana</a:t>
            </a:r>
          </a:p>
        </p:txBody>
      </p:sp>
      <p:sp>
        <p:nvSpPr>
          <p:cNvPr id="2355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900"/>
              </a:spcBef>
            </a:pPr>
            <a:endParaRPr lang="pt-PT" sz="2400" b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687C903-9F4D-4437-B1FB-36196B4D6BEF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>
            <a:alpha val="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Limitações da Política Orçamental Contra-Cíclica</a:t>
            </a:r>
          </a:p>
        </p:txBody>
      </p:sp>
      <p:sp>
        <p:nvSpPr>
          <p:cNvPr id="6147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900"/>
              </a:spcBef>
            </a:pPr>
            <a:endParaRPr lang="pt-PT" sz="2400" b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8CD0BA9-6812-49A5-B0E8-5382839AAF23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Equivalência Ricardiana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pt-PT" sz="2000" i="1" smtClean="0">
                <a:latin typeface="Times New Roman" pitchFamily="18" charset="0"/>
                <a:cs typeface="Times New Roman" pitchFamily="18" charset="0"/>
              </a:rPr>
              <a:t>Argumento</a:t>
            </a:r>
          </a:p>
          <a:p>
            <a:pPr marL="0" indent="0" algn="ctr" eaLnBrk="1" hangingPunct="1">
              <a:buFont typeface="Arial" charset="0"/>
              <a:buNone/>
            </a:pPr>
            <a:endParaRPr lang="pt-PT" sz="2000" i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Equivalência ricardiana: 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ideia de que um corte fiscal financiado por dívida não aumenta a riqueza privada atual pois o valor atual dos impostos futuros necessários para pagar esses títulos anula o aumento presente na riqueza. </a:t>
            </a:r>
          </a:p>
          <a:p>
            <a:pPr marL="0" indent="0" algn="just" eaLnBrk="1" hangingPunct="1">
              <a:buFont typeface="Arial" charset="0"/>
              <a:buNone/>
            </a:pPr>
            <a:endParaRPr lang="pt-PT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Logo, a forma como um dado nível de despesa pública é financiada (impostos ou dívida) não importa. </a:t>
            </a:r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581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4582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AED7314-014D-4112-B6A8-4BA442F85A77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395288" y="2205038"/>
            <a:ext cx="8353425" cy="1223962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Equivalência Ricardiana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pt-PT" sz="2000" i="1" dirty="0" smtClean="0">
                <a:latin typeface="Times New Roman" pitchFamily="18" charset="0"/>
                <a:cs typeface="Times New Roman" pitchFamily="18" charset="0"/>
              </a:rPr>
              <a:t>Limitações</a:t>
            </a:r>
          </a:p>
          <a:p>
            <a:pPr marL="0" indent="0" algn="ctr" eaLnBrk="1" hangingPunct="1">
              <a:buFont typeface="Arial" charset="0"/>
              <a:buNone/>
            </a:pPr>
            <a:endParaRPr lang="pt-P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Algumas pessoas 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são “míopes”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pelo que não percebem que uma redução fiscal presente terá de levar a mais impostos no futuro e não poupam o que será necessário para pagar esses impostos futuros.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Algumas pessoas podem beneficiar da redução de impostos e depois emigrar.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O financiamento pode ser a longo prazo (</a:t>
            </a:r>
            <a:r>
              <a:rPr lang="pt-PT" sz="2000" dirty="0" err="1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: 30 anos). E, mesmo nessa altura, podem ser emitidas  novas obrigações para pagar as antigas → o pagamento final pode ser muito desfasado no tempo. Entretanto, os beneficiários originais da redução de impostos podem ter morrido. Esses indivíduos podem tomar a redução fiscal como definitiva. </a:t>
            </a:r>
            <a:endParaRPr lang="pt-PT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5605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5606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A77F498-2A49-48BE-9C9D-A012DEDB1712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Equivalência Ricardiana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pt-PT" sz="2000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Contra-argumento: 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quem se preocupa com os seus herdeiros não quererá deixar-lhes a “fatura” fiscal e poupará o suficiente para cobrir os impostos futuros sobre os herdeiros. Nesse caso, a equivalência ricardiana manter-se-á válida. </a:t>
            </a:r>
          </a:p>
          <a:p>
            <a:pPr marL="0" indent="0" algn="just" eaLnBrk="1" hangingPunct="1">
              <a:buFont typeface="Arial" charset="0"/>
              <a:buNone/>
            </a:pPr>
            <a:endParaRPr lang="pt-PT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Mas, em geral, parece mais realista assumir que os indivíduos não tomam (totalmente) em conta os impostos futuros e tomarão uma parte dos títulos emitidos para financiar corte de impostos como um acréscimo líquido à sua riqueza. </a:t>
            </a: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6629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6630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001E585-2BE7-488E-A3EB-2B4EF575A319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219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Impostos e Curva de Laffer</a:t>
            </a:r>
          </a:p>
        </p:txBody>
      </p:sp>
      <p:sp>
        <p:nvSpPr>
          <p:cNvPr id="27651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900"/>
              </a:spcBef>
              <a:buFont typeface="Arial" charset="0"/>
              <a:buNone/>
            </a:pPr>
            <a:endParaRPr lang="pt-PT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332ED88-5BAF-4886-B06D-4FD11CF4E9FC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3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Impostos e Curva de Laffer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Efeitos redistributivos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pt-PT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Um imposto em que a taxa média de imposto aumenta com o rendimento diz-se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progressivo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Se a taxa média de imposto é constante com rendimento, diz-se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neutro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Se a taxa média de imposto é decrescente com rendimento, diz-se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regressivo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8677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8678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60E7AAC-3C53-4FA0-ACCD-6384EE885DBD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Impostos e Curva de Laffer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9701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  <a:endParaRPr lang="en-GB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2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6B882D1-FB02-4F02-8D14-CB78126E4496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Posição de Conteúdo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Para medir o grau de progressividade podemos usar o </a:t>
                </a:r>
                <a:r>
                  <a:rPr lang="pt-PT" sz="2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índice </a:t>
                </a:r>
                <a:r>
                  <a:rPr lang="pt-PT" sz="20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Musgrave-Thin</a:t>
                </a:r>
                <a:r>
                  <a:rPr lang="pt-PT" sz="2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(MT):</a:t>
                </a:r>
              </a:p>
              <a:p>
                <a:pPr marL="0" indent="0" algn="just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b="0" i="1" smtClean="0">
                          <a:latin typeface="Cambria Math"/>
                          <a:cs typeface="Times New Roman" pitchFamily="18" charset="0"/>
                        </a:rPr>
                        <m:t>𝑀𝑇</m:t>
                      </m:r>
                      <m:r>
                        <a:rPr lang="pt-PT" sz="20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pt-PT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pt-PT" sz="2000" b="0" i="1" smtClean="0">
                              <a:latin typeface="Cambria Math"/>
                              <a:cs typeface="Times New Roman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pt-PT" sz="20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pt-PT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pt-PT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r>
                            <a:rPr lang="pt-PT" sz="2000" b="0" i="1" smtClean="0">
                              <a:latin typeface="Cambria Math"/>
                              <a:cs typeface="Times New Roman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pt-PT" sz="20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pt-PT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pt-PT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𝑋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em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PT" sz="2000" i="1">
                            <a:latin typeface="Cambria Math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pt-PT" sz="2000" i="1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 é o índice de </a:t>
                </a:r>
                <a:r>
                  <a:rPr lang="pt-PT" sz="2000" dirty="0" err="1" smtClean="0">
                    <a:latin typeface="Times New Roman" pitchFamily="18" charset="0"/>
                    <a:cs typeface="Times New Roman" pitchFamily="18" charset="0"/>
                  </a:rPr>
                  <a:t>Gini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 aplicado ao rendimento líquido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PT" sz="2000" i="1">
                            <a:latin typeface="Cambria Math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pt-PT" sz="2000" b="0" i="1" smtClean="0">
                            <a:latin typeface="Cambria Math"/>
                            <a:cs typeface="Times New Roman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 é o índice de </a:t>
                </a:r>
                <a:r>
                  <a:rPr lang="pt-PT" sz="2000" dirty="0" err="1" smtClean="0">
                    <a:latin typeface="Times New Roman" pitchFamily="18" charset="0"/>
                    <a:cs typeface="Times New Roman" pitchFamily="18" charset="0"/>
                  </a:rPr>
                  <a:t>Gini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 aplicado ao rendimento bruto.</a:t>
                </a:r>
              </a:p>
              <a:p>
                <a:pPr marL="0" indent="0" algn="just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Se:</a:t>
                </a: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𝑀𝑇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&gt;1</m:t>
                    </m:r>
                  </m:oMath>
                </a14:m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, o imposto é progressivo;</a:t>
                </a:r>
              </a:p>
              <a:p>
                <a:pPr marL="0" indent="0" algn="just">
                  <a:buNone/>
                </a:pP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𝑀𝑇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, o imposto é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neutro;</a:t>
                </a: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𝑀𝑇</m:t>
                    </m:r>
                    <m:r>
                      <a:rPr lang="pt-PT" sz="2000" i="1" dirty="0" smtClean="0">
                        <a:latin typeface="Cambria Math"/>
                        <a:cs typeface="Times New Roman" pitchFamily="18" charset="0"/>
                      </a:rPr>
                      <m:t>&lt;1</m:t>
                    </m:r>
                  </m:oMath>
                </a14:m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, o imposto é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regressivo.</a:t>
                </a: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Marcador de Posição de Conteú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r="-741" b="-2965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Impostos e Curva de Laffer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200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Supply-Side</a:t>
            </a:r>
            <a:r>
              <a:rPr lang="pt-PT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Economics</a:t>
            </a:r>
            <a:r>
              <a:rPr lang="pt-PT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doutrina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pela qual taxas de imposto menores promovem o crescimento ao incentivarem mais oferta de trabalho e capital.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Há defensores que argumentam mesmo que fortes reduções fiscais se </a:t>
            </a:r>
            <a:r>
              <a:rPr lang="pt-PT" sz="2000" dirty="0" err="1">
                <a:latin typeface="Times New Roman" pitchFamily="18" charset="0"/>
                <a:cs typeface="Times New Roman" pitchFamily="18" charset="0"/>
              </a:rPr>
              <a:t>auto-financiarão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pois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aumento no rendimento tributável será mais que proporcional ao corte nas taxas de imposto</a:t>
            </a:r>
            <a:r>
              <a:rPr lang="pt-PT" sz="20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30725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30726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AD444C9-C932-4AF4-BE99-9DDCABDB0F67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ângulo 2"/>
          <p:cNvSpPr>
            <a:spLocks noChangeArrowheads="1"/>
          </p:cNvSpPr>
          <p:nvPr/>
        </p:nvSpPr>
        <p:spPr bwMode="auto">
          <a:xfrm>
            <a:off x="2778125" y="620713"/>
            <a:ext cx="3646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b="1">
                <a:latin typeface="Times New Roman" pitchFamily="18" charset="0"/>
                <a:cs typeface="Times New Roman" pitchFamily="18" charset="0"/>
              </a:rPr>
              <a:t>[Fig. 17.10, p. 711] Curva de Laffer</a:t>
            </a:r>
          </a:p>
        </p:txBody>
      </p:sp>
      <p:sp>
        <p:nvSpPr>
          <p:cNvPr id="4" name="Triângulo rectângulo 3"/>
          <p:cNvSpPr/>
          <p:nvPr/>
        </p:nvSpPr>
        <p:spPr>
          <a:xfrm rot="5400000">
            <a:off x="-4763" y="4763"/>
            <a:ext cx="765175" cy="755650"/>
          </a:xfrm>
          <a:prstGeom prst="rt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" name="Triângulo rectângulo 4"/>
          <p:cNvSpPr/>
          <p:nvPr/>
        </p:nvSpPr>
        <p:spPr>
          <a:xfrm rot="10800000">
            <a:off x="8388350" y="0"/>
            <a:ext cx="765175" cy="755650"/>
          </a:xfrm>
          <a:prstGeom prst="rt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1749" name="Marcador de Posição do Rodapé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31750" name="Marcador de Posição do Número do Diapositivo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C8D16C2-B7FA-4717-A647-108146EF539C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1" name="Picture 1" descr="17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844675"/>
            <a:ext cx="518477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Dívida</a:t>
            </a:r>
          </a:p>
        </p:txBody>
      </p:sp>
      <p:sp>
        <p:nvSpPr>
          <p:cNvPr id="32771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900"/>
              </a:spcBef>
            </a:pPr>
            <a:endParaRPr lang="pt-PT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EBDE286-A574-4648-8DB9-841053699FCB}" type="slidenum"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GB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Marcador de Posição do Rodapé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Dívida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3379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3379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6C3CAD5-A837-4C51-9845-E1B0E1CA9677}" type="slidenum">
              <a:rPr lang="en-GB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GB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74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P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>
              <a:spcBef>
                <a:spcPts val="900"/>
              </a:spcBef>
            </a:pPr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Limitações da Política Orçamental Contra-Cíclica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/>
              <a:t>&gt; O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choques puros de oferta ou de procura são raros. </a:t>
            </a: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Os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choques mistos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são mais comuns.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efeito inicial dependerá da força relativa dos choques de procura e de oferta e a política orçamental pode atuar para corrigir o afastamento face à situação inicial.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b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7173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7174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7CF824A-75E5-4123-A091-287EF738EB34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66">
            <a:alpha val="705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solidFill>
            <a:srgbClr val="CC0066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Sustentabilidade Orçamental</a:t>
            </a:r>
          </a:p>
        </p:txBody>
      </p:sp>
      <p:sp>
        <p:nvSpPr>
          <p:cNvPr id="34819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900"/>
              </a:spcBef>
            </a:pPr>
            <a:endParaRPr lang="pt-PT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0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E34EE08-FA86-4959-A16E-ED33B92D3FE2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GB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1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C0066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Sustentabilidade Orçamental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pt-PT" sz="1900" dirty="0" smtClean="0">
                <a:latin typeface="Times New Roman" pitchFamily="18" charset="0"/>
                <a:cs typeface="Times New Roman" pitchFamily="18" charset="0"/>
              </a:rPr>
              <a:t>Uma </a:t>
            </a:r>
            <a:r>
              <a:rPr lang="pt-PT" sz="1900" dirty="0">
                <a:latin typeface="Times New Roman" pitchFamily="18" charset="0"/>
                <a:cs typeface="Times New Roman" pitchFamily="18" charset="0"/>
              </a:rPr>
              <a:t>das dimensões críticas que importa considerar </a:t>
            </a:r>
            <a:r>
              <a:rPr lang="pt-PT" sz="19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pt-PT" sz="1900" dirty="0">
                <a:latin typeface="Times New Roman" pitchFamily="18" charset="0"/>
                <a:cs typeface="Times New Roman" pitchFamily="18" charset="0"/>
              </a:rPr>
              <a:t>termos de sustentabilidade orçamental </a:t>
            </a:r>
            <a:r>
              <a:rPr lang="pt-PT" sz="1900" dirty="0" smtClean="0"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PT" sz="1900" dirty="0">
                <a:latin typeface="Times New Roman" pitchFamily="18" charset="0"/>
                <a:cs typeface="Times New Roman" pitchFamily="18" charset="0"/>
              </a:rPr>
              <a:t>a tendência de </a:t>
            </a:r>
            <a:r>
              <a:rPr lang="pt-PT" sz="19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envelhecimento populacional</a:t>
            </a:r>
            <a:r>
              <a:rPr lang="pt-PT" sz="19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19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1900" b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ageing</a:t>
            </a:r>
            <a:r>
              <a:rPr lang="pt-PT" sz="19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defRPr/>
            </a:pPr>
            <a:endParaRPr lang="pt-PT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pt-PT" sz="1900" dirty="0">
                <a:latin typeface="Times New Roman" pitchFamily="18" charset="0"/>
                <a:cs typeface="Times New Roman" pitchFamily="18" charset="0"/>
              </a:rPr>
              <a:t>Esta tendência tem fortes implicações económicas a vários níveis: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pt-PT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en-GB" sz="19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19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9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19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Implicações</a:t>
            </a:r>
            <a:r>
              <a:rPr lang="en-GB" sz="19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9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GB" sz="19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sz="19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Segurança</a:t>
            </a:r>
            <a:r>
              <a:rPr lang="en-GB" sz="19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Social</a:t>
            </a:r>
            <a:endParaRPr lang="pt-PT" sz="1900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pt-PT" sz="2000" dirty="0" smtClean="0"/>
          </a:p>
          <a:p>
            <a:pPr marL="0" indent="0">
              <a:buFont typeface="Arial" charset="0"/>
              <a:buNone/>
              <a:defRPr/>
            </a:pPr>
            <a:endParaRPr lang="pt-PT" sz="2000" dirty="0"/>
          </a:p>
          <a:p>
            <a:pPr marL="0" indent="0">
              <a:buFont typeface="Arial" charset="0"/>
              <a:buNone/>
              <a:defRPr/>
            </a:pPr>
            <a:endParaRPr lang="pt-PT" sz="2000" dirty="0" smtClean="0"/>
          </a:p>
          <a:p>
            <a:pPr marL="0" indent="0">
              <a:buFont typeface="Arial" charset="0"/>
              <a:buNone/>
              <a:defRPr/>
            </a:pPr>
            <a:endParaRPr lang="pt-PT" sz="2000" dirty="0"/>
          </a:p>
          <a:p>
            <a:pPr marL="0" indent="0">
              <a:buFont typeface="Arial" charset="0"/>
              <a:buNone/>
              <a:defRPr/>
            </a:pPr>
            <a:endParaRPr lang="pt-PT" sz="2000" dirty="0" smtClean="0"/>
          </a:p>
          <a:p>
            <a:pPr marL="0" indent="0">
              <a:buFont typeface="Arial" charset="0"/>
              <a:buNone/>
              <a:defRPr/>
            </a:pPr>
            <a:endParaRPr lang="pt-PT" sz="2000" dirty="0" smtClean="0"/>
          </a:p>
          <a:p>
            <a:pPr marL="0" indent="0">
              <a:buFont typeface="Arial" charset="0"/>
              <a:buNone/>
              <a:defRPr/>
            </a:pPr>
            <a:endParaRPr lang="pt-PT" sz="2000" dirty="0" smtClean="0"/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35845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F89AAF9-9B74-43F0-A132-019E39F56D58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GB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ângulo 1"/>
          <p:cNvSpPr/>
          <p:nvPr/>
        </p:nvSpPr>
        <p:spPr>
          <a:xfrm>
            <a:off x="2555875" y="3933825"/>
            <a:ext cx="3744913" cy="503238"/>
          </a:xfrm>
          <a:prstGeom prst="rect">
            <a:avLst/>
          </a:prstGeom>
          <a:noFill/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PT" sz="2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Modelos de Segurança Social</a:t>
            </a:r>
          </a:p>
        </p:txBody>
      </p:sp>
      <p:sp>
        <p:nvSpPr>
          <p:cNvPr id="8" name="Rectângulo 7"/>
          <p:cNvSpPr/>
          <p:nvPr/>
        </p:nvSpPr>
        <p:spPr>
          <a:xfrm>
            <a:off x="539750" y="5192713"/>
            <a:ext cx="3744913" cy="936625"/>
          </a:xfrm>
          <a:prstGeom prst="rect">
            <a:avLst/>
          </a:prstGeom>
          <a:noFill/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PT" sz="2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Modelos de lógica comutativa </a:t>
            </a:r>
          </a:p>
          <a:p>
            <a:pPr algn="ctr">
              <a:defRPr/>
            </a:pPr>
            <a:r>
              <a:rPr lang="pt-PT" sz="2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(seguro social)</a:t>
            </a:r>
          </a:p>
        </p:txBody>
      </p:sp>
      <p:sp>
        <p:nvSpPr>
          <p:cNvPr id="9" name="Rectângulo 8"/>
          <p:cNvSpPr/>
          <p:nvPr/>
        </p:nvSpPr>
        <p:spPr>
          <a:xfrm>
            <a:off x="4716463" y="5192713"/>
            <a:ext cx="3743325" cy="936625"/>
          </a:xfrm>
          <a:prstGeom prst="rect">
            <a:avLst/>
          </a:prstGeom>
          <a:noFill/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PT" sz="2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Modelos de lógica redistributiva </a:t>
            </a:r>
          </a:p>
          <a:p>
            <a:pPr algn="ctr">
              <a:defRPr/>
            </a:pPr>
            <a:r>
              <a:rPr lang="pt-PT" sz="2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2000" b="1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pay</a:t>
            </a:r>
            <a:r>
              <a:rPr lang="pt-PT" sz="2000" b="1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pt-PT" sz="2000" b="1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pt-PT" sz="2000" b="1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b="1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pt-PT" sz="2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Seta para a direita 4"/>
          <p:cNvSpPr/>
          <p:nvPr/>
        </p:nvSpPr>
        <p:spPr>
          <a:xfrm rot="2829705">
            <a:off x="4667250" y="4606925"/>
            <a:ext cx="665163" cy="468313"/>
          </a:xfrm>
          <a:prstGeom prst="rightArrow">
            <a:avLst/>
          </a:prstGeom>
          <a:gradFill flip="none" rotWithShape="1">
            <a:gsLst>
              <a:gs pos="0">
                <a:srgbClr val="CC0066">
                  <a:shade val="30000"/>
                  <a:satMod val="115000"/>
                </a:srgbClr>
              </a:gs>
              <a:gs pos="50000">
                <a:srgbClr val="CC0066">
                  <a:shade val="67500"/>
                  <a:satMod val="115000"/>
                </a:srgbClr>
              </a:gs>
              <a:gs pos="100000">
                <a:srgbClr val="CC0066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3" name="Seta para a direita 12"/>
          <p:cNvSpPr/>
          <p:nvPr/>
        </p:nvSpPr>
        <p:spPr>
          <a:xfrm rot="18770295" flipH="1">
            <a:off x="3552826" y="4606925"/>
            <a:ext cx="666750" cy="466725"/>
          </a:xfrm>
          <a:prstGeom prst="rightArrow">
            <a:avLst/>
          </a:prstGeom>
          <a:gradFill flip="none" rotWithShape="1">
            <a:gsLst>
              <a:gs pos="0">
                <a:srgbClr val="CC0066">
                  <a:shade val="30000"/>
                  <a:satMod val="115000"/>
                </a:srgbClr>
              </a:gs>
              <a:gs pos="50000">
                <a:srgbClr val="CC0066">
                  <a:shade val="67500"/>
                  <a:satMod val="115000"/>
                </a:srgbClr>
              </a:gs>
              <a:gs pos="100000">
                <a:srgbClr val="CC0066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6" name="Oval 5"/>
          <p:cNvSpPr/>
          <p:nvPr/>
        </p:nvSpPr>
        <p:spPr>
          <a:xfrm>
            <a:off x="4427538" y="4840288"/>
            <a:ext cx="4465637" cy="1612900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C0066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Sustentabilidade Orçamental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GB" sz="20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GB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Outras</a:t>
            </a:r>
            <a:r>
              <a:rPr lang="en-GB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implicações</a:t>
            </a:r>
            <a:r>
              <a:rPr lang="en-GB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económicas</a:t>
            </a:r>
            <a:endParaRPr lang="pt-PT" sz="2000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Custos acrescidos com o sistema público de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saúde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Redução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dos custos com educação;</a:t>
            </a:r>
          </a:p>
          <a:p>
            <a:pPr>
              <a:spcBef>
                <a:spcPts val="1200"/>
              </a:spcBef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Redução dos custos com programas de emprego;</a:t>
            </a:r>
          </a:p>
          <a:p>
            <a:pPr>
              <a:spcBef>
                <a:spcPts val="1200"/>
              </a:spcBef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Efeitos sobre a estrutura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produtiva;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Efeito cumulativo sobre a capacidade de renovação geracional. 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  <a:defRPr/>
            </a:pPr>
            <a:endParaRPr lang="pt-PT" sz="2000" dirty="0"/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36869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36870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687CE87-F056-4196-9FF5-7C2CD1ADC180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GB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ângulo 2"/>
          <p:cNvSpPr>
            <a:spLocks noChangeArrowheads="1"/>
          </p:cNvSpPr>
          <p:nvPr/>
        </p:nvSpPr>
        <p:spPr bwMode="auto">
          <a:xfrm>
            <a:off x="179388" y="815975"/>
            <a:ext cx="3487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b="1">
                <a:latin typeface="Times New Roman" pitchFamily="18" charset="0"/>
                <a:cs typeface="Times New Roman" pitchFamily="18" charset="0"/>
              </a:rPr>
              <a:t>[Fig. 17.4, p. 690] Choques mistos</a:t>
            </a:r>
          </a:p>
        </p:txBody>
      </p:sp>
      <p:sp>
        <p:nvSpPr>
          <p:cNvPr id="4" name="Triângulo rectângulo 3"/>
          <p:cNvSpPr/>
          <p:nvPr/>
        </p:nvSpPr>
        <p:spPr>
          <a:xfrm rot="5400000">
            <a:off x="-4763" y="4763"/>
            <a:ext cx="765175" cy="755650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" name="Triângulo rectângulo 4"/>
          <p:cNvSpPr/>
          <p:nvPr/>
        </p:nvSpPr>
        <p:spPr>
          <a:xfrm rot="10800000">
            <a:off x="8388350" y="0"/>
            <a:ext cx="765175" cy="755650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8197" name="Marcador de Posição do Rodapé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8198" name="Marcador de Posição do Número do Diapositivo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52D6235-D312-4CF9-85B4-725F86572D23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9" name="Picture 1" descr="17-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49275"/>
            <a:ext cx="4464050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Limitações da Política Orçamental Contra-Cíclica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9220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9221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8F54BA5-862E-40B6-8AC5-6E278DE2BEF6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Marcador de Posição de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741" r="-74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P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Limitações da Política Orçamental Contra-Cíclica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marL="368300" lvl="1" indent="0" algn="just" eaLnBrk="1" hangingPunct="1">
              <a:buFont typeface="Arial" charset="0"/>
              <a:buNone/>
            </a:pPr>
            <a:endParaRPr lang="pt-PT" sz="2000" smtClean="0">
              <a:latin typeface="Times New Roman" pitchFamily="18" charset="0"/>
              <a:cs typeface="Times New Roman" pitchFamily="18" charset="0"/>
            </a:endParaRPr>
          </a:p>
          <a:p>
            <a:pPr marL="88900" indent="0" algn="just" eaLnBrk="1" hangingPunct="1">
              <a:buFont typeface="Arial" charset="0"/>
              <a:buNone/>
            </a:pP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A política orçamental atua com 3 desfasamentos. </a:t>
            </a:r>
          </a:p>
          <a:p>
            <a:pPr marL="88900" indent="0" algn="just" eaLnBrk="1" hangingPunct="1">
              <a:buFont typeface="Arial" charset="0"/>
              <a:buNone/>
            </a:pPr>
            <a:endParaRPr lang="pt-PT" sz="2000" smtClean="0">
              <a:latin typeface="Times New Roman" pitchFamily="18" charset="0"/>
              <a:cs typeface="Times New Roman" pitchFamily="18" charset="0"/>
            </a:endParaRPr>
          </a:p>
          <a:p>
            <a:pPr marL="88900" indent="0" algn="just" eaLnBrk="1" hangingPunct="1">
              <a:buFont typeface="Arial" charset="0"/>
              <a:buNone/>
            </a:pPr>
            <a:r>
              <a:rPr lang="pt-PT" sz="20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Desfasamento de reconhecimento</a:t>
            </a:r>
            <a:r>
              <a:rPr lang="pt-PT" sz="20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→ este desfaseamento é semelhante para a política orçamental e monetária. As políticas contra-cíclicas só podem ser lançadas quando os decisores tomam consciência de que a situação se alterou e como, o que é difícil e demorado. </a:t>
            </a:r>
            <a:endParaRPr lang="pt-PT" smtClean="0">
              <a:latin typeface="Times New Roman" pitchFamily="18" charset="0"/>
              <a:cs typeface="Times New Roman" pitchFamily="18" charset="0"/>
            </a:endParaRPr>
          </a:p>
          <a:p>
            <a:pPr marL="88900" indent="0" algn="just" eaLnBrk="1" hangingPunct="1">
              <a:buFont typeface="Arial" charset="0"/>
              <a:buNone/>
            </a:pPr>
            <a:endParaRPr lang="pt-PT" sz="2000" smtClean="0">
              <a:latin typeface="Times New Roman" pitchFamily="18" charset="0"/>
              <a:cs typeface="Times New Roman" pitchFamily="18" charset="0"/>
            </a:endParaRPr>
          </a:p>
          <a:p>
            <a:pPr marL="88900" indent="0" algn="just" eaLnBrk="1" hangingPunct="1">
              <a:buFont typeface="Arial" charset="0"/>
              <a:buNone/>
            </a:pPr>
            <a:r>
              <a:rPr lang="pt-PT" sz="20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Desfasamento de implementação</a:t>
            </a:r>
            <a:r>
              <a:rPr lang="pt-PT" sz="20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→ tende a ser mais longo na política orçamental porque o processo de tomada de decisão é mais complexo (negociações políticas, aprovação, etc). Além disso, </a:t>
            </a:r>
            <a:r>
              <a:rPr lang="en-GB" sz="2000" smtClean="0">
                <a:latin typeface="Times New Roman" pitchFamily="18" charset="0"/>
                <a:cs typeface="Times New Roman" pitchFamily="18" charset="0"/>
              </a:rPr>
              <a:t>envolve questões específicas (c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omo alterar um código fiscal? investir em que áreas?, …).</a:t>
            </a: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0245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0246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292B514-01B5-4AA7-9423-178FF3895A8A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Limitações da Política Orçamental Contra-Cíclica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967287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b="1" dirty="0">
              <a:latin typeface="Times New Roman" pitchFamily="18" charset="0"/>
              <a:cs typeface="Times New Roman" pitchFamily="18" charset="0"/>
            </a:endParaRPr>
          </a:p>
          <a:p>
            <a:pPr marL="171450" lvl="3" indent="0" algn="just" eaLnBrk="1" fontAlgn="auto" hangingPunct="1">
              <a:spcAft>
                <a:spcPts val="0"/>
              </a:spcAft>
              <a:buFont typeface="Arial" pitchFamily="34" charset="0"/>
              <a:buChar char="–"/>
              <a:tabLst>
                <a:tab pos="95250" algn="l"/>
              </a:tabLst>
              <a:defRPr/>
            </a:pPr>
            <a:endParaRPr lang="pt-PT" dirty="0">
              <a:latin typeface="Times New Roman" pitchFamily="18" charset="0"/>
              <a:cs typeface="Times New Roman" pitchFamily="18" charset="0"/>
            </a:endParaRPr>
          </a:p>
          <a:p>
            <a:pPr marL="171450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95250" algn="l"/>
              </a:tabLst>
              <a:defRPr/>
            </a:pP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Desfasamento </a:t>
            </a:r>
            <a:r>
              <a:rPr lang="pt-PT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 transmissão</a:t>
            </a:r>
            <a:r>
              <a:rPr lang="pt-PT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é tendencialmente menor para a política orçamental que para a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monetária.</a:t>
            </a:r>
          </a:p>
          <a:p>
            <a:pPr marL="171450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95250" algn="l"/>
              </a:tabLst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195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 ∆ rendimento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efeito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imediato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no C </a:t>
            </a:r>
          </a:p>
          <a:p>
            <a:pPr marL="36195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∆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taxas de juro </a:t>
            </a:r>
            <a:r>
              <a:rPr lang="pt-PT" sz="2000" dirty="0">
                <a:latin typeface="Times New Roman" pitchFamily="18" charset="0"/>
                <a:cs typeface="Times New Roman" pitchFamily="18" charset="0"/>
                <a:sym typeface="Symbol"/>
              </a:rPr>
              <a:t>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efeito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pt-PT" sz="20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mas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só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após um desfasamento de reconhecimento e de implementação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por parte das empresas.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1269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1270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69A13B7-4F73-4B9A-8147-E6C3E2671D66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219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Senhoriagem e Risco de Hiperinflação</a:t>
            </a:r>
          </a:p>
        </p:txBody>
      </p:sp>
      <p:sp>
        <p:nvSpPr>
          <p:cNvPr id="12291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900"/>
              </a:spcBef>
              <a:buFont typeface="Arial" charset="0"/>
              <a:buNone/>
            </a:pPr>
            <a:endParaRPr lang="pt-PT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D970628-9382-46A1-8073-298AF3D07E35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Senhoriagem e Risco de Hiperinflação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1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331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9377E39-4A7C-4269-ABE0-CAEE03F7C3AE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Marcador de Posição de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741" t="-674" r="-741" b="-134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P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1103</Words>
  <Application>Microsoft Office PowerPoint</Application>
  <PresentationFormat>Apresentação no Ecrã (4:3)</PresentationFormat>
  <Paragraphs>210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32</vt:i4>
      </vt:variant>
    </vt:vector>
  </HeadingPairs>
  <TitlesOfParts>
    <vt:vector size="33" baseType="lpstr">
      <vt:lpstr>Tema do Office</vt:lpstr>
      <vt:lpstr>Capítulo 6 Política Orçamental</vt:lpstr>
      <vt:lpstr>Limitações da Política Orçamental Contra-Cíclica</vt:lpstr>
      <vt:lpstr>Limitações da Política Orçamental Contra-Cíclica</vt:lpstr>
      <vt:lpstr>Apresentação do PowerPoint</vt:lpstr>
      <vt:lpstr>Limitações da Política Orçamental Contra-Cíclica</vt:lpstr>
      <vt:lpstr>Limitações da Política Orçamental Contra-Cíclica</vt:lpstr>
      <vt:lpstr>Limitações da Política Orçamental Contra-Cíclica</vt:lpstr>
      <vt:lpstr>Senhoriagem e Risco de Hiperinflação</vt:lpstr>
      <vt:lpstr>Senhoriagem e Risco de Hiperinflação</vt:lpstr>
      <vt:lpstr>Senhoriagem e Risco de Hiperinflação</vt:lpstr>
      <vt:lpstr>Senhoriagem e Risco de Hiperinflação</vt:lpstr>
      <vt:lpstr>Défices e Dívida ao Longo do Tempo</vt:lpstr>
      <vt:lpstr>Défices e Dívida ao Longo do Tempo</vt:lpstr>
      <vt:lpstr>Défices e Dívida ao Longo do Tempo</vt:lpstr>
      <vt:lpstr>Défices e Dívida ao Longo do Tempo</vt:lpstr>
      <vt:lpstr>Crowding Out</vt:lpstr>
      <vt:lpstr>Crowding Out</vt:lpstr>
      <vt:lpstr>Crowding Out</vt:lpstr>
      <vt:lpstr>Equivalência Ricardiana</vt:lpstr>
      <vt:lpstr>Equivalência Ricardiana</vt:lpstr>
      <vt:lpstr>Equivalência Ricardiana</vt:lpstr>
      <vt:lpstr>Equivalência Ricardiana</vt:lpstr>
      <vt:lpstr>Impostos e Curva de Laffer</vt:lpstr>
      <vt:lpstr>Impostos e Curva de Laffer</vt:lpstr>
      <vt:lpstr>Impostos e Curva de Laffer</vt:lpstr>
      <vt:lpstr>Impostos e Curva de Laffer</vt:lpstr>
      <vt:lpstr>Apresentação do PowerPoint</vt:lpstr>
      <vt:lpstr>Dívida</vt:lpstr>
      <vt:lpstr>Dívida</vt:lpstr>
      <vt:lpstr>Sustentabilidade Orçamental</vt:lpstr>
      <vt:lpstr>Sustentabilidade Orçamental</vt:lpstr>
      <vt:lpstr>Sustentabilidade Orçamental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1  Introdução à Macroeconomia</dc:title>
  <dc:creator>nadia</dc:creator>
  <cp:lastModifiedBy>Utilizador</cp:lastModifiedBy>
  <cp:revision>60</cp:revision>
  <cp:lastPrinted>2012-11-29T15:24:51Z</cp:lastPrinted>
  <dcterms:created xsi:type="dcterms:W3CDTF">2012-09-04T09:21:17Z</dcterms:created>
  <dcterms:modified xsi:type="dcterms:W3CDTF">2015-09-03T22:13:48Z</dcterms:modified>
</cp:coreProperties>
</file>