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6" r:id="rId2"/>
    <p:sldId id="291" r:id="rId3"/>
    <p:sldId id="257" r:id="rId4"/>
    <p:sldId id="293" r:id="rId5"/>
    <p:sldId id="298" r:id="rId6"/>
    <p:sldId id="297" r:id="rId7"/>
    <p:sldId id="299" r:id="rId8"/>
    <p:sldId id="300" r:id="rId9"/>
    <p:sldId id="301" r:id="rId10"/>
    <p:sldId id="280" r:id="rId11"/>
    <p:sldId id="302" r:id="rId12"/>
    <p:sldId id="304" r:id="rId13"/>
    <p:sldId id="305" r:id="rId14"/>
    <p:sldId id="324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66"/>
    <a:srgbClr val="008000"/>
    <a:srgbClr val="FFCC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84" autoAdjust="0"/>
  </p:normalViewPr>
  <p:slideViewPr>
    <p:cSldViewPr>
      <p:cViewPr>
        <p:scale>
          <a:sx n="73" d="100"/>
          <a:sy n="73" d="100"/>
        </p:scale>
        <p:origin x="-112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35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0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28999-CFE3-4862-A834-A9BB4741CF03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AB9FB-F73A-49BF-AF13-D383E347317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79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A0722-4EE1-4225-9019-AE16FFE56F7D}" type="datetimeFigureOut">
              <a:rPr lang="en-GB" smtClean="0"/>
              <a:pPr/>
              <a:t>03/09/2015</a:t>
            </a:fld>
            <a:endParaRPr lang="en-GB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C306-7608-48D9-9751-8CA42F859A89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01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476C-8AC9-487D-B6F4-F2D9065E4E1C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3E53-5B30-43DB-A071-B8D4D4424D74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550-DEA5-49E2-8FDA-94D0C9343BDF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defRPr/>
            </a:lvl1pPr>
            <a:lvl2pPr marL="723900" indent="-266700">
              <a:defRPr/>
            </a:lvl2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GB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54F8-EA46-409B-9C3C-EB935CC82F52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8D1E-2140-4D9A-B50D-B6328E758848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70041-4C7B-4AA8-90E3-41FB775368DF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8ACB-AF22-4655-A812-B99C6406A9B8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A77F-8BD0-4C66-AFC1-DC8206560737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DE71-38F5-41C1-A121-1C09AA6823C2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D23D-E66E-4BAE-A5B6-BCBEAD7EF3D1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44CA-AFD0-4B67-AFF8-653F27C2F823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E5F18-EE0C-4C8D-87F3-614D90DB3415}" type="datetime1">
              <a:rPr lang="en-GB" smtClean="0"/>
              <a:pPr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  <a:latin typeface="Times" pitchFamily="18" charset="0"/>
              </a:defRPr>
            </a:lvl1pPr>
          </a:lstStyle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 pitchFamily="18" charset="0"/>
              </a:defRPr>
            </a:lvl1pPr>
          </a:lstStyle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944215"/>
          </a:xfrm>
          <a:solidFill>
            <a:srgbClr val="000099"/>
          </a:solidFill>
          <a:ln cap="rnd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39700" h="139700"/>
          </a:sp3d>
        </p:spPr>
        <p:txBody>
          <a:bodyPr>
            <a:normAutofit/>
          </a:bodyPr>
          <a:lstStyle/>
          <a:p>
            <a:r>
              <a:rPr lang="pt-PT" sz="3600" b="1" u="sng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Capítulo 5</a:t>
            </a:r>
            <a:r>
              <a:rPr lang="pt-PT" sz="3600" spc="100" dirty="0" smtClean="0">
                <a:solidFill>
                  <a:schemeClr val="bg1"/>
                </a:solidFill>
              </a:rPr>
              <a:t/>
            </a:r>
            <a:br>
              <a:rPr lang="pt-PT" sz="3600" spc="100" dirty="0" smtClean="0">
                <a:solidFill>
                  <a:schemeClr val="bg1"/>
                </a:solidFill>
              </a:rPr>
            </a:br>
            <a:r>
              <a:rPr lang="pt-PT" sz="3600" spc="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3600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olítica Monetária</a:t>
            </a:r>
            <a:endParaRPr lang="en-GB" sz="3600" spc="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C:\Users\nmpco\Pictures\imag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564074"/>
            <a:ext cx="4295140" cy="786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259632" y="908720"/>
            <a:ext cx="7511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Times" pitchFamily="18" charset="0"/>
                <a:cs typeface="Times" pitchFamily="18" charset="0"/>
              </a:rPr>
              <a:t>[Fig. 16.3, p.631] Operação de mercado aberto (compra de títulos)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8000"/>
                </a:solidFill>
              </a:rPr>
              <a:pPr/>
              <a:t>10</a:t>
            </a:fld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5" name="Triângulo rectângulo 4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Triângulo rectângulo 5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1" descr="16-0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8"/>
            <a:ext cx="727280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8000"/>
                </a:solidFill>
              </a:rPr>
              <a:t>Macroeconomia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1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8000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Requisitos de Reservas Legais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374848" y="1426863"/>
                <a:ext cx="8301608" cy="456937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O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BC também pode alterar os requisitos que os bancos têm de cumprir em termos de reservas </a:t>
                </a:r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b="1" dirty="0" err="1" smtClean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Ex</a:t>
                </a:r>
                <a:r>
                  <a:rPr lang="pt-PT" sz="2000" b="1" dirty="0" smtClean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:</a:t>
                </a:r>
                <a:endParaRPr lang="pt-PT" sz="2000" b="1" dirty="0">
                  <a:solidFill>
                    <a:srgbClr val="008000"/>
                  </a:solidFill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↗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requisitos 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⟹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deslocação da curva de procura de reservas para a direita 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⟹</m:t>
                    </m:r>
                    <m:sSub>
                      <m:sSubPr>
                        <m:ctrlPr>
                          <a:rPr lang="pt-PT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sz="20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2000" i="1">
                            <a:latin typeface="Cambria Math"/>
                          </a:rPr>
                          <m:t>𝐹𝐹</m:t>
                        </m:r>
                      </m:sub>
                    </m:sSub>
                    <m:r>
                      <a:rPr lang="pt-PT" sz="2000" i="1">
                        <a:latin typeface="Cambria Math"/>
                      </a:rPr>
                      <m:t> 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aumentaria de modo idêntico a uma operação de mercado aberto de venda de títulos.</a:t>
                </a:r>
              </a:p>
              <a:p>
                <a:pPr marL="0" indent="0" algn="just">
                  <a:buNone/>
                </a:pPr>
                <a:endParaRPr lang="pt-PT" sz="1800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4848" y="1426863"/>
                <a:ext cx="8301608" cy="4569371"/>
              </a:xfrm>
              <a:blipFill rotWithShape="1">
                <a:blip r:embed="rId2" cstate="print"/>
                <a:stretch>
                  <a:fillRect l="-734" r="-80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>
          <a:xfrm>
            <a:off x="6732240" y="6376243"/>
            <a:ext cx="2180523" cy="365125"/>
          </a:xfrm>
        </p:spPr>
        <p:txBody>
          <a:bodyPr/>
          <a:lstStyle/>
          <a:p>
            <a:fld id="{1EFADD45-C38B-4FF6-BB6B-EF2AA74D4FFF}" type="slidenum">
              <a:rPr lang="en-GB" smtClean="0">
                <a:solidFill>
                  <a:srgbClr val="008000"/>
                </a:solidFill>
              </a:rPr>
              <a:pPr/>
              <a:t>11</a:t>
            </a:fld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1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8000"/>
                </a:solidFill>
              </a:rPr>
              <a:t>Macroeconomia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4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66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CC0066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Canal da Taxa de Juro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900"/>
              </a:spcBef>
            </a:pPr>
            <a:endParaRPr lang="pt-PT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pt-PT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Introdução</a:t>
            </a:r>
            <a:endParaRPr lang="pt-PT" sz="2400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pt-PT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A Utilização das Taxas de Juro de Curto Prazo para Afetar as Taxas de Juro de Longo Prazo</a:t>
            </a:r>
          </a:p>
          <a:p>
            <a:pPr algn="just">
              <a:spcBef>
                <a:spcPts val="900"/>
              </a:spcBef>
            </a:pPr>
            <a:r>
              <a:rPr lang="pt-PT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Taxas de Juro de Longo Prazo, Taxas de Juro Reais, Produto e  Inflação</a:t>
            </a:r>
          </a:p>
          <a:p>
            <a:pPr marL="0" indent="0">
              <a:spcBef>
                <a:spcPts val="900"/>
              </a:spcBef>
              <a:buNone/>
            </a:pP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CC0066"/>
                </a:solidFill>
              </a:rPr>
              <a:t>Macroeconomia</a:t>
            </a:r>
            <a:endParaRPr lang="en-GB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2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CC0066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Introdução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8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2000" dirty="0">
                <a:latin typeface="Times" pitchFamily="18" charset="0"/>
                <a:cs typeface="Times" pitchFamily="18" charset="0"/>
              </a:rPr>
              <a:t>Os responsáveis pela política monetária podem tentar melhorar os resultados macroeconómicos através das taxas de juro de curto prazo para afetar a procura agregada. Este processo desenrola-se em duas etapas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:</a:t>
            </a:r>
          </a:p>
          <a:p>
            <a:pPr marL="0" indent="0" algn="just">
              <a:buNone/>
            </a:pPr>
            <a:endParaRPr lang="pt-PT" sz="2000" dirty="0">
              <a:latin typeface="Times" pitchFamily="18" charset="0"/>
              <a:cs typeface="Times" pitchFamily="18" charset="0"/>
            </a:endParaRPr>
          </a:p>
          <a:p>
            <a:pPr lvl="0" algn="just"/>
            <a:r>
              <a:rPr lang="pt-PT" sz="2000" dirty="0">
                <a:latin typeface="Times" pitchFamily="18" charset="0"/>
                <a:cs typeface="Times" pitchFamily="18" charset="0"/>
              </a:rPr>
              <a:t>As variações da taxa de juro afetam o investimento. Mas como o capital é um ativo de longa duração, o seu custo de oportunidade deve ser avaliado através da taxa de juro de longo prazo. Nesse sentido, o alvo do BC deve ser a taxa de longo prazo.</a:t>
            </a:r>
          </a:p>
          <a:p>
            <a:pPr marL="0" indent="0" algn="just">
              <a:buNone/>
            </a:pPr>
            <a:r>
              <a:rPr lang="pt-PT" sz="2000" dirty="0">
                <a:latin typeface="Times" pitchFamily="18" charset="0"/>
                <a:cs typeface="Times" pitchFamily="18" charset="0"/>
              </a:rPr>
              <a:t> </a:t>
            </a:r>
          </a:p>
          <a:p>
            <a:pPr lvl="0" algn="just"/>
            <a:r>
              <a:rPr lang="pt-PT" sz="2000" dirty="0">
                <a:latin typeface="Times" pitchFamily="18" charset="0"/>
                <a:cs typeface="Times" pitchFamily="18" charset="0"/>
              </a:rPr>
              <a:t>A política monetária afeta as taxas de juro nominais mas o investimento real e a procura agregada real dependem das taxas de juro reais. Logo, o BC deve tomar em consideração a taxa de inflação esperada quando define a taxa de juro nominal.</a:t>
            </a:r>
          </a:p>
          <a:p>
            <a:pPr marL="0" indent="0">
              <a:spcBef>
                <a:spcPts val="900"/>
              </a:spcBef>
              <a:buNone/>
            </a:pP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C0066"/>
                </a:solidFill>
              </a:rPr>
              <a:pPr/>
              <a:t>13</a:t>
            </a:fld>
            <a:endParaRPr lang="en-GB" dirty="0">
              <a:solidFill>
                <a:srgbClr val="CC0066"/>
              </a:solidFill>
            </a:endParaRPr>
          </a:p>
        </p:txBody>
      </p:sp>
      <p:sp>
        <p:nvSpPr>
          <p:cNvPr id="6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CC0066"/>
                </a:solidFill>
              </a:rPr>
              <a:t>Macroeconomia</a:t>
            </a:r>
            <a:endParaRPr lang="en-GB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CC0066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Utilização das Taxas de Juro de Curto Prazo para Afetar as Taxas de Juro de Longo Prazo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8352928" cy="452596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De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acordo com a teoria das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expectativas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, as taxas de juro de longo prazo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correspondem a uma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média entre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taxas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de juro atuais e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taxas esperadas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para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períodos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futuros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.</a:t>
                </a:r>
              </a:p>
              <a:p>
                <a:pPr algn="just"/>
                <a:endParaRPr lang="pt-PT" sz="14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Se o Banco Central anunciar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um aumento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1800" i="1">
                            <a:latin typeface="Cambria Math"/>
                          </a:rPr>
                          <m:t>𝐹𝐹</m:t>
                        </m:r>
                      </m:sub>
                    </m:sSub>
                  </m:oMath>
                </a14:m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 para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PT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pt-PT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1800" i="1">
                            <a:latin typeface="Cambria Math"/>
                          </a:rPr>
                          <m:t>𝐹𝐹</m:t>
                        </m:r>
                      </m:sub>
                      <m:sup>
                        <m:r>
                          <a:rPr lang="pt-PT" sz="1800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 e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disser que este é permanente podem suceder duas situações extremas:</a:t>
                </a:r>
              </a:p>
              <a:p>
                <a:pPr algn="just"/>
                <a:endParaRPr lang="pt-PT" sz="11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1800" b="1" dirty="0">
                    <a:solidFill>
                      <a:srgbClr val="CC0066"/>
                    </a:solidFill>
                    <a:latin typeface="Times" pitchFamily="18" charset="0"/>
                    <a:cs typeface="Times" pitchFamily="18" charset="0"/>
                  </a:rPr>
                  <a:t>Situação </a:t>
                </a:r>
                <a:r>
                  <a:rPr lang="pt-PT" sz="1800" b="1" dirty="0" smtClean="0">
                    <a:solidFill>
                      <a:srgbClr val="CC0066"/>
                    </a:solidFill>
                    <a:latin typeface="Times" pitchFamily="18" charset="0"/>
                    <a:cs typeface="Times" pitchFamily="18" charset="0"/>
                  </a:rPr>
                  <a:t>1</a:t>
                </a:r>
                <a:r>
                  <a:rPr lang="pt-PT" sz="1800" b="1" dirty="0" smtClean="0">
                    <a:latin typeface="Times" pitchFamily="18" charset="0"/>
                    <a:cs typeface="Times" pitchFamily="18" charset="0"/>
                  </a:rPr>
                  <a:t> →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O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anúncio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é credível </a:t>
                </a:r>
                <a14:m>
                  <m:oMath xmlns:m="http://schemas.openxmlformats.org/officeDocument/2006/math">
                    <m:r>
                      <a:rPr lang="pt-PT" sz="1800" i="1" smtClean="0">
                        <a:latin typeface="Cambria Math"/>
                        <a:ea typeface="Cambria Math"/>
                        <a:cs typeface="Times" pitchFamily="18" charset="0"/>
                      </a:rPr>
                      <m:t>⟹</m:t>
                    </m:r>
                    <m:r>
                      <a:rPr lang="pt-PT" sz="1800" b="0" i="1" smtClean="0">
                        <a:latin typeface="Cambria Math"/>
                        <a:ea typeface="Cambria Math"/>
                        <a:cs typeface="Times" pitchFamily="18" charset="0"/>
                      </a:rPr>
                      <m:t> </m:t>
                    </m:r>
                  </m:oMath>
                </a14:m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as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taxas de juro de longo prazo subirão para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PT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pt-PT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1800" i="1">
                            <a:latin typeface="Cambria Math"/>
                          </a:rPr>
                          <m:t>𝐹𝐹</m:t>
                        </m:r>
                      </m:sub>
                      <m:sup>
                        <m:r>
                          <a:rPr lang="pt-PT" sz="1800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. Neste caso, a alteração das taxas de juro de curto prazo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permite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controlar as taxas de juro de maturidades mais longas.</a:t>
                </a:r>
              </a:p>
              <a:p>
                <a:endParaRPr lang="pt-PT" sz="14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1800" b="1" dirty="0">
                    <a:solidFill>
                      <a:srgbClr val="CC0066"/>
                    </a:solidFill>
                    <a:latin typeface="Times" pitchFamily="18" charset="0"/>
                    <a:cs typeface="Times" pitchFamily="18" charset="0"/>
                  </a:rPr>
                  <a:t>Situação </a:t>
                </a:r>
                <a:r>
                  <a:rPr lang="pt-PT" sz="1800" b="1" dirty="0" smtClean="0">
                    <a:solidFill>
                      <a:srgbClr val="CC0066"/>
                    </a:solidFill>
                    <a:latin typeface="Times" pitchFamily="18" charset="0"/>
                    <a:cs typeface="Times" pitchFamily="18" charset="0"/>
                  </a:rPr>
                  <a:t>2</a:t>
                </a:r>
                <a:r>
                  <a:rPr lang="pt-PT" sz="1800" b="1" dirty="0">
                    <a:latin typeface="Times" pitchFamily="18" charset="0"/>
                    <a:cs typeface="Times" pitchFamily="18" charset="0"/>
                  </a:rPr>
                  <a:t> →</a:t>
                </a:r>
                <a:r>
                  <a:rPr lang="pt-PT" sz="1800" b="1" dirty="0" smtClean="0"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O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anúncio de aumento permanente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não é credível </a:t>
                </a:r>
                <a14:m>
                  <m:oMath xmlns:m="http://schemas.openxmlformats.org/officeDocument/2006/math">
                    <m:r>
                      <a:rPr lang="pt-PT" sz="1800" i="1" smtClean="0">
                        <a:latin typeface="Cambria Math"/>
                        <a:ea typeface="Cambria Math"/>
                        <a:cs typeface="Times" pitchFamily="18" charset="0"/>
                      </a:rPr>
                      <m:t>⇒</m:t>
                    </m:r>
                    <m:r>
                      <a:rPr lang="pt-PT" sz="1800" b="0" i="1" smtClean="0">
                        <a:latin typeface="Cambria Math"/>
                        <a:ea typeface="Cambria Math"/>
                        <a:cs typeface="Times" pitchFamily="18" charset="0"/>
                      </a:rPr>
                      <m:t> </m:t>
                    </m:r>
                  </m:oMath>
                </a14:m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As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taxas de juro para maturidades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mais longas do que o período em que os agentes acreditam que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PT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pt-PT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1800" i="1">
                            <a:latin typeface="Cambria Math"/>
                          </a:rPr>
                          <m:t>𝐹𝐹</m:t>
                        </m:r>
                      </m:sub>
                      <m:sup>
                        <m:r>
                          <a:rPr lang="pt-PT" sz="1800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pt-PT" sz="1800" i="1">
                        <a:latin typeface="Cambria Math"/>
                      </a:rPr>
                      <m:t> </m:t>
                    </m:r>
                  </m:oMath>
                </a14:m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se mantem diminuem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ao longo do tempo tendendo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1800" i="1">
                            <a:latin typeface="Cambria Math"/>
                          </a:rPr>
                          <m:t>𝐹𝐹</m:t>
                        </m:r>
                      </m:sub>
                    </m:sSub>
                  </m:oMath>
                </a14:m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. O impacto na procura agregada será menor do que na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S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ituação 1.</a:t>
                </a:r>
              </a:p>
              <a:p>
                <a:pPr marL="0" indent="0" algn="just">
                  <a:buNone/>
                </a:pPr>
                <a:endParaRPr lang="pt-PT" sz="14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1800" b="1" dirty="0" smtClean="0">
                    <a:solidFill>
                      <a:srgbClr val="CC0066"/>
                    </a:solidFill>
                    <a:latin typeface="Times" pitchFamily="18" charset="0"/>
                    <a:cs typeface="Times" pitchFamily="18" charset="0"/>
                  </a:rPr>
                  <a:t>Conclusão: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Mais importantes do que os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anúncios do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Banco Central são as 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intenções que os agentes económicos acreditam que o </a:t>
                </a:r>
                <a:r>
                  <a:rPr lang="pt-PT" sz="1800" dirty="0" smtClean="0">
                    <a:latin typeface="Times" pitchFamily="18" charset="0"/>
                    <a:cs typeface="Times" pitchFamily="18" charset="0"/>
                  </a:rPr>
                  <a:t>Banco Central tem</a:t>
                </a:r>
                <a:r>
                  <a:rPr lang="pt-PT" sz="1800" dirty="0">
                    <a:latin typeface="Times" pitchFamily="18" charset="0"/>
                    <a:cs typeface="Times" pitchFamily="18" charset="0"/>
                  </a:rPr>
                  <a:t>.</a:t>
                </a:r>
              </a:p>
              <a:p>
                <a:pPr marL="0" indent="0">
                  <a:spcBef>
                    <a:spcPts val="900"/>
                  </a:spcBef>
                  <a:buNone/>
                </a:pPr>
                <a:endParaRPr lang="pt-PT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8352928" cy="4525963"/>
              </a:xfrm>
              <a:blipFill rotWithShape="1">
                <a:blip r:embed="rId2"/>
                <a:stretch>
                  <a:fillRect l="-657" t="-673" r="-584" b="-915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C0066"/>
                </a:solidFill>
              </a:rPr>
              <a:pPr/>
              <a:t>14</a:t>
            </a:fld>
            <a:endParaRPr lang="en-GB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7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CC0066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Taxas de Juro de Longo Prazo, Taxas de Juro Reais, Produto e Inflação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8352928" cy="452596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spcBef>
                    <a:spcPts val="900"/>
                  </a:spcBef>
                  <a:buNone/>
                </a:pPr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spcBef>
                    <a:spcPts val="900"/>
                  </a:spcBef>
                  <a:buNone/>
                </a:pPr>
                <a:endParaRPr lang="pt-PT" sz="20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spcBef>
                    <a:spcPts val="900"/>
                  </a:spcBef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Se o Banco Central tem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capacidade para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influenciar as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taxas de juro de longo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prazo, em que nível as deveria fixar?</a:t>
                </a:r>
                <a:endParaRPr lang="pt-PT" sz="2000" dirty="0">
                  <a:latin typeface="Times" pitchFamily="18" charset="0"/>
                  <a:cs typeface="Times" pitchFamily="18" charset="0"/>
                </a:endParaRPr>
              </a:p>
              <a:p>
                <a:pPr marL="0" indent="0">
                  <a:spcBef>
                    <a:spcPts val="900"/>
                  </a:spcBef>
                  <a:buNone/>
                </a:pP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spcBef>
                    <a:spcPts val="900"/>
                  </a:spcBef>
                  <a:buNone/>
                </a:pP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O investimento depende do custo de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oportunidade: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pt-PT" sz="2000" i="1">
                            <a:latin typeface="Cambria Math"/>
                          </a:rPr>
                          <m:t>𝑟𝑟</m:t>
                        </m:r>
                      </m:e>
                      <m:sup>
                        <m:r>
                          <a:rPr lang="pt-PT" sz="2000" i="1">
                            <a:latin typeface="Cambria Math"/>
                          </a:rPr>
                          <m:t>𝑒</m:t>
                        </m:r>
                      </m:sup>
                    </m:sSup>
                    <m:r>
                      <a:rPr lang="pt-PT" sz="2000" i="1">
                        <a:latin typeface="Cambria Math"/>
                      </a:rPr>
                      <m:t>−</m:t>
                    </m:r>
                    <m:r>
                      <a:rPr lang="pt-PT" sz="2000" i="1">
                        <a:latin typeface="Cambria Math"/>
                      </a:rPr>
                      <m:t>𝜌</m:t>
                    </m:r>
                    <m:r>
                      <a:rPr lang="pt-PT" sz="2000" i="1">
                        <a:latin typeface="Cambria Math"/>
                      </a:rPr>
                      <m:t>=(</m:t>
                    </m:r>
                    <m:r>
                      <a:rPr lang="pt-PT" sz="2000" i="1">
                        <a:latin typeface="Cambria Math"/>
                      </a:rPr>
                      <m:t>𝑟</m:t>
                    </m:r>
                    <m:r>
                      <a:rPr lang="pt-PT" sz="2000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pt-PT" sz="20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pt-PT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t-PT" sz="2000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p>
                        <m:r>
                          <a:rPr lang="pt-PT" sz="2000" i="1">
                            <a:latin typeface="Cambria Math"/>
                          </a:rPr>
                          <m:t>𝑒</m:t>
                        </m:r>
                      </m:sup>
                    </m:sSup>
                    <m:r>
                      <a:rPr lang="pt-PT" sz="2000" i="1">
                        <a:latin typeface="Cambria Math"/>
                      </a:rPr>
                      <m:t>)−</m:t>
                    </m:r>
                    <m:r>
                      <a:rPr lang="pt-PT" sz="2000" i="1">
                        <a:latin typeface="Cambria Math"/>
                      </a:rPr>
                      <m:t>𝜌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. </a:t>
                </a:r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spcBef>
                    <a:spcPts val="900"/>
                  </a:spcBef>
                  <a:buNone/>
                </a:pPr>
                <a:endParaRPr lang="pt-PT" sz="18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spcBef>
                    <a:spcPts val="900"/>
                  </a:spcBef>
                  <a:buNone/>
                </a:pPr>
                <a:endParaRPr lang="pt-PT" sz="2000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8352928" cy="4525963"/>
              </a:xfrm>
              <a:blipFill rotWithShape="1">
                <a:blip r:embed="rId2" cstate="print"/>
                <a:stretch>
                  <a:fillRect l="-803" r="-730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C0066"/>
                </a:solidFill>
              </a:rPr>
              <a:pPr/>
              <a:t>15</a:t>
            </a:fld>
            <a:endParaRPr lang="en-GB" dirty="0">
              <a:solidFill>
                <a:srgbClr val="CC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380312" y="3645024"/>
            <a:ext cx="432048" cy="432048"/>
          </a:xfrm>
          <a:prstGeom prst="ellipse">
            <a:avLst/>
          </a:prstGeom>
          <a:noFill/>
          <a:ln w="6350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CC0066"/>
                </a:solidFill>
              </a:rPr>
              <a:t>Macroeconomia</a:t>
            </a:r>
            <a:endParaRPr lang="en-GB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611560" y="251356"/>
            <a:ext cx="7511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Times" pitchFamily="18" charset="0"/>
                <a:cs typeface="Times" pitchFamily="18" charset="0"/>
              </a:rPr>
              <a:t>[Fig. </a:t>
            </a:r>
            <a:r>
              <a:rPr lang="pt-PT" b="1" dirty="0" smtClean="0">
                <a:latin typeface="Times" pitchFamily="18" charset="0"/>
                <a:cs typeface="Times" pitchFamily="18" charset="0"/>
              </a:rPr>
              <a:t>16.8, p.640] Processo Cumulativo</a:t>
            </a:r>
            <a:endParaRPr lang="pt-PT" b="1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C0066"/>
                </a:solidFill>
              </a:rPr>
              <a:pPr/>
              <a:t>16</a:t>
            </a:fld>
            <a:endParaRPr lang="en-GB" dirty="0">
              <a:solidFill>
                <a:srgbClr val="CC0066"/>
              </a:solidFill>
            </a:endParaRPr>
          </a:p>
        </p:txBody>
      </p:sp>
      <p:sp>
        <p:nvSpPr>
          <p:cNvPr id="5" name="Triângulo rectângulo 4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Triângulo rectângulo 5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1" descr="16-0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620688"/>
            <a:ext cx="6070984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34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Canal do Crédito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900"/>
              </a:spcBef>
            </a:pPr>
            <a:endParaRPr lang="pt-PT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Canal do Crédito Restrito</a:t>
            </a:r>
            <a:endParaRPr lang="pt-PT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Canal do Crédito Amplo</a:t>
            </a:r>
            <a:endParaRPr lang="pt-PT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17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9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Canal do Crédito Restrito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4569371"/>
              </a:xfrm>
            </p:spPr>
            <p:txBody>
              <a:bodyPr>
                <a:normAutofit/>
              </a:bodyPr>
              <a:lstStyle/>
              <a:p>
                <a:pPr algn="just"/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algn="just"/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Se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o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Banco Central reduzir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a oferta de reservas 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⇒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bancos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terão de </a:t>
                </a:r>
                <a:r>
                  <a:rPr lang="pt-PT" sz="2000" b="1" dirty="0">
                    <a:solidFill>
                      <a:srgbClr val="000099"/>
                    </a:solidFill>
                    <a:latin typeface="Times" pitchFamily="18" charset="0"/>
                    <a:cs typeface="Times" pitchFamily="18" charset="0"/>
                  </a:rPr>
                  <a:t>racionar o crédito (mesmo que não cobrem uma taxa de juro mais elevada)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, exigindo nos novos créditos mais garantias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e procurando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conceder créditos de valor médio mais baixo.</a:t>
                </a:r>
              </a:p>
              <a:p>
                <a:pPr algn="just"/>
                <a:endParaRPr lang="pt-PT" sz="2000" dirty="0">
                  <a:latin typeface="Times" pitchFamily="18" charset="0"/>
                  <a:cs typeface="Times" pitchFamily="18" charset="0"/>
                </a:endParaRPr>
              </a:p>
              <a:p>
                <a:pPr algn="just"/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Se esta estratégia se generalizar no sistema bancário 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⟹ </m:t>
                    </m:r>
                  </m:oMath>
                </a14:m>
                <a:r>
                  <a:rPr lang="pt-PT" sz="2000" b="1" dirty="0" err="1">
                    <a:solidFill>
                      <a:srgbClr val="000099"/>
                    </a:solidFill>
                    <a:latin typeface="Times" pitchFamily="18" charset="0"/>
                    <a:cs typeface="Times" pitchFamily="18" charset="0"/>
                  </a:rPr>
                  <a:t>credit</a:t>
                </a:r>
                <a:r>
                  <a:rPr lang="pt-PT" sz="2000" b="1" dirty="0">
                    <a:solidFill>
                      <a:srgbClr val="000099"/>
                    </a:solidFill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b="1" dirty="0" err="1">
                    <a:solidFill>
                      <a:srgbClr val="000099"/>
                    </a:solidFill>
                    <a:latin typeface="Times" pitchFamily="18" charset="0"/>
                    <a:cs typeface="Times" pitchFamily="18" charset="0"/>
                  </a:rPr>
                  <a:t>crunch</a:t>
                </a:r>
                <a:r>
                  <a:rPr lang="pt-PT" sz="2000" dirty="0">
                    <a:solidFill>
                      <a:srgbClr val="000099"/>
                    </a:solidFill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(ausência de crédito) 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⟹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abrandamento da atividade económica.</a:t>
                </a:r>
              </a:p>
              <a:p>
                <a:endParaRPr lang="en-GB" sz="2000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4569371"/>
              </a:xfrm>
              <a:blipFill rotWithShape="1">
                <a:blip r:embed="rId2"/>
                <a:stretch>
                  <a:fillRect l="-593" r="-74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18</a:t>
            </a:fld>
            <a:endParaRPr lang="en-GB">
              <a:solidFill>
                <a:srgbClr val="000099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81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Canal do Crédito Amplo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456937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Se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a política monetária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alterar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as taxas de juro então os seus efeitos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podem também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fazer-se sentir através deste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canal → Este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funciona através da alteração dos portfólios financeiros das empresas.</a:t>
                </a:r>
              </a:p>
              <a:p>
                <a:pPr marL="0" indent="0" algn="just">
                  <a:buNone/>
                </a:pPr>
                <a:endParaRPr lang="pt-PT" sz="22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200" dirty="0" err="1" smtClean="0">
                    <a:latin typeface="Times" pitchFamily="18" charset="0"/>
                    <a:cs typeface="Times" pitchFamily="18" charset="0"/>
                  </a:rPr>
                  <a:t>Ex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: O Banco Central induz um </a:t>
                </a:r>
                <a14:m>
                  <m:oMath xmlns:m="http://schemas.openxmlformats.org/officeDocument/2006/math">
                    <m:r>
                      <a:rPr lang="pt-PT" sz="2200" i="1">
                        <a:latin typeface="Cambria Math"/>
                      </a:rPr>
                      <m:t>↗</m:t>
                    </m:r>
                  </m:oMath>
                </a14:m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 da taxa de juro </a:t>
                </a:r>
                <a14:m>
                  <m:oMath xmlns:m="http://schemas.openxmlformats.org/officeDocument/2006/math">
                    <m:r>
                      <a:rPr lang="pt-PT" sz="2200" i="1">
                        <a:latin typeface="Cambria Math"/>
                      </a:rPr>
                      <m:t>⟹ </m:t>
                    </m:r>
                  </m:oMath>
                </a14:m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as empresas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veem:</a:t>
                </a:r>
              </a:p>
              <a:p>
                <a:pPr indent="0" algn="just">
                  <a:buAutoNum type="arabicParenR"/>
                </a:pP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 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pt-PT" sz="2200" i="1">
                        <a:latin typeface="Cambria Math"/>
                      </a:rPr>
                      <m:t> </m:t>
                    </m:r>
                  </m:oMath>
                </a14:m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valor dos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seus ativos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financeiros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(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obrigações e ações)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diminuir;</a:t>
                </a:r>
              </a:p>
              <a:p>
                <a:pPr indent="0" algn="just">
                  <a:buAutoNum type="arabicParenR"/>
                </a:pP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  Os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recursos afetados ao serviço de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dívida aumentar. </a:t>
                </a:r>
              </a:p>
              <a:p>
                <a:pPr indent="0" algn="just">
                  <a:buNone/>
                </a:pPr>
                <a:endParaRPr lang="pt-PT" sz="2200" dirty="0">
                  <a:latin typeface="Times" pitchFamily="18" charset="0"/>
                  <a:cs typeface="Times" pitchFamily="18" charset="0"/>
                </a:endParaRPr>
              </a:p>
              <a:p>
                <a:pPr indent="0" algn="just">
                  <a:buNone/>
                </a:pP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Estes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dois fatores têm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impacto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negativo nas empresas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porque:</a:t>
                </a:r>
              </a:p>
              <a:p>
                <a:pPr indent="0" algn="just">
                  <a:buFont typeface="Wingdings" pitchFamily="2" charset="2"/>
                  <a:buChar char="Ø"/>
                </a:pP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 O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valor máximo dos empréstimos que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conseguem obter diminui;</a:t>
                </a:r>
              </a:p>
              <a:p>
                <a:pPr indent="0" algn="just">
                  <a:buFont typeface="Wingdings" pitchFamily="2" charset="2"/>
                  <a:buChar char="Ø"/>
                </a:pP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O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prémio de risco </a:t>
                </a: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aumenta. </a:t>
                </a:r>
              </a:p>
              <a:p>
                <a:pPr marL="0" indent="0" algn="just">
                  <a:buNone/>
                </a:pPr>
                <a:endParaRPr lang="pt-PT" sz="22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200" dirty="0" smtClean="0">
                    <a:latin typeface="Times" pitchFamily="18" charset="0"/>
                    <a:cs typeface="Times" pitchFamily="18" charset="0"/>
                  </a:rPr>
                  <a:t>Mesmo 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as empresas com capacidade para obter empréstimos verão o custo de oportunidade destes aumentar </a:t>
                </a:r>
                <a14:m>
                  <m:oMath xmlns:m="http://schemas.openxmlformats.org/officeDocument/2006/math">
                    <m:r>
                      <a:rPr lang="pt-PT" sz="2200" i="1">
                        <a:latin typeface="Cambria Math"/>
                      </a:rPr>
                      <m:t>⟹</m:t>
                    </m:r>
                  </m:oMath>
                </a14:m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sz="2200" i="1">
                        <a:latin typeface="Cambria Math"/>
                      </a:rPr>
                      <m:t>↘ </m:t>
                    </m:r>
                  </m:oMath>
                </a14:m>
                <a:r>
                  <a:rPr lang="pt-PT" sz="2200" i="1" dirty="0">
                    <a:latin typeface="Times" pitchFamily="18" charset="0"/>
                    <a:cs typeface="Times" pitchFamily="18" charset="0"/>
                  </a:rPr>
                  <a:t>I</a:t>
                </a:r>
                <a:r>
                  <a:rPr lang="pt-PT" sz="2200" dirty="0">
                    <a:latin typeface="Times" pitchFamily="18" charset="0"/>
                    <a:cs typeface="Times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en-GB" sz="2000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4569371"/>
              </a:xfrm>
              <a:blipFill rotWithShape="1">
                <a:blip r:embed="rId2" cstate="print"/>
                <a:stretch>
                  <a:fillRect l="-741" t="-1333" r="-741" b="-1733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19</a:t>
            </a:fld>
            <a:endParaRPr lang="en-GB">
              <a:solidFill>
                <a:srgbClr val="000099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99"/>
                </a:solidFill>
              </a:rPr>
              <a:t>Macroeconomia</a:t>
            </a:r>
            <a:endParaRPr lang="en-GB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Moeda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900"/>
              </a:spcBef>
              <a:buNone/>
            </a:pPr>
            <a:endParaRPr lang="pt-PT" sz="2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2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Objetivos e Formas de Condução da Política Monetária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900"/>
              </a:spcBef>
            </a:pPr>
            <a:endParaRPr lang="pt-PT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Objetivos da Política Monetária</a:t>
            </a: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Política Discricionária vs. Fixação de Regras</a:t>
            </a: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Regra de Taylor</a:t>
            </a:r>
            <a:endParaRPr lang="pt-PT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20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Macroeconomia</a:t>
            </a:r>
            <a:endParaRPr lang="en-GB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94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Objetivos da Política Monetária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000" dirty="0">
                <a:latin typeface="Times" pitchFamily="18" charset="0"/>
                <a:cs typeface="Times" pitchFamily="18" charset="0"/>
              </a:rPr>
              <a:t>Os objetivos de política monetária variam entre bancos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centrais. A diferença entre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eles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reside em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se, adicionalmente a objetivos de inflação, consideram ou não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economia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real.</a:t>
            </a:r>
          </a:p>
          <a:p>
            <a:pPr marL="0" indent="0" algn="just">
              <a:buNone/>
            </a:pPr>
            <a:endParaRPr lang="pt-PT" sz="20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" pitchFamily="18" charset="0"/>
                <a:cs typeface="Times" pitchFamily="18" charset="0"/>
              </a:rPr>
              <a:t>Exemplos:</a:t>
            </a:r>
          </a:p>
          <a:p>
            <a:pPr algn="just"/>
            <a:r>
              <a:rPr lang="pt-PT" sz="2000" dirty="0" smtClean="0">
                <a:latin typeface="Times" pitchFamily="18" charset="0"/>
                <a:cs typeface="Times" pitchFamily="18" charset="0"/>
              </a:rPr>
              <a:t>Reserva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Federal Americana (</a:t>
            </a:r>
            <a:r>
              <a:rPr lang="pt-PT" sz="2000" dirty="0" err="1">
                <a:latin typeface="Times" pitchFamily="18" charset="0"/>
                <a:cs typeface="Times" pitchFamily="18" charset="0"/>
              </a:rPr>
              <a:t>Fed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) → Objetivos: pleno emprego e baixa inflação;</a:t>
            </a:r>
          </a:p>
          <a:p>
            <a:pPr lvl="0" algn="just"/>
            <a:r>
              <a:rPr lang="pt-PT" sz="2000" dirty="0">
                <a:latin typeface="Times" pitchFamily="18" charset="0"/>
                <a:cs typeface="Times" pitchFamily="18" charset="0"/>
              </a:rPr>
              <a:t>Banco Central Europeu e Banco Central da Nova Zelândia → Objetivo: inflação;</a:t>
            </a:r>
          </a:p>
          <a:p>
            <a:pPr lvl="0" algn="just"/>
            <a:r>
              <a:rPr lang="pt-PT" sz="2000" dirty="0">
                <a:latin typeface="Times" pitchFamily="18" charset="0"/>
                <a:cs typeface="Times" pitchFamily="18" charset="0"/>
              </a:rPr>
              <a:t>Banco de Inglaterra → Objetivo: estabilidade de preços.</a:t>
            </a:r>
          </a:p>
          <a:p>
            <a:pPr lvl="0" algn="just">
              <a:buNone/>
            </a:pPr>
            <a:endParaRPr lang="pt-PT" sz="2000" dirty="0" smtClean="0">
              <a:latin typeface="Times" pitchFamily="18" charset="0"/>
              <a:cs typeface="Times" pitchFamily="18" charset="0"/>
            </a:endParaRPr>
          </a:p>
          <a:p>
            <a:pPr lvl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21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Macroeconomia</a:t>
            </a:r>
            <a:endParaRPr lang="en-GB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3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PT" sz="2000" b="1" dirty="0" smtClean="0">
                <a:solidFill>
                  <a:srgbClr val="C00000"/>
                </a:solidFill>
                <a:latin typeface="Times" pitchFamily="18" charset="0"/>
                <a:cs typeface="Times" pitchFamily="18" charset="0"/>
              </a:rPr>
              <a:t>Política discricionária</a:t>
            </a:r>
          </a:p>
          <a:p>
            <a:pPr algn="just">
              <a:buFont typeface="Wingdings" pitchFamily="2" charset="2"/>
              <a:buChar char="Ø"/>
            </a:pPr>
            <a:r>
              <a:rPr lang="pt-PT" sz="2000" dirty="0">
                <a:latin typeface="Times" pitchFamily="18" charset="0"/>
                <a:cs typeface="Times" pitchFamily="18" charset="0"/>
              </a:rPr>
              <a:t>Argumento a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favor: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as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circunstâncias mudam e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sem uma adaptação da política perde-se a oportunidade de alcançar um resultado superior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.</a:t>
            </a:r>
            <a:endParaRPr lang="pt-PT" sz="2000" b="1" dirty="0" smtClean="0">
              <a:solidFill>
                <a:srgbClr val="C00000"/>
              </a:solidFill>
              <a:latin typeface="Times" pitchFamily="18" charset="0"/>
              <a:cs typeface="Times" pitchFamily="18" charset="0"/>
            </a:endParaRPr>
          </a:p>
          <a:p>
            <a:pPr marL="0" lvl="0" indent="0" algn="just">
              <a:buNone/>
            </a:pPr>
            <a:endParaRPr lang="pt-PT" sz="2000" b="1" dirty="0">
              <a:solidFill>
                <a:srgbClr val="C00000"/>
              </a:solidFill>
              <a:latin typeface="Times" pitchFamily="18" charset="0"/>
              <a:cs typeface="Times" pitchFamily="18" charset="0"/>
            </a:endParaRPr>
          </a:p>
          <a:p>
            <a:pPr marL="0" lvl="0" indent="0" algn="just">
              <a:buNone/>
            </a:pPr>
            <a:r>
              <a:rPr lang="pt-PT" sz="2000" b="1" dirty="0" smtClean="0">
                <a:solidFill>
                  <a:srgbClr val="C00000"/>
                </a:solidFill>
                <a:latin typeface="Times" pitchFamily="18" charset="0"/>
                <a:cs typeface="Times" pitchFamily="18" charset="0"/>
              </a:rPr>
              <a:t>Regras</a:t>
            </a:r>
            <a:endParaRPr lang="pt-PT" sz="2000" dirty="0" smtClean="0">
              <a:latin typeface="Times" pitchFamily="18" charset="0"/>
              <a:cs typeface="Times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t-PT" sz="2000" dirty="0" smtClean="0">
                <a:latin typeface="Times" pitchFamily="18" charset="0"/>
                <a:cs typeface="Times" pitchFamily="18" charset="0"/>
              </a:rPr>
              <a:t>Argumentos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a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favor:</a:t>
            </a:r>
            <a:endParaRPr lang="pt-PT" sz="2000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pt-PT" sz="2000" dirty="0">
                <a:latin typeface="Times" pitchFamily="18" charset="0"/>
                <a:cs typeface="Times" pitchFamily="18" charset="0"/>
              </a:rPr>
              <a:t>Existência de ignorância sobre a economia no momento da tomada de decisão. </a:t>
            </a:r>
            <a:endParaRPr lang="pt-PT" sz="2000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pt-PT" sz="2000" dirty="0">
                <a:latin typeface="Times" pitchFamily="18" charset="0"/>
                <a:cs typeface="Times" pitchFamily="18" charset="0"/>
              </a:rPr>
              <a:t>Existência de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desfasamentos importantes no reconhecimento, implementação e transmissão da política.</a:t>
            </a:r>
          </a:p>
          <a:p>
            <a:pPr lvl="1" algn="just"/>
            <a:r>
              <a:rPr lang="pt-PT" sz="2000" dirty="0">
                <a:latin typeface="Times" pitchFamily="18" charset="0"/>
                <a:cs typeface="Times" pitchFamily="18" charset="0"/>
              </a:rPr>
              <a:t>As regras providenciam um referencial mais estável aos agentes económicos. </a:t>
            </a:r>
            <a:endParaRPr lang="pt-PT" sz="2000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pt-PT" sz="2000" dirty="0">
                <a:latin typeface="Times" pitchFamily="18" charset="0"/>
                <a:cs typeface="Times" pitchFamily="18" charset="0"/>
              </a:rPr>
              <a:t>As regras permitem ultrapassar o problema da consistência temporal. 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22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57200" y="404664"/>
            <a:ext cx="8229600" cy="922114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Política Discricionária vs. Fixação de Regras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Regra de Taylor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374848" y="1426863"/>
                <a:ext cx="8301608" cy="456937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Quando o decisor decide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adoptar uma regra deve optar por uma regra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simples.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Uma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regra conhecida deste tipo é a </a:t>
                </a:r>
                <a:r>
                  <a:rPr lang="pt-PT" sz="2000" b="1" dirty="0">
                    <a:solidFill>
                      <a:srgbClr val="C00000"/>
                    </a:solidFill>
                    <a:latin typeface="Times" pitchFamily="18" charset="0"/>
                    <a:cs typeface="Times" pitchFamily="18" charset="0"/>
                  </a:rPr>
                  <a:t>Regra de </a:t>
                </a:r>
                <a:r>
                  <a:rPr lang="pt-PT" sz="2000" b="1" dirty="0" smtClean="0">
                    <a:solidFill>
                      <a:srgbClr val="C00000"/>
                    </a:solidFill>
                    <a:latin typeface="Times" pitchFamily="18" charset="0"/>
                    <a:cs typeface="Times" pitchFamily="18" charset="0"/>
                  </a:rPr>
                  <a:t>Taylor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:endParaRPr lang="pt-PT" sz="2000" dirty="0">
                  <a:latin typeface="Times" pitchFamily="18" charset="0"/>
                  <a:cs typeface="Times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PT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sz="20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2000" i="1">
                            <a:latin typeface="Cambria Math"/>
                          </a:rPr>
                          <m:t>𝐹𝐹</m:t>
                        </m:r>
                      </m:sub>
                    </m:sSub>
                    <m:r>
                      <a:rPr lang="pt-PT" sz="2000" i="1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pt-PT" sz="2000" i="1">
                            <a:latin typeface="Cambria Math"/>
                          </a:rPr>
                        </m:ctrlPr>
                      </m:accPr>
                      <m:e>
                        <m:r>
                          <a:rPr lang="pt-PT" sz="2000" i="1">
                            <a:latin typeface="Cambria Math"/>
                          </a:rPr>
                          <m:t>𝑟𝑟</m:t>
                        </m:r>
                      </m:e>
                    </m:acc>
                    <m:r>
                      <a:rPr lang="pt-PT" sz="2000" i="1"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pt-PT" sz="2000" i="1">
                            <a:latin typeface="Cambria Math"/>
                          </a:rPr>
                        </m:ctrlPr>
                      </m:accPr>
                      <m:e>
                        <m:r>
                          <a:rPr lang="pt-PT" sz="2000" i="1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pt-PT" sz="2000" i="1">
                        <a:latin typeface="Cambria Math"/>
                      </a:rPr>
                      <m:t>+0,5</m:t>
                    </m:r>
                    <m:d>
                      <m:dPr>
                        <m:ctrlPr>
                          <a:rPr lang="pt-PT" sz="20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pt-PT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t-PT" sz="2000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  <m:r>
                          <a:rPr lang="pt-PT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pt-PT" sz="2000" i="1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pt-PT" sz="20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t-PT" sz="2000" i="1">
                                    <a:latin typeface="Cambria Math"/>
                                  </a:rPr>
                                  <m:t>𝑝</m:t>
                                </m:r>
                              </m:e>
                            </m:acc>
                          </m:e>
                          <m:sup>
                            <m:r>
                              <a:rPr lang="pt-PT" sz="2000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pt-PT" sz="2000" i="1">
                        <a:latin typeface="Cambria Math"/>
                      </a:rPr>
                      <m:t>+0,5</m:t>
                    </m:r>
                    <m:r>
                      <a:rPr lang="pt-PT" sz="2000" i="1">
                        <a:latin typeface="Cambria Math"/>
                      </a:rPr>
                      <m:t>𝑔𝑎𝑝</m:t>
                    </m:r>
                    <m:r>
                      <a:rPr lang="pt-PT" sz="20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				</a:t>
                </a:r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marL="0" indent="0" algn="ctr">
                  <a:buNone/>
                </a:pP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 </a:t>
                </a:r>
              </a:p>
              <a:p>
                <a:pPr marL="0" indent="0" algn="just">
                  <a:buNone/>
                </a:pP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em que:</a:t>
                </a:r>
              </a:p>
              <a:p>
                <a:pPr algn="just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PT" sz="2000" i="1">
                            <a:latin typeface="Cambria Math"/>
                          </a:rPr>
                        </m:ctrlPr>
                      </m:accPr>
                      <m:e>
                        <m:r>
                          <a:rPr lang="pt-PT" sz="2000" i="1">
                            <a:latin typeface="Cambria Math"/>
                          </a:rPr>
                          <m:t>𝑟𝑟</m:t>
                        </m:r>
                      </m:e>
                    </m:acc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→ corresponde à taxa de juro real média;</a:t>
                </a:r>
              </a:p>
              <a:p>
                <a:pPr algn="just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0,5</m:t>
                    </m:r>
                    <m:d>
                      <m:dPr>
                        <m:ctrlPr>
                          <a:rPr lang="pt-PT" sz="20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pt-PT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t-PT" sz="2000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  <m:r>
                          <a:rPr lang="pt-PT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pt-PT" sz="2000" i="1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pt-PT" sz="20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pt-PT" sz="2000" i="1">
                                    <a:latin typeface="Cambria Math"/>
                                  </a:rPr>
                                  <m:t>𝑝</m:t>
                                </m:r>
                              </m:e>
                            </m:acc>
                          </m:e>
                          <m:sup>
                            <m:r>
                              <a:rPr lang="pt-PT" sz="2000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→ corresponde </a:t>
                </a:r>
                <a:r>
                  <a:rPr lang="pt-PT" sz="2000">
                    <a:latin typeface="Times" pitchFamily="18" charset="0"/>
                    <a:cs typeface="Times" pitchFamily="18" charset="0"/>
                  </a:rPr>
                  <a:t>a </a:t>
                </a:r>
                <a:r>
                  <a:rPr lang="pt-PT" sz="2000" smtClean="0">
                    <a:latin typeface="Times" pitchFamily="18" charset="0"/>
                    <a:cs typeface="Times" pitchFamily="18" charset="0"/>
                  </a:rPr>
                  <a:t>um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ajustamento em função do afastamento da taxa de inflação em relação a um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objetivo estabelecido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;</a:t>
                </a:r>
              </a:p>
              <a:p>
                <a:pPr algn="just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0,5</m:t>
                    </m:r>
                    <m:r>
                      <a:rPr lang="pt-PT" sz="2000" i="1">
                        <a:latin typeface="Cambria Math"/>
                      </a:rPr>
                      <m:t>𝑔𝑎𝑝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→ corresponde a um ajustamento em função do desvio do PIB em relação ao PIB potencial.</a:t>
                </a:r>
              </a:p>
              <a:p>
                <a:pPr marL="0" indent="0" algn="just">
                  <a:buNone/>
                </a:pPr>
                <a:endParaRPr lang="pt-PT" sz="1800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4848" y="1426863"/>
                <a:ext cx="8301608" cy="4569371"/>
              </a:xfrm>
              <a:blipFill rotWithShape="1">
                <a:blip r:embed="rId2"/>
                <a:stretch>
                  <a:fillRect l="-734" t="-667" r="-80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>
          <a:xfrm>
            <a:off x="6732240" y="6453572"/>
            <a:ext cx="2180523" cy="365125"/>
          </a:xfrm>
        </p:spPr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23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1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3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Moeda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000" dirty="0">
                <a:latin typeface="Times" pitchFamily="18" charset="0"/>
                <a:cs typeface="Times" pitchFamily="18" charset="0"/>
              </a:rPr>
              <a:t>A moeda define-se pelas suas funções:</a:t>
            </a:r>
          </a:p>
          <a:p>
            <a:pPr lvl="0"/>
            <a:r>
              <a:rPr lang="pt-PT" sz="2000" b="1" dirty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Meio de pagamento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→ permite adquirir bens e serviços;</a:t>
            </a:r>
          </a:p>
          <a:p>
            <a:pPr lvl="0"/>
            <a:r>
              <a:rPr lang="pt-PT" sz="2000" b="1" dirty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Unidade de conta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→ permite expressar o valor dos bens e serviços;</a:t>
            </a:r>
          </a:p>
          <a:p>
            <a:pPr lvl="0"/>
            <a:r>
              <a:rPr lang="pt-PT" sz="2000" b="1" dirty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Reserva de valor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→ pode ser poupada para ser utilizada no futuro.</a:t>
            </a:r>
          </a:p>
          <a:p>
            <a:pPr lvl="0" algn="just">
              <a:buNone/>
            </a:pPr>
            <a:endParaRPr lang="en-GB" sz="2000" dirty="0" smtClean="0">
              <a:latin typeface="Times" pitchFamily="18" charset="0"/>
              <a:cs typeface="Times" pitchFamily="18" charset="0"/>
            </a:endParaRPr>
          </a:p>
          <a:p>
            <a:pPr marL="0" lvl="0" indent="0" algn="just">
              <a:buNone/>
            </a:pPr>
            <a:r>
              <a:rPr lang="pt-PT" sz="2000" dirty="0" smtClean="0">
                <a:latin typeface="Times" pitchFamily="18" charset="0"/>
                <a:cs typeface="Times" pitchFamily="18" charset="0"/>
              </a:rPr>
              <a:t>Existem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várias definições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de moeda materializadas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nos </a:t>
            </a:r>
            <a:r>
              <a:rPr lang="pt-PT" sz="2000" b="1" dirty="0" smtClean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agregados monetários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. Três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dos mais importantes são:</a:t>
            </a:r>
          </a:p>
          <a:p>
            <a:pPr algn="just"/>
            <a:r>
              <a:rPr lang="pt-PT" sz="2000" b="1" dirty="0" smtClean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Base </a:t>
            </a:r>
            <a:r>
              <a:rPr lang="pt-PT" sz="2000" b="1" dirty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monetária (MB)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: notas e moedas em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circulação (circulação monetária - CM)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+ reservas do Banco Central (BC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);</a:t>
            </a:r>
          </a:p>
          <a:p>
            <a:pPr algn="just"/>
            <a:r>
              <a:rPr lang="pt-PT" sz="2000" b="1" dirty="0" smtClean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M1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: </a:t>
            </a:r>
            <a:r>
              <a:rPr lang="pt-PT" sz="2000" dirty="0" smtClean="0">
                <a:latin typeface="Times" pitchFamily="18" charset="0"/>
                <a:cs typeface="Times" pitchFamily="18" charset="0"/>
              </a:rPr>
              <a:t>CM + 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depósitos à ordem;</a:t>
            </a:r>
          </a:p>
          <a:p>
            <a:pPr algn="just"/>
            <a:r>
              <a:rPr lang="pt-PT" sz="2000" b="1" dirty="0" smtClean="0">
                <a:solidFill>
                  <a:srgbClr val="000099"/>
                </a:solidFill>
                <a:latin typeface="Times" pitchFamily="18" charset="0"/>
                <a:cs typeface="Times" pitchFamily="18" charset="0"/>
              </a:rPr>
              <a:t>M2</a:t>
            </a:r>
            <a:r>
              <a:rPr lang="pt-PT" sz="2000" dirty="0">
                <a:latin typeface="Times" pitchFamily="18" charset="0"/>
                <a:cs typeface="Times" pitchFamily="18" charset="0"/>
              </a:rPr>
              <a:t>: M1 + depósitos a prazo fixo até dois anos e depósitos com pré-aviso até três meses.</a:t>
            </a:r>
          </a:p>
          <a:p>
            <a:pPr lvl="0" algn="just">
              <a:buNone/>
            </a:pPr>
            <a:endParaRPr lang="en-GB" sz="20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Macroeconomia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Política Monetária e Política Orçamental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900"/>
              </a:spcBef>
            </a:pPr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4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577661" y="1700808"/>
                <a:ext cx="8229600" cy="4968552"/>
              </a:xfrm>
            </p:spPr>
            <p:txBody>
              <a:bodyPr>
                <a:normAutofit lnSpcReduction="10000"/>
              </a:bodyPr>
              <a:lstStyle/>
              <a:p>
                <a:pPr marL="0" lvl="0" indent="0" algn="just">
                  <a:buNone/>
                </a:pPr>
                <a:r>
                  <a:rPr lang="pt-PT" sz="20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Política monetária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→ ações de política económica que visam influenciar a performance macroeconómica através do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sistema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financeiro (normalmente exercida pelo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BC).</a:t>
                </a:r>
              </a:p>
              <a:p>
                <a:pPr marL="0" indent="0" algn="just">
                  <a:buNone/>
                </a:pPr>
                <a:endParaRPr lang="pt-PT" sz="2000" dirty="0"/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Se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existir um défice orçamental é necessário financiá-lo.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O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governo tem 2 possibilidades:</a:t>
                </a:r>
              </a:p>
              <a:p>
                <a:pPr lvl="0" algn="just"/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Vender </a:t>
                </a:r>
                <a:r>
                  <a:rPr lang="pt-PT" sz="2000" b="1" dirty="0">
                    <a:solidFill>
                      <a:srgbClr val="C00000"/>
                    </a:solidFill>
                    <a:latin typeface="Times" pitchFamily="18" charset="0"/>
                    <a:cs typeface="Times" pitchFamily="18" charset="0"/>
                  </a:rPr>
                  <a:t>títulos de dívida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∆</m:t>
                    </m:r>
                    <m:sSup>
                      <m:sSupPr>
                        <m:ctrlPr>
                          <a:rPr lang="pt-PT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GB" sz="2000" i="1">
                            <a:latin typeface="Cambria Math"/>
                          </a:rPr>
                          <m:t>𝐺</m:t>
                        </m:r>
                      </m:sup>
                    </m:sSup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);</a:t>
                </a:r>
              </a:p>
              <a:p>
                <a:pPr lvl="0" algn="just"/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Criação de </a:t>
                </a:r>
                <a:r>
                  <a:rPr lang="pt-PT" sz="2000" b="1" dirty="0">
                    <a:solidFill>
                      <a:srgbClr val="C00000"/>
                    </a:solidFill>
                    <a:latin typeface="Times" pitchFamily="18" charset="0"/>
                    <a:cs typeface="Times" pitchFamily="18" charset="0"/>
                  </a:rPr>
                  <a:t>base monetária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∆</m:t>
                    </m:r>
                    <m:r>
                      <a:rPr lang="en-GB" sz="2000" i="1">
                        <a:latin typeface="Cambria Math"/>
                      </a:rPr>
                      <m:t>𝑀𝐵</m:t>
                    </m:r>
                  </m:oMath>
                </a14:m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): esta estratégia pode consistir na “impressão” de notas pelo BC ou na compra de títulos de dívida pelo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BC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pagando com reservas.</a:t>
                </a:r>
              </a:p>
              <a:p>
                <a:pPr lvl="0" algn="just"/>
                <a:endParaRPr lang="pt-PT" sz="2000" i="1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Assim,  		       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pt-PT" sz="2000" i="1" smtClean="0">
                            <a:latin typeface="Cambria Math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pt-PT" sz="2000" i="1" smtClean="0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pt-PT" sz="20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−(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𝑇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𝑇𝑅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)</m:t>
                            </m:r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pt-PT" sz="2000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pt-PT" sz="2000" b="0" i="1" smtClean="0">
                                <a:latin typeface="Cambria Math"/>
                              </a:rPr>
                              <m:t>𝑃𝑜𝑙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í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𝑡𝑖𝑐𝑎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pt-PT" sz="2000" b="0" i="1" smtClean="0">
                                <a:latin typeface="Cambria Math"/>
                              </a:rPr>
                              <m:t>𝑜𝑟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ç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𝑎𝑚𝑒𝑛𝑡𝑎𝑙</m:t>
                            </m:r>
                          </m:e>
                        </m:eqArr>
                      </m:lim>
                    </m:limLow>
                    <m:r>
                      <a:rPr lang="pt-PT" sz="2000" b="0" i="1" smtClean="0"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pt-PT" sz="2000" i="1" smtClean="0">
                            <a:latin typeface="Cambria Math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pt-PT" sz="2000" i="1" smtClean="0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pt-PT" sz="20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sSup>
                              <m:sSupPr>
                                <m:ctrlPr>
                                  <a:rPr lang="pt-PT" sz="20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PT" sz="2000" b="0" i="1" smtClean="0">
                                    <a:latin typeface="Cambria Math"/>
                                    <a:ea typeface="Cambria Math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pt-PT" sz="2000" b="0" i="1" smtClean="0">
                                    <a:latin typeface="Cambria Math"/>
                                    <a:ea typeface="Cambria Math"/>
                                  </a:rPr>
                                  <m:t>𝐺</m:t>
                                </m:r>
                              </m:sup>
                            </m:sSup>
                            <m:r>
                              <a:rPr lang="pt-PT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pt-PT" sz="20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pt-PT" sz="2000" b="0" i="1" smtClean="0">
                                <a:latin typeface="Cambria Math"/>
                                <a:ea typeface="Cambria Math"/>
                              </a:rPr>
                              <m:t>𝑀𝐵</m:t>
                            </m:r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pt-PT" sz="2000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pt-PT" sz="2000" b="0" i="1" smtClean="0">
                                <a:latin typeface="Cambria Math"/>
                              </a:rPr>
                              <m:t>𝑃𝑜𝑙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í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𝑡𝑖𝑐𝑎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pt-PT" sz="2000" b="0" i="1" smtClean="0">
                                <a:latin typeface="Cambria Math"/>
                              </a:rPr>
                              <m:t>𝑚𝑜𝑛𝑒𝑡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á</m:t>
                            </m:r>
                            <m:r>
                              <a:rPr lang="pt-PT" sz="2000" b="0" i="1" smtClean="0">
                                <a:latin typeface="Cambria Math"/>
                              </a:rPr>
                              <m:t>𝑟𝑖𝑎</m:t>
                            </m:r>
                          </m:e>
                        </m:eqArr>
                      </m:lim>
                    </m:limLow>
                    <m:r>
                      <a:rPr lang="pt-PT" sz="200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.			</a:t>
                </a:r>
                <a:endParaRPr lang="pt-PT" sz="2000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7661" y="1700808"/>
                <a:ext cx="8229600" cy="4968552"/>
              </a:xfrm>
              <a:blipFill rotWithShape="1">
                <a:blip r:embed="rId2"/>
                <a:stretch>
                  <a:fillRect l="-815" t="-1227" r="-74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5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922114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Política Monetária e Política Orçamental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Política Monetária e Política Orçamental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lvl="0" algn="ctr">
              <a:buNone/>
            </a:pPr>
            <a:endParaRPr lang="pt-P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Há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canais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através dos quais a política monetária afeta a economia real: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Canal da taxa de juro (ou do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custo de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oportunidade);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Canal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crédito;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Canal da taxa de câmbio.</a:t>
            </a:r>
          </a:p>
          <a:p>
            <a:pPr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Antes iremos ver os mecanismos de política monetária.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6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6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Mecanismos de Política Monetária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900"/>
              </a:spcBef>
            </a:pPr>
            <a:endParaRPr lang="pt-PT" sz="2400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O Mercado de Reservas</a:t>
            </a:r>
            <a:endParaRPr lang="pt-PT" sz="2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Operações de Mercado Aberto</a:t>
            </a: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Requisitos de Reservas Legais</a:t>
            </a:r>
            <a:endParaRPr lang="pt-PT" sz="2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8000"/>
                </a:solidFill>
              </a:rPr>
              <a:pPr/>
              <a:t>7</a:t>
            </a:fld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6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8000"/>
                </a:solidFill>
              </a:rPr>
              <a:t>Macroeconomia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03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8000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Mercado de Reservas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74848" y="1426863"/>
            <a:ext cx="8229600" cy="45693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1800" b="1" dirty="0">
                <a:solidFill>
                  <a:srgbClr val="008000"/>
                </a:solidFill>
                <a:latin typeface="Times" pitchFamily="18" charset="0"/>
                <a:cs typeface="Times" pitchFamily="18" charset="0"/>
              </a:rPr>
              <a:t>Lado da oferta:</a:t>
            </a:r>
            <a:r>
              <a:rPr lang="pt-PT" sz="1800" dirty="0">
                <a:solidFill>
                  <a:srgbClr val="008000"/>
                </a:solidFill>
                <a:latin typeface="Times" pitchFamily="18" charset="0"/>
                <a:cs typeface="Times" pitchFamily="18" charset="0"/>
              </a:rPr>
              <a:t> </a:t>
            </a:r>
            <a:r>
              <a:rPr lang="pt-PT" sz="1800" dirty="0">
                <a:latin typeface="Times" pitchFamily="18" charset="0"/>
                <a:cs typeface="Times" pitchFamily="18" charset="0"/>
              </a:rPr>
              <a:t>a oferta de reservas é uma reta vertical, a qual é principalmente determinada pelas aquisições de títulos de dívida pelo </a:t>
            </a:r>
            <a:r>
              <a:rPr lang="pt-PT" sz="1800" dirty="0" smtClean="0">
                <a:latin typeface="Times" pitchFamily="18" charset="0"/>
                <a:cs typeface="Times" pitchFamily="18" charset="0"/>
              </a:rPr>
              <a:t>Banco Central.</a:t>
            </a:r>
          </a:p>
          <a:p>
            <a:pPr marL="0" indent="0" algn="just">
              <a:buNone/>
            </a:pPr>
            <a:endParaRPr lang="pt-PT" sz="1800" dirty="0">
              <a:latin typeface="Times" pitchFamily="18" charset="0"/>
              <a:cs typeface="Times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>
          <a:xfrm>
            <a:off x="6660232" y="6453336"/>
            <a:ext cx="2180523" cy="365125"/>
          </a:xfrm>
        </p:spPr>
        <p:txBody>
          <a:bodyPr/>
          <a:lstStyle/>
          <a:p>
            <a:fld id="{1EFADD45-C38B-4FF6-BB6B-EF2AA74D4FFF}" type="slidenum">
              <a:rPr lang="en-GB" smtClean="0">
                <a:solidFill>
                  <a:srgbClr val="008000"/>
                </a:solidFill>
              </a:rPr>
              <a:pPr/>
              <a:t>8</a:t>
            </a:fld>
            <a:endParaRPr lang="en-GB" dirty="0">
              <a:solidFill>
                <a:srgbClr val="008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ângulo 3"/>
              <p:cNvSpPr/>
              <p:nvPr/>
            </p:nvSpPr>
            <p:spPr>
              <a:xfrm>
                <a:off x="395536" y="2132856"/>
                <a:ext cx="3672408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PT" b="1" dirty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Lado da procura:</a:t>
                </a:r>
                <a:r>
                  <a:rPr lang="pt-PT" dirty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dirty="0">
                    <a:latin typeface="Times" pitchFamily="18" charset="0"/>
                    <a:cs typeface="Times" pitchFamily="18" charset="0"/>
                  </a:rPr>
                  <a:t>Os bancos procuram reservas para cumprirem os requisitos de reservas legais e pelas suas necessidades </a:t>
                </a:r>
                <a:r>
                  <a:rPr lang="pt-PT" dirty="0" smtClean="0">
                    <a:latin typeface="Times" pitchFamily="18" charset="0"/>
                    <a:cs typeface="Times" pitchFamily="18" charset="0"/>
                  </a:rPr>
                  <a:t>prudenciais. </a:t>
                </a:r>
              </a:p>
              <a:p>
                <a:pPr algn="ctr"/>
                <a:r>
                  <a:rPr lang="pt-PT" dirty="0" smtClean="0">
                    <a:latin typeface="Times" pitchFamily="18" charset="0"/>
                    <a:cs typeface="Times" pitchFamily="18" charset="0"/>
                  </a:rPr>
                  <a:t>↓</a:t>
                </a:r>
              </a:p>
              <a:p>
                <a:pPr algn="just"/>
                <a:r>
                  <a:rPr lang="pt-PT" dirty="0" smtClean="0">
                    <a:latin typeface="Times" pitchFamily="18" charset="0"/>
                    <a:cs typeface="Times" pitchFamily="18" charset="0"/>
                  </a:rPr>
                  <a:t>A curva da procura tem declive negativo. </a:t>
                </a:r>
              </a:p>
              <a:p>
                <a:pPr algn="just"/>
                <a:endParaRPr lang="pt-PT" dirty="0" smtClean="0">
                  <a:latin typeface="Times" pitchFamily="18" charset="0"/>
                  <a:cs typeface="Times" pitchFamily="18" charset="0"/>
                </a:endParaRPr>
              </a:p>
              <a:p>
                <a:pPr algn="just"/>
                <a:r>
                  <a:rPr lang="pt-PT" b="1" dirty="0" smtClean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Justificação:</a:t>
                </a:r>
                <a:endParaRPr lang="pt-PT" b="1" dirty="0">
                  <a:solidFill>
                    <a:srgbClr val="008000"/>
                  </a:solidFill>
                  <a:latin typeface="Times" pitchFamily="18" charset="0"/>
                  <a:cs typeface="Times" pitchFamily="18" charset="0"/>
                </a:endParaRPr>
              </a:p>
              <a:p>
                <a:r>
                  <a:rPr lang="pt-PT" dirty="0" smtClean="0">
                    <a:latin typeface="Times" pitchFamily="18" charset="0"/>
                    <a:cs typeface="Times" pitchFamily="18" charset="0"/>
                  </a:rPr>
                  <a:t>O custo </a:t>
                </a:r>
                <a:r>
                  <a:rPr lang="pt-PT" dirty="0">
                    <a:latin typeface="Times" pitchFamily="18" charset="0"/>
                    <a:cs typeface="Times" pitchFamily="18" charset="0"/>
                  </a:rPr>
                  <a:t>de oportunidade de </a:t>
                </a:r>
                <a:r>
                  <a:rPr lang="pt-PT" dirty="0" smtClean="0">
                    <a:latin typeface="Times" pitchFamily="18" charset="0"/>
                    <a:cs typeface="Times" pitchFamily="18" charset="0"/>
                  </a:rPr>
                  <a:t>deter uma </a:t>
                </a:r>
                <a:r>
                  <a:rPr lang="pt-PT" dirty="0">
                    <a:latin typeface="Times" pitchFamily="18" charset="0"/>
                    <a:cs typeface="Times" pitchFamily="18" charset="0"/>
                  </a:rPr>
                  <a:t>unidade monetária de reservas é: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i="1">
                            <a:latin typeface="Cambria Math"/>
                          </a:rPr>
                          <m:t>𝐹𝐹</m:t>
                        </m:r>
                      </m:sub>
                    </m:sSub>
                    <m:r>
                      <a:rPr lang="pt-PT" i="1">
                        <a:latin typeface="Cambria Math"/>
                      </a:rPr>
                      <m:t>−</m:t>
                    </m:r>
                    <m:r>
                      <a:rPr lang="pt-PT" i="1">
                        <a:latin typeface="Cambria Math"/>
                      </a:rPr>
                      <m:t>𝑝𝑟𝑙</m:t>
                    </m:r>
                    <m:r>
                      <a:rPr lang="pt-PT" i="1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pt-PT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i="1">
                            <a:latin typeface="Cambria Math"/>
                          </a:rPr>
                          <m:t>𝐹𝐹</m:t>
                        </m:r>
                      </m:sub>
                    </m:sSub>
                    <m:r>
                      <a:rPr lang="pt-PT" i="1">
                        <a:latin typeface="Cambria Math"/>
                      </a:rPr>
                      <m:t>=(1−</m:t>
                    </m:r>
                    <m:r>
                      <a:rPr lang="pt-PT" i="1">
                        <a:latin typeface="Cambria Math"/>
                      </a:rPr>
                      <m:t>𝑝𝑟𝑙</m:t>
                    </m:r>
                    <m:r>
                      <a:rPr lang="pt-PT" i="1">
                        <a:latin typeface="Cambria Math"/>
                      </a:rPr>
                      <m:t>)</m:t>
                    </m:r>
                    <m:sSub>
                      <m:sSubPr>
                        <m:ctrlPr>
                          <a:rPr lang="pt-PT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i="1">
                            <a:latin typeface="Cambria Math"/>
                          </a:rPr>
                          <m:t>𝐹𝐹</m:t>
                        </m:r>
                      </m:sub>
                    </m:sSub>
                  </m:oMath>
                </a14:m>
                <a:r>
                  <a:rPr lang="pt-PT" dirty="0">
                    <a:latin typeface="Times" pitchFamily="18" charset="0"/>
                    <a:cs typeface="Times" pitchFamily="18" charset="0"/>
                  </a:rPr>
                  <a:t>.</a:t>
                </a:r>
              </a:p>
              <a:p>
                <a:r>
                  <a:rPr lang="pt-PT" dirty="0">
                    <a:latin typeface="Times" pitchFamily="18" charset="0"/>
                    <a:cs typeface="Times" pitchFamily="18" charset="0"/>
                  </a:rPr>
                  <a:t> </a:t>
                </a:r>
              </a:p>
              <a:p>
                <a:pPr algn="just"/>
                <a:endParaRPr lang="pt-PT" dirty="0">
                  <a:latin typeface="Times" pitchFamily="18" charset="0"/>
                  <a:cs typeface="Times" pitchFamily="18" charset="0"/>
                </a:endParaRPr>
              </a:p>
              <a:p>
                <a:pPr algn="just"/>
                <a:endParaRPr lang="en-GB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4" name="Rec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132856"/>
                <a:ext cx="3672408" cy="4247317"/>
              </a:xfrm>
              <a:prstGeom prst="rect">
                <a:avLst/>
              </a:prstGeom>
              <a:blipFill rotWithShape="1">
                <a:blip r:embed="rId2"/>
                <a:stretch>
                  <a:fillRect l="-1495" t="-717" r="-265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ângulo 4"/>
              <p:cNvSpPr/>
              <p:nvPr/>
            </p:nvSpPr>
            <p:spPr>
              <a:xfrm>
                <a:off x="392290" y="5818038"/>
                <a:ext cx="828416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pt-PT" i="1">
                        <a:latin typeface="Cambria Math"/>
                      </a:rPr>
                      <m:t>↗</m:t>
                    </m:r>
                    <m:sSub>
                      <m:sSubPr>
                        <m:ctrlPr>
                          <a:rPr lang="pt-PT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i="1">
                            <a:latin typeface="Cambria Math"/>
                          </a:rPr>
                          <m:t>𝐹𝐹</m:t>
                        </m:r>
                      </m:sub>
                    </m:sSub>
                    <m:r>
                      <a:rPr lang="pt-PT" i="1">
                        <a:latin typeface="Cambria Math"/>
                      </a:rPr>
                      <m:t>⇒ ↗ </m:t>
                    </m:r>
                  </m:oMath>
                </a14:m>
                <a:r>
                  <a:rPr lang="pt-PT" dirty="0">
                    <a:latin typeface="Times" pitchFamily="18" charset="0"/>
                    <a:cs typeface="Times" pitchFamily="18" charset="0"/>
                  </a:rPr>
                  <a:t>custo de oportunidade de deter reservas </a:t>
                </a:r>
                <a14:m>
                  <m:oMath xmlns:m="http://schemas.openxmlformats.org/officeDocument/2006/math">
                    <m:r>
                      <a:rPr lang="pt-PT" i="1">
                        <a:latin typeface="Cambria Math"/>
                      </a:rPr>
                      <m:t>⇒ ↘</m:t>
                    </m:r>
                  </m:oMath>
                </a14:m>
                <a:r>
                  <a:rPr lang="pt-PT" dirty="0">
                    <a:latin typeface="Times" pitchFamily="18" charset="0"/>
                    <a:cs typeface="Times" pitchFamily="18" charset="0"/>
                  </a:rPr>
                  <a:t> das reservas que os bancos </a:t>
                </a:r>
                <a:r>
                  <a:rPr lang="pt-PT" dirty="0" smtClean="0">
                    <a:latin typeface="Times" pitchFamily="18" charset="0"/>
                    <a:cs typeface="Times" pitchFamily="18" charset="0"/>
                  </a:rPr>
                  <a:t>querem manter.</a:t>
                </a:r>
                <a:endParaRPr lang="pt-PT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5" name="Rectâ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90" y="5818038"/>
                <a:ext cx="828416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589" t="-4717" r="-662" b="-1415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" descr="16-0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204864"/>
            <a:ext cx="430185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8000"/>
                </a:solidFill>
              </a:rPr>
              <a:t>Macroeconomia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8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8000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Operações de Mercado Aberto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374848" y="1426863"/>
                <a:ext cx="8301608" cy="456937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endParaRPr lang="pt-PT" sz="2000" dirty="0" smtClean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endParaRPr lang="pt-PT" sz="20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O Banco Central pode influenciar </a:t>
                </a:r>
                <a:r>
                  <a:rPr lang="pt-PT" sz="2000" i="1" dirty="0">
                    <a:latin typeface="Times" pitchFamily="18" charset="0"/>
                    <a:cs typeface="Times" pitchFamily="18" charset="0"/>
                  </a:rPr>
                  <a:t>R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(e assim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sz="2000" b="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2000" b="0" i="1">
                            <a:latin typeface="Cambria Math"/>
                          </a:rPr>
                          <m:t>𝐹𝐹</m:t>
                        </m:r>
                      </m:sub>
                    </m:sSub>
                  </m:oMath>
                </a14:m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)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através da 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compra/venda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de títulos de dívida. Estas operações chamam-se </a:t>
                </a:r>
                <a:r>
                  <a:rPr lang="pt-PT" sz="2000" b="1" dirty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operações de mercado </a:t>
                </a:r>
                <a:r>
                  <a:rPr lang="pt-PT" sz="2000" b="1" dirty="0" smtClean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aberto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.</a:t>
                </a:r>
                <a:endParaRPr lang="pt-PT" sz="2000" dirty="0"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 </a:t>
                </a:r>
                <a:endParaRPr lang="pt-PT" sz="1400" dirty="0">
                  <a:latin typeface="Times" pitchFamily="18" charset="0"/>
                  <a:cs typeface="Times" pitchFamily="18" charset="0"/>
                </a:endParaRPr>
              </a:p>
              <a:p>
                <a:pPr marL="0" indent="0">
                  <a:buNone/>
                </a:pPr>
                <a:r>
                  <a:rPr lang="pt-PT" sz="2000" b="1" dirty="0" err="1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Ex</a:t>
                </a:r>
                <a:r>
                  <a:rPr lang="pt-PT" sz="2000" b="1" dirty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: </a:t>
                </a:r>
                <a:endParaRPr lang="pt-PT" sz="2000" b="1" dirty="0" smtClean="0">
                  <a:solidFill>
                    <a:srgbClr val="008000"/>
                  </a:solidFill>
                  <a:latin typeface="Times" pitchFamily="18" charset="0"/>
                  <a:cs typeface="Times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Se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o Banco Central pretender diminuir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PT" sz="20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pt-PT" sz="2000" i="1">
                            <a:latin typeface="Cambria Math"/>
                          </a:rPr>
                          <m:t>𝐹𝐹</m:t>
                        </m:r>
                      </m:sub>
                    </m:sSub>
                  </m:oMath>
                </a14:m>
                <a:r>
                  <a:rPr lang="pt-PT" sz="2000" dirty="0" smtClean="0">
                    <a:latin typeface="Times" pitchFamily="18" charset="0"/>
                    <a:cs typeface="Times" pitchFamily="18" charset="0"/>
                    <a:sym typeface="Symbol"/>
                  </a:rPr>
                  <a:t>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  <a:sym typeface="Symbol"/>
                  </a:rPr>
                  <a:t>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 operação de mercado aberto de </a:t>
                </a:r>
                <a:r>
                  <a:rPr lang="pt-PT" sz="2000" b="1" dirty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compra</a:t>
                </a:r>
                <a:r>
                  <a:rPr lang="pt-PT" sz="2000" dirty="0">
                    <a:solidFill>
                      <a:srgbClr val="008000"/>
                    </a:solidFill>
                    <a:latin typeface="Times" pitchFamily="18" charset="0"/>
                    <a:cs typeface="Times" pitchFamily="18" charset="0"/>
                  </a:rPr>
                  <a:t> </a:t>
                </a:r>
                <a:r>
                  <a:rPr lang="pt-PT" sz="2000" dirty="0">
                    <a:latin typeface="Times" pitchFamily="18" charset="0"/>
                    <a:cs typeface="Times" pitchFamily="18" charset="0"/>
                  </a:rPr>
                  <a:t>de títulos de dívida</a:t>
                </a:r>
                <a:r>
                  <a:rPr lang="pt-PT" sz="2000" dirty="0" smtClean="0">
                    <a:latin typeface="Times" pitchFamily="18" charset="0"/>
                    <a:cs typeface="Times" pitchFamily="18" charset="0"/>
                  </a:rPr>
                  <a:t>.</a:t>
                </a:r>
                <a:endParaRPr lang="pt-PT" sz="2000" dirty="0">
                  <a:latin typeface="Times" pitchFamily="18" charset="0"/>
                  <a:cs typeface="Times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4848" y="1426863"/>
                <a:ext cx="8301608" cy="4569371"/>
              </a:xfrm>
              <a:blipFill rotWithShape="1">
                <a:blip r:embed="rId2"/>
                <a:stretch>
                  <a:fillRect l="-734" r="-80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>
          <a:xfrm>
            <a:off x="6588224" y="6376243"/>
            <a:ext cx="2180523" cy="365125"/>
          </a:xfrm>
        </p:spPr>
        <p:txBody>
          <a:bodyPr/>
          <a:lstStyle/>
          <a:p>
            <a:fld id="{1EFADD45-C38B-4FF6-BB6B-EF2AA74D4FFF}" type="slidenum">
              <a:rPr lang="en-GB" smtClean="0">
                <a:solidFill>
                  <a:srgbClr val="008000"/>
                </a:solidFill>
              </a:rPr>
              <a:pPr/>
              <a:t>9</a:t>
            </a:fld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1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8000"/>
                </a:solidFill>
              </a:rPr>
              <a:t>Macroeconomia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3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1391</Words>
  <Application>Microsoft Office PowerPoint</Application>
  <PresentationFormat>Apresentação no Ecrã (4:3)</PresentationFormat>
  <Paragraphs>182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23</vt:i4>
      </vt:variant>
    </vt:vector>
  </HeadingPairs>
  <TitlesOfParts>
    <vt:vector size="24" baseType="lpstr">
      <vt:lpstr>Tema do Office</vt:lpstr>
      <vt:lpstr>Capítulo 5 Política Monetária</vt:lpstr>
      <vt:lpstr>Moeda</vt:lpstr>
      <vt:lpstr>Moeda</vt:lpstr>
      <vt:lpstr>Política Monetária e Política Orçamental</vt:lpstr>
      <vt:lpstr>Política Monetária e Política Orçamental</vt:lpstr>
      <vt:lpstr>Política Monetária e Política Orçamental</vt:lpstr>
      <vt:lpstr>Mecanismos de Política Monetária</vt:lpstr>
      <vt:lpstr>O Mercado de Reservas</vt:lpstr>
      <vt:lpstr>Operações de Mercado Aberto</vt:lpstr>
      <vt:lpstr>Apresentação do PowerPoint</vt:lpstr>
      <vt:lpstr>Requisitos de Reservas Legais</vt:lpstr>
      <vt:lpstr>Canal da Taxa de Juro</vt:lpstr>
      <vt:lpstr>Introdução</vt:lpstr>
      <vt:lpstr>A Utilização das Taxas de Juro de Curto Prazo para Afetar as Taxas de Juro de Longo Prazo</vt:lpstr>
      <vt:lpstr>Taxas de Juro de Longo Prazo, Taxas de Juro Reais, Produto e Inflação</vt:lpstr>
      <vt:lpstr>Apresentação do PowerPoint</vt:lpstr>
      <vt:lpstr>Canal do Crédito</vt:lpstr>
      <vt:lpstr>Canal do Crédito Restrito</vt:lpstr>
      <vt:lpstr>Canal do Crédito Amplo</vt:lpstr>
      <vt:lpstr>Objetivos e Formas de Condução da Política Monetária</vt:lpstr>
      <vt:lpstr>Objetivos da Política Monetária</vt:lpstr>
      <vt:lpstr>Apresentação do PowerPoint</vt:lpstr>
      <vt:lpstr>Regra de Taylor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1  Introdução à Macroeconomia</dc:title>
  <dc:creator>nadia</dc:creator>
  <cp:lastModifiedBy>Utilizador</cp:lastModifiedBy>
  <cp:revision>96</cp:revision>
  <dcterms:created xsi:type="dcterms:W3CDTF">2012-09-04T09:21:17Z</dcterms:created>
  <dcterms:modified xsi:type="dcterms:W3CDTF">2015-09-03T22:12:03Z</dcterms:modified>
</cp:coreProperties>
</file>