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6" r:id="rId2"/>
    <p:sldId id="291" r:id="rId3"/>
    <p:sldId id="257" r:id="rId4"/>
    <p:sldId id="279" r:id="rId5"/>
    <p:sldId id="258" r:id="rId6"/>
    <p:sldId id="280" r:id="rId7"/>
    <p:sldId id="261" r:id="rId8"/>
    <p:sldId id="262" r:id="rId9"/>
    <p:sldId id="292" r:id="rId10"/>
    <p:sldId id="293" r:id="rId11"/>
    <p:sldId id="282" r:id="rId12"/>
    <p:sldId id="283" r:id="rId13"/>
    <p:sldId id="295" r:id="rId14"/>
    <p:sldId id="284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99"/>
    <a:srgbClr val="CC0066"/>
    <a:srgbClr val="FFCC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40" autoAdjust="0"/>
  </p:normalViewPr>
  <p:slideViewPr>
    <p:cSldViewPr>
      <p:cViewPr>
        <p:scale>
          <a:sx n="90" d="100"/>
          <a:sy n="90" d="100"/>
        </p:scale>
        <p:origin x="-73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0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28999-CFE3-4862-A834-A9BB4741CF03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AB9FB-F73A-49BF-AF13-D383E347317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9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A0722-4EE1-4225-9019-AE16FFE56F7D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C306-7608-48D9-9751-8CA42F859A8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01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476C-8AC9-487D-B6F4-F2D9065E4E1C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3E53-5B30-43DB-A071-B8D4D4424D74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550-DEA5-49E2-8FDA-94D0C9343BDF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defRPr/>
            </a:lvl1pPr>
            <a:lvl2pPr marL="723900" indent="-266700">
              <a:defRPr/>
            </a:lvl2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GB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54F8-EA46-409B-9C3C-EB935CC82F52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8D1E-2140-4D9A-B50D-B6328E758848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70041-4C7B-4AA8-90E3-41FB775368DF}" type="datetime1">
              <a:rPr lang="en-GB" smtClean="0"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8ACB-AF22-4655-A812-B99C6406A9B8}" type="datetime1">
              <a:rPr lang="en-GB" smtClean="0"/>
              <a:t>03/09/2015</a:t>
            </a:fld>
            <a:endParaRPr lang="en-GB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EA77F-8BD0-4C66-AFC1-DC8206560737}" type="datetime1">
              <a:rPr lang="en-GB" smtClean="0"/>
              <a:t>03/09/2015</a:t>
            </a:fld>
            <a:endParaRPr lang="en-GB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DE71-38F5-41C1-A121-1C09AA6823C2}" type="datetime1">
              <a:rPr lang="en-GB" smtClean="0"/>
              <a:t>03/09/2015</a:t>
            </a:fld>
            <a:endParaRPr lang="en-GB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D23D-E66E-4BAE-A5B6-BCBEAD7EF3D1}" type="datetime1">
              <a:rPr lang="en-GB" smtClean="0"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44CA-AFD0-4B67-AFF8-653F27C2F823}" type="datetime1">
              <a:rPr lang="en-GB" smtClean="0"/>
              <a:t>03/09/2015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E5F18-EE0C-4C8D-87F3-614D90DB3415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  <a:latin typeface="Times" pitchFamily="18" charset="0"/>
              </a:defRPr>
            </a:lvl1pPr>
          </a:lstStyle>
          <a:p>
            <a:r>
              <a:rPr lang="en-GB" smtClean="0"/>
              <a:t>Macroeconomia</a:t>
            </a:r>
            <a:endParaRPr lang="en-GB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 pitchFamily="18" charset="0"/>
              </a:defRPr>
            </a:lvl1pPr>
          </a:lstStyle>
          <a:p>
            <a:fld id="{1EFADD45-C38B-4FF6-BB6B-EF2AA74D4FF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944215"/>
          </a:xfrm>
          <a:solidFill>
            <a:srgbClr val="000099"/>
          </a:solidFill>
          <a:ln cap="rnd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39700" h="139700"/>
          </a:sp3d>
        </p:spPr>
        <p:txBody>
          <a:bodyPr>
            <a:normAutofit/>
          </a:bodyPr>
          <a:lstStyle/>
          <a:p>
            <a:r>
              <a:rPr lang="pt-PT" sz="3600" b="1" u="sng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Capítulo 4</a:t>
            </a:r>
            <a:r>
              <a:rPr lang="pt-PT" sz="3600" spc="100" dirty="0" smtClean="0">
                <a:solidFill>
                  <a:schemeClr val="bg1"/>
                </a:solidFill>
              </a:rPr>
              <a:t/>
            </a:r>
            <a:br>
              <a:rPr lang="pt-PT" sz="3600" spc="100" dirty="0" smtClean="0">
                <a:solidFill>
                  <a:schemeClr val="bg1"/>
                </a:solidFill>
              </a:rPr>
            </a:br>
            <a:r>
              <a:rPr lang="pt-PT" sz="3600" spc="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Dinâmica Macroeconómica</a:t>
            </a:r>
            <a:endParaRPr lang="en-GB" sz="3600" spc="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C:\Users\nmpco\Pictures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64074"/>
            <a:ext cx="4295140" cy="786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Relação </a:t>
            </a:r>
            <a:r>
              <a:rPr lang="pt-PT" sz="3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Produto, Inflação e Desemprego: Lei de </a:t>
            </a:r>
            <a:r>
              <a:rPr lang="pt-PT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Okun</a:t>
            </a:r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 Curva de </a:t>
            </a:r>
            <a:r>
              <a:rPr lang="pt-PT" sz="3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Phillips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900"/>
              </a:spcBef>
              <a:buNone/>
            </a:pPr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900"/>
              </a:spcBef>
              <a:buNone/>
            </a:pP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10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907704" y="548680"/>
            <a:ext cx="5959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15.4, p. 593] Lei de </a:t>
            </a:r>
            <a:r>
              <a:rPr lang="pt-PT" b="1" dirty="0" err="1">
                <a:latin typeface="Times New Roman" pitchFamily="18" charset="0"/>
                <a:cs typeface="Times New Roman" pitchFamily="18" charset="0"/>
              </a:rPr>
              <a:t>Okun</a:t>
            </a:r>
            <a:r>
              <a:rPr lang="pt-PT" b="1" dirty="0">
                <a:latin typeface="Times New Roman" pitchFamily="18" charset="0"/>
                <a:cs typeface="Times New Roman" pitchFamily="18" charset="0"/>
              </a:rPr>
              <a:t> – EUA (1974-2009)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11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5-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69679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01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403648" y="54868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15.9, p. 604] Curva de </a:t>
            </a:r>
            <a:r>
              <a:rPr lang="pt-PT" b="1" dirty="0" err="1">
                <a:latin typeface="Times New Roman" pitchFamily="18" charset="0"/>
                <a:cs typeface="Times New Roman" pitchFamily="18" charset="0"/>
              </a:rPr>
              <a:t>Phillips</a:t>
            </a:r>
            <a:r>
              <a:rPr lang="pt-PT" b="1" dirty="0">
                <a:latin typeface="Times New Roman" pitchFamily="18" charset="0"/>
                <a:cs typeface="Times New Roman" pitchFamily="18" charset="0"/>
              </a:rPr>
              <a:t> aumentada pelas expectativas </a:t>
            </a:r>
            <a:endParaRPr lang="pt-P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EUA </a:t>
            </a:r>
            <a:r>
              <a:rPr lang="pt-PT" b="1" dirty="0">
                <a:latin typeface="Times New Roman" pitchFamily="18" charset="0"/>
                <a:cs typeface="Times New Roman" pitchFamily="18" charset="0"/>
              </a:rPr>
              <a:t>(1981-2009)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C00000"/>
                </a:solidFill>
              </a:rPr>
              <a:pPr/>
              <a:t>12</a:t>
            </a:fld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Macroeconomia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5-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698477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3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Juntando a Procura e Oferta Agregada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400" i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Equilíbrio</a:t>
            </a:r>
            <a:endParaRPr lang="pt-PT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Choques</a:t>
            </a:r>
            <a:endParaRPr lang="pt-PT" sz="2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900"/>
              </a:spcBef>
              <a:buNone/>
            </a:pP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13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008000"/>
                </a:solidFill>
              </a:rPr>
              <a:t>Macroeconomia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04210" y="777478"/>
            <a:ext cx="42484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15.10, p. 610] Alterações na procura agregada – impactos no produto e efeitos preço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8000"/>
                </a:solidFill>
              </a:rPr>
              <a:pPr/>
              <a:t>14</a:t>
            </a:fld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5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6672"/>
            <a:ext cx="367240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34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0099"/>
          </a:solidFill>
        </p:spPr>
        <p:txBody>
          <a:bodyPr>
            <a:noAutofit/>
          </a:bodyPr>
          <a:lstStyle/>
          <a:p>
            <a:r>
              <a:rPr lang="pt-PT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Interação entre Procura e Oferta Agregada</a:t>
            </a:r>
            <a:endParaRPr lang="pt-PT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900"/>
              </a:spcBef>
            </a:pPr>
            <a:endParaRPr lang="pt-PT" sz="2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Flutuações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 Oferta</a:t>
            </a:r>
          </a:p>
          <a:p>
            <a:pPr lvl="1"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Ajustamentos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nos Fatores de Oferta com Salários Flexíveis</a:t>
            </a:r>
          </a:p>
          <a:p>
            <a:pPr lvl="1"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Ajustamentos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nos Fatores de Oferta com Salários não </a:t>
            </a: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Flexíveis</a:t>
            </a:r>
          </a:p>
          <a:p>
            <a:pPr lvl="1"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Inflação pelos Custos</a:t>
            </a:r>
            <a:endParaRPr lang="pt-PT" sz="2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Flutuações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 Procura</a:t>
            </a:r>
          </a:p>
          <a:p>
            <a:pPr lvl="1"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Insuficiência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 Procura Agregada</a:t>
            </a:r>
          </a:p>
          <a:p>
            <a:pPr lvl="1">
              <a:spcBef>
                <a:spcPts val="900"/>
              </a:spcBef>
            </a:pP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Excesso </a:t>
            </a:r>
            <a:r>
              <a:rPr lang="pt-PT" sz="2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 Procura </a:t>
            </a:r>
            <a:r>
              <a:rPr lang="pt-PT" sz="2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Agregada</a:t>
            </a:r>
            <a:endParaRPr lang="pt-PT" sz="2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7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Flutuações na Oferta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000" i="1" dirty="0" smtClean="0">
                <a:latin typeface="Times" pitchFamily="18" charset="0"/>
              </a:rPr>
              <a:t>Ajustamentos nos Fatores de Oferta com Salários Flexíveis</a:t>
            </a:r>
            <a:endParaRPr lang="en-GB" sz="2000" i="1" dirty="0" smtClean="0">
              <a:latin typeface="Times" pitchFamily="18" charset="0"/>
            </a:endParaRPr>
          </a:p>
          <a:p>
            <a:pPr marL="0" indent="0">
              <a:buNone/>
            </a:pPr>
            <a:r>
              <a:rPr lang="pt-PT" sz="2000" dirty="0" smtClean="0">
                <a:latin typeface="Times" pitchFamily="18" charset="0"/>
              </a:rPr>
              <a:t> </a:t>
            </a:r>
            <a:endParaRPr lang="en-GB" sz="2000" dirty="0" smtClean="0">
              <a:latin typeface="Times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Uma economia em pleno emprego (que equilibra o mercado de trabalho) não está necessariamente no pico do ciclo económico. O crescimento pode continuar mas só se a economia puder usar:</a:t>
            </a:r>
          </a:p>
          <a:p>
            <a:pPr marL="0" indent="0" algn="just">
              <a:spcBef>
                <a:spcPts val="1200"/>
              </a:spcBef>
              <a:buFont typeface="Times" pitchFamily="18" charset="0"/>
              <a:buChar char="˃"/>
            </a:pP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 Mais capital ou trabalho </a:t>
            </a:r>
          </a:p>
          <a:p>
            <a:pPr marL="0" indent="0" algn="just">
              <a:spcBef>
                <a:spcPts val="1200"/>
              </a:spcBef>
              <a:buFont typeface="Times" pitchFamily="18" charset="0"/>
              <a:buChar char="˃"/>
            </a:pP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 Esses fatores de modo mais eficiente devido a melhorias tecnológicas</a:t>
            </a:r>
            <a:endParaRPr lang="en-GB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Estas fontes de crescimento são chamadas </a:t>
            </a:r>
            <a:r>
              <a:rPr lang="pt-PT" sz="2000" b="1" dirty="0" smtClean="0">
                <a:solidFill>
                  <a:srgbClr val="000099"/>
                </a:solidFill>
                <a:latin typeface="Times" pitchFamily="18" charset="0"/>
                <a:cs typeface="Times New Roman" pitchFamily="18" charset="0"/>
              </a:rPr>
              <a:t>fatores de oferta</a:t>
            </a: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. </a:t>
            </a:r>
            <a:endParaRPr lang="en-GB" sz="2000" dirty="0" smtClean="0">
              <a:latin typeface="Times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3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259632" y="622428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15.1, p. 584] Impacto no mercado de trabalho de alterações favoráveis na oferta agregada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4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5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62473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98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Flutuações na Oferta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2000" i="1" dirty="0" smtClean="0">
                <a:latin typeface="Times" pitchFamily="18" charset="0"/>
              </a:rPr>
              <a:t>Ajustamentos nos fatores de oferta com salários não flexíveis</a:t>
            </a:r>
            <a:endParaRPr lang="en-GB" sz="2000" i="1" dirty="0" smtClean="0">
              <a:latin typeface="Times" pitchFamily="18" charset="0"/>
            </a:endParaRPr>
          </a:p>
          <a:p>
            <a:pPr marL="0" indent="0">
              <a:buNone/>
            </a:pPr>
            <a:r>
              <a:rPr lang="pt-PT" sz="2000" dirty="0" smtClean="0">
                <a:latin typeface="Times" pitchFamily="18" charset="0"/>
              </a:rPr>
              <a:t> </a:t>
            </a:r>
            <a:endParaRPr lang="en-GB" sz="2000" dirty="0" smtClean="0">
              <a:latin typeface="Times" pitchFamily="18" charset="0"/>
            </a:endParaRPr>
          </a:p>
          <a:p>
            <a:pPr marL="0" indent="0" algn="just">
              <a:buNone/>
            </a:pPr>
            <a:endParaRPr lang="pt-PT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" pitchFamily="18" charset="0"/>
                <a:cs typeface="Times New Roman" pitchFamily="18" charset="0"/>
              </a:rPr>
              <a:t>Com salários flexíveis, a análise de alterações desfavoráveis nos fatores de oferta será apenas o reverso de alterações favoráveis. </a:t>
            </a:r>
            <a:endParaRPr lang="en-GB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Mas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 os salários nominais não descerem fácil e rapidamente para equilibrar o mercado o problema é mais complexo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5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79512" y="392469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15.2, p. 585] Alterações desfavoráveis na oferta agregada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6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Triângulo rectângulo 4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Triângulo rectângulo 5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" name="Picture 1" descr="15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32656"/>
            <a:ext cx="489654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1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Flutuações na Oferta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pt-PT" sz="2200" i="1" dirty="0" smtClean="0">
                <a:latin typeface="Times New Roman" pitchFamily="18" charset="0"/>
                <a:cs typeface="Times New Roman" pitchFamily="18" charset="0"/>
              </a:rPr>
              <a:t>Inflação pelos Custos</a:t>
            </a:r>
            <a:endParaRPr lang="en-GB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 aumento dos preços que resulta de as empresas tentarem ajustar-se a um aumento dos seus custos associados a alterações nos fatores de oferta </a:t>
            </a:r>
            <a:r>
              <a:rPr lang="pt-PT" sz="2000" smtClean="0">
                <a:latin typeface="Times New Roman" pitchFamily="18" charset="0"/>
                <a:cs typeface="Times New Roman" pitchFamily="18" charset="0"/>
              </a:rPr>
              <a:t>é designado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inflação pelos custos</a:t>
            </a:r>
            <a:r>
              <a:rPr lang="pt-PT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PT" sz="2000" i="1" dirty="0" err="1" smtClean="0">
                <a:latin typeface="Times New Roman" pitchFamily="18" charset="0"/>
                <a:cs typeface="Times New Roman" pitchFamily="18" charset="0"/>
              </a:rPr>
              <a:t>cost-push</a:t>
            </a:r>
            <a:r>
              <a:rPr lang="pt-PT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i="1" dirty="0" err="1" smtClean="0">
                <a:latin typeface="Times New Roman" pitchFamily="18" charset="0"/>
                <a:cs typeface="Times New Roman" pitchFamily="18" charset="0"/>
              </a:rPr>
              <a:t>inflation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E é um dos vetores chave da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estagflação</a:t>
            </a:r>
            <a:r>
              <a:rPr lang="pt-PT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(estagnação + inflação): aconteceu nos anos 70 – desemprego e inflação altos → crescimento económico lento (embora não recessão). Uma das explicações para isso foram os choques negativos de oferta associados ao aumento do preço do petróleo.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7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Flutuações na </a:t>
            </a:r>
            <a:r>
              <a:rPr lang="pt-P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Procura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Para isolar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fatores de procura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, assumimos que o produto potencial é constante pelo que choques na procura agregada criam um gap entre intenções de despesa e intenções de produção.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Vamos estudar </a:t>
            </a:r>
            <a:r>
              <a:rPr lang="pt-PT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casos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  Insuficiência de Procura Agregada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&gt;   Excesso de Procura Agregada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8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0099"/>
                </a:solidFill>
              </a:rPr>
              <a:t>Macroeconomia</a:t>
            </a:r>
            <a:endParaRPr lang="en-GB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51520" y="764704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Times New Roman" pitchFamily="18" charset="0"/>
                <a:cs typeface="Times New Roman" pitchFamily="18" charset="0"/>
              </a:rPr>
              <a:t>[Fig. 15.3, p. 588] Alterações na procura agregada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DD45-C38B-4FF6-BB6B-EF2AA74D4FFF}" type="slidenum">
              <a:rPr lang="en-GB" smtClean="0">
                <a:solidFill>
                  <a:srgbClr val="000099"/>
                </a:solidFill>
              </a:rPr>
              <a:pPr/>
              <a:t>9</a:t>
            </a:fld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6" name="Triângulo rectângulo 5"/>
          <p:cNvSpPr/>
          <p:nvPr/>
        </p:nvSpPr>
        <p:spPr>
          <a:xfrm rot="5400000">
            <a:off x="-4565" y="4564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Triângulo rectângulo 6"/>
          <p:cNvSpPr/>
          <p:nvPr/>
        </p:nvSpPr>
        <p:spPr>
          <a:xfrm rot="10800000">
            <a:off x="8388424" y="0"/>
            <a:ext cx="764704" cy="755576"/>
          </a:xfrm>
          <a:prstGeom prst="rtTriangle">
            <a:avLst/>
          </a:prstGeom>
          <a:solidFill>
            <a:srgbClr val="000099"/>
          </a:solidFill>
          <a:ln>
            <a:noFill/>
          </a:ln>
          <a:effectLst>
            <a:outerShdw blurRad="50800" dist="38100" dir="2700000" sx="93000" sy="9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1" descr="15-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82352"/>
            <a:ext cx="4680520" cy="585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9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336</Words>
  <Application>Microsoft Office PowerPoint</Application>
  <PresentationFormat>Apresentação no Ecrã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Tema do Office</vt:lpstr>
      <vt:lpstr>Capítulo 4 Dinâmica Macroeconómica</vt:lpstr>
      <vt:lpstr>Interação entre Procura e Oferta Agregada</vt:lpstr>
      <vt:lpstr>Flutuações na Oferta</vt:lpstr>
      <vt:lpstr>Apresentação do PowerPoint</vt:lpstr>
      <vt:lpstr>Flutuações na Oferta</vt:lpstr>
      <vt:lpstr>Apresentação do PowerPoint</vt:lpstr>
      <vt:lpstr>Flutuações na Oferta</vt:lpstr>
      <vt:lpstr>Flutuações na Procura</vt:lpstr>
      <vt:lpstr>Apresentação do PowerPoint</vt:lpstr>
      <vt:lpstr>Relação entre Produto, Inflação e Desemprego: Lei de Okun e Curva de Phillips</vt:lpstr>
      <vt:lpstr>Apresentação do PowerPoint</vt:lpstr>
      <vt:lpstr>Apresentação do PowerPoint</vt:lpstr>
      <vt:lpstr>Juntando a Procura e Oferta Agregada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1  Introdução à Macroeconomia</dc:title>
  <dc:creator>nadia</dc:creator>
  <cp:lastModifiedBy>Utilizador</cp:lastModifiedBy>
  <cp:revision>63</cp:revision>
  <cp:lastPrinted>2012-11-15T15:11:17Z</cp:lastPrinted>
  <dcterms:created xsi:type="dcterms:W3CDTF">2012-09-04T09:21:17Z</dcterms:created>
  <dcterms:modified xsi:type="dcterms:W3CDTF">2015-09-03T22:11:37Z</dcterms:modified>
</cp:coreProperties>
</file>