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84" r:id="rId2"/>
    <p:sldId id="285" r:id="rId3"/>
    <p:sldId id="257" r:id="rId4"/>
    <p:sldId id="283" r:id="rId5"/>
    <p:sldId id="270" r:id="rId6"/>
    <p:sldId id="271" r:id="rId7"/>
    <p:sldId id="260" r:id="rId8"/>
    <p:sldId id="272" r:id="rId9"/>
    <p:sldId id="273" r:id="rId10"/>
    <p:sldId id="261" r:id="rId11"/>
    <p:sldId id="274" r:id="rId12"/>
    <p:sldId id="275" r:id="rId13"/>
    <p:sldId id="276" r:id="rId14"/>
    <p:sldId id="277" r:id="rId15"/>
    <p:sldId id="287" r:id="rId16"/>
    <p:sldId id="262" r:id="rId17"/>
    <p:sldId id="278" r:id="rId18"/>
    <p:sldId id="288" r:id="rId19"/>
    <p:sldId id="263" r:id="rId20"/>
    <p:sldId id="264" r:id="rId21"/>
    <p:sldId id="279" r:id="rId22"/>
    <p:sldId id="280" r:id="rId23"/>
    <p:sldId id="289" r:id="rId24"/>
    <p:sldId id="265" r:id="rId25"/>
    <p:sldId id="266" r:id="rId26"/>
    <p:sldId id="290" r:id="rId27"/>
    <p:sldId id="267" r:id="rId28"/>
    <p:sldId id="281" r:id="rId29"/>
    <p:sldId id="282" r:id="rId30"/>
    <p:sldId id="291" r:id="rId31"/>
    <p:sldId id="268" r:id="rId32"/>
    <p:sldId id="292" r:id="rId33"/>
    <p:sldId id="269" r:id="rId3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D60093"/>
    <a:srgbClr val="009900"/>
    <a:srgbClr val="FFCC99"/>
    <a:srgbClr val="CC0066"/>
    <a:srgbClr val="990033"/>
    <a:srgbClr val="00FFFF"/>
    <a:srgbClr val="008000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-216" y="660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54511-B81F-428D-8D1E-4D74723B332E}" type="datetimeFigureOut">
              <a:rPr lang="pt-PT" smtClean="0"/>
              <a:pPr/>
              <a:t>20-09-2012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5641F-058D-4CB6-BDE0-A33C1A7F09D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55260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5641F-058D-4CB6-BDE0-A33C1A7F09D0}" type="slidenum">
              <a:rPr lang="pt-PT" smtClean="0"/>
              <a:pPr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800222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B2B62-3FAB-43A1-9B07-040A10AE6D79}" type="slidenum">
              <a:rPr lang="pt-PT" smtClean="0"/>
              <a:pPr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763465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GB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0094-9F7F-4883-A611-592F321A65F7}" type="datetime1">
              <a:rPr lang="en-GB" smtClean="0"/>
              <a:pPr/>
              <a:t>20/09/2012</a:t>
            </a:fld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EFADD45-C38B-4FF6-BB6B-EF2AA74D4FF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F68A-C3A5-4A23-83FD-4E550FD56946}" type="datetime1">
              <a:rPr lang="en-GB" smtClean="0"/>
              <a:pPr/>
              <a:t>20/09/2012</a:t>
            </a:fld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C11F7-D5A8-4E6A-A40A-4420C74E0EC8}" type="datetime1">
              <a:rPr lang="en-GB" smtClean="0"/>
              <a:pPr/>
              <a:t>20/09/2012</a:t>
            </a:fld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defRPr/>
            </a:lvl1pPr>
            <a:lvl2pPr marL="723900" indent="-266700">
              <a:defRPr/>
            </a:lvl2pPr>
          </a:lstStyle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en-GB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EA9D-CA69-4729-B1CC-8F2B75403BD3}" type="datetime1">
              <a:rPr lang="en-GB" smtClean="0"/>
              <a:pPr/>
              <a:t>20/09/2012</a:t>
            </a:fld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EFADD45-C38B-4FF6-BB6B-EF2AA74D4FF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9325-4FCF-464A-9B75-4F116C43B0F0}" type="datetime1">
              <a:rPr lang="en-GB" smtClean="0"/>
              <a:pPr/>
              <a:t>20/09/2012</a:t>
            </a:fld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FA52-E2EE-49B0-934A-AFF0F47C19FD}" type="datetime1">
              <a:rPr lang="en-GB" smtClean="0"/>
              <a:pPr/>
              <a:t>20/09/2012</a:t>
            </a:fld>
            <a:endParaRPr lang="en-GB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8E33-EB63-4185-B6AA-B971FE81D615}" type="datetime1">
              <a:rPr lang="en-GB" smtClean="0"/>
              <a:pPr/>
              <a:t>20/09/2012</a:t>
            </a:fld>
            <a:endParaRPr lang="en-GB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8AEF-E7CE-45B3-8CCC-16FAC2A659BC}" type="datetime1">
              <a:rPr lang="en-GB" smtClean="0"/>
              <a:pPr/>
              <a:t>20/09/2012</a:t>
            </a:fld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A188-2446-4BEA-8415-8E2194212403}" type="datetime1">
              <a:rPr lang="en-GB" smtClean="0"/>
              <a:pPr/>
              <a:t>20/09/2012</a:t>
            </a:fld>
            <a:endParaRPr lang="en-GB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EFADD45-C38B-4FF6-BB6B-EF2AA74D4FF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0D85-514B-44E6-99CE-8C663A3E96A9}" type="datetime1">
              <a:rPr lang="en-GB" smtClean="0"/>
              <a:pPr/>
              <a:t>20/09/2012</a:t>
            </a:fld>
            <a:endParaRPr lang="en-GB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BFDB0-64E7-4133-87DB-ECF4E6D3F658}" type="datetime1">
              <a:rPr lang="en-GB" smtClean="0"/>
              <a:pPr/>
              <a:t>20/09/2012</a:t>
            </a:fld>
            <a:endParaRPr lang="en-GB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DAD7E-7AD3-4CEF-AB47-426C2F52BA19}" type="datetime1">
              <a:rPr lang="en-GB" smtClean="0"/>
              <a:pPr/>
              <a:t>20/09/2012</a:t>
            </a:fld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ADD45-C38B-4FF6-BB6B-EF2AA74D4FF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944215"/>
          </a:xfrm>
          <a:solidFill>
            <a:srgbClr val="000099"/>
          </a:solidFill>
          <a:ln cap="rnd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39700" h="139700"/>
          </a:sp3d>
        </p:spPr>
        <p:txBody>
          <a:bodyPr>
            <a:normAutofit/>
          </a:bodyPr>
          <a:lstStyle/>
          <a:p>
            <a:r>
              <a:rPr lang="pt-PT" sz="3600" b="1" u="sng" spc="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Capítulo 3</a:t>
            </a:r>
            <a:r>
              <a:rPr lang="pt-PT" sz="3600" b="1" spc="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PT" sz="3600" b="1" spc="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PT" sz="3600" spc="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Produção Agregada</a:t>
            </a:r>
            <a:endParaRPr lang="en-GB" sz="3600" spc="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C:\Users\nmpco\Pictures\image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564075"/>
            <a:ext cx="4295140" cy="786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6210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000099"/>
          </a:solidFill>
        </p:spPr>
        <p:txBody>
          <a:bodyPr>
            <a:noAutofit/>
          </a:bodyPr>
          <a:lstStyle/>
          <a:p>
            <a:r>
              <a:rPr lang="pt-PT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Produção Ótima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8229600" cy="4569371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endParaRPr lang="pt-PT" sz="2000" dirty="0" smtClean="0"/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A função de produção expressa as possibilidades tecnológicas disponíveis para a empresa. </a:t>
                </a:r>
              </a:p>
              <a:p>
                <a:pPr marL="0" indent="0" algn="ctr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↓</a:t>
                </a:r>
                <a:endParaRPr lang="pt-PT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A empresa escolherá a que lhe permitir maximizar os lucros → tal sucede quando:</a:t>
                </a:r>
              </a:p>
              <a:p>
                <a:pPr marL="0" indent="0" algn="just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dirty="0" smtClean="0">
                          <a:latin typeface="Cambria Math"/>
                          <a:cs typeface="Times New Roman" pitchFamily="18" charset="0"/>
                        </a:rPr>
                        <m:t>𝑹𝒆𝒄𝒆𝒊𝒕𝒂</m:t>
                      </m:r>
                      <m:r>
                        <a:rPr lang="pt-PT" sz="2000" b="1" i="1" dirty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pt-PT" sz="2000" b="1" i="1" dirty="0" smtClean="0">
                          <a:latin typeface="Cambria Math"/>
                          <a:cs typeface="Times New Roman" pitchFamily="18" charset="0"/>
                        </a:rPr>
                        <m:t>𝒎𝒂𝒓𝒈𝒊𝒏𝒂𝒍</m:t>
                      </m:r>
                      <m:r>
                        <a:rPr lang="pt-PT" sz="2000" b="1" i="1" dirty="0" smtClean="0">
                          <a:latin typeface="Cambria Math"/>
                          <a:cs typeface="Times New Roman" pitchFamily="18" charset="0"/>
                        </a:rPr>
                        <m:t> (</m:t>
                      </m:r>
                      <m:r>
                        <a:rPr lang="pt-PT" sz="2000" b="1" i="1" dirty="0" smtClean="0">
                          <a:latin typeface="Cambria Math"/>
                          <a:cs typeface="Times New Roman" pitchFamily="18" charset="0"/>
                        </a:rPr>
                        <m:t>𝑴𝑹</m:t>
                      </m:r>
                      <m:r>
                        <a:rPr lang="pt-PT" sz="2000" b="1" i="1" dirty="0" smtClean="0">
                          <a:latin typeface="Cambria Math"/>
                          <a:cs typeface="Times New Roman" pitchFamily="18" charset="0"/>
                        </a:rPr>
                        <m:t>) = </m:t>
                      </m:r>
                      <m:r>
                        <a:rPr lang="pt-PT" sz="2000" b="1" i="1" dirty="0" smtClean="0">
                          <a:latin typeface="Cambria Math"/>
                          <a:cs typeface="Times New Roman" pitchFamily="18" charset="0"/>
                        </a:rPr>
                        <m:t>𝑪𝒖𝒔𝒕𝒐</m:t>
                      </m:r>
                      <m:r>
                        <a:rPr lang="pt-PT" sz="2000" b="1" i="1" dirty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pt-PT" sz="2000" b="1" i="1" dirty="0" smtClean="0">
                          <a:latin typeface="Cambria Math"/>
                          <a:cs typeface="Times New Roman" pitchFamily="18" charset="0"/>
                        </a:rPr>
                        <m:t>𝒎𝒂𝒓𝒈𝒊𝒏𝒂𝒍</m:t>
                      </m:r>
                      <m:r>
                        <a:rPr lang="pt-PT" sz="2000" b="1" i="1" dirty="0" smtClean="0">
                          <a:latin typeface="Cambria Math"/>
                          <a:cs typeface="Times New Roman" pitchFamily="18" charset="0"/>
                        </a:rPr>
                        <m:t> (</m:t>
                      </m:r>
                      <m:r>
                        <a:rPr lang="pt-PT" sz="2000" b="1" i="1" dirty="0" smtClean="0">
                          <a:latin typeface="Cambria Math"/>
                          <a:cs typeface="Times New Roman" pitchFamily="18" charset="0"/>
                        </a:rPr>
                        <m:t>𝑴𝑪</m:t>
                      </m:r>
                      <m:r>
                        <a:rPr lang="pt-PT" sz="2000" b="1" i="1" dirty="0" smtClean="0"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None/>
                </a:pPr>
                <a:endParaRPr lang="en-GB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8229600" cy="4569371"/>
              </a:xfrm>
              <a:blipFill rotWithShape="1">
                <a:blip r:embed="rId2" cstate="print"/>
                <a:stretch>
                  <a:fillRect l="-741" r="-74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1993" t="12917" r="18141" b="5088"/>
          <a:stretch/>
        </p:blipFill>
        <p:spPr bwMode="auto">
          <a:xfrm>
            <a:off x="829391" y="908720"/>
            <a:ext cx="8325062" cy="5184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1281807" y="611396"/>
            <a:ext cx="6818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latin typeface="Times New Roman" pitchFamily="18" charset="0"/>
                <a:cs typeface="Times New Roman" pitchFamily="18" charset="0"/>
              </a:rPr>
              <a:t>[Fig. 9.6, p. 322] Produto marginal do trabalho (variações discretas)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Triângulo rectângulo 5"/>
          <p:cNvSpPr/>
          <p:nvPr/>
        </p:nvSpPr>
        <p:spPr>
          <a:xfrm rot="5400000">
            <a:off x="-4565" y="4564"/>
            <a:ext cx="764704" cy="755576"/>
          </a:xfrm>
          <a:prstGeom prst="rtTriangle">
            <a:avLst/>
          </a:prstGeom>
          <a:solidFill>
            <a:srgbClr val="000099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riângulo rectângulo 6"/>
          <p:cNvSpPr/>
          <p:nvPr/>
        </p:nvSpPr>
        <p:spPr>
          <a:xfrm rot="10800000">
            <a:off x="8388424" y="0"/>
            <a:ext cx="764704" cy="755576"/>
          </a:xfrm>
          <a:prstGeom prst="rtTriangle">
            <a:avLst/>
          </a:prstGeom>
          <a:solidFill>
            <a:srgbClr val="000099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18085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 cstate="print"/>
          <a:srcRect l="8472" t="11741" r="21112" b="3914"/>
          <a:stretch/>
        </p:blipFill>
        <p:spPr bwMode="auto">
          <a:xfrm>
            <a:off x="863588" y="1159641"/>
            <a:ext cx="7992888" cy="5062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1043608" y="589330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latin typeface="Times New Roman" pitchFamily="18" charset="0"/>
                <a:cs typeface="Times New Roman" pitchFamily="18" charset="0"/>
              </a:rPr>
              <a:t>[Fig. 9.7, p. 323] Produto marginal do trabalho (variações infinitesimais)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Triângulo rectângulo 5"/>
          <p:cNvSpPr/>
          <p:nvPr/>
        </p:nvSpPr>
        <p:spPr>
          <a:xfrm rot="5400000">
            <a:off x="-4565" y="4564"/>
            <a:ext cx="764704" cy="755576"/>
          </a:xfrm>
          <a:prstGeom prst="rtTriangle">
            <a:avLst/>
          </a:prstGeom>
          <a:solidFill>
            <a:srgbClr val="000099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riângulo rectângulo 6"/>
          <p:cNvSpPr/>
          <p:nvPr/>
        </p:nvSpPr>
        <p:spPr>
          <a:xfrm rot="10800000">
            <a:off x="8388424" y="0"/>
            <a:ext cx="764704" cy="755576"/>
          </a:xfrm>
          <a:prstGeom prst="rtTriangle">
            <a:avLst/>
          </a:prstGeom>
          <a:solidFill>
            <a:srgbClr val="000099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4862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 cstate="print"/>
          <a:srcRect l="5941" t="18395" r="3397" b="18982"/>
          <a:stretch/>
        </p:blipFill>
        <p:spPr bwMode="auto">
          <a:xfrm>
            <a:off x="107504" y="1196752"/>
            <a:ext cx="8892480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1259632" y="656493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latin typeface="Times New Roman" pitchFamily="18" charset="0"/>
                <a:cs typeface="Times New Roman" pitchFamily="18" charset="0"/>
              </a:rPr>
              <a:t>[Fig. 9.8, p. 324] Produção ótima e preços dos fatores de produção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Triângulo rectângulo 5"/>
          <p:cNvSpPr/>
          <p:nvPr/>
        </p:nvSpPr>
        <p:spPr>
          <a:xfrm rot="5400000">
            <a:off x="-4565" y="4564"/>
            <a:ext cx="764704" cy="755576"/>
          </a:xfrm>
          <a:prstGeom prst="rtTriangle">
            <a:avLst/>
          </a:prstGeom>
          <a:solidFill>
            <a:srgbClr val="000099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riângulo rectângulo 6"/>
          <p:cNvSpPr/>
          <p:nvPr/>
        </p:nvSpPr>
        <p:spPr>
          <a:xfrm rot="10800000">
            <a:off x="8388424" y="0"/>
            <a:ext cx="764704" cy="755576"/>
          </a:xfrm>
          <a:prstGeom prst="rtTriangle">
            <a:avLst/>
          </a:prstGeom>
          <a:solidFill>
            <a:srgbClr val="000099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9843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9793" t="16438" r="15674" b="4501"/>
          <a:stretch/>
        </p:blipFill>
        <p:spPr bwMode="auto">
          <a:xfrm>
            <a:off x="179512" y="1196752"/>
            <a:ext cx="8866686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1403648" y="548680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latin typeface="Times New Roman" pitchFamily="18" charset="0"/>
                <a:cs typeface="Times New Roman" pitchFamily="18" charset="0"/>
              </a:rPr>
              <a:t>[Fig. 9.9, p. 325] Alteração de preços dos 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fatores </a:t>
            </a:r>
            <a:r>
              <a:rPr lang="pt-PT" b="1" dirty="0">
                <a:latin typeface="Times New Roman" pitchFamily="18" charset="0"/>
                <a:cs typeface="Times New Roman" pitchFamily="18" charset="0"/>
              </a:rPr>
              <a:t>de produção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Triângulo rectângulo 5"/>
          <p:cNvSpPr/>
          <p:nvPr/>
        </p:nvSpPr>
        <p:spPr>
          <a:xfrm rot="5400000">
            <a:off x="-4565" y="4564"/>
            <a:ext cx="764704" cy="755576"/>
          </a:xfrm>
          <a:prstGeom prst="rtTriangle">
            <a:avLst/>
          </a:prstGeom>
          <a:solidFill>
            <a:srgbClr val="000099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riângulo rectângulo 6"/>
          <p:cNvSpPr/>
          <p:nvPr/>
        </p:nvSpPr>
        <p:spPr>
          <a:xfrm rot="10800000">
            <a:off x="8388424" y="0"/>
            <a:ext cx="764704" cy="755576"/>
          </a:xfrm>
          <a:prstGeom prst="rtTriangle">
            <a:avLst/>
          </a:prstGeom>
          <a:solidFill>
            <a:srgbClr val="000099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94936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pt-PT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Oferta Agregada</a:t>
            </a:r>
            <a:endParaRPr lang="pt-PT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endParaRPr lang="pt-PT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C00000"/>
                </a:solidFill>
              </a:rPr>
              <a:t>Macroeconomia</a:t>
            </a:r>
            <a:endParaRPr lang="en-GB">
              <a:solidFill>
                <a:srgbClr val="C0000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C00000"/>
                </a:solidFill>
              </a:rPr>
              <a:pPr/>
              <a:t>15</a:t>
            </a:fld>
            <a:endParaRPr lang="en-GB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53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pt-PT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Oferta Agregada</a:t>
            </a:r>
            <a:endParaRPr lang="en-GB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4968552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pt-PT" dirty="0" smtClean="0">
                    <a:latin typeface="Times New Roman" pitchFamily="18" charset="0"/>
                    <a:cs typeface="Times New Roman" pitchFamily="18" charset="0"/>
                  </a:rPr>
                  <a:t>Podemos escrever a função de produção agregada (ou macroeconómica) como:</a:t>
                </a:r>
                <a:endParaRPr lang="en-GB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pt-PT" dirty="0" smtClean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GB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pt-PT" dirty="0" smtClean="0">
                    <a:latin typeface="Times New Roman" pitchFamily="18" charset="0"/>
                    <a:cs typeface="Times New Roman" pitchFamily="18" charset="0"/>
                  </a:rPr>
                  <a:t>                          		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Times New Roman" pitchFamily="18" charset="0"/>
                      </a:rPr>
                      <m:t>𝑌</m:t>
                    </m:r>
                    <m:r>
                      <a:rPr lang="pt-PT" i="1" dirty="0" smtClean="0">
                        <a:latin typeface="Cambria Math"/>
                        <a:cs typeface="Times New Roman" pitchFamily="18" charset="0"/>
                      </a:rPr>
                      <m:t> = </m:t>
                    </m:r>
                    <m:r>
                      <a:rPr lang="pt-PT" i="1" dirty="0" smtClean="0">
                        <a:latin typeface="Cambria Math"/>
                        <a:cs typeface="Times New Roman" pitchFamily="18" charset="0"/>
                      </a:rPr>
                      <m:t>𝐹</m:t>
                    </m:r>
                    <m:r>
                      <a:rPr lang="pt-PT" i="1" dirty="0" smtClean="0">
                        <a:latin typeface="Cambria Math"/>
                        <a:cs typeface="Times New Roman" pitchFamily="18" charset="0"/>
                      </a:rPr>
                      <m:t> (</m:t>
                    </m:r>
                    <m:r>
                      <a:rPr lang="pt-PT" i="1" dirty="0" smtClean="0">
                        <a:latin typeface="Cambria Math"/>
                        <a:cs typeface="Times New Roman" pitchFamily="18" charset="0"/>
                      </a:rPr>
                      <m:t>𝐿</m:t>
                    </m:r>
                    <m:r>
                      <a:rPr lang="pt-PT" i="1" dirty="0" smtClean="0"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pt-PT" i="1" dirty="0" smtClean="0">
                        <a:latin typeface="Cambria Math"/>
                        <a:cs typeface="Times New Roman" pitchFamily="18" charset="0"/>
                      </a:rPr>
                      <m:t>𝐾</m:t>
                    </m:r>
                    <m:r>
                      <a:rPr lang="pt-PT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pt-PT" dirty="0" smtClean="0">
                    <a:latin typeface="Times New Roman" pitchFamily="18" charset="0"/>
                    <a:cs typeface="Times New Roman" pitchFamily="18" charset="0"/>
                  </a:rPr>
                  <a:t>            			</a:t>
                </a:r>
                <a:endParaRPr lang="en-GB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pt-PT" dirty="0" smtClean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GB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dirty="0" smtClean="0">
                    <a:latin typeface="Times New Roman" pitchFamily="18" charset="0"/>
                    <a:cs typeface="Times New Roman" pitchFamily="18" charset="0"/>
                  </a:rPr>
                  <a:t>Uma função de produção útil é a </a:t>
                </a:r>
                <a:r>
                  <a:rPr lang="pt-PT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função de produção de </a:t>
                </a:r>
                <a:r>
                  <a:rPr lang="pt-PT" b="1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Cobb</a:t>
                </a:r>
                <a:r>
                  <a:rPr lang="pt-PT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-Douglas</a:t>
                </a:r>
                <a:r>
                  <a:rPr lang="pt-PT" b="1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pt-PT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GB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200" dirty="0" smtClean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GB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200" dirty="0" smtClean="0">
                    <a:latin typeface="Times New Roman" pitchFamily="18" charset="0"/>
                    <a:cs typeface="Times New Roman" pitchFamily="18" charset="0"/>
                  </a:rPr>
                  <a:t>			</a:t>
                </a:r>
              </a:p>
              <a:p>
                <a:pPr marL="0" indent="0" algn="just">
                  <a:buNone/>
                </a:pPr>
                <a:endParaRPr lang="pt-PT" sz="22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pt-PT" sz="22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pt-PT" dirty="0" smtClean="0"/>
                  <a:t> 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</a:rPr>
                      <m:t>𝑌</m:t>
                    </m:r>
                    <m:r>
                      <a:rPr lang="pt-PT" i="1" dirty="0" smtClean="0">
                        <a:latin typeface="Cambria Math"/>
                      </a:rPr>
                      <m:t>=</m:t>
                    </m:r>
                    <m:r>
                      <a:rPr lang="pt-PT" i="1" dirty="0" smtClean="0">
                        <a:latin typeface="Cambria Math"/>
                      </a:rPr>
                      <m:t>𝐹</m:t>
                    </m:r>
                    <m:r>
                      <a:rPr lang="pt-PT" i="1" dirty="0" smtClean="0">
                        <a:latin typeface="Cambria Math"/>
                      </a:rPr>
                      <m:t>(</m:t>
                    </m:r>
                    <m:r>
                      <a:rPr lang="pt-PT" i="1" dirty="0" smtClean="0">
                        <a:latin typeface="Cambria Math"/>
                      </a:rPr>
                      <m:t>𝐿</m:t>
                    </m:r>
                    <m:r>
                      <a:rPr lang="pt-PT" i="1" dirty="0" smtClean="0">
                        <a:latin typeface="Cambria Math"/>
                      </a:rPr>
                      <m:t>,</m:t>
                    </m:r>
                    <m:r>
                      <a:rPr lang="pt-PT" i="1" dirty="0" smtClean="0">
                        <a:latin typeface="Cambria Math"/>
                      </a:rPr>
                      <m:t>𝐾</m:t>
                    </m:r>
                    <m:r>
                      <a:rPr lang="pt-PT" i="1" dirty="0" smtClean="0">
                        <a:latin typeface="Cambria Math"/>
                      </a:rPr>
                      <m:t>)=</m:t>
                    </m:r>
                    <m:r>
                      <a:rPr lang="pt-PT" i="1" dirty="0" smtClean="0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pt-PT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/>
                          </a:rPr>
                          <m:t> </m:t>
                        </m:r>
                        <m:r>
                          <a:rPr lang="pt-PT" b="0" i="1" dirty="0" smtClean="0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pt-PT" i="1" dirty="0" smtClean="0">
                            <a:latin typeface="Cambria Math"/>
                            <a:ea typeface="Cambria Math"/>
                          </a:rPr>
                          <m:t>𝛼</m:t>
                        </m:r>
                      </m:sup>
                    </m:sSup>
                    <m:sSup>
                      <m:sSupPr>
                        <m:ctrlPr>
                          <a:rPr lang="pt-PT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/>
                          </a:rPr>
                          <m:t> </m:t>
                        </m:r>
                        <m:r>
                          <a:rPr lang="pt-PT" b="0" i="1" dirty="0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pt-PT" b="0" i="1" dirty="0" smtClean="0">
                            <a:latin typeface="Cambria Math"/>
                          </a:rPr>
                          <m:t>1−</m:t>
                        </m:r>
                        <m:r>
                          <a:rPr lang="pt-PT" i="1" dirty="0">
                            <a:latin typeface="Cambria Math"/>
                            <a:ea typeface="Cambria Math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pt-PT" dirty="0" smtClean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GB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spcAft>
                    <a:spcPts val="1200"/>
                  </a:spcAft>
                  <a:buNone/>
                </a:pPr>
                <a:endParaRPr lang="pt-PT" sz="2200" b="1" i="1" dirty="0" smtClean="0">
                  <a:latin typeface="Cambria Math"/>
                  <a:cs typeface="Times New Roman" pitchFamily="18" charset="0"/>
                </a:endParaRPr>
              </a:p>
              <a:p>
                <a:pPr marL="0" indent="0" algn="just">
                  <a:spcAft>
                    <a:spcPts val="1200"/>
                  </a:spcAft>
                  <a:buNone/>
                </a:pPr>
                <a:endParaRPr lang="pt-PT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spcAft>
                    <a:spcPts val="1200"/>
                  </a:spcAft>
                  <a:buNone/>
                </a:pPr>
                <a:endParaRPr lang="pt-PT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𝑨</m:t>
                    </m:r>
                    <m:r>
                      <a:rPr lang="pt-PT" b="1" i="1" dirty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pt-PT" dirty="0" smtClean="0">
                    <a:latin typeface="Times New Roman" pitchFamily="18" charset="0"/>
                    <a:cs typeface="Times New Roman" pitchFamily="18" charset="0"/>
                  </a:rPr>
                  <a:t>é usualmente tida como medida da </a:t>
                </a:r>
                <a:r>
                  <a:rPr lang="pt-PT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produtividade total dos fatores (TFP)</a:t>
                </a:r>
                <a:r>
                  <a:rPr lang="pt-PT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GB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dirty="0" smtClean="0">
                    <a:latin typeface="Times New Roman" pitchFamily="18" charset="0"/>
                    <a:cs typeface="Times New Roman" pitchFamily="18" charset="0"/>
                  </a:rPr>
                  <a:t>Para os mesmos </a:t>
                </a:r>
                <a:r>
                  <a:rPr lang="pt-PT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pt-PT" dirty="0" smtClean="0">
                    <a:latin typeface="Times New Roman" pitchFamily="18" charset="0"/>
                    <a:cs typeface="Times New Roman" pitchFamily="18" charset="0"/>
                  </a:rPr>
                  <a:t> e </a:t>
                </a:r>
                <a:r>
                  <a:rPr lang="pt-PT" i="1" dirty="0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pt-PT" dirty="0" smtClean="0">
                    <a:latin typeface="Times New Roman" pitchFamily="18" charset="0"/>
                    <a:cs typeface="Times New Roman" pitchFamily="18" charset="0"/>
                  </a:rPr>
                  <a:t>, se </a:t>
                </a:r>
                <a:r>
                  <a:rPr lang="pt-PT" i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pt-PT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↗</m:t>
                    </m:r>
                    <m:r>
                      <a:rPr lang="pt-PT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pt-PT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⟹</m:t>
                    </m:r>
                    <m:r>
                      <a:rPr lang="pt-PT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pt-PT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↗</m:t>
                    </m:r>
                  </m:oMath>
                </a14:m>
                <a:r>
                  <a:rPr lang="pt-PT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PT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en-GB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4968552"/>
              </a:xfrm>
              <a:blipFill rotWithShape="1">
                <a:blip r:embed="rId3" cstate="print"/>
                <a:stretch>
                  <a:fillRect l="-741" t="-1840" r="-59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cxnSp>
        <p:nvCxnSpPr>
          <p:cNvPr id="5" name="Conexão recta unidireccional 4"/>
          <p:cNvCxnSpPr/>
          <p:nvPr/>
        </p:nvCxnSpPr>
        <p:spPr>
          <a:xfrm flipH="1">
            <a:off x="4056416" y="4077072"/>
            <a:ext cx="864096" cy="53167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CaixaDeTexto 6"/>
              <p:cNvSpPr txBox="1"/>
              <p:nvPr/>
            </p:nvSpPr>
            <p:spPr>
              <a:xfrm>
                <a:off x="2624875" y="4626633"/>
                <a:ext cx="30012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1600" b="1" i="1" dirty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𝑨</m:t>
                    </m:r>
                    <m:r>
                      <a:rPr lang="pt-PT" sz="16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pt-PT" sz="1600" dirty="0">
                    <a:latin typeface="Times New Roman" pitchFamily="18" charset="0"/>
                    <a:cs typeface="Times New Roman" pitchFamily="18" charset="0"/>
                  </a:rPr>
                  <a:t>– constante positiva que representa o estado da tecnologia</a:t>
                </a:r>
                <a14:m>
                  <m:oMath xmlns:m="http://schemas.openxmlformats.org/officeDocument/2006/math">
                    <m:r>
                      <a:rPr lang="pt-PT" sz="1600" i="1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pt-PT" sz="1600" dirty="0"/>
              </a:p>
            </p:txBody>
          </p:sp>
        </mc:Choice>
        <mc:Fallback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875" y="4626633"/>
                <a:ext cx="3001280" cy="58477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3125" b="-1145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xão recta unidireccional 9"/>
          <p:cNvCxnSpPr/>
          <p:nvPr/>
        </p:nvCxnSpPr>
        <p:spPr>
          <a:xfrm flipV="1">
            <a:off x="5364088" y="3501009"/>
            <a:ext cx="444307" cy="28803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unidireccional 12"/>
          <p:cNvCxnSpPr/>
          <p:nvPr/>
        </p:nvCxnSpPr>
        <p:spPr>
          <a:xfrm>
            <a:off x="5796136" y="4005064"/>
            <a:ext cx="313556" cy="31565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148064" y="3753036"/>
            <a:ext cx="216024" cy="21602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Oval 15"/>
          <p:cNvSpPr/>
          <p:nvPr/>
        </p:nvSpPr>
        <p:spPr>
          <a:xfrm>
            <a:off x="5538092" y="3753036"/>
            <a:ext cx="436650" cy="239637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CaixaDeTexto 20"/>
          <p:cNvSpPr txBox="1"/>
          <p:nvPr/>
        </p:nvSpPr>
        <p:spPr>
          <a:xfrm>
            <a:off x="5749707" y="3284984"/>
            <a:ext cx="2494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 → proporção de </a:t>
            </a:r>
            <a:r>
              <a:rPr lang="pt-PT" sz="16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 no 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PIB</a:t>
            </a:r>
          </a:p>
          <a:p>
            <a:pPr algn="ctr"/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0 &lt; α &lt; 1</a:t>
            </a:r>
            <a:endParaRPr lang="pt-PT" sz="16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6067865" y="4213999"/>
            <a:ext cx="2782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(1-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→ proporção de </a:t>
            </a:r>
            <a:r>
              <a:rPr lang="pt-PT" sz="16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t-P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1600" dirty="0">
                <a:latin typeface="Times New Roman" pitchFamily="18" charset="0"/>
                <a:cs typeface="Times New Roman" pitchFamily="18" charset="0"/>
              </a:rPr>
              <a:t>no PIB</a:t>
            </a:r>
            <a:endParaRPr lang="pt-PT" sz="1600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1773" t="17613" r="10443" b="7632"/>
          <a:stretch/>
        </p:blipFill>
        <p:spPr bwMode="auto">
          <a:xfrm>
            <a:off x="0" y="1196752"/>
            <a:ext cx="9036496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2155314" y="611396"/>
            <a:ext cx="6305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latin typeface="Times New Roman" pitchFamily="18" charset="0"/>
                <a:cs typeface="Times New Roman" pitchFamily="18" charset="0"/>
              </a:rPr>
              <a:t>[Fig. 9.10, p. 330] Pesos de </a:t>
            </a:r>
            <a:r>
              <a:rPr lang="pt-PT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pt-PT" b="1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pt-PT" b="1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t-PT" b="1" dirty="0">
                <a:latin typeface="Times New Roman" pitchFamily="18" charset="0"/>
                <a:cs typeface="Times New Roman" pitchFamily="18" charset="0"/>
              </a:rPr>
              <a:t> na economia americana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Triângulo rectângulo 5"/>
          <p:cNvSpPr/>
          <p:nvPr/>
        </p:nvSpPr>
        <p:spPr>
          <a:xfrm rot="5400000">
            <a:off x="-4565" y="4564"/>
            <a:ext cx="764704" cy="755576"/>
          </a:xfrm>
          <a:prstGeom prst="rtTriangl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riângulo rectângulo 6"/>
          <p:cNvSpPr/>
          <p:nvPr/>
        </p:nvSpPr>
        <p:spPr>
          <a:xfrm rot="10800000">
            <a:off x="8388424" y="0"/>
            <a:ext cx="764704" cy="755576"/>
          </a:xfrm>
          <a:prstGeom prst="rtTriangl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59742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>
            <a:noAutofit/>
          </a:bodyPr>
          <a:lstStyle/>
          <a:p>
            <a:r>
              <a:rPr lang="pt-PT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Produtividade</a:t>
            </a:r>
            <a:endParaRPr lang="pt-PT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endParaRPr lang="pt-PT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9900"/>
                </a:solidFill>
              </a:rPr>
              <a:t>Macroeconomia</a:t>
            </a:r>
            <a:endParaRPr lang="en-GB" dirty="0">
              <a:solidFill>
                <a:srgbClr val="00990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9900"/>
                </a:solidFill>
              </a:rPr>
              <a:pPr/>
              <a:t>18</a:t>
            </a:fld>
            <a:endParaRPr lang="en-GB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53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008000"/>
          </a:solidFill>
        </p:spPr>
        <p:txBody>
          <a:bodyPr>
            <a:normAutofit/>
          </a:bodyPr>
          <a:lstStyle/>
          <a:p>
            <a:r>
              <a:rPr lang="pt-PT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Produtividade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4713387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pt-PT" sz="2000" b="1" dirty="0" smtClean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rPr>
                  <a:t>produtividade</a:t>
                </a:r>
                <a:r>
                  <a:rPr lang="pt-PT" sz="2000" dirty="0" smtClean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mede quanto </a:t>
                </a:r>
                <a:r>
                  <a:rPr lang="pt-PT" sz="2000" i="1" dirty="0" smtClean="0">
                    <a:latin typeface="Times New Roman" pitchFamily="18" charset="0"/>
                    <a:cs typeface="Times New Roman" pitchFamily="18" charset="0"/>
                  </a:rPr>
                  <a:t>output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 resulta de um dado nível de </a:t>
                </a:r>
                <a:r>
                  <a:rPr lang="pt-PT" sz="2000" i="1" dirty="0" smtClean="0">
                    <a:latin typeface="Times New Roman" pitchFamily="18" charset="0"/>
                    <a:cs typeface="Times New Roman" pitchFamily="18" charset="0"/>
                  </a:rPr>
                  <a:t>input 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e assume a forma genérica: (output/input).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None/>
                </a:pPr>
                <a:r>
                  <a:rPr lang="pt-PT" sz="2000" b="1" dirty="0" smtClean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rPr>
                  <a:t>Produtividade do trabalho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: PIB por unidade de </a:t>
                </a:r>
                <a:r>
                  <a:rPr lang="pt-PT" sz="2000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 (equivalente macro a </a:t>
                </a:r>
                <a:r>
                  <a:rPr lang="pt-PT" sz="2000" i="1" dirty="0" err="1" smtClean="0">
                    <a:latin typeface="Times New Roman" pitchFamily="18" charset="0"/>
                    <a:cs typeface="Times New Roman" pitchFamily="18" charset="0"/>
                  </a:rPr>
                  <a:t>apl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): 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i="1">
                          <a:latin typeface="Cambria Math"/>
                        </a:rPr>
                        <m:t>𝜃</m:t>
                      </m:r>
                      <m:r>
                        <a:rPr lang="pt-PT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sz="2000" i="1">
                              <a:latin typeface="Cambria Math"/>
                            </a:rPr>
                            <m:t>𝑌</m:t>
                          </m:r>
                        </m:num>
                        <m:den>
                          <m:r>
                            <a:rPr lang="pt-PT" sz="2000" i="1"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pt-PT" sz="2000" i="1">
                          <a:latin typeface="Cambria Math"/>
                        </a:rPr>
                        <m:t>=</m:t>
                      </m:r>
                      <m:r>
                        <a:rPr lang="pt-PT" sz="2000" i="1">
                          <a:latin typeface="Cambria Math"/>
                        </a:rPr>
                        <m:t>𝑎𝑝𝐿</m:t>
                      </m:r>
                    </m:oMath>
                  </m:oMathPara>
                </a14:m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None/>
                </a:pPr>
                <a:endParaRPr lang="pt-PT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None/>
                </a:pPr>
                <a:r>
                  <a:rPr lang="pt-PT" sz="2000" b="1" dirty="0" smtClean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rPr>
                  <a:t>Produtividade do capital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: PIB por unidade de </a:t>
                </a:r>
                <a:r>
                  <a:rPr lang="pt-PT" sz="2000" i="1" dirty="0" smtClean="0">
                    <a:latin typeface="Times New Roman" pitchFamily="18" charset="0"/>
                    <a:cs typeface="Times New Roman" pitchFamily="18" charset="0"/>
                  </a:rPr>
                  <a:t>K 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(equivalente macro a </a:t>
                </a:r>
                <a:r>
                  <a:rPr lang="pt-PT" sz="2000" i="1" dirty="0" err="1" smtClean="0">
                    <a:latin typeface="Times New Roman" pitchFamily="18" charset="0"/>
                    <a:cs typeface="Times New Roman" pitchFamily="18" charset="0"/>
                  </a:rPr>
                  <a:t>apk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): 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i="1">
                          <a:latin typeface="Cambria Math"/>
                        </a:rPr>
                        <m:t>𝜙</m:t>
                      </m:r>
                      <m:r>
                        <a:rPr lang="pt-PT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sz="2000" i="1">
                              <a:latin typeface="Cambria Math"/>
                            </a:rPr>
                            <m:t>𝑌</m:t>
                          </m:r>
                        </m:num>
                        <m:den>
                          <m:r>
                            <a:rPr lang="pt-PT" sz="2000" i="1">
                              <a:latin typeface="Cambria Math"/>
                            </a:rPr>
                            <m:t>𝐾</m:t>
                          </m:r>
                        </m:den>
                      </m:f>
                      <m:r>
                        <a:rPr lang="pt-PT" sz="2000" i="1">
                          <a:latin typeface="Cambria Math"/>
                        </a:rPr>
                        <m:t>=</m:t>
                      </m:r>
                      <m:r>
                        <a:rPr lang="pt-PT" sz="2000" i="1">
                          <a:latin typeface="Cambria Math"/>
                        </a:rPr>
                        <m:t>𝑎𝑝𝐾</m:t>
                      </m:r>
                    </m:oMath>
                  </m:oMathPara>
                </a14:m>
                <a:endParaRPr lang="pt-PT" sz="2000" dirty="0"/>
              </a:p>
              <a:p>
                <a:pPr marL="0" indent="0" algn="just">
                  <a:buNone/>
                </a:pP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None/>
                </a:pPr>
                <a:endParaRPr lang="en-GB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4713387"/>
              </a:xfrm>
              <a:blipFill rotWithShape="1">
                <a:blip r:embed="rId2" cstate="print"/>
                <a:stretch>
                  <a:fillRect l="-741" t="-647" r="-74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286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0099"/>
          </a:solidFill>
        </p:spPr>
        <p:txBody>
          <a:bodyPr>
            <a:noAutofit/>
          </a:bodyPr>
          <a:lstStyle/>
          <a:p>
            <a:r>
              <a:rPr lang="pt-PT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Decisões de Produção das Empresas</a:t>
            </a:r>
            <a:endParaRPr lang="pt-PT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endParaRPr lang="pt-PT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800"/>
              </a:spcBef>
            </a:pPr>
            <a:r>
              <a:rPr lang="pt-PT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Possibilidades </a:t>
            </a:r>
            <a:r>
              <a:rPr lang="pt-PT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de Produção</a:t>
            </a:r>
          </a:p>
          <a:p>
            <a:pPr lvl="1">
              <a:spcBef>
                <a:spcPts val="1800"/>
              </a:spcBef>
            </a:pPr>
            <a:r>
              <a:rPr lang="pt-PT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Tecnologia</a:t>
            </a:r>
            <a:endParaRPr lang="pt-PT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800"/>
              </a:spcBef>
            </a:pPr>
            <a:r>
              <a:rPr lang="pt-PT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Função </a:t>
            </a:r>
            <a:r>
              <a:rPr lang="pt-PT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PT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Produção e suas Propriedades</a:t>
            </a:r>
            <a:endParaRPr lang="pt-PT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800"/>
              </a:spcBef>
            </a:pPr>
            <a:r>
              <a:rPr lang="pt-PT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Economias </a:t>
            </a:r>
            <a:r>
              <a:rPr lang="pt-PT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de Escala</a:t>
            </a:r>
          </a:p>
          <a:p>
            <a:pPr>
              <a:spcBef>
                <a:spcPts val="1800"/>
              </a:spcBef>
            </a:pPr>
            <a:r>
              <a:rPr lang="pt-PT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Produção </a:t>
            </a:r>
            <a:r>
              <a:rPr lang="pt-PT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Ótima</a:t>
            </a:r>
          </a:p>
          <a:p>
            <a:endParaRPr lang="pt-P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0099"/>
                </a:solidFill>
              </a:rPr>
              <a:t>Macroeconomia</a:t>
            </a:r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0099"/>
                </a:solidFill>
              </a:rPr>
              <a:pPr/>
              <a:t>2</a:t>
            </a:fld>
            <a:endParaRPr lang="en-GB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67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008000"/>
          </a:solidFill>
        </p:spPr>
        <p:txBody>
          <a:bodyPr>
            <a:normAutofit/>
          </a:bodyPr>
          <a:lstStyle/>
          <a:p>
            <a:r>
              <a:rPr lang="pt-PT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Produtividade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4713387"/>
              </a:xfrm>
            </p:spPr>
            <p:txBody>
              <a:bodyPr>
                <a:normAutofit/>
              </a:bodyPr>
              <a:lstStyle/>
              <a:p>
                <a:pPr lvl="0">
                  <a:buNone/>
                </a:pPr>
                <a:r>
                  <a:rPr lang="pt-PT" sz="2000" b="1" dirty="0" smtClean="0"/>
                  <a:t> </a:t>
                </a:r>
                <a:r>
                  <a:rPr lang="pt-PT" sz="2000" b="1" dirty="0" smtClean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rPr>
                  <a:t>Produtividade total dos fatores</a:t>
                </a:r>
                <a:r>
                  <a:rPr lang="pt-PT" sz="2000" dirty="0" smtClean="0">
                    <a:solidFill>
                      <a:srgbClr val="0099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 PIB por unidade conjunta de </a:t>
                </a:r>
                <a14:m>
                  <m:oMath xmlns:m="http://schemas.openxmlformats.org/officeDocument/2006/math">
                    <m:r>
                      <a:rPr lang="pt-PT" sz="2000" i="1" dirty="0" smtClean="0">
                        <a:latin typeface="Cambria Math"/>
                        <a:cs typeface="Times New Roman" pitchFamily="18" charset="0"/>
                      </a:rPr>
                      <m:t>𝐿</m:t>
                    </m:r>
                  </m:oMath>
                </a14:m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sz="2000" i="1" dirty="0" smtClean="0">
                        <a:latin typeface="Cambria Math"/>
                        <a:cs typeface="Times New Roman" pitchFamily="18" charset="0"/>
                      </a:rPr>
                      <m:t>𝐾</m:t>
                    </m:r>
                  </m:oMath>
                </a14:m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                		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/>
                      </a:rPr>
                      <m:t>𝐴</m:t>
                    </m:r>
                    <m:r>
                      <a:rPr lang="pt-PT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sz="2000" i="1">
                            <a:latin typeface="Cambria Math"/>
                          </a:rPr>
                          <m:t>𝑌</m:t>
                        </m:r>
                      </m:num>
                      <m:den>
                        <m:limLow>
                          <m:limLowPr>
                            <m:ctrlPr>
                              <a:rPr lang="pt-PT" sz="2000" i="1">
                                <a:latin typeface="Cambria Math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pt-PT" sz="2000" i="1">
                                    <a:latin typeface="Cambria Math"/>
                                  </a:rPr>
                                </m:ctrlPr>
                              </m:groupChrPr>
                              <m:e>
                                <m:sSup>
                                  <m:sSupPr>
                                    <m:ctrlPr>
                                      <a:rPr lang="pt-PT" sz="2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2000" i="1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pt-PT" sz="2000" i="1">
                                        <a:latin typeface="Cambria Math"/>
                                      </a:rPr>
                                      <m:t>𝛼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pt-PT" sz="2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2000" i="1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pt-PT" sz="2000" i="1">
                                        <a:latin typeface="Cambria Math"/>
                                      </a:rPr>
                                      <m:t>1−</m:t>
                                    </m:r>
                                    <m:r>
                                      <a:rPr lang="pt-PT" sz="2000" i="1">
                                        <a:latin typeface="Cambria Math"/>
                                      </a:rPr>
                                      <m:t>𝛼</m:t>
                                    </m:r>
                                  </m:sup>
                                </m:sSup>
                              </m:e>
                            </m:groupChr>
                          </m:e>
                          <m:lim>
                            <m:eqArr>
                              <m:eqArrPr>
                                <m:ctrlPr>
                                  <a:rPr lang="pt-PT" sz="2000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pt-PT" sz="2000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pt-PT" sz="2000" i="1">
                                    <a:latin typeface="Cambria Math"/>
                                  </a:rPr>
                                  <m:t>é</m:t>
                                </m:r>
                                <m:r>
                                  <a:rPr lang="pt-PT" sz="2000" i="1">
                                    <a:latin typeface="Cambria Math"/>
                                  </a:rPr>
                                  <m:t>𝑑𝑖𝑎</m:t>
                                </m:r>
                                <m:r>
                                  <a:rPr lang="pt-PT" sz="20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pt-PT" sz="2000" i="1">
                                    <a:latin typeface="Cambria Math"/>
                                  </a:rPr>
                                  <m:t>𝑔𝑒𝑜𝑚</m:t>
                                </m:r>
                                <m:r>
                                  <a:rPr lang="pt-PT" sz="2000" i="1">
                                    <a:latin typeface="Cambria Math"/>
                                  </a:rPr>
                                  <m:t>é</m:t>
                                </m:r>
                                <m:r>
                                  <a:rPr lang="pt-PT" sz="2000" i="1">
                                    <a:latin typeface="Cambria Math"/>
                                  </a:rPr>
                                  <m:t>𝑡𝑟𝑖𝑐𝑎</m:t>
                                </m:r>
                                <m:r>
                                  <a:rPr lang="pt-PT" sz="20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pt-PT" sz="2000" i="1">
                                    <a:latin typeface="Cambria Math"/>
                                  </a:rPr>
                                  <m:t>𝑝𝑜𝑛𝑑𝑒𝑟𝑎𝑑𝑎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/>
                                  </a:rPr>
                                  <m:t>𝑑𝑒</m:t>
                                </m:r>
                                <m:r>
                                  <a:rPr lang="pt-PT" sz="20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pt-PT" sz="2000" i="1">
                                    <a:latin typeface="Cambria Math"/>
                                  </a:rPr>
                                  <m:t>𝐿</m:t>
                                </m:r>
                                <m:r>
                                  <a:rPr lang="pt-PT" sz="20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pt-PT" sz="2000" i="1">
                                    <a:latin typeface="Cambria Math"/>
                                  </a:rPr>
                                  <m:t>𝑒</m:t>
                                </m:r>
                                <m:r>
                                  <a:rPr lang="pt-PT" sz="20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pt-PT" sz="2000" i="1">
                                    <a:latin typeface="Cambria Math"/>
                                  </a:rPr>
                                  <m:t>𝐾</m:t>
                                </m:r>
                              </m:e>
                            </m:eqArr>
                          </m:lim>
                        </m:limLow>
                      </m:den>
                    </m:f>
                  </m:oMath>
                </a14:m>
                <a:endParaRPr lang="pt-PT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E é possível estabelecer uma </a:t>
                </a:r>
                <a:r>
                  <a:rPr lang="pt-PT" sz="2000" b="1" dirty="0" smtClean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rPr>
                  <a:t>relação entre as 3 medidas de produtividade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pt-PT" sz="2000" dirty="0" smtClean="0"/>
                  <a:t> </a:t>
                </a:r>
                <a:endParaRPr lang="en-GB" sz="2000" dirty="0" smtClean="0"/>
              </a:p>
              <a:p>
                <a:pPr marL="0" lvl="0" indent="0" algn="just">
                  <a:buNone/>
                </a:pPr>
                <a:endParaRPr lang="en-GB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4713387"/>
              </a:xfrm>
              <a:blipFill rotWithShape="1">
                <a:blip r:embed="rId2" cstate="print"/>
                <a:stretch>
                  <a:fillRect l="-741" t="-77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286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741" t="13307" r="5708" b="14286"/>
          <a:stretch/>
        </p:blipFill>
        <p:spPr bwMode="auto">
          <a:xfrm rot="60000">
            <a:off x="323528" y="1196752"/>
            <a:ext cx="8280920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1043608" y="605815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latin typeface="Times New Roman" pitchFamily="18" charset="0"/>
                <a:cs typeface="Times New Roman" pitchFamily="18" charset="0"/>
              </a:rPr>
              <a:t>[Fig. 9.12, p. 335] Alterações nas produtividades dos factores I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8" name="Triângulo rectângulo 7"/>
          <p:cNvSpPr/>
          <p:nvPr/>
        </p:nvSpPr>
        <p:spPr>
          <a:xfrm rot="5400000">
            <a:off x="-4565" y="4564"/>
            <a:ext cx="764704" cy="755576"/>
          </a:xfrm>
          <a:prstGeom prst="rtTriangle">
            <a:avLst/>
          </a:prstGeom>
          <a:solidFill>
            <a:srgbClr val="008000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Triângulo rectângulo 8"/>
          <p:cNvSpPr/>
          <p:nvPr/>
        </p:nvSpPr>
        <p:spPr>
          <a:xfrm rot="10800000">
            <a:off x="8388424" y="0"/>
            <a:ext cx="764704" cy="755576"/>
          </a:xfrm>
          <a:prstGeom prst="rtTriangle">
            <a:avLst/>
          </a:prstGeom>
          <a:solidFill>
            <a:srgbClr val="008000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40229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722" t="13503" r="4828" b="5676"/>
          <a:stretch/>
        </p:blipFill>
        <p:spPr bwMode="auto">
          <a:xfrm>
            <a:off x="467544" y="1196752"/>
            <a:ext cx="8136904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1259632" y="602221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latin typeface="Times New Roman" pitchFamily="18" charset="0"/>
                <a:cs typeface="Times New Roman" pitchFamily="18" charset="0"/>
              </a:rPr>
              <a:t>[Fig. 9.13, p. 336] Alterações nas produtividades dos factores II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6" name="Triângulo rectângulo 5"/>
          <p:cNvSpPr/>
          <p:nvPr/>
        </p:nvSpPr>
        <p:spPr>
          <a:xfrm rot="5400000">
            <a:off x="-4565" y="4564"/>
            <a:ext cx="764704" cy="755576"/>
          </a:xfrm>
          <a:prstGeom prst="rtTriangle">
            <a:avLst/>
          </a:prstGeom>
          <a:solidFill>
            <a:srgbClr val="008000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riângulo rectângulo 6"/>
          <p:cNvSpPr/>
          <p:nvPr/>
        </p:nvSpPr>
        <p:spPr>
          <a:xfrm rot="10800000">
            <a:off x="8388424" y="0"/>
            <a:ext cx="764704" cy="755576"/>
          </a:xfrm>
          <a:prstGeom prst="rtTriangle">
            <a:avLst/>
          </a:prstGeom>
          <a:solidFill>
            <a:srgbClr val="008000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24278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66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CC0066"/>
          </a:solidFill>
        </p:spPr>
        <p:txBody>
          <a:bodyPr>
            <a:noAutofit/>
          </a:bodyPr>
          <a:lstStyle/>
          <a:p>
            <a:r>
              <a:rPr lang="pt-PT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Progresso Tecnológico</a:t>
            </a:r>
            <a:endParaRPr lang="pt-PT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endParaRPr lang="pt-PT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D60093"/>
                </a:solidFill>
              </a:rPr>
              <a:t>Macroeconomia</a:t>
            </a:r>
            <a:endParaRPr lang="en-GB">
              <a:solidFill>
                <a:srgbClr val="D60093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D60093"/>
                </a:solidFill>
              </a:rPr>
              <a:pPr/>
              <a:t>23</a:t>
            </a:fld>
            <a:endParaRPr lang="en-GB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82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CC0066"/>
          </a:solidFill>
        </p:spPr>
        <p:txBody>
          <a:bodyPr>
            <a:normAutofit/>
          </a:bodyPr>
          <a:lstStyle/>
          <a:p>
            <a:r>
              <a:rPr lang="pt-PT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Progresso Tecnológico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4000"/>
              </a:lnSpc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A tecnologia é aumentadora dos fatores quando o progresso tecnológico tem o mesmo efeito no PIB que uma maior disponibilidade de um </a:t>
            </a:r>
            <a:r>
              <a:rPr lang="pt-PT" sz="2000" i="1" dirty="0" smtClean="0">
                <a:latin typeface="Times New Roman" pitchFamily="18" charset="0"/>
                <a:cs typeface="Times New Roman" pitchFamily="18" charset="0"/>
              </a:rPr>
              <a:t>input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4000"/>
              </a:lnSpc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Aft>
                <a:spcPts val="1200"/>
              </a:spcAft>
              <a:buNone/>
            </a:pPr>
            <a:r>
              <a:rPr lang="pt-PT" sz="20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Tecnologia é aumentadora do trabalho</a:t>
            </a:r>
            <a:r>
              <a:rPr lang="pt-PT" sz="20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quando:</a:t>
            </a:r>
          </a:p>
          <a:p>
            <a:pPr marL="0" lv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Melhoria na tecnologia =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umento proporcional no trabalho. 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pt-PT" sz="2000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GB" sz="2000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Aft>
                <a:spcPts val="1200"/>
              </a:spcAft>
              <a:buNone/>
            </a:pPr>
            <a:r>
              <a:rPr lang="pt-PT" sz="20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Tecnologia é aumentadora do capital</a:t>
            </a:r>
            <a:r>
              <a:rPr lang="pt-PT" sz="20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quando:</a:t>
            </a:r>
          </a:p>
          <a:p>
            <a:pPr marL="0" indent="0" algn="just">
              <a:buNone/>
            </a:pP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Melhoria na tecnologia = Aumento proporcional no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capital.</a:t>
            </a:r>
          </a:p>
          <a:p>
            <a:pPr marL="0" indent="0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286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CC0066"/>
          </a:solidFill>
        </p:spPr>
        <p:txBody>
          <a:bodyPr>
            <a:normAutofit/>
          </a:bodyPr>
          <a:lstStyle/>
          <a:p>
            <a:r>
              <a:rPr lang="pt-PT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Progresso Tecnológico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482453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Se toda a tecnologia for aumentadora dos fatores → A função de produção de </a:t>
                </a:r>
                <a:r>
                  <a:rPr lang="pt-PT" sz="2000" dirty="0" err="1">
                    <a:latin typeface="Times New Roman" pitchFamily="18" charset="0"/>
                    <a:cs typeface="Times New Roman" pitchFamily="18" charset="0"/>
                  </a:rPr>
                  <a:t>Cobb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-Douglas pode escrever-se como: </a:t>
                </a:r>
              </a:p>
              <a:p>
                <a:pPr marL="0" indent="0" algn="just">
                  <a:buNone/>
                </a:pPr>
                <a:endParaRPr lang="en-GB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PT" sz="2000" i="1">
                        <a:latin typeface="Cambria Math"/>
                      </a:rPr>
                      <m:t>𝑌</m:t>
                    </m:r>
                    <m:r>
                      <a:rPr lang="pt-PT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PT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PT" sz="20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pt-PT" sz="2000" i="1">
                                    <a:latin typeface="Cambria Math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lang="pt-PT" sz="2000" i="1">
                                <a:latin typeface="Cambria Math"/>
                              </a:rPr>
                              <m:t>𝐿</m:t>
                            </m:r>
                          </m:e>
                        </m:d>
                      </m:e>
                      <m:sup>
                        <m:r>
                          <a:rPr lang="pt-PT" sz="2000" i="1">
                            <a:latin typeface="Cambria Math"/>
                          </a:rPr>
                          <m:t>𝛼</m:t>
                        </m:r>
                      </m:sup>
                    </m:sSup>
                    <m:sSup>
                      <m:sSupPr>
                        <m:ctrlPr>
                          <a:rPr lang="pt-PT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PT" sz="20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pt-PT" sz="2000" i="1">
                                    <a:latin typeface="Cambria Math"/>
                                  </a:rPr>
                                  <m:t>𝐾</m:t>
                                </m:r>
                              </m:sub>
                            </m:sSub>
                            <m:r>
                              <a:rPr lang="pt-PT" sz="2000" i="1">
                                <a:latin typeface="Cambria Math"/>
                              </a:rPr>
                              <m:t>𝐾</m:t>
                            </m:r>
                          </m:e>
                        </m:d>
                      </m:e>
                      <m:sup>
                        <m:r>
                          <a:rPr lang="pt-PT" sz="2000" i="1">
                            <a:latin typeface="Cambria Math"/>
                          </a:rPr>
                          <m:t>1−</m:t>
                        </m:r>
                        <m:r>
                          <a:rPr lang="pt-PT" sz="2000" i="1">
                            <a:latin typeface="Cambria Math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GB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buNone/>
                </a:pPr>
                <a:endParaRPr lang="pt-PT" sz="2000" i="1" dirty="0" smtClean="0">
                  <a:latin typeface="Cambria Math"/>
                  <a:ea typeface="Cambria Math"/>
                  <a:cs typeface="Times New Roman" pitchFamily="18" charset="0"/>
                </a:endParaRPr>
              </a:p>
              <a:p>
                <a:pPr lv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⟺</m:t>
                      </m:r>
                      <m:r>
                        <a:rPr lang="pt-PT" sz="2000" i="1">
                          <a:latin typeface="Cambria Math"/>
                        </a:rPr>
                        <m:t>𝑌</m:t>
                      </m:r>
                      <m:r>
                        <a:rPr lang="pt-PT" sz="2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PT" sz="20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sz="20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PT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PT" sz="2000" i="1">
                                  <a:latin typeface="Cambria Math"/>
                                </a:rPr>
                                <m:t>𝛼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PT" sz="20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PT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latin typeface="Cambria Math"/>
                                    </a:rPr>
                                    <m:t>𝐾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PT" sz="20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pt-PT" sz="2000" i="1">
                                  <a:latin typeface="Cambria Math"/>
                                </a:rPr>
                                <m:t>𝛼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pt-PT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sz="2000" i="1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pt-PT" sz="2000" i="1">
                              <a:latin typeface="Cambria Math"/>
                            </a:rPr>
                            <m:t>𝛼</m:t>
                          </m:r>
                        </m:sup>
                      </m:sSup>
                      <m:sSup>
                        <m:sSupPr>
                          <m:ctrlPr>
                            <a:rPr lang="pt-PT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sz="2000" i="1"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pt-PT" sz="2000" i="1">
                              <a:latin typeface="Cambria Math"/>
                            </a:rPr>
                            <m:t>1−</m:t>
                          </m:r>
                          <m:r>
                            <a:rPr lang="pt-PT" sz="2000" i="1">
                              <a:latin typeface="Cambria Math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É possível constatar que:        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/>
                      </a:rPr>
                      <m:t>𝐴</m:t>
                    </m:r>
                    <m:r>
                      <a:rPr lang="pt-PT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PT" sz="20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pt-PT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sz="20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pt-PT" sz="2000" i="1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e>
                      <m:sup>
                        <m:r>
                          <a:rPr lang="pt-PT" sz="2000" i="1">
                            <a:latin typeface="Cambria Math"/>
                          </a:rPr>
                          <m:t>𝛼</m:t>
                        </m:r>
                      </m:sup>
                    </m:sSup>
                    <m:sSup>
                      <m:sSupPr>
                        <m:ctrlPr>
                          <a:rPr lang="pt-PT" sz="20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pt-PT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sz="20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pt-PT" sz="2000" i="1">
                                <a:latin typeface="Cambria Math"/>
                              </a:rPr>
                              <m:t>𝐾</m:t>
                            </m:r>
                          </m:sub>
                        </m:sSub>
                      </m:e>
                      <m:sup>
                        <m:r>
                          <a:rPr lang="pt-PT" sz="2000" i="1">
                            <a:latin typeface="Cambria Math"/>
                          </a:rPr>
                          <m:t>1−</m:t>
                        </m:r>
                        <m:r>
                          <a:rPr lang="pt-PT" sz="2000" i="1">
                            <a:latin typeface="Cambria Math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 					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					▼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A produtividade total dos fatores é a média geométrica ponderada do progresso tecnológico aumentador de </a:t>
                </a:r>
                <a:r>
                  <a:rPr lang="pt-PT" sz="2000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 e de </a:t>
                </a:r>
                <a:r>
                  <a:rPr lang="pt-PT" sz="2000" i="1" dirty="0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buNone/>
                </a:pPr>
                <a:endParaRPr lang="en-GB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4824536"/>
              </a:xfrm>
              <a:blipFill rotWithShape="1">
                <a:blip r:embed="rId2" cstate="print"/>
                <a:stretch>
                  <a:fillRect l="-741" t="-632" r="-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286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0099"/>
          </a:solidFill>
        </p:spPr>
        <p:txBody>
          <a:bodyPr>
            <a:noAutofit/>
          </a:bodyPr>
          <a:lstStyle/>
          <a:p>
            <a:r>
              <a:rPr lang="pt-PT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Produção Agregada de Curto e Longo Prazo</a:t>
            </a:r>
            <a:endParaRPr lang="pt-PT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endParaRPr lang="pt-PT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800"/>
              </a:spcBef>
            </a:pPr>
            <a:r>
              <a:rPr lang="pt-PT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Funções </a:t>
            </a:r>
            <a:r>
              <a:rPr lang="pt-PT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PT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Produção Flexíveis </a:t>
            </a:r>
            <a:r>
              <a:rPr lang="pt-PT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pt-PT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Inflexíveis</a:t>
            </a:r>
            <a:endParaRPr lang="pt-PT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800"/>
              </a:spcBef>
            </a:pPr>
            <a:r>
              <a:rPr lang="pt-PT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Medidas </a:t>
            </a:r>
            <a:r>
              <a:rPr lang="pt-PT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pt-PT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Grau </a:t>
            </a:r>
            <a:r>
              <a:rPr lang="pt-PT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PT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Utilização </a:t>
            </a:r>
            <a:r>
              <a:rPr lang="pt-PT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dos </a:t>
            </a:r>
            <a:r>
              <a:rPr lang="pt-PT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Recursos</a:t>
            </a:r>
            <a:endParaRPr lang="pt-PT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endParaRPr lang="pt-PT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99"/>
                </a:solidFill>
              </a:rPr>
              <a:t>Macroeconomia</a:t>
            </a:r>
            <a:endParaRPr lang="en-GB">
              <a:solidFill>
                <a:srgbClr val="000099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000099"/>
                </a:solidFill>
              </a:rPr>
              <a:pPr/>
              <a:t>26</a:t>
            </a:fld>
            <a:endParaRPr lang="en-GB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7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000099"/>
          </a:solidFill>
        </p:spPr>
        <p:txBody>
          <a:bodyPr>
            <a:normAutofit/>
          </a:bodyPr>
          <a:lstStyle/>
          <a:p>
            <a:r>
              <a:rPr lang="pt-PT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Funções de Produção Flexíveis e Inflexíveis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5184576"/>
              </a:xfrm>
            </p:spPr>
            <p:txBody>
              <a:bodyPr>
                <a:normAutofit/>
              </a:bodyPr>
              <a:lstStyle/>
              <a:p>
                <a:pPr lvl="0" algn="ctr">
                  <a:buNone/>
                </a:pPr>
                <a:endParaRPr lang="pt-PT" sz="12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Até agora, assumimos que as empresas podiam escolher livremente a sua técnica produtiva e o nível de produção que maximiza os seus lucros, dados os preços dos fatores. </a:t>
                </a:r>
              </a:p>
              <a:p>
                <a:pPr marL="0" indent="0" algn="just">
                  <a:buNone/>
                </a:pPr>
                <a:endParaRPr lang="pt-PT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Não foi imposta nenhuma restrição no lado da procura, sempre se admitiu que esta era suficiente. Vamos agora ver o que acontece quando:</a:t>
                </a:r>
              </a:p>
              <a:p>
                <a:pPr marL="0" indent="0" algn="just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Intenções de procura   &lt; Intenções de produção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 </a:t>
                </a:r>
              </a:p>
              <a:p>
                <a:pPr marL="0" indent="0" algn="just">
                  <a:buNone/>
                </a:pP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pt-PT" sz="2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pt-PT" sz="2000" dirty="0" err="1" smtClean="0">
                    <a:latin typeface="Times New Roman" pitchFamily="18" charset="0"/>
                    <a:cs typeface="Times New Roman" pitchFamily="18" charset="0"/>
                  </a:rPr>
                  <a:t>Ex</a:t>
                </a:r>
                <a:r>
                  <a:rPr lang="pt-PT" sz="2000" i="1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Um choque petrolífero </a:t>
                </a:r>
                <a14:m>
                  <m:oMath xmlns:m="http://schemas.openxmlformats.org/officeDocument/2006/math">
                    <m:r>
                      <a:rPr lang="pt-PT" sz="200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pt-PT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⟹ </m:t>
                    </m:r>
                    <m:r>
                      <a:rPr lang="pt-PT" sz="20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↗</m:t>
                    </m:r>
                    <m:r>
                      <a:rPr lang="pt-PT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preço do petróleo</a:t>
                </a:r>
                <a14:m>
                  <m:oMath xmlns:m="http://schemas.openxmlformats.org/officeDocument/2006/math">
                    <m:r>
                      <a:rPr lang="pt-PT" sz="20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pt-PT" sz="20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⟹</m:t>
                    </m:r>
                    <m:r>
                      <a:rPr lang="pt-PT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pt-PT" sz="20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↘</m:t>
                    </m:r>
                    <m:r>
                      <a:rPr lang="pt-PT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𝐴𝐷</m:t>
                    </m:r>
                  </m:oMath>
                </a14:m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. A empresa tem de se adaptar a uma menor procura e ao preço superior do petróleo. 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5184576"/>
              </a:xfrm>
              <a:blipFill rotWithShape="1">
                <a:blip r:embed="rId2" cstate="print"/>
                <a:stretch>
                  <a:fillRect l="-741" r="-74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286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1907704" y="3995772"/>
            <a:ext cx="2479212" cy="57161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0099"/>
              </a:solidFill>
            </a:endParaRPr>
          </a:p>
        </p:txBody>
      </p:sp>
      <p:cxnSp>
        <p:nvCxnSpPr>
          <p:cNvPr id="6" name="Conexão recta unidireccional 5"/>
          <p:cNvCxnSpPr/>
          <p:nvPr/>
        </p:nvCxnSpPr>
        <p:spPr>
          <a:xfrm>
            <a:off x="3147310" y="4567388"/>
            <a:ext cx="0" cy="292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ângulo 6"/>
          <p:cNvSpPr/>
          <p:nvPr/>
        </p:nvSpPr>
        <p:spPr>
          <a:xfrm>
            <a:off x="2263895" y="4859868"/>
            <a:ext cx="1766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PT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pt-PT" i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pt-PT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pt-PT" i="1" dirty="0">
                <a:latin typeface="Times New Roman" pitchFamily="18" charset="0"/>
                <a:cs typeface="Times New Roman" pitchFamily="18" charset="0"/>
              </a:rPr>
              <a:t>NX</a:t>
            </a:r>
            <a:r>
              <a:rPr lang="pt-PT" dirty="0">
                <a:latin typeface="Times New Roman" pitchFamily="18" charset="0"/>
                <a:cs typeface="Times New Roman" pitchFamily="18" charset="0"/>
              </a:rPr>
              <a:t>)</a:t>
            </a:r>
            <a:endParaRPr lang="pt-PT" dirty="0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0671" t="16479" r="16933" b="20161"/>
          <a:stretch/>
        </p:blipFill>
        <p:spPr bwMode="auto">
          <a:xfrm rot="-60000">
            <a:off x="89207" y="1259468"/>
            <a:ext cx="9019297" cy="51218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467544" y="61313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>
                <a:latin typeface="Times New Roman" pitchFamily="18" charset="0"/>
                <a:cs typeface="Times New Roman" pitchFamily="18" charset="0"/>
              </a:rPr>
              <a:t>[Fig. 9.15, p. 340] Ajustamento de curto prazo a um decréscimo da procura agregada: produtividade do trabalho e desemprego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6" name="Triângulo rectângulo 5"/>
          <p:cNvSpPr/>
          <p:nvPr/>
        </p:nvSpPr>
        <p:spPr>
          <a:xfrm rot="5400000">
            <a:off x="-4565" y="4564"/>
            <a:ext cx="764704" cy="755576"/>
          </a:xfrm>
          <a:prstGeom prst="rtTriangle">
            <a:avLst/>
          </a:prstGeom>
          <a:solidFill>
            <a:srgbClr val="000099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riângulo rectângulo 6"/>
          <p:cNvSpPr/>
          <p:nvPr/>
        </p:nvSpPr>
        <p:spPr>
          <a:xfrm rot="10800000">
            <a:off x="8388424" y="0"/>
            <a:ext cx="764704" cy="755576"/>
          </a:xfrm>
          <a:prstGeom prst="rtTriangle">
            <a:avLst/>
          </a:prstGeom>
          <a:solidFill>
            <a:srgbClr val="000099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06204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0642" t="14286" r="24921" b="11350"/>
          <a:stretch/>
        </p:blipFill>
        <p:spPr bwMode="auto">
          <a:xfrm>
            <a:off x="251520" y="1050994"/>
            <a:ext cx="8892480" cy="58070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395536" y="404664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>
                <a:latin typeface="Times New Roman" pitchFamily="18" charset="0"/>
                <a:cs typeface="Times New Roman" pitchFamily="18" charset="0"/>
              </a:rPr>
              <a:t>[Fig. 9.16, p. 342] Ajustamento de curto prazo a um decréscimo da procura agregada: produtividade do capital e utilização de capacidade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6" name="Triângulo rectângulo 5"/>
          <p:cNvSpPr/>
          <p:nvPr/>
        </p:nvSpPr>
        <p:spPr>
          <a:xfrm rot="5400000">
            <a:off x="-4565" y="4564"/>
            <a:ext cx="764704" cy="755576"/>
          </a:xfrm>
          <a:prstGeom prst="rtTriangle">
            <a:avLst/>
          </a:prstGeom>
          <a:solidFill>
            <a:srgbClr val="000099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riângulo rectângulo 6"/>
          <p:cNvSpPr/>
          <p:nvPr/>
        </p:nvSpPr>
        <p:spPr>
          <a:xfrm rot="10800000">
            <a:off x="8388424" y="0"/>
            <a:ext cx="764704" cy="755576"/>
          </a:xfrm>
          <a:prstGeom prst="rtTriangle">
            <a:avLst/>
          </a:prstGeom>
          <a:solidFill>
            <a:srgbClr val="000099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31174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000099"/>
          </a:solidFill>
        </p:spPr>
        <p:txBody>
          <a:bodyPr>
            <a:noAutofit/>
          </a:bodyPr>
          <a:lstStyle/>
          <a:p>
            <a:r>
              <a:rPr lang="pt-PT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Possibilidades de Produção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sz="2000" i="1" dirty="0" smtClean="0">
                <a:latin typeface="Times New Roman" pitchFamily="18" charset="0"/>
                <a:cs typeface="Times New Roman" pitchFamily="18" charset="0"/>
              </a:rPr>
              <a:t>Tecnologia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t-PT" sz="1100" dirty="0" smtClean="0"/>
          </a:p>
          <a:p>
            <a:pPr marL="0" indent="0" algn="just">
              <a:spcBef>
                <a:spcPts val="1800"/>
              </a:spcBef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Para a produção de um dado produto é necessário utilizar:</a:t>
            </a:r>
          </a:p>
          <a:p>
            <a:pPr algn="just">
              <a:spcBef>
                <a:spcPts val="1800"/>
              </a:spcBef>
              <a:buFont typeface="Times New Roman" pitchFamily="18" charset="0"/>
              <a:buChar char="&gt;"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Fatores de produção (</a:t>
            </a:r>
            <a:r>
              <a:rPr lang="pt-PT" sz="2000" dirty="0" err="1" smtClean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: trabalho, capital, terra)</a:t>
            </a:r>
          </a:p>
          <a:p>
            <a:pPr algn="just">
              <a:spcBef>
                <a:spcPts val="1800"/>
              </a:spcBef>
              <a:buFont typeface="Times New Roman" pitchFamily="18" charset="0"/>
              <a:buChar char="&gt;"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Uma </a:t>
            </a:r>
            <a:r>
              <a:rPr lang="pt-PT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técnica</a:t>
            </a:r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produtiva</a:t>
            </a:r>
            <a:endParaRPr lang="pt-PT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Mas há várias técnicas. </a:t>
            </a:r>
          </a:p>
          <a:p>
            <a:pPr algn="just">
              <a:buNone/>
            </a:pPr>
            <a:endParaRPr lang="pt-PT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t-PT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Tecnologia</a:t>
            </a:r>
            <a:r>
              <a:rPr lang="pt-PT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é o conjunto de técnicas disponíveis. 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000099"/>
          </a:solidFill>
        </p:spPr>
        <p:txBody>
          <a:bodyPr>
            <a:normAutofit/>
          </a:bodyPr>
          <a:lstStyle/>
          <a:p>
            <a:r>
              <a:rPr lang="pt-PT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Medidas do Grau de Utilização </a:t>
            </a:r>
            <a:r>
              <a:rPr lang="pt-PT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dos Recursos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4824536"/>
              </a:xfrm>
            </p:spPr>
            <p:txBody>
              <a:bodyPr>
                <a:normAutofit/>
              </a:bodyPr>
              <a:lstStyle/>
              <a:p>
                <a:pPr marL="514350" lvl="0" indent="-514350">
                  <a:buAutoNum type="romanLcParenR"/>
                </a:pPr>
                <a:endParaRPr lang="pt-PT" sz="2000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lvl="0" indent="-514350">
                  <a:buAutoNum type="romanLcParenR"/>
                </a:pPr>
                <a:r>
                  <a:rPr lang="pt-PT" sz="2000" b="1" i="1" dirty="0" smtClean="0">
                    <a:latin typeface="Times New Roman" pitchFamily="18" charset="0"/>
                    <a:cs typeface="Times New Roman" pitchFamily="18" charset="0"/>
                  </a:rPr>
                  <a:t>Fator </a:t>
                </a:r>
                <a:r>
                  <a:rPr lang="pt-PT" sz="2000" b="1" i="1" dirty="0">
                    <a:latin typeface="Times New Roman" pitchFamily="18" charset="0"/>
                    <a:cs typeface="Times New Roman" pitchFamily="18" charset="0"/>
                  </a:rPr>
                  <a:t>trabalho 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lvl="0" indent="-514350">
                  <a:buAutoNum type="romanLcParenR"/>
                </a:pPr>
                <a:endParaRPr lang="pt-PT" sz="20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just">
                  <a:buNone/>
                </a:pPr>
                <a:r>
                  <a:rPr lang="pt-PT" sz="20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LF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– </a:t>
                </a:r>
                <a:r>
                  <a:rPr lang="pt-PT" sz="20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população ativa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: número de pessoas que desejam um emprego remunerado</a:t>
                </a:r>
              </a:p>
              <a:p>
                <a:pPr marL="0" indent="0">
                  <a:buNone/>
                </a:pP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</a:p>
              <a:p>
                <a:pPr marL="0" indent="0">
                  <a:buNone/>
                </a:pPr>
                <a:r>
                  <a:rPr lang="pt-PT" sz="20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 – número de pessoas atualmente empregadas</a:t>
                </a:r>
              </a:p>
              <a:p>
                <a:pPr marL="0" indent="0">
                  <a:buNone/>
                </a:pP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t-PT" sz="2000" i="1">
                        <a:latin typeface="Cambria Math"/>
                      </a:rPr>
                      <m:t>𝑇𝑎𝑥𝑎</m:t>
                    </m:r>
                    <m:r>
                      <a:rPr lang="pt-PT" sz="2000" i="1">
                        <a:latin typeface="Cambria Math"/>
                      </a:rPr>
                      <m:t> </m:t>
                    </m:r>
                    <m:r>
                      <a:rPr lang="pt-PT" sz="2000" i="1">
                        <a:latin typeface="Cambria Math"/>
                      </a:rPr>
                      <m:t>𝑑𝑒</m:t>
                    </m:r>
                    <m:r>
                      <a:rPr lang="pt-PT" sz="2000" i="1">
                        <a:latin typeface="Cambria Math"/>
                      </a:rPr>
                      <m:t> </m:t>
                    </m:r>
                    <m:r>
                      <a:rPr lang="pt-PT" sz="2000" i="1">
                        <a:latin typeface="Cambria Math"/>
                      </a:rPr>
                      <m:t>𝑒𝑚𝑝𝑟𝑒𝑔𝑜</m:t>
                    </m:r>
                    <m:r>
                      <a:rPr lang="pt-PT" sz="2000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pt-PT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t-PT" sz="2000" i="1">
                            <a:latin typeface="Cambria Math"/>
                          </a:rPr>
                          <m:t>𝐸𝑀𝑃</m:t>
                        </m:r>
                      </m:e>
                    </m:d>
                    <m:r>
                      <a:rPr lang="pt-PT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sz="2000" i="1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pt-PT" sz="2000" i="1">
                            <a:latin typeface="Cambria Math"/>
                          </a:rPr>
                          <m:t>𝐿𝐹</m:t>
                        </m:r>
                      </m:den>
                    </m:f>
                  </m:oMath>
                </a14:m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pt-PT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t-PT" sz="2000" i="1">
                        <a:latin typeface="Cambria Math"/>
                      </a:rPr>
                      <m:t>𝑇𝑎𝑥𝑎</m:t>
                    </m:r>
                    <m:r>
                      <a:rPr lang="pt-PT" sz="2000" i="1">
                        <a:latin typeface="Cambria Math"/>
                      </a:rPr>
                      <m:t> </m:t>
                    </m:r>
                    <m:r>
                      <a:rPr lang="pt-PT" sz="2000" i="1">
                        <a:latin typeface="Cambria Math"/>
                      </a:rPr>
                      <m:t>𝑑𝑒</m:t>
                    </m:r>
                    <m:r>
                      <a:rPr lang="pt-PT" sz="2000" i="1">
                        <a:latin typeface="Cambria Math"/>
                      </a:rPr>
                      <m:t> </m:t>
                    </m:r>
                    <m:r>
                      <a:rPr lang="pt-PT" sz="2000" i="1">
                        <a:latin typeface="Cambria Math"/>
                      </a:rPr>
                      <m:t>𝑑𝑒𝑠𝑒𝑚𝑝𝑟𝑒𝑔𝑜</m:t>
                    </m:r>
                    <m:r>
                      <a:rPr lang="pt-PT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sz="2000" i="1">
                            <a:latin typeface="Cambria Math"/>
                          </a:rPr>
                          <m:t>𝐿𝐹</m:t>
                        </m:r>
                        <m:r>
                          <a:rPr lang="pt-PT" sz="2000" i="1">
                            <a:latin typeface="Cambria Math"/>
                          </a:rPr>
                          <m:t>−</m:t>
                        </m:r>
                        <m:r>
                          <a:rPr lang="pt-PT" sz="2000" i="1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pt-PT" sz="2000" i="1">
                            <a:latin typeface="Cambria Math"/>
                          </a:rPr>
                          <m:t>𝐿𝐹</m:t>
                        </m:r>
                      </m:den>
                    </m:f>
                    <m:r>
                      <a:rPr lang="pt-PT" sz="2000" i="1">
                        <a:latin typeface="Cambria Math"/>
                      </a:rPr>
                      <m:t>=1−</m:t>
                    </m:r>
                    <m:r>
                      <a:rPr lang="pt-PT" sz="2000" i="1">
                        <a:latin typeface="Cambria Math"/>
                      </a:rPr>
                      <m:t>𝐸𝑀𝑃</m:t>
                    </m:r>
                  </m:oMath>
                </a14:m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pt-PT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None/>
                </a:pPr>
                <a:endParaRPr lang="pt-PT" sz="2000" i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4824536"/>
              </a:xfrm>
              <a:blipFill rotWithShape="1">
                <a:blip r:embed="rId2" cstate="print"/>
                <a:stretch>
                  <a:fillRect l="-741" r="-74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286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5821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000099"/>
          </a:solidFill>
        </p:spPr>
        <p:txBody>
          <a:bodyPr>
            <a:normAutofit/>
          </a:bodyPr>
          <a:lstStyle/>
          <a:p>
            <a:r>
              <a:rPr lang="pt-PT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Medidas do Grau de Utilização </a:t>
            </a:r>
            <a:r>
              <a:rPr lang="pt-PT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dos Recursos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4824536"/>
              </a:xfrm>
            </p:spPr>
            <p:txBody>
              <a:bodyPr>
                <a:normAutofit/>
              </a:bodyPr>
              <a:lstStyle/>
              <a:p>
                <a:pPr lvl="0" algn="just">
                  <a:buNone/>
                </a:pPr>
                <a:endParaRPr lang="pt-PT" sz="2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lvl="0" indent="-514350">
                  <a:buNone/>
                </a:pPr>
                <a:r>
                  <a:rPr lang="pt-PT" sz="2000" b="1" i="1" dirty="0" err="1" smtClean="0">
                    <a:latin typeface="Times New Roman" pitchFamily="18" charset="0"/>
                    <a:cs typeface="Times New Roman" pitchFamily="18" charset="0"/>
                  </a:rPr>
                  <a:t>ii</a:t>
                </a:r>
                <a:r>
                  <a:rPr lang="pt-PT" sz="2000" b="1" i="1" dirty="0" smtClean="0">
                    <a:latin typeface="Times New Roman" pitchFamily="18" charset="0"/>
                    <a:cs typeface="Times New Roman" pitchFamily="18" charset="0"/>
                  </a:rPr>
                  <a:t>) Fator capital</a:t>
                </a:r>
                <a:endParaRPr lang="pt-PT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lvl="0" indent="-514350">
                  <a:buNone/>
                </a:pPr>
                <a:endParaRPr lang="pt-PT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lvl="0" indent="-514350">
                  <a:buNone/>
                </a:pPr>
                <a:endParaRPr lang="pt-PT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Taxa de utilização de capacidade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sz="2000" i="1">
                            <a:latin typeface="Cambria Math"/>
                          </a:rPr>
                          <m:t>𝑖𝑛𝑑𝑖𝑐𝑒</m:t>
                        </m:r>
                        <m:r>
                          <a:rPr lang="pt-PT" sz="2000" i="1">
                            <a:latin typeface="Cambria Math"/>
                          </a:rPr>
                          <m:t> </m:t>
                        </m:r>
                        <m:r>
                          <a:rPr lang="pt-PT" sz="2000" i="1">
                            <a:latin typeface="Cambria Math"/>
                          </a:rPr>
                          <m:t>𝑑𝑒</m:t>
                        </m:r>
                        <m:r>
                          <a:rPr lang="pt-PT" sz="2000" i="1">
                            <a:latin typeface="Cambria Math"/>
                          </a:rPr>
                          <m:t> </m:t>
                        </m:r>
                        <m:r>
                          <a:rPr lang="pt-PT" sz="2000" i="1">
                            <a:latin typeface="Cambria Math"/>
                          </a:rPr>
                          <m:t>𝑝𝑟𝑜𝑑𝑢</m:t>
                        </m:r>
                        <m:r>
                          <a:rPr lang="pt-PT" sz="2000" i="1">
                            <a:latin typeface="Cambria Math"/>
                          </a:rPr>
                          <m:t>çã</m:t>
                        </m:r>
                        <m:r>
                          <a:rPr lang="pt-PT" sz="2000" i="1">
                            <a:latin typeface="Cambria Math"/>
                          </a:rPr>
                          <m:t>𝑜</m:t>
                        </m:r>
                        <m:r>
                          <a:rPr lang="pt-PT" sz="2000" i="1">
                            <a:latin typeface="Cambria Math"/>
                          </a:rPr>
                          <m:t> </m:t>
                        </m:r>
                        <m:r>
                          <a:rPr lang="pt-PT" sz="2000" i="1">
                            <a:latin typeface="Cambria Math"/>
                          </a:rPr>
                          <m:t>𝑖𝑛𝑑𝑢𝑠𝑡𝑟𝑖𝑎𝑙</m:t>
                        </m:r>
                      </m:num>
                      <m:den>
                        <m:r>
                          <a:rPr lang="pt-PT" sz="2000" i="1">
                            <a:latin typeface="Cambria Math"/>
                          </a:rPr>
                          <m:t>𝑖𝑛𝑑𝑖𝑐𝑒</m:t>
                        </m:r>
                        <m:r>
                          <a:rPr lang="pt-PT" sz="2000" i="1">
                            <a:latin typeface="Cambria Math"/>
                          </a:rPr>
                          <m:t> </m:t>
                        </m:r>
                        <m:r>
                          <a:rPr lang="pt-PT" sz="2000" i="1">
                            <a:latin typeface="Cambria Math"/>
                          </a:rPr>
                          <m:t>𝑑𝑒</m:t>
                        </m:r>
                        <m:r>
                          <a:rPr lang="pt-PT" sz="2000" i="1">
                            <a:latin typeface="Cambria Math"/>
                          </a:rPr>
                          <m:t> </m:t>
                        </m:r>
                        <m:r>
                          <a:rPr lang="pt-PT" sz="2000" i="1">
                            <a:latin typeface="Cambria Math"/>
                          </a:rPr>
                          <m:t>𝑐𝑎𝑝𝑎𝑐𝑖𝑑𝑎𝑑𝑒</m:t>
                        </m:r>
                      </m:den>
                    </m:f>
                  </m:oMath>
                </a14:m>
                <a:endParaRPr lang="pt-PT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lvl="0" indent="-514350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pt-PT" sz="2000" dirty="0"/>
                  <a:t> </a:t>
                </a:r>
                <a:endParaRPr lang="pt-PT" sz="2000" dirty="0" smtClean="0"/>
              </a:p>
              <a:p>
                <a:pPr>
                  <a:buNone/>
                </a:pP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Esta taxa é semelhante </a:t>
                </a:r>
                <a:r>
                  <a:rPr lang="pt-PT" sz="2000" dirty="0">
                    <a:latin typeface="Times New Roman" pitchFamily="18" charset="0"/>
                    <a:cs typeface="Times New Roman" pitchFamily="18" charset="0"/>
                  </a:rPr>
                  <a:t>à taxa de emprego no caso de </a:t>
                </a:r>
                <a:r>
                  <a:rPr lang="pt-PT" sz="2000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pt-PT" sz="2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GB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None/>
                </a:pPr>
                <a:endParaRPr lang="pt-PT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>
                  <a:buNone/>
                </a:pPr>
                <a:endParaRPr lang="en-GB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4824536"/>
              </a:xfrm>
              <a:blipFill rotWithShape="1">
                <a:blip r:embed="rId2" cstate="print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286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cxnSp>
        <p:nvCxnSpPr>
          <p:cNvPr id="5" name="Conexão recta unidireccional 4"/>
          <p:cNvCxnSpPr/>
          <p:nvPr/>
        </p:nvCxnSpPr>
        <p:spPr>
          <a:xfrm>
            <a:off x="1979712" y="350100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pt-PT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Produto Potencial</a:t>
            </a:r>
            <a:endParaRPr lang="pt-PT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endParaRPr lang="pt-PT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C00000"/>
                </a:solidFill>
              </a:rPr>
              <a:t>Macroeconomia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>
                <a:solidFill>
                  <a:srgbClr val="C00000"/>
                </a:solidFill>
              </a:rPr>
              <a:pPr/>
              <a:t>32</a:t>
            </a:fld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753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pt-PT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Produto Potencial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pPr lvl="0" algn="just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Se a taxa de emprego e a taxa de utilização de capacidade são inferiores a 100%, é óbvio que a economia produz menos do que poderia. 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Quanto PIB real poderia ser produzido se a totalidade dos stocks de </a:t>
            </a:r>
            <a:r>
              <a:rPr lang="pt-PT" sz="20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pt-PT" sz="20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fossem usados no seu nível ótimo?</a:t>
            </a:r>
          </a:p>
          <a:p>
            <a:pPr marL="0" indent="0" algn="just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pt-PT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A resposta a esta questão é o conceito de </a:t>
            </a:r>
            <a:r>
              <a:rPr lang="pt-PT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produto potencial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286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000099"/>
          </a:solidFill>
        </p:spPr>
        <p:txBody>
          <a:bodyPr>
            <a:noAutofit/>
          </a:bodyPr>
          <a:lstStyle/>
          <a:p>
            <a:r>
              <a:rPr lang="pt-PT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Possibilidades de Produção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pt-PT" sz="2000" i="1" dirty="0" smtClean="0">
                <a:latin typeface="Times New Roman" pitchFamily="18" charset="0"/>
                <a:cs typeface="Times New Roman" pitchFamily="18" charset="0"/>
              </a:rPr>
              <a:t>Função de produção e suas propriedades</a:t>
            </a:r>
          </a:p>
          <a:p>
            <a:pPr lvl="0" algn="just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A tecnologia é expressa pela </a:t>
            </a:r>
            <a:r>
              <a:rPr lang="pt-PT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função de produção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Cada ponto da função de produção é uma técnica concreta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endParaRPr lang="pt-PT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Na função de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produção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só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são representadas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pt-PT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técnicas não dominadas</a:t>
            </a:r>
            <a:r>
              <a:rPr lang="pt-PT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>
              <a:buNone/>
            </a:pP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Conexão recta unidireccional 4"/>
          <p:cNvCxnSpPr/>
          <p:nvPr/>
        </p:nvCxnSpPr>
        <p:spPr>
          <a:xfrm>
            <a:off x="6141983" y="4221088"/>
            <a:ext cx="0" cy="660266"/>
          </a:xfrm>
          <a:prstGeom prst="straightConnector1">
            <a:avLst/>
          </a:prstGeom>
          <a:ln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ângulo 5"/>
          <p:cNvSpPr/>
          <p:nvPr/>
        </p:nvSpPr>
        <p:spPr>
          <a:xfrm>
            <a:off x="3131840" y="4881354"/>
            <a:ext cx="5544616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</a:pP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Técnicas que, para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uma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dada quantidade de fatores de produção, permitem atingir o produto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máximo. 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368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2890" t="15264" r="12860" b="36008"/>
          <a:stretch/>
        </p:blipFill>
        <p:spPr bwMode="auto">
          <a:xfrm>
            <a:off x="7542" y="1340768"/>
            <a:ext cx="9136458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2555776" y="548680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latin typeface="Times New Roman" pitchFamily="18" charset="0"/>
                <a:cs typeface="Times New Roman" pitchFamily="18" charset="0"/>
              </a:rPr>
              <a:t>[Fig. 9.2, p. 314] Função de produção</a:t>
            </a:r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Triângulo rectângulo 5"/>
          <p:cNvSpPr/>
          <p:nvPr/>
        </p:nvSpPr>
        <p:spPr>
          <a:xfrm rot="5400000">
            <a:off x="-4565" y="4564"/>
            <a:ext cx="764704" cy="755576"/>
          </a:xfrm>
          <a:prstGeom prst="rtTriangle">
            <a:avLst/>
          </a:prstGeom>
          <a:solidFill>
            <a:srgbClr val="000099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riângulo rectângulo 6"/>
          <p:cNvSpPr/>
          <p:nvPr/>
        </p:nvSpPr>
        <p:spPr>
          <a:xfrm rot="10800000">
            <a:off x="8388424" y="0"/>
            <a:ext cx="764704" cy="755576"/>
          </a:xfrm>
          <a:prstGeom prst="rtTriangle">
            <a:avLst/>
          </a:prstGeom>
          <a:solidFill>
            <a:srgbClr val="000099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01984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051" t="18982" r="4277" b="20352"/>
          <a:stretch/>
        </p:blipFill>
        <p:spPr bwMode="auto">
          <a:xfrm>
            <a:off x="0" y="1254650"/>
            <a:ext cx="9144000" cy="39025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1403648" y="548680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latin typeface="Times New Roman" pitchFamily="18" charset="0"/>
                <a:cs typeface="Times New Roman" pitchFamily="18" charset="0"/>
              </a:rPr>
              <a:t>[Fig. 9.3, p. 316] Efeito de um aumento de um fator de produção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Triângulo rectângulo 5"/>
          <p:cNvSpPr/>
          <p:nvPr/>
        </p:nvSpPr>
        <p:spPr>
          <a:xfrm rot="5400000">
            <a:off x="-4565" y="4564"/>
            <a:ext cx="764704" cy="755576"/>
          </a:xfrm>
          <a:prstGeom prst="rtTriangle">
            <a:avLst/>
          </a:prstGeom>
          <a:solidFill>
            <a:srgbClr val="000099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riângulo rectângulo 6"/>
          <p:cNvSpPr/>
          <p:nvPr/>
        </p:nvSpPr>
        <p:spPr>
          <a:xfrm rot="10800000">
            <a:off x="8388424" y="0"/>
            <a:ext cx="764704" cy="755576"/>
          </a:xfrm>
          <a:prstGeom prst="rtTriangle">
            <a:avLst/>
          </a:prstGeom>
          <a:solidFill>
            <a:srgbClr val="000099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7696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000099"/>
          </a:solidFill>
        </p:spPr>
        <p:txBody>
          <a:bodyPr>
            <a:noAutofit/>
          </a:bodyPr>
          <a:lstStyle/>
          <a:p>
            <a:r>
              <a:rPr lang="pt-PT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Possibilidades de Produção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45693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sz="2000" i="1" dirty="0" smtClean="0">
                <a:latin typeface="Times New Roman" pitchFamily="18" charset="0"/>
                <a:cs typeface="Times New Roman" pitchFamily="18" charset="0"/>
              </a:rPr>
              <a:t>Economias de Escala</a:t>
            </a:r>
          </a:p>
          <a:p>
            <a:pPr>
              <a:buNone/>
            </a:pP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Podemos classificar as funções de produção pela forma como respondem a acréscimos igualmente proporcionais em todos os fatores. </a:t>
            </a:r>
          </a:p>
          <a:p>
            <a:pPr marL="0" indent="0" algn="just">
              <a:buNone/>
            </a:pPr>
            <a:endParaRPr lang="pt-PT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1800"/>
              </a:spcBef>
              <a:buNone/>
            </a:pPr>
            <a:r>
              <a:rPr lang="pt-PT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Se todos os fatores aumentarem na mesma proporção, a função de produção terá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61938" indent="-261938" algn="just">
              <a:spcBef>
                <a:spcPts val="1800"/>
              </a:spcBef>
              <a:buFont typeface="Times New Roman" pitchFamily="18" charset="0"/>
              <a:buChar char="&gt;"/>
            </a:pPr>
            <a:r>
              <a:rPr lang="pt-PT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Rendimentos constantes à escala</a:t>
            </a:r>
            <a:r>
              <a:rPr lang="pt-PT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se o produto aumentar na mesma proporção </a:t>
            </a:r>
            <a:endParaRPr lang="pt-PT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61938" lvl="0" indent="-261938" algn="just">
              <a:spcBef>
                <a:spcPts val="1800"/>
              </a:spcBef>
              <a:buFont typeface="Times New Roman" pitchFamily="18" charset="0"/>
              <a:buChar char="&gt;"/>
            </a:pPr>
            <a:r>
              <a:rPr lang="pt-PT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Rendimentos crescentes à escala</a:t>
            </a:r>
            <a:r>
              <a:rPr lang="pt-PT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se aumentar numa proporção maior</a:t>
            </a:r>
            <a:endParaRPr lang="pt-PT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61938" lvl="0" indent="-261938" algn="just">
              <a:spcBef>
                <a:spcPts val="1800"/>
              </a:spcBef>
              <a:buFont typeface="Times New Roman" pitchFamily="18" charset="0"/>
              <a:buChar char="&gt;"/>
            </a:pPr>
            <a:r>
              <a:rPr lang="pt-PT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Rendimentos decrescentes à escala</a:t>
            </a:r>
            <a:r>
              <a:rPr lang="pt-PT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se aumentar numa proporção menor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9904" t="17332" r="1757" b="5954"/>
          <a:stretch/>
        </p:blipFill>
        <p:spPr bwMode="auto">
          <a:xfrm rot="-60000">
            <a:off x="0" y="1196752"/>
            <a:ext cx="8964488" cy="3991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2051720" y="548680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latin typeface="Times New Roman" pitchFamily="18" charset="0"/>
                <a:cs typeface="Times New Roman" pitchFamily="18" charset="0"/>
              </a:rPr>
              <a:t>[Fig. 9.4, p. 317] Rendimentos constantes à escala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/>
              <a:t>Macroeconomia</a:t>
            </a:r>
            <a:endParaRPr lang="en-GB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Triângulo rectângulo 5"/>
          <p:cNvSpPr/>
          <p:nvPr/>
        </p:nvSpPr>
        <p:spPr>
          <a:xfrm rot="5400000">
            <a:off x="-4565" y="4564"/>
            <a:ext cx="764704" cy="755576"/>
          </a:xfrm>
          <a:prstGeom prst="rtTriangle">
            <a:avLst/>
          </a:prstGeom>
          <a:solidFill>
            <a:srgbClr val="000099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riângulo rectângulo 6"/>
          <p:cNvSpPr/>
          <p:nvPr/>
        </p:nvSpPr>
        <p:spPr>
          <a:xfrm rot="10800000">
            <a:off x="8388424" y="0"/>
            <a:ext cx="764704" cy="755576"/>
          </a:xfrm>
          <a:prstGeom prst="rtTriangle">
            <a:avLst/>
          </a:prstGeom>
          <a:solidFill>
            <a:srgbClr val="000099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CaixaDeTexto 11"/>
              <p:cNvSpPr txBox="1"/>
              <p:nvPr/>
            </p:nvSpPr>
            <p:spPr>
              <a:xfrm>
                <a:off x="6732240" y="4849415"/>
                <a:ext cx="324036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14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pt-PT" sz="1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PT" sz="1400" dirty="0"/>
              </a:p>
            </p:txBody>
          </p:sp>
        </mc:Choice>
        <mc:Fallback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4849415"/>
                <a:ext cx="324036" cy="3077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Rectângulo 12"/>
              <p:cNvSpPr/>
              <p:nvPr/>
            </p:nvSpPr>
            <p:spPr>
              <a:xfrm>
                <a:off x="7161988" y="4855249"/>
                <a:ext cx="1152559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14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pt-PT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PT" sz="1400" b="0" i="1" smtClean="0">
                          <a:latin typeface="Cambria Math"/>
                        </a:rPr>
                        <m:t>(=1,2</m:t>
                      </m:r>
                      <m:sSub>
                        <m:sSubPr>
                          <m:ctrlPr>
                            <a:rPr lang="pt-PT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14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pt-PT" sz="1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PT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PT" sz="1400" dirty="0"/>
              </a:p>
            </p:txBody>
          </p:sp>
        </mc:Choice>
        <mc:Fallback>
          <p:sp>
            <p:nvSpPr>
              <p:cNvPr id="13" name="Rec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988" y="4855249"/>
                <a:ext cx="1152559" cy="30777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377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3877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732" t="15656" r="6588" b="4696"/>
          <a:stretch/>
        </p:blipFill>
        <p:spPr bwMode="auto">
          <a:xfrm>
            <a:off x="395536" y="1045918"/>
            <a:ext cx="8424936" cy="4471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1979712" y="548680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latin typeface="Times New Roman" pitchFamily="18" charset="0"/>
                <a:cs typeface="Times New Roman" pitchFamily="18" charset="0"/>
              </a:rPr>
              <a:t>[Fig. 9.5, p. 318] Rendimentos crescentes à escala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Macroeconomia</a:t>
            </a:r>
            <a:endParaRPr lang="en-GB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DD45-C38B-4FF6-BB6B-EF2AA74D4FFF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Triângulo rectângulo 5"/>
          <p:cNvSpPr/>
          <p:nvPr/>
        </p:nvSpPr>
        <p:spPr>
          <a:xfrm rot="5400000">
            <a:off x="-4565" y="4564"/>
            <a:ext cx="764704" cy="755576"/>
          </a:xfrm>
          <a:prstGeom prst="rtTriangle">
            <a:avLst/>
          </a:prstGeom>
          <a:solidFill>
            <a:srgbClr val="000099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riângulo rectângulo 6"/>
          <p:cNvSpPr/>
          <p:nvPr/>
        </p:nvSpPr>
        <p:spPr>
          <a:xfrm rot="10800000">
            <a:off x="8388424" y="0"/>
            <a:ext cx="764704" cy="755576"/>
          </a:xfrm>
          <a:prstGeom prst="rtTriangle">
            <a:avLst/>
          </a:prstGeom>
          <a:solidFill>
            <a:srgbClr val="000099"/>
          </a:solidFill>
          <a:ln>
            <a:noFill/>
          </a:ln>
          <a:effectLst>
            <a:outerShdw blurRad="50800" dist="38100" dir="2700000" sx="93000" sy="9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47921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553</Words>
  <Application>Microsoft Office PowerPoint</Application>
  <PresentationFormat>Apresentação no Ecrã (4:3)</PresentationFormat>
  <Paragraphs>165</Paragraphs>
  <Slides>33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33</vt:i4>
      </vt:variant>
    </vt:vector>
  </HeadingPairs>
  <TitlesOfParts>
    <vt:vector size="34" baseType="lpstr">
      <vt:lpstr>Tema do Office</vt:lpstr>
      <vt:lpstr>Capítulo 3 Produção Agregada</vt:lpstr>
      <vt:lpstr>Decisões de Produção das Empresas</vt:lpstr>
      <vt:lpstr>Possibilidades de Produção</vt:lpstr>
      <vt:lpstr>Possibilidades de Produção</vt:lpstr>
      <vt:lpstr>Diapositivo 5</vt:lpstr>
      <vt:lpstr>Diapositivo 6</vt:lpstr>
      <vt:lpstr>Possibilidades de Produção</vt:lpstr>
      <vt:lpstr>Diapositivo 8</vt:lpstr>
      <vt:lpstr>Diapositivo 9</vt:lpstr>
      <vt:lpstr>Produção Ótima</vt:lpstr>
      <vt:lpstr>Diapositivo 11</vt:lpstr>
      <vt:lpstr>Diapositivo 12</vt:lpstr>
      <vt:lpstr>Diapositivo 13</vt:lpstr>
      <vt:lpstr>Diapositivo 14</vt:lpstr>
      <vt:lpstr>Oferta Agregada</vt:lpstr>
      <vt:lpstr>Oferta Agregada</vt:lpstr>
      <vt:lpstr>Diapositivo 17</vt:lpstr>
      <vt:lpstr>Produtividade</vt:lpstr>
      <vt:lpstr>Produtividade</vt:lpstr>
      <vt:lpstr>Produtividade</vt:lpstr>
      <vt:lpstr>Diapositivo 21</vt:lpstr>
      <vt:lpstr>Diapositivo 22</vt:lpstr>
      <vt:lpstr>Progresso Tecnológico</vt:lpstr>
      <vt:lpstr>Progresso Tecnológico</vt:lpstr>
      <vt:lpstr>Progresso Tecnológico</vt:lpstr>
      <vt:lpstr>Produção Agregada de Curto e Longo Prazo</vt:lpstr>
      <vt:lpstr>Funções de Produção Flexíveis e Inflexíveis</vt:lpstr>
      <vt:lpstr>Diapositivo 28</vt:lpstr>
      <vt:lpstr>Diapositivo 29</vt:lpstr>
      <vt:lpstr>Medidas do Grau de Utilização dos Recursos</vt:lpstr>
      <vt:lpstr>Medidas do Grau de Utilização dos Recursos</vt:lpstr>
      <vt:lpstr>Produto Potencial</vt:lpstr>
      <vt:lpstr>Produto Potencial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1  Introdução à Macroeconomia</dc:title>
  <dc:creator>nadia</dc:creator>
  <cp:lastModifiedBy>Utilizador</cp:lastModifiedBy>
  <cp:revision>54</cp:revision>
  <dcterms:created xsi:type="dcterms:W3CDTF">2012-09-04T09:21:17Z</dcterms:created>
  <dcterms:modified xsi:type="dcterms:W3CDTF">2012-09-20T21:46:15Z</dcterms:modified>
</cp:coreProperties>
</file>