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331" r:id="rId2"/>
    <p:sldId id="332" r:id="rId3"/>
    <p:sldId id="257" r:id="rId4"/>
    <p:sldId id="311" r:id="rId5"/>
    <p:sldId id="258" r:id="rId6"/>
    <p:sldId id="259" r:id="rId7"/>
    <p:sldId id="262" r:id="rId8"/>
    <p:sldId id="263" r:id="rId9"/>
    <p:sldId id="338" r:id="rId10"/>
    <p:sldId id="339" r:id="rId11"/>
    <p:sldId id="264" r:id="rId12"/>
    <p:sldId id="340" r:id="rId13"/>
    <p:sldId id="265" r:id="rId14"/>
    <p:sldId id="316" r:id="rId15"/>
    <p:sldId id="317" r:id="rId16"/>
    <p:sldId id="341" r:id="rId17"/>
    <p:sldId id="266" r:id="rId18"/>
    <p:sldId id="267" r:id="rId19"/>
    <p:sldId id="318" r:id="rId20"/>
    <p:sldId id="268" r:id="rId21"/>
    <p:sldId id="269" r:id="rId22"/>
    <p:sldId id="270" r:id="rId23"/>
    <p:sldId id="319" r:id="rId24"/>
    <p:sldId id="342" r:id="rId25"/>
    <p:sldId id="271" r:id="rId26"/>
    <p:sldId id="272" r:id="rId27"/>
    <p:sldId id="273" r:id="rId28"/>
    <p:sldId id="274" r:id="rId29"/>
    <p:sldId id="322" r:id="rId30"/>
    <p:sldId id="275" r:id="rId31"/>
    <p:sldId id="323" r:id="rId32"/>
    <p:sldId id="276" r:id="rId33"/>
    <p:sldId id="325" r:id="rId34"/>
    <p:sldId id="343" r:id="rId35"/>
    <p:sldId id="277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344" r:id="rId44"/>
    <p:sldId id="288" r:id="rId45"/>
    <p:sldId id="289" r:id="rId46"/>
    <p:sldId id="290" r:id="rId4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0099"/>
    <a:srgbClr val="008000"/>
    <a:srgbClr val="FFCC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16" y="7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3A6FB-6C1C-4576-8373-612C5868FB4E}" type="datetimeFigureOut">
              <a:rPr lang="pt-PT" smtClean="0"/>
              <a:t>03/09/2015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E957D-FCE6-46B3-9F1E-A392878005B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279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097B-EB31-4CA1-AA1E-F422C58DABC6}" type="datetime1">
              <a:rPr lang="en-GB" smtClean="0"/>
              <a:t>03/09/2015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3DB6-D6B2-448D-8CFC-A3F102ECD8D6}" type="datetime1">
              <a:rPr lang="en-GB" smtClean="0"/>
              <a:t>03/09/2015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0709-7517-44DD-89D6-E708D420A131}" type="datetime1">
              <a:rPr lang="en-GB" smtClean="0"/>
              <a:t>03/09/2015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defRPr/>
            </a:lvl1pPr>
            <a:lvl2pPr marL="723900" indent="-266700">
              <a:defRPr/>
            </a:lvl2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GB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5ED4-B57B-45FD-BD0C-3D3D48F1E25E}" type="datetime1">
              <a:rPr lang="en-GB" smtClean="0"/>
              <a:t>03/09/2015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0E9F-DD1E-44CF-A469-3899E69DB885}" type="datetime1">
              <a:rPr lang="en-GB" smtClean="0"/>
              <a:t>03/09/2015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35A3-17B1-4980-AC04-F7CDF56C6224}" type="datetime1">
              <a:rPr lang="en-GB" smtClean="0"/>
              <a:t>03/09/2015</a:t>
            </a:fld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BA13-141D-42D5-9940-6BD57476FF6F}" type="datetime1">
              <a:rPr lang="en-GB" smtClean="0"/>
              <a:t>03/09/2015</a:t>
            </a:fld>
            <a:endParaRPr lang="en-GB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8319-E1AA-4C9F-B404-806DC8CC82C0}" type="datetime1">
              <a:rPr lang="en-GB" smtClean="0"/>
              <a:t>03/09/2015</a:t>
            </a:fld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8AC3-CB08-4DAE-BAFF-45AFD53342B6}" type="datetime1">
              <a:rPr lang="en-GB" smtClean="0"/>
              <a:t>03/09/2015</a:t>
            </a:fld>
            <a:endParaRPr lang="en-GB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GB" smtClean="0"/>
              <a:t>Macroeconomia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CD65-05F8-4186-8222-526B6658348C}" type="datetime1">
              <a:rPr lang="en-GB" smtClean="0"/>
              <a:t>03/09/2015</a:t>
            </a:fld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E22A-C5EF-4C7D-9235-C1C416D9780E}" type="datetime1">
              <a:rPr lang="en-GB" smtClean="0"/>
              <a:t>03/09/2015</a:t>
            </a:fld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5222F-47E5-4ECB-B4C4-B058A67CCD58}" type="datetime1">
              <a:rPr lang="en-GB" smtClean="0"/>
              <a:t>03/09/2015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944215"/>
          </a:xfrm>
          <a:solidFill>
            <a:srgbClr val="000099"/>
          </a:solidFill>
          <a:ln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39700" h="139700"/>
          </a:sp3d>
        </p:spPr>
        <p:txBody>
          <a:bodyPr>
            <a:normAutofit/>
          </a:bodyPr>
          <a:lstStyle/>
          <a:p>
            <a:r>
              <a:rPr lang="pt-PT" sz="3600" b="1" u="sng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Capítulo 3</a:t>
            </a:r>
            <a:r>
              <a:rPr lang="pt-PT" sz="3600" spc="100" dirty="0" smtClean="0">
                <a:solidFill>
                  <a:schemeClr val="bg1"/>
                </a:solidFill>
              </a:rPr>
              <a:t/>
            </a:r>
            <a:br>
              <a:rPr lang="pt-PT" sz="3600" spc="100" dirty="0" smtClean="0">
                <a:solidFill>
                  <a:schemeClr val="bg1"/>
                </a:solidFill>
              </a:rPr>
            </a:br>
            <a:r>
              <a:rPr lang="pt-PT" sz="3600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Procura Agregada</a:t>
            </a:r>
            <a:endParaRPr lang="en-GB" sz="3600" spc="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nmpco\Pictures\imag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64074"/>
            <a:ext cx="4295140" cy="786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907704" y="148478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13.7, p. 498] Variações na despesa autónoma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10</a:t>
            </a:fld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18864" y="311833"/>
            <a:ext cx="8229600" cy="922114"/>
          </a:xfrm>
          <a:prstGeom prst="rect">
            <a:avLst/>
          </a:prstGeom>
          <a:solidFill>
            <a:srgbClr val="000099"/>
          </a:solidFill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Alterações na Despesa Autónoma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 descr="13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33670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3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Multiplicador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9909"/>
                <a:ext cx="8229600" cy="4785395"/>
              </a:xfrm>
            </p:spPr>
            <p:txBody>
              <a:bodyPr>
                <a:normAutofit/>
              </a:bodyPr>
              <a:lstStyle/>
              <a:p>
                <a:pPr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O multiplicador é dado por: </a:t>
                </a:r>
              </a:p>
              <a:p>
                <a:pPr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 smtClean="0">
                          <a:latin typeface="Cambria Math"/>
                        </a:rPr>
                        <m:t>𝜇</m:t>
                      </m:r>
                      <m:r>
                        <a:rPr lang="pt-PT" sz="20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2000" i="1">
                              <a:latin typeface="Cambria Math"/>
                            </a:rPr>
                            <m:t>∆</m:t>
                          </m:r>
                          <m:r>
                            <a:rPr lang="pt-PT" sz="2000" i="1">
                              <a:latin typeface="Cambria Math"/>
                            </a:rPr>
                            <m:t>𝑌</m:t>
                          </m:r>
                        </m:num>
                        <m:den>
                          <m:r>
                            <a:rPr lang="pt-PT" sz="2000" i="1">
                              <a:latin typeface="Cambria Math"/>
                            </a:rPr>
                            <m:t>∆</m:t>
                          </m:r>
                          <m:r>
                            <a:rPr lang="pt-PT" sz="2000" i="1">
                              <a:latin typeface="Cambria Math"/>
                            </a:rPr>
                            <m:t>𝐴𝑢</m:t>
                          </m:r>
                        </m:den>
                      </m:f>
                      <m:r>
                        <a:rPr lang="pt-PT" sz="20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PT" sz="2000" i="1">
                              <a:latin typeface="Cambria Math"/>
                            </a:rPr>
                            <m:t>1−</m:t>
                          </m:r>
                          <m:r>
                            <a:rPr lang="pt-PT" sz="2000" i="1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pt-PT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sz="20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pt-PT" sz="2000" i="1">
                                  <a:latin typeface="Cambria Math"/>
                                </a:rPr>
                                <m:t>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1200"/>
                  </a:spcBef>
                  <a:buNone/>
                </a:pPr>
                <a:r>
                  <a:rPr lang="pt-PT" sz="20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O que dita a dimensão do multiplicador?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PT" sz="20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2 fatores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1200"/>
                  </a:spcBef>
                  <a:buNone/>
                </a:pPr>
                <a:endParaRPr lang="en-GB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1200"/>
                  </a:spcBef>
                  <a:buFont typeface="Symbol" pitchFamily="18" charset="2"/>
                  <a:buChar char="-"/>
                </a:pP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↗</m:t>
                    </m:r>
                    <m:r>
                      <a:rPr lang="pt-PT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𝑚𝑝𝑐</m:t>
                    </m:r>
                    <m:r>
                      <a:rPr lang="pt-PT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⟹</m:t>
                    </m:r>
                  </m:oMath>
                </a14:m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↗ </m:t>
                    </m:r>
                  </m:oMath>
                </a14:m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multiplicador</a:t>
                </a:r>
              </a:p>
              <a:p>
                <a:pPr>
                  <a:spcBef>
                    <a:spcPts val="1200"/>
                  </a:spcBef>
                  <a:buFont typeface="Symbol" pitchFamily="18" charset="2"/>
                  <a:buChar char="-"/>
                </a:pP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↗</m:t>
                    </m:r>
                    <m:r>
                      <a:rPr lang="pt-PT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𝑡𝑎𝑥𝑎</m:t>
                    </m:r>
                    <m:r>
                      <a:rPr lang="pt-PT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pt-PT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𝑚𝑎𝑟𝑔𝑖𝑛𝑎𝑙</m:t>
                    </m:r>
                    <m:r>
                      <a:rPr lang="pt-PT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pt-PT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𝑑𝑒</m:t>
                    </m:r>
                    <m:r>
                      <a:rPr lang="pt-PT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pt-PT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𝑖𝑚𝑝𝑜𝑠𝑡𝑜</m:t>
                    </m:r>
                    <m:r>
                      <a:rPr lang="pt-PT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⟹</m:t>
                    </m:r>
                  </m:oMath>
                </a14:m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↘ </m:t>
                    </m:r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multiplicador</a:t>
                </a:r>
                <a:endParaRPr lang="en-GB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9909"/>
                <a:ext cx="8229600" cy="4785395"/>
              </a:xfrm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11</a:t>
            </a:fld>
            <a:endParaRPr lang="en-GB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pt-PT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Política Orçamental e Procura Agregada</a:t>
            </a:r>
            <a:endParaRPr lang="pt-PT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900"/>
              </a:spcBef>
            </a:pPr>
            <a:endParaRPr lang="pt-PT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900"/>
              </a:spcBef>
            </a:pPr>
            <a:r>
              <a:rPr lang="pt-PT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Introdução</a:t>
            </a:r>
          </a:p>
          <a:p>
            <a:pPr>
              <a:spcBef>
                <a:spcPts val="900"/>
              </a:spcBef>
            </a:pPr>
            <a:r>
              <a:rPr lang="pt-PT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Política </a:t>
            </a:r>
            <a:r>
              <a:rPr lang="pt-PT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Orçamental Discricionária</a:t>
            </a:r>
          </a:p>
          <a:p>
            <a:pPr>
              <a:spcBef>
                <a:spcPts val="900"/>
              </a:spcBef>
            </a:pPr>
            <a:r>
              <a:rPr lang="pt-PT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Estabilizadores </a:t>
            </a:r>
            <a:r>
              <a:rPr lang="pt-PT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Automáticos</a:t>
            </a:r>
          </a:p>
          <a:p>
            <a:pPr>
              <a:spcBef>
                <a:spcPts val="900"/>
              </a:spcBef>
            </a:pPr>
            <a:endParaRPr lang="pt-P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00000"/>
                </a:solidFill>
              </a:rPr>
              <a:pPr/>
              <a:t>12</a:t>
            </a:fld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Macroeconomia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Introdução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451917"/>
            <a:ext cx="8229600" cy="4785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Pode acontecer que:</a:t>
            </a:r>
          </a:p>
          <a:p>
            <a:pPr marL="457200" indent="-457200" algn="just">
              <a:buAutoNum type="arabicParenR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 procura agregada seja insuficiente para garantir pleno emprego e para manter a economia a operar no seu potencial máximo</a:t>
            </a:r>
          </a:p>
          <a:p>
            <a:pPr marL="457200" indent="-457200" algn="just">
              <a:buAutoNum type="arabicParenR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Os decisores políticos pretendam diminuir a procura agregada para combater a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inflação (como veremos no próximo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capítulo)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t-PT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Política orçamental</a:t>
            </a:r>
            <a:r>
              <a:rPr lang="pt-PT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é o conjunto de ações que determinam o nível de despesa pública e os impostos que, conjuntamente com a despesa, determinam a dimensão do défice orçamental.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t-PT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Pode ser: </a:t>
            </a: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&gt; Discricionária</a:t>
            </a: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&gt; Automática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Macroeconomia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00000"/>
                </a:solidFill>
              </a:rPr>
              <a:pPr/>
              <a:t>13</a:t>
            </a:fld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583668" y="162880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13.8, p. 505] Alterações na taxa marginal de imposto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00000"/>
                </a:solidFill>
              </a:rPr>
              <a:pPr/>
              <a:t>14</a:t>
            </a:fld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60648"/>
            <a:ext cx="8229600" cy="922114"/>
          </a:xfrm>
          <a:prstGeom prst="rect">
            <a:avLst/>
          </a:prstGeom>
          <a:solidFill>
            <a:srgbClr val="C00000"/>
          </a:solidFill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Política Orçamental Discricionária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13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35200"/>
            <a:ext cx="6336704" cy="357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8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2534861" y="1340768"/>
            <a:ext cx="4700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13.9, p. 510] Estabilizadores automáticos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00000"/>
                </a:solidFill>
              </a:rPr>
              <a:pPr/>
              <a:t>15</a:t>
            </a:fld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60648"/>
            <a:ext cx="8229600" cy="922114"/>
          </a:xfrm>
          <a:prstGeom prst="rect">
            <a:avLst/>
          </a:prstGeom>
          <a:solidFill>
            <a:srgbClr val="C00000"/>
          </a:solidFill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Estabilizadores Automáticos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13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78050"/>
            <a:ext cx="7056784" cy="39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3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>
            <a:noAutofit/>
          </a:bodyPr>
          <a:lstStyle/>
          <a:p>
            <a:r>
              <a:rPr lang="pt-PT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Investimento e Procura Agregada</a:t>
            </a:r>
            <a:endParaRPr lang="pt-PT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900"/>
              </a:spcBef>
            </a:pPr>
            <a:endParaRPr lang="pt-PT" sz="2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900"/>
              </a:spcBef>
            </a:pPr>
            <a:r>
              <a:rPr lang="pt-PT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Determinantes do Nível </a:t>
            </a:r>
            <a:r>
              <a:rPr lang="pt-PT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PT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Investimento</a:t>
            </a:r>
            <a:endParaRPr lang="pt-PT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900"/>
              </a:spcBef>
            </a:pPr>
            <a:r>
              <a:rPr lang="pt-PT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Função </a:t>
            </a:r>
            <a:r>
              <a:rPr lang="pt-PT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pPr marL="0" indent="0">
              <a:spcBef>
                <a:spcPts val="900"/>
              </a:spcBef>
              <a:buNone/>
            </a:pPr>
            <a:endParaRPr lang="pt-P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8000"/>
                </a:solidFill>
              </a:rPr>
              <a:pPr/>
              <a:t>16</a:t>
            </a:fld>
            <a:endParaRPr lang="en-GB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Determinantes do Nível de Investimento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51917"/>
                <a:ext cx="8229600" cy="4785395"/>
              </a:xfrm>
            </p:spPr>
            <p:txBody>
              <a:bodyPr>
                <a:normAutofit/>
              </a:bodyPr>
              <a:lstStyle/>
              <a:p>
                <a:pPr marL="457200" indent="-457200" algn="ctr">
                  <a:buNone/>
                </a:pPr>
                <a:r>
                  <a:rPr lang="pt-PT" sz="2000" i="1" dirty="0" smtClean="0">
                    <a:latin typeface="Times New Roman" pitchFamily="18" charset="0"/>
                    <a:cs typeface="Times New Roman" pitchFamily="18" charset="0"/>
                  </a:rPr>
                  <a:t>Custo de Oportunidade do Investimento</a:t>
                </a:r>
              </a:p>
              <a:p>
                <a:pPr marL="457200" indent="-45720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b="1" i="1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pt-PT" sz="2000" b="1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PT" sz="2000" b="1" dirty="0" smtClean="0">
                    <a:latin typeface="Times New Roman" pitchFamily="18" charset="0"/>
                    <a:cs typeface="Times New Roman" pitchFamily="18" charset="0"/>
                  </a:rPr>
                  <a:t>→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Aquisição de novos bens de capital (ou meios físicos de produção). </a:t>
                </a:r>
              </a:p>
              <a:p>
                <a:pPr marL="0" indent="0" algn="just">
                  <a:buNone/>
                </a:pPr>
                <a:endParaRPr lang="pt-P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As empresas investem, com custos imediatos, esperando lucros no futuro. Nesse sentido, é similar ao investimento num ativo financeiro. 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		▼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Vale a pena investir num bem de capital se: </a:t>
                </a:r>
              </a:p>
              <a:p>
                <a:pPr marL="0" indent="0" algn="just">
                  <a:buNone/>
                </a:pP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anhos esperados  &gt;  Retorno associado a usos alternativos dos recursos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pt-PT" sz="2000" i="1" dirty="0" smtClean="0">
                        <a:latin typeface="Cambria Math"/>
                        <a:cs typeface="Times New Roman" pitchFamily="18" charset="0"/>
                      </a:rPr>
                      <m:t>𝐶𝑂</m:t>
                    </m:r>
                  </m:oMath>
                </a14:m>
                <a:r>
                  <a:rPr lang="pt-PT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do investimento = retorno real do ativo financeiro – retorno real do investimento =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latin typeface="Cambria Math"/>
                        <a:cs typeface="Times New Roman" pitchFamily="18" charset="0"/>
                      </a:rPr>
                      <m:t>𝑟𝑟</m:t>
                    </m:r>
                    <m:r>
                      <a:rPr lang="pt-PT" sz="20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pt-PT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𝜌</m:t>
                    </m:r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51917"/>
                <a:ext cx="8229600" cy="4785395"/>
              </a:xfrm>
              <a:blipFill rotWithShape="1">
                <a:blip r:embed="rId2"/>
                <a:stretch>
                  <a:fillRect l="-741" t="-637" r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8000"/>
                </a:solidFill>
              </a:rPr>
              <a:t>Macroeconomia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8000"/>
                </a:solidFill>
              </a:rPr>
              <a:pPr/>
              <a:t>17</a:t>
            </a:fld>
            <a:endParaRPr lang="en-GB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Determinantes do Nível de </a:t>
            </a:r>
            <a:r>
              <a:rPr lang="pt-P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Investimento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O investimento será tão mais apelativo quanto mais negativo for o </a:t>
            </a: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Naturalmente, diferentes investimentos têm </a:t>
            </a: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diferentes. </a:t>
            </a:r>
          </a:p>
          <a:p>
            <a:pPr marL="0" indent="0" algn="just"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Tomando a economia como um todo, para uma dada taxa de retorno, quanto maiores as taxas de juro (reais), menos projetos serão vantajosos face ao investimento no ativo financeiro </a:t>
            </a: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pt-PT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PT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diminui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t-P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t-PT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Há pois uma </a:t>
            </a:r>
            <a:r>
              <a:rPr lang="pt-PT" sz="20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relação negativa entre </a:t>
            </a:r>
            <a:r>
              <a:rPr lang="pt-PT" sz="2000" b="1" i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PT" sz="20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e taxa de juro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8000"/>
                </a:solidFill>
              </a:rPr>
              <a:t>Macroeconomia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8000"/>
                </a:solidFill>
              </a:rPr>
              <a:pPr/>
              <a:t>18</a:t>
            </a:fld>
            <a:endParaRPr lang="en-GB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2497734" y="542571"/>
            <a:ext cx="441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13.10, p. 512] Função de Investimento</a:t>
            </a:r>
          </a:p>
        </p:txBody>
      </p:sp>
      <p:sp>
        <p:nvSpPr>
          <p:cNvPr id="4" name="Triângulo rectângulo 3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riângulo rectângulo 4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8000"/>
                </a:solidFill>
              </a:rPr>
              <a:pPr/>
              <a:t>19</a:t>
            </a:fld>
            <a:endParaRPr lang="en-GB" dirty="0">
              <a:solidFill>
                <a:srgbClr val="008000"/>
              </a:solidFill>
            </a:endParaRPr>
          </a:p>
        </p:txBody>
      </p:sp>
      <p:pic>
        <p:nvPicPr>
          <p:cNvPr id="8" name="Picture 1" descr="13-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92300"/>
            <a:ext cx="5976664" cy="355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>
            <a:noAutofit/>
          </a:bodyPr>
          <a:lstStyle/>
          <a:p>
            <a:r>
              <a:rPr lang="pt-PT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 Modelo Simples de Procura Agregada</a:t>
            </a:r>
            <a:endParaRPr lang="pt-PT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pt-PT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Consumo e Poupança</a:t>
            </a:r>
            <a:endParaRPr lang="pt-PT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Impostos</a:t>
            </a:r>
            <a:endParaRPr lang="pt-PT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Procura Agregada de Equilíbrio</a:t>
            </a:r>
          </a:p>
          <a:p>
            <a:pPr>
              <a:spcBef>
                <a:spcPts val="600"/>
              </a:spcBef>
            </a:pP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Alterações na Despesa Autónoma</a:t>
            </a:r>
          </a:p>
          <a:p>
            <a:pPr>
              <a:spcBef>
                <a:spcPts val="600"/>
              </a:spcBef>
            </a:pP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Multiplicador</a:t>
            </a:r>
            <a:endParaRPr lang="pt-PT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2</a:t>
            </a:fld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6" name="Marcador de Posição do Rodapé 2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Determinantes do Nível de </a:t>
            </a:r>
            <a:r>
              <a:rPr lang="pt-P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Investimento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PT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Investimento e Risco</a:t>
            </a: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PT" sz="2000" dirty="0" smtClean="0"/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também depende do risco envolvido. Quanto maior o risco, menor o</a:t>
            </a: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, para cada taxa de juro.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Assim, um </a:t>
            </a:r>
            <a:r>
              <a:rPr lang="pt-PT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aumento do risco</a:t>
            </a:r>
            <a:r>
              <a:rPr lang="pt-PT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traduz-se na deslocação da função de investimento para baixo.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8000"/>
                </a:solidFill>
              </a:rPr>
              <a:t>Macroeconomia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8000"/>
                </a:solidFill>
              </a:rPr>
              <a:pPr/>
              <a:t>20</a:t>
            </a:fld>
            <a:endParaRPr lang="en-GB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Determinantes do Nível de </a:t>
            </a:r>
            <a:r>
              <a:rPr lang="pt-P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Investimento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451917"/>
            <a:ext cx="8229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Investimento e Financiamento</a:t>
            </a: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Os mercados de capitais dizem-se perfeitos quando as empresas (e as pessoas) podem obter os fundos que pretendem à taxa de juro de mercado. </a:t>
            </a:r>
          </a:p>
          <a:p>
            <a:pPr marL="0" indent="0" algn="ctr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↓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Neste contexto, o investimento é ditado totalmente pelo</a:t>
            </a: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e pelo risco.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Mas na prática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nem todas as empresas têm acesso ilimitado a crédito. Os bancos podem limitar o acesso ao crédito por precaução. Empresas com </a:t>
            </a: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ratings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de crédito inferiores podem ter dificuldade em obter financiamento. 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Logo, </a:t>
            </a:r>
            <a:r>
              <a:rPr lang="pt-PT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 capacidade de investimento depende também da disponibilidade de crédito.</a:t>
            </a:r>
            <a:r>
              <a:rPr lang="pt-PT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2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8000"/>
                </a:solidFill>
              </a:rPr>
              <a:t>Macroeconomia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8000"/>
                </a:solidFill>
              </a:rPr>
              <a:pPr/>
              <a:t>21</a:t>
            </a:fld>
            <a:endParaRPr lang="en-GB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Função IS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3925"/>
                <a:ext cx="8229600" cy="4785395"/>
              </a:xfrm>
            </p:spPr>
            <p:txBody>
              <a:bodyPr>
                <a:normAutofit/>
              </a:bodyPr>
              <a:lstStyle/>
              <a:p>
                <a:pPr algn="ctr">
                  <a:buNone/>
                </a:pPr>
                <a:endParaRPr lang="pt-PT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pt-PT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b="1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Função IS</a:t>
                </a:r>
                <a:r>
                  <a:rPr lang="pt-PT" sz="2000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conjunto de todas as combinações de taxas de juro e procura agregada para as quais as intenções de </a:t>
                </a:r>
                <a14:m>
                  <m:oMath xmlns:m="http://schemas.openxmlformats.org/officeDocument/2006/math">
                    <m:r>
                      <a:rPr lang="pt-PT" sz="2000" i="1" dirty="0" smtClean="0">
                        <a:latin typeface="Cambria Math"/>
                        <a:cs typeface="Times New Roman" pitchFamily="18" charset="0"/>
                      </a:rPr>
                      <m:t>𝐼</m:t>
                    </m:r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, dados outros fluxos de fundos para o setor doméstico privado (despesa pública, transferências e exportações), são compatíveis com as intenções de poupança, dados outros fluxos de fundos que saem do setor doméstico privado (impostos e importações).  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↓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060575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pt-PT" sz="2000" i="1" dirty="0" smtClean="0">
                        <a:latin typeface="Cambria Math"/>
                        <a:cs typeface="Times New Roman" pitchFamily="18" charset="0"/>
                      </a:rPr>
                      <m:t>𝐼𝑛𝑣𝑒𝑠𝑡𝑖𝑚𝑒𝑛𝑡𝑜</m:t>
                    </m:r>
                    <m:r>
                      <a:rPr lang="pt-PT" sz="2000" i="1" dirty="0" smtClean="0">
                        <a:latin typeface="Cambria Math"/>
                        <a:cs typeface="Times New Roman" pitchFamily="18" charset="0"/>
                      </a:rPr>
                      <m:t> (</m:t>
                    </m:r>
                    <m:r>
                      <a:rPr lang="pt-PT" sz="2000" i="1" dirty="0" smtClean="0">
                        <a:latin typeface="Cambria Math"/>
                        <a:cs typeface="Times New Roman" pitchFamily="18" charset="0"/>
                      </a:rPr>
                      <m:t>𝐼</m:t>
                    </m:r>
                    <m:r>
                      <a:rPr lang="pt-PT" sz="2000" i="1" dirty="0" smtClean="0">
                        <a:latin typeface="Cambria Math"/>
                        <a:cs typeface="Times New Roman" pitchFamily="18" charset="0"/>
                      </a:rPr>
                      <m:t>) = </m:t>
                    </m:r>
                    <m:r>
                      <a:rPr lang="pt-PT" sz="2000" i="1" dirty="0" smtClean="0">
                        <a:latin typeface="Cambria Math"/>
                        <a:cs typeface="Times New Roman" pitchFamily="18" charset="0"/>
                      </a:rPr>
                      <m:t>𝑃𝑜𝑢𝑝𝑎𝑛</m:t>
                    </m:r>
                    <m:r>
                      <a:rPr lang="pt-PT" sz="2000" i="1" dirty="0" smtClean="0">
                        <a:latin typeface="Cambria Math"/>
                        <a:cs typeface="Times New Roman" pitchFamily="18" charset="0"/>
                      </a:rPr>
                      <m:t>ç</m:t>
                    </m:r>
                    <m:r>
                      <a:rPr lang="pt-PT" sz="2000" i="1" dirty="0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pt-PT" sz="2000" i="1" dirty="0" smtClean="0">
                        <a:latin typeface="Cambria Math"/>
                        <a:cs typeface="Times New Roman" pitchFamily="18" charset="0"/>
                      </a:rPr>
                      <m:t> (</m:t>
                    </m:r>
                    <m:r>
                      <a:rPr lang="pt-PT" sz="2000" i="1" dirty="0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pt-PT" sz="2000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    →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Função IS</a:t>
                </a:r>
                <a:endParaRPr lang="en-GB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spcBef>
                    <a:spcPts val="1200"/>
                  </a:spcBef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3925"/>
                <a:ext cx="8229600" cy="4785395"/>
              </a:xfrm>
              <a:blipFill rotWithShape="1">
                <a:blip r:embed="rId2"/>
                <a:stretch>
                  <a:fillRect l="-741" r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ângulo 3"/>
          <p:cNvSpPr/>
          <p:nvPr/>
        </p:nvSpPr>
        <p:spPr>
          <a:xfrm>
            <a:off x="2483768" y="4293096"/>
            <a:ext cx="4176464" cy="432048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8000"/>
                </a:solidFill>
              </a:rPr>
              <a:t>Macroeconomia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8000"/>
                </a:solidFill>
              </a:rPr>
              <a:pPr/>
              <a:t>22</a:t>
            </a:fld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395536" y="2132856"/>
            <a:ext cx="8406483" cy="18002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35496" y="3316342"/>
            <a:ext cx="430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13.12, p. 515] Obtenção da função IS</a:t>
            </a:r>
          </a:p>
        </p:txBody>
      </p:sp>
      <p:sp>
        <p:nvSpPr>
          <p:cNvPr id="4" name="Triângulo rectângulo 3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riângulo rectângulo 4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/>
          <a:p>
            <a:fld id="{1EFADD45-C38B-4FF6-BB6B-EF2AA74D4FFF}" type="slidenum">
              <a:rPr lang="en-GB" smtClean="0">
                <a:solidFill>
                  <a:srgbClr val="008000"/>
                </a:solidFill>
              </a:rPr>
              <a:pPr/>
              <a:t>23</a:t>
            </a:fld>
            <a:endParaRPr lang="en-GB" dirty="0">
              <a:solidFill>
                <a:srgbClr val="008000"/>
              </a:solidFill>
            </a:endParaRPr>
          </a:p>
        </p:txBody>
      </p:sp>
      <p:pic>
        <p:nvPicPr>
          <p:cNvPr id="8" name="Picture 1" descr="13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85" y="382352"/>
            <a:ext cx="4427692" cy="584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8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66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C0066"/>
          </a:solidFill>
        </p:spPr>
        <p:txBody>
          <a:bodyPr>
            <a:noAutofit/>
          </a:bodyPr>
          <a:lstStyle/>
          <a:p>
            <a:r>
              <a:rPr lang="pt-PT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Modelo IS-LM</a:t>
            </a:r>
            <a:endParaRPr lang="pt-PT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pt-PT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Oferta </a:t>
            </a:r>
            <a:r>
              <a:rPr lang="pt-PT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e Procura de Moeda</a:t>
            </a:r>
          </a:p>
          <a:p>
            <a:pPr lvl="1">
              <a:spcBef>
                <a:spcPts val="900"/>
              </a:spcBef>
            </a:pPr>
            <a:r>
              <a:rPr lang="pt-PT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Oferta </a:t>
            </a:r>
            <a:r>
              <a:rPr lang="pt-PT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Real de Moeda</a:t>
            </a:r>
          </a:p>
          <a:p>
            <a:pPr lvl="1">
              <a:spcBef>
                <a:spcPts val="900"/>
              </a:spcBef>
            </a:pPr>
            <a:r>
              <a:rPr lang="pt-PT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Procura </a:t>
            </a:r>
            <a:r>
              <a:rPr lang="pt-PT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de Moeda para Transações</a:t>
            </a:r>
          </a:p>
          <a:p>
            <a:pPr lvl="1">
              <a:spcBef>
                <a:spcPts val="900"/>
              </a:spcBef>
            </a:pPr>
            <a:r>
              <a:rPr lang="pt-PT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Procura </a:t>
            </a:r>
            <a:r>
              <a:rPr lang="pt-PT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de Moeda e Taxas de Juro</a:t>
            </a:r>
          </a:p>
          <a:p>
            <a:pPr lvl="1">
              <a:spcBef>
                <a:spcPts val="900"/>
              </a:spcBef>
            </a:pPr>
            <a:r>
              <a:rPr lang="pt-PT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Curvas </a:t>
            </a:r>
            <a:r>
              <a:rPr lang="pt-PT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de Procura e Oferta de Moeda</a:t>
            </a:r>
          </a:p>
          <a:p>
            <a:pPr>
              <a:spcBef>
                <a:spcPts val="900"/>
              </a:spcBef>
            </a:pPr>
            <a:r>
              <a:rPr lang="pt-PT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Função LM</a:t>
            </a:r>
          </a:p>
          <a:p>
            <a:pPr>
              <a:spcBef>
                <a:spcPts val="900"/>
              </a:spcBef>
            </a:pPr>
            <a:r>
              <a:rPr lang="pt-PT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Modelo IS-LM</a:t>
            </a:r>
            <a:endParaRPr lang="pt-PT" sz="2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C0066"/>
                </a:solidFill>
              </a:rPr>
              <a:pPr/>
              <a:t>24</a:t>
            </a:fld>
            <a:endParaRPr lang="en-GB" dirty="0">
              <a:solidFill>
                <a:srgbClr val="CC0066"/>
              </a:solidFill>
            </a:endParaRPr>
          </a:p>
        </p:txBody>
      </p:sp>
      <p:sp>
        <p:nvSpPr>
          <p:cNvPr id="6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err="1" smtClean="0">
                <a:solidFill>
                  <a:srgbClr val="CC0066"/>
                </a:solidFill>
              </a:rPr>
              <a:t>Macroeconomia</a:t>
            </a:r>
            <a:endParaRPr lang="en-GB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CC0066"/>
          </a:solidFill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Oferta e Procura de Moeda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pt-PT" sz="2000" i="1" dirty="0" smtClean="0">
                    <a:latin typeface="Times New Roman" pitchFamily="18" charset="0"/>
                    <a:cs typeface="Times New Roman" pitchFamily="18" charset="0"/>
                  </a:rPr>
                  <a:t>Oferta Real de Moeda</a:t>
                </a:r>
              </a:p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sz="20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pt-PT" sz="2000" i="1">
                            <a:latin typeface="Cambria Math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pt-PT" sz="2000" b="1" dirty="0" smtClean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Oferta nominal de moeda</a:t>
                </a:r>
                <a:endParaRPr lang="en-GB" sz="2000" dirty="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n-GB" sz="2000" i="1" dirty="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2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PT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PT" sz="2000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pt-PT" sz="2000" i="1">
                                    <a:latin typeface="Cambria Math"/>
                                  </a:rPr>
                                  <m:t>𝑆</m:t>
                                </m:r>
                              </m:sup>
                            </m:sSup>
                          </m:num>
                          <m:den>
                            <m:r>
                              <a:rPr lang="pt-PT" sz="2000" i="1">
                                <a:latin typeface="Cambria Math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- </a:t>
                </a:r>
                <a:r>
                  <a:rPr lang="pt-PT" sz="2000" b="1" dirty="0" smtClean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Oferta real de moeda</a:t>
                </a:r>
                <a:endParaRPr lang="en-GB" sz="2000" dirty="0" smtClean="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A oferta real de moeda aumenta quando:</a:t>
                </a:r>
              </a:p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sz="20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pt-PT" sz="2000" i="1">
                            <a:latin typeface="Cambria Math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aumenta </a:t>
                </a:r>
              </a:p>
              <a:p>
                <a:pPr algn="just">
                  <a:buFont typeface="Wingdings"/>
                  <a:buChar char="Ø"/>
                </a:pP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</a:rPr>
                      <m:t>𝑝</m:t>
                    </m:r>
                    <m:r>
                      <a:rPr lang="pt-PT" sz="2000" i="1">
                        <a:latin typeface="Cambria Math"/>
                      </a:rPr>
                      <m:t> </m:t>
                    </m:r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diminui. </a:t>
                </a:r>
              </a:p>
              <a:p>
                <a:pPr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  <a:blipFill rotWithShape="1">
                <a:blip r:embed="rId2"/>
                <a:stretch>
                  <a:fillRect l="-741" t="-63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C0066"/>
                </a:solidFill>
              </a:rPr>
              <a:t>Macroeconomia</a:t>
            </a:r>
            <a:endParaRPr lang="en-GB" dirty="0">
              <a:solidFill>
                <a:srgbClr val="CC0066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C0066"/>
                </a:solidFill>
              </a:rPr>
              <a:pPr/>
              <a:t>25</a:t>
            </a:fld>
            <a:endParaRPr lang="en-GB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22114"/>
          </a:xfrm>
          <a:solidFill>
            <a:srgbClr val="CC0066"/>
          </a:solidFill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Oferta e Procura de Moeda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ctr">
                  <a:buNone/>
                </a:pPr>
                <a:r>
                  <a:rPr lang="pt-PT" sz="2400" i="1" dirty="0" smtClean="0">
                    <a:latin typeface="Times New Roman" pitchFamily="18" charset="0"/>
                    <a:cs typeface="Times New Roman" pitchFamily="18" charset="0"/>
                  </a:rPr>
                  <a:t>Procura de Moeda para Transações</a:t>
                </a:r>
              </a:p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400" dirty="0" smtClean="0">
                    <a:latin typeface="Times New Roman" pitchFamily="18" charset="0"/>
                    <a:cs typeface="Times New Roman" pitchFamily="18" charset="0"/>
                  </a:rPr>
                  <a:t>O uso mais comum da moeda é como meio de transações: + transações </a:t>
                </a:r>
                <a14:m>
                  <m:oMath xmlns:m="http://schemas.openxmlformats.org/officeDocument/2006/math">
                    <m:r>
                      <a:rPr lang="pt-PT" sz="2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⟹</m:t>
                    </m:r>
                  </m:oMath>
                </a14:m>
                <a:r>
                  <a:rPr lang="pt-PT" sz="2400" dirty="0" smtClean="0">
                    <a:latin typeface="Times New Roman" pitchFamily="18" charset="0"/>
                    <a:cs typeface="Times New Roman" pitchFamily="18" charset="0"/>
                  </a:rPr>
                  <a:t> necessidade de + moeda </a:t>
                </a:r>
              </a:p>
              <a:p>
                <a:pPr marL="0" indent="0" algn="ctr">
                  <a:buNone/>
                </a:pPr>
                <a:r>
                  <a:rPr lang="pt-PT" sz="24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None/>
                </a:pPr>
                <a:r>
                  <a:rPr lang="pt-PT" sz="2400" dirty="0" smtClean="0">
                    <a:latin typeface="Times New Roman" pitchFamily="18" charset="0"/>
                    <a:cs typeface="Times New Roman" pitchFamily="18" charset="0"/>
                  </a:rPr>
                  <a:t>&gt; Se as transações reais forem constantes e os preços duplicarem então será preciso o dobro da moeda. </a:t>
                </a:r>
                <a:endParaRPr lang="en-GB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2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					</a:t>
                </a:r>
                <a:endParaRPr lang="en-GB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PT" sz="21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1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pt-PT" sz="2100">
                                  <a:latin typeface="Cambria Math"/>
                                </a:rPr>
                                <m:t>A</m:t>
                              </m:r>
                              <m:r>
                                <a:rPr lang="pt-PT" sz="21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PT" sz="2100">
                                  <a:latin typeface="Cambria Math"/>
                                </a:rPr>
                                <m:t>procura</m:t>
                              </m:r>
                              <m:r>
                                <a:rPr lang="pt-PT" sz="21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PT" sz="2100">
                                  <a:latin typeface="Cambria Math"/>
                                </a:rPr>
                                <m:t>nominal</m:t>
                              </m:r>
                              <m:r>
                                <a:rPr lang="pt-PT" sz="21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PT" sz="2100">
                                  <a:latin typeface="Cambria Math"/>
                                </a:rPr>
                                <m:t>de</m:t>
                              </m:r>
                              <m:r>
                                <a:rPr lang="pt-PT" sz="21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PT" sz="2100">
                                  <a:latin typeface="Cambria Math"/>
                                </a:rPr>
                                <m:t>moeda</m:t>
                              </m:r>
                              <m:r>
                                <a:rPr lang="pt-PT" sz="210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pt-PT" sz="21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sz="21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t-PT" sz="2100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pt-PT" sz="2100" i="1">
                                      <a:latin typeface="Cambria Math"/>
                                    </a:rPr>
                                    <m:t>𝐷</m:t>
                                  </m:r>
                                </m:sup>
                              </m:sSup>
                              <m:r>
                                <a:rPr lang="pt-PT" sz="2100">
                                  <a:latin typeface="Cambria Math"/>
                                </a:rPr>
                                <m:t>) </m:t>
                              </m:r>
                              <m:r>
                                <m:rPr>
                                  <m:sty m:val="p"/>
                                </m:rPr>
                                <a:rPr lang="pt-PT" sz="2100">
                                  <a:latin typeface="Cambria Math"/>
                                </a:rPr>
                                <m:t>aumenta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PT" sz="2100">
                                  <a:latin typeface="Cambria Math"/>
                                </a:rPr>
                                <m:t>A</m:t>
                              </m:r>
                              <m:r>
                                <a:rPr lang="pt-PT" sz="21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PT" sz="2100">
                                  <a:latin typeface="Cambria Math"/>
                                </a:rPr>
                                <m:t>procura</m:t>
                              </m:r>
                              <m:r>
                                <a:rPr lang="pt-PT" sz="21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PT" sz="2100">
                                  <a:latin typeface="Cambria Math"/>
                                </a:rPr>
                                <m:t>real</m:t>
                              </m:r>
                              <m:r>
                                <a:rPr lang="pt-PT" sz="21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PT" sz="2100">
                                  <a:latin typeface="Cambria Math"/>
                                </a:rPr>
                                <m:t>de</m:t>
                              </m:r>
                              <m:r>
                                <a:rPr lang="pt-PT" sz="21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PT" sz="2100">
                                  <a:latin typeface="Cambria Math"/>
                                </a:rPr>
                                <m:t>moeda</m:t>
                              </m:r>
                              <m:r>
                                <a:rPr lang="pt-PT" sz="2100">
                                  <a:latin typeface="Cambria Math"/>
                                </a:rPr>
                                <m:t>  </m:t>
                              </m:r>
                              <m:d>
                                <m:dPr>
                                  <m:ctrlPr>
                                    <a:rPr lang="pt-PT" sz="21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sz="21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PT" sz="21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PT" sz="2100" i="1"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pt-PT" sz="2100" i="1">
                                              <a:latin typeface="Cambria Math"/>
                                            </a:rPr>
                                            <m:t>𝐷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pt-PT" sz="21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pt-PT" sz="2100" b="0" i="0" smtClean="0">
                                  <a:latin typeface="Cambria Math"/>
                                </a:rPr>
                                <m:t>permanece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sz="23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None/>
                </a:pPr>
                <a:endParaRPr lang="pt-PT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None/>
                </a:pPr>
                <a:r>
                  <a:rPr lang="pt-PT" sz="2400" dirty="0" smtClean="0">
                    <a:latin typeface="Times New Roman" pitchFamily="18" charset="0"/>
                    <a:cs typeface="Times New Roman" pitchFamily="18" charset="0"/>
                  </a:rPr>
                  <a:t>&gt; Se o PIB duplicar, haverá mais transações de bens e serviços. Logo, será preciso mais moeda. Assim, </a:t>
                </a:r>
                <a:r>
                  <a:rPr lang="pt-PT" sz="2400" b="1" dirty="0" smtClean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a procura real de moeda depende positivamente do PIB real</a:t>
                </a:r>
                <a:r>
                  <a:rPr lang="pt-PT" sz="24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pt-PT" sz="24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en-GB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  <a:blipFill rotWithShape="1">
                <a:blip r:embed="rId2"/>
                <a:stretch>
                  <a:fillRect l="-741" t="-1911" r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C0066"/>
                </a:solidFill>
              </a:rPr>
              <a:t>Macroeconomia</a:t>
            </a:r>
            <a:endParaRPr lang="en-GB" dirty="0">
              <a:solidFill>
                <a:srgbClr val="CC0066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C0066"/>
                </a:solidFill>
              </a:rPr>
              <a:pPr/>
              <a:t>26</a:t>
            </a:fld>
            <a:endParaRPr lang="en-GB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CC0066"/>
          </a:solidFill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Oferta e Procura de Moeda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pt-PT" sz="2000" i="1" dirty="0" smtClean="0">
                    <a:latin typeface="Times New Roman" pitchFamily="18" charset="0"/>
                    <a:cs typeface="Times New Roman" pitchFamily="18" charset="0"/>
                  </a:rPr>
                  <a:t>Procura de Moeda e Taxas de Juro </a:t>
                </a:r>
              </a:p>
              <a:p>
                <a:pPr marL="0" indent="0" algn="just">
                  <a:buNone/>
                </a:pPr>
                <a:endParaRPr lang="pt-PT" sz="2000" u="sng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Qual o </a:t>
                </a:r>
                <a:r>
                  <a:rPr lang="pt-PT" sz="2000" i="1" dirty="0" smtClean="0"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de deter moeda? Perder a taxa de juro que se obteria no mercado financeiro (</a:t>
                </a:r>
                <a14:m>
                  <m:oMath xmlns:m="http://schemas.openxmlformats.org/officeDocument/2006/math">
                    <m:r>
                      <a:rPr lang="pt-PT" sz="2000" i="1" dirty="0" smtClean="0">
                        <a:latin typeface="Cambria Math"/>
                        <a:cs typeface="Times New Roman" pitchFamily="18" charset="0"/>
                      </a:rPr>
                      <m:t>𝑟</m:t>
                    </m:r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).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Mas importa-nos o </a:t>
                </a:r>
                <a:r>
                  <a:rPr lang="pt-PT" sz="2000" b="1" dirty="0" smtClean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retorno real de qualquer ativo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&gt; De um </a:t>
                </a:r>
                <a:r>
                  <a:rPr lang="pt-PT" sz="2000" b="1" dirty="0" smtClean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ativo financeiro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</a:rPr>
                      <m:t>𝑟𝑟</m:t>
                    </m:r>
                    <m:r>
                      <a:rPr lang="pt-PT" sz="2000" i="1">
                        <a:latin typeface="Cambria Math"/>
                      </a:rPr>
                      <m:t>=</m:t>
                    </m:r>
                    <m:r>
                      <a:rPr lang="pt-PT" sz="2000" i="1">
                        <a:latin typeface="Cambria Math"/>
                      </a:rPr>
                      <m:t>𝑟</m:t>
                    </m:r>
                    <m:r>
                      <a:rPr lang="pt-PT" sz="20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pt-PT" sz="20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PT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PT" sz="20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p>
                        <m:r>
                          <a:rPr lang="pt-PT" sz="2000" i="1"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&gt; Da </a:t>
                </a:r>
                <a:r>
                  <a:rPr lang="pt-PT" sz="2000" b="1" dirty="0" smtClean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moeda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</a:rPr>
                      <m:t>(− </m:t>
                    </m:r>
                    <m:sSup>
                      <m:sSupPr>
                        <m:ctrlPr>
                          <a:rPr lang="pt-PT" sz="20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PT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PT" sz="20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p>
                        <m:r>
                          <a:rPr lang="pt-PT" sz="2000" i="1">
                            <a:latin typeface="Cambria Math"/>
                          </a:rPr>
                          <m:t>𝑒</m:t>
                        </m:r>
                      </m:sup>
                    </m:sSup>
                    <m:r>
                      <a:rPr lang="pt-PT" sz="2000" i="1">
                        <a:latin typeface="Cambria Math"/>
                      </a:rPr>
                      <m:t>)</m:t>
                    </m:r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(perde valor com a inflação)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Logo o </a:t>
                </a:r>
                <a:r>
                  <a:rPr lang="pt-PT" sz="2000" b="1" i="1" dirty="0" smtClean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pt-PT" sz="2000" b="1" dirty="0" smtClean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 de deter moeda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é: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</a:rPr>
                      <m:t>𝑟𝑟</m:t>
                    </m:r>
                    <m:r>
                      <a:rPr lang="pt-PT" sz="2000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pt-PT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pt-PT" sz="2000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pt-PT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PT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p>
                            <m:r>
                              <a:rPr lang="pt-PT" sz="2000" i="1">
                                <a:latin typeface="Cambria Math"/>
                              </a:rPr>
                              <m:t>𝑒</m:t>
                            </m:r>
                          </m:sup>
                        </m:sSup>
                      </m:e>
                    </m:d>
                    <m:r>
                      <a:rPr lang="pt-PT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pt-PT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/>
                          </a:rPr>
                          <m:t>𝑟</m:t>
                        </m:r>
                        <m:r>
                          <a:rPr lang="pt-PT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pt-PT" sz="2000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pt-PT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PT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p>
                            <m:r>
                              <a:rPr lang="pt-PT" sz="2000" i="1">
                                <a:latin typeface="Cambria Math"/>
                              </a:rPr>
                              <m:t>𝑒</m:t>
                            </m:r>
                          </m:sup>
                        </m:sSup>
                      </m:e>
                    </m:d>
                    <m:r>
                      <a:rPr lang="pt-PT" sz="2000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pt-PT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pt-PT" sz="2000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pt-PT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PT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p>
                            <m:r>
                              <a:rPr lang="pt-PT" sz="2000" i="1">
                                <a:latin typeface="Cambria Math"/>
                              </a:rPr>
                              <m:t>𝑒</m:t>
                            </m:r>
                          </m:sup>
                        </m:sSup>
                      </m:e>
                    </m:d>
                    <m:r>
                      <a:rPr lang="pt-PT" sz="2000" i="1">
                        <a:latin typeface="Cambria Math"/>
                      </a:rPr>
                      <m:t>=</m:t>
                    </m:r>
                    <m:r>
                      <a:rPr lang="pt-PT" sz="2000" b="1" i="1">
                        <a:latin typeface="Cambria Math"/>
                      </a:rPr>
                      <m:t>𝒓</m:t>
                    </m:r>
                  </m:oMath>
                </a14:m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▼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b="1" dirty="0" smtClean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pt-PT" sz="2000" b="1" i="1" dirty="0" smtClean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pt-PT" sz="2000" b="1" dirty="0" smtClean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 de deter moeda é a taxa nominal de retorno de um ativo financeiro alternativo. </a:t>
                </a:r>
                <a:endParaRPr lang="en-GB" sz="2000" dirty="0" smtClean="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000" u="sng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  <a:blipFill rotWithShape="1">
                <a:blip r:embed="rId2"/>
                <a:stretch>
                  <a:fillRect l="-741" t="-637" r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C0066"/>
                </a:solidFill>
              </a:rPr>
              <a:t>Macroeconomia</a:t>
            </a:r>
            <a:endParaRPr lang="en-GB" dirty="0">
              <a:solidFill>
                <a:srgbClr val="CC0066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C0066"/>
                </a:solidFill>
              </a:rPr>
              <a:pPr/>
              <a:t>27</a:t>
            </a:fld>
            <a:endParaRPr lang="en-GB" dirty="0">
              <a:solidFill>
                <a:srgbClr val="CC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ângulo 5"/>
              <p:cNvSpPr/>
              <p:nvPr/>
            </p:nvSpPr>
            <p:spPr>
              <a:xfrm>
                <a:off x="6084168" y="3501008"/>
                <a:ext cx="223224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PT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PT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p>
                        <m:r>
                          <a:rPr lang="pt-PT" i="1"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 é a taxa de inflação esperada</a:t>
                </a:r>
                <a:endParaRPr lang="pt-PT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501008"/>
                <a:ext cx="2232248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4211960" y="3502749"/>
            <a:ext cx="504056" cy="430307"/>
          </a:xfrm>
          <a:prstGeom prst="ellipse">
            <a:avLst/>
          </a:prstGeom>
          <a:noFill/>
          <a:ln w="952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9" name="Conexão recta unidireccional 8"/>
          <p:cNvCxnSpPr/>
          <p:nvPr/>
        </p:nvCxnSpPr>
        <p:spPr>
          <a:xfrm>
            <a:off x="4860032" y="3717902"/>
            <a:ext cx="1620000" cy="0"/>
          </a:xfrm>
          <a:prstGeom prst="straightConnector1">
            <a:avLst/>
          </a:prstGeom>
          <a:ln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CC0066"/>
          </a:solidFill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Oferta e Procura de Moeda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Tal como no caso de outros bens, quanto maior o </a:t>
            </a: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, menos se quer ter do bem → </a:t>
            </a:r>
            <a:r>
              <a:rPr lang="pt-PT" sz="20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menor será a procura de moeda para transações, para não perder juros</a:t>
            </a: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Como a moeda não está sujeita a perdas/ganhos de capital com variações de taxa de juro, o risco de carteira pode ser reduzido pela inclusão de moeda nessa carteira. Tal diminui o risco, mas tem menor retorno.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Procura de moeda para especulação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: à medida que a taxa de juro aumenta, este custo aumenta e há vantagem em alterar o </a:t>
            </a:r>
            <a:r>
              <a:rPr lang="pt-PT" sz="2000" i="1" dirty="0" err="1" smtClean="0">
                <a:latin typeface="Times New Roman" pitchFamily="18" charset="0"/>
                <a:cs typeface="Times New Roman" pitchFamily="18" charset="0"/>
              </a:rPr>
              <a:t>mix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de carteira, detendo menos moeda → </a:t>
            </a:r>
            <a:r>
              <a:rPr lang="pt-PT" sz="20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procura de moeda para especulação diminui com taxa de juro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Curvas de Procura e Oferta de Moeda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C0066"/>
                </a:solidFill>
              </a:rPr>
              <a:t>Macroeconomia</a:t>
            </a:r>
            <a:endParaRPr lang="en-GB" dirty="0">
              <a:solidFill>
                <a:srgbClr val="CC0066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C0066"/>
                </a:solidFill>
              </a:rPr>
              <a:pPr/>
              <a:t>28</a:t>
            </a:fld>
            <a:endParaRPr lang="en-GB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2627784" y="551450"/>
            <a:ext cx="4002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7.A.1, p. 253] Mercado monetário</a:t>
            </a:r>
          </a:p>
        </p:txBody>
      </p:sp>
      <p:sp>
        <p:nvSpPr>
          <p:cNvPr id="4" name="Triângulo rectângulo 3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CC0066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riângulo rectângulo 4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CC0066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C0066"/>
                </a:solidFill>
              </a:rPr>
              <a:t>Macroeconomia</a:t>
            </a:r>
            <a:endParaRPr lang="en-GB" dirty="0">
              <a:solidFill>
                <a:srgbClr val="CC0066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C0066"/>
                </a:solidFill>
              </a:rPr>
              <a:pPr/>
              <a:t>29</a:t>
            </a:fld>
            <a:endParaRPr lang="en-GB" dirty="0">
              <a:solidFill>
                <a:srgbClr val="CC0066"/>
              </a:solidFill>
            </a:endParaRPr>
          </a:p>
        </p:txBody>
      </p:sp>
      <p:pic>
        <p:nvPicPr>
          <p:cNvPr id="8" name="Picture 1" descr="07-A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34481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5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Consumo e Poupança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363272" cy="4569371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endParaRPr lang="pt-PT" sz="2000" dirty="0" smtClean="0"/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Fator mais relevante, entre os vários que explicam o consumo: </a:t>
                </a:r>
                <a:r>
                  <a:rPr lang="pt-PT" sz="2000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Rendimento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marL="0" indent="0" algn="just">
                  <a:buNone/>
                </a:pP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Seguindo o contributo de Keynes, a </a:t>
                </a:r>
                <a:r>
                  <a:rPr lang="pt-PT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função consumo</a:t>
                </a:r>
                <a:r>
                  <a:rPr lang="pt-PT" sz="2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pode expressar-se como: 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</a:rPr>
                      <m:t>𝐶</m:t>
                    </m:r>
                    <m:r>
                      <a:rPr lang="pt-PT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sz="20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pt-PT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PT" sz="2000" i="1">
                        <a:latin typeface="Cambria Math"/>
                      </a:rPr>
                      <m:t>+</m:t>
                    </m:r>
                    <m:r>
                      <a:rPr lang="pt-PT" sz="2000" i="1">
                        <a:latin typeface="Cambria Math"/>
                      </a:rPr>
                      <m:t>𝑐</m:t>
                    </m:r>
                    <m:r>
                      <a:rPr lang="pt-PT" sz="2000" b="0" i="1" smtClean="0">
                        <a:latin typeface="Cambria Math"/>
                      </a:rPr>
                      <m:t> </m:t>
                    </m:r>
                    <m:r>
                      <a:rPr lang="pt-PT" sz="2000" i="1">
                        <a:latin typeface="Cambria Math"/>
                      </a:rPr>
                      <m:t>𝑌𝐷</m:t>
                    </m:r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363272" cy="4569371"/>
              </a:xfrm>
              <a:blipFill rotWithShape="1">
                <a:blip r:embed="rId2"/>
                <a:stretch>
                  <a:fillRect l="-72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824048" y="3487114"/>
            <a:ext cx="180000" cy="251992"/>
          </a:xfrm>
          <a:prstGeom prst="ellipse">
            <a:avLst/>
          </a:prstGeom>
          <a:noFill/>
          <a:ln w="6350" cap="rnd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cta unidireccional 5"/>
          <p:cNvCxnSpPr/>
          <p:nvPr/>
        </p:nvCxnSpPr>
        <p:spPr>
          <a:xfrm>
            <a:off x="4914048" y="3811114"/>
            <a:ext cx="0" cy="324072"/>
          </a:xfrm>
          <a:prstGeom prst="straightConnector1">
            <a:avLst/>
          </a:prstGeom>
          <a:ln w="63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ângulo 7"/>
          <p:cNvSpPr/>
          <p:nvPr/>
        </p:nvSpPr>
        <p:spPr>
          <a:xfrm>
            <a:off x="2096740" y="4135186"/>
            <a:ext cx="563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pt-PT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pt-PT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propensão marginal a consumir</a:t>
            </a:r>
            <a:r>
              <a:rPr lang="pt-PT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PT" i="1" dirty="0" err="1" smtClean="0">
                <a:latin typeface="Times New Roman" pitchFamily="18" charset="0"/>
                <a:cs typeface="Times New Roman" pitchFamily="18" charset="0"/>
              </a:rPr>
              <a:t>mpc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) = aumento em </a:t>
            </a:r>
            <a:r>
              <a:rPr lang="pt-PT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decorrente de um acréscimo unitário em </a:t>
            </a:r>
            <a:r>
              <a:rPr lang="pt-PT" i="1" dirty="0" smtClean="0">
                <a:latin typeface="Times New Roman" pitchFamily="18" charset="0"/>
                <a:cs typeface="Times New Roman" pitchFamily="18" charset="0"/>
              </a:rPr>
              <a:t>YD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exão em ângulos rectos 11"/>
          <p:cNvCxnSpPr/>
          <p:nvPr/>
        </p:nvCxnSpPr>
        <p:spPr>
          <a:xfrm>
            <a:off x="2411792" y="4532100"/>
            <a:ext cx="288000" cy="684000"/>
          </a:xfrm>
          <a:prstGeom prst="bentConnector3">
            <a:avLst>
              <a:gd name="adj1" fmla="val -1389"/>
            </a:avLst>
          </a:prstGeom>
          <a:ln w="63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ângulo 21"/>
          <p:cNvSpPr/>
          <p:nvPr/>
        </p:nvSpPr>
        <p:spPr>
          <a:xfrm>
            <a:off x="2670938" y="4999282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Dá-nos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a inclinação da função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consumo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Conexão em ângulos rectos 24"/>
          <p:cNvCxnSpPr/>
          <p:nvPr/>
        </p:nvCxnSpPr>
        <p:spPr>
          <a:xfrm>
            <a:off x="2429817" y="5368614"/>
            <a:ext cx="288000" cy="396000"/>
          </a:xfrm>
          <a:prstGeom prst="bentConnector3">
            <a:avLst>
              <a:gd name="adj1" fmla="val -1389"/>
            </a:avLst>
          </a:prstGeom>
          <a:ln w="63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ângulo 26"/>
              <p:cNvSpPr/>
              <p:nvPr/>
            </p:nvSpPr>
            <p:spPr>
              <a:xfrm>
                <a:off x="2699364" y="5579948"/>
                <a:ext cx="13685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Times New Roman" pitchFamily="18" charset="0"/>
                      </a:rPr>
                      <m:t>0≤ </m:t>
                    </m:r>
                    <m:r>
                      <a:rPr lang="pt-PT" i="1" dirty="0" smtClean="0">
                        <a:latin typeface="Cambria Math"/>
                        <a:cs typeface="Times New Roman" pitchFamily="18" charset="0"/>
                      </a:rPr>
                      <m:t>𝑐</m:t>
                    </m:r>
                    <m:r>
                      <a:rPr lang="pt-PT" i="1" dirty="0" smtClean="0">
                        <a:latin typeface="Cambria Math"/>
                        <a:cs typeface="Times New Roman" pitchFamily="18" charset="0"/>
                      </a:rPr>
                      <m:t> ≤ 1</m:t>
                    </m:r>
                  </m:oMath>
                </a14:m>
                <a:endParaRPr lang="en-GB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Rec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364" y="5579948"/>
                <a:ext cx="136858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Marcador de Posição do Rodapé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24" name="Marcador de Posição do Número do Diapositivo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3</a:t>
            </a:fld>
            <a:endParaRPr lang="en-GB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CC0066"/>
          </a:solidFill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Função LM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endParaRPr lang="pt-PT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b="1" dirty="0" smtClean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Função LM</a:t>
                </a:r>
                <a:r>
                  <a:rPr lang="pt-PT" sz="2000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representa o conjunto de todas as combinações de PIB real e taxa de juro (dada a oferta real de moeda) para as quais o mercado monetário está equilibrado </a:t>
                </a:r>
                <a:r>
                  <a:rPr lang="pt-PT" sz="2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sz="20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pt-PT" sz="2000" i="1">
                            <a:latin typeface="Cambria Math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pt-PT" sz="20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sz="20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pt-PT" sz="2000" i="1">
                            <a:latin typeface="Cambria Math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pt-PT" sz="2000" dirty="0"/>
                  <a:t>)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ctr">
                  <a:buNone/>
                </a:pPr>
                <a:endParaRPr lang="pt-PT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  <a:blipFill rotWithShape="1">
                <a:blip r:embed="rId2"/>
                <a:stretch>
                  <a:fillRect l="-741" r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C0066"/>
                </a:solidFill>
              </a:rPr>
              <a:t>Macroeconomia</a:t>
            </a:r>
            <a:endParaRPr lang="en-GB" dirty="0">
              <a:solidFill>
                <a:srgbClr val="CC0066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C0066"/>
                </a:solidFill>
              </a:rPr>
              <a:pPr/>
              <a:t>30</a:t>
            </a:fld>
            <a:endParaRPr lang="en-GB" dirty="0">
              <a:solidFill>
                <a:srgbClr val="CC0066"/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395536" y="2348880"/>
            <a:ext cx="8406483" cy="1224136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2483061" y="548680"/>
            <a:ext cx="445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7.A.2, p. 254] Obtenção da função LM</a:t>
            </a:r>
          </a:p>
        </p:txBody>
      </p:sp>
      <p:sp>
        <p:nvSpPr>
          <p:cNvPr id="4" name="Triângulo rectângulo 3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CC0066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riângulo rectângulo 4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CC0066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C0066"/>
                </a:solidFill>
              </a:rPr>
              <a:t>Macroeconomia</a:t>
            </a:r>
            <a:endParaRPr lang="en-GB" dirty="0">
              <a:solidFill>
                <a:srgbClr val="CC0066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C0066"/>
                </a:solidFill>
              </a:rPr>
              <a:pPr/>
              <a:t>31</a:t>
            </a:fld>
            <a:endParaRPr lang="en-GB" dirty="0">
              <a:solidFill>
                <a:srgbClr val="CC0066"/>
              </a:solidFill>
            </a:endParaRPr>
          </a:p>
        </p:txBody>
      </p:sp>
      <p:pic>
        <p:nvPicPr>
          <p:cNvPr id="8" name="Picture 1" descr="07-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48883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CC0066"/>
          </a:solidFill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Modelo IS-LM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PT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PT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PT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 curva IS obtida atrás pode ser usada em conjugação com a LM, de modo a termos um </a:t>
            </a:r>
            <a:r>
              <a:rPr lang="pt-PT" sz="20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modelo completo de procura agregada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PT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t-P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t-P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PT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C0066"/>
                </a:solidFill>
              </a:rPr>
              <a:t>Macroeconomia</a:t>
            </a:r>
            <a:endParaRPr lang="en-GB" dirty="0">
              <a:solidFill>
                <a:srgbClr val="CC0066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C0066"/>
                </a:solidFill>
              </a:rPr>
              <a:pPr/>
              <a:t>32</a:t>
            </a:fld>
            <a:endParaRPr lang="en-GB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2256757" y="557266"/>
            <a:ext cx="5890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13.A.1, p. 526] Função LM e inflação esperada</a:t>
            </a:r>
          </a:p>
        </p:txBody>
      </p:sp>
      <p:sp>
        <p:nvSpPr>
          <p:cNvPr id="4" name="Triângulo rectângulo 3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CC0066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riângulo rectângulo 4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CC0066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C0066"/>
                </a:solidFill>
              </a:rPr>
              <a:pPr/>
              <a:t>33</a:t>
            </a:fld>
            <a:endParaRPr lang="en-GB" dirty="0">
              <a:solidFill>
                <a:srgbClr val="CC0066"/>
              </a:solidFill>
            </a:endParaRPr>
          </a:p>
        </p:txBody>
      </p:sp>
      <p:pic>
        <p:nvPicPr>
          <p:cNvPr id="8" name="Picture 1" descr="13-A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33670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5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>
            <a:noAutofit/>
          </a:bodyPr>
          <a:lstStyle/>
          <a:p>
            <a:r>
              <a:rPr lang="pt-PT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Teoria do Rendimento Permanente</a:t>
            </a:r>
            <a:endParaRPr lang="pt-PT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900"/>
              </a:spcBef>
            </a:pPr>
            <a:endParaRPr lang="pt-PT" sz="2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900"/>
              </a:spcBef>
            </a:pPr>
            <a:r>
              <a:rPr lang="pt-PT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Introdução</a:t>
            </a:r>
          </a:p>
          <a:p>
            <a:pPr>
              <a:spcBef>
                <a:spcPts val="900"/>
              </a:spcBef>
            </a:pPr>
            <a:r>
              <a:rPr lang="pt-PT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Alisamento </a:t>
            </a:r>
            <a:r>
              <a:rPr lang="pt-PT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 Consumo</a:t>
            </a:r>
          </a:p>
          <a:p>
            <a:pPr>
              <a:spcBef>
                <a:spcPts val="900"/>
              </a:spcBef>
            </a:pPr>
            <a:r>
              <a:rPr lang="pt-PT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Consumo</a:t>
            </a:r>
            <a:r>
              <a:rPr lang="pt-PT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Rendimento e Riqueza</a:t>
            </a:r>
          </a:p>
          <a:p>
            <a:pPr>
              <a:spcBef>
                <a:spcPts val="900"/>
              </a:spcBef>
            </a:pPr>
            <a:r>
              <a:rPr lang="pt-PT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Hipótese </a:t>
            </a:r>
            <a:r>
              <a:rPr lang="pt-PT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 Rendimento Permanente em Termos Agregados</a:t>
            </a:r>
          </a:p>
          <a:p>
            <a:pPr>
              <a:spcBef>
                <a:spcPts val="900"/>
              </a:spcBef>
            </a:pPr>
            <a:r>
              <a:rPr lang="pt-PT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Restrições </a:t>
            </a:r>
            <a:r>
              <a:rPr lang="pt-PT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de Liquidez</a:t>
            </a:r>
          </a:p>
          <a:p>
            <a:pPr>
              <a:spcBef>
                <a:spcPts val="900"/>
              </a:spcBef>
            </a:pPr>
            <a:endParaRPr lang="pt-P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34</a:t>
            </a:fld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6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Introdução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040560"/>
              </a:xfrm>
            </p:spPr>
            <p:txBody>
              <a:bodyPr>
                <a:normAutofit lnSpcReduction="10000"/>
              </a:bodyPr>
              <a:lstStyle/>
              <a:p>
                <a:pPr algn="ctr">
                  <a:buNone/>
                </a:pPr>
                <a:endParaRPr lang="pt-PT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Atrás, usámos a função de consumo: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t-PT" sz="20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pt-PT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sz="20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pt-PT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PT" sz="2000" i="1">
                        <a:latin typeface="Cambria Math"/>
                      </a:rPr>
                      <m:t>+</m:t>
                    </m:r>
                    <m:r>
                      <a:rPr lang="pt-PT" sz="2000" i="1"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pt-PT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sz="2000" i="1">
                            <a:latin typeface="Cambria Math"/>
                          </a:rPr>
                          <m:t>𝑌𝐷</m:t>
                        </m:r>
                      </m:e>
                      <m:sub>
                        <m:r>
                          <a:rPr lang="pt-PT" sz="20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				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Uma implicação importante deste modelo prende-se com a propensão média a consumir (</a:t>
                </a:r>
                <a:r>
                  <a:rPr lang="pt-PT" sz="2000" i="1" dirty="0" err="1" smtClean="0">
                    <a:latin typeface="Times New Roman" pitchFamily="18" charset="0"/>
                    <a:cs typeface="Times New Roman" pitchFamily="18" charset="0"/>
                  </a:rPr>
                  <a:t>apc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): </a:t>
                </a:r>
              </a:p>
              <a:p>
                <a:pPr marL="0" indent="0" algn="just">
                  <a:buNone/>
                </a:pP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sz="2000" i="1">
                            <a:latin typeface="Cambria Math"/>
                          </a:rPr>
                          <m:t>𝑎𝑝𝑐</m:t>
                        </m:r>
                      </m:e>
                      <m:sub>
                        <m:r>
                          <a:rPr lang="pt-PT" sz="20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pt-PT" sz="2000" i="1">
                        <a:latin typeface="Cambria Math"/>
                      </a:rPr>
                      <m:t>≡</m:t>
                    </m:r>
                    <m:f>
                      <m:fPr>
                        <m:ctrlPr>
                          <a:rPr lang="pt-PT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PT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sz="20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PT" sz="2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PT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sz="2000" i="1">
                                <a:latin typeface="Cambria Math"/>
                              </a:rPr>
                              <m:t>𝑌𝐷</m:t>
                            </m:r>
                          </m:e>
                          <m:sub>
                            <m:r>
                              <a:rPr lang="pt-PT" sz="2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pt-PT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PT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pt-PT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PT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sz="2000" i="1">
                                <a:latin typeface="Cambria Math"/>
                              </a:rPr>
                              <m:t>𝑌𝐷</m:t>
                            </m:r>
                          </m:e>
                          <m:sub>
                            <m:r>
                              <a:rPr lang="pt-PT" sz="2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pt-PT" sz="2000" i="1">
                        <a:latin typeface="Cambria Math"/>
                      </a:rPr>
                      <m:t>+</m:t>
                    </m:r>
                    <m:r>
                      <a:rPr lang="pt-PT" sz="2000" b="0" i="1" smtClean="0">
                        <a:latin typeface="Cambria Math"/>
                      </a:rPr>
                      <m:t>𝑐</m:t>
                    </m:r>
                  </m:oMath>
                </a14:m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				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sendo que quando </a:t>
                </a:r>
                <a:r>
                  <a:rPr lang="pt-PT" sz="2000" i="1" dirty="0" smtClean="0">
                    <a:latin typeface="Times New Roman" pitchFamily="18" charset="0"/>
                    <a:cs typeface="Times New Roman" pitchFamily="18" charset="0"/>
                  </a:rPr>
                  <a:t>YD </a:t>
                </a:r>
                <a14:m>
                  <m:oMath xmlns:m="http://schemas.openxmlformats.org/officeDocument/2006/math">
                    <m:r>
                      <a:rPr lang="pt-PT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↗</m:t>
                    </m:r>
                    <m:r>
                      <a:rPr lang="pt-PT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pt-PT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⟹</m:t>
                    </m:r>
                    <m:r>
                      <a:rPr lang="pt-PT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↘</m:t>
                    </m:r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PT" sz="2000" i="1" dirty="0" smtClean="0">
                    <a:latin typeface="Times New Roman" pitchFamily="18" charset="0"/>
                    <a:cs typeface="Times New Roman" pitchFamily="18" charset="0"/>
                  </a:rPr>
                  <a:t>apc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Mas a função consumo também prevê que a correlação entre variações no </a:t>
                </a:r>
                <a:r>
                  <a:rPr lang="pt-PT" sz="2000" i="1" dirty="0" smtClean="0">
                    <a:latin typeface="Times New Roman" pitchFamily="18" charset="0"/>
                    <a:cs typeface="Times New Roman" pitchFamily="18" charset="0"/>
                  </a:rPr>
                  <a:t>YD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e variações no consumo devem ser muito altas.</a:t>
                </a:r>
                <a:endParaRPr lang="pt-PT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A evidência não corrobora algumas das principais implicações deste modelo ► temos de aprofundar a análise!</a:t>
                </a:r>
              </a:p>
              <a:p>
                <a:pPr algn="ctr">
                  <a:buNone/>
                </a:pPr>
                <a:endParaRPr lang="pt-PT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040560"/>
              </a:xfrm>
              <a:blipFill rotWithShape="1">
                <a:blip r:embed="rId2"/>
                <a:stretch>
                  <a:fillRect l="-741" r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35</a:t>
            </a:fld>
            <a:endParaRPr lang="en-GB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Alisamento do Consumo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451917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PT" sz="2100" dirty="0">
                <a:latin typeface="Times New Roman" pitchFamily="18" charset="0"/>
                <a:cs typeface="Times New Roman" pitchFamily="18" charset="0"/>
              </a:rPr>
              <a:t>A ideia central do </a:t>
            </a:r>
            <a:r>
              <a:rPr lang="pt-PT" sz="2100">
                <a:latin typeface="Times New Roman" pitchFamily="18" charset="0"/>
                <a:cs typeface="Times New Roman" pitchFamily="18" charset="0"/>
              </a:rPr>
              <a:t>alisamento </a:t>
            </a:r>
            <a:r>
              <a:rPr lang="pt-PT" sz="2100" smtClean="0">
                <a:latin typeface="Times New Roman" pitchFamily="18" charset="0"/>
                <a:cs typeface="Times New Roman" pitchFamily="18" charset="0"/>
              </a:rPr>
              <a:t>do consumo </a:t>
            </a:r>
            <a:r>
              <a:rPr lang="pt-PT" sz="2100" dirty="0">
                <a:latin typeface="Times New Roman" pitchFamily="18" charset="0"/>
                <a:cs typeface="Times New Roman" pitchFamily="18" charset="0"/>
              </a:rPr>
              <a:t>é a de que as pessoas tendem a alisar o seu consumo ao longo do tempo, não respondendo de forma imediata a variações conjunturais de rendimento, como admitido na função consumo acima vista. </a:t>
            </a:r>
          </a:p>
          <a:p>
            <a:pPr marL="0" indent="0" algn="ctr">
              <a:buNone/>
            </a:pPr>
            <a:endParaRPr lang="pt-PT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pt-PT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pt-PT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pt-PT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t-PT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PT" sz="21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teoria do rendimento permanente</a:t>
            </a:r>
            <a:r>
              <a:rPr lang="pt-PT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100" dirty="0" smtClean="0">
                <a:latin typeface="Times New Roman" pitchFamily="18" charset="0"/>
                <a:cs typeface="Times New Roman" pitchFamily="18" charset="0"/>
              </a:rPr>
              <a:t>analisa cada indivíduo como </a:t>
            </a:r>
            <a:r>
              <a:rPr lang="pt-PT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um ativo real. Ao longo do período de vida, temos um rendimento potencial → a nossa riqueza humana é o valor atual dos rendimentos futuros esperados</a:t>
            </a:r>
            <a:r>
              <a:rPr lang="pt-PT" sz="21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PT" sz="21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GB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PT" sz="21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riqueza do ciclo de vida</a:t>
            </a:r>
            <a:r>
              <a:rPr lang="pt-PT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100" dirty="0" smtClean="0">
                <a:latin typeface="Times New Roman" pitchFamily="18" charset="0"/>
                <a:cs typeface="Times New Roman" pitchFamily="18" charset="0"/>
              </a:rPr>
              <a:t>pode ser definida como o </a:t>
            </a:r>
            <a:r>
              <a:rPr lang="pt-PT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valor atual de todas as formas de riqueza</a:t>
            </a:r>
            <a:r>
              <a:rPr lang="pt-PT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100" dirty="0" smtClean="0">
                <a:latin typeface="Times New Roman" pitchFamily="18" charset="0"/>
                <a:cs typeface="Times New Roman" pitchFamily="18" charset="0"/>
              </a:rPr>
              <a:t>– humana, real e financeira. </a:t>
            </a:r>
            <a:endParaRPr lang="en-GB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36</a:t>
            </a:fld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57200" y="2996952"/>
            <a:ext cx="8229600" cy="922114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Consumo, Rendimento e Riqueza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Consumo, Rendimento e Riqueza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Se designarmos por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PT" sz="20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PT" sz="20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pt-PT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pt-PT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rendimento esperado no período futuro </a:t>
                </a:r>
                <a:r>
                  <a:rPr lang="pt-PT" sz="2000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pt-PT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decorrente da riqueza humana</a:t>
                </a:r>
                <a:r>
                  <a:rPr lang="pt-PT" sz="2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(i.e., rendimentos futuros não associados com a riqueza atual, real e financeira), então a nossa riqueza de ciclo de vida (</a:t>
                </a:r>
                <a:r>
                  <a:rPr lang="pt-PT" sz="2000" i="1" dirty="0" err="1" smtClean="0">
                    <a:latin typeface="Times New Roman" pitchFamily="18" charset="0"/>
                    <a:cs typeface="Times New Roman" pitchFamily="18" charset="0"/>
                  </a:rPr>
                  <a:t>lcw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) atualmente (período 0) é:  </a:t>
                </a:r>
              </a:p>
              <a:p>
                <a:pPr marL="0" indent="0" algn="just">
                  <a:buNone/>
                </a:pP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1800" i="1">
                              <a:latin typeface="Cambria Math"/>
                            </a:rPr>
                            <m:t>𝑙𝑐𝑤</m:t>
                          </m:r>
                        </m:e>
                        <m:sub>
                          <m:r>
                            <a:rPr lang="pt-PT" sz="1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PT" sz="1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t-PT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PT" sz="1800" i="1">
                              <a:latin typeface="Cambria Math"/>
                            </a:rPr>
                            <m:t>𝑡</m:t>
                          </m:r>
                          <m:r>
                            <a:rPr lang="pt-PT" sz="18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pt-PT" sz="18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pt-PT" sz="1800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PT" sz="1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PT" sz="18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PT" sz="18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pt-PT" sz="1800" i="1">
                                      <a:latin typeface="Cambria Math"/>
                                    </a:rPr>
                                    <m:t>𝑒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pt-PT" sz="1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sz="1800" i="1"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pt-PT" sz="1800" i="1">
                                      <a:latin typeface="Cambria Math"/>
                                    </a:rPr>
                                    <m:t>𝑟𝑟</m:t>
                                  </m:r>
                                  <m:r>
                                    <a:rPr lang="pt-PT" sz="18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pt-PT" sz="18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pt-PT" sz="1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PT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1800" i="1">
                              <a:latin typeface="Cambria Math"/>
                            </a:rPr>
                            <m:t>𝑟𝑖𝑞𝑢𝑒𝑧𝑎</m:t>
                          </m:r>
                          <m:r>
                            <a:rPr lang="pt-PT" sz="1800" i="1">
                              <a:latin typeface="Cambria Math"/>
                            </a:rPr>
                            <m:t> </m:t>
                          </m:r>
                          <m:r>
                            <a:rPr lang="pt-PT" sz="1800" i="1">
                              <a:latin typeface="Cambria Math"/>
                            </a:rPr>
                            <m:t>𝑎𝑡𝑢𝑎𝑙</m:t>
                          </m:r>
                        </m:e>
                        <m:sub>
                          <m:r>
                            <a:rPr lang="pt-PT" sz="18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PT" sz="1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  <a:blipFill rotWithShape="1">
                <a:blip r:embed="rId2"/>
                <a:stretch>
                  <a:fillRect l="-741" r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37</a:t>
            </a:fld>
            <a:endParaRPr lang="en-GB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Consumo, Rendimento e Riqueza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O rendimento permanente pode definir-se como o </a:t>
                </a:r>
                <a:r>
                  <a:rPr lang="pt-PT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fluxo máximo de rendimento que pode ser usado ao longo do período de vida sem reduzir o valor do stock de riqueza do ciclo de vida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PT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PT" sz="20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pt-PT" sz="20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pt-PT" sz="2000" i="1">
                              <a:latin typeface="Cambria Math"/>
                            </a:rPr>
                            <m:t>𝑃</m:t>
                          </m:r>
                        </m:sup>
                      </m:sSubSup>
                      <m:r>
                        <a:rPr lang="pt-PT" sz="2000" i="1">
                          <a:latin typeface="Cambria Math"/>
                        </a:rPr>
                        <m:t>=</m:t>
                      </m:r>
                      <m:r>
                        <a:rPr lang="pt-PT" sz="2000" i="1">
                          <a:latin typeface="Cambria Math"/>
                        </a:rPr>
                        <m:t>𝑟𝑟</m:t>
                      </m:r>
                      <m:r>
                        <a:rPr lang="pt-PT" sz="2000" i="1">
                          <a:latin typeface="Cambria Math"/>
                        </a:rPr>
                        <m:t> × </m:t>
                      </m:r>
                      <m:sSub>
                        <m:sSubPr>
                          <m:ctrlPr>
                            <a:rPr lang="pt-PT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000" i="1">
                              <a:latin typeface="Cambria Math"/>
                            </a:rPr>
                            <m:t>𝑙𝑐𝑤</m:t>
                          </m:r>
                        </m:e>
                        <m:sub>
                          <m:r>
                            <a:rPr lang="pt-PT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O consumidor que segue esta perspetiva usa o rendimento que obtém, poupa-o sob a forma de um ativo financeiro ou real e consome o valor de juros que esse ativo gera. 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  <a:blipFill rotWithShape="1">
                <a:blip r:embed="rId2"/>
                <a:stretch>
                  <a:fillRect l="-741" r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38</a:t>
            </a:fld>
            <a:endParaRPr lang="en-GB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Hipótese do Rendimento Permanente em Termos Agregados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</p:spPr>
            <p:txBody>
              <a:bodyPr>
                <a:normAutofit fontScale="77500" lnSpcReduction="20000"/>
              </a:bodyPr>
              <a:lstStyle/>
              <a:p>
                <a:pPr algn="just">
                  <a:buNone/>
                </a:pPr>
                <a:endParaRPr lang="pt-PT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pt-PT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pt-PT" sz="26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pt-PT" sz="26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riqueza de ciclo de vida em termos agregados</a:t>
                </a:r>
                <a:r>
                  <a:rPr lang="pt-PT" sz="26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PT" sz="2600" dirty="0" smtClean="0">
                    <a:latin typeface="Times New Roman" pitchFamily="18" charset="0"/>
                    <a:cs typeface="Times New Roman" pitchFamily="18" charset="0"/>
                  </a:rPr>
                  <a:t>pode escrever-se como:</a:t>
                </a:r>
              </a:p>
              <a:p>
                <a:pPr>
                  <a:buNone/>
                </a:pPr>
                <a:endParaRPr lang="pt-PT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pt-PT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3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300" i="1">
                              <a:latin typeface="Cambria Math"/>
                            </a:rPr>
                            <m:t>𝐿𝐶𝑊</m:t>
                          </m:r>
                        </m:e>
                        <m:sub>
                          <m:r>
                            <a:rPr lang="pt-PT" sz="23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PT" sz="23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t-PT" sz="23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PT" sz="2300" i="1">
                              <a:latin typeface="Cambria Math"/>
                            </a:rPr>
                            <m:t>𝑡</m:t>
                          </m:r>
                          <m:r>
                            <a:rPr lang="pt-PT" sz="23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pt-PT" sz="23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pt-PT" sz="2300" i="1">
                                  <a:latin typeface="Cambria Math"/>
                                </a:rPr>
                              </m:ctrlPr>
                            </m:fPr>
                            <m:num>
                              <m:limUpp>
                                <m:limUppPr>
                                  <m:ctrlPr>
                                    <a:rPr lang="pt-PT" sz="2300" i="1">
                                      <a:latin typeface="Cambria Math"/>
                                    </a:rPr>
                                  </m:ctrlPr>
                                </m:limUppPr>
                                <m:e>
                                  <m:groupChr>
                                    <m:groupChrPr>
                                      <m:chr m:val="⏞"/>
                                      <m:pos m:val="top"/>
                                      <m:vertJc m:val="bot"/>
                                      <m:ctrlPr>
                                        <a:rPr lang="pt-PT" sz="2300" i="1">
                                          <a:latin typeface="Cambria Math"/>
                                        </a:rPr>
                                      </m:ctrlPr>
                                    </m:groupChrPr>
                                    <m:e>
                                      <m:sSubSup>
                                        <m:sSubSupPr>
                                          <m:ctrlPr>
                                            <a:rPr lang="pt-PT" sz="23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PT" sz="2300" i="1"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pt-PT" sz="23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pt-PT" sz="2300" i="1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sup>
                                      </m:sSubSup>
                                    </m:e>
                                  </m:groupChr>
                                </m:e>
                                <m:lim>
                                  <m:eqArr>
                                    <m:eqArrPr>
                                      <m:ctrlPr>
                                        <a:rPr lang="pt-PT" sz="23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pt-PT" sz="2300" i="1">
                                          <a:latin typeface="Cambria Math"/>
                                        </a:rPr>
                                        <m:t>𝑃𝐼𝐵</m:t>
                                      </m:r>
                                      <m:r>
                                        <a:rPr lang="pt-PT" sz="23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pt-PT" sz="2300" i="1">
                                          <a:latin typeface="Cambria Math"/>
                                        </a:rPr>
                                        <m:t>𝑒𝑠𝑝𝑒𝑟𝑎𝑑𝑜</m:t>
                                      </m:r>
                                    </m:e>
                                    <m:e>
                                      <m:r>
                                        <a:rPr lang="pt-PT" sz="2300" i="1">
                                          <a:latin typeface="Cambria Math"/>
                                        </a:rPr>
                                        <m:t>𝑒𝑚</m:t>
                                      </m:r>
                                      <m:r>
                                        <a:rPr lang="pt-PT" sz="23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pt-PT" sz="23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eqArr>
                                </m:lim>
                              </m:limUpp>
                            </m:num>
                            <m:den>
                              <m:sSup>
                                <m:sSupPr>
                                  <m:ctrlPr>
                                    <a:rPr lang="pt-PT" sz="23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sz="2300" i="1"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pt-PT" sz="2300" i="1">
                                      <a:latin typeface="Cambria Math"/>
                                    </a:rPr>
                                    <m:t>𝑟𝑟</m:t>
                                  </m:r>
                                  <m:r>
                                    <a:rPr lang="pt-PT" sz="23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pt-PT" sz="23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pt-PT" sz="23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PT" sz="23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300" i="1">
                              <a:latin typeface="Cambria Math"/>
                            </a:rPr>
                            <m:t>𝑟𝑖𝑞𝑢𝑒𝑧𝑎</m:t>
                          </m:r>
                          <m:r>
                            <a:rPr lang="pt-PT" sz="2300" i="1">
                              <a:latin typeface="Cambria Math"/>
                            </a:rPr>
                            <m:t> </m:t>
                          </m:r>
                          <m:r>
                            <a:rPr lang="pt-PT" sz="2300" i="1">
                              <a:latin typeface="Cambria Math"/>
                            </a:rPr>
                            <m:t>𝑎𝑡𝑢𝑎𝑙</m:t>
                          </m:r>
                        </m:e>
                        <m:sub>
                          <m:r>
                            <a:rPr lang="pt-PT" sz="23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PT" sz="23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pt-PT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pt-PT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pt-PT" sz="2600" dirty="0" smtClean="0">
                    <a:latin typeface="Times New Roman" pitchFamily="18" charset="0"/>
                    <a:cs typeface="Times New Roman" pitchFamily="18" charset="0"/>
                  </a:rPr>
                  <a:t>Por sua vez, o </a:t>
                </a:r>
                <a:r>
                  <a:rPr lang="pt-PT" sz="26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rendimento permanente agregado</a:t>
                </a:r>
                <a:r>
                  <a:rPr lang="pt-PT" sz="26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PT" sz="2600" dirty="0" smtClean="0">
                    <a:latin typeface="Times New Roman" pitchFamily="18" charset="0"/>
                    <a:cs typeface="Times New Roman" pitchFamily="18" charset="0"/>
                  </a:rPr>
                  <a:t>é definido como: </a:t>
                </a:r>
                <a:endParaRPr lang="en-GB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pt-PT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buNone/>
                </a:pPr>
                <a:r>
                  <a:rPr lang="pt-PT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PT" sz="24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pt-PT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pt-PT" sz="2400" i="1">
                            <a:latin typeface="Cambria Math"/>
                          </a:rPr>
                          <m:t>𝑃</m:t>
                        </m:r>
                      </m:sup>
                    </m:sSubSup>
                    <m:r>
                      <a:rPr lang="pt-PT" sz="2400" i="1">
                        <a:latin typeface="Cambria Math"/>
                      </a:rPr>
                      <m:t>=</m:t>
                    </m:r>
                    <m:r>
                      <a:rPr lang="pt-PT" sz="2400" i="1">
                        <a:latin typeface="Cambria Math"/>
                      </a:rPr>
                      <m:t>𝑟𝑟</m:t>
                    </m:r>
                    <m:r>
                      <a:rPr lang="pt-PT" sz="2400" i="1">
                        <a:latin typeface="Cambria Math"/>
                      </a:rPr>
                      <m:t> × </m:t>
                    </m:r>
                    <m:sSub>
                      <m:sSubPr>
                        <m:ctrlPr>
                          <a:rPr lang="pt-P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sz="2400" i="1">
                            <a:latin typeface="Cambria Math"/>
                          </a:rPr>
                          <m:t>𝐿𝐶𝑊</m:t>
                        </m:r>
                      </m:e>
                      <m:sub>
                        <m:r>
                          <a:rPr lang="pt-PT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GB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pt-PT" sz="24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pt-PT" sz="2000" dirty="0" smtClean="0"/>
                  <a:t>		</a:t>
                </a: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39</a:t>
            </a:fld>
            <a:endParaRPr lang="en-GB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147314" y="548680"/>
            <a:ext cx="3602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13.1, p. 489] Função consumo</a:t>
            </a:r>
          </a:p>
        </p:txBody>
      </p:sp>
      <p:sp>
        <p:nvSpPr>
          <p:cNvPr id="5" name="Triângulo rectângulo 4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riângulo rectângulo 5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4</a:t>
            </a:fld>
            <a:endParaRPr lang="en-GB" dirty="0">
              <a:solidFill>
                <a:srgbClr val="000099"/>
              </a:solidFill>
            </a:endParaRPr>
          </a:p>
        </p:txBody>
      </p:sp>
      <p:pic>
        <p:nvPicPr>
          <p:cNvPr id="9" name="Picture 1" descr="13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91276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9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Hipótese do Rendimento Permanente em Termos Agregados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A diferença entre o PIB atual e o permanente é o rendimento transitório (</a:t>
                </a:r>
                <a:r>
                  <a:rPr lang="pt-PT" sz="2000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pt-PT" sz="2000" i="1" baseline="30000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): 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>
                          <a:latin typeface="Cambria Math"/>
                        </a:rPr>
                        <m:t>𝑌</m:t>
                      </m:r>
                      <m:r>
                        <a:rPr lang="pt-PT" sz="2000" i="1">
                          <a:latin typeface="Cambria Math"/>
                        </a:rPr>
                        <m:t>≡</m:t>
                      </m:r>
                      <m:sSup>
                        <m:sSupPr>
                          <m:ctrlPr>
                            <a:rPr lang="pt-PT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sz="2000" i="1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pt-PT" sz="2000" i="1">
                              <a:latin typeface="Cambria Math"/>
                            </a:rPr>
                            <m:t>𝑃</m:t>
                          </m:r>
                        </m:sup>
                      </m:sSup>
                      <m:r>
                        <a:rPr lang="pt-PT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pt-PT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sz="2000" i="1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pt-PT" sz="2000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i="1" dirty="0" smtClean="0">
                    <a:latin typeface="Times New Roman" pitchFamily="18" charset="0"/>
                    <a:cs typeface="Times New Roman" pitchFamily="18" charset="0"/>
                  </a:rPr>
                  <a:t>Dito de outro modo: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o rendimento transitório é poupado, o consumo depende do rendimento permanente. 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Será que a teoria do rendimento permanente condiz melhor com os dados? Sim, ela é </a:t>
                </a:r>
                <a:r>
                  <a:rPr lang="pt-PT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largamente confirmada</a:t>
                </a:r>
                <a:r>
                  <a:rPr lang="pt-PT" sz="2000" b="1" dirty="0" smtClean="0">
                    <a:latin typeface="Times New Roman" pitchFamily="18" charset="0"/>
                    <a:cs typeface="Times New Roman" pitchFamily="18" charset="0"/>
                  </a:rPr>
                  <a:t>!</a:t>
                </a:r>
                <a:endParaRPr lang="en-GB" sz="20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  <a:blipFill rotWithShape="1">
                <a:blip r:embed="rId2"/>
                <a:stretch>
                  <a:fillRect l="-741" r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40</a:t>
            </a:fld>
            <a:endParaRPr lang="en-GB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Hipótese do Rendimento Permanente em Termos Agregados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PT" sz="2000" u="sng" dirty="0" smtClean="0">
                <a:latin typeface="Times New Roman" pitchFamily="18" charset="0"/>
                <a:cs typeface="Times New Roman" pitchFamily="18" charset="0"/>
              </a:rPr>
              <a:t>Questão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Quais os impactos desta teoria em termos de efeito da política orçamental? </a:t>
            </a:r>
          </a:p>
          <a:p>
            <a:pPr marL="0" indent="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Vimos atrás que o impacto de uma política expansionista era dado pelo multiplicador, no pressuposto de que os consumidores reagiam de imediato a essas alterações. </a:t>
            </a:r>
          </a:p>
          <a:p>
            <a:pPr marL="0" indent="0" algn="just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O resultado relevante aqui é que </a:t>
            </a:r>
            <a:r>
              <a:rPr lang="pt-PT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quanto maior a proporção de consumidores que sigam a hipótese do rendimento permanente menor será o multiplicador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, pois maior será a poupança face a </a:t>
            </a:r>
            <a:r>
              <a:rPr lang="pt-PT" sz="2000" smtClean="0">
                <a:latin typeface="Times New Roman" pitchFamily="18" charset="0"/>
                <a:cs typeface="Times New Roman" pitchFamily="18" charset="0"/>
              </a:rPr>
              <a:t>choques transitórios.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PT" sz="2000" dirty="0" smtClean="0"/>
              <a:t> </a:t>
            </a:r>
            <a:endParaRPr lang="en-GB" sz="2000" dirty="0" smtClean="0"/>
          </a:p>
          <a:p>
            <a:pPr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41</a:t>
            </a:fld>
            <a:endParaRPr lang="en-GB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Restrições de Liquidez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040560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100" dirty="0" smtClean="0">
                    <a:latin typeface="Times New Roman" pitchFamily="18" charset="0"/>
                    <a:cs typeface="Times New Roman" pitchFamily="18" charset="0"/>
                  </a:rPr>
                  <a:t>Para que um consumidor possa seguir a hipótese do rendimento permanente, ele tem de ser capaz de ajustar o seu </a:t>
                </a:r>
                <a:r>
                  <a:rPr lang="pt-PT" sz="2100" i="1" dirty="0" smtClean="0">
                    <a:latin typeface="Times New Roman" pitchFamily="18" charset="0"/>
                    <a:cs typeface="Times New Roman" pitchFamily="18" charset="0"/>
                  </a:rPr>
                  <a:t>portfolio</a:t>
                </a:r>
                <a:r>
                  <a:rPr lang="pt-PT" sz="2100" dirty="0" smtClean="0">
                    <a:latin typeface="Times New Roman" pitchFamily="18" charset="0"/>
                    <a:cs typeface="Times New Roman" pitchFamily="18" charset="0"/>
                  </a:rPr>
                  <a:t> de ativos reais e financeiros.  </a:t>
                </a:r>
              </a:p>
              <a:p>
                <a:pPr marL="0" indent="0" algn="just">
                  <a:buNone/>
                </a:pPr>
                <a:endParaRPr lang="pt-PT" sz="2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100" dirty="0" smtClean="0">
                    <a:latin typeface="Times New Roman" pitchFamily="18" charset="0"/>
                    <a:cs typeface="Times New Roman" pitchFamily="18" charset="0"/>
                  </a:rPr>
                  <a:t>Um indivíduo rico consegue fazê-lo com facilidade. Mas um indivíduo pobre enfrenta dificuldades: </a:t>
                </a:r>
                <a:endParaRPr lang="en-GB" sz="21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100" dirty="0" smtClean="0">
                    <a:latin typeface="Times New Roman" pitchFamily="18" charset="0"/>
                    <a:cs typeface="Times New Roman" pitchFamily="18" charset="0"/>
                  </a:rPr>
                  <a:t>&gt; </a:t>
                </a:r>
                <a:r>
                  <a:rPr lang="pt-PT" sz="2100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pt-PT" sz="2100" dirty="0" smtClean="0">
                    <a:latin typeface="Times New Roman" pitchFamily="18" charset="0"/>
                    <a:cs typeface="Times New Roman" pitchFamily="18" charset="0"/>
                  </a:rPr>
                  <a:t> custo de se endividar é alto podendo ser-lhe quase impossível obter crédito;</a:t>
                </a:r>
                <a:endParaRPr lang="en-GB" sz="21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100" dirty="0" smtClean="0">
                    <a:latin typeface="Times New Roman" pitchFamily="18" charset="0"/>
                    <a:cs typeface="Times New Roman" pitchFamily="18" charset="0"/>
                  </a:rPr>
                  <a:t>&gt; </a:t>
                </a:r>
                <a:r>
                  <a:rPr lang="pt-PT" sz="2100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pt-PT" sz="2100" dirty="0" smtClean="0">
                    <a:latin typeface="Times New Roman" pitchFamily="18" charset="0"/>
                    <a:cs typeface="Times New Roman" pitchFamily="18" charset="0"/>
                  </a:rPr>
                  <a:t>ificilmente conseguirá aceder a produtos financeiros complexos, sendo mais provável a aplicação das suas eventuais poupanças em contas poupança; </a:t>
                </a:r>
                <a:endParaRPr lang="en-GB" sz="21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100" dirty="0" smtClean="0">
                    <a:latin typeface="Times New Roman" pitchFamily="18" charset="0"/>
                    <a:cs typeface="Times New Roman" pitchFamily="18" charset="0"/>
                  </a:rPr>
                  <a:t>&gt; A remuneração da poupança é baixa pelo que o </a:t>
                </a:r>
                <a14:m>
                  <m:oMath xmlns:m="http://schemas.openxmlformats.org/officeDocument/2006/math">
                    <m:r>
                      <a:rPr lang="pt-PT" sz="2100" i="1" dirty="0" smtClean="0">
                        <a:latin typeface="Cambria Math"/>
                        <a:cs typeface="Times New Roman" pitchFamily="18" charset="0"/>
                      </a:rPr>
                      <m:t>𝐶𝑂</m:t>
                    </m:r>
                  </m:oMath>
                </a14:m>
                <a:r>
                  <a:rPr lang="pt-PT" sz="2100" dirty="0" smtClean="0">
                    <a:latin typeface="Times New Roman" pitchFamily="18" charset="0"/>
                    <a:cs typeface="Times New Roman" pitchFamily="18" charset="0"/>
                  </a:rPr>
                  <a:t> de gastar o rendimento é baixo. Isso favorece o consumo face à poupança. </a:t>
                </a:r>
                <a:endParaRPr lang="en-GB" sz="21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100" dirty="0" smtClean="0">
                    <a:latin typeface="Times New Roman" pitchFamily="18" charset="0"/>
                    <a:cs typeface="Times New Roman" pitchFamily="18" charset="0"/>
                  </a:rPr>
                  <a:t>  </a:t>
                </a:r>
                <a:endParaRPr lang="en-GB" sz="21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100" dirty="0" smtClean="0">
                    <a:latin typeface="Times New Roman" pitchFamily="18" charset="0"/>
                    <a:cs typeface="Times New Roman" pitchFamily="18" charset="0"/>
                  </a:rPr>
                  <a:t>Um indivíduo que não é capaz, com facilidade, de obter crédito ou emprestar enfrenta uma </a:t>
                </a:r>
                <a:r>
                  <a:rPr lang="pt-PT" sz="21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restrição de liquidez</a:t>
                </a:r>
                <a:r>
                  <a:rPr lang="pt-PT" sz="2100" dirty="0" smtClean="0">
                    <a:latin typeface="Times New Roman" pitchFamily="18" charset="0"/>
                    <a:cs typeface="Times New Roman" pitchFamily="18" charset="0"/>
                  </a:rPr>
                  <a:t>.  </a:t>
                </a:r>
                <a:endParaRPr lang="en-GB" sz="21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GB" sz="2000" dirty="0" smtClean="0"/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040560"/>
              </a:xfrm>
              <a:blipFill rotWithShape="1">
                <a:blip r:embed="rId2"/>
                <a:stretch>
                  <a:fillRect l="-741" r="-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42</a:t>
            </a:fld>
            <a:endParaRPr lang="en-GB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pt-PT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Efeito Acelerador</a:t>
            </a:r>
            <a:endParaRPr lang="pt-PT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900"/>
              </a:spcBef>
            </a:pPr>
            <a:endParaRPr lang="pt-P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00000"/>
                </a:solidFill>
              </a:rPr>
              <a:pPr/>
              <a:t>43</a:t>
            </a:fld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Macroeconomia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Efeito Acelerador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 relação empírica entre</a:t>
            </a: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e PIB é complexa: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&gt; Alterações no </a:t>
            </a: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levam a alterações no produto, via multiplicador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&gt; Mas o rendimento também é uma causa do </a:t>
            </a: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Em particular, o </a:t>
            </a: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das empresas depende dos lucros esperados futuros. Apesar disso, um aumento do PIB é normalmente visto como um indicador de mais lucros, deixando antever um aumento de lucros futuros.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Ora, qualquer aumento do PIB só pode ser mantido de forma permanente se existir capital suficiente para gerar o </a:t>
            </a: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output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sz="2000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Macroeconomia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00000"/>
                </a:solidFill>
              </a:rPr>
              <a:pPr/>
              <a:t>44</a:t>
            </a:fld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Efeito Acelerador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340768"/>
                <a:ext cx="8352928" cy="489654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Para produzir </a:t>
                </a:r>
                <a:r>
                  <a:rPr lang="pt-PT" sz="2000" i="1" dirty="0" smtClean="0">
                    <a:latin typeface="Times New Roman" pitchFamily="18" charset="0"/>
                    <a:cs typeface="Times New Roman" pitchFamily="18" charset="0"/>
                  </a:rPr>
                  <a:t>output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adicional com o mesmo nível de produtividade, a empresa tem de </a:t>
                </a:r>
                <a:r>
                  <a:rPr lang="pt-PT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aumentar o K em proporção com o aumento do output</a:t>
                </a:r>
                <a:r>
                  <a:rPr lang="pt-PT" sz="2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Sabemos que: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pt-PT" sz="22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/>
                      </a:rPr>
                      <m:t>𝜙</m:t>
                    </m:r>
                    <m:r>
                      <a:rPr lang="pt-PT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/>
                          </a:rPr>
                          <m:t>𝑌</m:t>
                        </m:r>
                      </m:num>
                      <m:den>
                        <m:r>
                          <a:rPr lang="pt-PT" sz="2400" i="1">
                            <a:latin typeface="Cambria Math"/>
                          </a:rPr>
                          <m:t>𝐾</m:t>
                        </m:r>
                      </m:den>
                    </m:f>
                    <m:r>
                      <a:rPr lang="pt-PT" sz="2400" i="1">
                        <a:latin typeface="Cambria Math"/>
                      </a:rPr>
                      <m:t> ⇒</m:t>
                    </m:r>
                    <m:r>
                      <a:rPr lang="pt-PT" sz="2400" i="1">
                        <a:latin typeface="Cambria Math"/>
                      </a:rPr>
                      <m:t>𝐾</m:t>
                    </m:r>
                    <m:r>
                      <a:rPr lang="pt-PT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/>
                          </a:rPr>
                          <m:t>𝑌</m:t>
                        </m:r>
                      </m:num>
                      <m:den>
                        <m:r>
                          <a:rPr lang="pt-PT" sz="2400" i="1">
                            <a:latin typeface="Cambria Math"/>
                          </a:rPr>
                          <m:t>𝜙</m:t>
                        </m:r>
                      </m:den>
                    </m:f>
                    <m:r>
                      <a:rPr lang="pt-PT" sz="2400" i="1">
                        <a:latin typeface="Cambria Math"/>
                      </a:rPr>
                      <m:t> </m:t>
                    </m:r>
                    <m:r>
                      <a:rPr lang="pt-PT" sz="2400" i="1">
                        <a:latin typeface="Cambria Math"/>
                      </a:rPr>
                      <m:t>𝑒</m:t>
                    </m:r>
                    <m:r>
                      <a:rPr lang="pt-PT" sz="2400" i="1"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pt-PT" sz="2400">
                        <a:latin typeface="Cambria Math"/>
                      </a:rPr>
                      <m:t>Δ</m:t>
                    </m:r>
                    <m:r>
                      <a:rPr lang="pt-PT" sz="2400" i="1">
                        <a:latin typeface="Cambria Math"/>
                      </a:rPr>
                      <m:t>𝐾</m:t>
                    </m:r>
                    <m:r>
                      <a:rPr lang="pt-PT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PT" sz="2400">
                            <a:latin typeface="Cambria Math"/>
                          </a:rPr>
                          <m:t>Δ</m:t>
                        </m:r>
                        <m:r>
                          <a:rPr lang="pt-PT" sz="2400" i="1">
                            <a:latin typeface="Cambria Math"/>
                          </a:rPr>
                          <m:t>𝑌</m:t>
                        </m:r>
                      </m:num>
                      <m:den>
                        <m:r>
                          <a:rPr lang="pt-PT" sz="2400" i="1">
                            <a:latin typeface="Cambria Math"/>
                          </a:rPr>
                          <m:t>𝜙</m:t>
                        </m:r>
                      </m:den>
                    </m:f>
                  </m:oMath>
                </a14:m>
                <a:endParaRPr lang="en-GB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Fica: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900" i="1">
                          <a:latin typeface="Cambria Math"/>
                        </a:rPr>
                        <m:t> </m:t>
                      </m:r>
                      <m:r>
                        <a:rPr lang="pt-PT" sz="1900" i="1">
                          <a:latin typeface="Cambria Math"/>
                        </a:rPr>
                        <m:t>𝐼</m:t>
                      </m:r>
                      <m:r>
                        <a:rPr lang="pt-PT" sz="1900" i="1">
                          <a:latin typeface="Cambria Math"/>
                        </a:rPr>
                        <m:t> </m:t>
                      </m:r>
                      <m:r>
                        <a:rPr lang="pt-PT" sz="1900" i="1">
                          <a:latin typeface="Cambria Math"/>
                        </a:rPr>
                        <m:t>𝑙</m:t>
                      </m:r>
                      <m:r>
                        <a:rPr lang="pt-PT" sz="1900" i="1">
                          <a:latin typeface="Cambria Math"/>
                        </a:rPr>
                        <m:t>í</m:t>
                      </m:r>
                      <m:r>
                        <a:rPr lang="pt-PT" sz="1900" i="1">
                          <a:latin typeface="Cambria Math"/>
                        </a:rPr>
                        <m:t>𝑞𝑢𝑖𝑑𝑜</m:t>
                      </m:r>
                      <m:r>
                        <a:rPr lang="pt-PT" sz="19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PT" sz="19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PT" sz="1900">
                              <a:latin typeface="Cambria Math"/>
                            </a:rPr>
                            <m:t>Δ</m:t>
                          </m:r>
                          <m:r>
                            <a:rPr lang="pt-PT" sz="1900" i="1">
                              <a:latin typeface="Cambria Math"/>
                            </a:rPr>
                            <m:t>𝑌</m:t>
                          </m:r>
                        </m:num>
                        <m:den>
                          <m:r>
                            <a:rPr lang="pt-PT" sz="1900" i="1">
                              <a:latin typeface="Cambria Math"/>
                            </a:rPr>
                            <m:t>𝜙</m:t>
                          </m:r>
                        </m:den>
                      </m:f>
                    </m:oMath>
                  </m:oMathPara>
                </a14:m>
                <a:endParaRPr lang="pt-PT" sz="17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				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340768"/>
                <a:ext cx="8352928" cy="4896544"/>
              </a:xfrm>
              <a:blipFill rotWithShape="1">
                <a:blip r:embed="rId2"/>
                <a:stretch>
                  <a:fillRect l="-803" r="-7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Macroeconomia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00000"/>
                </a:solidFill>
              </a:rPr>
              <a:pPr/>
              <a:t>45</a:t>
            </a:fld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Efeito Acelerador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340768"/>
                <a:ext cx="8352928" cy="489654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Acelerador do investimento</a:t>
                </a:r>
                <a:r>
                  <a:rPr lang="pt-PT" sz="2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Como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</a:rPr>
                      <m:t>𝜙</m:t>
                    </m:r>
                    <m:r>
                      <a:rPr lang="pt-PT" sz="2000" i="1">
                        <a:latin typeface="Cambria Math"/>
                      </a:rPr>
                      <m:t>&lt;1 (</m:t>
                    </m:r>
                    <m:r>
                      <a:rPr lang="pt-PT" sz="2000" i="1">
                        <a:latin typeface="Cambria Math"/>
                      </a:rPr>
                      <m:t>𝑝𝑜𝑟</m:t>
                    </m:r>
                    <m:r>
                      <a:rPr lang="pt-PT" sz="2000" i="1">
                        <a:latin typeface="Cambria Math"/>
                      </a:rPr>
                      <m:t> </m:t>
                    </m:r>
                    <m:r>
                      <a:rPr lang="pt-PT" sz="2000" i="1">
                        <a:latin typeface="Cambria Math"/>
                      </a:rPr>
                      <m:t>𝑒𝑥𝑒𝑚𝑝𝑙𝑜</m:t>
                    </m:r>
                    <m:r>
                      <a:rPr lang="pt-PT" sz="2000" i="1">
                        <a:latin typeface="Cambria Math"/>
                      </a:rPr>
                      <m:t>, </m:t>
                    </m:r>
                    <m:r>
                      <a:rPr lang="pt-PT" sz="2000" i="1">
                        <a:latin typeface="Cambria Math"/>
                      </a:rPr>
                      <m:t>𝑝𝑎𝑟𝑎</m:t>
                    </m:r>
                    <m:r>
                      <a:rPr lang="pt-PT" sz="2000" i="1">
                        <a:latin typeface="Cambria Math"/>
                      </a:rPr>
                      <m:t> </m:t>
                    </m:r>
                    <m:r>
                      <a:rPr lang="pt-PT" sz="2000" i="1">
                        <a:latin typeface="Cambria Math"/>
                      </a:rPr>
                      <m:t>𝑜𝑠</m:t>
                    </m:r>
                    <m:r>
                      <a:rPr lang="pt-PT" sz="2000" i="1">
                        <a:latin typeface="Cambria Math"/>
                      </a:rPr>
                      <m:t> </m:t>
                    </m:r>
                    <m:r>
                      <a:rPr lang="pt-PT" sz="2000" i="1">
                        <a:latin typeface="Cambria Math"/>
                      </a:rPr>
                      <m:t>𝐸𝑈𝐴</m:t>
                    </m:r>
                    <m:r>
                      <a:rPr lang="pt-PT" sz="2000" i="1">
                        <a:latin typeface="Cambria Math"/>
                      </a:rPr>
                      <m:t>:0,4)⟹</m:t>
                    </m:r>
                    <m:f>
                      <m:fPr>
                        <m:ctrlPr>
                          <a:rPr lang="pt-PT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PT" sz="2000">
                            <a:latin typeface="Cambria Math"/>
                          </a:rPr>
                          <m:t> </m:t>
                        </m:r>
                        <m:r>
                          <a:rPr lang="pt-PT" sz="2000" i="1">
                            <a:latin typeface="Cambria Math"/>
                          </a:rPr>
                          <m:t>𝜙</m:t>
                        </m:r>
                      </m:den>
                    </m:f>
                    <m:r>
                      <a:rPr lang="pt-PT" sz="2000" i="1">
                        <a:latin typeface="Cambria Math"/>
                      </a:rPr>
                      <m:t>&gt;1</m:t>
                    </m:r>
                  </m:oMath>
                </a14:m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					▼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O acréscimo necessário no capital tem de ser mais rápido que o acréscimo no PIB → é acelerado. </a:t>
                </a:r>
                <a:endParaRPr lang="en-GB" sz="2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Mas há uma</a:t>
                </a:r>
                <a:r>
                  <a:rPr lang="pt-PT" sz="2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PT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interação entre efeito acelerador e efeito multiplicador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. 				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340768"/>
                <a:ext cx="8352928" cy="4896544"/>
              </a:xfrm>
              <a:blipFill rotWithShape="1">
                <a:blip r:embed="rId2"/>
                <a:stretch>
                  <a:fillRect l="-803" r="-7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Macroeconomia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00000"/>
                </a:solidFill>
              </a:rPr>
              <a:pPr/>
              <a:t>46</a:t>
            </a:fld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Consumo e Poupança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91264" cy="456937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i="1" dirty="0" smtClean="0">
                        <a:latin typeface="Cambria Math"/>
                        <a:cs typeface="Times New Roman" pitchFamily="18" charset="0"/>
                      </a:rPr>
                      <m:t>𝑌𝐷</m:t>
                    </m:r>
                    <m:r>
                      <a:rPr lang="pt-PT" sz="200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é dividido entre </a:t>
                </a:r>
                <a:r>
                  <a:rPr lang="pt-PT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consumo</a:t>
                </a:r>
                <a:r>
                  <a:rPr lang="pt-PT" sz="2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e </a:t>
                </a:r>
                <a:r>
                  <a:rPr lang="pt-PT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poupança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. Assim, a </a:t>
                </a:r>
                <a:r>
                  <a:rPr lang="pt-PT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função poupança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é: </a:t>
                </a:r>
              </a:p>
              <a:p>
                <a:pPr marL="0" lv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>
                          <a:latin typeface="Cambria Math"/>
                        </a:rPr>
                        <m:t>𝑆</m:t>
                      </m:r>
                      <m:r>
                        <a:rPr lang="pt-PT" sz="2000" i="1">
                          <a:latin typeface="Cambria Math"/>
                        </a:rPr>
                        <m:t>=</m:t>
                      </m:r>
                      <m:r>
                        <a:rPr lang="pt-PT" sz="2000" i="1">
                          <a:latin typeface="Cambria Math"/>
                        </a:rPr>
                        <m:t>𝑌𝐷</m:t>
                      </m:r>
                      <m:r>
                        <a:rPr lang="pt-PT" sz="2000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pt-PT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pt-PT" sz="2000" i="1">
                              <a:latin typeface="Cambria Math"/>
                            </a:rPr>
                            <m:t>+</m:t>
                          </m:r>
                          <m:r>
                            <a:rPr lang="pt-PT" sz="2000" i="1">
                              <a:latin typeface="Cambria Math"/>
                            </a:rPr>
                            <m:t>𝑐𝑌𝐷</m:t>
                          </m:r>
                        </m:e>
                      </m:d>
                      <m:r>
                        <a:rPr lang="pt-PT" sz="2000" i="1">
                          <a:latin typeface="Cambria Math"/>
                        </a:rPr>
                        <m:t>=− </m:t>
                      </m:r>
                      <m:sSub>
                        <m:sSubPr>
                          <m:ctrlPr>
                            <a:rPr lang="pt-PT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pt-PT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PT" sz="2000" i="1">
                          <a:latin typeface="Cambria Math"/>
                        </a:rPr>
                        <m:t>+(1−</m:t>
                      </m:r>
                      <m:r>
                        <a:rPr lang="pt-PT" sz="2000" i="1">
                          <a:latin typeface="Cambria Math"/>
                        </a:rPr>
                        <m:t>𝑐</m:t>
                      </m:r>
                      <m:r>
                        <a:rPr lang="pt-PT" sz="2000" i="1">
                          <a:latin typeface="Cambria Math"/>
                        </a:rPr>
                        <m:t>)</m:t>
                      </m:r>
                      <m:r>
                        <a:rPr lang="pt-PT" sz="2000" i="1">
                          <a:latin typeface="Cambria Math"/>
                        </a:rPr>
                        <m:t>𝑌𝐷</m:t>
                      </m:r>
                    </m:oMath>
                  </m:oMathPara>
                </a14:m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A inclinação da função de poupança é propensão marginal a poupar (</a:t>
                </a:r>
                <a14:m>
                  <m:oMath xmlns:m="http://schemas.openxmlformats.org/officeDocument/2006/math">
                    <m:r>
                      <a:rPr lang="pt-PT" sz="2000" i="1" dirty="0" smtClean="0">
                        <a:latin typeface="Cambria Math"/>
                        <a:cs typeface="Times New Roman" pitchFamily="18" charset="0"/>
                      </a:rPr>
                      <m:t>𝑚𝑝𝑠</m:t>
                    </m:r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):</a:t>
                </a:r>
              </a:p>
              <a:p>
                <a:pPr marL="0" lvl="0" indent="0" algn="just">
                  <a:buNone/>
                </a:pPr>
                <a:endParaRPr lang="pt-PT" sz="2000" b="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dirty="0" smtClean="0">
                          <a:latin typeface="Cambria Math"/>
                          <a:cs typeface="Times New Roman" pitchFamily="18" charset="0"/>
                        </a:rPr>
                        <m:t>𝑚𝑝𝑠</m:t>
                      </m:r>
                      <m:r>
                        <a:rPr lang="pt-PT" sz="2000" b="0" i="0" dirty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pt-PT" sz="2000" i="1" dirty="0" smtClean="0">
                          <a:latin typeface="Cambria Math"/>
                          <a:cs typeface="Times New Roman" pitchFamily="18" charset="0"/>
                        </a:rPr>
                        <m:t>(1−</m:t>
                      </m:r>
                      <m:r>
                        <a:rPr lang="pt-PT" sz="2000" i="1" dirty="0" smtClean="0">
                          <a:latin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pt-PT" sz="2000" i="1" dirty="0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91264" cy="4569371"/>
              </a:xfrm>
              <a:blipFill rotWithShape="1">
                <a:blip r:embed="rId2"/>
                <a:stretch>
                  <a:fillRect l="-7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rco 4"/>
          <p:cNvSpPr/>
          <p:nvPr/>
        </p:nvSpPr>
        <p:spPr>
          <a:xfrm rot="8631596">
            <a:off x="3692280" y="3835161"/>
            <a:ext cx="848917" cy="625629"/>
          </a:xfrm>
          <a:prstGeom prst="arc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ângulo 8"/>
              <p:cNvSpPr/>
              <p:nvPr/>
            </p:nvSpPr>
            <p:spPr>
              <a:xfrm>
                <a:off x="2555776" y="4905200"/>
                <a:ext cx="62646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Times New Roman" pitchFamily="18" charset="0"/>
                      </a:rPr>
                      <m:t>𝑚𝑝𝑠</m:t>
                    </m:r>
                    <m:r>
                      <a:rPr lang="pt-PT" b="0" i="1" dirty="0" smtClean="0">
                        <a:latin typeface="Cambria Math"/>
                        <a:cs typeface="Times New Roman" pitchFamily="18" charset="0"/>
                      </a:rPr>
                      <m:t>= </m:t>
                    </m:r>
                  </m:oMath>
                </a14:m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acréscimo </a:t>
                </a:r>
                <a:r>
                  <a:rPr lang="pt-PT" dirty="0">
                    <a:latin typeface="Times New Roman" pitchFamily="18" charset="0"/>
                    <a:cs typeface="Times New Roman" pitchFamily="18" charset="0"/>
                  </a:rPr>
                  <a:t>na </a:t>
                </a:r>
                <a:r>
                  <a:rPr lang="pt-PT" i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pt-PT" dirty="0">
                    <a:latin typeface="Times New Roman" pitchFamily="18" charset="0"/>
                    <a:cs typeface="Times New Roman" pitchFamily="18" charset="0"/>
                  </a:rPr>
                  <a:t> quando </a:t>
                </a:r>
                <a:r>
                  <a:rPr lang="pt-PT" i="1" dirty="0">
                    <a:latin typeface="Times New Roman" pitchFamily="18" charset="0"/>
                    <a:cs typeface="Times New Roman" pitchFamily="18" charset="0"/>
                  </a:rPr>
                  <a:t>YD</a:t>
                </a:r>
                <a:r>
                  <a:rPr lang="pt-PT" dirty="0">
                    <a:latin typeface="Times New Roman" pitchFamily="18" charset="0"/>
                    <a:cs typeface="Times New Roman" pitchFamily="18" charset="0"/>
                  </a:rPr>
                  <a:t> aumenta uma </a:t>
                </a:r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unidade</a:t>
                </a:r>
                <a:endParaRPr lang="en-GB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905200"/>
                <a:ext cx="6264696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xão recta unidireccional 9"/>
          <p:cNvCxnSpPr/>
          <p:nvPr/>
        </p:nvCxnSpPr>
        <p:spPr>
          <a:xfrm>
            <a:off x="4006612" y="4581128"/>
            <a:ext cx="0" cy="324072"/>
          </a:xfrm>
          <a:prstGeom prst="straightConnector1">
            <a:avLst/>
          </a:prstGeom>
          <a:ln w="63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5</a:t>
            </a:fld>
            <a:endParaRPr lang="en-GB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Impostos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 algn="ctr">
                  <a:buNone/>
                </a:pPr>
                <a:endParaRPr lang="pt-PT" sz="8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pt-PT" sz="62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pt-PT" sz="8000" i="1" dirty="0" smtClean="0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pt-PT" sz="8000" dirty="0" smtClean="0">
                    <a:latin typeface="Times New Roman" pitchFamily="18" charset="0"/>
                    <a:cs typeface="Times New Roman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sz="8000" i="1" dirty="0" smtClean="0">
                        <a:latin typeface="Cambria Math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pt-PT" sz="8000" dirty="0" smtClean="0">
                    <a:latin typeface="Times New Roman" pitchFamily="18" charset="0"/>
                    <a:cs typeface="Times New Roman" pitchFamily="18" charset="0"/>
                  </a:rPr>
                  <a:t> dependem de </a:t>
                </a:r>
                <a14:m>
                  <m:oMath xmlns:m="http://schemas.openxmlformats.org/officeDocument/2006/math">
                    <m:r>
                      <a:rPr lang="pt-PT" sz="8000" i="1" dirty="0" smtClean="0">
                        <a:latin typeface="Cambria Math"/>
                        <a:cs typeface="Times New Roman" pitchFamily="18" charset="0"/>
                      </a:rPr>
                      <m:t>𝑌𝐷</m:t>
                    </m:r>
                  </m:oMath>
                </a14:m>
                <a:r>
                  <a:rPr lang="pt-PT" sz="80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marL="0" indent="0" algn="just">
                  <a:buNone/>
                </a:pPr>
                <a:endParaRPr lang="pt-PT" sz="8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8000" dirty="0" smtClean="0">
                    <a:latin typeface="Times New Roman" pitchFamily="18" charset="0"/>
                    <a:cs typeface="Times New Roman" pitchFamily="18" charset="0"/>
                  </a:rPr>
                  <a:t>Este </a:t>
                </a:r>
                <a14:m>
                  <m:oMath xmlns:m="http://schemas.openxmlformats.org/officeDocument/2006/math">
                    <m:r>
                      <a:rPr lang="pt-PT" sz="8000" i="1" dirty="0" smtClean="0">
                        <a:latin typeface="Cambria Math"/>
                        <a:cs typeface="Times New Roman" pitchFamily="18" charset="0"/>
                      </a:rPr>
                      <m:t>𝑌𝐷</m:t>
                    </m:r>
                  </m:oMath>
                </a14:m>
                <a:r>
                  <a:rPr lang="pt-PT" sz="8000" dirty="0" smtClean="0">
                    <a:latin typeface="Times New Roman" pitchFamily="18" charset="0"/>
                    <a:cs typeface="Times New Roman" pitchFamily="18" charset="0"/>
                  </a:rPr>
                  <a:t> depende: </a:t>
                </a:r>
                <a:r>
                  <a:rPr lang="pt-PT" sz="8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1)</a:t>
                </a:r>
                <a:r>
                  <a:rPr lang="pt-PT" sz="8000" dirty="0" smtClean="0">
                    <a:latin typeface="Times New Roman" pitchFamily="18" charset="0"/>
                    <a:cs typeface="Times New Roman" pitchFamily="18" charset="0"/>
                  </a:rPr>
                  <a:t> do </a:t>
                </a:r>
                <a14:m>
                  <m:oMath xmlns:m="http://schemas.openxmlformats.org/officeDocument/2006/math">
                    <m:r>
                      <a:rPr lang="pt-PT" sz="8000" i="1" dirty="0" smtClean="0">
                        <a:latin typeface="Cambria Math"/>
                        <a:cs typeface="Times New Roman" pitchFamily="18" charset="0"/>
                      </a:rPr>
                      <m:t>𝑃𝐼𝐵</m:t>
                    </m:r>
                  </m:oMath>
                </a14:m>
                <a:r>
                  <a:rPr lang="pt-PT" sz="80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pt-PT" sz="8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2)</a:t>
                </a:r>
                <a:r>
                  <a:rPr lang="pt-PT" sz="8000" dirty="0" smtClean="0">
                    <a:latin typeface="Times New Roman" pitchFamily="18" charset="0"/>
                    <a:cs typeface="Times New Roman" pitchFamily="18" charset="0"/>
                  </a:rPr>
                  <a:t> dos impostos e </a:t>
                </a:r>
                <a:r>
                  <a:rPr lang="pt-PT" sz="8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3)</a:t>
                </a:r>
                <a:r>
                  <a:rPr lang="pt-PT" sz="8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PT" sz="8000" dirty="0" smtClean="0">
                    <a:latin typeface="Times New Roman" pitchFamily="18" charset="0"/>
                    <a:cs typeface="Times New Roman" pitchFamily="18" charset="0"/>
                  </a:rPr>
                  <a:t>das transferências. </a:t>
                </a:r>
              </a:p>
              <a:p>
                <a:pPr marL="0" indent="0" algn="just">
                  <a:buNone/>
                </a:pPr>
                <a:endParaRPr lang="en-GB" sz="8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8000" dirty="0" smtClean="0">
                    <a:latin typeface="Times New Roman" pitchFamily="18" charset="0"/>
                    <a:cs typeface="Times New Roman" pitchFamily="18" charset="0"/>
                  </a:rPr>
                  <a:t>Como vimos no Cap. 1: </a:t>
                </a:r>
              </a:p>
              <a:p>
                <a:pPr marL="0" indent="0" algn="just">
                  <a:buNone/>
                </a:pPr>
                <a:endParaRPr lang="en-GB" sz="8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8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sz="8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8000" i="1" dirty="0" smtClean="0">
                          <a:latin typeface="Cambria Math"/>
                          <a:cs typeface="Times New Roman" pitchFamily="18" charset="0"/>
                        </a:rPr>
                        <m:t>𝑌𝐷</m:t>
                      </m:r>
                      <m:r>
                        <a:rPr lang="fr-FR" sz="8000" i="1" dirty="0" smtClean="0">
                          <a:latin typeface="Cambria Math"/>
                          <a:cs typeface="Times New Roman" pitchFamily="18" charset="0"/>
                        </a:rPr>
                        <m:t> ≡ </m:t>
                      </m:r>
                      <m:r>
                        <a:rPr lang="fr-FR" sz="8000" i="1" dirty="0" smtClean="0">
                          <a:latin typeface="Cambria Math"/>
                          <a:cs typeface="Times New Roman" pitchFamily="18" charset="0"/>
                        </a:rPr>
                        <m:t>𝑌</m:t>
                      </m:r>
                      <m:r>
                        <a:rPr lang="fr-FR" sz="8000" i="1" dirty="0" smtClean="0">
                          <a:latin typeface="Cambria Math"/>
                          <a:cs typeface="Times New Roman" pitchFamily="18" charset="0"/>
                        </a:rPr>
                        <m:t> – </m:t>
                      </m:r>
                      <m:r>
                        <a:rPr lang="fr-FR" sz="8000" i="1" dirty="0" smtClean="0">
                          <a:latin typeface="Cambria Math"/>
                          <a:cs typeface="Times New Roman" pitchFamily="18" charset="0"/>
                        </a:rPr>
                        <m:t>𝑇</m:t>
                      </m:r>
                      <m:r>
                        <a:rPr lang="fr-FR" sz="8000" i="1" dirty="0" smtClean="0">
                          <a:latin typeface="Cambria Math"/>
                          <a:cs typeface="Times New Roman" pitchFamily="18" charset="0"/>
                        </a:rPr>
                        <m:t> + </m:t>
                      </m:r>
                      <m:r>
                        <a:rPr lang="fr-FR" sz="8000" i="1" dirty="0" smtClean="0">
                          <a:latin typeface="Cambria Math"/>
                          <a:cs typeface="Times New Roman" pitchFamily="18" charset="0"/>
                        </a:rPr>
                        <m:t>𝑇𝑅</m:t>
                      </m:r>
                      <m:r>
                        <a:rPr lang="fr-FR" sz="8000" i="1" dirty="0" smtClean="0">
                          <a:latin typeface="Cambria Math"/>
                          <a:cs typeface="Times New Roman" pitchFamily="18" charset="0"/>
                        </a:rPr>
                        <m:t> ≡ </m:t>
                      </m:r>
                      <m:r>
                        <a:rPr lang="fr-FR" sz="8000" i="1" dirty="0" smtClean="0"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fr-FR" sz="8000" i="1" dirty="0" smtClean="0">
                          <a:latin typeface="Cambria Math"/>
                          <a:cs typeface="Times New Roman" pitchFamily="18" charset="0"/>
                        </a:rPr>
                        <m:t> + </m:t>
                      </m:r>
                      <m:r>
                        <a:rPr lang="fr-FR" sz="8000" i="1" dirty="0" smtClean="0">
                          <a:latin typeface="Cambria Math"/>
                          <a:cs typeface="Times New Roman" pitchFamily="18" charset="0"/>
                        </a:rPr>
                        <m:t>𝑆</m:t>
                      </m:r>
                      <m:r>
                        <a:rPr lang="pt-PT" sz="8000" b="0" i="1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pt-PT" sz="8000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⟺</m:t>
                      </m:r>
                      <m:r>
                        <a:rPr lang="fr-FR" sz="8000" i="1" dirty="0">
                          <a:latin typeface="Cambria Math"/>
                          <a:cs typeface="Times New Roman" pitchFamily="18" charset="0"/>
                        </a:rPr>
                        <m:t>𝑇</m:t>
                      </m:r>
                      <m:r>
                        <a:rPr lang="fr-FR" sz="8000" i="1" dirty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fr-FR" sz="8000" i="1" dirty="0">
                          <a:latin typeface="Cambria Math"/>
                          <a:cs typeface="Times New Roman" pitchFamily="18" charset="0"/>
                        </a:rPr>
                        <m:t>𝑇𝑅</m:t>
                      </m:r>
                      <m:r>
                        <a:rPr lang="fr-FR" sz="8000" i="1" dirty="0">
                          <a:latin typeface="Cambria Math"/>
                          <a:cs typeface="Times New Roman" pitchFamily="18" charset="0"/>
                        </a:rPr>
                        <m:t> ≡ </m:t>
                      </m:r>
                      <m:r>
                        <a:rPr lang="fr-FR" sz="8000" i="1" dirty="0">
                          <a:latin typeface="Cambria Math"/>
                          <a:cs typeface="Times New Roman" pitchFamily="18" charset="0"/>
                        </a:rPr>
                        <m:t>𝑌</m:t>
                      </m:r>
                      <m:r>
                        <a:rPr lang="fr-FR" sz="8000" i="1" dirty="0">
                          <a:latin typeface="Cambria Math"/>
                          <a:cs typeface="Times New Roman" pitchFamily="18" charset="0"/>
                        </a:rPr>
                        <m:t> – </m:t>
                      </m:r>
                      <m:r>
                        <a:rPr lang="fr-FR" sz="8000" i="1" dirty="0"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fr-FR" sz="8000" i="1" dirty="0">
                          <a:latin typeface="Cambria Math"/>
                          <a:cs typeface="Times New Roman" pitchFamily="18" charset="0"/>
                        </a:rPr>
                        <m:t> – </m:t>
                      </m:r>
                      <m:r>
                        <a:rPr lang="fr-FR" sz="8000" i="1" dirty="0">
                          <a:latin typeface="Cambria Math"/>
                          <a:cs typeface="Times New Roman" pitchFamily="18" charset="0"/>
                        </a:rPr>
                        <m:t>𝑆</m:t>
                      </m:r>
                    </m:oMath>
                  </m:oMathPara>
                </a14:m>
                <a:endParaRPr lang="pt-PT" sz="8000" i="1" dirty="0" smtClean="0">
                  <a:latin typeface="Cambria Math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pt-PT" sz="8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pt-PT" sz="8000" dirty="0" smtClean="0">
                    <a:latin typeface="Times New Roman" pitchFamily="18" charset="0"/>
                    <a:cs typeface="Times New Roman" pitchFamily="18" charset="0"/>
                  </a:rPr>
                  <a:t>Simplificação: </a:t>
                </a:r>
                <a:r>
                  <a:rPr lang="pt-PT" sz="8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trataremos </a:t>
                </a:r>
                <a:r>
                  <a:rPr lang="pt-PT" sz="8000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 </a:t>
                </a:r>
                <a:r>
                  <a:rPr lang="pt-PT" sz="8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como impostos negativos</a:t>
                </a:r>
                <a:r>
                  <a:rPr lang="pt-PT" sz="8000" dirty="0" smtClean="0">
                    <a:latin typeface="Times New Roman" pitchFamily="18" charset="0"/>
                    <a:cs typeface="Times New Roman" pitchFamily="18" charset="0"/>
                  </a:rPr>
                  <a:t>. Assim, retirando </a:t>
                </a:r>
                <a14:m>
                  <m:oMath xmlns:m="http://schemas.openxmlformats.org/officeDocument/2006/math">
                    <m:r>
                      <a:rPr lang="pt-PT" sz="8000" i="1" dirty="0" smtClean="0">
                        <a:latin typeface="Cambria Math"/>
                        <a:cs typeface="Times New Roman" pitchFamily="18" charset="0"/>
                      </a:rPr>
                      <m:t>𝑇𝑅</m:t>
                    </m:r>
                  </m:oMath>
                </a14:m>
                <a:r>
                  <a:rPr lang="pt-PT" sz="8000" dirty="0" smtClean="0">
                    <a:latin typeface="Times New Roman" pitchFamily="18" charset="0"/>
                    <a:cs typeface="Times New Roman" pitchFamily="18" charset="0"/>
                  </a:rPr>
                  <a:t> da equação fica: 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pt-PT" sz="8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fr-FR" sz="8000" dirty="0" smtClean="0">
                    <a:latin typeface="Times New Roman" pitchFamily="18" charset="0"/>
                    <a:cs typeface="Times New Roman" pitchFamily="18" charset="0"/>
                  </a:rPr>
                  <a:t>T ≡ Y – C – S</a:t>
                </a:r>
                <a:endParaRPr lang="pt-PT" sz="8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en-GB" sz="6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r>
                  <a:rPr lang="pt-PT" sz="62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sz="6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r>
                  <a:rPr lang="fr-FR" sz="62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fr-FR" sz="42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pt-PT" sz="4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GB" sz="4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r>
                  <a:rPr lang="pt-PT" sz="42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sz="4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n-GB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GB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  <a:blipFill rotWithShape="1">
                <a:blip r:embed="rId2"/>
                <a:stretch>
                  <a:fillRect l="-741" r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6</a:t>
            </a:fld>
            <a:endParaRPr lang="en-GB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Impostos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Vamos representar a função de impostos como (apesar da enorme complexidade do sistema fiscal):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>
                          <a:latin typeface="Cambria Math"/>
                        </a:rPr>
                        <m:t>𝑇</m:t>
                      </m:r>
                      <m:r>
                        <a:rPr lang="pt-PT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000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pt-PT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PT" sz="2000" i="1">
                          <a:latin typeface="Cambria Math"/>
                        </a:rPr>
                        <m:t>+</m:t>
                      </m:r>
                      <m:r>
                        <a:rPr lang="pt-PT" sz="2000" i="1">
                          <a:latin typeface="Cambria Math"/>
                        </a:rPr>
                        <m:t>𝜏</m:t>
                      </m:r>
                      <m:r>
                        <a:rPr lang="pt-PT" sz="2000" i="1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τ</a:t>
                </a:r>
                <a:r>
                  <a:rPr lang="pt-PT" sz="2000" baseline="-25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deverá ser negativo porque os impostos normalmente só ocorrem acima de um dado limite de rendimento e as transferências são maiores para níveis mais baixos de rendimento. 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  <a:blipFill rotWithShape="1">
                <a:blip r:embed="rId2"/>
                <a:stretch>
                  <a:fillRect l="-741" t="-637" r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914048" y="2420888"/>
            <a:ext cx="180000" cy="251992"/>
          </a:xfrm>
          <a:prstGeom prst="ellipse">
            <a:avLst/>
          </a:prstGeom>
          <a:noFill/>
          <a:ln w="6350" cap="rnd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9" name="Conexão recta unidireccional 8"/>
          <p:cNvCxnSpPr/>
          <p:nvPr/>
        </p:nvCxnSpPr>
        <p:spPr>
          <a:xfrm>
            <a:off x="5004048" y="2744888"/>
            <a:ext cx="0" cy="324072"/>
          </a:xfrm>
          <a:prstGeom prst="straightConnector1">
            <a:avLst/>
          </a:prstGeom>
          <a:ln w="63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ângulo 9"/>
          <p:cNvSpPr/>
          <p:nvPr/>
        </p:nvSpPr>
        <p:spPr>
          <a:xfrm>
            <a:off x="2551278" y="3132785"/>
            <a:ext cx="5189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pt-PT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taxa </a:t>
            </a:r>
            <a:r>
              <a:rPr lang="pt-PT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marginal de </a:t>
            </a:r>
            <a:r>
              <a:rPr lang="pt-PT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imposto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fração de 1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euro  </a:t>
            </a:r>
          </a:p>
          <a:p>
            <a:pPr algn="ctr"/>
            <a:r>
              <a:rPr lang="pt-P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        adicional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de rendimento que vai para impostos.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Conexão em ângulos rectos 10"/>
          <p:cNvCxnSpPr/>
          <p:nvPr/>
        </p:nvCxnSpPr>
        <p:spPr>
          <a:xfrm>
            <a:off x="2917168" y="3522013"/>
            <a:ext cx="288000" cy="684000"/>
          </a:xfrm>
          <a:prstGeom prst="bentConnector3">
            <a:avLst>
              <a:gd name="adj1" fmla="val -1389"/>
            </a:avLst>
          </a:prstGeom>
          <a:ln w="63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ângulo 11"/>
          <p:cNvSpPr/>
          <p:nvPr/>
        </p:nvSpPr>
        <p:spPr>
          <a:xfrm>
            <a:off x="3275856" y="4005064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0≤ τ ≤ 1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7</a:t>
            </a:fld>
            <a:endParaRPr lang="en-GB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Procura Agregada de Equilíbrio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&gt;&gt; Modelo</a:t>
            </a:r>
          </a:p>
          <a:p>
            <a:pPr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&gt;&gt; Equilíbrio e Convergência para o Equilíbrio</a:t>
            </a:r>
          </a:p>
          <a:p>
            <a:pPr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8</a:t>
            </a:fld>
            <a:endParaRPr lang="en-GB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2051720" y="548680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13.6, p. 497] Obtenção da procura agregada</a:t>
            </a:r>
          </a:p>
        </p:txBody>
      </p:sp>
      <p:sp>
        <p:nvSpPr>
          <p:cNvPr id="4" name="Triângulo rectângulo 3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riângulo rectângulo 4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9</a:t>
            </a:fld>
            <a:endParaRPr lang="en-GB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608004" y="4633391"/>
                <a:ext cx="324036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14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pt-PT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004" y="4633391"/>
                <a:ext cx="324036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4031940" y="4653136"/>
                <a:ext cx="324036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14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pt-PT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0" y="4653136"/>
                <a:ext cx="324036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707904" y="4633391"/>
                <a:ext cx="324036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sz="1400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pt-PT" sz="1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633391"/>
                <a:ext cx="324036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" descr="13-0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55272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3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1820</Words>
  <Application>Microsoft Office PowerPoint</Application>
  <PresentationFormat>Apresentação no Ecrã (4:3)</PresentationFormat>
  <Paragraphs>436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46</vt:i4>
      </vt:variant>
    </vt:vector>
  </HeadingPairs>
  <TitlesOfParts>
    <vt:vector size="47" baseType="lpstr">
      <vt:lpstr>Tema do Office</vt:lpstr>
      <vt:lpstr>Capítulo 3 Procura Agregada</vt:lpstr>
      <vt:lpstr>Um Modelo Simples de Procura Agregada</vt:lpstr>
      <vt:lpstr>Consumo e Poupança</vt:lpstr>
      <vt:lpstr>Apresentação do PowerPoint</vt:lpstr>
      <vt:lpstr>Consumo e Poupança</vt:lpstr>
      <vt:lpstr>Impostos</vt:lpstr>
      <vt:lpstr>Impostos</vt:lpstr>
      <vt:lpstr>Procura Agregada de Equilíbrio</vt:lpstr>
      <vt:lpstr>Apresentação do PowerPoint</vt:lpstr>
      <vt:lpstr>Apresentação do PowerPoint</vt:lpstr>
      <vt:lpstr>Multiplicador</vt:lpstr>
      <vt:lpstr>Política Orçamental e Procura Agregada</vt:lpstr>
      <vt:lpstr>Introdução</vt:lpstr>
      <vt:lpstr>Apresentação do PowerPoint</vt:lpstr>
      <vt:lpstr>Apresentação do PowerPoint</vt:lpstr>
      <vt:lpstr>Investimento e Procura Agregada</vt:lpstr>
      <vt:lpstr>Determinantes do Nível de Investimento</vt:lpstr>
      <vt:lpstr>Determinantes do Nível de Investimento</vt:lpstr>
      <vt:lpstr>Apresentação do PowerPoint</vt:lpstr>
      <vt:lpstr>Determinantes do Nível de Investimento</vt:lpstr>
      <vt:lpstr>Determinantes do Nível de Investimento</vt:lpstr>
      <vt:lpstr>Função IS</vt:lpstr>
      <vt:lpstr>Apresentação do PowerPoint</vt:lpstr>
      <vt:lpstr>Modelo IS-LM</vt:lpstr>
      <vt:lpstr>Oferta e Procura de Moeda</vt:lpstr>
      <vt:lpstr>Oferta e Procura de Moeda</vt:lpstr>
      <vt:lpstr>Oferta e Procura de Moeda</vt:lpstr>
      <vt:lpstr>Oferta e Procura de Moeda</vt:lpstr>
      <vt:lpstr>Apresentação do PowerPoint</vt:lpstr>
      <vt:lpstr>Função LM</vt:lpstr>
      <vt:lpstr>Apresentação do PowerPoint</vt:lpstr>
      <vt:lpstr>Modelo IS-LM</vt:lpstr>
      <vt:lpstr>Apresentação do PowerPoint</vt:lpstr>
      <vt:lpstr>Teoria do Rendimento Permanente</vt:lpstr>
      <vt:lpstr>Introdução</vt:lpstr>
      <vt:lpstr>Alisamento do Consumo</vt:lpstr>
      <vt:lpstr>Consumo, Rendimento e Riqueza</vt:lpstr>
      <vt:lpstr>Consumo, Rendimento e Riqueza</vt:lpstr>
      <vt:lpstr>Hipótese do Rendimento Permanente em Termos Agregados</vt:lpstr>
      <vt:lpstr>Hipótese do Rendimento Permanente em Termos Agregados</vt:lpstr>
      <vt:lpstr>Hipótese do Rendimento Permanente em Termos Agregados</vt:lpstr>
      <vt:lpstr>Restrições de Liquidez</vt:lpstr>
      <vt:lpstr>Efeito Acelerador</vt:lpstr>
      <vt:lpstr>Efeito Acelerador</vt:lpstr>
      <vt:lpstr>Efeito Acelerador</vt:lpstr>
      <vt:lpstr>Efeito Acelerador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1  Introdução à Macroeconomia</dc:title>
  <dc:creator>nadia</dc:creator>
  <cp:lastModifiedBy>Utilizador</cp:lastModifiedBy>
  <cp:revision>91</cp:revision>
  <cp:lastPrinted>2012-09-06T15:58:08Z</cp:lastPrinted>
  <dcterms:created xsi:type="dcterms:W3CDTF">2012-09-04T09:21:17Z</dcterms:created>
  <dcterms:modified xsi:type="dcterms:W3CDTF">2015-09-03T22:09:59Z</dcterms:modified>
</cp:coreProperties>
</file>