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84" r:id="rId2"/>
    <p:sldId id="285" r:id="rId3"/>
    <p:sldId id="333" r:id="rId4"/>
    <p:sldId id="334" r:id="rId5"/>
    <p:sldId id="335" r:id="rId6"/>
    <p:sldId id="339" r:id="rId7"/>
    <p:sldId id="340" r:id="rId8"/>
    <p:sldId id="341" r:id="rId9"/>
    <p:sldId id="343" r:id="rId10"/>
    <p:sldId id="344" r:id="rId11"/>
    <p:sldId id="345" r:id="rId12"/>
    <p:sldId id="346" r:id="rId13"/>
    <p:sldId id="347" r:id="rId14"/>
    <p:sldId id="348" r:id="rId15"/>
    <p:sldId id="287" r:id="rId16"/>
    <p:sldId id="349" r:id="rId17"/>
    <p:sldId id="350" r:id="rId18"/>
    <p:sldId id="351" r:id="rId19"/>
    <p:sldId id="353" r:id="rId20"/>
    <p:sldId id="354" r:id="rId21"/>
    <p:sldId id="355" r:id="rId22"/>
    <p:sldId id="356" r:id="rId23"/>
    <p:sldId id="357" r:id="rId24"/>
    <p:sldId id="358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900"/>
    <a:srgbClr val="D60093"/>
    <a:srgbClr val="FFCC99"/>
    <a:srgbClr val="CC0066"/>
    <a:srgbClr val="990033"/>
    <a:srgbClr val="00FFFF"/>
    <a:srgbClr val="008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966" y="30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54511-B81F-428D-8D1E-4D74723B332E}" type="datetimeFigureOut">
              <a:rPr lang="pt-PT" smtClean="0"/>
              <a:t>03/09/2015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5641F-058D-4CB6-BDE0-A33C1A7F09D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26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5641F-058D-4CB6-BDE0-A33C1A7F09D0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022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B2B62-3FAB-43A1-9B07-040A10AE6D79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346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0094-9F7F-4883-A611-592F321A65F7}" type="datetime1">
              <a:rPr lang="en-GB" smtClean="0"/>
              <a:t>03/09/2015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F68A-C3A5-4A23-83FD-4E550FD56946}" type="datetime1">
              <a:rPr lang="en-GB" smtClean="0"/>
              <a:t>03/09/2015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11F7-D5A8-4E6A-A40A-4420C74E0EC8}" type="datetime1">
              <a:rPr lang="en-GB" smtClean="0"/>
              <a:t>03/09/2015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defRPr/>
            </a:lvl1pPr>
            <a:lvl2pPr marL="723900" indent="-266700">
              <a:defRPr/>
            </a:lvl2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GB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EA9D-CA69-4729-B1CC-8F2B75403BD3}" type="datetime1">
              <a:rPr lang="en-GB" smtClean="0"/>
              <a:t>03/09/2015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9325-4FCF-464A-9B75-4F116C43B0F0}" type="datetime1">
              <a:rPr lang="en-GB" smtClean="0"/>
              <a:t>03/09/2015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FA52-E2EE-49B0-934A-AFF0F47C19FD}" type="datetime1">
              <a:rPr lang="en-GB" smtClean="0"/>
              <a:t>03/09/2015</a:t>
            </a:fld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8E33-EB63-4185-B6AA-B971FE81D615}" type="datetime1">
              <a:rPr lang="en-GB" smtClean="0"/>
              <a:t>03/09/2015</a:t>
            </a:fld>
            <a:endParaRPr lang="en-GB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8AEF-E7CE-45B3-8CCC-16FAC2A659BC}" type="datetime1">
              <a:rPr lang="en-GB" smtClean="0"/>
              <a:t>03/09/2015</a:t>
            </a:fld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A188-2446-4BEA-8415-8E2194212403}" type="datetime1">
              <a:rPr lang="en-GB" smtClean="0"/>
              <a:t>03/09/2015</a:t>
            </a:fld>
            <a:endParaRPr lang="en-GB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0D85-514B-44E6-99CE-8C663A3E96A9}" type="datetime1">
              <a:rPr lang="en-GB" smtClean="0"/>
              <a:t>03/09/2015</a:t>
            </a:fld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FDB0-64E7-4133-87DB-ECF4E6D3F658}" type="datetime1">
              <a:rPr lang="en-GB" smtClean="0"/>
              <a:t>03/09/2015</a:t>
            </a:fld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DAD7E-7AD3-4CEF-AB47-426C2F52BA19}" type="datetime1">
              <a:rPr lang="en-GB" smtClean="0"/>
              <a:t>03/09/2015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944215"/>
          </a:xfrm>
          <a:solidFill>
            <a:srgbClr val="000099"/>
          </a:solidFill>
          <a:ln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39700" h="139700"/>
          </a:sp3d>
        </p:spPr>
        <p:txBody>
          <a:bodyPr>
            <a:normAutofit/>
          </a:bodyPr>
          <a:lstStyle/>
          <a:p>
            <a:r>
              <a:rPr lang="pt-PT" sz="3600" b="1" u="sng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Capítulo 2</a:t>
            </a:r>
            <a:r>
              <a:rPr lang="pt-PT" sz="3600" b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PT" sz="3600" b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PT" sz="3600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Produção e Oferta Agregada</a:t>
            </a:r>
            <a:endParaRPr lang="en-GB" sz="3600" spc="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nmpco\Pictures\imag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564075"/>
            <a:ext cx="4295140" cy="786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1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467544" y="61313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9.15, p. 340] Ajustamento de curto prazo a um decréscimo da procura agregada: produtividade do trabalho e desemprego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10</a:t>
            </a:fld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6" name="Triângulo rectângulo 5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rectângulo 6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1" descr="09-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34481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5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395536" y="40466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9.16, p. 342] Ajustamento de curto prazo a um decréscimo da procura agregada: produtividade do capital e utilização de capacidade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11</a:t>
            </a:fld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6" name="Triângulo rectângulo 5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rectângulo 6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1" descr="09-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6084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Medidas do Grau de Utilização </a:t>
            </a:r>
            <a:r>
              <a:rPr lang="pt-PT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dos Recursos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824536"/>
              </a:xfrm>
            </p:spPr>
            <p:txBody>
              <a:bodyPr>
                <a:normAutofit/>
              </a:bodyPr>
              <a:lstStyle/>
              <a:p>
                <a:pPr marL="514350" lvl="0" indent="-514350">
                  <a:buAutoNum type="romanLcParenR"/>
                </a:pPr>
                <a:endParaRPr lang="pt-PT" sz="20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>
                  <a:buAutoNum type="romanLcParenR"/>
                </a:pPr>
                <a:r>
                  <a:rPr lang="pt-PT" sz="20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Fator </a:t>
                </a:r>
                <a:r>
                  <a:rPr lang="pt-PT" sz="2000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trabalho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>
                  <a:buAutoNum type="romanLcParenR"/>
                </a:pPr>
                <a:endParaRPr lang="pt-PT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None/>
                </a:pPr>
                <a:r>
                  <a:rPr lang="pt-PT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LF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pt-PT" sz="20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população ativa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: número de pessoas que desejam um emprego remunerado</a:t>
                </a:r>
              </a:p>
              <a:p>
                <a:pPr marL="0" indent="0">
                  <a:buNone/>
                </a:pP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pt-PT" sz="20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 – número de pessoas atualmente empregadas</a:t>
                </a:r>
              </a:p>
              <a:p>
                <a:pPr marL="0" indent="0">
                  <a:buNone/>
                </a:pP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𝑇𝑎𝑥𝑎</m:t>
                    </m:r>
                    <m:r>
                      <a:rPr lang="pt-PT" sz="2000" i="1">
                        <a:latin typeface="Cambria Math"/>
                      </a:rPr>
                      <m:t> </m:t>
                    </m:r>
                    <m:r>
                      <a:rPr lang="pt-PT" sz="2000" i="1">
                        <a:latin typeface="Cambria Math"/>
                      </a:rPr>
                      <m:t>𝑑𝑒</m:t>
                    </m:r>
                    <m:r>
                      <a:rPr lang="pt-PT" sz="2000" i="1">
                        <a:latin typeface="Cambria Math"/>
                      </a:rPr>
                      <m:t> </m:t>
                    </m:r>
                    <m:r>
                      <a:rPr lang="pt-PT" sz="2000" i="1">
                        <a:latin typeface="Cambria Math"/>
                      </a:rPr>
                      <m:t>𝑒𝑚𝑝𝑟𝑒𝑔𝑜</m:t>
                    </m:r>
                    <m:r>
                      <a:rPr lang="pt-PT" sz="20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/>
                          </a:rPr>
                          <m:t>𝐸𝑀𝑃</m:t>
                        </m:r>
                      </m:e>
                    </m:d>
                    <m:r>
                      <a:rPr lang="pt-PT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sz="20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pt-PT" sz="2000" i="1">
                            <a:latin typeface="Cambria Math"/>
                          </a:rPr>
                          <m:t>𝐿𝐹</m:t>
                        </m:r>
                      </m:den>
                    </m:f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𝑇𝑎𝑥𝑎</m:t>
                    </m:r>
                    <m:r>
                      <a:rPr lang="pt-PT" sz="2000" i="1">
                        <a:latin typeface="Cambria Math"/>
                      </a:rPr>
                      <m:t> </m:t>
                    </m:r>
                    <m:r>
                      <a:rPr lang="pt-PT" sz="2000" i="1">
                        <a:latin typeface="Cambria Math"/>
                      </a:rPr>
                      <m:t>𝑑𝑒</m:t>
                    </m:r>
                    <m:r>
                      <a:rPr lang="pt-PT" sz="2000" i="1">
                        <a:latin typeface="Cambria Math"/>
                      </a:rPr>
                      <m:t> </m:t>
                    </m:r>
                    <m:r>
                      <a:rPr lang="pt-PT" sz="2000" i="1">
                        <a:latin typeface="Cambria Math"/>
                      </a:rPr>
                      <m:t>𝑑𝑒𝑠𝑒𝑚𝑝𝑟𝑒𝑔𝑜</m:t>
                    </m:r>
                    <m:r>
                      <a:rPr lang="pt-PT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sz="2000" i="1">
                            <a:latin typeface="Cambria Math"/>
                          </a:rPr>
                          <m:t>𝐿𝐹</m:t>
                        </m:r>
                        <m:r>
                          <a:rPr lang="pt-PT" sz="2000" i="1">
                            <a:latin typeface="Cambria Math"/>
                          </a:rPr>
                          <m:t>−</m:t>
                        </m:r>
                        <m:r>
                          <a:rPr lang="pt-PT" sz="20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pt-PT" sz="2000" i="1">
                            <a:latin typeface="Cambria Math"/>
                          </a:rPr>
                          <m:t>𝐿𝐹</m:t>
                        </m:r>
                      </m:den>
                    </m:f>
                    <m:r>
                      <a:rPr lang="pt-PT" sz="2000" i="1">
                        <a:latin typeface="Cambria Math"/>
                      </a:rPr>
                      <m:t>=1−</m:t>
                    </m:r>
                    <m:r>
                      <a:rPr lang="pt-PT" sz="2000" i="1">
                        <a:latin typeface="Cambria Math"/>
                      </a:rPr>
                      <m:t>𝐸𝑀𝑃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None/>
                </a:pPr>
                <a:endParaRPr lang="pt-PT" sz="2000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824536"/>
              </a:xfrm>
              <a:blipFill rotWithShape="1">
                <a:blip r:embed="rId2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12</a:t>
            </a:fld>
            <a:endParaRPr lang="en-GB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Medidas do Grau de Utilização </a:t>
            </a:r>
            <a:r>
              <a:rPr lang="pt-PT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dos Recursos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824536"/>
              </a:xfrm>
            </p:spPr>
            <p:txBody>
              <a:bodyPr>
                <a:normAutofit/>
              </a:bodyPr>
              <a:lstStyle/>
              <a:p>
                <a:pPr lvl="0" algn="just">
                  <a:buNone/>
                </a:pPr>
                <a:endParaRPr lang="pt-PT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>
                  <a:buNone/>
                </a:pPr>
                <a:r>
                  <a:rPr lang="pt-PT" sz="2000" b="1" i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ii</a:t>
                </a:r>
                <a:r>
                  <a:rPr lang="pt-PT" sz="20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) Fator capital</a:t>
                </a:r>
                <a:endParaRPr lang="pt-PT" sz="2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>
                  <a:buNone/>
                </a:pPr>
                <a:endParaRPr lang="pt-PT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>
                  <a:buNone/>
                </a:pPr>
                <a:endParaRPr lang="pt-PT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Taxa de utilização de capacidade (CU)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sz="2000" b="0" i="1" smtClean="0">
                            <a:latin typeface="Cambria Math"/>
                          </a:rPr>
                          <m:t>í</m:t>
                        </m:r>
                        <m:r>
                          <a:rPr lang="pt-PT" sz="2000" i="1">
                            <a:latin typeface="Cambria Math"/>
                          </a:rPr>
                          <m:t>𝑛𝑑𝑖𝑐𝑒</m:t>
                        </m:r>
                        <m:r>
                          <a:rPr lang="pt-PT" sz="2000" i="1">
                            <a:latin typeface="Cambria Math"/>
                          </a:rPr>
                          <m:t> </m:t>
                        </m:r>
                        <m:r>
                          <a:rPr lang="pt-PT" sz="2000" i="1">
                            <a:latin typeface="Cambria Math"/>
                          </a:rPr>
                          <m:t>𝑑𝑒</m:t>
                        </m:r>
                        <m:r>
                          <a:rPr lang="pt-PT" sz="2000" i="1">
                            <a:latin typeface="Cambria Math"/>
                          </a:rPr>
                          <m:t> </m:t>
                        </m:r>
                        <m:r>
                          <a:rPr lang="pt-PT" sz="2000" i="1">
                            <a:latin typeface="Cambria Math"/>
                          </a:rPr>
                          <m:t>𝑝𝑟𝑜𝑑𝑢</m:t>
                        </m:r>
                        <m:r>
                          <a:rPr lang="pt-PT" sz="2000" i="1">
                            <a:latin typeface="Cambria Math"/>
                          </a:rPr>
                          <m:t>çã</m:t>
                        </m:r>
                        <m:r>
                          <a:rPr lang="pt-PT" sz="2000" i="1">
                            <a:latin typeface="Cambria Math"/>
                          </a:rPr>
                          <m:t>𝑜</m:t>
                        </m:r>
                        <m:r>
                          <a:rPr lang="pt-PT" sz="2000" i="1">
                            <a:latin typeface="Cambria Math"/>
                          </a:rPr>
                          <m:t> </m:t>
                        </m:r>
                        <m:r>
                          <a:rPr lang="pt-PT" sz="2000" i="1">
                            <a:latin typeface="Cambria Math"/>
                          </a:rPr>
                          <m:t>𝑖𝑛𝑑𝑢𝑠𝑡𝑟𝑖𝑎𝑙</m:t>
                        </m:r>
                      </m:num>
                      <m:den>
                        <m:r>
                          <a:rPr lang="pt-PT" sz="2000" b="0" i="1" smtClean="0">
                            <a:latin typeface="Cambria Math"/>
                          </a:rPr>
                          <m:t>í</m:t>
                        </m:r>
                        <m:r>
                          <a:rPr lang="pt-PT" sz="2000" i="1">
                            <a:latin typeface="Cambria Math"/>
                          </a:rPr>
                          <m:t>𝑛𝑑𝑖𝑐𝑒</m:t>
                        </m:r>
                        <m:r>
                          <a:rPr lang="pt-PT" sz="2000" i="1">
                            <a:latin typeface="Cambria Math"/>
                          </a:rPr>
                          <m:t> </m:t>
                        </m:r>
                        <m:r>
                          <a:rPr lang="pt-PT" sz="2000" i="1">
                            <a:latin typeface="Cambria Math"/>
                          </a:rPr>
                          <m:t>𝑑𝑒</m:t>
                        </m:r>
                        <m:r>
                          <a:rPr lang="pt-PT" sz="2000" i="1">
                            <a:latin typeface="Cambria Math"/>
                          </a:rPr>
                          <m:t> </m:t>
                        </m:r>
                        <m:r>
                          <a:rPr lang="pt-PT" sz="2000" i="1">
                            <a:latin typeface="Cambria Math"/>
                          </a:rPr>
                          <m:t>𝑐𝑎𝑝𝑎𝑐𝑖𝑑𝑎𝑑𝑒</m:t>
                        </m:r>
                      </m:den>
                    </m:f>
                  </m:oMath>
                </a14:m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pt-PT" sz="2000" dirty="0"/>
                  <a:t> </a:t>
                </a:r>
                <a:endParaRPr lang="pt-PT" sz="2000" dirty="0" smtClean="0"/>
              </a:p>
              <a:p>
                <a:pPr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Esta taxa é semelhante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à taxa de emprego no caso de </a:t>
                </a: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None/>
                </a:pP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824536"/>
              </a:xfrm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5" name="Conexão recta unidireccional 4"/>
          <p:cNvCxnSpPr/>
          <p:nvPr/>
        </p:nvCxnSpPr>
        <p:spPr>
          <a:xfrm>
            <a:off x="1979712" y="350100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13</a:t>
            </a:fld>
            <a:endParaRPr lang="en-GB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Produto Potencial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lvl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Se a taxa de emprego e a taxa de utilização de capacidade são inferiores a 100%, é óbvio que a economia produz menos do que poderia.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Quanto PIB real poderia ser produzido se a totalidade dos stocks de </a:t>
            </a: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fossem usados no seu nível ótimo?</a:t>
            </a:r>
          </a:p>
          <a:p>
            <a:pPr marL="0" indent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 resposta a esta questão é o conceito de </a:t>
            </a:r>
            <a:r>
              <a:rPr lang="pt-PT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produto potencial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14</a:t>
            </a:fld>
            <a:endParaRPr lang="en-GB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PT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Mercado de Trabalho em Equilíbrio</a:t>
            </a:r>
            <a:endParaRPr lang="pt-PT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pt-PT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Procura de Trabalho</a:t>
            </a:r>
          </a:p>
          <a:p>
            <a:pPr lvl="1">
              <a:spcBef>
                <a:spcPts val="1800"/>
              </a:spcBef>
            </a:pPr>
            <a:r>
              <a:rPr lang="pt-PT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Procura de Trabalho da Empresa</a:t>
            </a:r>
          </a:p>
          <a:p>
            <a:pPr lvl="1">
              <a:spcBef>
                <a:spcPts val="1800"/>
              </a:spcBef>
            </a:pPr>
            <a:r>
              <a:rPr lang="pt-PT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Procura Agregada de Trabalho</a:t>
            </a:r>
          </a:p>
          <a:p>
            <a:pPr>
              <a:spcBef>
                <a:spcPts val="1800"/>
              </a:spcBef>
            </a:pPr>
            <a:r>
              <a:rPr lang="pt-PT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Oferta de Trabalho</a:t>
            </a:r>
          </a:p>
          <a:p>
            <a:pPr lvl="1">
              <a:spcBef>
                <a:spcPts val="1800"/>
              </a:spcBef>
            </a:pPr>
            <a:r>
              <a:rPr lang="pt-PT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Introdução</a:t>
            </a:r>
          </a:p>
          <a:p>
            <a:pPr lvl="1">
              <a:spcBef>
                <a:spcPts val="1800"/>
              </a:spcBef>
            </a:pPr>
            <a:r>
              <a:rPr lang="pt-PT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Escolha do Número de Horas de Trabalho</a:t>
            </a:r>
          </a:p>
          <a:p>
            <a:pPr lvl="1">
              <a:spcBef>
                <a:spcPts val="1800"/>
              </a:spcBef>
            </a:pPr>
            <a:r>
              <a:rPr lang="pt-PT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Escolha de Participação</a:t>
            </a:r>
          </a:p>
          <a:p>
            <a:pPr lvl="1">
              <a:spcBef>
                <a:spcPts val="1800"/>
              </a:spcBef>
            </a:pPr>
            <a:r>
              <a:rPr lang="pt-PT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Curva de Oferta Agregada de Trabalho</a:t>
            </a:r>
          </a:p>
          <a:p>
            <a:pPr>
              <a:spcBef>
                <a:spcPts val="1800"/>
              </a:spcBef>
            </a:pPr>
            <a:r>
              <a:rPr lang="pt-PT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Equilíbrio no Mercado de Trabalho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00000"/>
                </a:solidFill>
              </a:rPr>
              <a:t>Macroeconomia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15</a:t>
            </a:fld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Procura de Trabalho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363272" cy="4569371"/>
              </a:xfrm>
            </p:spPr>
            <p:txBody>
              <a:bodyPr>
                <a:normAutofit/>
              </a:bodyPr>
              <a:lstStyle/>
              <a:p>
                <a:pPr algn="ctr">
                  <a:buNone/>
                </a:pP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Procura de Trabalho da Empresa</a:t>
                </a:r>
              </a:p>
              <a:p>
                <a:pPr algn="ctr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Curva de procura de </a:t>
                </a:r>
                <a:r>
                  <a:rPr lang="pt-PT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trabalho da empresa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expressa a quantidade de trabalho que uma empresa deseja contratar para cada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nível de salário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real. </a:t>
                </a:r>
              </a:p>
              <a:p>
                <a:pPr marL="0" lvl="0" indent="0" algn="just">
                  <a:buNone/>
                </a:pP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regra geral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é: </a:t>
                </a:r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𝑚𝑝𝑙</m:t>
                    </m:r>
                    <m:r>
                      <a:rPr lang="pt-PT" sz="2000" i="1">
                        <a:latin typeface="Cambria Math"/>
                      </a:rPr>
                      <m:t>= </m:t>
                    </m:r>
                    <m:f>
                      <m:fPr>
                        <m:type m:val="lin"/>
                        <m:ctrlPr>
                          <a:rPr lang="pt-PT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sz="2000" i="1">
                            <a:latin typeface="Cambria Math"/>
                          </a:rPr>
                          <m:t>𝑤</m:t>
                        </m:r>
                      </m:num>
                      <m:den>
                        <m:r>
                          <a:rPr lang="pt-PT" sz="2000" i="1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None/>
                </a:pP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Como há rendimentos marginais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decrescentes: a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empresa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contratará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mais trabalhadores se o salário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real  </a:t>
                </a:r>
                <a14:m>
                  <m:oMath xmlns:m="http://schemas.openxmlformats.org/officeDocument/2006/math">
                    <m:r>
                      <a:rPr lang="pt-PT" sz="20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↘</m:t>
                    </m:r>
                    <m:r>
                      <a:rPr lang="pt-PT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o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suficiente para acompanhar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pt-PT" sz="2000" b="0" i="0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pt-PT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pt-PT" sz="2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↘ 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pt-PT" sz="2000" i="1" dirty="0" smtClean="0">
                        <a:latin typeface="Cambria Math"/>
                        <a:cs typeface="Times New Roman" pitchFamily="18" charset="0"/>
                      </a:rPr>
                      <m:t>𝑚𝑝𝑙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None/>
                </a:pP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363272" cy="4569371"/>
              </a:xfrm>
              <a:blipFill rotWithShape="1">
                <a:blip r:embed="rId2"/>
                <a:stretch>
                  <a:fillRect l="-729" t="-667" r="-7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Macroeconomia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16</a:t>
            </a:fld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79512" y="764704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11.1, p. 407] Obtenção da curva de procura de trabalho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17</a:t>
            </a:fld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Triângulo rectângulo 5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rectângulo 6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1" descr="11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20688"/>
            <a:ext cx="4466580" cy="52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8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51520" y="764704"/>
            <a:ext cx="3851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Fig. 11.2, p. 408] Deslocação da função de produção e impacto na procura de trabalho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18</a:t>
            </a:fld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Triângulo rectângulo 5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rectângulo 6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1" descr="11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7788"/>
            <a:ext cx="3960440" cy="559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4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Procura de Trabalho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4569371"/>
              </a:xfrm>
            </p:spPr>
            <p:txBody>
              <a:bodyPr>
                <a:normAutofit/>
              </a:bodyPr>
              <a:lstStyle/>
              <a:p>
                <a:pPr algn="ctr">
                  <a:buNone/>
                </a:pPr>
                <a:r>
                  <a:rPr lang="pt-PT" sz="2000" i="1" dirty="0">
                    <a:latin typeface="Times New Roman" pitchFamily="18" charset="0"/>
                    <a:cs typeface="Times New Roman" pitchFamily="18" charset="0"/>
                  </a:rPr>
                  <a:t>Procura Agregada de Trabalho </a:t>
                </a:r>
              </a:p>
              <a:p>
                <a:pPr marL="0" indent="0" algn="just">
                  <a:buNone/>
                </a:pPr>
                <a:endParaRPr lang="pt-PT" sz="2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pt-PT" sz="2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procura agregada de trabalho</a:t>
                </a:r>
                <a:r>
                  <a:rPr lang="pt-PT" sz="20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será obtida como na Fig. 11.1 mas substituindo: </a:t>
                </a: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s-ES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Times New Roman" pitchFamily="18" charset="0"/>
                  <a:buChar char="&gt;"/>
                </a:pPr>
                <a:r>
                  <a:rPr lang="es-ES" sz="2000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s-E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2000" dirty="0">
                    <a:latin typeface="Times New Roman" pitchFamily="18" charset="0"/>
                    <a:cs typeface="Times New Roman" pitchFamily="18" charset="0"/>
                  </a:rPr>
                  <a:t>por </a:t>
                </a:r>
                <a:r>
                  <a:rPr lang="es-ES" sz="2000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s-ES" sz="2000" dirty="0">
                    <a:latin typeface="Times New Roman" pitchFamily="18" charset="0"/>
                    <a:cs typeface="Times New Roman" pitchFamily="18" charset="0"/>
                  </a:rPr>
                  <a:t> (PIB</a:t>
                </a:r>
                <a:r>
                  <a:rPr lang="es-ES" sz="2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pt-PT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Times New Roman" pitchFamily="18" charset="0"/>
                  <a:buChar char="&gt;"/>
                </a:pPr>
                <a:r>
                  <a:rPr lang="es-ES" sz="2000" i="1" dirty="0" smtClean="0">
                    <a:latin typeface="Times New Roman" pitchFamily="18" charset="0"/>
                    <a:cs typeface="Times New Roman" pitchFamily="18" charset="0"/>
                  </a:rPr>
                  <a:t>l </a:t>
                </a:r>
                <a:r>
                  <a:rPr lang="es-ES" sz="2000" dirty="0">
                    <a:latin typeface="Times New Roman" pitchFamily="18" charset="0"/>
                    <a:cs typeface="Times New Roman" pitchFamily="18" charset="0"/>
                  </a:rPr>
                  <a:t>por </a:t>
                </a:r>
                <a:r>
                  <a:rPr lang="es-ES" sz="20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Times New Roman" pitchFamily="18" charset="0"/>
                  <a:buChar char="&gt;"/>
                </a:pP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pt-PT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sz="2000" i="1">
                            <a:latin typeface="Cambria Math"/>
                          </a:rPr>
                          <m:t>𝑤</m:t>
                        </m:r>
                      </m:num>
                      <m:den>
                        <m:r>
                          <a:rPr lang="pt-PT" sz="2000" i="1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em unidades de output por salário real médio (em </a:t>
                </a:r>
                <a:r>
                  <a:rPr lang="pt-PT" sz="2000" dirty="0" err="1">
                    <a:latin typeface="Times New Roman" pitchFamily="18" charset="0"/>
                    <a:cs typeface="Times New Roman" pitchFamily="18" charset="0"/>
                  </a:rPr>
                  <a:t>u.m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.)</a:t>
                </a:r>
              </a:p>
              <a:p>
                <a:pPr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4569371"/>
              </a:xfrm>
              <a:blipFill rotWithShape="1">
                <a:blip r:embed="rId2"/>
                <a:stretch>
                  <a:fillRect l="-741" t="-667" r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Macroeconomia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19</a:t>
            </a:fld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>
            <a:noAutofit/>
          </a:bodyPr>
          <a:lstStyle/>
          <a:p>
            <a:r>
              <a:rPr lang="pt-PT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Produção Agregada</a:t>
            </a:r>
            <a:endParaRPr lang="pt-PT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pt-PT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Função de Produção</a:t>
            </a:r>
          </a:p>
          <a:p>
            <a:pPr>
              <a:spcBef>
                <a:spcPts val="1800"/>
              </a:spcBef>
            </a:pP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Produtividade</a:t>
            </a:r>
          </a:p>
          <a:p>
            <a:pPr>
              <a:spcBef>
                <a:spcPts val="1800"/>
              </a:spcBef>
            </a:pP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Produção Agregada de Curto e Longo Prazo</a:t>
            </a:r>
          </a:p>
          <a:p>
            <a:pPr>
              <a:spcBef>
                <a:spcPts val="1800"/>
              </a:spcBef>
            </a:pP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Medidas do Grau de Utilização dos Recursos</a:t>
            </a:r>
          </a:p>
          <a:p>
            <a:pPr>
              <a:spcBef>
                <a:spcPts val="1800"/>
              </a:spcBef>
            </a:pP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Produto Potencial</a:t>
            </a:r>
            <a:endParaRPr lang="pt-PT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P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2</a:t>
            </a:fld>
            <a:endParaRPr lang="en-GB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Oferta de Trabalho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Introdução</a:t>
            </a:r>
          </a:p>
          <a:p>
            <a:pPr marL="0" indent="0" algn="ctr">
              <a:buNone/>
            </a:pPr>
            <a:endParaRPr lang="pt-PT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Comecemos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por analisar a oferta de trabalho de cada trabalhador. 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decisão de </a:t>
            </a:r>
            <a:r>
              <a:rPr lang="pt-P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oferta de trabalho</a:t>
            </a:r>
            <a:r>
              <a:rPr lang="pt-PT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envolve </a:t>
            </a:r>
            <a:r>
              <a:rPr lang="pt-P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dimensões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Char char="&gt;"/>
            </a:pPr>
            <a:r>
              <a:rPr lang="pt-PT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Participação</a:t>
            </a:r>
            <a:r>
              <a:rPr lang="pt-PT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– trabalhar ou não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trabalhar?</a:t>
            </a:r>
          </a:p>
          <a:p>
            <a:pPr marL="0" indent="0">
              <a:buNone/>
            </a:pPr>
            <a:endParaRPr lang="pt-P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Char char="&gt;"/>
            </a:pPr>
            <a:r>
              <a:rPr lang="pt-PT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Intensidade</a:t>
            </a: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– quantas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horas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trabalhar?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PT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PT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Macroeconomia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20</a:t>
            </a:fld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Oferta de Trabalho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8229600" cy="4896544"/>
              </a:xfrm>
            </p:spPr>
            <p:txBody>
              <a:bodyPr>
                <a:normAutofit/>
              </a:bodyPr>
              <a:lstStyle/>
              <a:p>
                <a:pPr algn="ctr">
                  <a:buNone/>
                </a:pP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Escolha do Número de Horas de Trabalho - Preço do Lazer</a:t>
                </a:r>
              </a:p>
              <a:p>
                <a:pPr algn="ctr">
                  <a:buNone/>
                </a:pPr>
                <a:endParaRPr lang="pt-PT" sz="22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Em geral, as pessoas trabalham para terem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rendimento.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Mas é razoável admitir que preferem 1h de lazer a 1h de trabalho. </a:t>
                </a:r>
              </a:p>
              <a:p>
                <a:pPr marL="0" indent="0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lazer é um bem como qualquer outro mas não há mercado para esse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bem. </a:t>
                </a:r>
              </a:p>
              <a:p>
                <a:pPr marL="0" indent="0">
                  <a:buNone/>
                </a:pPr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Apesar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de não haver um preço explícito, há um preço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implícito.</a:t>
                </a:r>
              </a:p>
              <a:p>
                <a:pPr marL="0" indent="0">
                  <a:buNone/>
                </a:pPr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PT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pt-PT" sz="2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preço </a:t>
                </a:r>
                <a:r>
                  <a:rPr lang="pt-PT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implícit</a:t>
                </a:r>
                <a:r>
                  <a:rPr lang="pt-PT" sz="2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o do lazer é o seu </a:t>
                </a:r>
                <a:r>
                  <a:rPr lang="pt-PT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custo de oportunidade (</a:t>
                </a:r>
                <a:r>
                  <a:rPr lang="pt-PT" sz="20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CO)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pt-PT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⇓</m:t>
                    </m:r>
                  </m:oMath>
                </a14:m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Ter mais 1h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de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lazer </a:t>
                </a:r>
                <a14:m>
                  <m:oMath xmlns:m="http://schemas.openxmlformats.org/officeDocument/2006/math">
                    <m:r>
                      <a:rPr lang="pt-PT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não trabalhar nessa hora </a:t>
                </a:r>
                <a14:m>
                  <m:oMath xmlns:m="http://schemas.openxmlformats.org/officeDocument/2006/math">
                    <m:r>
                      <a:rPr lang="pt-PT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⇔</m:t>
                    </m:r>
                    <m:r>
                      <a:rPr lang="pt-PT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perder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pt-PT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sz="2000" i="1">
                            <a:latin typeface="Cambria Math"/>
                          </a:rPr>
                          <m:t>𝑤</m:t>
                        </m:r>
                      </m:num>
                      <m:den>
                        <m:r>
                          <a:rPr lang="pt-PT" sz="2000" i="1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pt-PT" sz="2000" i="1" dirty="0" smtClean="0"/>
              </a:p>
              <a:p>
                <a:pPr marL="0" indent="0" algn="ctr">
                  <a:buNone/>
                </a:pPr>
                <a:r>
                  <a:rPr lang="pt-PT" sz="2000" i="1" dirty="0"/>
                  <a:t>	</a:t>
                </a:r>
                <a:r>
                  <a:rPr lang="pt-PT" sz="2000" i="1" dirty="0" smtClean="0"/>
                  <a:t>	</a:t>
                </a:r>
                <a:endParaRPr lang="pt-PT" sz="2000" i="1" dirty="0"/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8229600" cy="4896544"/>
              </a:xfrm>
              <a:blipFill rotWithShape="1">
                <a:blip r:embed="rId2"/>
                <a:stretch>
                  <a:fillRect l="-815" t="-623" r="-815" b="-448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Macroeconomia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21</a:t>
            </a:fld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Oferta de </a:t>
            </a:r>
            <a:r>
              <a:rPr lang="pt-PT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Trabalho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000" i="1" dirty="0">
                <a:latin typeface="Times New Roman" pitchFamily="18" charset="0"/>
                <a:cs typeface="Times New Roman" pitchFamily="18" charset="0"/>
              </a:rPr>
              <a:t>Escolha do Número de Horas de Trabalho - Escolha </a:t>
            </a: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Trabalho-Lazer</a:t>
            </a:r>
          </a:p>
          <a:p>
            <a:pPr algn="ctr">
              <a:buNone/>
            </a:pPr>
            <a:endParaRPr lang="pt-PT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Um aumento do salário oferecido ao trabalhador tem dois efeitos:</a:t>
            </a:r>
          </a:p>
          <a:p>
            <a:pPr marL="0" indent="0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Char char="&gt;"/>
            </a:pPr>
            <a:r>
              <a:rPr lang="pt-PT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Efeito rendimento</a:t>
            </a:r>
          </a:p>
          <a:p>
            <a:pPr marL="0" indent="0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Char char="&gt;"/>
            </a:pPr>
            <a:r>
              <a:rPr lang="pt-PT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Efeito substituição</a:t>
            </a:r>
            <a:endParaRPr lang="pt-PT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pt-PT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t-PT" sz="2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pt-PT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Macroeconomia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22</a:t>
            </a:fld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805558" y="2132856"/>
            <a:ext cx="6006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11.4, p. 414] Inclinação da curva de oferta de trabalho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09995" y="332656"/>
            <a:ext cx="8229600" cy="922114"/>
          </a:xfrm>
          <a:prstGeom prst="rect">
            <a:avLst/>
          </a:prstGeom>
          <a:solidFill>
            <a:srgbClr val="C00000"/>
          </a:solidFill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Oferta</a:t>
            </a:r>
            <a:r>
              <a:rPr lang="en-GB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Trabalho</a:t>
            </a:r>
            <a:endParaRPr lang="en-GB" sz="2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3059832" y="5445224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bg1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409995" y="1486525"/>
            <a:ext cx="7906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PT" sz="2000" i="1" dirty="0">
                <a:latin typeface="Times New Roman" pitchFamily="18" charset="0"/>
                <a:cs typeface="Times New Roman" pitchFamily="18" charset="0"/>
              </a:rPr>
              <a:t>Escolha do Número de Horas de Trabalho - </a:t>
            </a: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Curva de Oferta de Trabalho</a:t>
            </a:r>
            <a:endParaRPr lang="pt-PT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11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770485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5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331640" y="53938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11.5, p. 415] Curva de oferta de trabalho </a:t>
            </a:r>
            <a:r>
              <a:rPr lang="pt-PT" b="1" i="1" dirty="0" err="1">
                <a:latin typeface="Times New Roman" pitchFamily="18" charset="0"/>
                <a:cs typeface="Times New Roman" pitchFamily="18" charset="0"/>
              </a:rPr>
              <a:t>backward</a:t>
            </a:r>
            <a:r>
              <a:rPr lang="pt-PT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b="1" i="1" dirty="0" err="1">
                <a:latin typeface="Times New Roman" pitchFamily="18" charset="0"/>
                <a:cs typeface="Times New Roman" pitchFamily="18" charset="0"/>
              </a:rPr>
              <a:t>bending</a:t>
            </a:r>
            <a:endParaRPr lang="pt-P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Macroeconomia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24</a:t>
            </a:fld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Triângulo rectângulo 5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rectângulo 6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1" descr="11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51000"/>
            <a:ext cx="5544616" cy="43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7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Oferta de Trabalho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8280920" cy="489654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pt-PT" sz="2600" i="1" dirty="0" smtClean="0">
                    <a:latin typeface="Times New Roman" pitchFamily="18" charset="0"/>
                    <a:cs typeface="Times New Roman" pitchFamily="18" charset="0"/>
                  </a:rPr>
                  <a:t>Escolha de Participação</a:t>
                </a:r>
              </a:p>
              <a:p>
                <a:pPr marL="0" indent="0" algn="just">
                  <a:buNone/>
                </a:pPr>
                <a:endParaRPr lang="pt-PT" sz="2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pt-PT" sz="22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que explica a decisão de participação</a:t>
                </a:r>
                <a:r>
                  <a:rPr lang="pt-PT" sz="2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? </a:t>
                </a:r>
                <a:endParaRPr lang="pt-PT" sz="2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200" dirty="0" smtClean="0">
                    <a:latin typeface="Times New Roman" pitchFamily="18" charset="0"/>
                    <a:cs typeface="Times New Roman" pitchFamily="18" charset="0"/>
                  </a:rPr>
                  <a:t>Esta decisão depende fundamentalmente do </a:t>
                </a:r>
                <a:r>
                  <a:rPr lang="pt-PT" sz="2200" i="1" dirty="0"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pt-PT" sz="2200" dirty="0">
                    <a:latin typeface="Times New Roman" pitchFamily="18" charset="0"/>
                    <a:cs typeface="Times New Roman" pitchFamily="18" charset="0"/>
                  </a:rPr>
                  <a:t> de o </a:t>
                </a:r>
                <a:r>
                  <a:rPr lang="pt-PT" sz="2200" dirty="0" smtClean="0">
                    <a:latin typeface="Times New Roman" pitchFamily="18" charset="0"/>
                    <a:cs typeface="Times New Roman" pitchFamily="18" charset="0"/>
                  </a:rPr>
                  <a:t>fazer.</a:t>
                </a:r>
              </a:p>
              <a:p>
                <a:pPr marL="0" indent="0" algn="just">
                  <a:buNone/>
                </a:pPr>
                <a:endParaRPr lang="pt-PT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spcBef>
                    <a:spcPts val="1200"/>
                  </a:spcBef>
                  <a:buNone/>
                </a:pPr>
                <a:r>
                  <a:rPr lang="pt-PT" sz="2200" dirty="0" smtClean="0">
                    <a:latin typeface="Times New Roman" pitchFamily="18" charset="0"/>
                    <a:cs typeface="Times New Roman" pitchFamily="18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pt-PT" sz="2200" i="1" dirty="0" smtClean="0">
                        <a:latin typeface="Cambria Math"/>
                        <a:cs typeface="Times New Roman" pitchFamily="18" charset="0"/>
                      </a:rPr>
                      <m:t>𝐶𝑂</m:t>
                    </m:r>
                  </m:oMath>
                </a14:m>
                <a:r>
                  <a:rPr lang="pt-PT" sz="2200" dirty="0" smtClean="0">
                    <a:latin typeface="Times New Roman" pitchFamily="18" charset="0"/>
                    <a:cs typeface="Times New Roman" pitchFamily="18" charset="0"/>
                  </a:rPr>
                  <a:t> pode </a:t>
                </a:r>
                <a:r>
                  <a:rPr lang="pt-PT" sz="2200" dirty="0">
                    <a:latin typeface="Times New Roman" pitchFamily="18" charset="0"/>
                    <a:cs typeface="Times New Roman" pitchFamily="18" charset="0"/>
                  </a:rPr>
                  <a:t>ser visto como a soma </a:t>
                </a:r>
                <a:r>
                  <a:rPr lang="pt-PT" sz="2200" dirty="0" smtClean="0">
                    <a:latin typeface="Times New Roman" pitchFamily="18" charset="0"/>
                    <a:cs typeface="Times New Roman" pitchFamily="18" charset="0"/>
                  </a:rPr>
                  <a:t>de três componentes</a:t>
                </a:r>
                <a:r>
                  <a:rPr lang="pt-PT" sz="2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marL="363538" lvl="0" indent="-363538" algn="just">
                  <a:spcBef>
                    <a:spcPts val="1200"/>
                  </a:spcBef>
                  <a:buFont typeface="Times New Roman" pitchFamily="18" charset="0"/>
                  <a:buChar char="&gt;"/>
                </a:pPr>
                <a:r>
                  <a:rPr lang="pt-PT" sz="2200" dirty="0" smtClean="0">
                    <a:latin typeface="Times New Roman" pitchFamily="18" charset="0"/>
                    <a:cs typeface="Times New Roman" pitchFamily="18" charset="0"/>
                  </a:rPr>
                  <a:t>Valor </a:t>
                </a:r>
                <a:r>
                  <a:rPr lang="pt-PT" sz="2200" dirty="0">
                    <a:latin typeface="Times New Roman" pitchFamily="18" charset="0"/>
                    <a:cs typeface="Times New Roman" pitchFamily="18" charset="0"/>
                  </a:rPr>
                  <a:t>implícito </a:t>
                </a:r>
                <a:r>
                  <a:rPr lang="pt-PT" sz="2200" dirty="0" smtClean="0">
                    <a:latin typeface="Times New Roman" pitchFamily="18" charset="0"/>
                    <a:cs typeface="Times New Roman" pitchFamily="18" charset="0"/>
                  </a:rPr>
                  <a:t>atribuído </a:t>
                </a:r>
                <a:r>
                  <a:rPr lang="pt-PT" sz="2200" dirty="0">
                    <a:latin typeface="Times New Roman" pitchFamily="18" charset="0"/>
                    <a:cs typeface="Times New Roman" pitchFamily="18" charset="0"/>
                  </a:rPr>
                  <a:t>ao ócio/não fazer </a:t>
                </a:r>
                <a:r>
                  <a:rPr lang="pt-PT" sz="2200" dirty="0" smtClean="0">
                    <a:latin typeface="Times New Roman" pitchFamily="18" charset="0"/>
                    <a:cs typeface="Times New Roman" pitchFamily="18" charset="0"/>
                  </a:rPr>
                  <a:t>nada</a:t>
                </a:r>
              </a:p>
              <a:p>
                <a:pPr marL="363538" indent="-363538" algn="just">
                  <a:spcBef>
                    <a:spcPts val="1200"/>
                  </a:spcBef>
                  <a:buFont typeface="Times New Roman" pitchFamily="18" charset="0"/>
                  <a:buChar char="&gt;"/>
                </a:pPr>
                <a:r>
                  <a:rPr lang="pt-PT" sz="2200" dirty="0" smtClean="0">
                    <a:latin typeface="Times New Roman" pitchFamily="18" charset="0"/>
                    <a:cs typeface="Times New Roman" pitchFamily="18" charset="0"/>
                  </a:rPr>
                  <a:t>Custos explícitos de trabalhar (</a:t>
                </a:r>
                <a:r>
                  <a:rPr lang="pt-PT" sz="2200" dirty="0" err="1" smtClean="0">
                    <a:latin typeface="Times New Roman" pitchFamily="18" charset="0"/>
                    <a:cs typeface="Times New Roman" pitchFamily="18" charset="0"/>
                  </a:rPr>
                  <a:t>ex</a:t>
                </a:r>
                <a:r>
                  <a:rPr lang="pt-PT" sz="2200" dirty="0" smtClean="0">
                    <a:latin typeface="Times New Roman" pitchFamily="18" charset="0"/>
                    <a:cs typeface="Times New Roman" pitchFamily="18" charset="0"/>
                  </a:rPr>
                  <a:t>: vestuário, transportes, assistência a crianças e idosos, etc.)</a:t>
                </a:r>
              </a:p>
              <a:p>
                <a:pPr marL="363538" indent="-363538" algn="just">
                  <a:spcBef>
                    <a:spcPts val="1200"/>
                  </a:spcBef>
                  <a:buFont typeface="Times New Roman" pitchFamily="18" charset="0"/>
                  <a:buChar char="&gt;"/>
                </a:pPr>
                <a:r>
                  <a:rPr lang="pt-PT" sz="2200" dirty="0" smtClean="0">
                    <a:latin typeface="Times New Roman" pitchFamily="18" charset="0"/>
                    <a:cs typeface="Times New Roman" pitchFamily="18" charset="0"/>
                  </a:rPr>
                  <a:t>Perdas </a:t>
                </a:r>
                <a:r>
                  <a:rPr lang="pt-PT" sz="2200" dirty="0">
                    <a:latin typeface="Times New Roman" pitchFamily="18" charset="0"/>
                    <a:cs typeface="Times New Roman" pitchFamily="18" charset="0"/>
                  </a:rPr>
                  <a:t>explícitas por trabalhar (</a:t>
                </a:r>
                <a:r>
                  <a:rPr lang="pt-PT" sz="2200" dirty="0" err="1">
                    <a:latin typeface="Times New Roman" pitchFamily="18" charset="0"/>
                    <a:cs typeface="Times New Roman" pitchFamily="18" charset="0"/>
                  </a:rPr>
                  <a:t>ex</a:t>
                </a:r>
                <a:r>
                  <a:rPr lang="pt-PT" sz="2200" dirty="0">
                    <a:latin typeface="Times New Roman" pitchFamily="18" charset="0"/>
                    <a:cs typeface="Times New Roman" pitchFamily="18" charset="0"/>
                  </a:rPr>
                  <a:t>: trabalho doméstico não feito)</a:t>
                </a:r>
              </a:p>
              <a:p>
                <a:pPr marL="0" indent="0" algn="just">
                  <a:buNone/>
                </a:pPr>
                <a:r>
                  <a:rPr lang="pt-PT" sz="22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</a:p>
              <a:p>
                <a:pPr marL="0" indent="0" algn="just">
                  <a:buNone/>
                </a:pPr>
                <a:r>
                  <a:rPr lang="pt-PT" sz="2200" dirty="0">
                    <a:latin typeface="Times New Roman" pitchFamily="18" charset="0"/>
                    <a:cs typeface="Times New Roman" pitchFamily="18" charset="0"/>
                  </a:rPr>
                  <a:t>Esse </a:t>
                </a:r>
                <a:r>
                  <a:rPr lang="pt-PT" sz="2200" i="1" dirty="0"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pt-PT" sz="2200" dirty="0">
                    <a:latin typeface="Times New Roman" pitchFamily="18" charset="0"/>
                    <a:cs typeface="Times New Roman" pitchFamily="18" charset="0"/>
                  </a:rPr>
                  <a:t> é </a:t>
                </a:r>
                <a:r>
                  <a:rPr lang="pt-PT" sz="2200" dirty="0" smtClean="0">
                    <a:latin typeface="Times New Roman" pitchFamily="18" charset="0"/>
                    <a:cs typeface="Times New Roman" pitchFamily="18" charset="0"/>
                  </a:rPr>
                  <a:t>parcialmente </a:t>
                </a:r>
                <a:r>
                  <a:rPr lang="pt-PT" sz="2200" dirty="0">
                    <a:latin typeface="Times New Roman" pitchFamily="18" charset="0"/>
                    <a:cs typeface="Times New Roman" pitchFamily="18" charset="0"/>
                  </a:rPr>
                  <a:t>psicológico e parcialmente material. </a:t>
                </a:r>
              </a:p>
              <a:p>
                <a:pPr algn="just">
                  <a:buNone/>
                </a:pPr>
                <a:endParaRPr lang="pt-PT" sz="22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200" dirty="0"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pt-PT" sz="22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salário de reserva</a:t>
                </a:r>
                <a:r>
                  <a:rPr lang="pt-PT" sz="22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sz="2200" dirty="0">
                    <a:latin typeface="Times New Roman" pitchFamily="18" charset="0"/>
                    <a:cs typeface="Times New Roman" pitchFamily="18" charset="0"/>
                  </a:rPr>
                  <a:t>é o salário real mínimo que faz com que o trabalhador decida </a:t>
                </a:r>
                <a:r>
                  <a:rPr lang="pt-PT" sz="2200" dirty="0" smtClean="0">
                    <a:latin typeface="Times New Roman" pitchFamily="18" charset="0"/>
                    <a:cs typeface="Times New Roman" pitchFamily="18" charset="0"/>
                  </a:rPr>
                  <a:t>trabalhar.</a:t>
                </a:r>
                <a:r>
                  <a:rPr lang="pt-PT" sz="2200" i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pt-PT" sz="2000" i="1" dirty="0" smtClean="0"/>
                  <a:t>	</a:t>
                </a:r>
                <a:endParaRPr lang="pt-PT" sz="2000" i="1" dirty="0"/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8280920" cy="4896544"/>
              </a:xfrm>
              <a:blipFill rotWithShape="1">
                <a:blip r:embed="rId2"/>
                <a:stretch>
                  <a:fillRect l="-515" t="-1868" r="-44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Macroeconomia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25</a:t>
            </a:fld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902623" y="69269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11.9, p. 422] Decisão de participação e oferta de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trabalho</a:t>
            </a:r>
            <a:endParaRPr lang="pt-P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Macroeconomia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26</a:t>
            </a:fld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Triângulo rectângulo 5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rectângulo 6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Picture 1" descr="11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06550"/>
            <a:ext cx="5760640" cy="427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8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Oferta de Trabalho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Curva de Oferta Agregada de Trabalho</a:t>
            </a:r>
          </a:p>
          <a:p>
            <a:pPr marL="0" indent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Também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aqui podemos considerar </a:t>
            </a:r>
            <a:r>
              <a:rPr lang="pt-PT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dimensões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Times New Roman" pitchFamily="18" charset="0"/>
              <a:buChar char="&gt;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Participação</a:t>
            </a:r>
          </a:p>
          <a:p>
            <a:pPr algn="just">
              <a:buFont typeface="Times New Roman" pitchFamily="18" charset="0"/>
              <a:buChar char="&gt;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Intensidade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(Número de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horas)</a:t>
            </a:r>
          </a:p>
          <a:p>
            <a:pPr marL="0" indent="0" algn="just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Vejamos primeiro a </a:t>
            </a:r>
            <a:r>
              <a:rPr lang="pt-PT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dimensão </a:t>
            </a:r>
            <a:r>
              <a:rPr lang="pt-PT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participação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todos os trabalhadores forem semelhantes (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exceto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no seu salário de reserva), podemos ordená-los por esse salário de reserva e agregar. </a:t>
            </a:r>
          </a:p>
          <a:p>
            <a:pPr marL="261938" indent="0" algn="just">
              <a:buNone/>
            </a:pPr>
            <a:r>
              <a:rPr lang="pt-PT" sz="2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pt-PT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Macroeconomia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27</a:t>
            </a:fld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979712" y="646290"/>
            <a:ext cx="633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11.10, p. 423] Obtenção da curva de trabalho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agregada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28</a:t>
            </a:fld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Triângulo rectângulo 6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riângulo rectângulo 7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Picture 1" descr="11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93850"/>
            <a:ext cx="5256584" cy="413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31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PT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Equilíbrio no Mercado de Trabalho</a:t>
            </a:r>
            <a:endParaRPr lang="pt-PT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Macroeconomia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29</a:t>
            </a:fld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pSp>
        <p:nvGrpSpPr>
          <p:cNvPr id="8" name="Juta 28"/>
          <p:cNvGrpSpPr>
            <a:grpSpLocks/>
          </p:cNvGrpSpPr>
          <p:nvPr/>
        </p:nvGrpSpPr>
        <p:grpSpPr bwMode="auto">
          <a:xfrm>
            <a:off x="679994" y="2329229"/>
            <a:ext cx="7560840" cy="3820314"/>
            <a:chOff x="0" y="0"/>
            <a:chExt cx="54019" cy="25082"/>
          </a:xfrm>
        </p:grpSpPr>
        <p:sp>
          <p:nvSpPr>
            <p:cNvPr id="9" name="AutoShape 14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019" cy="2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Conexão recta unidireccional 69"/>
            <p:cNvSpPr>
              <a:spLocks noChangeShapeType="1"/>
            </p:cNvSpPr>
            <p:nvPr/>
          </p:nvSpPr>
          <p:spPr bwMode="auto">
            <a:xfrm flipV="1">
              <a:off x="11499" y="824"/>
              <a:ext cx="102" cy="21520"/>
            </a:xfrm>
            <a:prstGeom prst="straightConnector1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" name="Conexão recta unidireccional 70"/>
            <p:cNvSpPr>
              <a:spLocks noChangeShapeType="1"/>
            </p:cNvSpPr>
            <p:nvPr/>
          </p:nvSpPr>
          <p:spPr bwMode="auto">
            <a:xfrm>
              <a:off x="11512" y="22339"/>
              <a:ext cx="32928" cy="13"/>
            </a:xfrm>
            <a:prstGeom prst="straightConnector1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 de texto 71"/>
                <p:cNvSpPr txBox="1">
                  <a:spLocks noChangeArrowheads="1"/>
                </p:cNvSpPr>
                <p:nvPr/>
              </p:nvSpPr>
              <p:spPr bwMode="auto">
                <a:xfrm>
                  <a:off x="8257" y="363"/>
                  <a:ext cx="2712" cy="4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pt-PT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F243E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kumimoji="0" lang="pt-PT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F243E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𝑤</m:t>
                            </m:r>
                          </m:num>
                          <m:den>
                            <m:r>
                              <a:rPr kumimoji="0" lang="pt-PT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F243E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</m:den>
                        </m:f>
                      </m:oMath>
                    </m:oMathPara>
                  </a14:m>
                  <a:endParaRPr kumimoji="0" lang="pt-PT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Caixa de texto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257" y="363"/>
                  <a:ext cx="2712" cy="436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Caixa de texto 5"/>
            <p:cNvSpPr txBox="1">
              <a:spLocks noChangeArrowheads="1"/>
            </p:cNvSpPr>
            <p:nvPr/>
          </p:nvSpPr>
          <p:spPr bwMode="auto">
            <a:xfrm>
              <a:off x="43135" y="22352"/>
              <a:ext cx="2610" cy="2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0" i="0" u="none" strike="noStrike" cap="none" normalizeH="0" baseline="0" smtClean="0">
                  <a:ln>
                    <a:noFill/>
                  </a:ln>
                  <a:solidFill>
                    <a:srgbClr val="0F243E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</a:t>
              </a:r>
              <a:endParaRPr kumimoji="0" lang="pt-PT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Conexão recta 73"/>
            <p:cNvSpPr>
              <a:spLocks noChangeShapeType="1"/>
            </p:cNvSpPr>
            <p:nvPr/>
          </p:nvSpPr>
          <p:spPr bwMode="auto">
            <a:xfrm flipV="1">
              <a:off x="14538" y="3129"/>
              <a:ext cx="23863" cy="16929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" name="Caixa de texto 14"/>
            <p:cNvSpPr txBox="1">
              <a:spLocks noChangeArrowheads="1"/>
            </p:cNvSpPr>
            <p:nvPr/>
          </p:nvSpPr>
          <p:spPr bwMode="auto">
            <a:xfrm>
              <a:off x="37156" y="3670"/>
              <a:ext cx="2972" cy="2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0" i="0" u="none" strike="noStrike" cap="none" normalizeH="0" baseline="0" smtClean="0">
                  <a:ln>
                    <a:noFill/>
                  </a:ln>
                  <a:solidFill>
                    <a:srgbClr val="02303E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</a:t>
              </a:r>
              <a:r>
                <a:rPr kumimoji="0" lang="pt-PT" sz="1400" b="0" i="0" u="none" strike="noStrike" cap="none" normalizeH="0" baseline="30000" smtClean="0">
                  <a:ln>
                    <a:noFill/>
                  </a:ln>
                  <a:solidFill>
                    <a:srgbClr val="02303E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</a:t>
              </a:r>
              <a:endParaRPr kumimoji="0" lang="pt-PT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Conexão recta 88"/>
            <p:cNvSpPr>
              <a:spLocks noChangeShapeType="1"/>
            </p:cNvSpPr>
            <p:nvPr/>
          </p:nvSpPr>
          <p:spPr bwMode="auto">
            <a:xfrm flipV="1">
              <a:off x="27289" y="10989"/>
              <a:ext cx="0" cy="11160"/>
            </a:xfrm>
            <a:prstGeom prst="line">
              <a:avLst/>
            </a:prstGeom>
            <a:noFill/>
            <a:ln w="6350">
              <a:solidFill>
                <a:srgbClr val="B8CCE4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" name="Caixa de texto 14"/>
            <p:cNvSpPr txBox="1">
              <a:spLocks noChangeArrowheads="1"/>
            </p:cNvSpPr>
            <p:nvPr/>
          </p:nvSpPr>
          <p:spPr bwMode="auto">
            <a:xfrm>
              <a:off x="26205" y="22291"/>
              <a:ext cx="3245" cy="2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0" i="0" u="none" strike="noStrike" cap="none" normalizeH="0" baseline="0" smtClean="0">
                  <a:ln>
                    <a:noFill/>
                  </a:ln>
                  <a:solidFill>
                    <a:srgbClr val="02303E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L*</a:t>
              </a:r>
              <a:endParaRPr kumimoji="0" lang="pt-PT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Conexão recta 91"/>
            <p:cNvSpPr>
              <a:spLocks noChangeShapeType="1"/>
            </p:cNvSpPr>
            <p:nvPr/>
          </p:nvSpPr>
          <p:spPr bwMode="auto">
            <a:xfrm>
              <a:off x="11642" y="10989"/>
              <a:ext cx="15480" cy="0"/>
            </a:xfrm>
            <a:prstGeom prst="line">
              <a:avLst/>
            </a:prstGeom>
            <a:noFill/>
            <a:ln w="6350">
              <a:solidFill>
                <a:srgbClr val="B8CCE4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 de texto 14"/>
                <p:cNvSpPr txBox="1">
                  <a:spLocks noChangeArrowheads="1"/>
                </p:cNvSpPr>
                <p:nvPr/>
              </p:nvSpPr>
              <p:spPr bwMode="auto">
                <a:xfrm>
                  <a:off x="7458" y="9008"/>
                  <a:ext cx="4400" cy="46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pt-PT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F243E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sz="1400" i="1" dirty="0">
                                    <a:solidFill>
                                      <a:srgbClr val="0F243E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PT" sz="1400" i="1" dirty="0">
                                        <a:solidFill>
                                          <a:srgbClr val="0F243E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1400" i="1" dirty="0">
                                        <a:solidFill>
                                          <a:srgbClr val="0F243E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𝑤</m:t>
                                    </m:r>
                                  </m:num>
                                  <m:den>
                                    <m:r>
                                      <a:rPr lang="pt-PT" sz="1400" i="1" dirty="0">
                                        <a:solidFill>
                                          <a:srgbClr val="0F243E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pt-PT" sz="1400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F243E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kumimoji="0" lang="pt-PT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PT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Caixa de 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58" y="9008"/>
                  <a:ext cx="4400" cy="46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Conexão recta 96"/>
            <p:cNvSpPr>
              <a:spLocks noChangeShapeType="1"/>
            </p:cNvSpPr>
            <p:nvPr/>
          </p:nvSpPr>
          <p:spPr bwMode="auto">
            <a:xfrm>
              <a:off x="14449" y="1396"/>
              <a:ext cx="24873" cy="18523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" name="Caixa de texto 14"/>
            <p:cNvSpPr txBox="1">
              <a:spLocks noChangeArrowheads="1"/>
            </p:cNvSpPr>
            <p:nvPr/>
          </p:nvSpPr>
          <p:spPr bwMode="auto">
            <a:xfrm>
              <a:off x="37037" y="16885"/>
              <a:ext cx="3207" cy="2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0" i="0" u="none" strike="noStrike" cap="none" normalizeH="0" baseline="0" smtClean="0">
                  <a:ln>
                    <a:noFill/>
                  </a:ln>
                  <a:solidFill>
                    <a:srgbClr val="02303E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</a:t>
              </a:r>
              <a:r>
                <a:rPr kumimoji="0" lang="pt-PT" sz="1400" b="0" i="0" u="none" strike="noStrike" cap="none" normalizeH="0" baseline="30000" smtClean="0">
                  <a:ln>
                    <a:noFill/>
                  </a:ln>
                  <a:solidFill>
                    <a:srgbClr val="02303E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</a:t>
              </a:r>
              <a:endParaRPr kumimoji="0" lang="pt-PT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ângulo 22"/>
          <p:cNvSpPr/>
          <p:nvPr/>
        </p:nvSpPr>
        <p:spPr>
          <a:xfrm>
            <a:off x="1835696" y="1772816"/>
            <a:ext cx="633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.] Equilíbrio no Mercado de Trabalho</a:t>
            </a:r>
          </a:p>
        </p:txBody>
      </p:sp>
    </p:spTree>
    <p:extLst>
      <p:ext uri="{BB962C8B-B14F-4D97-AF65-F5344CB8AC3E}">
        <p14:creationId xmlns:p14="http://schemas.microsoft.com/office/powerpoint/2010/main" val="3135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Função de Produção</a:t>
            </a:r>
            <a:endParaRPr lang="en-GB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968552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Podemos escrever a função de produção agregada (ou macroeconómica) como:</a:t>
                </a:r>
                <a:endParaRPr lang="en-GB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                          		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Times New Roman" pitchFamily="18" charset="0"/>
                      </a:rPr>
                      <m:t>𝑌</m:t>
                    </m:r>
                    <m:r>
                      <a:rPr lang="pt-PT" i="1" dirty="0" smtClean="0">
                        <a:latin typeface="Cambria Math"/>
                        <a:cs typeface="Times New Roman" pitchFamily="18" charset="0"/>
                      </a:rPr>
                      <m:t> = </m:t>
                    </m:r>
                    <m:r>
                      <a:rPr lang="pt-PT" i="1" dirty="0" smtClean="0">
                        <a:latin typeface="Cambria Math"/>
                        <a:cs typeface="Times New Roman" pitchFamily="18" charset="0"/>
                      </a:rPr>
                      <m:t>𝐹</m:t>
                    </m:r>
                    <m:r>
                      <a:rPr lang="pt-PT" i="1" dirty="0" smtClean="0">
                        <a:latin typeface="Cambria Math"/>
                        <a:cs typeface="Times New Roman" pitchFamily="18" charset="0"/>
                      </a:rPr>
                      <m:t> (</m:t>
                    </m:r>
                    <m:r>
                      <a:rPr lang="pt-PT" i="1" dirty="0" smtClean="0">
                        <a:latin typeface="Cambria Math"/>
                        <a:cs typeface="Times New Roman" pitchFamily="18" charset="0"/>
                      </a:rPr>
                      <m:t>𝐿</m:t>
                    </m:r>
                    <m:r>
                      <a:rPr lang="pt-PT" i="1" dirty="0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pt-PT" i="1" dirty="0" smtClean="0">
                        <a:latin typeface="Cambria Math"/>
                        <a:cs typeface="Times New Roman" pitchFamily="18" charset="0"/>
                      </a:rPr>
                      <m:t>𝐾</m:t>
                    </m:r>
                    <m:r>
                      <a:rPr lang="pt-PT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            			</a:t>
                </a:r>
                <a:endParaRPr lang="en-GB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Uma função de produção útil é a </a:t>
                </a:r>
                <a:r>
                  <a:rPr lang="pt-PT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função de produção de </a:t>
                </a:r>
                <a:r>
                  <a:rPr lang="pt-PT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Cobb</a:t>
                </a:r>
                <a:r>
                  <a:rPr lang="pt-PT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-Douglas</a:t>
                </a:r>
                <a:r>
                  <a:rPr lang="pt-PT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GB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2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200" dirty="0" smtClean="0">
                    <a:latin typeface="Times New Roman" pitchFamily="18" charset="0"/>
                    <a:cs typeface="Times New Roman" pitchFamily="18" charset="0"/>
                  </a:rPr>
                  <a:t>			</a:t>
                </a:r>
              </a:p>
              <a:p>
                <a:pPr marL="0" indent="0" algn="just">
                  <a:buNone/>
                </a:pPr>
                <a:endParaRPr lang="pt-PT" sz="22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2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pt-PT" dirty="0" smtClean="0"/>
                  <a:t> 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</a:rPr>
                      <m:t>𝑌</m:t>
                    </m:r>
                    <m:r>
                      <a:rPr lang="pt-PT" i="1" dirty="0" smtClean="0">
                        <a:latin typeface="Cambria Math"/>
                      </a:rPr>
                      <m:t>=</m:t>
                    </m:r>
                    <m:r>
                      <a:rPr lang="pt-PT" i="1" dirty="0" smtClean="0">
                        <a:latin typeface="Cambria Math"/>
                      </a:rPr>
                      <m:t>𝐹</m:t>
                    </m:r>
                    <m:r>
                      <a:rPr lang="pt-PT" i="1" dirty="0" smtClean="0">
                        <a:latin typeface="Cambria Math"/>
                      </a:rPr>
                      <m:t>(</m:t>
                    </m:r>
                    <m:r>
                      <a:rPr lang="pt-PT" i="1" dirty="0" smtClean="0">
                        <a:latin typeface="Cambria Math"/>
                      </a:rPr>
                      <m:t>𝐿</m:t>
                    </m:r>
                    <m:r>
                      <a:rPr lang="pt-PT" i="1" dirty="0" smtClean="0">
                        <a:latin typeface="Cambria Math"/>
                      </a:rPr>
                      <m:t>,</m:t>
                    </m:r>
                    <m:r>
                      <a:rPr lang="pt-PT" i="1" dirty="0" smtClean="0">
                        <a:latin typeface="Cambria Math"/>
                      </a:rPr>
                      <m:t>𝐾</m:t>
                    </m:r>
                    <m:r>
                      <a:rPr lang="pt-PT" i="1" dirty="0" smtClean="0">
                        <a:latin typeface="Cambria Math"/>
                      </a:rPr>
                      <m:t>)=</m:t>
                    </m:r>
                    <m:r>
                      <a:rPr lang="pt-PT" i="1" dirty="0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/>
                          </a:rPr>
                          <m:t> </m:t>
                        </m:r>
                        <m:r>
                          <a:rPr lang="pt-PT" b="0" i="1" dirty="0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pt-PT" i="1" dirty="0" smtClean="0"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pt-PT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/>
                          </a:rPr>
                          <m:t> </m:t>
                        </m:r>
                        <m:r>
                          <a:rPr lang="pt-PT" b="0" i="1" dirty="0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pt-PT" b="0" i="1" dirty="0" smtClean="0">
                            <a:latin typeface="Cambria Math"/>
                          </a:rPr>
                          <m:t>1−</m:t>
                        </m:r>
                        <m:r>
                          <a:rPr lang="pt-PT" i="1" dirty="0"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spcAft>
                    <a:spcPts val="1200"/>
                  </a:spcAft>
                  <a:buNone/>
                </a:pPr>
                <a:endParaRPr lang="pt-PT" sz="2200" b="1" i="1" dirty="0" smtClean="0">
                  <a:latin typeface="Cambria Math"/>
                  <a:cs typeface="Times New Roman" pitchFamily="18" charset="0"/>
                </a:endParaRPr>
              </a:p>
              <a:p>
                <a:pPr marL="0" indent="0" algn="just">
                  <a:spcAft>
                    <a:spcPts val="1200"/>
                  </a:spcAft>
                  <a:buNone/>
                </a:pPr>
                <a:endParaRPr lang="pt-PT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spcAft>
                    <a:spcPts val="1200"/>
                  </a:spcAft>
                  <a:buNone/>
                </a:pPr>
                <a:endParaRPr lang="pt-PT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𝑨</m:t>
                    </m:r>
                    <m:r>
                      <a:rPr lang="pt-PT" b="1" i="1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é usualmente tida como medida da </a:t>
                </a:r>
                <a:r>
                  <a:rPr lang="pt-PT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produtividade total dos fatores (TFP)</a:t>
                </a:r>
                <a:r>
                  <a:rPr lang="pt-PT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GB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Para os mesmos </a:t>
                </a:r>
                <a:r>
                  <a:rPr lang="pt-PT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 e </a:t>
                </a:r>
                <a:r>
                  <a:rPr lang="pt-PT" i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, se </a:t>
                </a:r>
                <a:r>
                  <a:rPr lang="pt-PT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↗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pt-PT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⟹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pt-PT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↗</m:t>
                    </m:r>
                  </m:oMath>
                </a14:m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GB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968552"/>
              </a:xfrm>
              <a:blipFill rotWithShape="1">
                <a:blip r:embed="rId3"/>
                <a:stretch>
                  <a:fillRect l="-741" t="-1840" r="-59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5" name="Conexão recta unidireccional 4"/>
          <p:cNvCxnSpPr/>
          <p:nvPr/>
        </p:nvCxnSpPr>
        <p:spPr>
          <a:xfrm flipH="1">
            <a:off x="4056416" y="4077072"/>
            <a:ext cx="864096" cy="531676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624875" y="4626633"/>
                <a:ext cx="3001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1600" b="1" i="1" dirty="0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𝑨</m:t>
                    </m:r>
                    <m:r>
                      <a:rPr lang="pt-PT" sz="16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pt-PT" sz="1600" dirty="0">
                    <a:latin typeface="Times New Roman" pitchFamily="18" charset="0"/>
                    <a:cs typeface="Times New Roman" pitchFamily="18" charset="0"/>
                  </a:rPr>
                  <a:t>– constante positiva que representa o estado da tecnologia</a:t>
                </a:r>
                <a14:m>
                  <m:oMath xmlns:m="http://schemas.openxmlformats.org/officeDocument/2006/math">
                    <m:r>
                      <a:rPr lang="pt-PT" sz="16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pt-PT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875" y="4626633"/>
                <a:ext cx="300128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3125" b="-1145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cta unidireccional 9"/>
          <p:cNvCxnSpPr/>
          <p:nvPr/>
        </p:nvCxnSpPr>
        <p:spPr>
          <a:xfrm flipV="1">
            <a:off x="5364088" y="3501009"/>
            <a:ext cx="444307" cy="288031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unidireccional 12"/>
          <p:cNvCxnSpPr/>
          <p:nvPr/>
        </p:nvCxnSpPr>
        <p:spPr>
          <a:xfrm>
            <a:off x="5796136" y="4005064"/>
            <a:ext cx="313556" cy="315652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48064" y="3753036"/>
            <a:ext cx="216024" cy="216023"/>
          </a:xfrm>
          <a:prstGeom prst="ellipse">
            <a:avLst/>
          </a:prstGeom>
          <a:noFill/>
          <a:ln w="31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val 15"/>
          <p:cNvSpPr/>
          <p:nvPr/>
        </p:nvSpPr>
        <p:spPr>
          <a:xfrm>
            <a:off x="5538092" y="3753036"/>
            <a:ext cx="436650" cy="239637"/>
          </a:xfrm>
          <a:prstGeom prst="ellipse">
            <a:avLst/>
          </a:prstGeom>
          <a:noFill/>
          <a:ln w="31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CaixaDeTexto 20"/>
          <p:cNvSpPr txBox="1"/>
          <p:nvPr/>
        </p:nvSpPr>
        <p:spPr>
          <a:xfrm>
            <a:off x="5749707" y="3284984"/>
            <a:ext cx="2494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 → proporção de </a:t>
            </a:r>
            <a:r>
              <a:rPr lang="pt-PT" sz="16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PIB</a:t>
            </a:r>
          </a:p>
          <a:p>
            <a:pPr algn="ctr"/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0 &lt; α &lt; 1</a:t>
            </a:r>
            <a:endParaRPr lang="pt-PT" sz="16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067865" y="4213999"/>
            <a:ext cx="2782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→ proporção de </a:t>
            </a:r>
            <a:r>
              <a:rPr lang="pt-PT" sz="16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no PIB</a:t>
            </a:r>
            <a:endParaRPr lang="pt-PT" sz="160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3</a:t>
            </a:fld>
            <a:endParaRPr lang="en-GB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9900"/>
          </a:solidFill>
        </p:spPr>
        <p:txBody>
          <a:bodyPr>
            <a:noAutofit/>
          </a:bodyPr>
          <a:lstStyle/>
          <a:p>
            <a:r>
              <a:rPr lang="pt-PT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Desemprego</a:t>
            </a:r>
            <a:endParaRPr lang="pt-PT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endParaRPr lang="pt-PT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pt-PT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Desemprego Voluntário e Involuntário</a:t>
            </a:r>
            <a:endParaRPr lang="pt-PT" sz="2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pt-PT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Considerações Adicionais</a:t>
            </a:r>
            <a:endParaRPr lang="pt-PT" sz="2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P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9900"/>
                </a:solidFill>
              </a:rPr>
              <a:t>Macroeconomia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9900"/>
                </a:solidFill>
              </a:rPr>
              <a:pPr/>
              <a:t>30</a:t>
            </a:fld>
            <a:endParaRPr lang="en-GB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9900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Desemprego Voluntário e Involuntário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Uma implicação do modelo perfeitamente competitivo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visto até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agora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é que: </a:t>
            </a:r>
          </a:p>
          <a:p>
            <a:pPr marL="0" indent="0" algn="ctr">
              <a:buNone/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↓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Todos </a:t>
            </a:r>
            <a:r>
              <a:rPr lang="pt-PT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os que querem trabalhar ao salário de mercado conseguem encontrar emprego a esse salário. </a:t>
            </a:r>
          </a:p>
          <a:p>
            <a:pPr marL="0" indent="0" algn="just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Mas existe </a:t>
            </a:r>
            <a:r>
              <a:rPr lang="pt-PT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desemprego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Porquê?</a:t>
            </a:r>
          </a:p>
          <a:p>
            <a:pPr marL="0" indent="0" algn="just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Vamos examinar o </a:t>
            </a:r>
            <a:r>
              <a:rPr lang="pt-PT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mercado de trabalho fora do equilíbrio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pt-PT" sz="20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pt-PT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9900"/>
                </a:solidFill>
              </a:rPr>
              <a:t>Macroeconomia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9900"/>
                </a:solidFill>
              </a:rPr>
              <a:pPr/>
              <a:t>31</a:t>
            </a:fld>
            <a:endParaRPr lang="en-GB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695575" y="620688"/>
            <a:ext cx="4758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12.1, p. 444] Classificação do desemprego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9900"/>
                </a:solidFill>
              </a:rPr>
              <a:t>Macroeconomia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9900"/>
                </a:solidFill>
              </a:rPr>
              <a:pPr/>
              <a:t>32</a:t>
            </a:fld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6" name="Triângulo rectângulo 5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rectângulo 6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1" descr="12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12900"/>
            <a:ext cx="5832648" cy="426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5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9900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Considerações Adicionais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8229600" cy="4896544"/>
              </a:xfrm>
            </p:spPr>
            <p:txBody>
              <a:bodyPr>
                <a:normAutofit/>
              </a:bodyPr>
              <a:lstStyle/>
              <a:p>
                <a:pPr algn="ctr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PT" sz="2000" b="1" dirty="0" smtClean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Taxa de desemprego</a:t>
                </a:r>
                <a:r>
                  <a:rPr lang="pt-PT" sz="2000" dirty="0" smtClean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PT" sz="2400" i="1">
                        <a:latin typeface="Cambria Math"/>
                      </a:rPr>
                      <m:t>𝑈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PT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pt-PT" sz="2400" i="1">
                                <a:latin typeface="Cambria Math"/>
                              </a:rPr>
                              <m:t>𝑆</m:t>
                            </m:r>
                          </m:sup>
                        </m:sSup>
                        <m:r>
                          <a:rPr lang="pt-PT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pt-PT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pt-PT" sz="2400" i="1">
                                <a:latin typeface="Cambria Math"/>
                              </a:rPr>
                              <m:t>𝐷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PT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pt-PT" sz="2400" i="1">
                                <a:latin typeface="Cambria Math"/>
                              </a:rPr>
                              <m:t>𝑆</m:t>
                            </m:r>
                          </m:sup>
                        </m:sSup>
                      </m:den>
                    </m:f>
                  </m:oMath>
                </a14:m>
                <a:r>
                  <a:rPr lang="pt-PT" sz="2400" dirty="0" smtClean="0"/>
                  <a:t> </a:t>
                </a:r>
                <a:endParaRPr lang="pt-PT" sz="2400" dirty="0"/>
              </a:p>
              <a:p>
                <a:pPr marL="0" indent="0">
                  <a:buNone/>
                </a:pPr>
                <a:r>
                  <a:rPr lang="pt-PT" sz="2000" dirty="0" smtClean="0"/>
                  <a:t>  </a:t>
                </a:r>
                <a:endParaRPr lang="pt-PT" sz="2000" dirty="0"/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No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pico do ciclo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económico,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a economia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está mais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próxima do pleno emprego que em qualquer outra altura.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Mas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, mesmo nessa altura,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o desemprego pode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ser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significativo. </a:t>
                </a:r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que explica a existência de um nível relevante de desemprego mesmo quando a economia está no pico do ciclo económico? </a:t>
                </a:r>
              </a:p>
              <a:p>
                <a:pPr algn="ctr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pt-PT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8229600" cy="4896544"/>
              </a:xfrm>
              <a:blipFill rotWithShape="1">
                <a:blip r:embed="rId2"/>
                <a:stretch>
                  <a:fillRect l="-815" r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9900"/>
                </a:solidFill>
              </a:rPr>
              <a:t>Macroeconomia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9900"/>
                </a:solidFill>
              </a:rPr>
              <a:pPr/>
              <a:t>33</a:t>
            </a:fld>
            <a:endParaRPr lang="en-GB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9900"/>
          </a:solidFill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Considerações Adicionais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489654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pt-PT" sz="22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200" b="1" i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pt-PT" sz="2200" b="1" i="1" u="sng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explicações (complementares): </a:t>
            </a:r>
            <a:endParaRPr lang="pt-PT" sz="22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2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2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1ª </a:t>
            </a:r>
            <a:r>
              <a:rPr lang="pt-PT" sz="2200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explicação:</a:t>
            </a:r>
            <a:r>
              <a:rPr lang="pt-PT" sz="2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os conceitos teóricos não têm correspondência plena nos conceitos </a:t>
            </a: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avaliados empiricamente. 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perguntas dos inquéritos estatísticos não correspondem exatamente às que estão subjacentes à teoria económica. </a:t>
            </a:r>
          </a:p>
          <a:p>
            <a:pPr marL="0" indent="0" algn="just">
              <a:buNone/>
            </a:pPr>
            <a:endParaRPr lang="pt-PT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2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2ª </a:t>
            </a:r>
            <a:r>
              <a:rPr lang="pt-PT" sz="2200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explicação:</a:t>
            </a:r>
            <a:r>
              <a:rPr lang="pt-PT" sz="2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a heterogeneidade do </a:t>
            </a: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emprego. 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Como as empresas crescem a taxas diferentes e têm diferentes níveis de melhoria tecnológica, há sempre empresas a reduzir e outras a contratar trabalhadores. </a:t>
            </a:r>
          </a:p>
          <a:p>
            <a:pPr marL="0" indent="0" algn="just">
              <a:buNone/>
            </a:pP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				▼</a:t>
            </a:r>
          </a:p>
          <a:p>
            <a:pPr marL="0" indent="0" algn="just">
              <a:buNone/>
            </a:pPr>
            <a:r>
              <a:rPr lang="pt-PT" sz="2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Desemprego transitório:</a:t>
            </a:r>
            <a:r>
              <a:rPr lang="pt-PT" sz="2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dirty="0">
                <a:latin typeface="Times New Roman" pitchFamily="18" charset="0"/>
                <a:cs typeface="Times New Roman" pitchFamily="18" charset="0"/>
              </a:rPr>
              <a:t>refere-se ao facto de, inevitavelmente, demorar tempo a encontrar novos empregos – menos tempo nas fases melhores do ciclo económico, mais tempo nas fases piores. </a:t>
            </a:r>
          </a:p>
          <a:p>
            <a:pPr algn="ctr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9900"/>
                </a:solidFill>
              </a:rPr>
              <a:t>Macroeconomia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9900"/>
                </a:solidFill>
              </a:rPr>
              <a:pPr/>
              <a:t>34</a:t>
            </a:fld>
            <a:endParaRPr lang="en-GB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9900"/>
          </a:solidFill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Considerações Adicionais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8352928" cy="489654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pt-PT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b="1" i="1" dirty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3ª explicação:</a:t>
                </a:r>
                <a:r>
                  <a:rPr lang="pt-PT" sz="2000" dirty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existência de salários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mínimos.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Se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9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190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pt-PT" sz="1900" i="1" dirty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sz="1900" i="1" dirty="0">
                                    <a:latin typeface="Cambria Math"/>
                                    <a:cs typeface="Times New Roman" pitchFamily="18" charset="0"/>
                                  </a:rPr>
                                  <m:t>𝑤</m:t>
                                </m:r>
                              </m:num>
                              <m:den>
                                <m:r>
                                  <a:rPr lang="pt-PT" sz="1900" i="1" dirty="0">
                                    <a:latin typeface="Cambria Math"/>
                                    <a:cs typeface="Times New Roman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sz="1900" b="0" i="1" dirty="0" smtClean="0">
                            <a:latin typeface="Cambria Math"/>
                            <a:cs typeface="Times New Roman" pitchFamily="18" charset="0"/>
                          </a:rPr>
                          <m:t>𝑚𝑖𝑛</m:t>
                        </m:r>
                      </m:sup>
                    </m:sSup>
                    <m:r>
                      <a:rPr lang="pt-PT" sz="1900" b="0" i="1" dirty="0" smtClean="0">
                        <a:latin typeface="Cambria Math"/>
                        <a:cs typeface="Times New Roman" pitchFamily="18" charset="0"/>
                      </a:rPr>
                      <m:t>&gt;</m:t>
                    </m:r>
                    <m:sSup>
                      <m:sSupPr>
                        <m:ctrlPr>
                          <a:rPr lang="pt-PT" sz="19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19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pt-PT" sz="1900" i="1" dirty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sz="1900" i="1" dirty="0">
                                    <a:latin typeface="Cambria Math"/>
                                    <a:cs typeface="Times New Roman" pitchFamily="18" charset="0"/>
                                  </a:rPr>
                                  <m:t>𝑤</m:t>
                                </m:r>
                              </m:num>
                              <m:den>
                                <m:r>
                                  <a:rPr lang="pt-PT" sz="1900" i="1" dirty="0">
                                    <a:latin typeface="Cambria Math"/>
                                    <a:cs typeface="Times New Roman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sz="1900" i="1" dirty="0" smtClean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as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empresas irão contratar menos trabalhadores. Isto pode acontecer em vários contextos: </a:t>
                </a:r>
              </a:p>
              <a:p>
                <a:pPr marL="0" indent="0" algn="just">
                  <a:buNone/>
                </a:pP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</a:p>
              <a:p>
                <a:pPr lvl="0" algn="just">
                  <a:buFont typeface="Times New Roman" pitchFamily="18" charset="0"/>
                  <a:buChar char="&gt;"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Salários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mínimos fixados pelo Estado (por razões sociais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Font typeface="Times New Roman" pitchFamily="18" charset="0"/>
                  <a:buChar char="&gt;"/>
                </a:pP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Se as empresas acreditarem que os seus lucros irão diminuir se fixarem salários demasiado baixos. A </a:t>
                </a:r>
                <a:r>
                  <a:rPr lang="pt-PT" sz="2000" b="1" dirty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hipótese dos salários reais de eficiência</a:t>
                </a:r>
                <a:r>
                  <a:rPr lang="pt-PT" sz="2000" b="1" dirty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diz que trabalhadores pagos acima do salário de equilíbrio são mais produtivos e eficientes, o que pode acontecer por várias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razões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pt-PT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8352928" cy="4896544"/>
              </a:xfrm>
              <a:blipFill rotWithShape="1">
                <a:blip r:embed="rId2"/>
                <a:stretch>
                  <a:fillRect l="-803" t="-996" r="-7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9900"/>
                </a:solidFill>
              </a:rPr>
              <a:t>Macroeconomia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9900"/>
                </a:solidFill>
              </a:rPr>
              <a:pPr/>
              <a:t>35</a:t>
            </a:fld>
            <a:endParaRPr lang="en-GB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9900"/>
          </a:solidFill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Considerações Adicionais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48965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3ª explicação (continuação):</a:t>
            </a:r>
            <a:r>
              <a:rPr lang="pt-PT" sz="2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Razões para as empresas optarem por salários de eficiência:</a:t>
            </a:r>
          </a:p>
          <a:p>
            <a:pPr algn="just">
              <a:buFont typeface="Times New Roman" pitchFamily="18" charset="0"/>
              <a:buChar char="&gt;"/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Isso assinala que aquele é um bom emprego. Assim, os trabalhadores trabalharão mais porque estão mais motivados e porque o </a:t>
            </a:r>
            <a:r>
              <a:rPr lang="pt-PT" sz="2000" i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 de perder esse emprego é maior. Essa motivação e empenho são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vantajosos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para a empresa. 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Times New Roman" pitchFamily="18" charset="0"/>
              <a:buChar char="&gt;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Porque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as empresas incorrem em certos custos fixos quando contratam um trabalhador → um salário mais alto diminui a vontade de sair dos trabalhadores, reduzindo custos de </a:t>
            </a:r>
            <a:r>
              <a:rPr lang="pt-PT" sz="2000" i="1" dirty="0" err="1">
                <a:latin typeface="Times New Roman" pitchFamily="18" charset="0"/>
                <a:cs typeface="Times New Roman" pitchFamily="18" charset="0"/>
              </a:rPr>
              <a:t>turnover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Este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desemprego que se pode dever a estas 3 causas pode ser resumido na expressão</a:t>
            </a:r>
            <a:r>
              <a:rPr lang="pt-PT" sz="2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desemprego </a:t>
            </a:r>
            <a:r>
              <a:rPr lang="pt-PT" sz="2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friccional</a:t>
            </a:r>
            <a:r>
              <a:rPr lang="pt-PT" sz="2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– desemprego que persiste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mesmo no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pico do ciclo económico. </a:t>
            </a:r>
            <a:endParaRPr lang="pt-PT" sz="2000" dirty="0"/>
          </a:p>
          <a:p>
            <a:pPr algn="ctr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9900"/>
                </a:solidFill>
              </a:rPr>
              <a:t>Macroeconomia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9900"/>
                </a:solidFill>
              </a:rPr>
              <a:pPr/>
              <a:t>36</a:t>
            </a:fld>
            <a:endParaRPr lang="en-GB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9900"/>
          </a:solidFill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Considerações Adicionais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Questão Final: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Como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é que o mercado de trabalho permanece fora do equilíbrio? Como é que o desemprego persiste? 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puzzle central do desemprego</a:t>
            </a:r>
            <a:r>
              <a:rPr lang="pt-PT" sz="2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é o porquê dos salários reais não descerem o suficiente para eliminar o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desemprego. Explicações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66700" lvl="0" indent="0" algn="just">
              <a:buNone/>
            </a:pPr>
            <a:r>
              <a:rPr lang="pt-PT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A) Hipótese </a:t>
            </a:r>
            <a:r>
              <a:rPr lang="pt-PT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do salário nominal de </a:t>
            </a:r>
            <a:r>
              <a:rPr lang="pt-PT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eficiência</a:t>
            </a:r>
            <a:r>
              <a:rPr lang="pt-PT" sz="2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→ a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eficiência do trabalhador pode depender do salário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nominal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devido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66788" lvl="2" indent="-342900" algn="just">
              <a:buFont typeface="Times New Roman" pitchFamily="18" charset="0"/>
              <a:buChar char="&gt;"/>
            </a:pPr>
            <a:r>
              <a:rPr lang="pt-PT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Ilusão </a:t>
            </a:r>
            <a:r>
              <a:rPr lang="pt-PT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monetária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: confusão entre salário nominal e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real;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966788" lvl="2" indent="-342900" algn="just">
              <a:buFont typeface="Times New Roman" pitchFamily="18" charset="0"/>
              <a:buChar char="&gt;"/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Trabalhadores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olham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para redução do salário nominal como um sinal negativo/desaprovação por parte do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empregador;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966788" lvl="2" indent="-342900" algn="just">
              <a:buFont typeface="Times New Roman" pitchFamily="18" charset="0"/>
              <a:buChar char="&gt;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Preocupação dos trabalhadores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com a sua posição económica relativa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(salário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nominal) e não tanto com o poder de compra que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permite.</a:t>
            </a:r>
          </a:p>
          <a:p>
            <a:pPr marL="623888" lvl="2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Logo: As empresas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podem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ter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relutância em ser as primeiras a reduzir salários nominais pois tal </a:t>
            </a:r>
            <a:r>
              <a:rPr lang="pt-PT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pode reduzir </a:t>
            </a:r>
            <a:r>
              <a:rPr lang="pt-PT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 eficiência </a:t>
            </a:r>
            <a:r>
              <a:rPr lang="pt-PT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dos trabalhadores. </a:t>
            </a:r>
            <a:endParaRPr lang="pt-PT" sz="20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9900"/>
                </a:solidFill>
              </a:rPr>
              <a:t>Macroeconomia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9900"/>
                </a:solidFill>
              </a:rPr>
              <a:pPr/>
              <a:t>37</a:t>
            </a:fld>
            <a:endParaRPr lang="en-GB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9900"/>
          </a:solidFill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Considerações Adicionais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45365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t-P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pt-PT" sz="200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sz="2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puzzle central do desemprego</a:t>
            </a:r>
            <a:r>
              <a:rPr lang="pt-PT" sz="2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(continuação)</a:t>
            </a:r>
          </a:p>
          <a:p>
            <a:pPr marL="0" lvl="0" indent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61938" lvl="0" indent="0" algn="just">
              <a:buNone/>
            </a:pPr>
            <a:r>
              <a:rPr lang="pt-PT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pt-PT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Os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sindicatos podem dificultar ajustamentos salariais. De acordo com o modelo </a:t>
            </a:r>
            <a:r>
              <a:rPr lang="pt-PT" sz="2000" i="1" dirty="0" err="1">
                <a:latin typeface="Times New Roman" pitchFamily="18" charset="0"/>
                <a:cs typeface="Times New Roman" pitchFamily="18" charset="0"/>
              </a:rPr>
              <a:t>insider</a:t>
            </a:r>
            <a:r>
              <a:rPr lang="pt-PT" sz="2000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t-PT" sz="2000" i="1" dirty="0" err="1">
                <a:latin typeface="Times New Roman" pitchFamily="18" charset="0"/>
                <a:cs typeface="Times New Roman" pitchFamily="18" charset="0"/>
              </a:rPr>
              <a:t>outsider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, os sindicatos preocupam-se mais com os efeitos em termos de rendimento para os empregados (os </a:t>
            </a:r>
            <a:r>
              <a:rPr lang="pt-PT" sz="2000" i="1" dirty="0" err="1">
                <a:latin typeface="Times New Roman" pitchFamily="18" charset="0"/>
                <a:cs typeface="Times New Roman" pitchFamily="18" charset="0"/>
              </a:rPr>
              <a:t>insiders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) do que com o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incentivo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para as empresas contratarem os desempregados (os </a:t>
            </a:r>
            <a:r>
              <a:rPr lang="pt-PT" sz="2000" i="1" dirty="0" err="1">
                <a:latin typeface="Times New Roman" pitchFamily="18" charset="0"/>
                <a:cs typeface="Times New Roman" pitchFamily="18" charset="0"/>
              </a:rPr>
              <a:t>outsiders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61938" indent="0" algn="just">
              <a:buNone/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261938" lvl="0" indent="0" algn="just">
              <a:buNone/>
            </a:pPr>
            <a:r>
              <a:rPr lang="pt-PT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pt-PT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existência de regulação imposta pelo Governo pode impedir/dificultar ajustamentos salariais. O melhor exemplo desta situação é a fixação de salários mínimos. </a:t>
            </a:r>
          </a:p>
          <a:p>
            <a:pPr marL="0" indent="0">
              <a:buNone/>
            </a:pPr>
            <a:endParaRPr lang="pt-PT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9900"/>
                </a:solidFill>
              </a:rPr>
              <a:t>Macroeconomia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9900"/>
                </a:solidFill>
              </a:rPr>
              <a:pPr/>
              <a:t>38</a:t>
            </a:fld>
            <a:endParaRPr lang="en-GB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155314" y="611396"/>
            <a:ext cx="6305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9.10, p. 330] Pesos de </a:t>
            </a:r>
            <a:r>
              <a:rPr lang="pt-PT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PT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 na economia americana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4</a:t>
            </a:fld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6" name="Triângulo rectângulo 5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rectângulo 6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1" descr="09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70485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5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Produtividade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80920" cy="489654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pt-PT" sz="20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produtividade</a:t>
                </a:r>
                <a:r>
                  <a:rPr lang="pt-PT" sz="2000" dirty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mede quanto </a:t>
                </a:r>
                <a:r>
                  <a:rPr lang="pt-PT" sz="2000" i="1" dirty="0">
                    <a:latin typeface="Times New Roman" pitchFamily="18" charset="0"/>
                    <a:cs typeface="Times New Roman" pitchFamily="18" charset="0"/>
                  </a:rPr>
                  <a:t>output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 resulta de um dado nível de </a:t>
                </a:r>
                <a:r>
                  <a:rPr lang="pt-PT" sz="2000" i="1" dirty="0">
                    <a:latin typeface="Times New Roman" pitchFamily="18" charset="0"/>
                    <a:cs typeface="Times New Roman" pitchFamily="18" charset="0"/>
                  </a:rPr>
                  <a:t>input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e assume a forma genérica: (output/input).</a:t>
                </a: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None/>
                </a:pPr>
                <a:r>
                  <a:rPr lang="pt-PT" sz="20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Produtividade do trabalho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: PIB por unidade de </a:t>
                </a: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>
                          <a:latin typeface="Cambria Math"/>
                        </a:rPr>
                        <m:t>𝜃</m:t>
                      </m:r>
                      <m:r>
                        <a:rPr lang="pt-PT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2000" i="1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pt-PT" sz="2000" i="1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pt-PT" sz="2000" i="1">
                          <a:latin typeface="Cambria Math"/>
                        </a:rPr>
                        <m:t>=</m:t>
                      </m:r>
                      <m:r>
                        <a:rPr lang="pt-PT" sz="2000" i="1">
                          <a:latin typeface="Cambria Math"/>
                        </a:rPr>
                        <m:t>𝑎𝑝𝐿</m:t>
                      </m:r>
                    </m:oMath>
                  </m:oMathPara>
                </a14:m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None/>
                </a:pPr>
                <a:endParaRPr lang="pt-PT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None/>
                </a:pPr>
                <a:r>
                  <a:rPr lang="pt-PT" sz="20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Produtividade do capital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: PIB por unidade de </a:t>
                </a: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>
                          <a:latin typeface="Cambria Math"/>
                        </a:rPr>
                        <m:t>𝜙</m:t>
                      </m:r>
                      <m:r>
                        <a:rPr lang="pt-PT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2000" i="1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pt-PT" sz="2000" i="1">
                              <a:latin typeface="Cambria Math"/>
                            </a:rPr>
                            <m:t>𝐾</m:t>
                          </m:r>
                        </m:den>
                      </m:f>
                      <m:r>
                        <a:rPr lang="pt-PT" sz="2000" i="1">
                          <a:latin typeface="Cambria Math"/>
                        </a:rPr>
                        <m:t>=</m:t>
                      </m:r>
                      <m:r>
                        <a:rPr lang="pt-PT" sz="2000" i="1">
                          <a:latin typeface="Cambria Math"/>
                        </a:rPr>
                        <m:t>𝑎𝑝𝐾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80920" cy="4896544"/>
              </a:xfrm>
              <a:blipFill rotWithShape="1">
                <a:blip r:embed="rId2"/>
                <a:stretch>
                  <a:fillRect l="-810" t="-622" r="-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5</a:t>
            </a:fld>
            <a:endParaRPr lang="en-GB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Produtividade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713387"/>
              </a:xfrm>
            </p:spPr>
            <p:txBody>
              <a:bodyPr>
                <a:normAutofit/>
              </a:bodyPr>
              <a:lstStyle/>
              <a:p>
                <a:pPr lvl="0">
                  <a:buNone/>
                </a:pPr>
                <a:r>
                  <a:rPr lang="pt-PT" sz="2000" b="1" dirty="0" smtClean="0"/>
                  <a:t> </a:t>
                </a:r>
              </a:p>
              <a:p>
                <a:pPr lvl="0">
                  <a:buNone/>
                </a:pPr>
                <a:r>
                  <a:rPr lang="pt-PT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Produtividade total dos fatores</a:t>
                </a:r>
                <a:r>
                  <a:rPr lang="pt-PT" sz="2000" dirty="0" smtClean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PIB por unidade conjunta de </a:t>
                </a:r>
                <a14:m>
                  <m:oMath xmlns:m="http://schemas.openxmlformats.org/officeDocument/2006/math">
                    <m:r>
                      <a:rPr lang="pt-PT" sz="2000" i="1" dirty="0" smtClean="0">
                        <a:latin typeface="Cambria Math"/>
                        <a:cs typeface="Times New Roman" pitchFamily="18" charset="0"/>
                      </a:rPr>
                      <m:t>𝐿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000" i="1" dirty="0" smtClean="0">
                        <a:latin typeface="Cambria Math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               		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𝐴</m:t>
                    </m:r>
                    <m:r>
                      <a:rPr lang="pt-PT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sz="2000" i="1">
                            <a:latin typeface="Cambria Math"/>
                          </a:rPr>
                          <m:t>𝑌</m:t>
                        </m:r>
                      </m:num>
                      <m:den>
                        <m:limLow>
                          <m:limLowPr>
                            <m:ctrlPr>
                              <a:rPr lang="pt-PT" sz="2000" i="1">
                                <a:latin typeface="Cambria Math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pt-PT" sz="2000" i="1">
                                    <a:latin typeface="Cambria Math"/>
                                  </a:rPr>
                                </m:ctrlPr>
                              </m:groupChrPr>
                              <m:e>
                                <m:sSup>
                                  <m:sSupPr>
                                    <m:ctrlPr>
                                      <a:rPr lang="pt-PT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000" i="1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pt-PT" sz="2000" i="1">
                                        <a:latin typeface="Cambria Math"/>
                                      </a:rPr>
                                      <m:t>𝛼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pt-PT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000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pt-PT" sz="2000" i="1">
                                        <a:latin typeface="Cambria Math"/>
                                      </a:rPr>
                                      <m:t>1−</m:t>
                                    </m:r>
                                    <m:r>
                                      <a:rPr lang="pt-PT" sz="2000" i="1">
                                        <a:latin typeface="Cambria Math"/>
                                      </a:rPr>
                                      <m:t>𝛼</m:t>
                                    </m:r>
                                  </m:sup>
                                </m:sSup>
                              </m:e>
                            </m:groupChr>
                          </m:e>
                          <m:lim>
                            <m:eqArr>
                              <m:eqArrPr>
                                <m:ctrlPr>
                                  <a:rPr lang="pt-PT" sz="2000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pt-PT" sz="20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é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𝑑𝑖𝑎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𝑔𝑒𝑜𝑚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é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𝑡𝑟𝑖𝑐𝑎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𝑝𝑜𝑛𝑑𝑒𝑟𝑎𝑑𝑎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/>
                                  </a:rPr>
                                  <m:t>𝑑𝑒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𝐾</m:t>
                                </m:r>
                              </m:e>
                            </m:eqArr>
                          </m:lim>
                        </m:limLow>
                      </m:den>
                    </m:f>
                  </m:oMath>
                </a14:m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E é possível estabelecer uma </a:t>
                </a:r>
                <a:r>
                  <a:rPr lang="pt-PT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relação entre as 3 medidas de produtividade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PT" sz="2000" dirty="0" smtClean="0"/>
                  <a:t> </a:t>
                </a:r>
                <a:endParaRPr lang="en-GB" sz="2000" dirty="0" smtClean="0"/>
              </a:p>
              <a:p>
                <a:pPr marL="0" lvl="0" indent="0" algn="just">
                  <a:buNone/>
                </a:pP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713387"/>
              </a:xfrm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6</a:t>
            </a:fld>
            <a:endParaRPr lang="en-GB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043608" y="605815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9.12, p. 335] Alterações nas produtividades dos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fatores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7</a:t>
            </a:fld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8" name="Triângulo rectângulo 7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riângulo rectângulo 8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Picture 1" descr="09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96752"/>
            <a:ext cx="777686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5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259632" y="602221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9.13, p. 336] Alterações nas produtividades dos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fatores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8</a:t>
            </a:fld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6" name="Triângulo rectângulo 5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rectângulo 6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1" descr="09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268760"/>
            <a:ext cx="763284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5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Produção Agregada de Curto e Longo Prazo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pt-PT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pt-PT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Até agora, assumimos que as empresas podiam escolher livremente a sua técnica produtiva e o nível de produção que maximiza os seus lucros, dados os preços dos fatores. </a:t>
            </a:r>
          </a:p>
          <a:p>
            <a:pPr marL="0" indent="0" algn="just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Não foi imposta nenhuma restrição no lado da procura, sempre se admitiu que esta era suficiente. Vamos agora ver o que acontece quando:</a:t>
            </a:r>
          </a:p>
          <a:p>
            <a:pPr marL="0" indent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Intenções de procura   &lt; Intenções de produção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948772" y="4149080"/>
            <a:ext cx="2479212" cy="57161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0099"/>
              </a:solidFill>
            </a:endParaRPr>
          </a:p>
        </p:txBody>
      </p:sp>
      <p:cxnSp>
        <p:nvCxnSpPr>
          <p:cNvPr id="6" name="Conexão recta unidireccional 5"/>
          <p:cNvCxnSpPr/>
          <p:nvPr/>
        </p:nvCxnSpPr>
        <p:spPr>
          <a:xfrm>
            <a:off x="3188378" y="4720696"/>
            <a:ext cx="0" cy="292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ângulo 6"/>
          <p:cNvSpPr/>
          <p:nvPr/>
        </p:nvSpPr>
        <p:spPr>
          <a:xfrm>
            <a:off x="2304963" y="5013176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PT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PT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PT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PT" i="1" dirty="0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)</a:t>
            </a:r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9</a:t>
            </a:fld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17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1466</Words>
  <Application>Microsoft Office PowerPoint</Application>
  <PresentationFormat>Apresentação no Ecrã (4:3)</PresentationFormat>
  <Paragraphs>331</Paragraphs>
  <Slides>38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38</vt:i4>
      </vt:variant>
    </vt:vector>
  </HeadingPairs>
  <TitlesOfParts>
    <vt:vector size="39" baseType="lpstr">
      <vt:lpstr>Tema do Office</vt:lpstr>
      <vt:lpstr>Capítulo 2 Produção e Oferta Agregada</vt:lpstr>
      <vt:lpstr>Produção Agregada</vt:lpstr>
      <vt:lpstr>Função de Produção</vt:lpstr>
      <vt:lpstr>Apresentação do PowerPoint</vt:lpstr>
      <vt:lpstr>Produtividade</vt:lpstr>
      <vt:lpstr>Produtividade</vt:lpstr>
      <vt:lpstr>Apresentação do PowerPoint</vt:lpstr>
      <vt:lpstr>Apresentação do PowerPoint</vt:lpstr>
      <vt:lpstr>Produção Agregada de Curto e Longo Prazo</vt:lpstr>
      <vt:lpstr>Apresentação do PowerPoint</vt:lpstr>
      <vt:lpstr>Apresentação do PowerPoint</vt:lpstr>
      <vt:lpstr>Medidas do Grau de Utilização dos Recursos</vt:lpstr>
      <vt:lpstr>Medidas do Grau de Utilização dos Recursos</vt:lpstr>
      <vt:lpstr>Produto Potencial</vt:lpstr>
      <vt:lpstr>Mercado de Trabalho em Equilíbrio</vt:lpstr>
      <vt:lpstr>Procura de Trabalho</vt:lpstr>
      <vt:lpstr>Apresentação do PowerPoint</vt:lpstr>
      <vt:lpstr>Apresentação do PowerPoint</vt:lpstr>
      <vt:lpstr>Procura de Trabalho</vt:lpstr>
      <vt:lpstr>Oferta de Trabalho</vt:lpstr>
      <vt:lpstr>Oferta de Trabalho</vt:lpstr>
      <vt:lpstr>Oferta de Trabalho</vt:lpstr>
      <vt:lpstr>Apresentação do PowerPoint</vt:lpstr>
      <vt:lpstr>Apresentação do PowerPoint</vt:lpstr>
      <vt:lpstr>Oferta de Trabalho</vt:lpstr>
      <vt:lpstr>Apresentação do PowerPoint</vt:lpstr>
      <vt:lpstr>Oferta de Trabalho</vt:lpstr>
      <vt:lpstr>Apresentação do PowerPoint</vt:lpstr>
      <vt:lpstr>Equilíbrio no Mercado de Trabalho</vt:lpstr>
      <vt:lpstr>Desemprego</vt:lpstr>
      <vt:lpstr>Desemprego Voluntário e Involuntário</vt:lpstr>
      <vt:lpstr>Apresentação do PowerPoint</vt:lpstr>
      <vt:lpstr>Considerações Adicionais</vt:lpstr>
      <vt:lpstr>Considerações Adicionais</vt:lpstr>
      <vt:lpstr>Considerações Adicionais</vt:lpstr>
      <vt:lpstr>Considerações Adicionais</vt:lpstr>
      <vt:lpstr>Considerações Adicionais</vt:lpstr>
      <vt:lpstr>Considerações Adicionais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1  Introdução à Macroeconomia</dc:title>
  <dc:creator>nuno crespo</dc:creator>
  <cp:lastModifiedBy>Utilizador</cp:lastModifiedBy>
  <cp:revision>68</cp:revision>
  <dcterms:created xsi:type="dcterms:W3CDTF">2012-09-04T09:21:17Z</dcterms:created>
  <dcterms:modified xsi:type="dcterms:W3CDTF">2015-09-03T22:07:08Z</dcterms:modified>
</cp:coreProperties>
</file>