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6"/>
  </p:notesMasterIdLst>
  <p:sldIdLst>
    <p:sldId id="256" r:id="rId2"/>
    <p:sldId id="270" r:id="rId3"/>
    <p:sldId id="257" r:id="rId4"/>
    <p:sldId id="259" r:id="rId5"/>
    <p:sldId id="260" r:id="rId6"/>
    <p:sldId id="262" r:id="rId7"/>
    <p:sldId id="288" r:id="rId8"/>
    <p:sldId id="271" r:id="rId9"/>
    <p:sldId id="263" r:id="rId10"/>
    <p:sldId id="264" r:id="rId11"/>
    <p:sldId id="308" r:id="rId12"/>
    <p:sldId id="274" r:id="rId13"/>
    <p:sldId id="289" r:id="rId14"/>
    <p:sldId id="290" r:id="rId15"/>
    <p:sldId id="292" r:id="rId16"/>
    <p:sldId id="293" r:id="rId17"/>
    <p:sldId id="296" r:id="rId18"/>
    <p:sldId id="297" r:id="rId19"/>
    <p:sldId id="298" r:id="rId20"/>
    <p:sldId id="276" r:id="rId21"/>
    <p:sldId id="277" r:id="rId22"/>
    <p:sldId id="299" r:id="rId23"/>
    <p:sldId id="300" r:id="rId24"/>
    <p:sldId id="301" r:id="rId25"/>
    <p:sldId id="302" r:id="rId26"/>
    <p:sldId id="309" r:id="rId27"/>
    <p:sldId id="285" r:id="rId28"/>
    <p:sldId id="286" r:id="rId29"/>
    <p:sldId id="287" r:id="rId30"/>
    <p:sldId id="303" r:id="rId31"/>
    <p:sldId id="304" r:id="rId32"/>
    <p:sldId id="305" r:id="rId33"/>
    <p:sldId id="306" r:id="rId34"/>
    <p:sldId id="307" r:id="rId3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99"/>
    <a:srgbClr val="CC0066"/>
    <a:srgbClr val="FFCC99"/>
    <a:srgbClr val="00CCFF"/>
    <a:srgbClr val="00FFFF"/>
    <a:srgbClr val="E1EBF7"/>
    <a:srgbClr val="99FF66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ersonal\ISCTE\Cadeiras%20Leccionadas\EconPortuguesaEuropeia\Aulas\Ciclos_Economicos\I.1.2_I.1.3\dados12hp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2534736921325694E-2"/>
          <c:y val="0.16489238845144383"/>
          <c:w val="0.88640194169277231"/>
          <c:h val="0.80186650514839486"/>
        </c:manualLayout>
      </c:layout>
      <c:lineChart>
        <c:grouping val="standard"/>
        <c:varyColors val="0"/>
        <c:ser>
          <c:idx val="1"/>
          <c:order val="0"/>
          <c:marker>
            <c:symbol val="none"/>
          </c:marker>
          <c:dLbls>
            <c:dLbl>
              <c:idx val="9"/>
              <c:layout>
                <c:manualLayout>
                  <c:x val="-2.8673835125448053E-2"/>
                  <c:y val="4.5128205128205125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1969</a:t>
                    </a:r>
                  </a:p>
                  <a:p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tx>
                <c:rich>
                  <a:bodyPr/>
                  <a:lstStyle/>
                  <a:p>
                    <a:r>
                      <a:rPr lang="en-US"/>
                      <a:t>1973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tx>
                <c:rich>
                  <a:bodyPr/>
                  <a:lstStyle/>
                  <a:p>
                    <a:r>
                      <a:rPr lang="en-US"/>
                      <a:t>1976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0"/>
              <c:tx>
                <c:rich>
                  <a:bodyPr/>
                  <a:lstStyle/>
                  <a:p>
                    <a:r>
                      <a:rPr lang="en-US"/>
                      <a:t>1980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6"/>
              <c:tx>
                <c:rich>
                  <a:bodyPr/>
                  <a:lstStyle/>
                  <a:p>
                    <a:r>
                      <a:rPr lang="en-US"/>
                      <a:t>1986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0"/>
              <c:tx>
                <c:rich>
                  <a:bodyPr/>
                  <a:lstStyle/>
                  <a:p>
                    <a:r>
                      <a:rPr lang="en-US"/>
                      <a:t>1990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5"/>
              <c:tx>
                <c:rich>
                  <a:bodyPr/>
                  <a:lstStyle/>
                  <a:p>
                    <a:r>
                      <a:rPr lang="en-US"/>
                      <a:t>1995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0"/>
              <c:tx>
                <c:rich>
                  <a:bodyPr/>
                  <a:lstStyle/>
                  <a:p>
                    <a:r>
                      <a:rPr lang="en-US"/>
                      <a:t>2000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3"/>
              <c:layout>
                <c:manualLayout>
                  <c:x val="-5.0179211469534052E-2"/>
                  <c:y val="2.871794871794873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2003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7"/>
              <c:layout>
                <c:manualLayout>
                  <c:x val="-4.0621266427718038E-2"/>
                  <c:y val="-3.6923076923076968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2007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9"/>
              <c:layout>
                <c:manualLayout>
                  <c:x val="-3.1063321385902041E-2"/>
                  <c:y val="4.5128205128205062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2009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[dados12hp.xlsx]dados12hp!$A$2:$A$53</c:f>
              <c:numCache>
                <c:formatCode>General</c:formatCode>
                <c:ptCount val="52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</c:numCache>
            </c:numRef>
          </c:cat>
          <c:val>
            <c:numRef>
              <c:f>[dados12hp.xlsx]dados12hp!$BA$2:$BA$53</c:f>
              <c:numCache>
                <c:formatCode>General</c:formatCode>
                <c:ptCount val="52"/>
                <c:pt idx="0">
                  <c:v>1.0009325102062771E-3</c:v>
                </c:pt>
                <c:pt idx="1">
                  <c:v>-2.4433056894320536E-2</c:v>
                </c:pt>
                <c:pt idx="2">
                  <c:v>1.504801742963302E-2</c:v>
                </c:pt>
                <c:pt idx="3">
                  <c:v>-7.669174624853177E-3</c:v>
                </c:pt>
                <c:pt idx="4">
                  <c:v>-8.9846648438927177E-3</c:v>
                </c:pt>
                <c:pt idx="5">
                  <c:v>2.133762223024949E-2</c:v>
                </c:pt>
                <c:pt idx="6">
                  <c:v>6.9689700873754035E-3</c:v>
                </c:pt>
                <c:pt idx="7">
                  <c:v>-1.0480567714478379E-2</c:v>
                </c:pt>
                <c:pt idx="8">
                  <c:v>-1.8416531237825516E-2</c:v>
                </c:pt>
                <c:pt idx="9">
                  <c:v>-5.0984471740584972E-2</c:v>
                </c:pt>
                <c:pt idx="10">
                  <c:v>-2.5208518659729555E-2</c:v>
                </c:pt>
                <c:pt idx="11">
                  <c:v>2.0780185406295011E-2</c:v>
                </c:pt>
                <c:pt idx="12">
                  <c:v>6.860522323692389E-2</c:v>
                </c:pt>
                <c:pt idx="13">
                  <c:v>6.9369385180654497E-2</c:v>
                </c:pt>
                <c:pt idx="14">
                  <c:v>5.4597725863880411E-2</c:v>
                </c:pt>
                <c:pt idx="15">
                  <c:v>-3.7996725763449042E-2</c:v>
                </c:pt>
                <c:pt idx="16">
                  <c:v>-5.3567988253840758E-2</c:v>
                </c:pt>
                <c:pt idx="17">
                  <c:v>-3.2005140822486879E-2</c:v>
                </c:pt>
                <c:pt idx="18">
                  <c:v>-7.8889561637005574E-3</c:v>
                </c:pt>
                <c:pt idx="19">
                  <c:v>2.6273648656737893E-2</c:v>
                </c:pt>
                <c:pt idx="20">
                  <c:v>3.9846923491969867E-2</c:v>
                </c:pt>
                <c:pt idx="21">
                  <c:v>2.98006266105908E-2</c:v>
                </c:pt>
                <c:pt idx="22">
                  <c:v>2.0586835730542308E-2</c:v>
                </c:pt>
                <c:pt idx="23">
                  <c:v>-1.7312535182245642E-4</c:v>
                </c:pt>
                <c:pt idx="24">
                  <c:v>-4.1857042354338084E-2</c:v>
                </c:pt>
                <c:pt idx="25">
                  <c:v>-5.8580114494781732E-2</c:v>
                </c:pt>
                <c:pt idx="26">
                  <c:v>-6.1164996194929884E-2</c:v>
                </c:pt>
                <c:pt idx="27">
                  <c:v>-2.510916533130381E-2</c:v>
                </c:pt>
                <c:pt idx="28">
                  <c:v>-1.2177737814297099E-2</c:v>
                </c:pt>
                <c:pt idx="29">
                  <c:v>1.240564621243046E-2</c:v>
                </c:pt>
                <c:pt idx="30">
                  <c:v>4.8608686991385333E-2</c:v>
                </c:pt>
                <c:pt idx="31">
                  <c:v>4.3527347742638327E-2</c:v>
                </c:pt>
                <c:pt idx="32">
                  <c:v>3.7769614259296702E-2</c:v>
                </c:pt>
                <c:pt idx="33">
                  <c:v>-4.0810303781482204E-3</c:v>
                </c:pt>
                <c:pt idx="34">
                  <c:v>-2.3026140514009096E-2</c:v>
                </c:pt>
                <c:pt idx="35">
                  <c:v>-3.3072642970474887E-2</c:v>
                </c:pt>
                <c:pt idx="36">
                  <c:v>-2.8968473008401191E-2</c:v>
                </c:pt>
                <c:pt idx="37">
                  <c:v>-1.7011917352349738E-2</c:v>
                </c:pt>
                <c:pt idx="38">
                  <c:v>3.3640065373417016E-3</c:v>
                </c:pt>
                <c:pt idx="39">
                  <c:v>1.5659320969787078E-2</c:v>
                </c:pt>
                <c:pt idx="40">
                  <c:v>2.9170648601293279E-2</c:v>
                </c:pt>
                <c:pt idx="41">
                  <c:v>2.7035854568356256E-2</c:v>
                </c:pt>
                <c:pt idx="42">
                  <c:v>1.6344315107609482E-2</c:v>
                </c:pt>
                <c:pt idx="43">
                  <c:v>-7.8174821219025893E-3</c:v>
                </c:pt>
                <c:pt idx="44">
                  <c:v>-4.2980119465356736E-3</c:v>
                </c:pt>
                <c:pt idx="45">
                  <c:v>-5.6686524768982949E-3</c:v>
                </c:pt>
                <c:pt idx="46">
                  <c:v>2.3563155581562993E-3</c:v>
                </c:pt>
                <c:pt idx="47">
                  <c:v>2.2044495574899556E-2</c:v>
                </c:pt>
                <c:pt idx="48">
                  <c:v>2.0838515855531089E-2</c:v>
                </c:pt>
                <c:pt idx="49">
                  <c:v>-7.5511918988668833E-3</c:v>
                </c:pt>
                <c:pt idx="50">
                  <c:v>9.0324955450249642E-3</c:v>
                </c:pt>
                <c:pt idx="51">
                  <c:v>-2.9805884534219759E-3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4732544"/>
        <c:axId val="124734080"/>
      </c:lineChart>
      <c:catAx>
        <c:axId val="124732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crossAx val="124734080"/>
        <c:crosses val="autoZero"/>
        <c:auto val="0"/>
        <c:lblAlgn val="ctr"/>
        <c:lblOffset val="100"/>
        <c:noMultiLvlLbl val="0"/>
      </c:catAx>
      <c:valAx>
        <c:axId val="12473408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24732544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97B864E-41AF-4D4B-B271-7218D5F04471}" type="datetimeFigureOut">
              <a:rPr lang="pt-PT"/>
              <a:pPr>
                <a:defRPr/>
              </a:pPr>
              <a:t>03/09/2015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PT" noProof="0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noProof="0" smtClean="0"/>
              <a:t>Clique para editar os estilos</a:t>
            </a:r>
          </a:p>
          <a:p>
            <a:pPr lvl="1"/>
            <a:r>
              <a:rPr lang="pt-PT" noProof="0" smtClean="0"/>
              <a:t>Segundo nível</a:t>
            </a:r>
          </a:p>
          <a:p>
            <a:pPr lvl="2"/>
            <a:r>
              <a:rPr lang="pt-PT" noProof="0" smtClean="0"/>
              <a:t>Terceiro nível</a:t>
            </a:r>
          </a:p>
          <a:p>
            <a:pPr lvl="3"/>
            <a:r>
              <a:rPr lang="pt-PT" noProof="0" smtClean="0"/>
              <a:t>Quarto nível</a:t>
            </a:r>
          </a:p>
          <a:p>
            <a:pPr lvl="4"/>
            <a:r>
              <a:rPr lang="pt-PT" noProof="0" smtClean="0"/>
              <a:t>Quinto nível</a:t>
            </a:r>
            <a:endParaRPr lang="pt-PT" noProof="0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367B447-D4DB-4A96-A807-71102AE48872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52143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GB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en-GB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B601D-38F2-4F00-99A6-04A26E0A493B}" type="datetime1">
              <a:rPr lang="en-GB"/>
              <a:pPr>
                <a:defRPr/>
              </a:pPr>
              <a:t>03/09/2015</a:t>
            </a:fld>
            <a:endParaRPr lang="en-GB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Macroeconomia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4D3FA-F0A4-47C5-9A7F-A615D0D0D49F}" type="slidenum">
              <a:rPr lang="en-GB"/>
              <a:pPr>
                <a:defRPr/>
              </a:pPr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909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GB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GB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B56B5-0CE4-47DB-B24B-B201E7C1C270}" type="datetime1">
              <a:rPr lang="en-GB"/>
              <a:pPr>
                <a:defRPr/>
              </a:pPr>
              <a:t>03/09/2015</a:t>
            </a:fld>
            <a:endParaRPr lang="en-GB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Macroeconomia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BF05E-28CC-4F80-A954-D82D8FA3E7A2}" type="slidenum">
              <a:rPr lang="en-GB"/>
              <a:pPr>
                <a:defRPr/>
              </a:pPr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2275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GB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GB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B181B-87BC-4728-A115-9F9395F84A78}" type="datetime1">
              <a:rPr lang="en-GB"/>
              <a:pPr>
                <a:defRPr/>
              </a:pPr>
              <a:t>03/09/2015</a:t>
            </a:fld>
            <a:endParaRPr lang="en-GB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Macroeconomia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4B8C7-EB0C-44B5-BDB3-549673EB744F}" type="slidenum">
              <a:rPr lang="en-GB"/>
              <a:pPr>
                <a:defRPr/>
              </a:pPr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0943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GB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5600" indent="-355600">
              <a:defRPr/>
            </a:lvl1pPr>
            <a:lvl2pPr marL="723900" indent="-266700">
              <a:defRPr/>
            </a:lvl2pPr>
          </a:lstStyle>
          <a:p>
            <a:pPr lvl="0"/>
            <a:r>
              <a:rPr lang="pt-PT" dirty="0" smtClean="0"/>
              <a:t>Clique para editar os estilos</a:t>
            </a:r>
          </a:p>
          <a:p>
            <a:pPr lvl="1"/>
            <a:r>
              <a:rPr lang="pt-PT" dirty="0" smtClean="0"/>
              <a:t>Segundo nível</a:t>
            </a:r>
          </a:p>
          <a:p>
            <a:pPr lvl="2"/>
            <a:r>
              <a:rPr lang="pt-PT" dirty="0" smtClean="0"/>
              <a:t>Terceiro nível</a:t>
            </a:r>
          </a:p>
          <a:p>
            <a:pPr lvl="3"/>
            <a:r>
              <a:rPr lang="pt-PT" dirty="0" smtClean="0"/>
              <a:t>Quarto nível</a:t>
            </a:r>
          </a:p>
          <a:p>
            <a:pPr lvl="4"/>
            <a:r>
              <a:rPr lang="pt-PT" dirty="0" smtClean="0"/>
              <a:t>Quinto nível</a:t>
            </a:r>
            <a:endParaRPr lang="en-GB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1B1C4-6152-429F-A198-3A94FC9CE05F}" type="datetime1">
              <a:rPr lang="en-GB"/>
              <a:pPr>
                <a:defRPr/>
              </a:pPr>
              <a:t>03/09/2015</a:t>
            </a:fld>
            <a:endParaRPr lang="en-GB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Macroeconomia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7575C138-E181-4D89-BFBD-03F0B52F9418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0443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en-GB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FEB74-A67C-4CE6-B611-3F97EA58801C}" type="datetime1">
              <a:rPr lang="en-GB"/>
              <a:pPr>
                <a:defRPr/>
              </a:pPr>
              <a:t>03/09/2015</a:t>
            </a:fld>
            <a:endParaRPr lang="en-GB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Macroeconomia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A952E7-01D7-467E-8109-DD82595E2D24}" type="slidenum">
              <a:rPr lang="en-GB"/>
              <a:pPr>
                <a:defRPr/>
              </a:pPr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3922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GB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GB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GB"/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EC348-AAC8-4DA8-8F0C-9511E0ADDE8B}" type="datetime1">
              <a:rPr lang="en-GB"/>
              <a:pPr>
                <a:defRPr/>
              </a:pPr>
              <a:t>03/09/2015</a:t>
            </a:fld>
            <a:endParaRPr lang="en-GB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Macroeconomia</a:t>
            </a:r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6A2AFC-EC80-4924-A550-7B0364DAAD63}" type="slidenum">
              <a:rPr lang="en-GB"/>
              <a:pPr>
                <a:defRPr/>
              </a:pPr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135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en-GB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GB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GB"/>
          </a:p>
        </p:txBody>
      </p:sp>
      <p:sp>
        <p:nvSpPr>
          <p:cNvPr id="7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446F9-1073-4926-B81A-957DD7BC2E1A}" type="datetime1">
              <a:rPr lang="en-GB"/>
              <a:pPr>
                <a:defRPr/>
              </a:pPr>
              <a:t>03/09/2015</a:t>
            </a:fld>
            <a:endParaRPr lang="en-GB"/>
          </a:p>
        </p:txBody>
      </p:sp>
      <p:sp>
        <p:nvSpPr>
          <p:cNvPr id="8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Macroeconomia</a:t>
            </a:r>
          </a:p>
        </p:txBody>
      </p:sp>
      <p:sp>
        <p:nvSpPr>
          <p:cNvPr id="9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6A437-660D-4A6E-BF2B-E0B8828BD9B8}" type="slidenum">
              <a:rPr lang="en-GB"/>
              <a:pPr>
                <a:defRPr/>
              </a:pPr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6630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GB"/>
          </a:p>
        </p:txBody>
      </p:sp>
      <p:sp>
        <p:nvSpPr>
          <p:cNvPr id="3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01528-BA4B-41D2-9ABD-7778495F844F}" type="datetime1">
              <a:rPr lang="en-GB"/>
              <a:pPr>
                <a:defRPr/>
              </a:pPr>
              <a:t>03/09/2015</a:t>
            </a:fld>
            <a:endParaRPr lang="en-GB"/>
          </a:p>
        </p:txBody>
      </p:sp>
      <p:sp>
        <p:nvSpPr>
          <p:cNvPr id="4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Macroeconomia</a:t>
            </a:r>
          </a:p>
        </p:txBody>
      </p:sp>
      <p:sp>
        <p:nvSpPr>
          <p:cNvPr id="5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F9286F-4EE7-469E-9BDB-13F62EB372D9}" type="slidenum">
              <a:rPr lang="en-GB"/>
              <a:pPr>
                <a:defRPr/>
              </a:pPr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0804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49BFE-A1EC-4964-BA57-9487DADD4EB9}" type="datetime1">
              <a:rPr lang="en-GB"/>
              <a:pPr>
                <a:defRPr/>
              </a:pPr>
              <a:t>03/09/2015</a:t>
            </a:fld>
            <a:endParaRPr lang="en-GB"/>
          </a:p>
        </p:txBody>
      </p:sp>
      <p:sp>
        <p:nvSpPr>
          <p:cNvPr id="3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Macroeconomia</a:t>
            </a:r>
          </a:p>
        </p:txBody>
      </p:sp>
      <p:sp>
        <p:nvSpPr>
          <p:cNvPr id="4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C9667-ED55-4392-A373-F705B2CF5D77}" type="slidenum">
              <a:rPr lang="en-GB"/>
              <a:pPr>
                <a:defRPr/>
              </a:pPr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3005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en-GB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GB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628810-CD77-4BB8-B808-00A58FA98635}" type="datetime1">
              <a:rPr lang="en-GB"/>
              <a:pPr>
                <a:defRPr/>
              </a:pPr>
              <a:t>03/09/2015</a:t>
            </a:fld>
            <a:endParaRPr lang="en-GB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Macroeconomia</a:t>
            </a:r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52575-FA4A-458D-8993-0308559B2A9B}" type="slidenum">
              <a:rPr lang="en-GB"/>
              <a:pPr>
                <a:defRPr/>
              </a:pPr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7179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en-GB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FA6C9-8751-44E3-BD84-22B729296AD7}" type="datetime1">
              <a:rPr lang="en-GB"/>
              <a:pPr>
                <a:defRPr/>
              </a:pPr>
              <a:t>03/09/2015</a:t>
            </a:fld>
            <a:endParaRPr lang="en-GB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Macroeconomia</a:t>
            </a:r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1C405-7A65-4712-9BDB-97AE982AA10A}" type="slidenum">
              <a:rPr lang="en-GB"/>
              <a:pPr>
                <a:defRPr/>
              </a:pPr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400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Posição do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 estilo</a:t>
            </a:r>
            <a:endParaRPr lang="en-GB" smtClean="0"/>
          </a:p>
        </p:txBody>
      </p:sp>
      <p:sp>
        <p:nvSpPr>
          <p:cNvPr id="1027" name="Marcador de Posição do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GB" smtClean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9C41C39-8E30-4494-B5CC-0CAE39BC740A}" type="datetime1">
              <a:rPr lang="en-GB"/>
              <a:pPr>
                <a:defRPr/>
              </a:pPr>
              <a:t>03/09/2015</a:t>
            </a:fld>
            <a:endParaRPr lang="en-GB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i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Macroeconomia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i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8A98257-B9F0-4538-99E3-7FECC0647A17}" type="slidenum">
              <a:rPr lang="en-GB"/>
              <a:pPr>
                <a:defRPr/>
              </a:pPr>
              <a:t>‹nº›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916832"/>
            <a:ext cx="7772400" cy="1944215"/>
          </a:xfrm>
          <a:solidFill>
            <a:srgbClr val="000099"/>
          </a:solidFill>
          <a:ln cap="rnd">
            <a:solidFill>
              <a:schemeClr val="tx1"/>
            </a:solidFill>
            <a:miter lim="800000"/>
            <a:headEnd/>
            <a:tailEnd/>
          </a:ln>
          <a:effectLst>
            <a:outerShdw blurRad="50800" dist="38100" algn="l" rotWithShape="0">
              <a:prstClr val="black">
                <a:alpha val="40000"/>
              </a:prstClr>
            </a:outerShd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  <a:sp3d prstMaterial="matte">
            <a:bevelT w="139700" h="139700"/>
          </a:sp3d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sz="3600" b="1" u="sng" spc="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Capítulo 1</a:t>
            </a:r>
            <a:r>
              <a:rPr lang="pt-PT" sz="3600" spc="100" dirty="0" smtClean="0">
                <a:solidFill>
                  <a:schemeClr val="bg1"/>
                </a:solidFill>
              </a:rPr>
              <a:t/>
            </a:r>
            <a:br>
              <a:rPr lang="pt-PT" sz="3600" spc="100" dirty="0" smtClean="0">
                <a:solidFill>
                  <a:schemeClr val="bg1"/>
                </a:solidFill>
              </a:rPr>
            </a:br>
            <a:r>
              <a:rPr lang="pt-PT" sz="3600" spc="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Macroeconomia – Elementos Introdutórios e de Medição</a:t>
            </a:r>
            <a:endParaRPr lang="en-GB" sz="3600" spc="1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7" name="Picture 1" descr="C:\Users\nmpco\Pictures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5564188"/>
            <a:ext cx="4295775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C00000"/>
          </a:solidFill>
        </p:spPr>
        <p:txBody>
          <a:bodyPr/>
          <a:lstStyle/>
          <a:p>
            <a:pPr eaLnBrk="1" hangingPunct="1"/>
            <a:r>
              <a:rPr lang="pt-PT" sz="2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População e PIB </a:t>
            </a:r>
            <a:r>
              <a:rPr lang="pt-PT" sz="2800" b="1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per capita</a:t>
            </a:r>
            <a:endParaRPr lang="en-GB" sz="2800" b="1" i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6" name="Rectangle 2"/>
          <p:cNvSpPr>
            <a:spLocks noChangeArrowheads="1"/>
          </p:cNvSpPr>
          <p:nvPr/>
        </p:nvSpPr>
        <p:spPr bwMode="auto">
          <a:xfrm>
            <a:off x="0" y="-33338"/>
            <a:ext cx="184150" cy="523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 sz="2800">
              <a:latin typeface="Calibri" pitchFamily="34" charset="0"/>
            </a:endParaRPr>
          </a:p>
        </p:txBody>
      </p:sp>
      <p:sp>
        <p:nvSpPr>
          <p:cNvPr id="13317" name="Rectangle 3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err="1">
                <a:solidFill>
                  <a:srgbClr val="C00000"/>
                </a:solidFill>
              </a:rPr>
              <a:t>Macroeconomia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CDC8B-26BE-498B-AF9F-F26A5116DD6F}" type="slidenum">
              <a:rPr lang="en-GB">
                <a:solidFill>
                  <a:srgbClr val="C00000"/>
                </a:solidFill>
              </a:rPr>
              <a:pPr>
                <a:defRPr/>
              </a:pPr>
              <a:t>10</a:t>
            </a:fld>
            <a:endParaRPr lang="en-GB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Marcador de Posição de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40768"/>
                <a:ext cx="8229600" cy="4785395"/>
              </a:xfrm>
            </p:spPr>
            <p:txBody>
              <a:bodyPr>
                <a:normAutofit/>
              </a:bodyPr>
              <a:lstStyle/>
              <a:p>
                <a:pPr lvl="0">
                  <a:buNone/>
                </a:pPr>
                <a:endParaRPr kumimoji="0" lang="pt-PT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endParaRPr>
              </a:p>
              <a:p>
                <a:pPr lvl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sz="2000" i="1">
                          <a:latin typeface="Cambria Math"/>
                        </a:rPr>
                        <m:t>𝑃𝐼𝐵</m:t>
                      </m:r>
                      <m:r>
                        <a:rPr lang="pt-PT" sz="2000" i="1">
                          <a:latin typeface="Cambria Math"/>
                        </a:rPr>
                        <m:t> </m:t>
                      </m:r>
                      <m:r>
                        <a:rPr lang="pt-PT" sz="2000" i="1">
                          <a:latin typeface="Cambria Math"/>
                        </a:rPr>
                        <m:t>𝑝𝑒𝑟</m:t>
                      </m:r>
                      <m:r>
                        <a:rPr lang="pt-PT" sz="2000" i="1">
                          <a:latin typeface="Cambria Math"/>
                        </a:rPr>
                        <m:t> </m:t>
                      </m:r>
                      <m:r>
                        <a:rPr lang="pt-PT" sz="2000" i="1">
                          <a:latin typeface="Cambria Math"/>
                        </a:rPr>
                        <m:t>𝑐𝑎𝑝𝑖𝑡𝑎</m:t>
                      </m:r>
                      <m:r>
                        <a:rPr lang="pt-PT" sz="2000" i="1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pt-PT" sz="20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PT" sz="2000" i="1">
                              <a:latin typeface="Cambria Math"/>
                            </a:rPr>
                            <m:t>𝑃𝐼𝐵</m:t>
                          </m:r>
                        </m:num>
                        <m:den>
                          <m:r>
                            <a:rPr lang="pt-PT" sz="2000" i="1">
                              <a:latin typeface="Cambria Math"/>
                            </a:rPr>
                            <m:t>𝑃𝑜𝑝𝑢𝑙𝑎</m:t>
                          </m:r>
                          <m:r>
                            <a:rPr lang="pt-PT" sz="2000" i="1">
                              <a:latin typeface="Cambria Math"/>
                            </a:rPr>
                            <m:t>çã</m:t>
                          </m:r>
                          <m:r>
                            <a:rPr lang="pt-PT" sz="2000" i="1">
                              <a:latin typeface="Cambria Math"/>
                            </a:rPr>
                            <m:t>𝑜</m:t>
                          </m:r>
                        </m:den>
                      </m:f>
                    </m:oMath>
                  </m:oMathPara>
                </a14:m>
                <a:endParaRPr lang="pt-PT" sz="2000" dirty="0">
                  <a:latin typeface="Times New Roman" pitchFamily="18" charset="0"/>
                  <a:ea typeface="Calibri" pitchFamily="34" charset="0"/>
                  <a:cs typeface="Times New Roman" pitchFamily="18" charset="0"/>
                </a:endParaRPr>
              </a:p>
              <a:p>
                <a:pPr marL="261938" lvl="0" indent="0">
                  <a:buNone/>
                </a:pPr>
                <a:endParaRPr kumimoji="0" lang="pt-PT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endParaRPr>
              </a:p>
              <a:p>
                <a:pPr marL="261938" lvl="0" indent="0">
                  <a:buNone/>
                </a:pPr>
                <a:r>
                  <a:rPr kumimoji="0" lang="pt-PT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PIB </a:t>
                </a:r>
                <a:r>
                  <a:rPr kumimoji="0" lang="pt-PT" sz="2000" b="0" i="1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per capita </a:t>
                </a:r>
                <a:r>
                  <a:rPr kumimoji="0" lang="pt-PT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→ é fundamentalmente uma </a:t>
                </a:r>
                <a:r>
                  <a:rPr kumimoji="0" lang="pt-PT" sz="20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medida de bem-estar</a:t>
                </a:r>
              </a:p>
              <a:p>
                <a:pPr marL="261938" lvl="0" indent="0">
                  <a:buNone/>
                </a:pPr>
                <a:r>
                  <a:rPr lang="pt-PT" sz="2000" dirty="0" smtClean="0"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PIB </a:t>
                </a:r>
                <a:r>
                  <a:rPr lang="pt-PT" sz="2000" dirty="0"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→ </a:t>
                </a:r>
                <a:r>
                  <a:rPr lang="pt-PT" sz="2000" dirty="0" smtClean="0"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capta </a:t>
                </a:r>
                <a:r>
                  <a:rPr kumimoji="0" lang="pt-PT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o </a:t>
                </a:r>
                <a:r>
                  <a:rPr kumimoji="0" lang="pt-PT" sz="20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poder pol</a:t>
                </a:r>
                <a:r>
                  <a:rPr lang="pt-PT" sz="2000" b="1" dirty="0">
                    <a:solidFill>
                      <a:srgbClr val="C00000"/>
                    </a:solidFill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í</a:t>
                </a:r>
                <a:r>
                  <a:rPr kumimoji="0" lang="pt-PT" sz="20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tico e econ</a:t>
                </a:r>
                <a:r>
                  <a:rPr lang="pt-PT" sz="2000" b="1" dirty="0">
                    <a:solidFill>
                      <a:srgbClr val="C00000"/>
                    </a:solidFill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ó</a:t>
                </a:r>
                <a:r>
                  <a:rPr kumimoji="0" lang="pt-PT" sz="20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mico de um pa</a:t>
                </a:r>
                <a:r>
                  <a:rPr lang="pt-PT" sz="2000" b="1" dirty="0" smtClean="0">
                    <a:solidFill>
                      <a:srgbClr val="C00000"/>
                    </a:solidFill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í</a:t>
                </a:r>
                <a:r>
                  <a:rPr kumimoji="0" lang="pt-PT" sz="20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s</a:t>
                </a:r>
                <a:endParaRPr lang="pt-PT" sz="2000" dirty="0">
                  <a:solidFill>
                    <a:srgbClr val="C00000"/>
                  </a:solidFill>
                  <a:latin typeface="Times New Roman" pitchFamily="18" charset="0"/>
                  <a:ea typeface="Calibri" pitchFamily="34" charset="0"/>
                  <a:cs typeface="Times New Roman" pitchFamily="18" charset="0"/>
                </a:endParaRPr>
              </a:p>
              <a:p>
                <a:pPr marL="0" lvl="0" indent="0">
                  <a:buNone/>
                </a:pPr>
                <a:endParaRPr lang="pt-PT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spcBef>
                    <a:spcPts val="1800"/>
                  </a:spcBef>
                  <a:buNone/>
                </a:pPr>
                <a:r>
                  <a:rPr lang="pt-PT" sz="2000" dirty="0" smtClean="0">
                    <a:latin typeface="Times New Roman" pitchFamily="18" charset="0"/>
                    <a:cs typeface="Times New Roman" pitchFamily="18" charset="0"/>
                  </a:rPr>
                  <a:t>Para uma </a:t>
                </a:r>
                <a:r>
                  <a:rPr lang="pt-PT" sz="2000" b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visão mais detalhada</a:t>
                </a:r>
                <a:r>
                  <a:rPr lang="pt-PT" sz="2000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pt-PT" sz="2000" dirty="0" smtClean="0">
                    <a:latin typeface="Times New Roman" pitchFamily="18" charset="0"/>
                    <a:cs typeface="Times New Roman" pitchFamily="18" charset="0"/>
                  </a:rPr>
                  <a:t>podemos, adicionalmente: </a:t>
                </a:r>
                <a:endParaRPr lang="pt-PT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spcBef>
                    <a:spcPts val="1800"/>
                  </a:spcBef>
                  <a:buFont typeface="Times New Roman" pitchFamily="18" charset="0"/>
                  <a:buChar char="&gt;"/>
                </a:pPr>
                <a:r>
                  <a:rPr lang="pt-PT" sz="2000" dirty="0" smtClean="0">
                    <a:latin typeface="Times New Roman" pitchFamily="18" charset="0"/>
                    <a:cs typeface="Times New Roman" pitchFamily="18" charset="0"/>
                  </a:rPr>
                  <a:t>Considerar o </a:t>
                </a:r>
                <a:r>
                  <a:rPr lang="pt-PT" sz="2000" dirty="0"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pt-PT" sz="2000" dirty="0" smtClean="0">
                    <a:latin typeface="Times New Roman" pitchFamily="18" charset="0"/>
                    <a:cs typeface="Times New Roman" pitchFamily="18" charset="0"/>
                  </a:rPr>
                  <a:t>endimento mediano</a:t>
                </a:r>
              </a:p>
              <a:p>
                <a:pPr>
                  <a:spcBef>
                    <a:spcPts val="1800"/>
                  </a:spcBef>
                  <a:buFont typeface="Times New Roman" pitchFamily="18" charset="0"/>
                  <a:buChar char="&gt;"/>
                </a:pPr>
                <a:r>
                  <a:rPr lang="pt-PT" sz="2000" dirty="0" smtClean="0">
                    <a:latin typeface="Times New Roman" pitchFamily="18" charset="0"/>
                    <a:cs typeface="Times New Roman" pitchFamily="18" charset="0"/>
                  </a:rPr>
                  <a:t>Analisar a desigualdade e </a:t>
                </a:r>
                <a:r>
                  <a:rPr lang="pt-PT" sz="2000" smtClean="0">
                    <a:latin typeface="Times New Roman" pitchFamily="18" charset="0"/>
                    <a:cs typeface="Times New Roman" pitchFamily="18" charset="0"/>
                  </a:rPr>
                  <a:t>a pobreza</a:t>
                </a:r>
                <a:endParaRPr lang="en-GB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0" name="Marcador de Posição de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40768"/>
                <a:ext cx="8229600" cy="4785395"/>
              </a:xfrm>
              <a:blipFill rotWithShape="1">
                <a:blip r:embed="rId2"/>
                <a:stretch>
                  <a:fillRect l="-741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ângulo 10"/>
          <p:cNvSpPr/>
          <p:nvPr/>
        </p:nvSpPr>
        <p:spPr>
          <a:xfrm>
            <a:off x="2411760" y="1628800"/>
            <a:ext cx="4320480" cy="792088"/>
          </a:xfrm>
          <a:prstGeom prst="rect">
            <a:avLst/>
          </a:prstGeom>
          <a:noFill/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C00000"/>
          </a:solidFill>
        </p:spPr>
        <p:txBody>
          <a:bodyPr/>
          <a:lstStyle/>
          <a:p>
            <a:pPr eaLnBrk="1" hangingPunct="1"/>
            <a:r>
              <a:rPr lang="en-GB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Crescimento</a:t>
            </a:r>
            <a:r>
              <a:rPr lang="en-GB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Económico</a:t>
            </a:r>
            <a:r>
              <a:rPr lang="en-GB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GB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Convergência</a:t>
            </a:r>
            <a:r>
              <a:rPr lang="en-GB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Real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 rtlCol="0">
            <a:normAutofit/>
          </a:bodyPr>
          <a:lstStyle/>
          <a:p>
            <a:pPr marL="0" indent="0" algn="just">
              <a:buNone/>
            </a:pPr>
            <a:endParaRPr lang="pt-PT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Os 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níveis do PIB ou do PIB </a:t>
            </a:r>
            <a:r>
              <a:rPr lang="pt-PT" sz="2000" i="1" dirty="0">
                <a:latin typeface="Times New Roman" pitchFamily="18" charset="0"/>
                <a:cs typeface="Times New Roman" pitchFamily="18" charset="0"/>
              </a:rPr>
              <a:t>per capita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 são variáveis-chave. Mas é também crucial ter noção da forma como esses valores estão a evoluir ou estabelecer comparações entre crescimento atual e passado.  </a:t>
            </a:r>
            <a:endParaRPr lang="pt-PT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pt-PT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Times New Roman" pitchFamily="18" charset="0"/>
              <a:buChar char="&gt;"/>
            </a:pPr>
            <a:r>
              <a:rPr lang="pt-PT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Taxas </a:t>
            </a:r>
            <a:r>
              <a:rPr lang="pt-PT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 crescimento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: quanto é que uma dada variável cresceu (em %) entre dois momentos no tempo.</a:t>
            </a:r>
          </a:p>
          <a:p>
            <a:pPr algn="just">
              <a:buFont typeface="Times New Roman" pitchFamily="18" charset="0"/>
              <a:buChar char="&gt;"/>
            </a:pPr>
            <a:r>
              <a:rPr lang="pt-PT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Taxas </a:t>
            </a:r>
            <a:r>
              <a:rPr lang="pt-PT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médias de crescimento anual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: em termos médios, quanto é que uma dada variável cresceu por ano ao longo de um determinado período. </a:t>
            </a:r>
          </a:p>
          <a:p>
            <a:pPr algn="just">
              <a:buFont typeface="Times New Roman" pitchFamily="18" charset="0"/>
              <a:buChar char="&gt;"/>
            </a:pPr>
            <a:endParaRPr lang="pt-PT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Fala-se 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pt-PT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convergência real 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quando se regista uma aproximação (ou, no limite, igualdade) do rendimento </a:t>
            </a:r>
            <a:r>
              <a:rPr lang="pt-PT" sz="2000" i="1" dirty="0">
                <a:latin typeface="Times New Roman" pitchFamily="18" charset="0"/>
                <a:cs typeface="Times New Roman" pitchFamily="18" charset="0"/>
              </a:rPr>
              <a:t>per capita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 entre dois ou mais espaços económicos. </a:t>
            </a:r>
          </a:p>
          <a:p>
            <a:pPr marL="0" indent="0" algn="just" eaLnBrk="1" fontAlgn="auto" hangingPunct="1">
              <a:spcBef>
                <a:spcPts val="18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GB" sz="2000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err="1">
                <a:solidFill>
                  <a:srgbClr val="C00000"/>
                </a:solidFill>
              </a:rPr>
              <a:t>Macroeconomia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B6417F-F1A7-4240-8FF1-EFD4438258C9}" type="slidenum">
              <a:rPr lang="en-GB"/>
              <a:pPr>
                <a:defRPr/>
              </a:pPr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296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00">
            <a:alpha val="10196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ítulo 1"/>
          <p:cNvSpPr>
            <a:spLocks noGrp="1"/>
          </p:cNvSpPr>
          <p:nvPr>
            <p:ph type="title"/>
          </p:nvPr>
        </p:nvSpPr>
        <p:spPr>
          <a:solidFill>
            <a:srgbClr val="008000"/>
          </a:solidFill>
        </p:spPr>
        <p:txBody>
          <a:bodyPr/>
          <a:lstStyle/>
          <a:p>
            <a:pPr eaLnBrk="1" hangingPunct="1"/>
            <a:r>
              <a:rPr lang="pt-PT" sz="3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Inflação</a:t>
            </a:r>
          </a:p>
        </p:txBody>
      </p:sp>
      <p:sp>
        <p:nvSpPr>
          <p:cNvPr id="16387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spcBef>
                <a:spcPts val="1800"/>
              </a:spcBef>
              <a:buNone/>
            </a:pPr>
            <a:endParaRPr lang="pt-PT" sz="2400" b="1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1800"/>
              </a:spcBef>
            </a:pPr>
            <a:r>
              <a:rPr lang="pt-PT" sz="24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Variáveis Reais vs. Variáveis Nominais</a:t>
            </a:r>
          </a:p>
          <a:p>
            <a:pPr eaLnBrk="1" hangingPunct="1">
              <a:spcBef>
                <a:spcPts val="1800"/>
              </a:spcBef>
            </a:pPr>
            <a:r>
              <a:rPr lang="pt-PT" sz="24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Índices de Preços</a:t>
            </a:r>
          </a:p>
          <a:p>
            <a:pPr eaLnBrk="1" hangingPunct="1">
              <a:spcBef>
                <a:spcPts val="1800"/>
              </a:spcBef>
            </a:pPr>
            <a:endParaRPr lang="pt-PT" sz="2400" b="1" dirty="0" smtClean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8" name="Marcador de Posição do Rodapé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Macroeconomia</a:t>
            </a:r>
          </a:p>
        </p:txBody>
      </p:sp>
      <p:sp>
        <p:nvSpPr>
          <p:cNvPr id="16389" name="Marcador de Posição do Número do Diapositivo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D7928510-C39F-45E2-B660-48B343E024A6}" type="slidenum">
              <a:rPr lang="en-GB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GB" smtClean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009900"/>
          </a:solidFill>
        </p:spPr>
        <p:txBody>
          <a:bodyPr/>
          <a:lstStyle/>
          <a:p>
            <a:pPr eaLnBrk="1" hangingPunct="1"/>
            <a:r>
              <a:rPr lang="pt-PT" sz="2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Variáveis Reais vs. Variáveis Nominais</a:t>
            </a:r>
            <a:endParaRPr lang="en-GB" sz="28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PT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PT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PIB 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(USA)1960 = 526 biliões dólares</a:t>
            </a:r>
            <a:endParaRPr lang="en-GB" sz="2000" dirty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PIB (USA)2009 = 14256 biliões dólares</a:t>
            </a:r>
            <a:endParaRPr lang="en-GB" sz="2000" dirty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					</a:t>
            </a:r>
            <a:endParaRPr lang="en-GB" sz="2000" dirty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GB" sz="2000" dirty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Bef>
                <a:spcPts val="18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PT" sz="20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Justificação</a:t>
            </a:r>
            <a:r>
              <a:rPr lang="pt-PT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sz="2000" b="1" dirty="0" smtClean="0"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Este 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crescimento incorpora </a:t>
            </a:r>
            <a:r>
              <a:rPr lang="pt-PT" sz="20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2 componentes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GB" sz="2000" dirty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Bef>
                <a:spcPts val="1800"/>
              </a:spcBef>
              <a:spcAft>
                <a:spcPts val="0"/>
              </a:spcAft>
              <a:buFont typeface="Times New Roman" pitchFamily="18" charset="0"/>
              <a:buChar char="&gt;"/>
              <a:defRPr/>
            </a:pP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crescimento das </a:t>
            </a:r>
            <a:r>
              <a:rPr lang="pt-PT" sz="20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quantidades</a:t>
            </a:r>
            <a:r>
              <a:rPr lang="pt-PT" sz="2000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produzidas</a:t>
            </a:r>
            <a:endParaRPr lang="en-GB" sz="2000" dirty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Bef>
                <a:spcPts val="1800"/>
              </a:spcBef>
              <a:spcAft>
                <a:spcPts val="0"/>
              </a:spcAft>
              <a:buFont typeface="Times New Roman" pitchFamily="18" charset="0"/>
              <a:buChar char="&gt;"/>
              <a:defRPr/>
            </a:pP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crescimento dos </a:t>
            </a:r>
            <a:r>
              <a:rPr lang="pt-PT" sz="20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preços</a:t>
            </a:r>
            <a:endParaRPr lang="en-GB" sz="2000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0" name="CaixaDeTexto 3"/>
          <p:cNvSpPr txBox="1">
            <a:spLocks noChangeArrowheads="1"/>
          </p:cNvSpPr>
          <p:nvPr/>
        </p:nvSpPr>
        <p:spPr bwMode="auto">
          <a:xfrm>
            <a:off x="5435600" y="1916113"/>
            <a:ext cx="3529013" cy="160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PT" sz="2000">
                <a:latin typeface="Times New Roman" pitchFamily="18" charset="0"/>
                <a:cs typeface="Times New Roman" pitchFamily="18" charset="0"/>
              </a:rPr>
              <a:t>Este crescimento não significa que a economia seja, em 2009, 27 vezes maior do que era em 1960!!</a:t>
            </a:r>
            <a:endParaRPr lang="en-GB" sz="200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pt-PT">
              <a:latin typeface="Calibri" pitchFamily="34" charset="0"/>
            </a:endParaRPr>
          </a:p>
        </p:txBody>
      </p:sp>
      <p:cxnSp>
        <p:nvCxnSpPr>
          <p:cNvPr id="7" name="Conexão recta unidireccional 6"/>
          <p:cNvCxnSpPr/>
          <p:nvPr/>
        </p:nvCxnSpPr>
        <p:spPr>
          <a:xfrm>
            <a:off x="4787900" y="2492375"/>
            <a:ext cx="504825" cy="0"/>
          </a:xfrm>
          <a:prstGeom prst="straightConnector1">
            <a:avLst/>
          </a:prstGeom>
          <a:ln w="28575">
            <a:solidFill>
              <a:srgbClr val="0099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err="1">
                <a:solidFill>
                  <a:srgbClr val="009900"/>
                </a:solidFill>
              </a:rPr>
              <a:t>Macroeconomia</a:t>
            </a:r>
            <a:endParaRPr lang="en-GB" dirty="0">
              <a:solidFill>
                <a:srgbClr val="009900"/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663FDF-1874-4D18-B27D-F4E19DC4484C}" type="slidenum">
              <a:rPr lang="en-GB">
                <a:solidFill>
                  <a:srgbClr val="009900"/>
                </a:solidFill>
              </a:rPr>
              <a:pPr>
                <a:defRPr/>
              </a:pPr>
              <a:t>13</a:t>
            </a:fld>
            <a:endParaRPr lang="en-GB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10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009900"/>
          </a:solidFill>
        </p:spPr>
        <p:txBody>
          <a:bodyPr/>
          <a:lstStyle/>
          <a:p>
            <a:pPr eaLnBrk="1" hangingPunct="1"/>
            <a:r>
              <a:rPr lang="pt-PT" sz="2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Variáveis Reais vs. Variáveis Nominais</a:t>
            </a:r>
            <a:endParaRPr lang="en-GB" sz="28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 rtlCol="0">
            <a:normAutofit/>
          </a:bodyPr>
          <a:lstStyle/>
          <a:p>
            <a:pPr marL="0" indent="0" algn="just" eaLnBrk="1" fontAlgn="auto" hangingPunct="1">
              <a:spcBef>
                <a:spcPts val="18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Para conhecermos quanto é que a economia 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cresceu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, é necessário expurgar a componente de crescimento dos 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preços.</a:t>
            </a:r>
            <a:endParaRPr lang="en-GB" sz="2000" dirty="0"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spcBef>
                <a:spcPts val="1800"/>
              </a:spcBef>
              <a:spcAft>
                <a:spcPts val="0"/>
              </a:spcAft>
              <a:buFont typeface="Times New Roman" pitchFamily="18" charset="0"/>
              <a:buChar char="&gt;"/>
              <a:defRPr/>
            </a:pP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Crescimento de quantidades: </a:t>
            </a:r>
            <a:r>
              <a:rPr lang="pt-PT" sz="20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crescimento</a:t>
            </a:r>
            <a:r>
              <a:rPr lang="pt-PT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sz="20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real</a:t>
            </a:r>
            <a:endParaRPr lang="en-GB" sz="2000" dirty="0" smtClean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spcBef>
                <a:spcPts val="1800"/>
              </a:spcBef>
              <a:spcAft>
                <a:spcPts val="0"/>
              </a:spcAft>
              <a:buFont typeface="Times New Roman" pitchFamily="18" charset="0"/>
              <a:buChar char="&gt;"/>
              <a:defRPr/>
            </a:pP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Crescimento conjunto das 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quantidades e 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dos 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preços: </a:t>
            </a:r>
            <a:r>
              <a:rPr lang="pt-PT" sz="20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crescimento nominal</a:t>
            </a:r>
            <a:endParaRPr lang="en-GB" sz="2000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PT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pt-PT" sz="2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fontAlgn="auto" hangingPunct="1">
              <a:spcBef>
                <a:spcPts val="18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Isto leva-nos a uma </a:t>
            </a:r>
            <a:r>
              <a:rPr lang="pt-PT" sz="20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distinção importante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 eaLnBrk="1" fontAlgn="auto" hangingPunct="1">
              <a:spcBef>
                <a:spcPts val="1800"/>
              </a:spcBef>
              <a:spcAft>
                <a:spcPts val="0"/>
              </a:spcAft>
              <a:buFont typeface="Times New Roman" pitchFamily="18" charset="0"/>
              <a:buChar char="&gt;"/>
              <a:defRPr/>
            </a:pPr>
            <a:r>
              <a:rPr lang="pt-PT" sz="2000" b="1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Variáveis </a:t>
            </a:r>
            <a:r>
              <a:rPr lang="pt-PT" sz="2000" b="1" i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nominais</a:t>
            </a:r>
            <a:r>
              <a:rPr lang="pt-PT" sz="2000" i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 são variáveis medidas a preços 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correntes</a:t>
            </a:r>
            <a:endParaRPr lang="pt-PT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spcBef>
                <a:spcPts val="1800"/>
              </a:spcBef>
              <a:spcAft>
                <a:spcPts val="0"/>
              </a:spcAft>
              <a:buFont typeface="Times New Roman" pitchFamily="18" charset="0"/>
              <a:buChar char="&gt;"/>
              <a:defRPr/>
            </a:pPr>
            <a:r>
              <a:rPr lang="pt-PT" sz="2000" b="1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Variáveis </a:t>
            </a:r>
            <a:r>
              <a:rPr lang="pt-PT" sz="2000" b="1" i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reais</a:t>
            </a:r>
            <a:r>
              <a:rPr lang="pt-PT" sz="2000" i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pt-PT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são variáveis medidas a preços constantes (valor corrigido de alterações registadas nos preços)</a:t>
            </a:r>
            <a:endParaRPr lang="en-GB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err="1">
                <a:solidFill>
                  <a:srgbClr val="009900"/>
                </a:solidFill>
              </a:rPr>
              <a:t>Macroeconomia</a:t>
            </a:r>
            <a:endParaRPr lang="en-GB" dirty="0">
              <a:solidFill>
                <a:srgbClr val="009900"/>
              </a:solidFill>
            </a:endParaRP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EFA6E5-9332-488E-B767-F4DF82B8787F}" type="slidenum">
              <a:rPr lang="en-GB">
                <a:solidFill>
                  <a:srgbClr val="009900"/>
                </a:solidFill>
              </a:rPr>
              <a:pPr>
                <a:defRPr/>
              </a:pPr>
              <a:t>14</a:t>
            </a:fld>
            <a:endParaRPr lang="en-GB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48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009900"/>
          </a:solidFill>
        </p:spPr>
        <p:txBody>
          <a:bodyPr/>
          <a:lstStyle/>
          <a:p>
            <a:pPr eaLnBrk="1" hangingPunct="1"/>
            <a:r>
              <a:rPr lang="pt-PT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Índices de Preços</a:t>
            </a:r>
            <a:endParaRPr lang="en-GB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Posição de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41438"/>
                <a:ext cx="8229600" cy="4784725"/>
              </a:xfrm>
            </p:spPr>
            <p:txBody>
              <a:bodyPr rtlCol="0">
                <a:normAutofit/>
              </a:bodyPr>
              <a:lstStyle/>
              <a:p>
                <a:pPr eaLnBrk="1" hangingPunct="1">
                  <a:spcBef>
                    <a:spcPts val="1800"/>
                  </a:spcBef>
                  <a:buFont typeface="Times New Roman" pitchFamily="18" charset="0"/>
                  <a:buChar char="&gt;"/>
                </a:pPr>
                <a:r>
                  <a:rPr lang="pt-PT" sz="2000" b="1" dirty="0" smtClean="0">
                    <a:solidFill>
                      <a:srgbClr val="009900"/>
                    </a:solidFill>
                    <a:latin typeface="Times New Roman" pitchFamily="18" charset="0"/>
                    <a:cs typeface="Times New Roman" pitchFamily="18" charset="0"/>
                  </a:rPr>
                  <a:t>Índice </a:t>
                </a:r>
                <a:r>
                  <a:rPr lang="pt-PT" sz="2000" b="1" dirty="0">
                    <a:solidFill>
                      <a:srgbClr val="009900"/>
                    </a:solidFill>
                    <a:latin typeface="Times New Roman" pitchFamily="18" charset="0"/>
                    <a:cs typeface="Times New Roman" pitchFamily="18" charset="0"/>
                  </a:rPr>
                  <a:t>de </a:t>
                </a:r>
                <a:r>
                  <a:rPr lang="pt-PT" sz="2000" b="1" dirty="0" err="1" smtClean="0">
                    <a:solidFill>
                      <a:srgbClr val="009900"/>
                    </a:solidFill>
                    <a:latin typeface="Times New Roman" pitchFamily="18" charset="0"/>
                    <a:cs typeface="Times New Roman" pitchFamily="18" charset="0"/>
                  </a:rPr>
                  <a:t>Laspeyres</a:t>
                </a:r>
                <a:r>
                  <a:rPr lang="pt-PT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pPr lvl="1" eaLnBrk="1" hangingPunct="1">
                  <a:spcBef>
                    <a:spcPts val="1800"/>
                  </a:spcBef>
                </a:pPr>
                <a:r>
                  <a:rPr lang="pt-PT" sz="2000" dirty="0" smtClean="0">
                    <a:latin typeface="Times New Roman" pitchFamily="18" charset="0"/>
                    <a:cs typeface="Times New Roman" pitchFamily="18" charset="0"/>
                  </a:rPr>
                  <a:t>Forma de cálculo: 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pt-PT" sz="2400" i="1">
                            <a:latin typeface="Cambria Math"/>
                          </a:rPr>
                        </m:ctrlPr>
                      </m:sSubSupPr>
                      <m:e>
                        <m:r>
                          <a:rPr lang="pt-PT" sz="2400" i="1">
                            <a:latin typeface="Cambria Math"/>
                          </a:rPr>
                          <m:t>𝑝𝑓</m:t>
                        </m:r>
                      </m:e>
                      <m:sub>
                        <m:r>
                          <a:rPr lang="pt-PT" sz="2400" i="1">
                            <a:latin typeface="Cambria Math"/>
                          </a:rPr>
                          <m:t>𝑡</m:t>
                        </m:r>
                      </m:sub>
                      <m:sup>
                        <m:r>
                          <a:rPr lang="pt-PT" sz="2400" i="1">
                            <a:latin typeface="Cambria Math"/>
                          </a:rPr>
                          <m:t>𝐿</m:t>
                        </m:r>
                      </m:sup>
                    </m:sSubSup>
                    <m:r>
                      <a:rPr lang="en-US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pt-PT" sz="2400" i="1">
                            <a:latin typeface="Cambria Math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limLoc m:val="undOvr"/>
                            <m:supHide m:val="on"/>
                            <m:ctrlPr>
                              <a:rPr lang="pt-PT" sz="2400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a:rPr lang="pt-PT" sz="2400" i="1">
                                <a:latin typeface="Cambria Math"/>
                              </a:rPr>
                              <m:t>𝑗</m:t>
                            </m:r>
                          </m:sub>
                          <m:sup/>
                          <m:e>
                            <m:sSub>
                              <m:sSubPr>
                                <m:ctrlPr>
                                  <a:rPr lang="pt-PT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pt-PT" sz="2400" i="1">
                                    <a:latin typeface="Cambria Math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pt-PT" sz="2400" i="1">
                                    <a:latin typeface="Cambria Math"/>
                                  </a:rPr>
                                  <m:t>𝑗𝑡</m:t>
                                </m:r>
                              </m:sub>
                            </m:sSub>
                            <m:r>
                              <a:rPr lang="en-US" sz="2400" i="1">
                                <a:latin typeface="Cambria Math"/>
                              </a:rPr>
                              <m:t>∗</m:t>
                            </m:r>
                          </m:e>
                        </m:nary>
                        <m:sSub>
                          <m:sSubPr>
                            <m:ctrlPr>
                              <a:rPr lang="pt-PT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pt-PT" sz="2400" i="1">
                                <a:latin typeface="Cambria Math"/>
                              </a:rPr>
                              <m:t>𝑞</m:t>
                            </m:r>
                          </m:e>
                          <m:sub>
                            <m:r>
                              <a:rPr lang="pt-PT" sz="2400" i="1">
                                <a:latin typeface="Cambria Math"/>
                              </a:rPr>
                              <m:t>𝑗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r>
                          <a:rPr lang="en-US" sz="2400" i="1">
                            <a:latin typeface="Cambria Math"/>
                          </a:rPr>
                          <m:t>)</m:t>
                        </m:r>
                      </m:num>
                      <m:den>
                        <m:nary>
                          <m:naryPr>
                            <m:chr m:val="∑"/>
                            <m:limLoc m:val="undOvr"/>
                            <m:supHide m:val="on"/>
                            <m:ctrlPr>
                              <a:rPr lang="pt-PT" sz="2400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a:rPr lang="pt-PT" sz="2400" i="1">
                                <a:latin typeface="Cambria Math"/>
                              </a:rPr>
                              <m:t>𝑗</m:t>
                            </m:r>
                          </m:sub>
                          <m:sup/>
                          <m:e>
                            <m:sSub>
                              <m:sSubPr>
                                <m:ctrlPr>
                                  <a:rPr lang="pt-PT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pt-PT" sz="2400" i="1">
                                    <a:latin typeface="Cambria Math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pt-PT" sz="2400" i="1">
                                    <a:latin typeface="Cambria Math"/>
                                  </a:rPr>
                                  <m:t>𝑗</m:t>
                                </m:r>
                                <m:r>
                                  <a:rPr lang="en-US" sz="2400" i="1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sz="2400" i="1">
                                <a:latin typeface="Cambria Math"/>
                              </a:rPr>
                              <m:t>∗</m:t>
                            </m:r>
                          </m:e>
                        </m:nary>
                        <m:sSub>
                          <m:sSubPr>
                            <m:ctrlPr>
                              <a:rPr lang="pt-PT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pt-PT" sz="2400" i="1">
                                <a:latin typeface="Cambria Math"/>
                              </a:rPr>
                              <m:t>𝑞</m:t>
                            </m:r>
                          </m:e>
                          <m:sub>
                            <m:r>
                              <a:rPr lang="pt-PT" sz="2400" i="1">
                                <a:latin typeface="Cambria Math"/>
                              </a:rPr>
                              <m:t>𝑗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r>
                          <a:rPr lang="en-US" sz="2400" i="1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r>
                  <a:rPr lang="pt-PT" sz="2400" dirty="0"/>
                  <a:t> </a:t>
                </a:r>
              </a:p>
              <a:p>
                <a:pPr eaLnBrk="1" hangingPunct="1">
                  <a:spcBef>
                    <a:spcPts val="1800"/>
                  </a:spcBef>
                  <a:buFont typeface="Times New Roman" pitchFamily="18" charset="0"/>
                  <a:buChar char="&gt;"/>
                </a:pPr>
                <a:r>
                  <a:rPr lang="pt-PT" sz="2000" b="1" dirty="0" smtClean="0">
                    <a:solidFill>
                      <a:srgbClr val="009900"/>
                    </a:solidFill>
                    <a:latin typeface="Times New Roman" pitchFamily="18" charset="0"/>
                    <a:cs typeface="Times New Roman" pitchFamily="18" charset="0"/>
                  </a:rPr>
                  <a:t>Índice </a:t>
                </a:r>
                <a:r>
                  <a:rPr lang="pt-PT" sz="2000" b="1" dirty="0">
                    <a:solidFill>
                      <a:srgbClr val="009900"/>
                    </a:solidFill>
                    <a:latin typeface="Times New Roman" pitchFamily="18" charset="0"/>
                    <a:cs typeface="Times New Roman" pitchFamily="18" charset="0"/>
                  </a:rPr>
                  <a:t>de </a:t>
                </a:r>
                <a:r>
                  <a:rPr lang="pt-PT" sz="2000" b="1" dirty="0" err="1" smtClean="0">
                    <a:solidFill>
                      <a:srgbClr val="009900"/>
                    </a:solidFill>
                    <a:latin typeface="Times New Roman" pitchFamily="18" charset="0"/>
                    <a:cs typeface="Times New Roman" pitchFamily="18" charset="0"/>
                  </a:rPr>
                  <a:t>Paasche</a:t>
                </a:r>
                <a:endParaRPr lang="pt-PT" sz="2000" b="1" dirty="0" smtClean="0">
                  <a:solidFill>
                    <a:srgbClr val="0099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723900" lvl="2" indent="-304800" eaLnBrk="1" hangingPunct="1">
                  <a:spcBef>
                    <a:spcPts val="1800"/>
                  </a:spcBef>
                  <a:buFont typeface="Times New Roman" pitchFamily="18" charset="0"/>
                  <a:buChar char="–"/>
                </a:pPr>
                <a:r>
                  <a:rPr lang="pt-PT" sz="2200" dirty="0">
                    <a:latin typeface="Times New Roman" pitchFamily="18" charset="0"/>
                    <a:cs typeface="Times New Roman" pitchFamily="18" charset="0"/>
                  </a:rPr>
                  <a:t>Forma de cálculo</a:t>
                </a:r>
                <a:r>
                  <a:rPr lang="pt-PT" sz="2200" dirty="0" smtClean="0">
                    <a:latin typeface="Times New Roman" pitchFamily="18" charset="0"/>
                    <a:cs typeface="Times New Roman" pitchFamily="18" charset="0"/>
                  </a:rPr>
                  <a:t>: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pt-PT" i="1">
                            <a:latin typeface="Cambria Math"/>
                          </a:rPr>
                        </m:ctrlPr>
                      </m:sSubSupPr>
                      <m:e>
                        <m:r>
                          <a:rPr lang="pt-PT" i="1">
                            <a:latin typeface="Cambria Math"/>
                          </a:rPr>
                          <m:t>𝑝𝑓</m:t>
                        </m:r>
                      </m:e>
                      <m:sub>
                        <m:r>
                          <a:rPr lang="pt-PT" i="1">
                            <a:latin typeface="Cambria Math"/>
                          </a:rPr>
                          <m:t>𝑡</m:t>
                        </m:r>
                      </m:sub>
                      <m:sup>
                        <m:r>
                          <a:rPr lang="pt-PT" i="1">
                            <a:latin typeface="Cambria Math"/>
                          </a:rPr>
                          <m:t>𝑃</m:t>
                        </m:r>
                      </m:sup>
                    </m:sSubSup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pt-PT" i="1">
                            <a:latin typeface="Cambria Math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limLoc m:val="undOvr"/>
                            <m:supHide m:val="on"/>
                            <m:ctrlPr>
                              <a:rPr lang="pt-PT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a:rPr lang="pt-PT" i="1">
                                <a:latin typeface="Cambria Math"/>
                              </a:rPr>
                              <m:t>𝑗</m:t>
                            </m:r>
                          </m:sub>
                          <m:sup/>
                          <m:e>
                            <m:sSub>
                              <m:sSubPr>
                                <m:ctrlPr>
                                  <a:rPr lang="pt-PT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pt-PT" i="1">
                                    <a:latin typeface="Cambria Math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pt-PT" i="1">
                                    <a:latin typeface="Cambria Math"/>
                                  </a:rPr>
                                  <m:t>𝑗𝑡</m:t>
                                </m:r>
                              </m:sub>
                            </m:sSub>
                            <m:r>
                              <a:rPr lang="en-US" i="1">
                                <a:latin typeface="Cambria Math"/>
                              </a:rPr>
                              <m:t>∗</m:t>
                            </m:r>
                          </m:e>
                        </m:nary>
                        <m:sSub>
                          <m:sSubPr>
                            <m:ctrlPr>
                              <a:rPr lang="pt-PT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pt-PT" i="1">
                                <a:latin typeface="Cambria Math"/>
                              </a:rPr>
                              <m:t>𝑞</m:t>
                            </m:r>
                          </m:e>
                          <m:sub>
                            <m:r>
                              <a:rPr lang="pt-PT" i="1">
                                <a:latin typeface="Cambria Math"/>
                              </a:rPr>
                              <m:t>𝑗𝑡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)</m:t>
                        </m:r>
                      </m:num>
                      <m:den>
                        <m:nary>
                          <m:naryPr>
                            <m:chr m:val="∑"/>
                            <m:limLoc m:val="undOvr"/>
                            <m:supHide m:val="on"/>
                            <m:ctrlPr>
                              <a:rPr lang="pt-PT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a:rPr lang="pt-PT" i="1">
                                <a:latin typeface="Cambria Math"/>
                              </a:rPr>
                              <m:t>𝑗</m:t>
                            </m:r>
                          </m:sub>
                          <m:sup/>
                          <m:e>
                            <m:sSub>
                              <m:sSubPr>
                                <m:ctrlPr>
                                  <a:rPr lang="pt-PT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pt-PT" i="1">
                                    <a:latin typeface="Cambria Math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pt-PT" i="1">
                                    <a:latin typeface="Cambria Math"/>
                                  </a:rPr>
                                  <m:t>𝑗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i="1">
                                <a:latin typeface="Cambria Math"/>
                              </a:rPr>
                              <m:t>∗</m:t>
                            </m:r>
                          </m:e>
                        </m:nary>
                        <m:sSub>
                          <m:sSubPr>
                            <m:ctrlPr>
                              <a:rPr lang="pt-PT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pt-PT" i="1">
                                <a:latin typeface="Cambria Math"/>
                              </a:rPr>
                              <m:t>𝑞</m:t>
                            </m:r>
                          </m:e>
                          <m:sub>
                            <m:r>
                              <a:rPr lang="pt-PT" i="1">
                                <a:latin typeface="Cambria Math"/>
                              </a:rPr>
                              <m:t>𝑗𝑡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r>
                  <a:rPr lang="pt-PT" dirty="0"/>
                  <a:t> </a:t>
                </a:r>
              </a:p>
              <a:p>
                <a:pPr eaLnBrk="1" hangingPunct="1">
                  <a:spcBef>
                    <a:spcPts val="1800"/>
                  </a:spcBef>
                  <a:buFont typeface="Times New Roman" pitchFamily="18" charset="0"/>
                  <a:buChar char="&gt;"/>
                </a:pPr>
                <a:r>
                  <a:rPr lang="pt-PT" sz="2000" b="1" dirty="0" smtClean="0">
                    <a:solidFill>
                      <a:srgbClr val="009900"/>
                    </a:solidFill>
                    <a:latin typeface="Times New Roman" pitchFamily="18" charset="0"/>
                    <a:cs typeface="Times New Roman" pitchFamily="18" charset="0"/>
                  </a:rPr>
                  <a:t>Índice </a:t>
                </a:r>
                <a:r>
                  <a:rPr lang="pt-PT" sz="2000" b="1" dirty="0">
                    <a:solidFill>
                      <a:srgbClr val="009900"/>
                    </a:solidFill>
                    <a:latin typeface="Times New Roman" pitchFamily="18" charset="0"/>
                    <a:cs typeface="Times New Roman" pitchFamily="18" charset="0"/>
                  </a:rPr>
                  <a:t>de Fisher</a:t>
                </a:r>
              </a:p>
              <a:p>
                <a:pPr marL="812800" lvl="3" indent="-355600" eaLnBrk="1" hangingPunct="1">
                  <a:spcBef>
                    <a:spcPts val="1800"/>
                  </a:spcBef>
                </a:pPr>
                <a:r>
                  <a:rPr lang="pt-PT" dirty="0" smtClean="0">
                    <a:latin typeface="Times New Roman" pitchFamily="18" charset="0"/>
                    <a:cs typeface="Times New Roman" pitchFamily="18" charset="0"/>
                  </a:rPr>
                  <a:t>Forma de cálculo</a:t>
                </a:r>
                <a:r>
                  <a:rPr lang="pt-PT" sz="2400" dirty="0" smtClean="0">
                    <a:latin typeface="Times New Roman" pitchFamily="18" charset="0"/>
                    <a:cs typeface="Times New Roman" pitchFamily="18" charset="0"/>
                  </a:rPr>
                  <a:t>: 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pt-PT" sz="2400" i="1">
                            <a:latin typeface="Cambria Math"/>
                          </a:rPr>
                        </m:ctrlPr>
                      </m:sSubSupPr>
                      <m:e>
                        <m:r>
                          <a:rPr lang="pt-PT" sz="2400" i="1">
                            <a:latin typeface="Cambria Math"/>
                          </a:rPr>
                          <m:t>𝑝𝑓</m:t>
                        </m:r>
                      </m:e>
                      <m:sub>
                        <m:r>
                          <a:rPr lang="pt-PT" sz="2400" i="1">
                            <a:latin typeface="Cambria Math"/>
                          </a:rPr>
                          <m:t>𝑡</m:t>
                        </m:r>
                      </m:sub>
                      <m:sup>
                        <m:r>
                          <a:rPr lang="pt-PT" sz="2400" i="1">
                            <a:latin typeface="Cambria Math"/>
                          </a:rPr>
                          <m:t>𝐹</m:t>
                        </m:r>
                      </m:sup>
                    </m:sSubSup>
                    <m:r>
                      <a:rPr lang="en-US" sz="2400" i="1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pt-PT" sz="2400" i="1">
                            <a:latin typeface="Cambria Math"/>
                          </a:rPr>
                        </m:ctrlPr>
                      </m:radPr>
                      <m:deg/>
                      <m:e>
                        <m:sSubSup>
                          <m:sSubSupPr>
                            <m:ctrlPr>
                              <a:rPr lang="pt-PT" sz="2400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pt-PT" sz="2400" i="1">
                                <a:latin typeface="Cambria Math"/>
                              </a:rPr>
                              <m:t>𝑝𝑓</m:t>
                            </m:r>
                          </m:e>
                          <m:sub>
                            <m:r>
                              <a:rPr lang="pt-PT" sz="2400" i="1">
                                <a:latin typeface="Cambria Math"/>
                              </a:rPr>
                              <m:t>𝑡</m:t>
                            </m:r>
                          </m:sub>
                          <m:sup>
                            <m:r>
                              <a:rPr lang="pt-PT" sz="2400" i="1">
                                <a:latin typeface="Cambria Math"/>
                              </a:rPr>
                              <m:t>𝐿</m:t>
                            </m:r>
                          </m:sup>
                        </m:sSubSup>
                        <m:r>
                          <a:rPr lang="en-US" sz="2400" i="1">
                            <a:latin typeface="Cambria Math"/>
                          </a:rPr>
                          <m:t>∗</m:t>
                        </m:r>
                        <m:sSubSup>
                          <m:sSubSupPr>
                            <m:ctrlPr>
                              <a:rPr lang="pt-PT" sz="2400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pt-PT" sz="2400" i="1">
                                <a:latin typeface="Cambria Math"/>
                              </a:rPr>
                              <m:t>𝑝𝑓</m:t>
                            </m:r>
                          </m:e>
                          <m:sub>
                            <m:r>
                              <a:rPr lang="pt-PT" sz="2400" i="1">
                                <a:latin typeface="Cambria Math"/>
                              </a:rPr>
                              <m:t>𝑡</m:t>
                            </m:r>
                          </m:sub>
                          <m:sup>
                            <m:r>
                              <a:rPr lang="pt-PT" sz="2400" i="1">
                                <a:latin typeface="Cambria Math"/>
                              </a:rPr>
                              <m:t>𝑃</m:t>
                            </m:r>
                          </m:sup>
                        </m:sSubSup>
                      </m:e>
                    </m:rad>
                    <m:r>
                      <a:rPr lang="pt-PT" sz="24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sz="2400" dirty="0" smtClean="0"/>
                  <a:t>   </a:t>
                </a:r>
                <a:endParaRPr lang="pt-PT" sz="2400" b="1" dirty="0" smtClean="0">
                  <a:solidFill>
                    <a:srgbClr val="0099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eaLnBrk="1" hangingPunct="1">
                  <a:spcBef>
                    <a:spcPts val="1800"/>
                  </a:spcBef>
                  <a:buFont typeface="Times New Roman" pitchFamily="18" charset="0"/>
                  <a:buChar char="&gt;"/>
                </a:pPr>
                <a:r>
                  <a:rPr lang="pt-PT" sz="2000" b="1" dirty="0" smtClean="0">
                    <a:solidFill>
                      <a:srgbClr val="009900"/>
                    </a:solidFill>
                    <a:latin typeface="Times New Roman" pitchFamily="18" charset="0"/>
                    <a:cs typeface="Times New Roman" pitchFamily="18" charset="0"/>
                  </a:rPr>
                  <a:t>Deflator </a:t>
                </a:r>
                <a:r>
                  <a:rPr lang="pt-PT" sz="2000" b="1" dirty="0">
                    <a:solidFill>
                      <a:srgbClr val="009900"/>
                    </a:solidFill>
                    <a:latin typeface="Times New Roman" pitchFamily="18" charset="0"/>
                    <a:cs typeface="Times New Roman" pitchFamily="18" charset="0"/>
                  </a:rPr>
                  <a:t>de Preços Implícito no PIB</a:t>
                </a:r>
              </a:p>
              <a:p>
                <a:pPr marL="0" indent="0" algn="just" eaLnBrk="1" fontAlgn="auto" hangingPunct="1">
                  <a:spcBef>
                    <a:spcPts val="1800"/>
                  </a:spcBef>
                  <a:spcAft>
                    <a:spcPts val="0"/>
                  </a:spcAft>
                  <a:buFont typeface="Arial" pitchFamily="34" charset="0"/>
                  <a:buNone/>
                  <a:defRPr/>
                </a:pPr>
                <a:endParaRPr lang="en-GB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Marcador de Posição de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41438"/>
                <a:ext cx="8229600" cy="4784725"/>
              </a:xfrm>
              <a:blipFill rotWithShape="1">
                <a:blip r:embed="rId2"/>
                <a:stretch>
                  <a:fillRect l="-593" t="-1274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err="1">
                <a:solidFill>
                  <a:srgbClr val="009900"/>
                </a:solidFill>
              </a:rPr>
              <a:t>Macroeconomia</a:t>
            </a:r>
            <a:endParaRPr lang="en-GB" dirty="0">
              <a:solidFill>
                <a:srgbClr val="009900"/>
              </a:solidFill>
            </a:endParaRP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EFA6E5-9332-488E-B767-F4DF82B8787F}" type="slidenum">
              <a:rPr lang="en-GB">
                <a:solidFill>
                  <a:srgbClr val="009900"/>
                </a:solidFill>
              </a:rPr>
              <a:pPr>
                <a:defRPr/>
              </a:pPr>
              <a:t>15</a:t>
            </a:fld>
            <a:endParaRPr lang="en-GB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52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0066">
            <a:alpha val="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1"/>
          <p:cNvSpPr>
            <a:spLocks noGrp="1"/>
          </p:cNvSpPr>
          <p:nvPr>
            <p:ph type="title"/>
          </p:nvPr>
        </p:nvSpPr>
        <p:spPr>
          <a:solidFill>
            <a:srgbClr val="CC0066"/>
          </a:solidFill>
        </p:spPr>
        <p:txBody>
          <a:bodyPr/>
          <a:lstStyle/>
          <a:p>
            <a:pPr eaLnBrk="1" hangingPunct="1"/>
            <a:r>
              <a:rPr lang="pt-PT" sz="3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Fluxo Circular da Atividade Económica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buNone/>
              <a:defRPr/>
            </a:pPr>
            <a:endParaRPr lang="pt-PT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2" name="Marcador de Posição do Rodapé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dirty="0" err="1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Macroeconomia</a:t>
            </a:r>
            <a:endParaRPr lang="en-GB" dirty="0" smtClean="0">
              <a:solidFill>
                <a:srgbClr val="CC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3" name="Marcador de Posição do Número do Diapositivo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506ADD2E-6D9E-460C-BC3F-AF309598EBF5}" type="slidenum">
              <a:rPr lang="en-GB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GB" dirty="0" smtClean="0">
              <a:solidFill>
                <a:srgbClr val="CC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42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Marcador de Posição do Texto 3"/>
          <p:cNvSpPr txBox="1">
            <a:spLocks/>
          </p:cNvSpPr>
          <p:nvPr/>
        </p:nvSpPr>
        <p:spPr bwMode="auto">
          <a:xfrm>
            <a:off x="1476375" y="620713"/>
            <a:ext cx="705643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pt-PT" b="1">
                <a:latin typeface="Times New Roman" pitchFamily="18" charset="0"/>
                <a:cs typeface="Times New Roman" pitchFamily="18" charset="0"/>
              </a:rPr>
              <a:t>[Fig. 2.1, p. 32] Fluxo circular da atividade económica I</a:t>
            </a: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err="1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Macroeconomia</a:t>
            </a:r>
            <a:endParaRPr lang="en-GB" dirty="0">
              <a:solidFill>
                <a:srgbClr val="CC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F12AFF-5192-448B-963F-C190BA5D44E2}" type="slidenum">
              <a:rPr lang="en-GB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17</a:t>
            </a:fld>
            <a:endParaRPr lang="en-GB" dirty="0">
              <a:solidFill>
                <a:srgbClr val="CC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riângulo rectângulo 5"/>
          <p:cNvSpPr/>
          <p:nvPr/>
        </p:nvSpPr>
        <p:spPr>
          <a:xfrm rot="5400000">
            <a:off x="-4763" y="4763"/>
            <a:ext cx="765175" cy="755650"/>
          </a:xfrm>
          <a:prstGeom prst="rtTriangle">
            <a:avLst/>
          </a:prstGeom>
          <a:solidFill>
            <a:srgbClr val="CC0066"/>
          </a:solidFill>
          <a:ln>
            <a:noFill/>
          </a:ln>
          <a:effectLst>
            <a:outerShdw blurRad="50800" dist="38100" dir="2700000" sx="93000" sy="9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PT"/>
          </a:p>
        </p:txBody>
      </p:sp>
      <p:sp>
        <p:nvSpPr>
          <p:cNvPr id="7" name="Triângulo rectângulo 6"/>
          <p:cNvSpPr/>
          <p:nvPr/>
        </p:nvSpPr>
        <p:spPr>
          <a:xfrm rot="10800000">
            <a:off x="8388350" y="0"/>
            <a:ext cx="765175" cy="755650"/>
          </a:xfrm>
          <a:prstGeom prst="rtTriangle">
            <a:avLst/>
          </a:prstGeom>
          <a:solidFill>
            <a:srgbClr val="CC0066"/>
          </a:solidFill>
          <a:ln>
            <a:noFill/>
          </a:ln>
          <a:effectLst>
            <a:outerShdw blurRad="50800" dist="38100" dir="2700000" sx="93000" sy="9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PT"/>
          </a:p>
        </p:txBody>
      </p:sp>
      <p:pic>
        <p:nvPicPr>
          <p:cNvPr id="20487" name="Picture 1" descr="02-0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644650"/>
            <a:ext cx="7345363" cy="423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422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ângulo 3"/>
          <p:cNvSpPr>
            <a:spLocks noChangeArrowheads="1"/>
          </p:cNvSpPr>
          <p:nvPr/>
        </p:nvSpPr>
        <p:spPr bwMode="auto">
          <a:xfrm>
            <a:off x="1187450" y="620713"/>
            <a:ext cx="6553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pt-PT" b="1">
                <a:latin typeface="Times New Roman" pitchFamily="18" charset="0"/>
                <a:cs typeface="Times New Roman" pitchFamily="18" charset="0"/>
              </a:rPr>
              <a:t>[Fig. 2.2, p. 33] Fluxo circular da atividade económica II</a:t>
            </a:r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Macroeconomia</a:t>
            </a:r>
            <a:endParaRPr lang="en-GB">
              <a:solidFill>
                <a:srgbClr val="CC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6BF09F-0290-4A89-98AE-1B692C097520}" type="slidenum">
              <a:rPr lang="en-GB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18</a:t>
            </a:fld>
            <a:endParaRPr lang="en-GB">
              <a:solidFill>
                <a:srgbClr val="CC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riângulo rectângulo 5"/>
          <p:cNvSpPr/>
          <p:nvPr/>
        </p:nvSpPr>
        <p:spPr>
          <a:xfrm rot="5400000">
            <a:off x="-4763" y="4763"/>
            <a:ext cx="765175" cy="755650"/>
          </a:xfrm>
          <a:prstGeom prst="rtTriangle">
            <a:avLst/>
          </a:prstGeom>
          <a:solidFill>
            <a:srgbClr val="CC0066"/>
          </a:solidFill>
          <a:ln>
            <a:noFill/>
          </a:ln>
          <a:effectLst>
            <a:outerShdw blurRad="50800" dist="38100" dir="2700000" sx="93000" sy="9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PT"/>
          </a:p>
        </p:txBody>
      </p:sp>
      <p:sp>
        <p:nvSpPr>
          <p:cNvPr id="7" name="Triângulo rectângulo 6"/>
          <p:cNvSpPr/>
          <p:nvPr/>
        </p:nvSpPr>
        <p:spPr>
          <a:xfrm rot="10800000">
            <a:off x="8388350" y="0"/>
            <a:ext cx="765175" cy="755650"/>
          </a:xfrm>
          <a:prstGeom prst="rtTriangle">
            <a:avLst/>
          </a:prstGeom>
          <a:solidFill>
            <a:srgbClr val="CC0066"/>
          </a:solidFill>
          <a:ln>
            <a:noFill/>
          </a:ln>
          <a:effectLst>
            <a:outerShdw blurRad="50800" dist="38100" dir="2700000" sx="93000" sy="9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PT"/>
          </a:p>
        </p:txBody>
      </p:sp>
      <p:pic>
        <p:nvPicPr>
          <p:cNvPr id="21511" name="Picture 1" descr="02-0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1549400"/>
            <a:ext cx="6769100" cy="447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718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ângulo 3"/>
          <p:cNvSpPr>
            <a:spLocks noChangeArrowheads="1"/>
          </p:cNvSpPr>
          <p:nvPr/>
        </p:nvSpPr>
        <p:spPr bwMode="auto">
          <a:xfrm>
            <a:off x="1476375" y="620713"/>
            <a:ext cx="64801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pt-PT" b="1">
                <a:latin typeface="Times New Roman" pitchFamily="18" charset="0"/>
                <a:cs typeface="Times New Roman" pitchFamily="18" charset="0"/>
              </a:rPr>
              <a:t>[Fig. 2.3, p. 35] Fluxo circular da atividade económica III</a:t>
            </a:r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err="1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Macroeconomia</a:t>
            </a:r>
            <a:endParaRPr lang="en-GB" dirty="0">
              <a:solidFill>
                <a:srgbClr val="CC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412B15-0AE4-4E1F-8872-F9EC16AFB64F}" type="slidenum">
              <a:rPr lang="en-GB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19</a:t>
            </a:fld>
            <a:endParaRPr lang="en-GB">
              <a:solidFill>
                <a:srgbClr val="CC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riângulo rectângulo 5"/>
          <p:cNvSpPr/>
          <p:nvPr/>
        </p:nvSpPr>
        <p:spPr>
          <a:xfrm rot="5400000">
            <a:off x="-4763" y="4763"/>
            <a:ext cx="765175" cy="755650"/>
          </a:xfrm>
          <a:prstGeom prst="rtTriangle">
            <a:avLst/>
          </a:prstGeom>
          <a:solidFill>
            <a:srgbClr val="CC0066"/>
          </a:solidFill>
          <a:ln>
            <a:noFill/>
          </a:ln>
          <a:effectLst>
            <a:outerShdw blurRad="50800" dist="38100" dir="2700000" sx="93000" sy="9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PT"/>
          </a:p>
        </p:txBody>
      </p:sp>
      <p:sp>
        <p:nvSpPr>
          <p:cNvPr id="7" name="Triângulo rectângulo 6"/>
          <p:cNvSpPr/>
          <p:nvPr/>
        </p:nvSpPr>
        <p:spPr>
          <a:xfrm rot="10800000">
            <a:off x="8388350" y="0"/>
            <a:ext cx="765175" cy="755650"/>
          </a:xfrm>
          <a:prstGeom prst="rtTriangle">
            <a:avLst/>
          </a:prstGeom>
          <a:solidFill>
            <a:srgbClr val="CC0066"/>
          </a:solidFill>
          <a:ln>
            <a:noFill/>
          </a:ln>
          <a:effectLst>
            <a:outerShdw blurRad="50800" dist="38100" dir="2700000" sx="93000" sy="9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PT"/>
          </a:p>
        </p:txBody>
      </p:sp>
      <p:pic>
        <p:nvPicPr>
          <p:cNvPr id="8" name="Picture 1" descr="02-0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412776"/>
            <a:ext cx="7488758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603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FF">
            <a:alpha val="12157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title"/>
          </p:nvPr>
        </p:nvSpPr>
        <p:spPr>
          <a:solidFill>
            <a:srgbClr val="000099"/>
          </a:solidFill>
        </p:spPr>
        <p:txBody>
          <a:bodyPr/>
          <a:lstStyle/>
          <a:p>
            <a:pPr eaLnBrk="1" hangingPunct="1"/>
            <a:r>
              <a:rPr lang="pt-PT" sz="3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Considerações Iniciais</a:t>
            </a:r>
          </a:p>
        </p:txBody>
      </p:sp>
      <p:sp>
        <p:nvSpPr>
          <p:cNvPr id="4099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1800"/>
              </a:spcBef>
            </a:pPr>
            <a:r>
              <a:rPr lang="pt-PT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Objeto </a:t>
            </a:r>
            <a:r>
              <a:rPr lang="pt-PT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da Macroeconomia</a:t>
            </a:r>
            <a:endParaRPr lang="pt-PT" sz="24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1800"/>
              </a:spcBef>
            </a:pPr>
            <a:r>
              <a:rPr lang="pt-PT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Definição de Macroeconomia</a:t>
            </a:r>
          </a:p>
          <a:p>
            <a:pPr eaLnBrk="1" hangingPunct="1">
              <a:spcBef>
                <a:spcPts val="1800"/>
              </a:spcBef>
            </a:pPr>
            <a:r>
              <a:rPr lang="pt-PT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Ciências Sociais vs. Ciências Naturais</a:t>
            </a:r>
          </a:p>
          <a:p>
            <a:pPr eaLnBrk="1" hangingPunct="1">
              <a:spcBef>
                <a:spcPts val="1800"/>
              </a:spcBef>
            </a:pPr>
            <a:r>
              <a:rPr lang="pt-PT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Hipótese de Racionalidade</a:t>
            </a:r>
          </a:p>
          <a:p>
            <a:pPr eaLnBrk="1" hangingPunct="1">
              <a:spcBef>
                <a:spcPts val="1800"/>
              </a:spcBef>
            </a:pPr>
            <a:r>
              <a:rPr lang="pt-PT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Modelos</a:t>
            </a:r>
            <a:endParaRPr lang="pt-PT" sz="24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1800"/>
              </a:spcBef>
            </a:pPr>
            <a:r>
              <a:rPr lang="pt-PT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Variáveis Endógenas vs. Variáveis Exógenas</a:t>
            </a:r>
          </a:p>
          <a:p>
            <a:pPr eaLnBrk="1" hangingPunct="1">
              <a:spcBef>
                <a:spcPts val="1800"/>
              </a:spcBef>
            </a:pPr>
            <a:r>
              <a:rPr lang="pt-PT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Variáveis de Stock vs. Variáveis de Fluxo</a:t>
            </a:r>
          </a:p>
        </p:txBody>
      </p:sp>
      <p:sp>
        <p:nvSpPr>
          <p:cNvPr id="4100" name="Marcador de Posição do Rodapé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Macroeconomia</a:t>
            </a:r>
          </a:p>
        </p:txBody>
      </p:sp>
      <p:sp>
        <p:nvSpPr>
          <p:cNvPr id="4101" name="Marcador de Posição do Número do Diapositivo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CCE37DDD-30B0-40C0-9F84-F01CBA6EFE99}" type="slidenum">
              <a:rPr lang="en-GB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GB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FF">
            <a:alpha val="1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1"/>
          <p:cNvSpPr>
            <a:spLocks noGrp="1"/>
          </p:cNvSpPr>
          <p:nvPr>
            <p:ph type="title"/>
          </p:nvPr>
        </p:nvSpPr>
        <p:spPr>
          <a:solidFill>
            <a:srgbClr val="000099"/>
          </a:solidFill>
        </p:spPr>
        <p:txBody>
          <a:bodyPr/>
          <a:lstStyle/>
          <a:p>
            <a:pPr eaLnBrk="1" hangingPunct="1"/>
            <a:r>
              <a:rPr lang="pt-PT" sz="3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Identidades da Contabilidade Nacional</a:t>
            </a:r>
          </a:p>
        </p:txBody>
      </p:sp>
      <p:sp>
        <p:nvSpPr>
          <p:cNvPr id="17412" name="Marcador de Posição do Rodapé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Macroeconomia</a:t>
            </a:r>
          </a:p>
        </p:txBody>
      </p:sp>
      <p:sp>
        <p:nvSpPr>
          <p:cNvPr id="17413" name="Marcador de Posição do Número do Diapositivo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506ADD2E-6D9E-460C-BC3F-AF309598EBF5}" type="slidenum">
              <a:rPr lang="en-GB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GB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000099"/>
          </a:solidFill>
        </p:spPr>
        <p:txBody>
          <a:bodyPr/>
          <a:lstStyle/>
          <a:p>
            <a:pPr eaLnBrk="1" hangingPunct="1"/>
            <a:r>
              <a:rPr lang="en-GB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Identidades</a:t>
            </a:r>
            <a:r>
              <a:rPr lang="en-GB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n-GB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Contabilidade</a:t>
            </a:r>
            <a:r>
              <a:rPr lang="en-GB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Nacional</a:t>
            </a:r>
            <a:endParaRPr lang="en-GB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Posição de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57338"/>
                <a:ext cx="8507288" cy="5040014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pt-PT" sz="2000" b="1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Identidade produção-despesa:</a:t>
                </a:r>
                <a:endParaRPr lang="pt-PT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pt-PT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ctr">
                  <a:buNone/>
                </a:pPr>
                <a:r>
                  <a:rPr lang="pt-PT" sz="2000" dirty="0" smtClean="0">
                    <a:latin typeface="Times New Roman" pitchFamily="18" charset="0"/>
                    <a:cs typeface="Times New Roman" pitchFamily="18" charset="0"/>
                  </a:rPr>
                  <a:t>Y</a:t>
                </a:r>
                <a14:m>
                  <m:oMath xmlns:m="http://schemas.openxmlformats.org/officeDocument/2006/math">
                    <m:r>
                      <a:rPr lang="pt-PT" sz="2000" i="1">
                        <a:latin typeface="Cambria Math"/>
                      </a:rPr>
                      <m:t>≡</m:t>
                    </m:r>
                    <m:r>
                      <a:rPr lang="pt-PT" sz="2000" b="0" i="1" smtClean="0">
                        <a:latin typeface="Cambria Math"/>
                      </a:rPr>
                      <m:t>𝐶</m:t>
                    </m:r>
                    <m:r>
                      <a:rPr lang="pt-PT" sz="2000" b="0" i="1" smtClean="0">
                        <a:latin typeface="Cambria Math"/>
                      </a:rPr>
                      <m:t>+</m:t>
                    </m:r>
                    <m:r>
                      <a:rPr lang="pt-PT" sz="2000" b="0" i="1" smtClean="0">
                        <a:latin typeface="Cambria Math"/>
                      </a:rPr>
                      <m:t>𝐼</m:t>
                    </m:r>
                    <m:r>
                      <a:rPr lang="pt-PT" sz="2000" b="0" i="1" smtClean="0">
                        <a:latin typeface="Cambria Math"/>
                      </a:rPr>
                      <m:t>+</m:t>
                    </m:r>
                    <m:r>
                      <a:rPr lang="pt-PT" sz="2000" b="0" i="1" smtClean="0">
                        <a:latin typeface="Cambria Math"/>
                      </a:rPr>
                      <m:t>𝐺</m:t>
                    </m:r>
                    <m:r>
                      <a:rPr lang="pt-PT" sz="2000" b="0" i="1" smtClean="0">
                        <a:latin typeface="Cambria Math"/>
                      </a:rPr>
                      <m:t>+</m:t>
                    </m:r>
                    <m:r>
                      <a:rPr lang="pt-PT" sz="2000" b="0" i="1" smtClean="0">
                        <a:latin typeface="Cambria Math"/>
                      </a:rPr>
                      <m:t>𝑁𝑋</m:t>
                    </m:r>
                  </m:oMath>
                </a14:m>
                <a:endParaRPr lang="pt-PT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pt-PT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pt-PT" sz="2000" b="1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Identidade </a:t>
                </a:r>
                <a:r>
                  <a:rPr lang="pt-PT" sz="2000" b="1" dirty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do rendimento </a:t>
                </a:r>
                <a:r>
                  <a:rPr lang="pt-PT" sz="2000" b="1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disponível:</a:t>
                </a:r>
              </a:p>
              <a:p>
                <a:pPr marL="0" indent="0">
                  <a:buNone/>
                </a:pPr>
                <a:endParaRPr lang="pt-PT" sz="2000" b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sz="2000" i="1">
                          <a:latin typeface="Cambria Math"/>
                        </a:rPr>
                        <m:t>𝑌𝐷</m:t>
                      </m:r>
                      <m:r>
                        <a:rPr lang="pt-PT" sz="2000" i="1">
                          <a:latin typeface="Cambria Math"/>
                        </a:rPr>
                        <m:t>≡</m:t>
                      </m:r>
                      <m:r>
                        <a:rPr lang="pt-PT" sz="2000" i="1">
                          <a:latin typeface="Cambria Math"/>
                        </a:rPr>
                        <m:t>𝑌</m:t>
                      </m:r>
                      <m:r>
                        <a:rPr lang="pt-PT" sz="2000" i="1">
                          <a:latin typeface="Cambria Math"/>
                        </a:rPr>
                        <m:t>−</m:t>
                      </m:r>
                      <m:r>
                        <a:rPr lang="pt-PT" sz="2000" i="1">
                          <a:latin typeface="Cambria Math"/>
                        </a:rPr>
                        <m:t>𝑇</m:t>
                      </m:r>
                      <m:r>
                        <a:rPr lang="pt-PT" sz="2000" i="1">
                          <a:latin typeface="Cambria Math"/>
                        </a:rPr>
                        <m:t>+</m:t>
                      </m:r>
                      <m:r>
                        <a:rPr lang="pt-PT" sz="2000" i="1">
                          <a:latin typeface="Cambria Math"/>
                        </a:rPr>
                        <m:t>𝑇𝑅</m:t>
                      </m:r>
                      <m:r>
                        <a:rPr lang="pt-PT" sz="2000" i="1">
                          <a:latin typeface="Cambria Math"/>
                        </a:rPr>
                        <m:t>≡</m:t>
                      </m:r>
                      <m:r>
                        <a:rPr lang="pt-PT" sz="2000" i="1">
                          <a:latin typeface="Cambria Math"/>
                        </a:rPr>
                        <m:t>𝐶</m:t>
                      </m:r>
                      <m:r>
                        <a:rPr lang="pt-PT" sz="2000" i="1">
                          <a:latin typeface="Cambria Math"/>
                        </a:rPr>
                        <m:t>+</m:t>
                      </m:r>
                      <m:r>
                        <a:rPr lang="pt-PT" sz="2000" i="1">
                          <a:latin typeface="Cambria Math"/>
                        </a:rPr>
                        <m:t>𝑆</m:t>
                      </m:r>
                    </m:oMath>
                  </m:oMathPara>
                </a14:m>
                <a:endParaRPr lang="pt-PT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pt-PT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pt-PT" sz="2000" b="1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Identidade </a:t>
                </a:r>
                <a:r>
                  <a:rPr lang="pt-PT" sz="2000" b="1" dirty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dos défices </a:t>
                </a:r>
                <a:r>
                  <a:rPr lang="pt-PT" sz="2000" b="1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setoriais:</a:t>
                </a:r>
              </a:p>
              <a:p>
                <a:pPr marL="0" indent="0">
                  <a:buNone/>
                </a:pPr>
                <a:endParaRPr lang="pt-PT" sz="2000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sz="2000" i="1">
                          <a:latin typeface="Cambria Math"/>
                        </a:rPr>
                        <m:t>𝐺</m:t>
                      </m:r>
                      <m:r>
                        <a:rPr lang="pt-PT" sz="2000" i="1">
                          <a:latin typeface="Cambria Math"/>
                        </a:rPr>
                        <m:t>−</m:t>
                      </m:r>
                      <m:d>
                        <m:dPr>
                          <m:ctrlPr>
                            <a:rPr lang="pt-PT" sz="20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pt-PT" sz="2000" i="1">
                              <a:latin typeface="Cambria Math"/>
                            </a:rPr>
                            <m:t>𝑇</m:t>
                          </m:r>
                          <m:r>
                            <a:rPr lang="pt-PT" sz="2000" i="1">
                              <a:latin typeface="Cambria Math"/>
                            </a:rPr>
                            <m:t>−</m:t>
                          </m:r>
                          <m:r>
                            <a:rPr lang="pt-PT" sz="2000" i="1">
                              <a:latin typeface="Cambria Math"/>
                            </a:rPr>
                            <m:t>𝑇𝑅</m:t>
                          </m:r>
                        </m:e>
                      </m:d>
                      <m:r>
                        <a:rPr lang="pt-PT" sz="2000" i="1">
                          <a:latin typeface="Cambria Math"/>
                        </a:rPr>
                        <m:t>+(</m:t>
                      </m:r>
                      <m:r>
                        <a:rPr lang="pt-PT" sz="2000" i="1">
                          <a:latin typeface="Cambria Math"/>
                        </a:rPr>
                        <m:t>𝐼</m:t>
                      </m:r>
                      <m:r>
                        <a:rPr lang="pt-PT" sz="2000" i="1">
                          <a:latin typeface="Cambria Math"/>
                        </a:rPr>
                        <m:t>−</m:t>
                      </m:r>
                      <m:r>
                        <a:rPr lang="pt-PT" sz="2000" i="1">
                          <a:latin typeface="Cambria Math"/>
                        </a:rPr>
                        <m:t>𝑆</m:t>
                      </m:r>
                      <m:r>
                        <a:rPr lang="pt-PT" sz="2000" i="1">
                          <a:latin typeface="Cambria Math"/>
                        </a:rPr>
                        <m:t>)+</m:t>
                      </m:r>
                      <m:d>
                        <m:dPr>
                          <m:ctrlPr>
                            <a:rPr lang="pt-PT" sz="20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pt-PT" sz="2000" i="1">
                              <a:latin typeface="Cambria Math"/>
                            </a:rPr>
                            <m:t>𝐸𝑋</m:t>
                          </m:r>
                          <m:r>
                            <a:rPr lang="pt-PT" sz="2000" i="1">
                              <a:latin typeface="Cambria Math"/>
                            </a:rPr>
                            <m:t>−</m:t>
                          </m:r>
                          <m:r>
                            <a:rPr lang="pt-PT" sz="2000" i="1">
                              <a:latin typeface="Cambria Math"/>
                            </a:rPr>
                            <m:t>𝐼𝑀</m:t>
                          </m:r>
                        </m:e>
                      </m:d>
                      <m:r>
                        <a:rPr lang="pt-PT" sz="2000" i="1">
                          <a:latin typeface="Cambria Math"/>
                        </a:rPr>
                        <m:t>≡0</m:t>
                      </m:r>
                    </m:oMath>
                  </m:oMathPara>
                </a14:m>
                <a:endParaRPr lang="pt-PT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pt-PT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pt-PT" sz="2000" b="1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Identidade </a:t>
                </a:r>
                <a:r>
                  <a:rPr lang="pt-PT" sz="2000" b="1" dirty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fluxos de entrada – fluxos de </a:t>
                </a:r>
                <a:r>
                  <a:rPr lang="pt-PT" sz="2000" b="1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saída:</a:t>
                </a:r>
                <a:endParaRPr lang="pt-PT" sz="2000" i="1" dirty="0" smtClean="0"/>
              </a:p>
              <a:p>
                <a:pPr marL="0" indent="0">
                  <a:buNone/>
                </a:pPr>
                <a:endParaRPr lang="pt-PT" sz="2000" i="1" dirty="0" smtClean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pt-PT" sz="2000" i="1">
                        <a:latin typeface="Cambria Math"/>
                      </a:rPr>
                      <m:t>𝐼</m:t>
                    </m:r>
                    <m:r>
                      <a:rPr lang="pt-PT" sz="2000" i="1">
                        <a:latin typeface="Cambria Math"/>
                      </a:rPr>
                      <m:t>+</m:t>
                    </m:r>
                    <m:r>
                      <a:rPr lang="pt-PT" sz="2000" i="1">
                        <a:latin typeface="Cambria Math"/>
                      </a:rPr>
                      <m:t>𝐺</m:t>
                    </m:r>
                    <m:r>
                      <a:rPr lang="pt-PT" sz="2000" i="1">
                        <a:latin typeface="Cambria Math"/>
                      </a:rPr>
                      <m:t>+</m:t>
                    </m:r>
                    <m:r>
                      <a:rPr lang="pt-PT" sz="2000" i="1">
                        <a:latin typeface="Cambria Math"/>
                      </a:rPr>
                      <m:t>𝑇𝑅</m:t>
                    </m:r>
                    <m:r>
                      <a:rPr lang="pt-PT" sz="2000" i="1">
                        <a:latin typeface="Cambria Math"/>
                      </a:rPr>
                      <m:t>+</m:t>
                    </m:r>
                    <m:r>
                      <a:rPr lang="pt-PT" sz="2000" i="1">
                        <a:latin typeface="Cambria Math"/>
                      </a:rPr>
                      <m:t>𝐸𝑋</m:t>
                    </m:r>
                    <m:r>
                      <a:rPr lang="pt-PT" sz="2000" i="1">
                        <a:latin typeface="Cambria Math"/>
                      </a:rPr>
                      <m:t>≡</m:t>
                    </m:r>
                    <m:r>
                      <a:rPr lang="pt-PT" sz="2000" i="1">
                        <a:latin typeface="Cambria Math"/>
                      </a:rPr>
                      <m:t>𝑆</m:t>
                    </m:r>
                    <m:r>
                      <a:rPr lang="pt-PT" sz="2000" i="1">
                        <a:latin typeface="Cambria Math"/>
                      </a:rPr>
                      <m:t>+</m:t>
                    </m:r>
                    <m:r>
                      <a:rPr lang="pt-PT" sz="2000" i="1">
                        <a:latin typeface="Cambria Math"/>
                      </a:rPr>
                      <m:t>𝑇</m:t>
                    </m:r>
                    <m:r>
                      <a:rPr lang="pt-PT" sz="2000" i="1">
                        <a:latin typeface="Cambria Math"/>
                      </a:rPr>
                      <m:t>+</m:t>
                    </m:r>
                    <m:r>
                      <a:rPr lang="pt-PT" sz="2000" i="1">
                        <a:latin typeface="Cambria Math"/>
                      </a:rPr>
                      <m:t>𝐼𝑀</m:t>
                    </m:r>
                  </m:oMath>
                </a14:m>
                <a:r>
                  <a:rPr lang="pt-PT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pt-PT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Marcador de Posição de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57338"/>
                <a:ext cx="8507288" cy="5040014"/>
              </a:xfrm>
              <a:blipFill rotWithShape="1">
                <a:blip r:embed="rId2"/>
                <a:stretch>
                  <a:fillRect l="-716" t="-1209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BD1B75-4C95-4BBA-9D3E-1AEDBBEACA0F}" type="slidenum">
              <a:rPr lang="en-GB" smtClean="0">
                <a:solidFill>
                  <a:srgbClr val="000099"/>
                </a:solidFill>
              </a:rPr>
              <a:pPr>
                <a:defRPr/>
              </a:pPr>
              <a:t>21</a:t>
            </a:fld>
            <a:endParaRPr lang="en-GB" dirty="0">
              <a:solidFill>
                <a:srgbClr val="000099"/>
              </a:solidFill>
            </a:endParaRPr>
          </a:p>
        </p:txBody>
      </p:sp>
      <p:sp>
        <p:nvSpPr>
          <p:cNvPr id="7" name="Rectângulo 6"/>
          <p:cNvSpPr/>
          <p:nvPr/>
        </p:nvSpPr>
        <p:spPr>
          <a:xfrm>
            <a:off x="3203848" y="2060848"/>
            <a:ext cx="3240360" cy="720080"/>
          </a:xfrm>
          <a:prstGeom prst="rect">
            <a:avLst/>
          </a:prstGeom>
          <a:noFill/>
          <a:ln w="9525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9" name="Rectângulo 8"/>
          <p:cNvSpPr/>
          <p:nvPr/>
        </p:nvSpPr>
        <p:spPr>
          <a:xfrm>
            <a:off x="3203848" y="3284984"/>
            <a:ext cx="3240360" cy="720080"/>
          </a:xfrm>
          <a:prstGeom prst="rect">
            <a:avLst/>
          </a:prstGeom>
          <a:noFill/>
          <a:ln w="9525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0" name="Rectângulo 9"/>
          <p:cNvSpPr/>
          <p:nvPr/>
        </p:nvSpPr>
        <p:spPr>
          <a:xfrm>
            <a:off x="2267744" y="4653136"/>
            <a:ext cx="4896544" cy="720080"/>
          </a:xfrm>
          <a:prstGeom prst="rect">
            <a:avLst/>
          </a:prstGeom>
          <a:noFill/>
          <a:ln w="9525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1" name="Rectângulo 10"/>
          <p:cNvSpPr/>
          <p:nvPr/>
        </p:nvSpPr>
        <p:spPr>
          <a:xfrm>
            <a:off x="2915816" y="5949280"/>
            <a:ext cx="3888432" cy="720080"/>
          </a:xfrm>
          <a:prstGeom prst="rect">
            <a:avLst/>
          </a:prstGeom>
          <a:noFill/>
          <a:ln w="9525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pPr eaLnBrk="1" hangingPunct="1"/>
            <a:r>
              <a:rPr lang="pt-PT" sz="3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Questões Complementares</a:t>
            </a:r>
          </a:p>
        </p:txBody>
      </p:sp>
      <p:sp>
        <p:nvSpPr>
          <p:cNvPr id="17412" name="Marcador de Posição do Rodapé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Macroeconomia</a:t>
            </a:r>
            <a:endParaRPr lang="en-GB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3" name="Marcador de Posição do Número do Diapositivo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506ADD2E-6D9E-460C-BC3F-AF309598EBF5}" type="slidenum">
              <a:rPr lang="en-GB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GB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PT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pt-PT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PIB vs. PNB</a:t>
            </a:r>
          </a:p>
          <a:p>
            <a:r>
              <a:rPr lang="pt-PT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Depreciação e PNL</a:t>
            </a:r>
          </a:p>
          <a:p>
            <a:r>
              <a:rPr lang="pt-PT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Produção não Mercantil</a:t>
            </a:r>
            <a:endParaRPr lang="pt-PT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98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ítulo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pPr eaLnBrk="1" hangingPunct="1"/>
            <a:r>
              <a:rPr lang="pt-PT" sz="3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PIB vs. PNB</a:t>
            </a:r>
          </a:p>
        </p:txBody>
      </p:sp>
      <p:sp>
        <p:nvSpPr>
          <p:cNvPr id="23555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PT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PIB</a:t>
            </a:r>
            <a:r>
              <a:rPr lang="pt-PT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rendimento gerado dentro das fronteiras de um dado país (</a:t>
            </a:r>
            <a:r>
              <a:rPr lang="pt-PT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critério geográfico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0" algn="just">
              <a:buNone/>
            </a:pPr>
            <a:endParaRPr lang="pt-PT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pt-PT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PNB: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rendimento obtido por todos os nacionais de um dado país (</a:t>
            </a:r>
            <a:r>
              <a:rPr lang="pt-PT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critério de nacionalidade dos detentores dos fatores de produção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0" algn="just">
              <a:buNone/>
            </a:pPr>
            <a:endParaRPr lang="pt-PT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pt-PT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pt-PT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PNB = PIB + rendimentos líquidos sobre o exterior</a:t>
            </a:r>
            <a:endParaRPr lang="pt-PT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pt-PT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pt-PT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▼</a:t>
            </a:r>
            <a:endParaRPr lang="pt-PT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pt-PT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Rendimentos </a:t>
            </a:r>
            <a:r>
              <a:rPr lang="pt-PT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líquidos sobre o exterior: 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rendimentos recebidos do exterior – rendimentos pagos ao 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exterior</a:t>
            </a:r>
            <a:endParaRPr lang="pt-PT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6" name="Marcador de Posição do Rodapé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Macroeconomia</a:t>
            </a:r>
          </a:p>
        </p:txBody>
      </p:sp>
      <p:sp>
        <p:nvSpPr>
          <p:cNvPr id="23557" name="Marcador de Posição do Número do Diapositivo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DB0E11B6-B6A0-4D41-98F3-A029738FC4F3}" type="slidenum">
              <a:rPr lang="en-GB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GB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22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ítulo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pPr eaLnBrk="1" hangingPunct="1"/>
            <a:r>
              <a:rPr lang="pt-PT" sz="3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Depreciação e PNL</a:t>
            </a:r>
          </a:p>
        </p:txBody>
      </p:sp>
      <p:sp>
        <p:nvSpPr>
          <p:cNvPr id="23555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PT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Capital 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corresponde aos meios físicos de produção que perduram de um para outro período (</a:t>
            </a:r>
            <a:r>
              <a:rPr lang="pt-PT" sz="2000" dirty="0" err="1">
                <a:latin typeface="Times New Roman" pitchFamily="18" charset="0"/>
                <a:cs typeface="Times New Roman" pitchFamily="18" charset="0"/>
              </a:rPr>
              <a:t>ex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: edifício, computador, etc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.). O 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valor de utilização e desgaste do capital é designado por </a:t>
            </a:r>
            <a:r>
              <a:rPr lang="pt-PT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depreciação</a:t>
            </a:r>
            <a:r>
              <a:rPr lang="pt-PT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ou consumo de capital fixo.</a:t>
            </a:r>
          </a:p>
          <a:p>
            <a:pPr marL="0" indent="0" algn="just">
              <a:buNone/>
            </a:pPr>
            <a:endParaRPr lang="pt-PT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Outro 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tipo de 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depreciação: </a:t>
            </a:r>
            <a:r>
              <a:rPr lang="pt-PT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obsolescência tecnológica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 algn="just">
              <a:buNone/>
            </a:pPr>
            <a:endParaRPr lang="pt-PT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Logo, </a:t>
            </a:r>
            <a:r>
              <a:rPr lang="pt-PT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uma </a:t>
            </a:r>
            <a:r>
              <a:rPr lang="pt-PT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parte da produção e aquisição de bens de capital tem de ser dirigida, em cada período, para substituir ou manter o stock de capital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. Só o restante pode ser utilizado para aumentar o stock de capital.</a:t>
            </a:r>
          </a:p>
        </p:txBody>
      </p:sp>
      <p:sp>
        <p:nvSpPr>
          <p:cNvPr id="23556" name="Marcador de Posição do Rodapé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Macroeconomia</a:t>
            </a:r>
          </a:p>
        </p:txBody>
      </p:sp>
      <p:sp>
        <p:nvSpPr>
          <p:cNvPr id="23557" name="Marcador de Posição do Número do Diapositivo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DB0E11B6-B6A0-4D41-98F3-A029738FC4F3}" type="slidenum">
              <a:rPr lang="en-GB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GB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13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ítulo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pPr eaLnBrk="1" hangingPunct="1"/>
            <a:r>
              <a:rPr lang="pt-PT" sz="3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Depreciação e PNL</a:t>
            </a:r>
          </a:p>
        </p:txBody>
      </p:sp>
      <p:sp>
        <p:nvSpPr>
          <p:cNvPr id="23555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pt-PT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Investimento bruto (I bruto)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inclui todos os bens de investimento (os que visam cobrir a depreciação do capital existente e os que podem ser usados para ampliar o stock de capital). </a:t>
            </a:r>
            <a:endParaRPr lang="pt-PT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indent="0">
              <a:buNone/>
            </a:pPr>
            <a:r>
              <a:rPr lang="pt-PT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Investimento </a:t>
            </a:r>
            <a:r>
              <a:rPr lang="pt-PT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líquido (I líquido)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inclui apenas os que aumentam o stock de capital.</a:t>
            </a:r>
          </a:p>
          <a:p>
            <a:pPr marL="0" indent="0">
              <a:buNone/>
            </a:pP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indent="0" algn="ctr">
              <a:buNone/>
            </a:pPr>
            <a:r>
              <a:rPr lang="pt-PT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 líquido = I bruto – Depreciação</a:t>
            </a:r>
            <a:endParaRPr lang="pt-PT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t-PT" sz="20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pt-PT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t-PT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pt-PT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PNL </a:t>
            </a:r>
            <a:r>
              <a:rPr lang="pt-PT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= PNB – Depreciação</a:t>
            </a:r>
            <a:endParaRPr lang="pt-PT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6" name="Marcador de Posição do Rodapé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Macroeconomia</a:t>
            </a:r>
            <a:endParaRPr lang="en-GB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7" name="Marcador de Posição do Número do Diapositivo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DB0E11B6-B6A0-4D41-98F3-A029738FC4F3}" type="slidenum">
              <a:rPr lang="en-GB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GB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ângulo 5"/>
          <p:cNvSpPr/>
          <p:nvPr/>
        </p:nvSpPr>
        <p:spPr>
          <a:xfrm>
            <a:off x="2987824" y="5301208"/>
            <a:ext cx="3240360" cy="720080"/>
          </a:xfrm>
          <a:prstGeom prst="rect">
            <a:avLst/>
          </a:prstGeom>
          <a:noFill/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7767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ítulo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pPr eaLnBrk="1" hangingPunct="1"/>
            <a:r>
              <a:rPr lang="pt-PT" sz="3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Produção não Mercantil</a:t>
            </a:r>
          </a:p>
        </p:txBody>
      </p:sp>
      <p:sp>
        <p:nvSpPr>
          <p:cNvPr id="23555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PT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larga maioria daquilo que é contabilizado no PIB envolve transações de mercado. A generalidade da produção que não ocorre no mercado não é contabilizada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endParaRPr lang="pt-PT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Duas situações relevantes:</a:t>
            </a:r>
          </a:p>
          <a:p>
            <a:pPr marL="0" indent="0" algn="just">
              <a:buNone/>
            </a:pPr>
            <a:endParaRPr lang="pt-PT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Produção doméstica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Habitação</a:t>
            </a:r>
            <a:endParaRPr lang="pt-PT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6" name="Marcador de Posição do Rodapé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Macroeconomia</a:t>
            </a:r>
          </a:p>
        </p:txBody>
      </p:sp>
      <p:sp>
        <p:nvSpPr>
          <p:cNvPr id="23557" name="Marcador de Posição do Número do Diapositivo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DB0E11B6-B6A0-4D41-98F3-A029738FC4F3}" type="slidenum">
              <a:rPr lang="en-GB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en-GB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476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00">
            <a:alpha val="1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ítulo 1"/>
          <p:cNvSpPr>
            <a:spLocks noGrp="1"/>
          </p:cNvSpPr>
          <p:nvPr>
            <p:ph type="title"/>
          </p:nvPr>
        </p:nvSpPr>
        <p:spPr>
          <a:solidFill>
            <a:srgbClr val="009900"/>
          </a:solidFill>
        </p:spPr>
        <p:txBody>
          <a:bodyPr/>
          <a:lstStyle/>
          <a:p>
            <a:pPr eaLnBrk="1" hangingPunct="1"/>
            <a:r>
              <a:rPr lang="pt-PT" sz="3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Ciclos Económicos</a:t>
            </a:r>
          </a:p>
        </p:txBody>
      </p:sp>
      <p:sp>
        <p:nvSpPr>
          <p:cNvPr id="23555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1800"/>
              </a:spcBef>
            </a:pPr>
            <a:endParaRPr lang="pt-PT" sz="2400" dirty="0" smtClean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1800"/>
              </a:spcBef>
            </a:pPr>
            <a:r>
              <a:rPr lang="pt-PT" sz="24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Decomposição de Séries Temporais</a:t>
            </a:r>
          </a:p>
          <a:p>
            <a:pPr eaLnBrk="1" hangingPunct="1">
              <a:spcBef>
                <a:spcPts val="1800"/>
              </a:spcBef>
            </a:pPr>
            <a:r>
              <a:rPr lang="pt-PT" sz="24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Ciclo Económico</a:t>
            </a:r>
          </a:p>
          <a:p>
            <a:pPr eaLnBrk="1" hangingPunct="1">
              <a:spcBef>
                <a:spcPts val="1800"/>
              </a:spcBef>
            </a:pPr>
            <a:r>
              <a:rPr lang="pt-PT" sz="24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Classificação dos Indicadores Económicos</a:t>
            </a:r>
          </a:p>
          <a:p>
            <a:pPr eaLnBrk="1" hangingPunct="1"/>
            <a:endParaRPr lang="pt-PT" sz="2400" dirty="0" smtClean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6" name="Marcador de Posição do Rodapé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Macroeconomia</a:t>
            </a:r>
          </a:p>
        </p:txBody>
      </p:sp>
      <p:sp>
        <p:nvSpPr>
          <p:cNvPr id="23557" name="Marcador de Posição do Número do Diapositivo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DB0E11B6-B6A0-4D41-98F3-A029738FC4F3}" type="slidenum">
              <a:rPr lang="en-GB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en-GB" dirty="0" smtClean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ítulo 1"/>
          <p:cNvSpPr>
            <a:spLocks noGrp="1"/>
          </p:cNvSpPr>
          <p:nvPr>
            <p:ph type="title"/>
          </p:nvPr>
        </p:nvSpPr>
        <p:spPr>
          <a:solidFill>
            <a:srgbClr val="009900"/>
          </a:solidFill>
        </p:spPr>
        <p:txBody>
          <a:bodyPr/>
          <a:lstStyle/>
          <a:p>
            <a:pPr eaLnBrk="1" hangingPunct="1"/>
            <a:r>
              <a:rPr lang="pt-PT" sz="3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Decomposição de Séries Temporais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buFont typeface="Arial" charset="0"/>
              <a:buNone/>
              <a:defRPr/>
            </a:pPr>
            <a:endParaRPr lang="pt-PT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evolução do PIB real de uma dada economia ao longo de um dado período longo exibe, em geral, </a:t>
            </a:r>
            <a:r>
              <a:rPr lang="pt-PT" sz="20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2 aspetos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eaLnBrk="1" hangingPunct="1">
              <a:defRPr/>
            </a:pPr>
            <a:endParaRPr lang="pt-PT" sz="20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Um 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movimento ascendente que 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predomina → </a:t>
            </a:r>
            <a:r>
              <a:rPr lang="pt-PT" sz="20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Tendência</a:t>
            </a:r>
            <a:endParaRPr lang="pt-PT" sz="2000" b="1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endParaRPr lang="pt-PT" sz="20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Instabilidade 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nesse movimento, com fases ascendentes e 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descendentes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 → </a:t>
            </a:r>
            <a:r>
              <a:rPr lang="pt-PT" sz="20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Ciclo económico</a:t>
            </a:r>
            <a:endParaRPr lang="pt-PT" sz="2000" b="1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err="1" smtClean="0">
                <a:solidFill>
                  <a:srgbClr val="009900"/>
                </a:solidFill>
              </a:rPr>
              <a:t>Macroeconomia</a:t>
            </a:r>
            <a:endParaRPr lang="en-GB" dirty="0">
              <a:solidFill>
                <a:srgbClr val="009900"/>
              </a:solidFill>
            </a:endParaRP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ED73B4-810B-4E8B-AF20-EAFA36FFD740}" type="slidenum">
              <a:rPr lang="en-GB" smtClean="0">
                <a:solidFill>
                  <a:srgbClr val="009900"/>
                </a:solidFill>
              </a:rPr>
              <a:pPr>
                <a:defRPr/>
              </a:pPr>
              <a:t>28</a:t>
            </a:fld>
            <a:endParaRPr lang="en-GB" dirty="0">
              <a:solidFill>
                <a:srgbClr val="00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ângulo 2"/>
          <p:cNvSpPr>
            <a:spLocks noChangeArrowheads="1"/>
          </p:cNvSpPr>
          <p:nvPr/>
        </p:nvSpPr>
        <p:spPr bwMode="auto">
          <a:xfrm>
            <a:off x="971550" y="549275"/>
            <a:ext cx="75612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pt-PT" b="1">
                <a:latin typeface="Times New Roman" pitchFamily="18" charset="0"/>
                <a:cs typeface="Times New Roman" pitchFamily="18" charset="0"/>
              </a:rPr>
              <a:t>[Fig. 5.2, p. 140] Tendência e ciclo de uma série económica estilizada</a:t>
            </a:r>
          </a:p>
        </p:txBody>
      </p:sp>
      <p:sp>
        <p:nvSpPr>
          <p:cNvPr id="4" name="Triângulo rectângulo 3"/>
          <p:cNvSpPr/>
          <p:nvPr/>
        </p:nvSpPr>
        <p:spPr>
          <a:xfrm rot="5400000">
            <a:off x="-4763" y="4763"/>
            <a:ext cx="765175" cy="755650"/>
          </a:xfrm>
          <a:prstGeom prst="rtTriangle">
            <a:avLst/>
          </a:prstGeom>
          <a:solidFill>
            <a:srgbClr val="009900"/>
          </a:solidFill>
          <a:ln>
            <a:noFill/>
          </a:ln>
          <a:effectLst>
            <a:outerShdw blurRad="50800" dist="38100" dir="2700000" sx="93000" sy="9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PT"/>
          </a:p>
        </p:txBody>
      </p:sp>
      <p:sp>
        <p:nvSpPr>
          <p:cNvPr id="5" name="Triângulo rectângulo 4"/>
          <p:cNvSpPr/>
          <p:nvPr/>
        </p:nvSpPr>
        <p:spPr>
          <a:xfrm rot="10800000">
            <a:off x="8388350" y="0"/>
            <a:ext cx="765175" cy="755650"/>
          </a:xfrm>
          <a:prstGeom prst="rtTriangle">
            <a:avLst/>
          </a:prstGeom>
          <a:solidFill>
            <a:srgbClr val="009900"/>
          </a:solidFill>
          <a:ln>
            <a:noFill/>
          </a:ln>
          <a:effectLst>
            <a:outerShdw blurRad="50800" dist="38100" dir="2700000" sx="93000" sy="9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PT"/>
          </a:p>
        </p:txBody>
      </p:sp>
      <p:pic>
        <p:nvPicPr>
          <p:cNvPr id="6" name="Imagem 5" descr="05-0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340768"/>
            <a:ext cx="8159377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000099"/>
          </a:solidFill>
        </p:spPr>
        <p:txBody>
          <a:bodyPr/>
          <a:lstStyle/>
          <a:p>
            <a:pPr eaLnBrk="1" hangingPunct="1"/>
            <a:r>
              <a:rPr lang="pt-PT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Objeto de Macroeconomia</a:t>
            </a:r>
            <a:endParaRPr lang="en-GB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568825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análise macroeconómica centra-se em </a:t>
            </a:r>
            <a:r>
              <a:rPr lang="pt-PT" sz="2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 questões principais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: </a:t>
            </a:r>
            <a:endParaRPr lang="pt-PT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GB" sz="2000" dirty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Font typeface="Times New Roman" pitchFamily="18" charset="0"/>
              <a:buChar char="&gt;"/>
              <a:defRPr/>
            </a:pP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Flutuações 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macroeconómicas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Font typeface="Times New Roman" pitchFamily="18" charset="0"/>
              <a:buChar char="&gt;"/>
              <a:defRPr/>
            </a:pP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Crescimento económico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PT" sz="2000" u="sng" dirty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PT" sz="2000" u="sng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PT" sz="2000" u="sng" dirty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PT" sz="2000" u="sng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PT" sz="20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PT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Definição de Macroeconomia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é o estudo da economia como um todo enquanto que a Microeconomia é o estudo de uma parte da economia (famílias, empresas ou mercados específicos, etc.), tomando o resto como dado. </a:t>
            </a:r>
            <a:endParaRPr lang="en-GB" sz="2000" dirty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err="1">
                <a:solidFill>
                  <a:srgbClr val="000099"/>
                </a:solidFill>
              </a:rPr>
              <a:t>Macroeconomia</a:t>
            </a:r>
            <a:endParaRPr lang="en-GB" dirty="0">
              <a:solidFill>
                <a:srgbClr val="000099"/>
              </a:solidFill>
            </a:endParaRP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FB0640-0FFD-4671-81F8-1CE3C8874A89}" type="slidenum">
              <a:rPr lang="en-GB">
                <a:solidFill>
                  <a:srgbClr val="000099"/>
                </a:solidFill>
              </a:rPr>
              <a:pPr>
                <a:defRPr/>
              </a:pPr>
              <a:t>3</a:t>
            </a:fld>
            <a:endParaRPr lang="en-GB" dirty="0">
              <a:solidFill>
                <a:srgbClr val="000099"/>
              </a:solidFill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 bwMode="auto">
          <a:xfrm>
            <a:off x="539552" y="3429000"/>
            <a:ext cx="8229600" cy="922337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t-PT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Definição de Macroeconomia</a:t>
            </a:r>
            <a:endParaRPr lang="en-GB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ângulo 2"/>
          <p:cNvSpPr/>
          <p:nvPr/>
        </p:nvSpPr>
        <p:spPr>
          <a:xfrm>
            <a:off x="971600" y="548680"/>
            <a:ext cx="7560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b="1" dirty="0" smtClean="0">
                <a:latin typeface="Times New Roman" pitchFamily="18" charset="0"/>
                <a:cs typeface="Times New Roman" pitchFamily="18" charset="0"/>
              </a:rPr>
              <a:t>Ciclos do PIB (em </a:t>
            </a:r>
            <a:r>
              <a:rPr lang="pt-PT" b="1" dirty="0" err="1" smtClean="0">
                <a:latin typeface="Times New Roman" pitchFamily="18" charset="0"/>
                <a:cs typeface="Times New Roman" pitchFamily="18" charset="0"/>
              </a:rPr>
              <a:t>logs</a:t>
            </a:r>
            <a:r>
              <a:rPr lang="pt-PT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pt-PT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riângulo rectângulo 3"/>
          <p:cNvSpPr/>
          <p:nvPr/>
        </p:nvSpPr>
        <p:spPr>
          <a:xfrm rot="5400000">
            <a:off x="-4565" y="4564"/>
            <a:ext cx="764704" cy="755576"/>
          </a:xfrm>
          <a:prstGeom prst="rtTriangle">
            <a:avLst/>
          </a:prstGeom>
          <a:solidFill>
            <a:srgbClr val="009900"/>
          </a:solidFill>
          <a:ln>
            <a:noFill/>
          </a:ln>
          <a:effectLst>
            <a:outerShdw blurRad="50800" dist="38100" dir="2700000" sx="93000" sy="9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5" name="Triângulo rectângulo 4"/>
          <p:cNvSpPr/>
          <p:nvPr/>
        </p:nvSpPr>
        <p:spPr>
          <a:xfrm rot="10800000">
            <a:off x="8388424" y="0"/>
            <a:ext cx="764704" cy="755576"/>
          </a:xfrm>
          <a:prstGeom prst="rtTriangle">
            <a:avLst/>
          </a:prstGeom>
          <a:solidFill>
            <a:srgbClr val="009900"/>
          </a:solidFill>
          <a:ln>
            <a:noFill/>
          </a:ln>
          <a:effectLst>
            <a:outerShdw blurRad="50800" dist="38100" dir="2700000" sx="93000" sy="9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graphicFrame>
        <p:nvGraphicFramePr>
          <p:cNvPr id="6" name="Chart 2"/>
          <p:cNvGraphicFramePr/>
          <p:nvPr>
            <p:extLst>
              <p:ext uri="{D42A27DB-BD31-4B8C-83A1-F6EECF244321}">
                <p14:modId xmlns:p14="http://schemas.microsoft.com/office/powerpoint/2010/main" val="2035638374"/>
              </p:ext>
            </p:extLst>
          </p:nvPr>
        </p:nvGraphicFramePr>
        <p:xfrm>
          <a:off x="107504" y="918012"/>
          <a:ext cx="8766214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8267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ítulo 1"/>
          <p:cNvSpPr>
            <a:spLocks noGrp="1"/>
          </p:cNvSpPr>
          <p:nvPr>
            <p:ph type="title"/>
          </p:nvPr>
        </p:nvSpPr>
        <p:spPr>
          <a:solidFill>
            <a:srgbClr val="009900"/>
          </a:solidFill>
        </p:spPr>
        <p:txBody>
          <a:bodyPr/>
          <a:lstStyle/>
          <a:p>
            <a:pPr eaLnBrk="1" hangingPunct="1"/>
            <a:r>
              <a:rPr lang="pt-PT" sz="3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Ciclo Económico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 eaLnBrk="1" hangingPunct="1">
              <a:buFont typeface="Arial" charset="0"/>
              <a:buNone/>
              <a:defRPr/>
            </a:pPr>
            <a:endParaRPr lang="pt-PT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 typeface="Arial" charset="0"/>
              <a:buNone/>
              <a:defRPr/>
            </a:pPr>
            <a:endParaRPr lang="pt-PT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None/>
              <a:defRPr/>
            </a:pPr>
            <a:r>
              <a:rPr lang="pt-PT" sz="20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Definição: 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É 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a alternância na situação da economia, com periodicidade relativamente consistente e com coerência entre as diferentes variáveis económicas (i.e., de modo relativamente aproximado, não aleatório). A variável de referência do ciclo económico, pela qual as outras se comparam, é o PIB.</a:t>
            </a:r>
          </a:p>
          <a:p>
            <a:pPr marL="0" indent="0" algn="just" eaLnBrk="1" hangingPunct="1">
              <a:buFont typeface="Arial" charset="0"/>
              <a:buNone/>
              <a:defRPr/>
            </a:pPr>
            <a:endParaRPr lang="pt-PT" sz="2000" b="1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err="1" smtClean="0">
                <a:solidFill>
                  <a:srgbClr val="009900"/>
                </a:solidFill>
              </a:rPr>
              <a:t>Macroeconomia</a:t>
            </a:r>
            <a:endParaRPr lang="en-GB" dirty="0">
              <a:solidFill>
                <a:srgbClr val="009900"/>
              </a:solidFill>
            </a:endParaRP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ED73B4-810B-4E8B-AF20-EAFA36FFD740}" type="slidenum">
              <a:rPr lang="en-GB" smtClean="0">
                <a:solidFill>
                  <a:srgbClr val="009900"/>
                </a:solidFill>
              </a:rPr>
              <a:pPr>
                <a:defRPr/>
              </a:pPr>
              <a:t>31</a:t>
            </a:fld>
            <a:endParaRPr lang="en-GB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83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ângulo rectângulo 3"/>
          <p:cNvSpPr/>
          <p:nvPr/>
        </p:nvSpPr>
        <p:spPr>
          <a:xfrm rot="5400000">
            <a:off x="-4565" y="4564"/>
            <a:ext cx="764704" cy="755576"/>
          </a:xfrm>
          <a:prstGeom prst="rtTriangle">
            <a:avLst/>
          </a:prstGeom>
          <a:solidFill>
            <a:srgbClr val="009900"/>
          </a:solidFill>
          <a:ln>
            <a:noFill/>
          </a:ln>
          <a:effectLst>
            <a:outerShdw blurRad="50800" dist="38100" dir="2700000" sx="93000" sy="9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5" name="Triângulo rectângulo 4"/>
          <p:cNvSpPr/>
          <p:nvPr/>
        </p:nvSpPr>
        <p:spPr>
          <a:xfrm rot="10800000">
            <a:off x="8388424" y="0"/>
            <a:ext cx="764704" cy="755576"/>
          </a:xfrm>
          <a:prstGeom prst="rtTriangle">
            <a:avLst/>
          </a:prstGeom>
          <a:solidFill>
            <a:srgbClr val="009900"/>
          </a:solidFill>
          <a:ln>
            <a:noFill/>
          </a:ln>
          <a:effectLst>
            <a:outerShdw blurRad="50800" dist="38100" dir="2700000" sx="93000" sy="9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7" name="Rectângulo 6"/>
          <p:cNvSpPr/>
          <p:nvPr/>
        </p:nvSpPr>
        <p:spPr>
          <a:xfrm>
            <a:off x="971600" y="548680"/>
            <a:ext cx="7560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b="1" dirty="0">
                <a:latin typeface="Times New Roman" pitchFamily="18" charset="0"/>
                <a:cs typeface="Times New Roman" pitchFamily="18" charset="0"/>
              </a:rPr>
              <a:t>[Fig. 5.6, p. 143] Uma série económica estilizada</a:t>
            </a:r>
          </a:p>
        </p:txBody>
      </p:sp>
      <p:pic>
        <p:nvPicPr>
          <p:cNvPr id="9" name="Imagem 8" descr="05-06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4" y="1056082"/>
            <a:ext cx="7776865" cy="4893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61736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ítulo 1"/>
          <p:cNvSpPr>
            <a:spLocks noGrp="1"/>
          </p:cNvSpPr>
          <p:nvPr>
            <p:ph type="title"/>
          </p:nvPr>
        </p:nvSpPr>
        <p:spPr>
          <a:solidFill>
            <a:srgbClr val="009900"/>
          </a:solidFill>
        </p:spPr>
        <p:txBody>
          <a:bodyPr/>
          <a:lstStyle/>
          <a:p>
            <a:pPr eaLnBrk="1" hangingPunct="1"/>
            <a:r>
              <a:rPr lang="pt-PT" sz="3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Classificação dos Indicadores Económicos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pt-PT" sz="1800" dirty="0">
                <a:latin typeface="Times New Roman" pitchFamily="18" charset="0"/>
                <a:cs typeface="Times New Roman" pitchFamily="18" charset="0"/>
              </a:rPr>
              <a:t>Os indicadores económicos podem ser classificados em função da forma como se comparam com o ciclo económico. </a:t>
            </a:r>
          </a:p>
          <a:p>
            <a:pPr marL="0" indent="0">
              <a:buNone/>
            </a:pPr>
            <a:endParaRPr lang="pt-PT" sz="1800" dirty="0">
              <a:latin typeface="Times New Roman" pitchFamily="18" charset="0"/>
              <a:cs typeface="Times New Roman" pitchFamily="18" charset="0"/>
            </a:endParaRPr>
          </a:p>
          <a:p>
            <a:pPr marL="571500" lvl="0" indent="-571500">
              <a:buFont typeface="+mj-lt"/>
              <a:buAutoNum type="romanUcPeriod"/>
            </a:pPr>
            <a:r>
              <a:rPr lang="pt-PT" sz="1800" dirty="0" smtClean="0">
                <a:latin typeface="Times New Roman" pitchFamily="18" charset="0"/>
                <a:cs typeface="Times New Roman" pitchFamily="18" charset="0"/>
              </a:rPr>
              <a:t>Quanto </a:t>
            </a:r>
            <a:r>
              <a:rPr lang="pt-PT" sz="1800" dirty="0">
                <a:latin typeface="Times New Roman" pitchFamily="18" charset="0"/>
                <a:cs typeface="Times New Roman" pitchFamily="18" charset="0"/>
              </a:rPr>
              <a:t>ao </a:t>
            </a:r>
            <a:r>
              <a:rPr lang="pt-PT" sz="1800" i="1" dirty="0">
                <a:latin typeface="Times New Roman" pitchFamily="18" charset="0"/>
                <a:cs typeface="Times New Roman" pitchFamily="18" charset="0"/>
              </a:rPr>
              <a:t>sentido da sua variação face às principais variáveis representativas do ciclo económico</a:t>
            </a:r>
            <a:r>
              <a:rPr lang="pt-PT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sz="1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t-PT" sz="18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natureza cíclica</a:t>
            </a:r>
            <a:r>
              <a:rPr lang="pt-PT" sz="1800" dirty="0" smtClean="0">
                <a:latin typeface="Times New Roman" pitchFamily="18" charset="0"/>
                <a:cs typeface="Times New Roman" pitchFamily="18" charset="0"/>
              </a:rPr>
              <a:t>):</a:t>
            </a:r>
            <a:endParaRPr lang="pt-PT" sz="18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pt-PT" sz="18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Pro-cíclicos</a:t>
            </a:r>
            <a:endParaRPr lang="pt-PT" sz="1800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pt-PT" sz="18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Contra-cíclicos</a:t>
            </a:r>
            <a:endParaRPr lang="pt-PT" sz="1800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pt-PT" sz="18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A-cíclicos</a:t>
            </a:r>
            <a:endParaRPr lang="pt-PT" sz="1800" b="1" dirty="0" smtClean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buNone/>
            </a:pPr>
            <a:r>
              <a:rPr lang="pt-PT" sz="18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571500" lvl="0" indent="-571500">
              <a:buFont typeface="+mj-lt"/>
              <a:buAutoNum type="romanUcPeriod"/>
            </a:pPr>
            <a:r>
              <a:rPr lang="pt-PT" sz="1800" dirty="0" smtClean="0">
                <a:latin typeface="Times New Roman" pitchFamily="18" charset="0"/>
                <a:cs typeface="Times New Roman" pitchFamily="18" charset="0"/>
              </a:rPr>
              <a:t>Quanto </a:t>
            </a:r>
            <a:r>
              <a:rPr lang="pt-PT" sz="1800" dirty="0">
                <a:latin typeface="Times New Roman" pitchFamily="18" charset="0"/>
                <a:cs typeface="Times New Roman" pitchFamily="18" charset="0"/>
              </a:rPr>
              <a:t>à sua </a:t>
            </a:r>
            <a:r>
              <a:rPr lang="pt-PT" sz="1800" i="1" dirty="0">
                <a:latin typeface="Times New Roman" pitchFamily="18" charset="0"/>
                <a:cs typeface="Times New Roman" pitchFamily="18" charset="0"/>
              </a:rPr>
              <a:t>relação temporal com o ciclo </a:t>
            </a:r>
            <a:r>
              <a:rPr lang="pt-PT" sz="1800" i="1" dirty="0" smtClean="0">
                <a:latin typeface="Times New Roman" pitchFamily="18" charset="0"/>
                <a:cs typeface="Times New Roman" pitchFamily="18" charset="0"/>
              </a:rPr>
              <a:t>económico </a:t>
            </a:r>
            <a:r>
              <a:rPr lang="pt-PT" sz="1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t-PT" sz="18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sincronização cíclica</a:t>
            </a:r>
            <a:r>
              <a:rPr lang="pt-PT" sz="1800" dirty="0" smtClean="0">
                <a:latin typeface="Times New Roman" pitchFamily="18" charset="0"/>
                <a:cs typeface="Times New Roman" pitchFamily="18" charset="0"/>
              </a:rPr>
              <a:t>): </a:t>
            </a:r>
            <a:endParaRPr lang="pt-PT" sz="18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pt-PT" sz="18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Avançados</a:t>
            </a:r>
          </a:p>
          <a:p>
            <a:pPr lvl="1"/>
            <a:r>
              <a:rPr lang="pt-PT" sz="18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Atrasados</a:t>
            </a:r>
            <a:endParaRPr lang="pt-PT" sz="1800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pt-PT" sz="18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Coincidentes</a:t>
            </a:r>
          </a:p>
          <a:p>
            <a:pPr lvl="1"/>
            <a:r>
              <a:rPr lang="pt-PT" sz="18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Mistos</a:t>
            </a:r>
            <a:endParaRPr lang="pt-PT" sz="1800" dirty="0" smtClean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err="1" smtClean="0">
                <a:solidFill>
                  <a:srgbClr val="009900"/>
                </a:solidFill>
              </a:rPr>
              <a:t>Macroeconomia</a:t>
            </a:r>
            <a:endParaRPr lang="en-GB" dirty="0">
              <a:solidFill>
                <a:srgbClr val="009900"/>
              </a:solidFill>
            </a:endParaRP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ED73B4-810B-4E8B-AF20-EAFA36FFD740}" type="slidenum">
              <a:rPr lang="en-GB" smtClean="0">
                <a:solidFill>
                  <a:srgbClr val="009900"/>
                </a:solidFill>
              </a:rPr>
              <a:pPr>
                <a:defRPr/>
              </a:pPr>
              <a:t>33</a:t>
            </a:fld>
            <a:endParaRPr lang="en-GB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789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ítulo 1"/>
          <p:cNvSpPr>
            <a:spLocks noGrp="1"/>
          </p:cNvSpPr>
          <p:nvPr>
            <p:ph type="title"/>
          </p:nvPr>
        </p:nvSpPr>
        <p:spPr>
          <a:solidFill>
            <a:srgbClr val="009900"/>
          </a:solidFill>
        </p:spPr>
        <p:txBody>
          <a:bodyPr/>
          <a:lstStyle/>
          <a:p>
            <a:pPr eaLnBrk="1" hangingPunct="1"/>
            <a:r>
              <a:rPr lang="pt-PT" sz="3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Classificação dos Indicadores Económicos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Posição de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363272" cy="4525963"/>
              </a:xfrm>
            </p:spPr>
            <p:txBody>
              <a:bodyPr>
                <a:noAutofit/>
              </a:bodyPr>
              <a:lstStyle/>
              <a:p>
                <a:pPr marL="400050" lvl="0" indent="-400050" algn="just">
                  <a:buFont typeface="+mj-lt"/>
                  <a:buAutoNum type="romanUcPeriod" startAt="3"/>
                </a:pPr>
                <a:r>
                  <a:rPr lang="pt-PT" sz="2000" dirty="0" smtClean="0">
                    <a:latin typeface="Times New Roman" pitchFamily="18" charset="0"/>
                    <a:cs typeface="Times New Roman" pitchFamily="18" charset="0"/>
                  </a:rPr>
                  <a:t>Quanto </a:t>
                </a:r>
                <a:r>
                  <a:rPr lang="pt-PT" sz="2000" dirty="0">
                    <a:latin typeface="Times New Roman" pitchFamily="18" charset="0"/>
                    <a:cs typeface="Times New Roman" pitchFamily="18" charset="0"/>
                  </a:rPr>
                  <a:t>à sua volatilidade relativa face ao ciclo </a:t>
                </a:r>
                <a:r>
                  <a:rPr lang="pt-PT" sz="2000" dirty="0" smtClean="0">
                    <a:latin typeface="Times New Roman" pitchFamily="18" charset="0"/>
                    <a:cs typeface="Times New Roman" pitchFamily="18" charset="0"/>
                  </a:rPr>
                  <a:t>económico</a:t>
                </a:r>
                <a:endParaRPr lang="pt-PT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:endParaRPr lang="pt-PT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450850" algn="just">
                  <a:buNone/>
                </a:pPr>
                <a:r>
                  <a:rPr lang="pt-PT" sz="2000" dirty="0" smtClean="0">
                    <a:latin typeface="Times New Roman" pitchFamily="18" charset="0"/>
                    <a:cs typeface="Times New Roman" pitchFamily="18" charset="0"/>
                  </a:rPr>
                  <a:t>Se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PT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pt-PT" sz="2000" i="1">
                            <a:latin typeface="Cambria Math"/>
                          </a:rPr>
                          <m:t>𝑑𝑒𝑠𝑣𝑖𝑜</m:t>
                        </m:r>
                        <m:r>
                          <a:rPr lang="pt-PT" sz="2000" i="1">
                            <a:latin typeface="Cambria Math"/>
                          </a:rPr>
                          <m:t>−</m:t>
                        </m:r>
                        <m:r>
                          <a:rPr lang="pt-PT" sz="2000" i="1">
                            <a:latin typeface="Cambria Math"/>
                          </a:rPr>
                          <m:t>𝑝𝑎𝑑𝑟</m:t>
                        </m:r>
                        <m:r>
                          <a:rPr lang="pt-PT" sz="2000" i="1">
                            <a:latin typeface="Cambria Math"/>
                          </a:rPr>
                          <m:t>ã</m:t>
                        </m:r>
                        <m:r>
                          <a:rPr lang="pt-PT" sz="2000" i="1">
                            <a:latin typeface="Cambria Math"/>
                          </a:rPr>
                          <m:t>𝑜</m:t>
                        </m:r>
                        <m:r>
                          <a:rPr lang="pt-PT" sz="2000" i="1">
                            <a:latin typeface="Cambria Math"/>
                          </a:rPr>
                          <m:t> </m:t>
                        </m:r>
                        <m:r>
                          <a:rPr lang="pt-PT" sz="2000" i="1">
                            <a:latin typeface="Cambria Math"/>
                          </a:rPr>
                          <m:t>𝑑𝑎</m:t>
                        </m:r>
                        <m:r>
                          <a:rPr lang="pt-PT" sz="2000" i="1">
                            <a:latin typeface="Cambria Math"/>
                          </a:rPr>
                          <m:t> </m:t>
                        </m:r>
                        <m:r>
                          <a:rPr lang="pt-PT" sz="2000" i="1">
                            <a:latin typeface="Cambria Math"/>
                          </a:rPr>
                          <m:t>𝑣𝑎𝑟𝑖</m:t>
                        </m:r>
                        <m:r>
                          <a:rPr lang="pt-PT" sz="2000" i="1">
                            <a:latin typeface="Cambria Math"/>
                          </a:rPr>
                          <m:t>á</m:t>
                        </m:r>
                        <m:r>
                          <a:rPr lang="pt-PT" sz="2000" i="1">
                            <a:latin typeface="Cambria Math"/>
                          </a:rPr>
                          <m:t>𝑣𝑒𝑙</m:t>
                        </m:r>
                        <m:r>
                          <a:rPr lang="pt-PT" sz="2000" i="1">
                            <a:latin typeface="Cambria Math"/>
                          </a:rPr>
                          <m:t> </m:t>
                        </m:r>
                        <m:r>
                          <a:rPr lang="pt-PT" sz="2000" i="1">
                            <a:latin typeface="Cambria Math"/>
                          </a:rPr>
                          <m:t>𝑋</m:t>
                        </m:r>
                      </m:num>
                      <m:den>
                        <m:r>
                          <a:rPr lang="pt-PT" sz="2000" i="1">
                            <a:latin typeface="Cambria Math"/>
                          </a:rPr>
                          <m:t>𝑑𝑒𝑠𝑣𝑖𝑜</m:t>
                        </m:r>
                        <m:r>
                          <a:rPr lang="pt-PT" sz="2000" i="1">
                            <a:latin typeface="Cambria Math"/>
                          </a:rPr>
                          <m:t>−</m:t>
                        </m:r>
                        <m:r>
                          <a:rPr lang="pt-PT" sz="2000" i="1">
                            <a:latin typeface="Cambria Math"/>
                          </a:rPr>
                          <m:t>𝑝𝑎𝑑𝑟</m:t>
                        </m:r>
                        <m:r>
                          <a:rPr lang="pt-PT" sz="2000" i="1">
                            <a:latin typeface="Cambria Math"/>
                          </a:rPr>
                          <m:t>ã</m:t>
                        </m:r>
                        <m:r>
                          <a:rPr lang="pt-PT" sz="2000" i="1">
                            <a:latin typeface="Cambria Math"/>
                          </a:rPr>
                          <m:t>𝑜</m:t>
                        </m:r>
                        <m:r>
                          <a:rPr lang="pt-PT" sz="2000" i="1">
                            <a:latin typeface="Cambria Math"/>
                          </a:rPr>
                          <m:t> </m:t>
                        </m:r>
                        <m:r>
                          <a:rPr lang="pt-PT" sz="2000" i="1">
                            <a:latin typeface="Cambria Math"/>
                          </a:rPr>
                          <m:t>𝑑𝑎</m:t>
                        </m:r>
                        <m:r>
                          <a:rPr lang="pt-PT" sz="2000" i="1">
                            <a:latin typeface="Cambria Math"/>
                          </a:rPr>
                          <m:t> </m:t>
                        </m:r>
                        <m:r>
                          <a:rPr lang="pt-PT" sz="2000" i="1">
                            <a:latin typeface="Cambria Math"/>
                          </a:rPr>
                          <m:t>𝑣𝑎𝑟𝑖</m:t>
                        </m:r>
                        <m:r>
                          <a:rPr lang="pt-PT" sz="2000" i="1">
                            <a:latin typeface="Cambria Math"/>
                          </a:rPr>
                          <m:t>á</m:t>
                        </m:r>
                        <m:r>
                          <a:rPr lang="pt-PT" sz="2000" i="1">
                            <a:latin typeface="Cambria Math"/>
                          </a:rPr>
                          <m:t>𝑣𝑒𝑙</m:t>
                        </m:r>
                        <m:r>
                          <a:rPr lang="pt-PT" sz="2000" i="1">
                            <a:latin typeface="Cambria Math"/>
                          </a:rPr>
                          <m:t> </m:t>
                        </m:r>
                        <m:r>
                          <a:rPr lang="pt-PT" sz="2000" i="1">
                            <a:latin typeface="Cambria Math"/>
                          </a:rPr>
                          <m:t>𝑞𝑢𝑒</m:t>
                        </m:r>
                        <m:r>
                          <a:rPr lang="pt-PT" sz="2000" i="1">
                            <a:latin typeface="Cambria Math"/>
                          </a:rPr>
                          <m:t> </m:t>
                        </m:r>
                        <m:r>
                          <a:rPr lang="pt-PT" sz="2000" i="1">
                            <a:latin typeface="Cambria Math"/>
                          </a:rPr>
                          <m:t>𝑟𝑒𝑝𝑟𝑒𝑠𝑒𝑛𝑡𝑎</m:t>
                        </m:r>
                        <m:r>
                          <a:rPr lang="pt-PT" sz="2000" i="1">
                            <a:latin typeface="Cambria Math"/>
                          </a:rPr>
                          <m:t> </m:t>
                        </m:r>
                        <m:r>
                          <a:rPr lang="pt-PT" sz="2000" i="1">
                            <a:latin typeface="Cambria Math"/>
                          </a:rPr>
                          <m:t>𝑜</m:t>
                        </m:r>
                        <m:r>
                          <a:rPr lang="pt-PT" sz="2000" i="1">
                            <a:latin typeface="Cambria Math"/>
                          </a:rPr>
                          <m:t> </m:t>
                        </m:r>
                        <m:r>
                          <a:rPr lang="pt-PT" sz="2000" i="1">
                            <a:latin typeface="Cambria Math"/>
                          </a:rPr>
                          <m:t>𝑐𝑖𝑐𝑙𝑜</m:t>
                        </m:r>
                      </m:den>
                    </m:f>
                  </m:oMath>
                </a14:m>
                <a:r>
                  <a:rPr lang="pt-PT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pt-PT" sz="2000" dirty="0" smtClean="0">
                    <a:latin typeface="Times New Roman" pitchFamily="18" charset="0"/>
                    <a:cs typeface="Times New Roman" pitchFamily="18" charset="0"/>
                  </a:rPr>
                  <a:t>:</a:t>
                </a:r>
              </a:p>
              <a:p>
                <a:pPr marL="0" indent="0" algn="just">
                  <a:buNone/>
                </a:pPr>
                <a:endParaRPr lang="pt-PT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pPr lvl="1" algn="just"/>
                <a:r>
                  <a:rPr lang="pt-PT" sz="2000" dirty="0">
                    <a:latin typeface="Times New Roman" pitchFamily="18" charset="0"/>
                    <a:cs typeface="Times New Roman" pitchFamily="18" charset="0"/>
                  </a:rPr>
                  <a:t>For &gt; 1 → a variável apresenta uma </a:t>
                </a:r>
                <a:r>
                  <a:rPr lang="pt-PT" sz="2000" b="1" dirty="0">
                    <a:solidFill>
                      <a:srgbClr val="009900"/>
                    </a:solidFill>
                    <a:latin typeface="Times New Roman" pitchFamily="18" charset="0"/>
                    <a:cs typeface="Times New Roman" pitchFamily="18" charset="0"/>
                  </a:rPr>
                  <a:t>volatilidade elevada </a:t>
                </a:r>
                <a:r>
                  <a:rPr lang="pt-PT" sz="2000" dirty="0">
                    <a:latin typeface="Times New Roman" pitchFamily="18" charset="0"/>
                    <a:cs typeface="Times New Roman" pitchFamily="18" charset="0"/>
                  </a:rPr>
                  <a:t>face ao ciclo</a:t>
                </a:r>
              </a:p>
              <a:p>
                <a:pPr lvl="1" algn="just"/>
                <a:r>
                  <a:rPr lang="pt-PT" sz="2000" dirty="0">
                    <a:latin typeface="Times New Roman" pitchFamily="18" charset="0"/>
                    <a:cs typeface="Times New Roman" pitchFamily="18" charset="0"/>
                  </a:rPr>
                  <a:t>For &lt; 1 → a variável apresenta uma </a:t>
                </a:r>
                <a:r>
                  <a:rPr lang="pt-PT" sz="2000" b="1" dirty="0">
                    <a:solidFill>
                      <a:srgbClr val="009900"/>
                    </a:solidFill>
                    <a:latin typeface="Times New Roman" pitchFamily="18" charset="0"/>
                    <a:cs typeface="Times New Roman" pitchFamily="18" charset="0"/>
                  </a:rPr>
                  <a:t>volatilidade reduzida </a:t>
                </a:r>
                <a:r>
                  <a:rPr lang="pt-PT" sz="2000" dirty="0">
                    <a:latin typeface="Times New Roman" pitchFamily="18" charset="0"/>
                    <a:cs typeface="Times New Roman" pitchFamily="18" charset="0"/>
                  </a:rPr>
                  <a:t>face ao </a:t>
                </a:r>
                <a:r>
                  <a:rPr lang="pt-PT" sz="2000" dirty="0" smtClean="0">
                    <a:latin typeface="Times New Roman" pitchFamily="18" charset="0"/>
                    <a:cs typeface="Times New Roman" pitchFamily="18" charset="0"/>
                  </a:rPr>
                  <a:t>ciclo</a:t>
                </a:r>
                <a:endParaRPr lang="pt-PT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pPr lvl="1" algn="just"/>
                <a:r>
                  <a:rPr lang="pt-PT" sz="2000" dirty="0">
                    <a:latin typeface="Times New Roman" pitchFamily="18" charset="0"/>
                    <a:cs typeface="Times New Roman" pitchFamily="18" charset="0"/>
                  </a:rPr>
                  <a:t>For = 1 → a variável apresenta uma </a:t>
                </a:r>
                <a:r>
                  <a:rPr lang="pt-PT" sz="2000" b="1" dirty="0">
                    <a:solidFill>
                      <a:srgbClr val="009900"/>
                    </a:solidFill>
                    <a:latin typeface="Times New Roman" pitchFamily="18" charset="0"/>
                    <a:cs typeface="Times New Roman" pitchFamily="18" charset="0"/>
                  </a:rPr>
                  <a:t>volatilidade média </a:t>
                </a:r>
                <a:r>
                  <a:rPr lang="pt-PT" sz="2000" dirty="0">
                    <a:latin typeface="Times New Roman" pitchFamily="18" charset="0"/>
                    <a:cs typeface="Times New Roman" pitchFamily="18" charset="0"/>
                  </a:rPr>
                  <a:t>face ao </a:t>
                </a:r>
                <a:r>
                  <a:rPr lang="pt-PT" sz="2000" dirty="0" smtClean="0">
                    <a:latin typeface="Times New Roman" pitchFamily="18" charset="0"/>
                    <a:cs typeface="Times New Roman" pitchFamily="18" charset="0"/>
                  </a:rPr>
                  <a:t>ciclo</a:t>
                </a:r>
                <a:r>
                  <a:rPr lang="pt-PT" sz="2000" dirty="0">
                    <a:latin typeface="Times New Roman" pitchFamily="18" charset="0"/>
                    <a:cs typeface="Times New Roman" pitchFamily="18" charset="0"/>
                  </a:rPr>
                  <a:t> </a:t>
                </a:r>
                <a:endParaRPr lang="pt-PT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:endParaRPr lang="pt-PT" sz="2000" b="1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400050" indent="-400050" algn="just">
                  <a:buFont typeface="+mj-lt"/>
                  <a:buAutoNum type="romanUcPeriod" startAt="4"/>
                </a:pPr>
                <a:r>
                  <a:rPr lang="pt-PT" sz="2000" dirty="0">
                    <a:latin typeface="Times New Roman" pitchFamily="18" charset="0"/>
                    <a:cs typeface="Times New Roman" pitchFamily="18" charset="0"/>
                  </a:rPr>
                  <a:t>Q</a:t>
                </a:r>
                <a:r>
                  <a:rPr lang="pt-PT" sz="2000" dirty="0" smtClean="0">
                    <a:latin typeface="Times New Roman" pitchFamily="18" charset="0"/>
                    <a:cs typeface="Times New Roman" pitchFamily="18" charset="0"/>
                  </a:rPr>
                  <a:t>uanto </a:t>
                </a:r>
                <a:r>
                  <a:rPr lang="pt-PT" sz="2000" dirty="0">
                    <a:latin typeface="Times New Roman" pitchFamily="18" charset="0"/>
                    <a:cs typeface="Times New Roman" pitchFamily="18" charset="0"/>
                  </a:rPr>
                  <a:t>à sua persistência no comportamento </a:t>
                </a:r>
                <a:r>
                  <a:rPr lang="pt-PT" sz="2000" dirty="0" smtClean="0">
                    <a:latin typeface="Times New Roman" pitchFamily="18" charset="0"/>
                    <a:cs typeface="Times New Roman" pitchFamily="18" charset="0"/>
                  </a:rPr>
                  <a:t>cíclico (medida </a:t>
                </a:r>
                <a:r>
                  <a:rPr lang="pt-PT" sz="2000" dirty="0">
                    <a:latin typeface="Times New Roman" pitchFamily="18" charset="0"/>
                    <a:cs typeface="Times New Roman" pitchFamily="18" charset="0"/>
                  </a:rPr>
                  <a:t>pelo coeficiente de </a:t>
                </a:r>
                <a:r>
                  <a:rPr lang="pt-PT" sz="2000" dirty="0" err="1">
                    <a:latin typeface="Times New Roman" pitchFamily="18" charset="0"/>
                    <a:cs typeface="Times New Roman" pitchFamily="18" charset="0"/>
                  </a:rPr>
                  <a:t>autocorrelação</a:t>
                </a:r>
                <a:r>
                  <a:rPr lang="pt-PT" sz="2000" dirty="0">
                    <a:latin typeface="Times New Roman" pitchFamily="18" charset="0"/>
                    <a:cs typeface="Times New Roman" pitchFamily="18" charset="0"/>
                  </a:rPr>
                  <a:t> de 1ª </a:t>
                </a:r>
                <a:r>
                  <a:rPr lang="pt-PT" sz="2000" dirty="0" smtClean="0">
                    <a:latin typeface="Times New Roman" pitchFamily="18" charset="0"/>
                    <a:cs typeface="Times New Roman" pitchFamily="18" charset="0"/>
                  </a:rPr>
                  <a:t>ordem)</a:t>
                </a:r>
                <a:endParaRPr lang="pt-PT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654050" lvl="1" indent="-285750" algn="just">
                  <a:buFont typeface="Times New Roman" pitchFamily="18" charset="0"/>
                  <a:buChar char="–"/>
                </a:pPr>
                <a:endParaRPr lang="pt-PT" sz="16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pt-PT" sz="1800" dirty="0" smtClean="0">
                  <a:solidFill>
                    <a:srgbClr val="0099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Marcador de Posição de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363272" cy="4525963"/>
              </a:xfrm>
              <a:blipFill rotWithShape="1">
                <a:blip r:embed="rId2"/>
                <a:stretch>
                  <a:fillRect l="-583" t="-674" r="-729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err="1" smtClean="0">
                <a:solidFill>
                  <a:srgbClr val="009900"/>
                </a:solidFill>
              </a:rPr>
              <a:t>Macroeconomia</a:t>
            </a:r>
            <a:endParaRPr lang="en-GB" dirty="0">
              <a:solidFill>
                <a:srgbClr val="009900"/>
              </a:solidFill>
            </a:endParaRP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ED73B4-810B-4E8B-AF20-EAFA36FFD740}" type="slidenum">
              <a:rPr lang="en-GB" smtClean="0">
                <a:solidFill>
                  <a:srgbClr val="009900"/>
                </a:solidFill>
              </a:rPr>
              <a:pPr>
                <a:defRPr/>
              </a:pPr>
              <a:t>34</a:t>
            </a:fld>
            <a:endParaRPr lang="en-GB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66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000099"/>
          </a:solidFill>
        </p:spPr>
        <p:txBody>
          <a:bodyPr/>
          <a:lstStyle/>
          <a:p>
            <a:pPr eaLnBrk="1" hangingPunct="1"/>
            <a:r>
              <a:rPr lang="pt-PT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Ciências Sociais vs. Ciências Naturais</a:t>
            </a:r>
            <a:endParaRPr lang="en-GB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 rtlCol="0">
            <a:normAutofit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PT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pt-PT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ciências naturais</a:t>
            </a:r>
            <a:r>
              <a:rPr lang="pt-PT" sz="20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lidam 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com matéria inerte, sem crenças, expetativas, vontades ou tomada de decisões. Nesse caso, é 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possível definir 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regras 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+/- simples 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que descrevam o comportamento desta matéria inerte com base em observações factuais. </a:t>
            </a:r>
            <a:endParaRPr lang="en-GB" sz="2000" dirty="0"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PT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Mas 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é muito difícil que o mesmo aconteça com as </a:t>
            </a:r>
            <a:r>
              <a:rPr lang="pt-PT" sz="2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ciências sociais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PT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Isso não 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implica que seja impossível 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prever 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comportamentos 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económicos (por definição, humanos) com base no conhecimento dos objetivos e das restrições com que os indivíduos se deparam. 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E até bastará conhecer </a:t>
            </a:r>
            <a:r>
              <a:rPr lang="pt-PT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comportamentos típicos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, não é preciso conhecer cada indivíduo específico. </a:t>
            </a:r>
            <a:endParaRPr lang="en-GB" sz="2000" dirty="0"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err="1">
                <a:solidFill>
                  <a:srgbClr val="000099"/>
                </a:solidFill>
              </a:rPr>
              <a:t>Macroeconomia</a:t>
            </a:r>
            <a:endParaRPr lang="en-GB" dirty="0">
              <a:solidFill>
                <a:srgbClr val="000099"/>
              </a:solidFill>
            </a:endParaRP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17DD38-AEC2-4B54-8154-22D0CA40E5F3}" type="slidenum">
              <a:rPr lang="en-GB">
                <a:solidFill>
                  <a:srgbClr val="000099"/>
                </a:solidFill>
              </a:rPr>
              <a:pPr>
                <a:defRPr/>
              </a:pPr>
              <a:t>4</a:t>
            </a:fld>
            <a:endParaRPr lang="en-GB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000099"/>
          </a:solidFill>
        </p:spPr>
        <p:txBody>
          <a:bodyPr/>
          <a:lstStyle/>
          <a:p>
            <a:pPr eaLnBrk="1" hangingPunct="1"/>
            <a:r>
              <a:rPr lang="pt-PT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Hipótese de Racionalidade</a:t>
            </a:r>
            <a:endParaRPr lang="en-GB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err="1">
                <a:solidFill>
                  <a:srgbClr val="000099"/>
                </a:solidFill>
              </a:rPr>
              <a:t>Macroeconomia</a:t>
            </a:r>
            <a:endParaRPr lang="en-GB" dirty="0">
              <a:solidFill>
                <a:srgbClr val="000099"/>
              </a:solidFill>
            </a:endParaRP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841107-AC46-44F2-9FFB-7FF0862CD126}" type="slidenum">
              <a:rPr lang="en-GB">
                <a:solidFill>
                  <a:srgbClr val="000099"/>
                </a:solidFill>
              </a:rPr>
              <a:pPr>
                <a:defRPr/>
              </a:pPr>
              <a:t>5</a:t>
            </a:fld>
            <a:endParaRPr lang="en-GB" dirty="0">
              <a:solidFill>
                <a:srgbClr val="000099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Marcador de Posição de Conteúdo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algn="ctr">
                  <a:buNone/>
                </a:pPr>
                <a:endParaRPr lang="pt-PT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:r>
                  <a:rPr lang="pt-PT" sz="2000" dirty="0" smtClean="0">
                    <a:latin typeface="Times New Roman" pitchFamily="18" charset="0"/>
                    <a:cs typeface="Times New Roman" pitchFamily="18" charset="0"/>
                  </a:rPr>
                  <a:t>Uma hipótese habitual em Economia é a de que as pessoas se comportam de modo </a:t>
                </a:r>
                <a:r>
                  <a:rPr lang="pt-PT" sz="2000" b="1" dirty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racional</a:t>
                </a:r>
                <a:r>
                  <a:rPr lang="pt-PT" sz="2000" dirty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pt-PT" sz="2000" i="1">
                        <a:latin typeface="Cambria Math"/>
                        <a:ea typeface="Cambria Math"/>
                        <a:cs typeface="Times New Roman" pitchFamily="18" charset="0"/>
                      </a:rPr>
                      <m:t>⟺</m:t>
                    </m:r>
                    <m:r>
                      <a:rPr lang="pt-PT" sz="20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pt-PT" sz="2000" dirty="0">
                    <a:latin typeface="Times New Roman" pitchFamily="18" charset="0"/>
                    <a:cs typeface="Times New Roman" pitchFamily="18" charset="0"/>
                  </a:rPr>
                  <a:t>adaptam as suas ações de modo eficiente face às suas vontades e objetivos.</a:t>
                </a:r>
                <a:endParaRPr lang="en-GB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:r>
                  <a:rPr lang="pt-PT" sz="2000" dirty="0">
                    <a:latin typeface="Times New Roman" pitchFamily="18" charset="0"/>
                    <a:cs typeface="Times New Roman" pitchFamily="18" charset="0"/>
                  </a:rPr>
                  <a:t> </a:t>
                </a:r>
              </a:p>
              <a:p>
                <a:pPr marL="0" indent="0" algn="just">
                  <a:buNone/>
                </a:pPr>
                <a:endParaRPr lang="en-GB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:r>
                  <a:rPr lang="pt-PT" sz="2000" dirty="0">
                    <a:latin typeface="Times New Roman" pitchFamily="18" charset="0"/>
                    <a:cs typeface="Times New Roman" pitchFamily="18" charset="0"/>
                  </a:rPr>
                  <a:t>Isto pode não ser verdade em casos individuais concretos. Mas a análise económica (e sobretudo a análise macroeconómica) está interessada na forma como as pessoas agem, </a:t>
                </a:r>
                <a:r>
                  <a:rPr lang="pt-PT" sz="2000" b="1" dirty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em média</a:t>
                </a:r>
                <a:r>
                  <a:rPr lang="pt-PT" sz="2000" dirty="0">
                    <a:latin typeface="Times New Roman" pitchFamily="18" charset="0"/>
                    <a:cs typeface="Times New Roman" pitchFamily="18" charset="0"/>
                  </a:rPr>
                  <a:t>, nas economias e nos mercados. </a:t>
                </a:r>
                <a:endParaRPr lang="en-GB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Marcador de Posição de Conteúd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41" r="-741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000099"/>
          </a:solidFill>
        </p:spPr>
        <p:txBody>
          <a:bodyPr/>
          <a:lstStyle/>
          <a:p>
            <a:pPr eaLnBrk="1" hangingPunct="1"/>
            <a:r>
              <a:rPr lang="pt-PT" sz="2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Modelos</a:t>
            </a:r>
            <a:endParaRPr lang="en-GB" sz="28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marL="0" indent="0" algn="just" eaLnBrk="1" hangingPunct="1">
              <a:buFont typeface="Arial" charset="0"/>
              <a:buNone/>
            </a:pPr>
            <a:endParaRPr lang="pt-PT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 typeface="Arial" charset="0"/>
              <a:buNone/>
            </a:pP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Uma forma de tentar perceber fenómenos que são complexos e difíceis de manipular no seu estado natural é recorrer a </a:t>
            </a:r>
            <a:r>
              <a:rPr lang="pt-PT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modelos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 algn="just" eaLnBrk="1" hangingPunct="1">
              <a:buFont typeface="Arial" charset="0"/>
              <a:buNone/>
            </a:pPr>
            <a:endParaRPr lang="pt-PT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 typeface="Arial" charset="0"/>
              <a:buNone/>
            </a:pPr>
            <a:endParaRPr lang="pt-PT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 typeface="Arial" charset="0"/>
              <a:buNone/>
            </a:pP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Os </a:t>
            </a:r>
            <a:r>
              <a:rPr lang="pt-PT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modelos</a:t>
            </a:r>
            <a:r>
              <a:rPr lang="pt-PT" sz="20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devem ser </a:t>
            </a:r>
            <a:r>
              <a:rPr lang="pt-PT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adaptados em função do objetivo e do objeto que visam analisar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, simplificando no que não é essencial nesse contexto de estudo. </a:t>
            </a:r>
            <a:endParaRPr lang="en-GB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 typeface="Arial" charset="0"/>
              <a:buNone/>
            </a:pPr>
            <a:endParaRPr lang="pt-PT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 typeface="Arial" charset="0"/>
              <a:buNone/>
            </a:pPr>
            <a:endParaRPr lang="pt-PT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 typeface="Arial" charset="0"/>
              <a:buNone/>
            </a:pP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Um modelo económico pode ser associado a um </a:t>
            </a:r>
            <a:r>
              <a:rPr lang="pt-PT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mapa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. Para ser útil, tem de ser </a:t>
            </a:r>
            <a:r>
              <a:rPr lang="pt-PT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altamente simplificado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err="1">
                <a:solidFill>
                  <a:srgbClr val="000099"/>
                </a:solidFill>
              </a:rPr>
              <a:t>Macroeconomia</a:t>
            </a:r>
            <a:endParaRPr lang="en-GB" dirty="0">
              <a:solidFill>
                <a:srgbClr val="000099"/>
              </a:solidFill>
            </a:endParaRP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A0EF19-7DC0-46C6-9885-4924A53AE2DF}" type="slidenum">
              <a:rPr lang="en-GB">
                <a:solidFill>
                  <a:srgbClr val="000099"/>
                </a:solidFill>
              </a:rPr>
              <a:pPr>
                <a:defRPr/>
              </a:pPr>
              <a:t>6</a:t>
            </a:fld>
            <a:endParaRPr lang="en-GB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000099"/>
          </a:solidFill>
        </p:spPr>
        <p:txBody>
          <a:bodyPr/>
          <a:lstStyle/>
          <a:p>
            <a:pPr eaLnBrk="1" hangingPunct="1"/>
            <a:r>
              <a:rPr lang="pt-PT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Variáveis Endógenas vs. Variáveis Exógenas</a:t>
            </a:r>
            <a:endParaRPr lang="en-GB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marL="0" indent="0" algn="just" eaLnBrk="1" hangingPunct="1">
              <a:spcBef>
                <a:spcPts val="0"/>
              </a:spcBef>
              <a:spcAft>
                <a:spcPts val="0"/>
              </a:spcAft>
              <a:buNone/>
            </a:pPr>
            <a:endParaRPr lang="pt-PT" sz="9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1800"/>
              </a:spcBef>
              <a:spcAft>
                <a:spcPts val="1800"/>
              </a:spcAft>
              <a:buFont typeface="Times New Roman" pitchFamily="18" charset="0"/>
              <a:buChar char="&gt;"/>
            </a:pPr>
            <a:r>
              <a:rPr lang="pt-PT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Variável </a:t>
            </a:r>
            <a:r>
              <a:rPr lang="pt-PT" sz="2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endógena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: variável cujo valor é determinado pelo 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modelo.</a:t>
            </a:r>
            <a:endParaRPr lang="pt-PT" sz="20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1800"/>
              </a:spcAft>
              <a:buFont typeface="Times New Roman" pitchFamily="18" charset="0"/>
              <a:buChar char="&gt;"/>
            </a:pPr>
            <a:r>
              <a:rPr lang="pt-PT" sz="2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Variável exógena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: variável cujo valor é determinado fora do 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modelo.</a:t>
            </a:r>
            <a:endParaRPr lang="pt-PT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None/>
            </a:pPr>
            <a:endParaRPr lang="pt-PT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None/>
            </a:pPr>
            <a:endParaRPr lang="pt-PT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None/>
            </a:pPr>
            <a:endParaRPr lang="pt-PT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None/>
            </a:pPr>
            <a:endParaRPr lang="pt-PT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None/>
            </a:pPr>
            <a:endParaRPr lang="pt-PT" sz="20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1800"/>
              </a:spcAft>
              <a:buFont typeface="Times New Roman" pitchFamily="18" charset="0"/>
              <a:buChar char="&gt;"/>
            </a:pPr>
            <a:r>
              <a:rPr lang="pt-PT" sz="2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Variáveis de stock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: captam uma dada quantidade, num dado momento do tempo. </a:t>
            </a:r>
          </a:p>
          <a:p>
            <a:pPr algn="just" eaLnBrk="1" hangingPunct="1">
              <a:spcBef>
                <a:spcPts val="600"/>
              </a:spcBef>
              <a:spcAft>
                <a:spcPts val="1800"/>
              </a:spcAft>
              <a:buFont typeface="Times New Roman" pitchFamily="18" charset="0"/>
              <a:buChar char="&gt;"/>
            </a:pPr>
            <a:r>
              <a:rPr lang="pt-PT" sz="2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Variáveis de fluxo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: captam uma dada quantidade por unidade de tempo. </a:t>
            </a:r>
          </a:p>
          <a:p>
            <a:pPr marL="0" indent="0" algn="just" eaLnBrk="1" hangingPunct="1">
              <a:spcBef>
                <a:spcPts val="600"/>
              </a:spcBef>
              <a:spcAft>
                <a:spcPts val="1800"/>
              </a:spcAft>
              <a:buFont typeface="Arial" charset="0"/>
              <a:buNone/>
            </a:pPr>
            <a:endParaRPr lang="pt-PT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err="1">
                <a:solidFill>
                  <a:srgbClr val="000099"/>
                </a:solidFill>
              </a:rPr>
              <a:t>Macroeconomia</a:t>
            </a:r>
            <a:endParaRPr lang="en-GB" dirty="0">
              <a:solidFill>
                <a:srgbClr val="000099"/>
              </a:solidFill>
            </a:endParaRP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A0EF19-7DC0-46C6-9885-4924A53AE2DF}" type="slidenum">
              <a:rPr lang="en-GB">
                <a:solidFill>
                  <a:srgbClr val="000099"/>
                </a:solidFill>
              </a:rPr>
              <a:pPr>
                <a:defRPr/>
              </a:pPr>
              <a:t>7</a:t>
            </a:fld>
            <a:endParaRPr lang="en-GB" dirty="0">
              <a:solidFill>
                <a:srgbClr val="000099"/>
              </a:solidFill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 bwMode="auto">
          <a:xfrm>
            <a:off x="467544" y="3284984"/>
            <a:ext cx="8229600" cy="922337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t-PT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Variáveis de Stock vs. Variáveis de Fluxo</a:t>
            </a:r>
            <a:endParaRPr lang="en-GB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07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CC99">
            <a:alpha val="3999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pPr eaLnBrk="1" hangingPunct="1"/>
            <a:r>
              <a:rPr lang="pt-PT" sz="3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PIB</a:t>
            </a:r>
          </a:p>
        </p:txBody>
      </p:sp>
      <p:sp>
        <p:nvSpPr>
          <p:cNvPr id="11267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1800"/>
              </a:spcBef>
            </a:pPr>
            <a:endParaRPr lang="pt-PT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1800"/>
              </a:spcBef>
            </a:pPr>
            <a:r>
              <a:rPr lang="pt-PT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Definição</a:t>
            </a:r>
          </a:p>
          <a:p>
            <a:pPr eaLnBrk="1" hangingPunct="1">
              <a:spcBef>
                <a:spcPts val="1800"/>
              </a:spcBef>
            </a:pPr>
            <a:r>
              <a:rPr lang="pt-PT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População e PIB </a:t>
            </a:r>
            <a:r>
              <a:rPr lang="pt-PT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per capita </a:t>
            </a:r>
          </a:p>
          <a:p>
            <a:pPr eaLnBrk="1" hangingPunct="1">
              <a:spcBef>
                <a:spcPts val="1800"/>
              </a:spcBef>
            </a:pPr>
            <a:r>
              <a:rPr lang="pt-PT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Crescimento Económico e Convergência Real</a:t>
            </a:r>
          </a:p>
          <a:p>
            <a:pPr eaLnBrk="1" hangingPunct="1">
              <a:spcBef>
                <a:spcPts val="1800"/>
              </a:spcBef>
            </a:pPr>
            <a:endParaRPr lang="pt-PT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8" name="Marcador de Posição do Rodapé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Macroeconomia</a:t>
            </a:r>
          </a:p>
        </p:txBody>
      </p:sp>
      <p:sp>
        <p:nvSpPr>
          <p:cNvPr id="11269" name="Marcador de Posição do Número do Diapositivo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45CD1FA4-07E7-427C-B526-628068BBA422}" type="slidenum">
              <a:rPr lang="en-GB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GB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C00000"/>
          </a:solidFill>
        </p:spPr>
        <p:txBody>
          <a:bodyPr/>
          <a:lstStyle/>
          <a:p>
            <a:pPr eaLnBrk="1" hangingPunct="1"/>
            <a:r>
              <a:rPr lang="en-GB" sz="2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Definição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 rtlCol="0">
            <a:normAutofit/>
          </a:bodyPr>
          <a:lstStyle/>
          <a:p>
            <a:pPr marL="0" indent="0" algn="just" eaLnBrk="1" fontAlgn="auto" hangingPunct="1">
              <a:spcBef>
                <a:spcPts val="18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pt-PT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fontAlgn="auto" hangingPunct="1">
              <a:spcBef>
                <a:spcPts val="18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Para 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além da sua importância intrínseca, o PIB é importante 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porque praticamente 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todas as variáveis 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relevantes:</a:t>
            </a:r>
          </a:p>
          <a:p>
            <a:pPr algn="just" eaLnBrk="1" fontAlgn="auto" hangingPunct="1">
              <a:spcBef>
                <a:spcPts val="1800"/>
              </a:spcBef>
              <a:spcAft>
                <a:spcPts val="0"/>
              </a:spcAft>
              <a:buFont typeface="Times New Roman" pitchFamily="18" charset="0"/>
              <a:buChar char="&gt;"/>
              <a:defRPr/>
            </a:pP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São 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suas componentes (</a:t>
            </a:r>
            <a:r>
              <a:rPr lang="pt-PT" sz="2000" dirty="0" err="1">
                <a:latin typeface="Times New Roman" pitchFamily="18" charset="0"/>
                <a:cs typeface="Times New Roman" pitchFamily="18" charset="0"/>
              </a:rPr>
              <a:t>ex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: consumo, investimento, salários, lucros, etc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marL="0" indent="0" algn="ctr" eaLnBrk="1" fontAlgn="auto" hangingPunct="1">
              <a:spcBef>
                <a:spcPts val="18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ou</a:t>
            </a:r>
          </a:p>
          <a:p>
            <a:pPr algn="just" eaLnBrk="1" fontAlgn="auto" hangingPunct="1">
              <a:spcBef>
                <a:spcPts val="1800"/>
              </a:spcBef>
              <a:spcAft>
                <a:spcPts val="0"/>
              </a:spcAft>
              <a:buFont typeface="Times New Roman" pitchFamily="18" charset="0"/>
              <a:buChar char="&gt;"/>
              <a:defRPr/>
            </a:pP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Têm 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uma relação importante com ele (</a:t>
            </a:r>
            <a:r>
              <a:rPr lang="pt-PT" sz="2000" dirty="0" err="1">
                <a:latin typeface="Times New Roman" pitchFamily="18" charset="0"/>
                <a:cs typeface="Times New Roman" pitchFamily="18" charset="0"/>
              </a:rPr>
              <a:t>ex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: inflação, desemprego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PT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PT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PT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Definição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pt-PT" sz="20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pt-PT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PIB</a:t>
            </a:r>
            <a:r>
              <a:rPr lang="pt-PT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é o valor de mercado de todos os bens e serviços finais, produzidos num dado período (usualmente 1 ano) com base nos fatores de produção localizados dentro das fronteiras do país.  </a:t>
            </a:r>
            <a:endParaRPr lang="en-GB" sz="2000" dirty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sz="2000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err="1">
                <a:solidFill>
                  <a:srgbClr val="C00000"/>
                </a:solidFill>
              </a:rPr>
              <a:t>Macroeconomia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B6417F-F1A7-4240-8FF1-EFD4438258C9}" type="slidenum">
              <a:rPr lang="en-GB"/>
              <a:pPr>
                <a:defRPr/>
              </a:pPr>
              <a:t>9</a:t>
            </a:fld>
            <a:endParaRPr lang="en-GB" dirty="0"/>
          </a:p>
        </p:txBody>
      </p:sp>
      <p:sp>
        <p:nvSpPr>
          <p:cNvPr id="6" name="Rectângulo 5"/>
          <p:cNvSpPr/>
          <p:nvPr/>
        </p:nvSpPr>
        <p:spPr>
          <a:xfrm>
            <a:off x="395288" y="4868863"/>
            <a:ext cx="8353425" cy="1081087"/>
          </a:xfrm>
          <a:prstGeom prst="rect">
            <a:avLst/>
          </a:prstGeom>
          <a:noFill/>
          <a:ln w="63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Elemental">
    <a:majorFont>
      <a:latin typeface="Palatino Linotype"/>
      <a:ea typeface=""/>
      <a:cs typeface=""/>
      <a:font script="Jpan" typeface="HGS明朝E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Palatino Linotype"/>
      <a:ea typeface=""/>
      <a:cs typeface=""/>
      <a:font script="Jpan" typeface="HGS明朝E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433</TotalTime>
  <Words>1497</Words>
  <Application>Microsoft Office PowerPoint</Application>
  <PresentationFormat>Apresentação no Ecrã (4:3)</PresentationFormat>
  <Paragraphs>291</Paragraphs>
  <Slides>34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34</vt:i4>
      </vt:variant>
    </vt:vector>
  </HeadingPairs>
  <TitlesOfParts>
    <vt:vector size="35" baseType="lpstr">
      <vt:lpstr>Tema do Office</vt:lpstr>
      <vt:lpstr>Capítulo 1 Macroeconomia – Elementos Introdutórios e de Medição</vt:lpstr>
      <vt:lpstr>Considerações Iniciais</vt:lpstr>
      <vt:lpstr>Objeto de Macroeconomia</vt:lpstr>
      <vt:lpstr>Ciências Sociais vs. Ciências Naturais</vt:lpstr>
      <vt:lpstr>Hipótese de Racionalidade</vt:lpstr>
      <vt:lpstr>Modelos</vt:lpstr>
      <vt:lpstr>Variáveis Endógenas vs. Variáveis Exógenas</vt:lpstr>
      <vt:lpstr>PIB</vt:lpstr>
      <vt:lpstr>Definição</vt:lpstr>
      <vt:lpstr>População e PIB per capita</vt:lpstr>
      <vt:lpstr>Crescimento Económico e Convergência Real</vt:lpstr>
      <vt:lpstr>Inflação</vt:lpstr>
      <vt:lpstr>Variáveis Reais vs. Variáveis Nominais</vt:lpstr>
      <vt:lpstr>Variáveis Reais vs. Variáveis Nominais</vt:lpstr>
      <vt:lpstr>Índices de Preços</vt:lpstr>
      <vt:lpstr>Fluxo Circular da Atividade Económica</vt:lpstr>
      <vt:lpstr>Apresentação do PowerPoint</vt:lpstr>
      <vt:lpstr>Apresentação do PowerPoint</vt:lpstr>
      <vt:lpstr>Apresentação do PowerPoint</vt:lpstr>
      <vt:lpstr>Identidades da Contabilidade Nacional</vt:lpstr>
      <vt:lpstr>Identidades da Contabilidade Nacional</vt:lpstr>
      <vt:lpstr>Questões Complementares</vt:lpstr>
      <vt:lpstr>PIB vs. PNB</vt:lpstr>
      <vt:lpstr>Depreciação e PNL</vt:lpstr>
      <vt:lpstr>Depreciação e PNL</vt:lpstr>
      <vt:lpstr>Produção não Mercantil</vt:lpstr>
      <vt:lpstr>Ciclos Económicos</vt:lpstr>
      <vt:lpstr>Decomposição de Séries Temporais</vt:lpstr>
      <vt:lpstr>Apresentação do PowerPoint</vt:lpstr>
      <vt:lpstr>Apresentação do PowerPoint</vt:lpstr>
      <vt:lpstr>Ciclo Económico</vt:lpstr>
      <vt:lpstr>Apresentação do PowerPoint</vt:lpstr>
      <vt:lpstr>Classificação dos Indicadores Económicos</vt:lpstr>
      <vt:lpstr>Classificação dos Indicadores Económicos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Capítulo 1  Introdução à Macroeconomia</dc:title>
  <dc:creator>nadia</dc:creator>
  <cp:lastModifiedBy>Utilizador</cp:lastModifiedBy>
  <cp:revision>47</cp:revision>
  <dcterms:created xsi:type="dcterms:W3CDTF">2012-09-04T09:21:17Z</dcterms:created>
  <dcterms:modified xsi:type="dcterms:W3CDTF">2015-09-03T22:04:37Z</dcterms:modified>
</cp:coreProperties>
</file>