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6" r:id="rId1"/>
  </p:sldMasterIdLst>
  <p:sldIdLst>
    <p:sldId id="287" r:id="rId2"/>
    <p:sldId id="266" r:id="rId3"/>
    <p:sldId id="267" r:id="rId4"/>
    <p:sldId id="268" r:id="rId5"/>
    <p:sldId id="276" r:id="rId6"/>
    <p:sldId id="284" r:id="rId7"/>
    <p:sldId id="285" r:id="rId8"/>
    <p:sldId id="286" r:id="rId9"/>
    <p:sldId id="288" r:id="rId10"/>
    <p:sldId id="289" r:id="rId11"/>
    <p:sldId id="261" r:id="rId12"/>
    <p:sldId id="257" r:id="rId13"/>
    <p:sldId id="258" r:id="rId14"/>
    <p:sldId id="259" r:id="rId15"/>
    <p:sldId id="262" r:id="rId16"/>
    <p:sldId id="260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64" r:id="rId25"/>
    <p:sldId id="265" r:id="rId2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Folha1!$B$1</c:f>
              <c:strCache>
                <c:ptCount val="1"/>
                <c:pt idx="0">
                  <c:v>Perspectivas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Folha1!$A$2:$A$6</c:f>
              <c:strCache>
                <c:ptCount val="5"/>
                <c:pt idx="0">
                  <c:v>Sem intenções de abandonar</c:v>
                </c:pt>
                <c:pt idx="1">
                  <c:v>Pequenas adaptações</c:v>
                </c:pt>
                <c:pt idx="2">
                  <c:v>Consideram abandonar</c:v>
                </c:pt>
                <c:pt idx="3">
                  <c:v>Em processo de abandono</c:v>
                </c:pt>
                <c:pt idx="4">
                  <c:v>Abandono total</c:v>
                </c:pt>
              </c:strCache>
            </c:strRef>
          </c:cat>
          <c:val>
            <c:numRef>
              <c:f>Folha1!$B$2:$B$6</c:f>
              <c:numCache>
                <c:formatCode>0.00%</c:formatCode>
                <c:ptCount val="5"/>
                <c:pt idx="0" formatCode="0%">
                  <c:v>0.25</c:v>
                </c:pt>
                <c:pt idx="1">
                  <c:v>0.60700000000000054</c:v>
                </c:pt>
                <c:pt idx="2">
                  <c:v>6.500000000000003E-2</c:v>
                </c:pt>
                <c:pt idx="3">
                  <c:v>1.8000000000000016E-2</c:v>
                </c:pt>
                <c:pt idx="4">
                  <c:v>6.0000000000000032E-2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>
          <a:latin typeface="Bell MT" pitchFamily="18" charset="0"/>
        </a:defRPr>
      </a:pPr>
      <a:endParaRPr lang="pt-P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Folha1!$B$1</c:f>
              <c:strCache>
                <c:ptCount val="1"/>
                <c:pt idx="0">
                  <c:v>Conservadoras</c:v>
                </c:pt>
              </c:strCache>
            </c:strRef>
          </c:tx>
          <c:cat>
            <c:strRef>
              <c:f>Folha1!$A$2:$A$6</c:f>
              <c:strCache>
                <c:ptCount val="5"/>
                <c:pt idx="0">
                  <c:v>Planeamento</c:v>
                </c:pt>
                <c:pt idx="1">
                  <c:v>Controlo e avaliação</c:v>
                </c:pt>
                <c:pt idx="2">
                  <c:v>Estratégias</c:v>
                </c:pt>
                <c:pt idx="3">
                  <c:v>Empowerment</c:v>
                </c:pt>
                <c:pt idx="4">
                  <c:v>Motivação</c:v>
                </c:pt>
              </c:strCache>
            </c:strRef>
          </c:cat>
          <c:val>
            <c:numRef>
              <c:f>Folha1!$B$2:$B$6</c:f>
              <c:numCache>
                <c:formatCode>0%</c:formatCode>
                <c:ptCount val="5"/>
                <c:pt idx="0" formatCode="0.00%">
                  <c:v>0.74000000000000055</c:v>
                </c:pt>
                <c:pt idx="1">
                  <c:v>0.83000000000000052</c:v>
                </c:pt>
                <c:pt idx="2">
                  <c:v>0.46</c:v>
                </c:pt>
                <c:pt idx="3" formatCode="0.00%">
                  <c:v>0.59</c:v>
                </c:pt>
                <c:pt idx="4" formatCode="0.00%">
                  <c:v>0.39000000000000035</c:v>
                </c:pt>
              </c:numCache>
            </c:numRef>
          </c:val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Radicais</c:v>
                </c:pt>
              </c:strCache>
            </c:strRef>
          </c:tx>
          <c:cat>
            <c:strRef>
              <c:f>Folha1!$A$2:$A$6</c:f>
              <c:strCache>
                <c:ptCount val="5"/>
                <c:pt idx="0">
                  <c:v>Planeamento</c:v>
                </c:pt>
                <c:pt idx="1">
                  <c:v>Controlo e avaliação</c:v>
                </c:pt>
                <c:pt idx="2">
                  <c:v>Estratégias</c:v>
                </c:pt>
                <c:pt idx="3">
                  <c:v>Empowerment</c:v>
                </c:pt>
                <c:pt idx="4">
                  <c:v>Motivação</c:v>
                </c:pt>
              </c:strCache>
            </c:strRef>
          </c:cat>
          <c:val>
            <c:numRef>
              <c:f>Folha1!$C$2:$C$6</c:f>
              <c:numCache>
                <c:formatCode>0.00%</c:formatCode>
                <c:ptCount val="5"/>
                <c:pt idx="0">
                  <c:v>0.62000000000000055</c:v>
                </c:pt>
                <c:pt idx="1">
                  <c:v>0.81</c:v>
                </c:pt>
                <c:pt idx="2">
                  <c:v>0.52</c:v>
                </c:pt>
                <c:pt idx="3">
                  <c:v>0.43000000000000027</c:v>
                </c:pt>
                <c:pt idx="4">
                  <c:v>0.24000000000000013</c:v>
                </c:pt>
              </c:numCache>
            </c:numRef>
          </c:val>
        </c:ser>
        <c:shape val="box"/>
        <c:axId val="179304320"/>
        <c:axId val="179305856"/>
        <c:axId val="0"/>
      </c:bar3DChart>
      <c:catAx>
        <c:axId val="179304320"/>
        <c:scaling>
          <c:orientation val="minMax"/>
        </c:scaling>
        <c:axPos val="b"/>
        <c:tickLblPos val="nextTo"/>
        <c:crossAx val="179305856"/>
        <c:crosses val="autoZero"/>
        <c:auto val="1"/>
        <c:lblAlgn val="ctr"/>
        <c:lblOffset val="100"/>
      </c:catAx>
      <c:valAx>
        <c:axId val="179305856"/>
        <c:scaling>
          <c:orientation val="minMax"/>
        </c:scaling>
        <c:axPos val="l"/>
        <c:majorGridlines/>
        <c:numFmt formatCode="0.00%" sourceLinked="1"/>
        <c:tickLblPos val="nextTo"/>
        <c:crossAx val="1793043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>
          <a:latin typeface="Bell MT" pitchFamily="18" charset="0"/>
        </a:defRPr>
      </a:pPr>
      <a:endParaRPr lang="pt-P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Folha1!$B$1</c:f>
              <c:strCache>
                <c:ptCount val="1"/>
                <c:pt idx="0">
                  <c:v>Radicais</c:v>
                </c:pt>
              </c:strCache>
            </c:strRef>
          </c:tx>
          <c:cat>
            <c:strRef>
              <c:f>Folha1!$A$2:$A$6</c:f>
              <c:strCache>
                <c:ptCount val="5"/>
                <c:pt idx="0">
                  <c:v>Pode susbsituir</c:v>
                </c:pt>
                <c:pt idx="1">
                  <c:v>Não é obrigatório</c:v>
                </c:pt>
                <c:pt idx="2">
                  <c:v>Mais flexibilidade</c:v>
                </c:pt>
                <c:pt idx="3">
                  <c:v>Relatórios variação</c:v>
                </c:pt>
                <c:pt idx="4">
                  <c:v>Incerteza</c:v>
                </c:pt>
              </c:strCache>
            </c:strRef>
          </c:cat>
          <c:val>
            <c:numRef>
              <c:f>Folha1!$B$2:$B$6</c:f>
              <c:numCache>
                <c:formatCode>0%</c:formatCode>
                <c:ptCount val="5"/>
                <c:pt idx="0">
                  <c:v>0.87000000000000055</c:v>
                </c:pt>
                <c:pt idx="1">
                  <c:v>0.83000000000000052</c:v>
                </c:pt>
                <c:pt idx="2">
                  <c:v>0.56999999999999995</c:v>
                </c:pt>
                <c:pt idx="3">
                  <c:v>0.74000000000000055</c:v>
                </c:pt>
                <c:pt idx="4">
                  <c:v>0.17</c:v>
                </c:pt>
              </c:numCache>
            </c:numRef>
          </c:val>
        </c:ser>
        <c:ser>
          <c:idx val="1"/>
          <c:order val="1"/>
          <c:tx>
            <c:strRef>
              <c:f>Folha1!$C$1</c:f>
              <c:strCache>
                <c:ptCount val="1"/>
                <c:pt idx="0">
                  <c:v>Conservadoras</c:v>
                </c:pt>
              </c:strCache>
            </c:strRef>
          </c:tx>
          <c:cat>
            <c:strRef>
              <c:f>Folha1!$A$2:$A$6</c:f>
              <c:strCache>
                <c:ptCount val="5"/>
                <c:pt idx="0">
                  <c:v>Pode susbsituir</c:v>
                </c:pt>
                <c:pt idx="1">
                  <c:v>Não é obrigatório</c:v>
                </c:pt>
                <c:pt idx="2">
                  <c:v>Mais flexibilidade</c:v>
                </c:pt>
                <c:pt idx="3">
                  <c:v>Relatórios variação</c:v>
                </c:pt>
                <c:pt idx="4">
                  <c:v>Incerteza</c:v>
                </c:pt>
              </c:strCache>
            </c:strRef>
          </c:cat>
          <c:val>
            <c:numRef>
              <c:f>Folha1!$C$2:$C$6</c:f>
              <c:numCache>
                <c:formatCode>0%</c:formatCode>
                <c:ptCount val="5"/>
                <c:pt idx="0">
                  <c:v>0.61000000000000054</c:v>
                </c:pt>
                <c:pt idx="1">
                  <c:v>0.48000000000000026</c:v>
                </c:pt>
                <c:pt idx="2">
                  <c:v>0.47000000000000008</c:v>
                </c:pt>
                <c:pt idx="3">
                  <c:v>0.56000000000000005</c:v>
                </c:pt>
                <c:pt idx="4">
                  <c:v>0.31000000000000028</c:v>
                </c:pt>
              </c:numCache>
            </c:numRef>
          </c:val>
        </c:ser>
        <c:shape val="box"/>
        <c:axId val="212205952"/>
        <c:axId val="212207488"/>
        <c:axId val="179296000"/>
      </c:bar3DChart>
      <c:catAx>
        <c:axId val="212205952"/>
        <c:scaling>
          <c:orientation val="minMax"/>
        </c:scaling>
        <c:axPos val="b"/>
        <c:tickLblPos val="nextTo"/>
        <c:crossAx val="212207488"/>
        <c:crosses val="autoZero"/>
        <c:auto val="1"/>
        <c:lblAlgn val="ctr"/>
        <c:lblOffset val="100"/>
      </c:catAx>
      <c:valAx>
        <c:axId val="212207488"/>
        <c:scaling>
          <c:orientation val="minMax"/>
        </c:scaling>
        <c:axPos val="l"/>
        <c:majorGridlines/>
        <c:numFmt formatCode="0%" sourceLinked="1"/>
        <c:tickLblPos val="nextTo"/>
        <c:crossAx val="212205952"/>
        <c:crosses val="autoZero"/>
        <c:crossBetween val="between"/>
      </c:valAx>
      <c:serAx>
        <c:axId val="179296000"/>
        <c:scaling>
          <c:orientation val="minMax"/>
        </c:scaling>
        <c:axPos val="b"/>
        <c:tickLblPos val="nextTo"/>
        <c:crossAx val="212207488"/>
        <c:crosses val="autoZero"/>
      </c:serAx>
    </c:plotArea>
    <c:legend>
      <c:legendPos val="r"/>
      <c:layout/>
    </c:legend>
    <c:plotVisOnly val="1"/>
  </c:chart>
  <c:spPr>
    <a:solidFill>
      <a:schemeClr val="tx1"/>
    </a:solidFill>
    <a:ln w="19050" cap="flat" cmpd="sng" algn="ctr">
      <a:solidFill>
        <a:schemeClr val="accent1"/>
      </a:solidFill>
      <a:prstDash val="solid"/>
    </a:ln>
    <a:effectLst/>
  </c:spPr>
  <c:txPr>
    <a:bodyPr/>
    <a:lstStyle/>
    <a:p>
      <a:pPr>
        <a:defRPr sz="1200">
          <a:solidFill>
            <a:schemeClr val="dk1"/>
          </a:solidFill>
          <a:latin typeface="+mn-lt"/>
          <a:ea typeface="+mn-ea"/>
          <a:cs typeface="+mn-cs"/>
        </a:defRPr>
      </a:pPr>
      <a:endParaRPr lang="pt-PT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21704B-A2F2-4F96-A5D4-55E6D3601092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4AB40262-D74C-4277-835B-F9F667F5E451}">
      <dgm:prSet phldrT="[Texto]" phldr="1" custT="1"/>
      <dgm:spPr/>
      <dgm:t>
        <a:bodyPr/>
        <a:lstStyle/>
        <a:p>
          <a:endParaRPr lang="pt-PT" sz="2000" dirty="0">
            <a:latin typeface="Bell MT" pitchFamily="18" charset="0"/>
          </a:endParaRPr>
        </a:p>
      </dgm:t>
    </dgm:pt>
    <dgm:pt modelId="{6808EEB6-5A84-44D3-8D0C-CE39F450F8DB}" type="parTrans" cxnId="{7202A4BA-6BE7-48F5-8AD1-412ED2FEF533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86CF743D-0D1D-4DEB-A3F0-14E30FDBD4E3}" type="sibTrans" cxnId="{7202A4BA-6BE7-48F5-8AD1-412ED2FEF533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7FAF73AA-6D42-49E9-AFD5-F3AD1065C0F1}">
      <dgm:prSet phldrT="[Texto]" custT="1"/>
      <dgm:spPr/>
      <dgm:t>
        <a:bodyPr/>
        <a:lstStyle/>
        <a:p>
          <a:r>
            <a:rPr lang="pt-PT" sz="2000" dirty="0" smtClean="0">
              <a:latin typeface="Bell MT" pitchFamily="18" charset="0"/>
            </a:rPr>
            <a:t>Primeiro estudo: 1920</a:t>
          </a:r>
          <a:endParaRPr lang="pt-PT" sz="2000" dirty="0">
            <a:latin typeface="Bell MT" pitchFamily="18" charset="0"/>
          </a:endParaRPr>
        </a:p>
      </dgm:t>
    </dgm:pt>
    <dgm:pt modelId="{4AD36339-B9B5-4B43-9C5D-50EC3F633B9E}" type="parTrans" cxnId="{670B2FC3-C271-4FC6-8C3C-30F38124F5C7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D2EFF201-AE79-4857-B5CE-195E9AF1576E}" type="sibTrans" cxnId="{670B2FC3-C271-4FC6-8C3C-30F38124F5C7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DEBC6E80-DA0C-4542-AB3B-D0F3BE5207E2}">
      <dgm:prSet phldrT="[Texto]" phldr="1" custT="1"/>
      <dgm:spPr/>
      <dgm:t>
        <a:bodyPr/>
        <a:lstStyle/>
        <a:p>
          <a:endParaRPr lang="pt-PT" sz="2000" dirty="0">
            <a:latin typeface="Bell MT" pitchFamily="18" charset="0"/>
          </a:endParaRPr>
        </a:p>
      </dgm:t>
    </dgm:pt>
    <dgm:pt modelId="{DCA88635-D71F-443D-84F8-1755A36A5229}" type="parTrans" cxnId="{99ACE562-C727-4688-8E5B-4D782BA775BE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3E35B7C5-A17A-4E17-B3C5-E36545996E50}" type="sibTrans" cxnId="{99ACE562-C727-4688-8E5B-4D782BA775BE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E912C042-A052-459B-9ECC-BD8C9D0BF0C3}">
      <dgm:prSet phldrT="[Texto]" custT="1"/>
      <dgm:spPr/>
      <dgm:t>
        <a:bodyPr/>
        <a:lstStyle/>
        <a:p>
          <a:r>
            <a:rPr lang="pt-PT" sz="2000" dirty="0" smtClean="0">
              <a:latin typeface="Bell MT" pitchFamily="18" charset="0"/>
            </a:rPr>
            <a:t>Transformações na gestão organizacional</a:t>
          </a:r>
          <a:endParaRPr lang="pt-PT" sz="2000" dirty="0">
            <a:latin typeface="Bell MT" pitchFamily="18" charset="0"/>
          </a:endParaRPr>
        </a:p>
      </dgm:t>
    </dgm:pt>
    <dgm:pt modelId="{37D6C8A1-53CD-402E-BF32-8F0E4144046C}" type="parTrans" cxnId="{B1B0EE05-713E-4782-ADF5-2E13A8413813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E5BD88D8-0EDF-4016-AC63-45BF658A250E}" type="sibTrans" cxnId="{B1B0EE05-713E-4782-ADF5-2E13A8413813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6D2F5ABB-BDC2-44EC-9E68-6D638674E2D5}">
      <dgm:prSet phldrT="[Texto]" phldr="1" custT="1"/>
      <dgm:spPr/>
      <dgm:t>
        <a:bodyPr/>
        <a:lstStyle/>
        <a:p>
          <a:endParaRPr lang="pt-PT" sz="2000" dirty="0">
            <a:latin typeface="Bell MT" pitchFamily="18" charset="0"/>
          </a:endParaRPr>
        </a:p>
      </dgm:t>
    </dgm:pt>
    <dgm:pt modelId="{06DA9683-CA0E-4145-99BE-1D0F41DD3615}" type="parTrans" cxnId="{C3049A65-DC5B-4471-82BB-5CC2707F1175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9A2311A2-DA3C-46DC-B7EA-46BFA80F900A}" type="sibTrans" cxnId="{C3049A65-DC5B-4471-82BB-5CC2707F1175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168DB5E2-87B5-4649-94A9-B4EF711AC0CB}">
      <dgm:prSet phldrT="[Texto]" custT="1"/>
      <dgm:spPr/>
      <dgm:t>
        <a:bodyPr/>
        <a:lstStyle/>
        <a:p>
          <a:r>
            <a:rPr lang="pt-PT" sz="2000" dirty="0" smtClean="0">
              <a:latin typeface="Bell MT" pitchFamily="18" charset="0"/>
            </a:rPr>
            <a:t>Orçamento Tradicional</a:t>
          </a:r>
          <a:endParaRPr lang="pt-PT" sz="2000" dirty="0">
            <a:latin typeface="Bell MT" pitchFamily="18" charset="0"/>
          </a:endParaRPr>
        </a:p>
      </dgm:t>
    </dgm:pt>
    <dgm:pt modelId="{2B0BCF7F-BC40-447C-860F-CAA55B5FCE77}" type="parTrans" cxnId="{4F859F51-BE14-4EB8-9066-BA2B3455BC3A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6A7B35CB-D5E7-4421-9105-50CF2E765190}" type="sibTrans" cxnId="{4F859F51-BE14-4EB8-9066-BA2B3455BC3A}">
      <dgm:prSet/>
      <dgm:spPr/>
      <dgm:t>
        <a:bodyPr/>
        <a:lstStyle/>
        <a:p>
          <a:endParaRPr lang="pt-PT" sz="2000">
            <a:latin typeface="Bell MT" pitchFamily="18" charset="0"/>
          </a:endParaRPr>
        </a:p>
      </dgm:t>
    </dgm:pt>
    <dgm:pt modelId="{7CBBAC43-B48D-4D16-99C6-150EB0F66D52}" type="pres">
      <dgm:prSet presAssocID="{B021704B-A2F2-4F96-A5D4-55E6D360109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4896DC9A-043C-45D1-895E-DCCDDB53D478}" type="pres">
      <dgm:prSet presAssocID="{4AB40262-D74C-4277-835B-F9F667F5E451}" presName="composite" presStyleCnt="0"/>
      <dgm:spPr/>
    </dgm:pt>
    <dgm:pt modelId="{B7478716-17DD-4C6C-B271-1FD1E67E4144}" type="pres">
      <dgm:prSet presAssocID="{4AB40262-D74C-4277-835B-F9F667F5E45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2C0C711-B393-4C50-A965-8FC294D68936}" type="pres">
      <dgm:prSet presAssocID="{4AB40262-D74C-4277-835B-F9F667F5E45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376413E-4A93-40C8-870B-5906D48BB434}" type="pres">
      <dgm:prSet presAssocID="{86CF743D-0D1D-4DEB-A3F0-14E30FDBD4E3}" presName="sp" presStyleCnt="0"/>
      <dgm:spPr/>
    </dgm:pt>
    <dgm:pt modelId="{DF8EA1D6-866B-4B1E-94E9-7A9A80449716}" type="pres">
      <dgm:prSet presAssocID="{DEBC6E80-DA0C-4542-AB3B-D0F3BE5207E2}" presName="composite" presStyleCnt="0"/>
      <dgm:spPr/>
    </dgm:pt>
    <dgm:pt modelId="{D92C6932-DCE3-43E7-9C55-899D110E152E}" type="pres">
      <dgm:prSet presAssocID="{DEBC6E80-DA0C-4542-AB3B-D0F3BE5207E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B87DC9D-1172-40F0-8AFC-4AF2CC209246}" type="pres">
      <dgm:prSet presAssocID="{DEBC6E80-DA0C-4542-AB3B-D0F3BE5207E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E446DDF-38ED-448C-8FC1-29E4A17A78B8}" type="pres">
      <dgm:prSet presAssocID="{3E35B7C5-A17A-4E17-B3C5-E36545996E50}" presName="sp" presStyleCnt="0"/>
      <dgm:spPr/>
    </dgm:pt>
    <dgm:pt modelId="{EF37798C-407B-4C3E-BDBF-638C352D8817}" type="pres">
      <dgm:prSet presAssocID="{6D2F5ABB-BDC2-44EC-9E68-6D638674E2D5}" presName="composite" presStyleCnt="0"/>
      <dgm:spPr/>
    </dgm:pt>
    <dgm:pt modelId="{E5161C53-DF15-4E1D-AB72-DBCD1E803802}" type="pres">
      <dgm:prSet presAssocID="{6D2F5ABB-BDC2-44EC-9E68-6D638674E2D5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577382D-B7B2-442C-BB0F-F140775966A9}" type="pres">
      <dgm:prSet presAssocID="{6D2F5ABB-BDC2-44EC-9E68-6D638674E2D5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4EFA65CF-0CC0-4BC0-90D5-CD4E7CF4CC83}" type="presOf" srcId="{4AB40262-D74C-4277-835B-F9F667F5E451}" destId="{B7478716-17DD-4C6C-B271-1FD1E67E4144}" srcOrd="0" destOrd="0" presId="urn:microsoft.com/office/officeart/2005/8/layout/chevron2"/>
    <dgm:cxn modelId="{670B2FC3-C271-4FC6-8C3C-30F38124F5C7}" srcId="{4AB40262-D74C-4277-835B-F9F667F5E451}" destId="{7FAF73AA-6D42-49E9-AFD5-F3AD1065C0F1}" srcOrd="0" destOrd="0" parTransId="{4AD36339-B9B5-4B43-9C5D-50EC3F633B9E}" sibTransId="{D2EFF201-AE79-4857-B5CE-195E9AF1576E}"/>
    <dgm:cxn modelId="{7F19558C-9AE5-4436-88FB-03CF732BE441}" type="presOf" srcId="{DEBC6E80-DA0C-4542-AB3B-D0F3BE5207E2}" destId="{D92C6932-DCE3-43E7-9C55-899D110E152E}" srcOrd="0" destOrd="0" presId="urn:microsoft.com/office/officeart/2005/8/layout/chevron2"/>
    <dgm:cxn modelId="{7202A4BA-6BE7-48F5-8AD1-412ED2FEF533}" srcId="{B021704B-A2F2-4F96-A5D4-55E6D3601092}" destId="{4AB40262-D74C-4277-835B-F9F667F5E451}" srcOrd="0" destOrd="0" parTransId="{6808EEB6-5A84-44D3-8D0C-CE39F450F8DB}" sibTransId="{86CF743D-0D1D-4DEB-A3F0-14E30FDBD4E3}"/>
    <dgm:cxn modelId="{4F859F51-BE14-4EB8-9066-BA2B3455BC3A}" srcId="{6D2F5ABB-BDC2-44EC-9E68-6D638674E2D5}" destId="{168DB5E2-87B5-4649-94A9-B4EF711AC0CB}" srcOrd="0" destOrd="0" parTransId="{2B0BCF7F-BC40-447C-860F-CAA55B5FCE77}" sibTransId="{6A7B35CB-D5E7-4421-9105-50CF2E765190}"/>
    <dgm:cxn modelId="{33632A43-9CEA-4EDF-8EFA-14116552CCC9}" type="presOf" srcId="{B021704B-A2F2-4F96-A5D4-55E6D3601092}" destId="{7CBBAC43-B48D-4D16-99C6-150EB0F66D52}" srcOrd="0" destOrd="0" presId="urn:microsoft.com/office/officeart/2005/8/layout/chevron2"/>
    <dgm:cxn modelId="{99ACE562-C727-4688-8E5B-4D782BA775BE}" srcId="{B021704B-A2F2-4F96-A5D4-55E6D3601092}" destId="{DEBC6E80-DA0C-4542-AB3B-D0F3BE5207E2}" srcOrd="1" destOrd="0" parTransId="{DCA88635-D71F-443D-84F8-1755A36A5229}" sibTransId="{3E35B7C5-A17A-4E17-B3C5-E36545996E50}"/>
    <dgm:cxn modelId="{13F864B1-94C9-4E3F-B3F9-60913D5920D7}" type="presOf" srcId="{168DB5E2-87B5-4649-94A9-B4EF711AC0CB}" destId="{C577382D-B7B2-442C-BB0F-F140775966A9}" srcOrd="0" destOrd="0" presId="urn:microsoft.com/office/officeart/2005/8/layout/chevron2"/>
    <dgm:cxn modelId="{501C57BB-C5BB-44FD-BE09-7939C52881A2}" type="presOf" srcId="{7FAF73AA-6D42-49E9-AFD5-F3AD1065C0F1}" destId="{82C0C711-B393-4C50-A965-8FC294D68936}" srcOrd="0" destOrd="0" presId="urn:microsoft.com/office/officeart/2005/8/layout/chevron2"/>
    <dgm:cxn modelId="{EF59EB6E-42A8-42FA-AB35-4B336C7C360B}" type="presOf" srcId="{E912C042-A052-459B-9ECC-BD8C9D0BF0C3}" destId="{8B87DC9D-1172-40F0-8AFC-4AF2CC209246}" srcOrd="0" destOrd="0" presId="urn:microsoft.com/office/officeart/2005/8/layout/chevron2"/>
    <dgm:cxn modelId="{C3049A65-DC5B-4471-82BB-5CC2707F1175}" srcId="{B021704B-A2F2-4F96-A5D4-55E6D3601092}" destId="{6D2F5ABB-BDC2-44EC-9E68-6D638674E2D5}" srcOrd="2" destOrd="0" parTransId="{06DA9683-CA0E-4145-99BE-1D0F41DD3615}" sibTransId="{9A2311A2-DA3C-46DC-B7EA-46BFA80F900A}"/>
    <dgm:cxn modelId="{B1B0EE05-713E-4782-ADF5-2E13A8413813}" srcId="{DEBC6E80-DA0C-4542-AB3B-D0F3BE5207E2}" destId="{E912C042-A052-459B-9ECC-BD8C9D0BF0C3}" srcOrd="0" destOrd="0" parTransId="{37D6C8A1-53CD-402E-BF32-8F0E4144046C}" sibTransId="{E5BD88D8-0EDF-4016-AC63-45BF658A250E}"/>
    <dgm:cxn modelId="{428EE21D-C1B5-48BD-822F-E84FA10940AB}" type="presOf" srcId="{6D2F5ABB-BDC2-44EC-9E68-6D638674E2D5}" destId="{E5161C53-DF15-4E1D-AB72-DBCD1E803802}" srcOrd="0" destOrd="0" presId="urn:microsoft.com/office/officeart/2005/8/layout/chevron2"/>
    <dgm:cxn modelId="{6212A1DE-592D-48EE-9652-CD171B0B2510}" type="presParOf" srcId="{7CBBAC43-B48D-4D16-99C6-150EB0F66D52}" destId="{4896DC9A-043C-45D1-895E-DCCDDB53D478}" srcOrd="0" destOrd="0" presId="urn:microsoft.com/office/officeart/2005/8/layout/chevron2"/>
    <dgm:cxn modelId="{63DC0AF3-E395-4B11-87E0-BAC0C2D551FA}" type="presParOf" srcId="{4896DC9A-043C-45D1-895E-DCCDDB53D478}" destId="{B7478716-17DD-4C6C-B271-1FD1E67E4144}" srcOrd="0" destOrd="0" presId="urn:microsoft.com/office/officeart/2005/8/layout/chevron2"/>
    <dgm:cxn modelId="{7D287917-DAD9-4CD6-BBB4-F7C82F8F37E8}" type="presParOf" srcId="{4896DC9A-043C-45D1-895E-DCCDDB53D478}" destId="{82C0C711-B393-4C50-A965-8FC294D68936}" srcOrd="1" destOrd="0" presId="urn:microsoft.com/office/officeart/2005/8/layout/chevron2"/>
    <dgm:cxn modelId="{FD3CE815-0F2F-4D79-8834-038636DF4DE1}" type="presParOf" srcId="{7CBBAC43-B48D-4D16-99C6-150EB0F66D52}" destId="{F376413E-4A93-40C8-870B-5906D48BB434}" srcOrd="1" destOrd="0" presId="urn:microsoft.com/office/officeart/2005/8/layout/chevron2"/>
    <dgm:cxn modelId="{8BACA68D-EFBA-4C69-BD34-F97C245FBF91}" type="presParOf" srcId="{7CBBAC43-B48D-4D16-99C6-150EB0F66D52}" destId="{DF8EA1D6-866B-4B1E-94E9-7A9A80449716}" srcOrd="2" destOrd="0" presId="urn:microsoft.com/office/officeart/2005/8/layout/chevron2"/>
    <dgm:cxn modelId="{783CE12E-B4B7-4CE0-8272-A6B93BB56C21}" type="presParOf" srcId="{DF8EA1D6-866B-4B1E-94E9-7A9A80449716}" destId="{D92C6932-DCE3-43E7-9C55-899D110E152E}" srcOrd="0" destOrd="0" presId="urn:microsoft.com/office/officeart/2005/8/layout/chevron2"/>
    <dgm:cxn modelId="{EA36E12C-ED24-47B5-9E03-325E8C5CEDF8}" type="presParOf" srcId="{DF8EA1D6-866B-4B1E-94E9-7A9A80449716}" destId="{8B87DC9D-1172-40F0-8AFC-4AF2CC209246}" srcOrd="1" destOrd="0" presId="urn:microsoft.com/office/officeart/2005/8/layout/chevron2"/>
    <dgm:cxn modelId="{6C94FDC8-B49E-4F75-BF71-DA510D712FC2}" type="presParOf" srcId="{7CBBAC43-B48D-4D16-99C6-150EB0F66D52}" destId="{7E446DDF-38ED-448C-8FC1-29E4A17A78B8}" srcOrd="3" destOrd="0" presId="urn:microsoft.com/office/officeart/2005/8/layout/chevron2"/>
    <dgm:cxn modelId="{EAAFEE36-AFD2-4616-B074-F9F9FC0AEE64}" type="presParOf" srcId="{7CBBAC43-B48D-4D16-99C6-150EB0F66D52}" destId="{EF37798C-407B-4C3E-BDBF-638C352D8817}" srcOrd="4" destOrd="0" presId="urn:microsoft.com/office/officeart/2005/8/layout/chevron2"/>
    <dgm:cxn modelId="{D4855685-432F-42AB-A360-9328EFA52672}" type="presParOf" srcId="{EF37798C-407B-4C3E-BDBF-638C352D8817}" destId="{E5161C53-DF15-4E1D-AB72-DBCD1E803802}" srcOrd="0" destOrd="0" presId="urn:microsoft.com/office/officeart/2005/8/layout/chevron2"/>
    <dgm:cxn modelId="{DD780A00-A2CD-4B95-99B2-C1EF2F17ED00}" type="presParOf" srcId="{EF37798C-407B-4C3E-BDBF-638C352D8817}" destId="{C577382D-B7B2-442C-BB0F-F140775966A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5DFA05-B2BE-9F4B-942D-42EFD732F5BB}" type="doc">
      <dgm:prSet loTypeId="urn:microsoft.com/office/officeart/2009/3/layout/StepUpProcess" loCatId="" qsTypeId="urn:microsoft.com/office/officeart/2005/8/quickstyle/simple4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CA4A1150-E17E-5D43-8FA5-D03FE714BCA2}">
      <dgm:prSet phldrT="[Text]" custT="1"/>
      <dgm:spPr/>
      <dgm:t>
        <a:bodyPr/>
        <a:lstStyle/>
        <a:p>
          <a:pPr algn="ctr"/>
          <a:r>
            <a:rPr lang="pt-PT" sz="1400" dirty="0" smtClean="0"/>
            <a:t>Redução da eficiência deste tipo de orçamento - desenvolvimento de orçamentos mais flexíveis e dinâmicos</a:t>
          </a:r>
          <a:endParaRPr lang="en-US" sz="1400" dirty="0"/>
        </a:p>
      </dgm:t>
    </dgm:pt>
    <dgm:pt modelId="{D0FB3D23-F885-6940-900C-73B03D8CD798}" type="parTrans" cxnId="{FD9CBAEF-E160-5F4D-AC18-6A075EA5F0E6}">
      <dgm:prSet/>
      <dgm:spPr/>
      <dgm:t>
        <a:bodyPr/>
        <a:lstStyle/>
        <a:p>
          <a:pPr algn="ctr"/>
          <a:endParaRPr lang="en-US" sz="2000"/>
        </a:p>
      </dgm:t>
    </dgm:pt>
    <dgm:pt modelId="{1774C702-30A8-5741-82D6-3C7AD2FD22D8}" type="sibTrans" cxnId="{FD9CBAEF-E160-5F4D-AC18-6A075EA5F0E6}">
      <dgm:prSet/>
      <dgm:spPr/>
      <dgm:t>
        <a:bodyPr/>
        <a:lstStyle/>
        <a:p>
          <a:pPr algn="ctr"/>
          <a:endParaRPr lang="en-US" sz="2000"/>
        </a:p>
      </dgm:t>
    </dgm:pt>
    <dgm:pt modelId="{77201984-9E5B-0049-A80A-0423358CDEF7}">
      <dgm:prSet phldrT="[Text]" custT="1"/>
      <dgm:spPr/>
      <dgm:t>
        <a:bodyPr/>
        <a:lstStyle/>
        <a:p>
          <a:pPr algn="ctr"/>
          <a:r>
            <a:rPr lang="pt-PT" sz="1400" dirty="0" smtClean="0"/>
            <a:t>Diversificação dos sectores e mercados</a:t>
          </a:r>
          <a:endParaRPr lang="en-US" sz="1400" dirty="0"/>
        </a:p>
      </dgm:t>
    </dgm:pt>
    <dgm:pt modelId="{B657690F-BFC6-EC47-A561-AC2B7C62EA7D}" type="parTrans" cxnId="{D344406D-25C1-A44B-A88F-B8F7A14C3E7A}">
      <dgm:prSet/>
      <dgm:spPr/>
      <dgm:t>
        <a:bodyPr/>
        <a:lstStyle/>
        <a:p>
          <a:pPr algn="ctr"/>
          <a:endParaRPr lang="en-US" sz="2000"/>
        </a:p>
      </dgm:t>
    </dgm:pt>
    <dgm:pt modelId="{E2084E38-A83E-9248-894F-D7B4AEF62A03}" type="sibTrans" cxnId="{D344406D-25C1-A44B-A88F-B8F7A14C3E7A}">
      <dgm:prSet/>
      <dgm:spPr/>
      <dgm:t>
        <a:bodyPr/>
        <a:lstStyle/>
        <a:p>
          <a:pPr algn="ctr"/>
          <a:endParaRPr lang="en-US" sz="2000"/>
        </a:p>
      </dgm:t>
    </dgm:pt>
    <dgm:pt modelId="{87B25C27-1D4D-DB47-AB4C-6A26D0447B66}">
      <dgm:prSet phldrT="[Text]" custT="1"/>
      <dgm:spPr/>
      <dgm:t>
        <a:bodyPr/>
        <a:lstStyle/>
        <a:p>
          <a:pPr algn="ctr"/>
          <a:r>
            <a:rPr lang="pt-PT" sz="1400" dirty="0" smtClean="0"/>
            <a:t>Um dos mais influentes instrumentos de planeamento financeiro.</a:t>
          </a:r>
          <a:endParaRPr lang="en-US" sz="1400" dirty="0"/>
        </a:p>
      </dgm:t>
    </dgm:pt>
    <dgm:pt modelId="{62B1A2B9-2CA0-4848-888D-7C4CD1FA7D66}" type="parTrans" cxnId="{EAE5D5A0-C9D7-A44A-B480-9F27FC879671}">
      <dgm:prSet/>
      <dgm:spPr/>
      <dgm:t>
        <a:bodyPr/>
        <a:lstStyle/>
        <a:p>
          <a:pPr algn="ctr"/>
          <a:endParaRPr lang="en-US" sz="2000"/>
        </a:p>
      </dgm:t>
    </dgm:pt>
    <dgm:pt modelId="{7135FD0A-25AD-6E49-81AF-BDC38AC7E603}" type="sibTrans" cxnId="{EAE5D5A0-C9D7-A44A-B480-9F27FC879671}">
      <dgm:prSet/>
      <dgm:spPr/>
      <dgm:t>
        <a:bodyPr/>
        <a:lstStyle/>
        <a:p>
          <a:pPr algn="ctr"/>
          <a:endParaRPr lang="en-US" sz="2000"/>
        </a:p>
      </dgm:t>
    </dgm:pt>
    <dgm:pt modelId="{038ED649-A258-9847-AEAA-2BF941970313}" type="pres">
      <dgm:prSet presAssocID="{0D5DFA05-B2BE-9F4B-942D-42EFD732F5B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D860A78D-523A-C741-AB8C-ED368E68D6AB}" type="pres">
      <dgm:prSet presAssocID="{CA4A1150-E17E-5D43-8FA5-D03FE714BCA2}" presName="composite" presStyleCnt="0"/>
      <dgm:spPr/>
      <dgm:t>
        <a:bodyPr/>
        <a:lstStyle/>
        <a:p>
          <a:endParaRPr lang="pt-PT"/>
        </a:p>
      </dgm:t>
    </dgm:pt>
    <dgm:pt modelId="{183EE811-A7BB-964F-8ED2-FA5A9878E12C}" type="pres">
      <dgm:prSet presAssocID="{CA4A1150-E17E-5D43-8FA5-D03FE714BCA2}" presName="LShape" presStyleLbl="alignNode1" presStyleIdx="0" presStyleCnt="5"/>
      <dgm:spPr/>
      <dgm:t>
        <a:bodyPr/>
        <a:lstStyle/>
        <a:p>
          <a:endParaRPr lang="pt-PT"/>
        </a:p>
      </dgm:t>
    </dgm:pt>
    <dgm:pt modelId="{9C60C015-58B6-5E44-86F7-8F9BD84CEF91}" type="pres">
      <dgm:prSet presAssocID="{CA4A1150-E17E-5D43-8FA5-D03FE714BCA2}" presName="ParentText" presStyleLbl="revTx" presStyleIdx="0" presStyleCnt="3" custScaleY="70168" custLinFactNeighborY="-915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192BDE-510C-7242-9924-1A877EDDF307}" type="pres">
      <dgm:prSet presAssocID="{CA4A1150-E17E-5D43-8FA5-D03FE714BCA2}" presName="Triangle" presStyleLbl="alignNode1" presStyleIdx="1" presStyleCnt="5"/>
      <dgm:spPr/>
      <dgm:t>
        <a:bodyPr/>
        <a:lstStyle/>
        <a:p>
          <a:endParaRPr lang="pt-PT"/>
        </a:p>
      </dgm:t>
    </dgm:pt>
    <dgm:pt modelId="{F05B0684-687A-A348-B583-1E629E4B9997}" type="pres">
      <dgm:prSet presAssocID="{1774C702-30A8-5741-82D6-3C7AD2FD22D8}" presName="sibTrans" presStyleCnt="0"/>
      <dgm:spPr/>
      <dgm:t>
        <a:bodyPr/>
        <a:lstStyle/>
        <a:p>
          <a:endParaRPr lang="pt-PT"/>
        </a:p>
      </dgm:t>
    </dgm:pt>
    <dgm:pt modelId="{06385DFC-B866-0241-B0C4-887C3826251C}" type="pres">
      <dgm:prSet presAssocID="{1774C702-30A8-5741-82D6-3C7AD2FD22D8}" presName="space" presStyleCnt="0"/>
      <dgm:spPr/>
      <dgm:t>
        <a:bodyPr/>
        <a:lstStyle/>
        <a:p>
          <a:endParaRPr lang="pt-PT"/>
        </a:p>
      </dgm:t>
    </dgm:pt>
    <dgm:pt modelId="{8BB178CD-1631-7344-91FC-C9539E9335A9}" type="pres">
      <dgm:prSet presAssocID="{77201984-9E5B-0049-A80A-0423358CDEF7}" presName="composite" presStyleCnt="0"/>
      <dgm:spPr/>
      <dgm:t>
        <a:bodyPr/>
        <a:lstStyle/>
        <a:p>
          <a:endParaRPr lang="pt-PT"/>
        </a:p>
      </dgm:t>
    </dgm:pt>
    <dgm:pt modelId="{0C46F1AA-3ED0-8948-9F59-EA5E19008D97}" type="pres">
      <dgm:prSet presAssocID="{77201984-9E5B-0049-A80A-0423358CDEF7}" presName="LShape" presStyleLbl="alignNode1" presStyleIdx="2" presStyleCnt="5"/>
      <dgm:spPr/>
      <dgm:t>
        <a:bodyPr/>
        <a:lstStyle/>
        <a:p>
          <a:endParaRPr lang="pt-PT"/>
        </a:p>
      </dgm:t>
    </dgm:pt>
    <dgm:pt modelId="{19E88C08-482C-A54F-829D-7669B48BB910}" type="pres">
      <dgm:prSet presAssocID="{77201984-9E5B-0049-A80A-0423358CDEF7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D638D8-8763-2549-9B08-4D675BBDFFFF}" type="pres">
      <dgm:prSet presAssocID="{77201984-9E5B-0049-A80A-0423358CDEF7}" presName="Triangle" presStyleLbl="alignNode1" presStyleIdx="3" presStyleCnt="5"/>
      <dgm:spPr/>
      <dgm:t>
        <a:bodyPr/>
        <a:lstStyle/>
        <a:p>
          <a:endParaRPr lang="pt-PT"/>
        </a:p>
      </dgm:t>
    </dgm:pt>
    <dgm:pt modelId="{DC0B8765-3E87-6542-82A3-26B46D4479DA}" type="pres">
      <dgm:prSet presAssocID="{E2084E38-A83E-9248-894F-D7B4AEF62A03}" presName="sibTrans" presStyleCnt="0"/>
      <dgm:spPr/>
      <dgm:t>
        <a:bodyPr/>
        <a:lstStyle/>
        <a:p>
          <a:endParaRPr lang="pt-PT"/>
        </a:p>
      </dgm:t>
    </dgm:pt>
    <dgm:pt modelId="{1F3F0DCB-CF43-2C4F-B55A-40C3E14454C7}" type="pres">
      <dgm:prSet presAssocID="{E2084E38-A83E-9248-894F-D7B4AEF62A03}" presName="space" presStyleCnt="0"/>
      <dgm:spPr/>
      <dgm:t>
        <a:bodyPr/>
        <a:lstStyle/>
        <a:p>
          <a:endParaRPr lang="pt-PT"/>
        </a:p>
      </dgm:t>
    </dgm:pt>
    <dgm:pt modelId="{5E0C6EFE-FE24-F148-A225-CE5FD0B22B01}" type="pres">
      <dgm:prSet presAssocID="{87B25C27-1D4D-DB47-AB4C-6A26D0447B66}" presName="composite" presStyleCnt="0"/>
      <dgm:spPr/>
      <dgm:t>
        <a:bodyPr/>
        <a:lstStyle/>
        <a:p>
          <a:endParaRPr lang="pt-PT"/>
        </a:p>
      </dgm:t>
    </dgm:pt>
    <dgm:pt modelId="{F919FD45-DF07-B34A-8A16-DFE6DCC8BE38}" type="pres">
      <dgm:prSet presAssocID="{87B25C27-1D4D-DB47-AB4C-6A26D0447B66}" presName="LShape" presStyleLbl="alignNode1" presStyleIdx="4" presStyleCnt="5"/>
      <dgm:spPr/>
      <dgm:t>
        <a:bodyPr/>
        <a:lstStyle/>
        <a:p>
          <a:endParaRPr lang="pt-PT"/>
        </a:p>
      </dgm:t>
    </dgm:pt>
    <dgm:pt modelId="{9A0B2C41-916F-E04F-98DE-CEAA1C5F4DFB}" type="pres">
      <dgm:prSet presAssocID="{87B25C27-1D4D-DB47-AB4C-6A26D0447B66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1437FA-A05A-418F-9A33-B213F41BEA02}" type="presOf" srcId="{0D5DFA05-B2BE-9F4B-942D-42EFD732F5BB}" destId="{038ED649-A258-9847-AEAA-2BF941970313}" srcOrd="0" destOrd="0" presId="urn:microsoft.com/office/officeart/2009/3/layout/StepUpProcess"/>
    <dgm:cxn modelId="{EAE5D5A0-C9D7-A44A-B480-9F27FC879671}" srcId="{0D5DFA05-B2BE-9F4B-942D-42EFD732F5BB}" destId="{87B25C27-1D4D-DB47-AB4C-6A26D0447B66}" srcOrd="2" destOrd="0" parTransId="{62B1A2B9-2CA0-4848-888D-7C4CD1FA7D66}" sibTransId="{7135FD0A-25AD-6E49-81AF-BDC38AC7E603}"/>
    <dgm:cxn modelId="{35018F70-0D8C-4BD1-86DB-E97BA6E4DD91}" type="presOf" srcId="{87B25C27-1D4D-DB47-AB4C-6A26D0447B66}" destId="{9A0B2C41-916F-E04F-98DE-CEAA1C5F4DFB}" srcOrd="0" destOrd="0" presId="urn:microsoft.com/office/officeart/2009/3/layout/StepUpProcess"/>
    <dgm:cxn modelId="{D344406D-25C1-A44B-A88F-B8F7A14C3E7A}" srcId="{0D5DFA05-B2BE-9F4B-942D-42EFD732F5BB}" destId="{77201984-9E5B-0049-A80A-0423358CDEF7}" srcOrd="1" destOrd="0" parTransId="{B657690F-BFC6-EC47-A561-AC2B7C62EA7D}" sibTransId="{E2084E38-A83E-9248-894F-D7B4AEF62A03}"/>
    <dgm:cxn modelId="{74E8CA92-C409-4C78-81B2-5E25A6D13A87}" type="presOf" srcId="{77201984-9E5B-0049-A80A-0423358CDEF7}" destId="{19E88C08-482C-A54F-829D-7669B48BB910}" srcOrd="0" destOrd="0" presId="urn:microsoft.com/office/officeart/2009/3/layout/StepUpProcess"/>
    <dgm:cxn modelId="{FD9CBAEF-E160-5F4D-AC18-6A075EA5F0E6}" srcId="{0D5DFA05-B2BE-9F4B-942D-42EFD732F5BB}" destId="{CA4A1150-E17E-5D43-8FA5-D03FE714BCA2}" srcOrd="0" destOrd="0" parTransId="{D0FB3D23-F885-6940-900C-73B03D8CD798}" sibTransId="{1774C702-30A8-5741-82D6-3C7AD2FD22D8}"/>
    <dgm:cxn modelId="{B4D2893A-805A-4CDC-8A07-24266B2E9965}" type="presOf" srcId="{CA4A1150-E17E-5D43-8FA5-D03FE714BCA2}" destId="{9C60C015-58B6-5E44-86F7-8F9BD84CEF91}" srcOrd="0" destOrd="0" presId="urn:microsoft.com/office/officeart/2009/3/layout/StepUpProcess"/>
    <dgm:cxn modelId="{D48BFDF1-8510-40D7-A526-FFD3F3752A3E}" type="presParOf" srcId="{038ED649-A258-9847-AEAA-2BF941970313}" destId="{D860A78D-523A-C741-AB8C-ED368E68D6AB}" srcOrd="0" destOrd="0" presId="urn:microsoft.com/office/officeart/2009/3/layout/StepUpProcess"/>
    <dgm:cxn modelId="{48C25F37-A7C3-427B-8352-1C75DA172841}" type="presParOf" srcId="{D860A78D-523A-C741-AB8C-ED368E68D6AB}" destId="{183EE811-A7BB-964F-8ED2-FA5A9878E12C}" srcOrd="0" destOrd="0" presId="urn:microsoft.com/office/officeart/2009/3/layout/StepUpProcess"/>
    <dgm:cxn modelId="{AD627BD9-FF56-4AE5-A4D8-4192711241E6}" type="presParOf" srcId="{D860A78D-523A-C741-AB8C-ED368E68D6AB}" destId="{9C60C015-58B6-5E44-86F7-8F9BD84CEF91}" srcOrd="1" destOrd="0" presId="urn:microsoft.com/office/officeart/2009/3/layout/StepUpProcess"/>
    <dgm:cxn modelId="{93B2C6F5-40D5-4F89-94C3-AD127A12FCE6}" type="presParOf" srcId="{D860A78D-523A-C741-AB8C-ED368E68D6AB}" destId="{6C192BDE-510C-7242-9924-1A877EDDF307}" srcOrd="2" destOrd="0" presId="urn:microsoft.com/office/officeart/2009/3/layout/StepUpProcess"/>
    <dgm:cxn modelId="{117837CB-BEE8-4209-B0F7-7A3BA59EA3C0}" type="presParOf" srcId="{038ED649-A258-9847-AEAA-2BF941970313}" destId="{F05B0684-687A-A348-B583-1E629E4B9997}" srcOrd="1" destOrd="0" presId="urn:microsoft.com/office/officeart/2009/3/layout/StepUpProcess"/>
    <dgm:cxn modelId="{1A0763F4-8695-45D2-A618-8EED4A3038E0}" type="presParOf" srcId="{F05B0684-687A-A348-B583-1E629E4B9997}" destId="{06385DFC-B866-0241-B0C4-887C3826251C}" srcOrd="0" destOrd="0" presId="urn:microsoft.com/office/officeart/2009/3/layout/StepUpProcess"/>
    <dgm:cxn modelId="{D962CC4E-1B36-4EE5-B904-DC8BD0DF7192}" type="presParOf" srcId="{038ED649-A258-9847-AEAA-2BF941970313}" destId="{8BB178CD-1631-7344-91FC-C9539E9335A9}" srcOrd="2" destOrd="0" presId="urn:microsoft.com/office/officeart/2009/3/layout/StepUpProcess"/>
    <dgm:cxn modelId="{9D588B29-E51F-4323-AA51-4DA4C8E92363}" type="presParOf" srcId="{8BB178CD-1631-7344-91FC-C9539E9335A9}" destId="{0C46F1AA-3ED0-8948-9F59-EA5E19008D97}" srcOrd="0" destOrd="0" presId="urn:microsoft.com/office/officeart/2009/3/layout/StepUpProcess"/>
    <dgm:cxn modelId="{B1D50510-02CD-4BC5-8229-46BAB3571777}" type="presParOf" srcId="{8BB178CD-1631-7344-91FC-C9539E9335A9}" destId="{19E88C08-482C-A54F-829D-7669B48BB910}" srcOrd="1" destOrd="0" presId="urn:microsoft.com/office/officeart/2009/3/layout/StepUpProcess"/>
    <dgm:cxn modelId="{D25AD91B-E8C1-41A2-826B-3F320659A5F9}" type="presParOf" srcId="{8BB178CD-1631-7344-91FC-C9539E9335A9}" destId="{FCD638D8-8763-2549-9B08-4D675BBDFFFF}" srcOrd="2" destOrd="0" presId="urn:microsoft.com/office/officeart/2009/3/layout/StepUpProcess"/>
    <dgm:cxn modelId="{CD919BE4-08BD-4889-A165-3735FF382896}" type="presParOf" srcId="{038ED649-A258-9847-AEAA-2BF941970313}" destId="{DC0B8765-3E87-6542-82A3-26B46D4479DA}" srcOrd="3" destOrd="0" presId="urn:microsoft.com/office/officeart/2009/3/layout/StepUpProcess"/>
    <dgm:cxn modelId="{42C03BB3-C8A8-4983-BE52-C8AEE0003F5E}" type="presParOf" srcId="{DC0B8765-3E87-6542-82A3-26B46D4479DA}" destId="{1F3F0DCB-CF43-2C4F-B55A-40C3E14454C7}" srcOrd="0" destOrd="0" presId="urn:microsoft.com/office/officeart/2009/3/layout/StepUpProcess"/>
    <dgm:cxn modelId="{1EC6D1B6-B1CB-4C63-B40F-4613761C3518}" type="presParOf" srcId="{038ED649-A258-9847-AEAA-2BF941970313}" destId="{5E0C6EFE-FE24-F148-A225-CE5FD0B22B01}" srcOrd="4" destOrd="0" presId="urn:microsoft.com/office/officeart/2009/3/layout/StepUpProcess"/>
    <dgm:cxn modelId="{FFA8FAD1-C617-43DA-9B94-0F328451D754}" type="presParOf" srcId="{5E0C6EFE-FE24-F148-A225-CE5FD0B22B01}" destId="{F919FD45-DF07-B34A-8A16-DFE6DCC8BE38}" srcOrd="0" destOrd="0" presId="urn:microsoft.com/office/officeart/2009/3/layout/StepUpProcess"/>
    <dgm:cxn modelId="{BC4F6571-F926-4E1B-B9EB-CAFFA86F898B}" type="presParOf" srcId="{5E0C6EFE-FE24-F148-A225-CE5FD0B22B01}" destId="{9A0B2C41-916F-E04F-98DE-CEAA1C5F4DF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7EC09E-DC7C-9444-A651-17D735D1BEAA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95C3B5-2400-DC41-BC29-B34C6563CAE3}">
      <dgm:prSet phldrT="[Text]" phldr="1" custT="1"/>
      <dgm:spPr/>
      <dgm:t>
        <a:bodyPr/>
        <a:lstStyle/>
        <a:p>
          <a:endParaRPr lang="en-US" sz="1800" dirty="0">
            <a:latin typeface="Bell MT" pitchFamily="18" charset="0"/>
          </a:endParaRPr>
        </a:p>
      </dgm:t>
    </dgm:pt>
    <dgm:pt modelId="{6B7CA2C4-478D-9741-9B17-B8EF74916D07}" type="parTrans" cxnId="{F4F1F1AE-6C91-A64A-978E-F32313AB60E9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CB7BABA6-F335-6E49-9DE4-B4DF2B78FA5B}" type="sibTrans" cxnId="{F4F1F1AE-6C91-A64A-978E-F32313AB60E9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21AD5DE5-F212-AD48-B26D-EFFCD17F9343}">
      <dgm:prSet phldrT="[Text]" custT="1"/>
      <dgm:spPr/>
      <dgm:t>
        <a:bodyPr/>
        <a:lstStyle/>
        <a:p>
          <a:r>
            <a:rPr lang="en-US" sz="1800" dirty="0" smtClean="0">
              <a:latin typeface="Bell MT" pitchFamily="18" charset="0"/>
            </a:rPr>
            <a:t>Orçamento com uma base anual</a:t>
          </a:r>
          <a:endParaRPr lang="en-US" sz="1800" dirty="0">
            <a:latin typeface="Bell MT" pitchFamily="18" charset="0"/>
          </a:endParaRPr>
        </a:p>
      </dgm:t>
    </dgm:pt>
    <dgm:pt modelId="{E4D20C7E-ADCD-F544-AB2D-65E0C26F80B5}" type="parTrans" cxnId="{73C8E848-79B4-7049-B574-5F0ACF537E61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4964558D-10B6-4946-8157-85149A2B3FB1}" type="sibTrans" cxnId="{73C8E848-79B4-7049-B574-5F0ACF537E61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E9FD52F0-3C59-4246-8722-84F23CA1FFEC}">
      <dgm:prSet phldrT="[Text]" custT="1"/>
      <dgm:spPr/>
      <dgm:t>
        <a:bodyPr/>
        <a:lstStyle/>
        <a:p>
          <a:r>
            <a:rPr lang="pt-PT" sz="1800" dirty="0" smtClean="0">
              <a:latin typeface="Bell MT" pitchFamily="18" charset="0"/>
            </a:rPr>
            <a:t>Orçamento rígido</a:t>
          </a:r>
          <a:endParaRPr lang="en-US" sz="1800" dirty="0">
            <a:latin typeface="Bell MT" pitchFamily="18" charset="0"/>
          </a:endParaRPr>
        </a:p>
      </dgm:t>
    </dgm:pt>
    <dgm:pt modelId="{F397B158-5B83-F140-9474-D5BB54DCA971}" type="parTrans" cxnId="{01EF1C8E-5D5B-0A4F-BDE4-1D8085612049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DEB55B78-BB25-9443-83C7-1C69B5D0FCC0}" type="sibTrans" cxnId="{01EF1C8E-5D5B-0A4F-BDE4-1D8085612049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D5846C61-4B06-484C-B8E7-9C873B3EEEA1}">
      <dgm:prSet phldrT="[Text]" phldr="1" custT="1"/>
      <dgm:spPr/>
      <dgm:t>
        <a:bodyPr/>
        <a:lstStyle/>
        <a:p>
          <a:endParaRPr lang="en-US" sz="1800" dirty="0">
            <a:latin typeface="Bell MT" pitchFamily="18" charset="0"/>
          </a:endParaRPr>
        </a:p>
      </dgm:t>
    </dgm:pt>
    <dgm:pt modelId="{2F4AC2A1-250E-4E4D-B23D-B9D116914B96}" type="parTrans" cxnId="{4AD7366D-6434-6440-9319-120FF7E5D33C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CC5278C4-1201-C242-87BA-0697AED31678}" type="sibTrans" cxnId="{4AD7366D-6434-6440-9319-120FF7E5D33C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7734D325-D43D-FF42-8EBE-BB00EA89B011}">
      <dgm:prSet phldrT="[Text]" custT="1"/>
      <dgm:spPr/>
      <dgm:t>
        <a:bodyPr/>
        <a:lstStyle/>
        <a:p>
          <a:r>
            <a:rPr lang="pt-PT" sz="1800" dirty="0" smtClean="0">
              <a:latin typeface="Bell MT" pitchFamily="18" charset="0"/>
            </a:rPr>
            <a:t>Guia </a:t>
          </a:r>
          <a:r>
            <a:rPr lang="pt-PT" sz="1800" dirty="0" smtClean="0">
              <a:latin typeface="Bell MT" pitchFamily="18" charset="0"/>
            </a:rPr>
            <a:t>formal e complexo</a:t>
          </a:r>
          <a:endParaRPr lang="en-US" sz="1800" dirty="0">
            <a:latin typeface="Bell MT" pitchFamily="18" charset="0"/>
          </a:endParaRPr>
        </a:p>
      </dgm:t>
    </dgm:pt>
    <dgm:pt modelId="{E768A394-55AE-B644-ACEC-779B5AB1052D}" type="parTrans" cxnId="{8964ADC1-4157-6B4B-BA37-3B12C517A8DD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E69E659A-264F-CF46-AC3A-52056B3CEA8B}" type="sibTrans" cxnId="{8964ADC1-4157-6B4B-BA37-3B12C517A8DD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49EA032B-AF13-7343-8D8B-D650062D2E32}">
      <dgm:prSet phldrT="[Text]" custT="1"/>
      <dgm:spPr/>
      <dgm:t>
        <a:bodyPr/>
        <a:lstStyle/>
        <a:p>
          <a:r>
            <a:rPr lang="pt-PT" sz="1800" dirty="0" smtClean="0">
              <a:latin typeface="Bell MT" pitchFamily="18" charset="0"/>
            </a:rPr>
            <a:t>Sustentam custos que correspondem, fundamentalmente, ao tempo</a:t>
          </a:r>
          <a:endParaRPr lang="en-US" sz="1800" dirty="0">
            <a:latin typeface="Bell MT" pitchFamily="18" charset="0"/>
          </a:endParaRPr>
        </a:p>
      </dgm:t>
    </dgm:pt>
    <dgm:pt modelId="{EFF35571-F651-FC4A-9341-90D35ED7FDDB}" type="parTrans" cxnId="{504EB54D-20FF-D349-8DA0-B8FFB3D6D908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7FFA1DF9-74C2-A343-A899-ACAF6D3D651F}" type="sibTrans" cxnId="{504EB54D-20FF-D349-8DA0-B8FFB3D6D908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7D5BB6EB-4FA5-FB4D-95AE-F7207F229E55}" type="pres">
      <dgm:prSet presAssocID="{117EC09E-DC7C-9444-A651-17D735D1BEA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997F420F-A9F7-6B43-9137-5035D7DF603B}" type="pres">
      <dgm:prSet presAssocID="{4595C3B5-2400-DC41-BC29-B34C6563CAE3}" presName="composite" presStyleCnt="0"/>
      <dgm:spPr/>
    </dgm:pt>
    <dgm:pt modelId="{58E1799F-B7AA-9343-89C9-2EF3837FD0D1}" type="pres">
      <dgm:prSet presAssocID="{4595C3B5-2400-DC41-BC29-B34C6563CAE3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829CEA1-AAE8-CB45-B3C2-721C2E0D542F}" type="pres">
      <dgm:prSet presAssocID="{4595C3B5-2400-DC41-BC29-B34C6563CAE3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EC571-3DF9-A244-9342-10C5C6A24ED6}" type="pres">
      <dgm:prSet presAssocID="{CB7BABA6-F335-6E49-9DE4-B4DF2B78FA5B}" presName="sp" presStyleCnt="0"/>
      <dgm:spPr/>
    </dgm:pt>
    <dgm:pt modelId="{6AF04E77-86F1-C049-9D54-58FD416D0EFC}" type="pres">
      <dgm:prSet presAssocID="{D5846C61-4B06-484C-B8E7-9C873B3EEEA1}" presName="composite" presStyleCnt="0"/>
      <dgm:spPr/>
    </dgm:pt>
    <dgm:pt modelId="{F9A365D9-4399-0842-B1CC-559CC7291D0C}" type="pres">
      <dgm:prSet presAssocID="{D5846C61-4B06-484C-B8E7-9C873B3EEEA1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B130190-672B-B149-8EDC-162EA34E82F7}" type="pres">
      <dgm:prSet presAssocID="{D5846C61-4B06-484C-B8E7-9C873B3EEEA1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D822B0-68B9-44D5-887C-08F78396B8DF}" type="presOf" srcId="{4595C3B5-2400-DC41-BC29-B34C6563CAE3}" destId="{58E1799F-B7AA-9343-89C9-2EF3837FD0D1}" srcOrd="0" destOrd="0" presId="urn:microsoft.com/office/officeart/2005/8/layout/chevron2"/>
    <dgm:cxn modelId="{42320973-60FE-40B2-A069-33D16C5F9BC3}" type="presOf" srcId="{7734D325-D43D-FF42-8EBE-BB00EA89B011}" destId="{3B130190-672B-B149-8EDC-162EA34E82F7}" srcOrd="0" destOrd="0" presId="urn:microsoft.com/office/officeart/2005/8/layout/chevron2"/>
    <dgm:cxn modelId="{B6519EED-DC4A-4F17-B87A-5F0B3245EAC6}" type="presOf" srcId="{21AD5DE5-F212-AD48-B26D-EFFCD17F9343}" destId="{0829CEA1-AAE8-CB45-B3C2-721C2E0D542F}" srcOrd="0" destOrd="0" presId="urn:microsoft.com/office/officeart/2005/8/layout/chevron2"/>
    <dgm:cxn modelId="{504EB54D-20FF-D349-8DA0-B8FFB3D6D908}" srcId="{D5846C61-4B06-484C-B8E7-9C873B3EEEA1}" destId="{49EA032B-AF13-7343-8D8B-D650062D2E32}" srcOrd="1" destOrd="0" parTransId="{EFF35571-F651-FC4A-9341-90D35ED7FDDB}" sibTransId="{7FFA1DF9-74C2-A343-A899-ACAF6D3D651F}"/>
    <dgm:cxn modelId="{01EF1C8E-5D5B-0A4F-BDE4-1D8085612049}" srcId="{4595C3B5-2400-DC41-BC29-B34C6563CAE3}" destId="{E9FD52F0-3C59-4246-8722-84F23CA1FFEC}" srcOrd="1" destOrd="0" parTransId="{F397B158-5B83-F140-9474-D5BB54DCA971}" sibTransId="{DEB55B78-BB25-9443-83C7-1C69B5D0FCC0}"/>
    <dgm:cxn modelId="{73C8E848-79B4-7049-B574-5F0ACF537E61}" srcId="{4595C3B5-2400-DC41-BC29-B34C6563CAE3}" destId="{21AD5DE5-F212-AD48-B26D-EFFCD17F9343}" srcOrd="0" destOrd="0" parTransId="{E4D20C7E-ADCD-F544-AB2D-65E0C26F80B5}" sibTransId="{4964558D-10B6-4946-8157-85149A2B3FB1}"/>
    <dgm:cxn modelId="{F4F1F1AE-6C91-A64A-978E-F32313AB60E9}" srcId="{117EC09E-DC7C-9444-A651-17D735D1BEAA}" destId="{4595C3B5-2400-DC41-BC29-B34C6563CAE3}" srcOrd="0" destOrd="0" parTransId="{6B7CA2C4-478D-9741-9B17-B8EF74916D07}" sibTransId="{CB7BABA6-F335-6E49-9DE4-B4DF2B78FA5B}"/>
    <dgm:cxn modelId="{6F64D973-338A-4D2B-8EAF-A902D793E79D}" type="presOf" srcId="{117EC09E-DC7C-9444-A651-17D735D1BEAA}" destId="{7D5BB6EB-4FA5-FB4D-95AE-F7207F229E55}" srcOrd="0" destOrd="0" presId="urn:microsoft.com/office/officeart/2005/8/layout/chevron2"/>
    <dgm:cxn modelId="{4AD7366D-6434-6440-9319-120FF7E5D33C}" srcId="{117EC09E-DC7C-9444-A651-17D735D1BEAA}" destId="{D5846C61-4B06-484C-B8E7-9C873B3EEEA1}" srcOrd="1" destOrd="0" parTransId="{2F4AC2A1-250E-4E4D-B23D-B9D116914B96}" sibTransId="{CC5278C4-1201-C242-87BA-0697AED31678}"/>
    <dgm:cxn modelId="{C1CEEA5E-F96C-473B-9AA4-1E85FCE0C5E2}" type="presOf" srcId="{49EA032B-AF13-7343-8D8B-D650062D2E32}" destId="{3B130190-672B-B149-8EDC-162EA34E82F7}" srcOrd="0" destOrd="1" presId="urn:microsoft.com/office/officeart/2005/8/layout/chevron2"/>
    <dgm:cxn modelId="{59F6801F-6AD9-40A7-B3C6-327C22FB8D39}" type="presOf" srcId="{D5846C61-4B06-484C-B8E7-9C873B3EEEA1}" destId="{F9A365D9-4399-0842-B1CC-559CC7291D0C}" srcOrd="0" destOrd="0" presId="urn:microsoft.com/office/officeart/2005/8/layout/chevron2"/>
    <dgm:cxn modelId="{8964ADC1-4157-6B4B-BA37-3B12C517A8DD}" srcId="{D5846C61-4B06-484C-B8E7-9C873B3EEEA1}" destId="{7734D325-D43D-FF42-8EBE-BB00EA89B011}" srcOrd="0" destOrd="0" parTransId="{E768A394-55AE-B644-ACEC-779B5AB1052D}" sibTransId="{E69E659A-264F-CF46-AC3A-52056B3CEA8B}"/>
    <dgm:cxn modelId="{5C9E1C0A-7294-4018-926E-3A906E100C1D}" type="presOf" srcId="{E9FD52F0-3C59-4246-8722-84F23CA1FFEC}" destId="{0829CEA1-AAE8-CB45-B3C2-721C2E0D542F}" srcOrd="0" destOrd="1" presId="urn:microsoft.com/office/officeart/2005/8/layout/chevron2"/>
    <dgm:cxn modelId="{72798C45-3DD1-4328-814C-3FE7DAC9E1D7}" type="presParOf" srcId="{7D5BB6EB-4FA5-FB4D-95AE-F7207F229E55}" destId="{997F420F-A9F7-6B43-9137-5035D7DF603B}" srcOrd="0" destOrd="0" presId="urn:microsoft.com/office/officeart/2005/8/layout/chevron2"/>
    <dgm:cxn modelId="{C8B824D7-4FCC-4382-AF58-F7917C92C2B2}" type="presParOf" srcId="{997F420F-A9F7-6B43-9137-5035D7DF603B}" destId="{58E1799F-B7AA-9343-89C9-2EF3837FD0D1}" srcOrd="0" destOrd="0" presId="urn:microsoft.com/office/officeart/2005/8/layout/chevron2"/>
    <dgm:cxn modelId="{0589FA2B-B3FD-4CC6-8C56-98384A033C4D}" type="presParOf" srcId="{997F420F-A9F7-6B43-9137-5035D7DF603B}" destId="{0829CEA1-AAE8-CB45-B3C2-721C2E0D542F}" srcOrd="1" destOrd="0" presId="urn:microsoft.com/office/officeart/2005/8/layout/chevron2"/>
    <dgm:cxn modelId="{8913B9E5-2E12-4EB9-BB89-A02B9D0500EF}" type="presParOf" srcId="{7D5BB6EB-4FA5-FB4D-95AE-F7207F229E55}" destId="{52AEC571-3DF9-A244-9342-10C5C6A24ED6}" srcOrd="1" destOrd="0" presId="urn:microsoft.com/office/officeart/2005/8/layout/chevron2"/>
    <dgm:cxn modelId="{5F0038F4-9DC7-4D7A-A72A-60CB10D70A6B}" type="presParOf" srcId="{7D5BB6EB-4FA5-FB4D-95AE-F7207F229E55}" destId="{6AF04E77-86F1-C049-9D54-58FD416D0EFC}" srcOrd="2" destOrd="0" presId="urn:microsoft.com/office/officeart/2005/8/layout/chevron2"/>
    <dgm:cxn modelId="{98490102-8106-4BC8-8458-6E61FC532E7A}" type="presParOf" srcId="{6AF04E77-86F1-C049-9D54-58FD416D0EFC}" destId="{F9A365D9-4399-0842-B1CC-559CC7291D0C}" srcOrd="0" destOrd="0" presId="urn:microsoft.com/office/officeart/2005/8/layout/chevron2"/>
    <dgm:cxn modelId="{063B1764-F449-4F50-A9CD-1A557D835088}" type="presParOf" srcId="{6AF04E77-86F1-C049-9D54-58FD416D0EFC}" destId="{3B130190-672B-B149-8EDC-162EA34E82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FEEF67-7C93-1A4E-BB33-6764D80B361A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234F892-0233-F64C-8E3C-CDC16D025F9E}">
      <dgm:prSet phldrT="[Text]" phldr="1" custT="1"/>
      <dgm:spPr/>
      <dgm:t>
        <a:bodyPr/>
        <a:lstStyle/>
        <a:p>
          <a:endParaRPr lang="en-US" sz="1800" dirty="0">
            <a:latin typeface="Bell MT" pitchFamily="18" charset="0"/>
          </a:endParaRPr>
        </a:p>
      </dgm:t>
    </dgm:pt>
    <dgm:pt modelId="{871B8A8D-B1F1-3D44-9899-D5D48F2F8C4D}" type="parTrans" cxnId="{A439F3B0-E85F-DD45-8ADB-23C28FD04600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7BC1E307-97A7-A643-85B4-DE1E73AEE9FC}" type="sibTrans" cxnId="{A439F3B0-E85F-DD45-8ADB-23C28FD04600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943C830B-5E80-1441-94FC-9D5AC6FE2DDC}">
      <dgm:prSet custT="1"/>
      <dgm:spPr/>
      <dgm:t>
        <a:bodyPr/>
        <a:lstStyle/>
        <a:p>
          <a:r>
            <a:rPr lang="pt-PT" sz="1800" dirty="0" smtClean="0">
              <a:latin typeface="Bell MT" pitchFamily="18" charset="0"/>
            </a:rPr>
            <a:t>Orçamento, usualmente, relacionada com a centralização dos modelos organizacionais</a:t>
          </a:r>
          <a:endParaRPr lang="en-US" sz="1800" dirty="0">
            <a:latin typeface="Bell MT" pitchFamily="18" charset="0"/>
          </a:endParaRPr>
        </a:p>
      </dgm:t>
    </dgm:pt>
    <dgm:pt modelId="{114530F6-0929-DA40-A9B6-AC1A34283C36}" type="parTrans" cxnId="{B41B74D6-BA39-1745-9D48-168B7D25F2DC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854B0E99-A745-1443-AD4B-45C58C5DF78A}" type="sibTrans" cxnId="{B41B74D6-BA39-1745-9D48-168B7D25F2DC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47E4337E-7C45-CC49-9570-35B26BDD2101}">
      <dgm:prSet phldrT="[Text]" phldr="1" custT="1"/>
      <dgm:spPr/>
      <dgm:t>
        <a:bodyPr/>
        <a:lstStyle/>
        <a:p>
          <a:endParaRPr lang="en-US" sz="1800" dirty="0">
            <a:latin typeface="Bell MT" pitchFamily="18" charset="0"/>
          </a:endParaRPr>
        </a:p>
      </dgm:t>
    </dgm:pt>
    <dgm:pt modelId="{8D3ECC1C-A2EE-214E-AF28-60E5D016AA6E}" type="parTrans" cxnId="{BF3B2571-B876-0E4C-8F95-E1D12B1AC4B8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F6BD2CD0-358E-0948-BE7F-1B5E3B64C043}" type="sibTrans" cxnId="{BF3B2571-B876-0E4C-8F95-E1D12B1AC4B8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33B3F287-202A-E449-81DD-0AAD92D7C134}">
      <dgm:prSet phldrT="[Text]" custT="1"/>
      <dgm:spPr/>
      <dgm:t>
        <a:bodyPr/>
        <a:lstStyle/>
        <a:p>
          <a:r>
            <a:rPr lang="pt-PT" sz="1800" dirty="0" smtClean="0">
              <a:latin typeface="Bell MT" pitchFamily="18" charset="0"/>
            </a:rPr>
            <a:t>É</a:t>
          </a:r>
          <a:r>
            <a:rPr lang="pt-PT" sz="1800" b="1" u="sng" dirty="0" smtClean="0">
              <a:latin typeface="Bell MT" pitchFamily="18" charset="0"/>
            </a:rPr>
            <a:t> </a:t>
          </a:r>
          <a:r>
            <a:rPr lang="pt-PT" sz="1800" dirty="0" smtClean="0">
              <a:latin typeface="Bell MT" pitchFamily="18" charset="0"/>
            </a:rPr>
            <a:t>recorrente a  utilização deste orçamento por: Pequenas e Médias Empresas (PME); empresas industriais; Administração pública; Empresas conservadoras</a:t>
          </a:r>
          <a:endParaRPr lang="en-US" sz="1800" dirty="0">
            <a:latin typeface="Bell MT" pitchFamily="18" charset="0"/>
          </a:endParaRPr>
        </a:p>
      </dgm:t>
    </dgm:pt>
    <dgm:pt modelId="{47FA0D94-1F5C-0240-BA55-6319515848A8}" type="parTrans" cxnId="{0C559622-204F-2141-9BB7-9ABCD12F4199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E1A46F40-DD78-3F4D-B7F9-EE591F3E2BDF}" type="sibTrans" cxnId="{0C559622-204F-2141-9BB7-9ABCD12F4199}">
      <dgm:prSet/>
      <dgm:spPr/>
      <dgm:t>
        <a:bodyPr/>
        <a:lstStyle/>
        <a:p>
          <a:endParaRPr lang="en-US" sz="1800">
            <a:latin typeface="Bell MT" pitchFamily="18" charset="0"/>
          </a:endParaRPr>
        </a:p>
      </dgm:t>
    </dgm:pt>
    <dgm:pt modelId="{C1C7C60C-FE2E-8446-BB80-D895A2E2F232}" type="pres">
      <dgm:prSet presAssocID="{D1FEEF67-7C93-1A4E-BB33-6764D80B361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29D41C35-8DFB-5547-9111-D5F7288999B3}" type="pres">
      <dgm:prSet presAssocID="{7234F892-0233-F64C-8E3C-CDC16D025F9E}" presName="composite" presStyleCnt="0"/>
      <dgm:spPr/>
    </dgm:pt>
    <dgm:pt modelId="{B6C06BB5-9F27-644A-9C27-6E1B2D0253D7}" type="pres">
      <dgm:prSet presAssocID="{7234F892-0233-F64C-8E3C-CDC16D025F9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E8B7D2C-72F2-8042-BEBC-F3D8FE3FA18E}" type="pres">
      <dgm:prSet presAssocID="{7234F892-0233-F64C-8E3C-CDC16D025F9E}" presName="descendantText" presStyleLbl="alignAcc1" presStyleIdx="0" presStyleCnt="2" custLinFactNeighborX="1629" custLinFactNeighborY="-192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D635E7-03E0-F84B-84BF-4213DEDAA1BF}" type="pres">
      <dgm:prSet presAssocID="{7BC1E307-97A7-A643-85B4-DE1E73AEE9FC}" presName="sp" presStyleCnt="0"/>
      <dgm:spPr/>
    </dgm:pt>
    <dgm:pt modelId="{83074D32-0EA4-934B-8100-19BF46B763E8}" type="pres">
      <dgm:prSet presAssocID="{47E4337E-7C45-CC49-9570-35B26BDD2101}" presName="composite" presStyleCnt="0"/>
      <dgm:spPr/>
    </dgm:pt>
    <dgm:pt modelId="{48DED163-AA79-F349-8928-897ADCFC99D0}" type="pres">
      <dgm:prSet presAssocID="{47E4337E-7C45-CC49-9570-35B26BDD2101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ED1CFA9-063B-6542-961D-2863D39CD03B}" type="pres">
      <dgm:prSet presAssocID="{47E4337E-7C45-CC49-9570-35B26BDD2101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3B2571-B876-0E4C-8F95-E1D12B1AC4B8}" srcId="{D1FEEF67-7C93-1A4E-BB33-6764D80B361A}" destId="{47E4337E-7C45-CC49-9570-35B26BDD2101}" srcOrd="1" destOrd="0" parTransId="{8D3ECC1C-A2EE-214E-AF28-60E5D016AA6E}" sibTransId="{F6BD2CD0-358E-0948-BE7F-1B5E3B64C043}"/>
    <dgm:cxn modelId="{F2A657C9-620A-4872-986C-C759F75FDFAE}" type="presOf" srcId="{943C830B-5E80-1441-94FC-9D5AC6FE2DDC}" destId="{FE8B7D2C-72F2-8042-BEBC-F3D8FE3FA18E}" srcOrd="0" destOrd="0" presId="urn:microsoft.com/office/officeart/2005/8/layout/chevron2"/>
    <dgm:cxn modelId="{A439F3B0-E85F-DD45-8ADB-23C28FD04600}" srcId="{D1FEEF67-7C93-1A4E-BB33-6764D80B361A}" destId="{7234F892-0233-F64C-8E3C-CDC16D025F9E}" srcOrd="0" destOrd="0" parTransId="{871B8A8D-B1F1-3D44-9899-D5D48F2F8C4D}" sibTransId="{7BC1E307-97A7-A643-85B4-DE1E73AEE9FC}"/>
    <dgm:cxn modelId="{35CD10C7-D550-411C-B42F-C1B3D165053B}" type="presOf" srcId="{7234F892-0233-F64C-8E3C-CDC16D025F9E}" destId="{B6C06BB5-9F27-644A-9C27-6E1B2D0253D7}" srcOrd="0" destOrd="0" presId="urn:microsoft.com/office/officeart/2005/8/layout/chevron2"/>
    <dgm:cxn modelId="{3F736181-3717-420F-9284-D5211F7EDE4A}" type="presOf" srcId="{47E4337E-7C45-CC49-9570-35B26BDD2101}" destId="{48DED163-AA79-F349-8928-897ADCFC99D0}" srcOrd="0" destOrd="0" presId="urn:microsoft.com/office/officeart/2005/8/layout/chevron2"/>
    <dgm:cxn modelId="{B41B74D6-BA39-1745-9D48-168B7D25F2DC}" srcId="{7234F892-0233-F64C-8E3C-CDC16D025F9E}" destId="{943C830B-5E80-1441-94FC-9D5AC6FE2DDC}" srcOrd="0" destOrd="0" parTransId="{114530F6-0929-DA40-A9B6-AC1A34283C36}" sibTransId="{854B0E99-A745-1443-AD4B-45C58C5DF78A}"/>
    <dgm:cxn modelId="{C17C0A43-940D-4C93-86EC-997CA32F8C22}" type="presOf" srcId="{33B3F287-202A-E449-81DD-0AAD92D7C134}" destId="{AED1CFA9-063B-6542-961D-2863D39CD03B}" srcOrd="0" destOrd="0" presId="urn:microsoft.com/office/officeart/2005/8/layout/chevron2"/>
    <dgm:cxn modelId="{0C559622-204F-2141-9BB7-9ABCD12F4199}" srcId="{47E4337E-7C45-CC49-9570-35B26BDD2101}" destId="{33B3F287-202A-E449-81DD-0AAD92D7C134}" srcOrd="0" destOrd="0" parTransId="{47FA0D94-1F5C-0240-BA55-6319515848A8}" sibTransId="{E1A46F40-DD78-3F4D-B7F9-EE591F3E2BDF}"/>
    <dgm:cxn modelId="{7259D64A-3332-419F-9D89-07A16C9C6058}" type="presOf" srcId="{D1FEEF67-7C93-1A4E-BB33-6764D80B361A}" destId="{C1C7C60C-FE2E-8446-BB80-D895A2E2F232}" srcOrd="0" destOrd="0" presId="urn:microsoft.com/office/officeart/2005/8/layout/chevron2"/>
    <dgm:cxn modelId="{C8AD4251-1546-4E21-91F3-F0A53C68034A}" type="presParOf" srcId="{C1C7C60C-FE2E-8446-BB80-D895A2E2F232}" destId="{29D41C35-8DFB-5547-9111-D5F7288999B3}" srcOrd="0" destOrd="0" presId="urn:microsoft.com/office/officeart/2005/8/layout/chevron2"/>
    <dgm:cxn modelId="{B78FD49E-B79B-4473-9189-6E1533E64A07}" type="presParOf" srcId="{29D41C35-8DFB-5547-9111-D5F7288999B3}" destId="{B6C06BB5-9F27-644A-9C27-6E1B2D0253D7}" srcOrd="0" destOrd="0" presId="urn:microsoft.com/office/officeart/2005/8/layout/chevron2"/>
    <dgm:cxn modelId="{DDCF22C5-CE7A-4A9D-B5AB-B2808562CD18}" type="presParOf" srcId="{29D41C35-8DFB-5547-9111-D5F7288999B3}" destId="{FE8B7D2C-72F2-8042-BEBC-F3D8FE3FA18E}" srcOrd="1" destOrd="0" presId="urn:microsoft.com/office/officeart/2005/8/layout/chevron2"/>
    <dgm:cxn modelId="{2A119439-27A6-441A-BBE5-241579BBC3CF}" type="presParOf" srcId="{C1C7C60C-FE2E-8446-BB80-D895A2E2F232}" destId="{ADD635E7-03E0-F84B-84BF-4213DEDAA1BF}" srcOrd="1" destOrd="0" presId="urn:microsoft.com/office/officeart/2005/8/layout/chevron2"/>
    <dgm:cxn modelId="{03213B31-6F6D-4A78-B33B-9494ABE472BF}" type="presParOf" srcId="{C1C7C60C-FE2E-8446-BB80-D895A2E2F232}" destId="{83074D32-0EA4-934B-8100-19BF46B763E8}" srcOrd="2" destOrd="0" presId="urn:microsoft.com/office/officeart/2005/8/layout/chevron2"/>
    <dgm:cxn modelId="{B7C9C916-B3E6-432A-BB25-DB49929316D1}" type="presParOf" srcId="{83074D32-0EA4-934B-8100-19BF46B763E8}" destId="{48DED163-AA79-F349-8928-897ADCFC99D0}" srcOrd="0" destOrd="0" presId="urn:microsoft.com/office/officeart/2005/8/layout/chevron2"/>
    <dgm:cxn modelId="{0E96444C-5D60-4E81-A65B-32ED876E022D}" type="presParOf" srcId="{83074D32-0EA4-934B-8100-19BF46B763E8}" destId="{AED1CFA9-063B-6542-961D-2863D39CD03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6F9E79-AD0B-5542-A210-120D57C3F9F6}" type="doc">
      <dgm:prSet loTypeId="urn:microsoft.com/office/officeart/2005/8/layout/vList3#1" loCatId="" qsTypeId="urn:microsoft.com/office/officeart/2005/8/quickstyle/simple4" qsCatId="simple" csTypeId="urn:microsoft.com/office/officeart/2005/8/colors/accent0_1" csCatId="mainScheme" phldr="1"/>
      <dgm:spPr/>
    </dgm:pt>
    <dgm:pt modelId="{989B7700-2860-D748-BE88-04CE5D134B3C}">
      <dgm:prSet phldrT="[Text]" custT="1"/>
      <dgm:spPr/>
      <dgm:t>
        <a:bodyPr/>
        <a:lstStyle/>
        <a:p>
          <a:r>
            <a:rPr lang="pt-PT" sz="1600" b="1" dirty="0" smtClean="0">
              <a:latin typeface="Bell MT" pitchFamily="18" charset="0"/>
            </a:rPr>
            <a:t>Limitação no exercício das funções dos gerentes</a:t>
          </a:r>
          <a:endParaRPr lang="en-US" sz="1600" b="1" dirty="0">
            <a:latin typeface="Bell MT" pitchFamily="18" charset="0"/>
          </a:endParaRPr>
        </a:p>
      </dgm:t>
    </dgm:pt>
    <dgm:pt modelId="{5E3918F7-13F7-F14C-B015-398A6121C9CC}" type="parTrans" cxnId="{8F47BA55-BD75-DB46-A266-050B97724628}">
      <dgm:prSet/>
      <dgm:spPr/>
      <dgm:t>
        <a:bodyPr/>
        <a:lstStyle/>
        <a:p>
          <a:endParaRPr lang="en-US" sz="1600" b="1">
            <a:latin typeface="Bell MT" pitchFamily="18" charset="0"/>
          </a:endParaRPr>
        </a:p>
      </dgm:t>
    </dgm:pt>
    <dgm:pt modelId="{F1789C00-FB1A-9749-A521-7711EDF4BB88}" type="sibTrans" cxnId="{8F47BA55-BD75-DB46-A266-050B97724628}">
      <dgm:prSet/>
      <dgm:spPr/>
      <dgm:t>
        <a:bodyPr/>
        <a:lstStyle/>
        <a:p>
          <a:endParaRPr lang="en-US" sz="1600" b="1">
            <a:latin typeface="Bell MT" pitchFamily="18" charset="0"/>
          </a:endParaRPr>
        </a:p>
      </dgm:t>
    </dgm:pt>
    <dgm:pt modelId="{9551C74E-B340-A64D-B246-BBA30F5D2288}">
      <dgm:prSet phldrT="[Text]" custT="1"/>
      <dgm:spPr/>
      <dgm:t>
        <a:bodyPr/>
        <a:lstStyle/>
        <a:p>
          <a:r>
            <a:rPr lang="pt-PT" sz="1600" b="1" dirty="0" smtClean="0">
              <a:latin typeface="Bell MT" pitchFamily="18" charset="0"/>
            </a:rPr>
            <a:t>Orçamento executado de forma isolada, ou seja, desconectado da estratégia e, consequentemente dos objectivos da organização</a:t>
          </a:r>
          <a:endParaRPr lang="en-US" sz="1600" b="1" dirty="0">
            <a:latin typeface="Bell MT" pitchFamily="18" charset="0"/>
          </a:endParaRPr>
        </a:p>
      </dgm:t>
    </dgm:pt>
    <dgm:pt modelId="{B94F43FD-DED0-7046-9554-7A2C39C01FD8}" type="parTrans" cxnId="{D16B9225-D101-1340-8BD7-8C42AD135E06}">
      <dgm:prSet/>
      <dgm:spPr/>
      <dgm:t>
        <a:bodyPr/>
        <a:lstStyle/>
        <a:p>
          <a:endParaRPr lang="en-US" sz="1600" b="1">
            <a:latin typeface="Bell MT" pitchFamily="18" charset="0"/>
          </a:endParaRPr>
        </a:p>
      </dgm:t>
    </dgm:pt>
    <dgm:pt modelId="{BAA99516-398F-244E-B7E8-439062DBEE75}" type="sibTrans" cxnId="{D16B9225-D101-1340-8BD7-8C42AD135E06}">
      <dgm:prSet/>
      <dgm:spPr/>
      <dgm:t>
        <a:bodyPr/>
        <a:lstStyle/>
        <a:p>
          <a:endParaRPr lang="en-US" sz="1600" b="1">
            <a:latin typeface="Bell MT" pitchFamily="18" charset="0"/>
          </a:endParaRPr>
        </a:p>
      </dgm:t>
    </dgm:pt>
    <dgm:pt modelId="{8245193A-A585-E344-A9D9-E9E5AE033A2D}">
      <dgm:prSet phldrT="[Text]" custT="1"/>
      <dgm:spPr/>
      <dgm:t>
        <a:bodyPr/>
        <a:lstStyle/>
        <a:p>
          <a:r>
            <a:rPr lang="pt-PT" sz="1600" b="1" dirty="0" smtClean="0">
              <a:latin typeface="Bell MT" pitchFamily="18" charset="0"/>
            </a:rPr>
            <a:t>Inabilitado relativamente a ajustamentos orçamentais resultantes de modificações da envolvente, quer interna, quer externa, da organização</a:t>
          </a:r>
          <a:endParaRPr lang="en-US" sz="1600" b="1" dirty="0">
            <a:latin typeface="Bell MT" pitchFamily="18" charset="0"/>
          </a:endParaRPr>
        </a:p>
      </dgm:t>
    </dgm:pt>
    <dgm:pt modelId="{F84A9B80-626B-144E-8B4B-C3DB26E7D4CD}" type="parTrans" cxnId="{9F19A053-0CD4-5141-B213-8BFF41F7F5B4}">
      <dgm:prSet/>
      <dgm:spPr/>
      <dgm:t>
        <a:bodyPr/>
        <a:lstStyle/>
        <a:p>
          <a:endParaRPr lang="en-US" sz="1600" b="1">
            <a:latin typeface="Bell MT" pitchFamily="18" charset="0"/>
          </a:endParaRPr>
        </a:p>
      </dgm:t>
    </dgm:pt>
    <dgm:pt modelId="{898B3360-B324-9842-B1C6-9468E13C7249}" type="sibTrans" cxnId="{9F19A053-0CD4-5141-B213-8BFF41F7F5B4}">
      <dgm:prSet/>
      <dgm:spPr/>
      <dgm:t>
        <a:bodyPr/>
        <a:lstStyle/>
        <a:p>
          <a:endParaRPr lang="en-US" sz="1600" b="1">
            <a:latin typeface="Bell MT" pitchFamily="18" charset="0"/>
          </a:endParaRPr>
        </a:p>
      </dgm:t>
    </dgm:pt>
    <dgm:pt modelId="{C8A82F6F-6ADF-C945-BD3B-BD650422730E}">
      <dgm:prSet phldrT="[Text]" custT="1"/>
      <dgm:spPr/>
      <dgm:t>
        <a:bodyPr/>
        <a:lstStyle/>
        <a:p>
          <a:r>
            <a:rPr lang="pt-PT" sz="1600" b="1" dirty="0" smtClean="0">
              <a:latin typeface="Bell MT" pitchFamily="18" charset="0"/>
            </a:rPr>
            <a:t>Orçamentos burocráticos que por se caracterizarem como rígidos e limitativos, constituem impedimentos à inovação/criatividade</a:t>
          </a:r>
          <a:endParaRPr lang="en-US" sz="1600" b="1" dirty="0">
            <a:latin typeface="Bell MT" pitchFamily="18" charset="0"/>
          </a:endParaRPr>
        </a:p>
      </dgm:t>
    </dgm:pt>
    <dgm:pt modelId="{8BD34DEA-9C4F-5146-B7DB-CC010B41E178}" type="parTrans" cxnId="{F2C0DD9A-D020-8149-8169-645F05C6AC35}">
      <dgm:prSet/>
      <dgm:spPr/>
      <dgm:t>
        <a:bodyPr/>
        <a:lstStyle/>
        <a:p>
          <a:endParaRPr lang="en-US" sz="1600" b="1">
            <a:latin typeface="Bell MT" pitchFamily="18" charset="0"/>
          </a:endParaRPr>
        </a:p>
      </dgm:t>
    </dgm:pt>
    <dgm:pt modelId="{40D4517E-24EE-F142-9145-04A98AB2C272}" type="sibTrans" cxnId="{F2C0DD9A-D020-8149-8169-645F05C6AC35}">
      <dgm:prSet/>
      <dgm:spPr/>
      <dgm:t>
        <a:bodyPr/>
        <a:lstStyle/>
        <a:p>
          <a:endParaRPr lang="en-US" sz="1600" b="1">
            <a:latin typeface="Bell MT" pitchFamily="18" charset="0"/>
          </a:endParaRPr>
        </a:p>
      </dgm:t>
    </dgm:pt>
    <dgm:pt modelId="{6556FB09-B6C5-AD43-8772-5CFCD3FE88C0}">
      <dgm:prSet phldrT="[Text]" custT="1"/>
      <dgm:spPr/>
      <dgm:t>
        <a:bodyPr/>
        <a:lstStyle/>
        <a:p>
          <a:r>
            <a:rPr lang="en-US" sz="1600" b="1" dirty="0" err="1" smtClean="0">
              <a:latin typeface="Bell MT" pitchFamily="18" charset="0"/>
            </a:rPr>
            <a:t>Possibilidade</a:t>
          </a:r>
          <a:r>
            <a:rPr lang="en-US" sz="1600" b="1" dirty="0" smtClean="0">
              <a:latin typeface="Bell MT" pitchFamily="18" charset="0"/>
            </a:rPr>
            <a:t> de </a:t>
          </a:r>
          <a:r>
            <a:rPr lang="en-US" sz="1600" b="1" dirty="0" err="1" smtClean="0">
              <a:latin typeface="Bell MT" pitchFamily="18" charset="0"/>
            </a:rPr>
            <a:t>provocar</a:t>
          </a:r>
          <a:r>
            <a:rPr lang="en-US" sz="1600" b="1" dirty="0" smtClean="0">
              <a:latin typeface="Bell MT" pitchFamily="18" charset="0"/>
            </a:rPr>
            <a:t> </a:t>
          </a:r>
          <a:r>
            <a:rPr lang="en-US" sz="1600" b="1" dirty="0" err="1" smtClean="0">
              <a:latin typeface="Bell MT" pitchFamily="18" charset="0"/>
            </a:rPr>
            <a:t>conflitos</a:t>
          </a:r>
          <a:r>
            <a:rPr lang="en-US" sz="1600" b="1" dirty="0" smtClean="0">
              <a:latin typeface="Bell MT" pitchFamily="18" charset="0"/>
            </a:rPr>
            <a:t> de </a:t>
          </a:r>
          <a:r>
            <a:rPr lang="en-US" sz="1600" b="1" dirty="0" err="1" smtClean="0">
              <a:latin typeface="Bell MT" pitchFamily="18" charset="0"/>
            </a:rPr>
            <a:t>interesses</a:t>
          </a:r>
          <a:r>
            <a:rPr lang="en-US" sz="1600" b="1" dirty="0" smtClean="0">
              <a:latin typeface="Bell MT" pitchFamily="18" charset="0"/>
            </a:rPr>
            <a:t> entre </a:t>
          </a:r>
          <a:r>
            <a:rPr lang="en-US" sz="1600" b="1" dirty="0" err="1" smtClean="0">
              <a:latin typeface="Bell MT" pitchFamily="18" charset="0"/>
            </a:rPr>
            <a:t>departamentos</a:t>
          </a:r>
          <a:endParaRPr lang="en-US" sz="1600" b="1" dirty="0">
            <a:latin typeface="Bell MT" pitchFamily="18" charset="0"/>
          </a:endParaRPr>
        </a:p>
      </dgm:t>
    </dgm:pt>
    <dgm:pt modelId="{D57155B4-5E78-7547-8E3D-1DC8795B7116}" type="parTrans" cxnId="{1A17968C-BB81-D143-B3C9-E7A396C38068}">
      <dgm:prSet/>
      <dgm:spPr/>
      <dgm:t>
        <a:bodyPr/>
        <a:lstStyle/>
        <a:p>
          <a:endParaRPr lang="en-US" sz="1600" b="1">
            <a:latin typeface="Bell MT" pitchFamily="18" charset="0"/>
          </a:endParaRPr>
        </a:p>
      </dgm:t>
    </dgm:pt>
    <dgm:pt modelId="{347A7BB4-B76C-0D45-9952-F999D35C0973}" type="sibTrans" cxnId="{1A17968C-BB81-D143-B3C9-E7A396C38068}">
      <dgm:prSet/>
      <dgm:spPr/>
      <dgm:t>
        <a:bodyPr/>
        <a:lstStyle/>
        <a:p>
          <a:endParaRPr lang="en-US" sz="1600" b="1">
            <a:latin typeface="Bell MT" pitchFamily="18" charset="0"/>
          </a:endParaRPr>
        </a:p>
      </dgm:t>
    </dgm:pt>
    <dgm:pt modelId="{7EFB6719-8E1F-934A-AFFD-A89F0E5274BD}" type="pres">
      <dgm:prSet presAssocID="{EE6F9E79-AD0B-5542-A210-120D57C3F9F6}" presName="linearFlow" presStyleCnt="0">
        <dgm:presLayoutVars>
          <dgm:dir/>
          <dgm:resizeHandles val="exact"/>
        </dgm:presLayoutVars>
      </dgm:prSet>
      <dgm:spPr/>
    </dgm:pt>
    <dgm:pt modelId="{F82081CB-4DC3-A04D-99A5-2D1A5F3FC8DC}" type="pres">
      <dgm:prSet presAssocID="{989B7700-2860-D748-BE88-04CE5D134B3C}" presName="composite" presStyleCnt="0"/>
      <dgm:spPr/>
    </dgm:pt>
    <dgm:pt modelId="{E527AD7B-EA31-554C-AACD-26AC2822F9A5}" type="pres">
      <dgm:prSet presAssocID="{989B7700-2860-D748-BE88-04CE5D134B3C}" presName="imgShp" presStyleLbl="fgImgPlace1" presStyleIdx="0" presStyleCnt="5"/>
      <dgm:spPr/>
    </dgm:pt>
    <dgm:pt modelId="{91295EAD-09B4-BE4E-A1DC-0B15AF52E7CA}" type="pres">
      <dgm:prSet presAssocID="{989B7700-2860-D748-BE88-04CE5D134B3C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6E673-CD39-B148-A088-5DBE0D75615A}" type="pres">
      <dgm:prSet presAssocID="{F1789C00-FB1A-9749-A521-7711EDF4BB88}" presName="spacing" presStyleCnt="0"/>
      <dgm:spPr/>
    </dgm:pt>
    <dgm:pt modelId="{5BD20B71-6E12-484F-8CA8-305DB517F3BA}" type="pres">
      <dgm:prSet presAssocID="{9551C74E-B340-A64D-B246-BBA30F5D2288}" presName="composite" presStyleCnt="0"/>
      <dgm:spPr/>
    </dgm:pt>
    <dgm:pt modelId="{C4DD375F-F7AD-9E4A-9FF0-97621093E4CE}" type="pres">
      <dgm:prSet presAssocID="{9551C74E-B340-A64D-B246-BBA30F5D2288}" presName="imgShp" presStyleLbl="fgImgPlace1" presStyleIdx="1" presStyleCnt="5"/>
      <dgm:spPr/>
    </dgm:pt>
    <dgm:pt modelId="{E6A7C11D-53B6-2E4A-85DF-2B45B1A18CC1}" type="pres">
      <dgm:prSet presAssocID="{9551C74E-B340-A64D-B246-BBA30F5D2288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A8855-259F-4F40-964B-78228D3E156A}" type="pres">
      <dgm:prSet presAssocID="{BAA99516-398F-244E-B7E8-439062DBEE75}" presName="spacing" presStyleCnt="0"/>
      <dgm:spPr/>
    </dgm:pt>
    <dgm:pt modelId="{774CE4AF-6F85-7B46-9829-E5599BF9BB77}" type="pres">
      <dgm:prSet presAssocID="{8245193A-A585-E344-A9D9-E9E5AE033A2D}" presName="composite" presStyleCnt="0"/>
      <dgm:spPr/>
    </dgm:pt>
    <dgm:pt modelId="{8DD5ADC3-8BD8-D647-B118-9B9EF2FA373B}" type="pres">
      <dgm:prSet presAssocID="{8245193A-A585-E344-A9D9-E9E5AE033A2D}" presName="imgShp" presStyleLbl="fgImgPlace1" presStyleIdx="2" presStyleCnt="5"/>
      <dgm:spPr/>
    </dgm:pt>
    <dgm:pt modelId="{BAA48DEF-2690-C347-975A-C5665F062750}" type="pres">
      <dgm:prSet presAssocID="{8245193A-A585-E344-A9D9-E9E5AE033A2D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E2EA92-77CF-F24F-90E8-E307E83F8577}" type="pres">
      <dgm:prSet presAssocID="{898B3360-B324-9842-B1C6-9468E13C7249}" presName="spacing" presStyleCnt="0"/>
      <dgm:spPr/>
    </dgm:pt>
    <dgm:pt modelId="{D926FF7E-E78F-2847-9250-76AD72C14431}" type="pres">
      <dgm:prSet presAssocID="{C8A82F6F-6ADF-C945-BD3B-BD650422730E}" presName="composite" presStyleCnt="0"/>
      <dgm:spPr/>
    </dgm:pt>
    <dgm:pt modelId="{AD50457F-8859-624B-AB84-264D2147D15E}" type="pres">
      <dgm:prSet presAssocID="{C8A82F6F-6ADF-C945-BD3B-BD650422730E}" presName="imgShp" presStyleLbl="fgImgPlace1" presStyleIdx="3" presStyleCnt="5"/>
      <dgm:spPr/>
    </dgm:pt>
    <dgm:pt modelId="{2F734C71-43BA-E040-BD17-6004F61FA406}" type="pres">
      <dgm:prSet presAssocID="{C8A82F6F-6ADF-C945-BD3B-BD650422730E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E6664A-78A8-D646-A02A-F7ED3070BD20}" type="pres">
      <dgm:prSet presAssocID="{40D4517E-24EE-F142-9145-04A98AB2C272}" presName="spacing" presStyleCnt="0"/>
      <dgm:spPr/>
    </dgm:pt>
    <dgm:pt modelId="{EDC118D9-F488-B648-AE94-C19A27796F16}" type="pres">
      <dgm:prSet presAssocID="{6556FB09-B6C5-AD43-8772-5CFCD3FE88C0}" presName="composite" presStyleCnt="0"/>
      <dgm:spPr/>
    </dgm:pt>
    <dgm:pt modelId="{AEF5F53A-C944-2A4B-8D6E-045B87C94D63}" type="pres">
      <dgm:prSet presAssocID="{6556FB09-B6C5-AD43-8772-5CFCD3FE88C0}" presName="imgShp" presStyleLbl="fgImgPlace1" presStyleIdx="4" presStyleCnt="5"/>
      <dgm:spPr/>
    </dgm:pt>
    <dgm:pt modelId="{74825043-BBAE-C64B-AB51-4210C301CB75}" type="pres">
      <dgm:prSet presAssocID="{6556FB09-B6C5-AD43-8772-5CFCD3FE88C0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936BF4-20BD-486C-BDE6-3EDD45D42D9F}" type="presOf" srcId="{989B7700-2860-D748-BE88-04CE5D134B3C}" destId="{91295EAD-09B4-BE4E-A1DC-0B15AF52E7CA}" srcOrd="0" destOrd="0" presId="urn:microsoft.com/office/officeart/2005/8/layout/vList3#1"/>
    <dgm:cxn modelId="{D16B9225-D101-1340-8BD7-8C42AD135E06}" srcId="{EE6F9E79-AD0B-5542-A210-120D57C3F9F6}" destId="{9551C74E-B340-A64D-B246-BBA30F5D2288}" srcOrd="1" destOrd="0" parTransId="{B94F43FD-DED0-7046-9554-7A2C39C01FD8}" sibTransId="{BAA99516-398F-244E-B7E8-439062DBEE75}"/>
    <dgm:cxn modelId="{9F19A053-0CD4-5141-B213-8BFF41F7F5B4}" srcId="{EE6F9E79-AD0B-5542-A210-120D57C3F9F6}" destId="{8245193A-A585-E344-A9D9-E9E5AE033A2D}" srcOrd="2" destOrd="0" parTransId="{F84A9B80-626B-144E-8B4B-C3DB26E7D4CD}" sibTransId="{898B3360-B324-9842-B1C6-9468E13C7249}"/>
    <dgm:cxn modelId="{D948D0D5-3A24-4FE6-B308-8F3FBE570585}" type="presOf" srcId="{EE6F9E79-AD0B-5542-A210-120D57C3F9F6}" destId="{7EFB6719-8E1F-934A-AFFD-A89F0E5274BD}" srcOrd="0" destOrd="0" presId="urn:microsoft.com/office/officeart/2005/8/layout/vList3#1"/>
    <dgm:cxn modelId="{1A17968C-BB81-D143-B3C9-E7A396C38068}" srcId="{EE6F9E79-AD0B-5542-A210-120D57C3F9F6}" destId="{6556FB09-B6C5-AD43-8772-5CFCD3FE88C0}" srcOrd="4" destOrd="0" parTransId="{D57155B4-5E78-7547-8E3D-1DC8795B7116}" sibTransId="{347A7BB4-B76C-0D45-9952-F999D35C0973}"/>
    <dgm:cxn modelId="{9455B9FC-C5E1-40C9-A85E-03E6C87139D2}" type="presOf" srcId="{C8A82F6F-6ADF-C945-BD3B-BD650422730E}" destId="{2F734C71-43BA-E040-BD17-6004F61FA406}" srcOrd="0" destOrd="0" presId="urn:microsoft.com/office/officeart/2005/8/layout/vList3#1"/>
    <dgm:cxn modelId="{F2C0DD9A-D020-8149-8169-645F05C6AC35}" srcId="{EE6F9E79-AD0B-5542-A210-120D57C3F9F6}" destId="{C8A82F6F-6ADF-C945-BD3B-BD650422730E}" srcOrd="3" destOrd="0" parTransId="{8BD34DEA-9C4F-5146-B7DB-CC010B41E178}" sibTransId="{40D4517E-24EE-F142-9145-04A98AB2C272}"/>
    <dgm:cxn modelId="{8F47BA55-BD75-DB46-A266-050B97724628}" srcId="{EE6F9E79-AD0B-5542-A210-120D57C3F9F6}" destId="{989B7700-2860-D748-BE88-04CE5D134B3C}" srcOrd="0" destOrd="0" parTransId="{5E3918F7-13F7-F14C-B015-398A6121C9CC}" sibTransId="{F1789C00-FB1A-9749-A521-7711EDF4BB88}"/>
    <dgm:cxn modelId="{2EE949DE-A8D6-4AA5-AF30-1A0F922175F9}" type="presOf" srcId="{9551C74E-B340-A64D-B246-BBA30F5D2288}" destId="{E6A7C11D-53B6-2E4A-85DF-2B45B1A18CC1}" srcOrd="0" destOrd="0" presId="urn:microsoft.com/office/officeart/2005/8/layout/vList3#1"/>
    <dgm:cxn modelId="{517E1C9F-34D0-48CC-811A-596AF5C78679}" type="presOf" srcId="{6556FB09-B6C5-AD43-8772-5CFCD3FE88C0}" destId="{74825043-BBAE-C64B-AB51-4210C301CB75}" srcOrd="0" destOrd="0" presId="urn:microsoft.com/office/officeart/2005/8/layout/vList3#1"/>
    <dgm:cxn modelId="{FDDA565F-F44B-4BAE-A90E-A91E201B6498}" type="presOf" srcId="{8245193A-A585-E344-A9D9-E9E5AE033A2D}" destId="{BAA48DEF-2690-C347-975A-C5665F062750}" srcOrd="0" destOrd="0" presId="urn:microsoft.com/office/officeart/2005/8/layout/vList3#1"/>
    <dgm:cxn modelId="{AB7EA201-0A0A-47ED-B577-EE4AF4CE4297}" type="presParOf" srcId="{7EFB6719-8E1F-934A-AFFD-A89F0E5274BD}" destId="{F82081CB-4DC3-A04D-99A5-2D1A5F3FC8DC}" srcOrd="0" destOrd="0" presId="urn:microsoft.com/office/officeart/2005/8/layout/vList3#1"/>
    <dgm:cxn modelId="{5B56B2A8-0166-4892-B708-3C26E7D109C3}" type="presParOf" srcId="{F82081CB-4DC3-A04D-99A5-2D1A5F3FC8DC}" destId="{E527AD7B-EA31-554C-AACD-26AC2822F9A5}" srcOrd="0" destOrd="0" presId="urn:microsoft.com/office/officeart/2005/8/layout/vList3#1"/>
    <dgm:cxn modelId="{6C462C6F-4BB3-4F3E-8100-5D4B0AB233F2}" type="presParOf" srcId="{F82081CB-4DC3-A04D-99A5-2D1A5F3FC8DC}" destId="{91295EAD-09B4-BE4E-A1DC-0B15AF52E7CA}" srcOrd="1" destOrd="0" presId="urn:microsoft.com/office/officeart/2005/8/layout/vList3#1"/>
    <dgm:cxn modelId="{C406BB15-E0D5-435B-BBB3-D24C7E3C57A2}" type="presParOf" srcId="{7EFB6719-8E1F-934A-AFFD-A89F0E5274BD}" destId="{06F6E673-CD39-B148-A088-5DBE0D75615A}" srcOrd="1" destOrd="0" presId="urn:microsoft.com/office/officeart/2005/8/layout/vList3#1"/>
    <dgm:cxn modelId="{C6912592-978F-40AF-A59B-9CD4FD38F48B}" type="presParOf" srcId="{7EFB6719-8E1F-934A-AFFD-A89F0E5274BD}" destId="{5BD20B71-6E12-484F-8CA8-305DB517F3BA}" srcOrd="2" destOrd="0" presId="urn:microsoft.com/office/officeart/2005/8/layout/vList3#1"/>
    <dgm:cxn modelId="{9C362D4A-E798-46BE-A227-D6BA3313E746}" type="presParOf" srcId="{5BD20B71-6E12-484F-8CA8-305DB517F3BA}" destId="{C4DD375F-F7AD-9E4A-9FF0-97621093E4CE}" srcOrd="0" destOrd="0" presId="urn:microsoft.com/office/officeart/2005/8/layout/vList3#1"/>
    <dgm:cxn modelId="{B7C91848-9B65-4305-87E6-F29361B8AA94}" type="presParOf" srcId="{5BD20B71-6E12-484F-8CA8-305DB517F3BA}" destId="{E6A7C11D-53B6-2E4A-85DF-2B45B1A18CC1}" srcOrd="1" destOrd="0" presId="urn:microsoft.com/office/officeart/2005/8/layout/vList3#1"/>
    <dgm:cxn modelId="{69EDF879-0A91-4C1B-825C-249C4744DEDE}" type="presParOf" srcId="{7EFB6719-8E1F-934A-AFFD-A89F0E5274BD}" destId="{5B3A8855-259F-4F40-964B-78228D3E156A}" srcOrd="3" destOrd="0" presId="urn:microsoft.com/office/officeart/2005/8/layout/vList3#1"/>
    <dgm:cxn modelId="{D97F77B3-72BC-41C7-AAE4-06449BE9627D}" type="presParOf" srcId="{7EFB6719-8E1F-934A-AFFD-A89F0E5274BD}" destId="{774CE4AF-6F85-7B46-9829-E5599BF9BB77}" srcOrd="4" destOrd="0" presId="urn:microsoft.com/office/officeart/2005/8/layout/vList3#1"/>
    <dgm:cxn modelId="{A478109B-70F7-43C0-9F45-270B143AA0B1}" type="presParOf" srcId="{774CE4AF-6F85-7B46-9829-E5599BF9BB77}" destId="{8DD5ADC3-8BD8-D647-B118-9B9EF2FA373B}" srcOrd="0" destOrd="0" presId="urn:microsoft.com/office/officeart/2005/8/layout/vList3#1"/>
    <dgm:cxn modelId="{2E4653F1-7856-46FE-B40B-2D488BF4D998}" type="presParOf" srcId="{774CE4AF-6F85-7B46-9829-E5599BF9BB77}" destId="{BAA48DEF-2690-C347-975A-C5665F062750}" srcOrd="1" destOrd="0" presId="urn:microsoft.com/office/officeart/2005/8/layout/vList3#1"/>
    <dgm:cxn modelId="{282F2EFA-EF45-46DB-91E3-C8EDDBA60D49}" type="presParOf" srcId="{7EFB6719-8E1F-934A-AFFD-A89F0E5274BD}" destId="{72E2EA92-77CF-F24F-90E8-E307E83F8577}" srcOrd="5" destOrd="0" presId="urn:microsoft.com/office/officeart/2005/8/layout/vList3#1"/>
    <dgm:cxn modelId="{008EA4F9-8A8D-43EC-83D7-DFDE7F7367AB}" type="presParOf" srcId="{7EFB6719-8E1F-934A-AFFD-A89F0E5274BD}" destId="{D926FF7E-E78F-2847-9250-76AD72C14431}" srcOrd="6" destOrd="0" presId="urn:microsoft.com/office/officeart/2005/8/layout/vList3#1"/>
    <dgm:cxn modelId="{44EB2BE9-59CA-41AD-ADAE-86EDC4549FD7}" type="presParOf" srcId="{D926FF7E-E78F-2847-9250-76AD72C14431}" destId="{AD50457F-8859-624B-AB84-264D2147D15E}" srcOrd="0" destOrd="0" presId="urn:microsoft.com/office/officeart/2005/8/layout/vList3#1"/>
    <dgm:cxn modelId="{092CD651-6273-4AB2-92D1-8CD68BC49D1D}" type="presParOf" srcId="{D926FF7E-E78F-2847-9250-76AD72C14431}" destId="{2F734C71-43BA-E040-BD17-6004F61FA406}" srcOrd="1" destOrd="0" presId="urn:microsoft.com/office/officeart/2005/8/layout/vList3#1"/>
    <dgm:cxn modelId="{A4793DD8-EC78-4EC2-8BB1-FF948C5EEF00}" type="presParOf" srcId="{7EFB6719-8E1F-934A-AFFD-A89F0E5274BD}" destId="{4DE6664A-78A8-D646-A02A-F7ED3070BD20}" srcOrd="7" destOrd="0" presId="urn:microsoft.com/office/officeart/2005/8/layout/vList3#1"/>
    <dgm:cxn modelId="{F51ED8F2-378A-45F1-B93A-0DE666071910}" type="presParOf" srcId="{7EFB6719-8E1F-934A-AFFD-A89F0E5274BD}" destId="{EDC118D9-F488-B648-AE94-C19A27796F16}" srcOrd="8" destOrd="0" presId="urn:microsoft.com/office/officeart/2005/8/layout/vList3#1"/>
    <dgm:cxn modelId="{E4FBB754-909A-4F65-9912-84CFD05516EB}" type="presParOf" srcId="{EDC118D9-F488-B648-AE94-C19A27796F16}" destId="{AEF5F53A-C944-2A4B-8D6E-045B87C94D63}" srcOrd="0" destOrd="0" presId="urn:microsoft.com/office/officeart/2005/8/layout/vList3#1"/>
    <dgm:cxn modelId="{C18BFA5F-D5D9-4D92-978F-7F727F0019E2}" type="presParOf" srcId="{EDC118D9-F488-B648-AE94-C19A27796F16}" destId="{74825043-BBAE-C64B-AB51-4210C301CB75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858E29-2BB0-4148-9B33-2B590B20560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AB94AE1-5D00-4557-83B2-734ACD9D80B5}">
      <dgm:prSet phldrT="[Texto]" custT="1"/>
      <dgm:spPr/>
      <dgm:t>
        <a:bodyPr/>
        <a:lstStyle/>
        <a:p>
          <a:r>
            <a:rPr lang="pt-PT" sz="1600" dirty="0" smtClean="0"/>
            <a:t>Nenhumas diferenças significativas em termos </a:t>
          </a:r>
          <a:r>
            <a:rPr lang="pt-PT" sz="1600" dirty="0" smtClean="0"/>
            <a:t>financeiros</a:t>
          </a:r>
          <a:endParaRPr lang="pt-PT" sz="1600" dirty="0"/>
        </a:p>
      </dgm:t>
    </dgm:pt>
    <dgm:pt modelId="{F317494B-02A8-44F5-B40C-E89A9B6065EC}" type="parTrans" cxnId="{A3F99D3B-0A2A-4D98-9438-0CE7B000D869}">
      <dgm:prSet/>
      <dgm:spPr/>
      <dgm:t>
        <a:bodyPr/>
        <a:lstStyle/>
        <a:p>
          <a:endParaRPr lang="pt-PT" sz="1600"/>
        </a:p>
      </dgm:t>
    </dgm:pt>
    <dgm:pt modelId="{44F9E0E2-7657-4355-B898-1DCE5AE91496}" type="sibTrans" cxnId="{A3F99D3B-0A2A-4D98-9438-0CE7B000D869}">
      <dgm:prSet/>
      <dgm:spPr/>
      <dgm:t>
        <a:bodyPr/>
        <a:lstStyle/>
        <a:p>
          <a:endParaRPr lang="pt-PT" sz="1600"/>
        </a:p>
      </dgm:t>
    </dgm:pt>
    <dgm:pt modelId="{D70A2C50-86FD-4A18-884B-5120E7D9193A}">
      <dgm:prSet phldrT="[Texto]" custT="1"/>
      <dgm:spPr/>
      <dgm:t>
        <a:bodyPr/>
        <a:lstStyle/>
        <a:p>
          <a:r>
            <a:rPr lang="pt-PT" sz="1600" dirty="0" smtClean="0"/>
            <a:t>Maior diferença: crescimento das vendas</a:t>
          </a:r>
          <a:endParaRPr lang="pt-PT" sz="1600" dirty="0"/>
        </a:p>
      </dgm:t>
    </dgm:pt>
    <dgm:pt modelId="{5D6133D2-2462-4E69-9976-FBFB4F23AB58}" type="parTrans" cxnId="{5C0A10F0-4839-4C46-9FC4-9C657ED6655D}">
      <dgm:prSet/>
      <dgm:spPr/>
      <dgm:t>
        <a:bodyPr/>
        <a:lstStyle/>
        <a:p>
          <a:endParaRPr lang="pt-PT" sz="1600"/>
        </a:p>
      </dgm:t>
    </dgm:pt>
    <dgm:pt modelId="{9842D510-C131-4343-BD1F-F167982A671E}" type="sibTrans" cxnId="{5C0A10F0-4839-4C46-9FC4-9C657ED6655D}">
      <dgm:prSet/>
      <dgm:spPr/>
      <dgm:t>
        <a:bodyPr/>
        <a:lstStyle/>
        <a:p>
          <a:endParaRPr lang="pt-PT" sz="1600"/>
        </a:p>
      </dgm:t>
    </dgm:pt>
    <dgm:pt modelId="{5C6EE29A-4F54-4519-BB80-A6C9C3C5AC14}" type="pres">
      <dgm:prSet presAssocID="{58858E29-2BB0-4148-9B33-2B590B205608}" presName="Name0" presStyleCnt="0">
        <dgm:presLayoutVars>
          <dgm:dir/>
          <dgm:animLvl val="lvl"/>
          <dgm:resizeHandles val="exact"/>
        </dgm:presLayoutVars>
      </dgm:prSet>
      <dgm:spPr/>
    </dgm:pt>
    <dgm:pt modelId="{5443F04A-8396-430D-90E1-E8070B44E616}" type="pres">
      <dgm:prSet presAssocID="{3AB94AE1-5D00-4557-83B2-734ACD9D80B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68284CF-D267-4614-8BD7-A22D3F1F8E99}" type="pres">
      <dgm:prSet presAssocID="{44F9E0E2-7657-4355-B898-1DCE5AE91496}" presName="parTxOnlySpace" presStyleCnt="0"/>
      <dgm:spPr/>
    </dgm:pt>
    <dgm:pt modelId="{0B6D47BF-84CB-4090-B11F-9B9BF19555E9}" type="pres">
      <dgm:prSet presAssocID="{D70A2C50-86FD-4A18-884B-5120E7D9193A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74B9B2B0-3294-433D-9598-F7345EDD5A5B}" type="presOf" srcId="{3AB94AE1-5D00-4557-83B2-734ACD9D80B5}" destId="{5443F04A-8396-430D-90E1-E8070B44E616}" srcOrd="0" destOrd="0" presId="urn:microsoft.com/office/officeart/2005/8/layout/chevron1"/>
    <dgm:cxn modelId="{5C0A10F0-4839-4C46-9FC4-9C657ED6655D}" srcId="{58858E29-2BB0-4148-9B33-2B590B205608}" destId="{D70A2C50-86FD-4A18-884B-5120E7D9193A}" srcOrd="1" destOrd="0" parTransId="{5D6133D2-2462-4E69-9976-FBFB4F23AB58}" sibTransId="{9842D510-C131-4343-BD1F-F167982A671E}"/>
    <dgm:cxn modelId="{E8DDD9EF-7DB7-4C26-B7F1-845059964304}" type="presOf" srcId="{58858E29-2BB0-4148-9B33-2B590B205608}" destId="{5C6EE29A-4F54-4519-BB80-A6C9C3C5AC14}" srcOrd="0" destOrd="0" presId="urn:microsoft.com/office/officeart/2005/8/layout/chevron1"/>
    <dgm:cxn modelId="{A3F99D3B-0A2A-4D98-9438-0CE7B000D869}" srcId="{58858E29-2BB0-4148-9B33-2B590B205608}" destId="{3AB94AE1-5D00-4557-83B2-734ACD9D80B5}" srcOrd="0" destOrd="0" parTransId="{F317494B-02A8-44F5-B40C-E89A9B6065EC}" sibTransId="{44F9E0E2-7657-4355-B898-1DCE5AE91496}"/>
    <dgm:cxn modelId="{F0973322-B063-43E4-AD29-631B17F64384}" type="presOf" srcId="{D70A2C50-86FD-4A18-884B-5120E7D9193A}" destId="{0B6D47BF-84CB-4090-B11F-9B9BF19555E9}" srcOrd="0" destOrd="0" presId="urn:microsoft.com/office/officeart/2005/8/layout/chevron1"/>
    <dgm:cxn modelId="{5E1D7991-8695-4AB2-8BE9-5A31A050AFA6}" type="presParOf" srcId="{5C6EE29A-4F54-4519-BB80-A6C9C3C5AC14}" destId="{5443F04A-8396-430D-90E1-E8070B44E616}" srcOrd="0" destOrd="0" presId="urn:microsoft.com/office/officeart/2005/8/layout/chevron1"/>
    <dgm:cxn modelId="{D437218E-96CF-4488-BA76-173F0D91D6B2}" type="presParOf" srcId="{5C6EE29A-4F54-4519-BB80-A6C9C3C5AC14}" destId="{568284CF-D267-4614-8BD7-A22D3F1F8E99}" srcOrd="1" destOrd="0" presId="urn:microsoft.com/office/officeart/2005/8/layout/chevron1"/>
    <dgm:cxn modelId="{CE96765E-4AD9-463B-BB29-3A9E136ADFB4}" type="presParOf" srcId="{5C6EE29A-4F54-4519-BB80-A6C9C3C5AC14}" destId="{0B6D47BF-84CB-4090-B11F-9B9BF19555E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478716-17DD-4C6C-B271-1FD1E67E4144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000" kern="1200" dirty="0">
            <a:latin typeface="Bell MT" pitchFamily="18" charset="0"/>
          </a:endParaRPr>
        </a:p>
      </dsp:txBody>
      <dsp:txXfrm rot="5400000">
        <a:off x="-222646" y="223826"/>
        <a:ext cx="1484312" cy="1039018"/>
      </dsp:txXfrm>
    </dsp:sp>
    <dsp:sp modelId="{82C0C711-B393-4C50-A965-8FC294D68936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>
              <a:latin typeface="Bell MT" pitchFamily="18" charset="0"/>
            </a:rPr>
            <a:t>Primeiro estudo: 1920</a:t>
          </a:r>
          <a:endParaRPr lang="pt-PT" sz="2000" kern="1200" dirty="0">
            <a:latin typeface="Bell MT" pitchFamily="18" charset="0"/>
          </a:endParaRPr>
        </a:p>
      </dsp:txBody>
      <dsp:txXfrm rot="5400000">
        <a:off x="3085107" y="-2044909"/>
        <a:ext cx="964803" cy="5056981"/>
      </dsp:txXfrm>
    </dsp:sp>
    <dsp:sp modelId="{D92C6932-DCE3-43E7-9C55-899D110E152E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000" kern="1200" dirty="0">
            <a:latin typeface="Bell MT" pitchFamily="18" charset="0"/>
          </a:endParaRPr>
        </a:p>
      </dsp:txBody>
      <dsp:txXfrm rot="5400000">
        <a:off x="-222646" y="1512490"/>
        <a:ext cx="1484312" cy="1039018"/>
      </dsp:txXfrm>
    </dsp:sp>
    <dsp:sp modelId="{8B87DC9D-1172-40F0-8AFC-4AF2CC209246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>
              <a:latin typeface="Bell MT" pitchFamily="18" charset="0"/>
            </a:rPr>
            <a:t>Transformações na gestão organizacional</a:t>
          </a:r>
          <a:endParaRPr lang="pt-PT" sz="2000" kern="1200" dirty="0">
            <a:latin typeface="Bell MT" pitchFamily="18" charset="0"/>
          </a:endParaRPr>
        </a:p>
      </dsp:txBody>
      <dsp:txXfrm rot="5400000">
        <a:off x="3085107" y="-756245"/>
        <a:ext cx="964803" cy="5056981"/>
      </dsp:txXfrm>
    </dsp:sp>
    <dsp:sp modelId="{E5161C53-DF15-4E1D-AB72-DBCD1E803802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2000" kern="1200" dirty="0">
            <a:latin typeface="Bell MT" pitchFamily="18" charset="0"/>
          </a:endParaRPr>
        </a:p>
      </dsp:txBody>
      <dsp:txXfrm rot="5400000">
        <a:off x="-222646" y="2801154"/>
        <a:ext cx="1484312" cy="1039018"/>
      </dsp:txXfrm>
    </dsp:sp>
    <dsp:sp modelId="{C577382D-B7B2-442C-BB0F-F140775966A9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2000" kern="1200" dirty="0" smtClean="0">
              <a:latin typeface="Bell MT" pitchFamily="18" charset="0"/>
            </a:rPr>
            <a:t>Orçamento Tradicional</a:t>
          </a:r>
          <a:endParaRPr lang="pt-PT" sz="2000" kern="1200" dirty="0">
            <a:latin typeface="Bell MT" pitchFamily="18" charset="0"/>
          </a:endParaRPr>
        </a:p>
      </dsp:txBody>
      <dsp:txXfrm rot="5400000">
        <a:off x="3085107" y="532418"/>
        <a:ext cx="964803" cy="505698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3EE811-A7BB-964F-8ED2-FA5A9878E12C}">
      <dsp:nvSpPr>
        <dsp:cNvPr id="0" name=""/>
        <dsp:cNvSpPr/>
      </dsp:nvSpPr>
      <dsp:spPr>
        <a:xfrm rot="5400000">
          <a:off x="408792" y="1396128"/>
          <a:ext cx="1223529" cy="2035924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shade val="5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5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50000"/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shade val="50000"/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shade val="50000"/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accent3">
              <a:shade val="5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60C015-58B6-5E44-86F7-8F9BD84CEF91}">
      <dsp:nvSpPr>
        <dsp:cNvPr id="0" name=""/>
        <dsp:cNvSpPr/>
      </dsp:nvSpPr>
      <dsp:spPr>
        <a:xfrm>
          <a:off x="204555" y="2097330"/>
          <a:ext cx="1838044" cy="1130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Redução da eficiência deste tipo de orçamento - desenvolvimento de orçamentos mais flexíveis e dinâmicos</a:t>
          </a:r>
          <a:endParaRPr lang="en-US" sz="1400" kern="1200" dirty="0"/>
        </a:p>
      </dsp:txBody>
      <dsp:txXfrm>
        <a:off x="204555" y="2097330"/>
        <a:ext cx="1838044" cy="1130514"/>
      </dsp:txXfrm>
    </dsp:sp>
    <dsp:sp modelId="{6C192BDE-510C-7242-9924-1A877EDDF307}">
      <dsp:nvSpPr>
        <dsp:cNvPr id="0" name=""/>
        <dsp:cNvSpPr/>
      </dsp:nvSpPr>
      <dsp:spPr>
        <a:xfrm>
          <a:off x="1695799" y="1246241"/>
          <a:ext cx="346800" cy="34680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shade val="50000"/>
                <a:hueOff val="229483"/>
                <a:satOff val="-22134"/>
                <a:lumOff val="21274"/>
                <a:alphaOff val="0"/>
                <a:tint val="73000"/>
                <a:satMod val="150000"/>
              </a:schemeClr>
            </a:gs>
            <a:gs pos="25000">
              <a:schemeClr val="accent3">
                <a:shade val="50000"/>
                <a:hueOff val="229483"/>
                <a:satOff val="-22134"/>
                <a:lumOff val="21274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50000"/>
                <a:hueOff val="229483"/>
                <a:satOff val="-22134"/>
                <a:lumOff val="21274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50000"/>
                <a:hueOff val="229483"/>
                <a:satOff val="-22134"/>
                <a:lumOff val="21274"/>
                <a:alphaOff val="0"/>
                <a:shade val="57000"/>
                <a:satMod val="120000"/>
              </a:schemeClr>
            </a:gs>
            <a:gs pos="80000">
              <a:schemeClr val="accent3">
                <a:shade val="50000"/>
                <a:hueOff val="229483"/>
                <a:satOff val="-22134"/>
                <a:lumOff val="21274"/>
                <a:alphaOff val="0"/>
                <a:shade val="56000"/>
                <a:satMod val="145000"/>
              </a:schemeClr>
            </a:gs>
            <a:gs pos="88000">
              <a:schemeClr val="accent3">
                <a:shade val="50000"/>
                <a:hueOff val="229483"/>
                <a:satOff val="-22134"/>
                <a:lumOff val="21274"/>
                <a:alphaOff val="0"/>
                <a:shade val="63000"/>
                <a:satMod val="160000"/>
              </a:schemeClr>
            </a:gs>
            <a:gs pos="100000">
              <a:schemeClr val="accent3">
                <a:shade val="50000"/>
                <a:hueOff val="229483"/>
                <a:satOff val="-22134"/>
                <a:lumOff val="21274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3">
              <a:shade val="50000"/>
              <a:hueOff val="229483"/>
              <a:satOff val="-22134"/>
              <a:lumOff val="21274"/>
              <a:alphaOff val="0"/>
            </a:schemeClr>
          </a:solidFill>
          <a:prstDash val="solid"/>
        </a:ln>
        <a:effectLst>
          <a:glow rad="70000">
            <a:schemeClr val="accent3">
              <a:shade val="50000"/>
              <a:hueOff val="229483"/>
              <a:satOff val="-22134"/>
              <a:lumOff val="21274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46F1AA-3ED0-8948-9F59-EA5E19008D97}">
      <dsp:nvSpPr>
        <dsp:cNvPr id="0" name=""/>
        <dsp:cNvSpPr/>
      </dsp:nvSpPr>
      <dsp:spPr>
        <a:xfrm rot="5400000">
          <a:off x="2658918" y="839332"/>
          <a:ext cx="1223529" cy="2035924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shade val="50000"/>
                <a:hueOff val="458966"/>
                <a:satOff val="-44269"/>
                <a:lumOff val="42548"/>
                <a:alphaOff val="0"/>
                <a:tint val="73000"/>
                <a:satMod val="150000"/>
              </a:schemeClr>
            </a:gs>
            <a:gs pos="25000">
              <a:schemeClr val="accent3">
                <a:shade val="50000"/>
                <a:hueOff val="458966"/>
                <a:satOff val="-44269"/>
                <a:lumOff val="42548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50000"/>
                <a:hueOff val="458966"/>
                <a:satOff val="-44269"/>
                <a:lumOff val="42548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50000"/>
                <a:hueOff val="458966"/>
                <a:satOff val="-44269"/>
                <a:lumOff val="42548"/>
                <a:alphaOff val="0"/>
                <a:shade val="57000"/>
                <a:satMod val="120000"/>
              </a:schemeClr>
            </a:gs>
            <a:gs pos="80000">
              <a:schemeClr val="accent3">
                <a:shade val="50000"/>
                <a:hueOff val="458966"/>
                <a:satOff val="-44269"/>
                <a:lumOff val="42548"/>
                <a:alphaOff val="0"/>
                <a:shade val="56000"/>
                <a:satMod val="145000"/>
              </a:schemeClr>
            </a:gs>
            <a:gs pos="88000">
              <a:schemeClr val="accent3">
                <a:shade val="50000"/>
                <a:hueOff val="458966"/>
                <a:satOff val="-44269"/>
                <a:lumOff val="42548"/>
                <a:alphaOff val="0"/>
                <a:shade val="63000"/>
                <a:satMod val="160000"/>
              </a:schemeClr>
            </a:gs>
            <a:gs pos="100000">
              <a:schemeClr val="accent3">
                <a:shade val="50000"/>
                <a:hueOff val="458966"/>
                <a:satOff val="-44269"/>
                <a:lumOff val="42548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3">
              <a:shade val="50000"/>
              <a:hueOff val="458966"/>
              <a:satOff val="-44269"/>
              <a:lumOff val="42548"/>
              <a:alphaOff val="0"/>
            </a:schemeClr>
          </a:solidFill>
          <a:prstDash val="solid"/>
        </a:ln>
        <a:effectLst>
          <a:glow rad="70000">
            <a:schemeClr val="accent3">
              <a:shade val="50000"/>
              <a:hueOff val="458966"/>
              <a:satOff val="-44269"/>
              <a:lumOff val="42548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E88C08-482C-A54F-829D-7669B48BB910}">
      <dsp:nvSpPr>
        <dsp:cNvPr id="0" name=""/>
        <dsp:cNvSpPr/>
      </dsp:nvSpPr>
      <dsp:spPr>
        <a:xfrm>
          <a:off x="2454681" y="1447635"/>
          <a:ext cx="1838044" cy="161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Diversificação dos sectores e mercados</a:t>
          </a:r>
          <a:endParaRPr lang="en-US" sz="1400" kern="1200" dirty="0"/>
        </a:p>
      </dsp:txBody>
      <dsp:txXfrm>
        <a:off x="2454681" y="1447635"/>
        <a:ext cx="1838044" cy="1611153"/>
      </dsp:txXfrm>
    </dsp:sp>
    <dsp:sp modelId="{FCD638D8-8763-2549-9B08-4D675BBDFFFF}">
      <dsp:nvSpPr>
        <dsp:cNvPr id="0" name=""/>
        <dsp:cNvSpPr/>
      </dsp:nvSpPr>
      <dsp:spPr>
        <a:xfrm>
          <a:off x="3945924" y="689445"/>
          <a:ext cx="346800" cy="34680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shade val="50000"/>
                <a:hueOff val="458966"/>
                <a:satOff val="-44269"/>
                <a:lumOff val="42548"/>
                <a:alphaOff val="0"/>
                <a:tint val="73000"/>
                <a:satMod val="150000"/>
              </a:schemeClr>
            </a:gs>
            <a:gs pos="25000">
              <a:schemeClr val="accent3">
                <a:shade val="50000"/>
                <a:hueOff val="458966"/>
                <a:satOff val="-44269"/>
                <a:lumOff val="42548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50000"/>
                <a:hueOff val="458966"/>
                <a:satOff val="-44269"/>
                <a:lumOff val="42548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50000"/>
                <a:hueOff val="458966"/>
                <a:satOff val="-44269"/>
                <a:lumOff val="42548"/>
                <a:alphaOff val="0"/>
                <a:shade val="57000"/>
                <a:satMod val="120000"/>
              </a:schemeClr>
            </a:gs>
            <a:gs pos="80000">
              <a:schemeClr val="accent3">
                <a:shade val="50000"/>
                <a:hueOff val="458966"/>
                <a:satOff val="-44269"/>
                <a:lumOff val="42548"/>
                <a:alphaOff val="0"/>
                <a:shade val="56000"/>
                <a:satMod val="145000"/>
              </a:schemeClr>
            </a:gs>
            <a:gs pos="88000">
              <a:schemeClr val="accent3">
                <a:shade val="50000"/>
                <a:hueOff val="458966"/>
                <a:satOff val="-44269"/>
                <a:lumOff val="42548"/>
                <a:alphaOff val="0"/>
                <a:shade val="63000"/>
                <a:satMod val="160000"/>
              </a:schemeClr>
            </a:gs>
            <a:gs pos="100000">
              <a:schemeClr val="accent3">
                <a:shade val="50000"/>
                <a:hueOff val="458966"/>
                <a:satOff val="-44269"/>
                <a:lumOff val="42548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3">
              <a:shade val="50000"/>
              <a:hueOff val="458966"/>
              <a:satOff val="-44269"/>
              <a:lumOff val="42548"/>
              <a:alphaOff val="0"/>
            </a:schemeClr>
          </a:solidFill>
          <a:prstDash val="solid"/>
        </a:ln>
        <a:effectLst>
          <a:glow rad="70000">
            <a:schemeClr val="accent3">
              <a:shade val="50000"/>
              <a:hueOff val="458966"/>
              <a:satOff val="-44269"/>
              <a:lumOff val="42548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919FD45-DF07-B34A-8A16-DFE6DCC8BE38}">
      <dsp:nvSpPr>
        <dsp:cNvPr id="0" name=""/>
        <dsp:cNvSpPr/>
      </dsp:nvSpPr>
      <dsp:spPr>
        <a:xfrm rot="5400000">
          <a:off x="4909043" y="282536"/>
          <a:ext cx="1223529" cy="2035924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shade val="50000"/>
                <a:hueOff val="229483"/>
                <a:satOff val="-22134"/>
                <a:lumOff val="21274"/>
                <a:alphaOff val="0"/>
                <a:tint val="73000"/>
                <a:satMod val="150000"/>
              </a:schemeClr>
            </a:gs>
            <a:gs pos="25000">
              <a:schemeClr val="accent3">
                <a:shade val="50000"/>
                <a:hueOff val="229483"/>
                <a:satOff val="-22134"/>
                <a:lumOff val="21274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shade val="50000"/>
                <a:hueOff val="229483"/>
                <a:satOff val="-22134"/>
                <a:lumOff val="21274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shade val="50000"/>
                <a:hueOff val="229483"/>
                <a:satOff val="-22134"/>
                <a:lumOff val="21274"/>
                <a:alphaOff val="0"/>
                <a:shade val="57000"/>
                <a:satMod val="120000"/>
              </a:schemeClr>
            </a:gs>
            <a:gs pos="80000">
              <a:schemeClr val="accent3">
                <a:shade val="50000"/>
                <a:hueOff val="229483"/>
                <a:satOff val="-22134"/>
                <a:lumOff val="21274"/>
                <a:alphaOff val="0"/>
                <a:shade val="56000"/>
                <a:satMod val="145000"/>
              </a:schemeClr>
            </a:gs>
            <a:gs pos="88000">
              <a:schemeClr val="accent3">
                <a:shade val="50000"/>
                <a:hueOff val="229483"/>
                <a:satOff val="-22134"/>
                <a:lumOff val="21274"/>
                <a:alphaOff val="0"/>
                <a:shade val="63000"/>
                <a:satMod val="160000"/>
              </a:schemeClr>
            </a:gs>
            <a:gs pos="100000">
              <a:schemeClr val="accent3">
                <a:shade val="50000"/>
                <a:hueOff val="229483"/>
                <a:satOff val="-22134"/>
                <a:lumOff val="21274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3">
              <a:shade val="50000"/>
              <a:hueOff val="229483"/>
              <a:satOff val="-22134"/>
              <a:lumOff val="21274"/>
              <a:alphaOff val="0"/>
            </a:schemeClr>
          </a:solidFill>
          <a:prstDash val="solid"/>
        </a:ln>
        <a:effectLst>
          <a:glow rad="70000">
            <a:schemeClr val="accent3">
              <a:shade val="50000"/>
              <a:hueOff val="229483"/>
              <a:satOff val="-22134"/>
              <a:lumOff val="21274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0B2C41-916F-E04F-98DE-CEAA1C5F4DFB}">
      <dsp:nvSpPr>
        <dsp:cNvPr id="0" name=""/>
        <dsp:cNvSpPr/>
      </dsp:nvSpPr>
      <dsp:spPr>
        <a:xfrm>
          <a:off x="4704806" y="890839"/>
          <a:ext cx="1838044" cy="161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kern="1200" dirty="0" smtClean="0"/>
            <a:t>Um dos mais influentes instrumentos de planeamento financeiro.</a:t>
          </a:r>
          <a:endParaRPr lang="en-US" sz="1400" kern="1200" dirty="0"/>
        </a:p>
      </dsp:txBody>
      <dsp:txXfrm>
        <a:off x="4704806" y="890839"/>
        <a:ext cx="1838044" cy="161115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8E1799F-B7AA-9343-89C9-2EF3837FD0D1}">
      <dsp:nvSpPr>
        <dsp:cNvPr id="0" name=""/>
        <dsp:cNvSpPr/>
      </dsp:nvSpPr>
      <dsp:spPr>
        <a:xfrm rot="5400000">
          <a:off x="-200635" y="202676"/>
          <a:ext cx="1337568" cy="93629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latin typeface="Bell MT" pitchFamily="18" charset="0"/>
          </a:endParaRPr>
        </a:p>
      </dsp:txBody>
      <dsp:txXfrm rot="5400000">
        <a:off x="-200635" y="202676"/>
        <a:ext cx="1337568" cy="936298"/>
      </dsp:txXfrm>
    </dsp:sp>
    <dsp:sp modelId="{0829CEA1-AAE8-CB45-B3C2-721C2E0D542F}">
      <dsp:nvSpPr>
        <dsp:cNvPr id="0" name=""/>
        <dsp:cNvSpPr/>
      </dsp:nvSpPr>
      <dsp:spPr>
        <a:xfrm rot="5400000">
          <a:off x="3561831" y="-2623491"/>
          <a:ext cx="869419" cy="6120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Bell MT" pitchFamily="18" charset="0"/>
            </a:rPr>
            <a:t>Orçamento com uma base anual</a:t>
          </a:r>
          <a:endParaRPr lang="en-US" sz="1800" kern="1200" dirty="0">
            <a:latin typeface="Bell MT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800" kern="1200" dirty="0" smtClean="0">
              <a:latin typeface="Bell MT" pitchFamily="18" charset="0"/>
            </a:rPr>
            <a:t>Orçamento rígido</a:t>
          </a:r>
          <a:endParaRPr lang="en-US" sz="1800" kern="1200" dirty="0">
            <a:latin typeface="Bell MT" pitchFamily="18" charset="0"/>
          </a:endParaRPr>
        </a:p>
      </dsp:txBody>
      <dsp:txXfrm rot="5400000">
        <a:off x="3561831" y="-2623491"/>
        <a:ext cx="869419" cy="6120485"/>
      </dsp:txXfrm>
    </dsp:sp>
    <dsp:sp modelId="{F9A365D9-4399-0842-B1CC-559CC7291D0C}">
      <dsp:nvSpPr>
        <dsp:cNvPr id="0" name=""/>
        <dsp:cNvSpPr/>
      </dsp:nvSpPr>
      <dsp:spPr>
        <a:xfrm rot="5400000">
          <a:off x="-200635" y="1238925"/>
          <a:ext cx="1337568" cy="93629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latin typeface="Bell MT" pitchFamily="18" charset="0"/>
          </a:endParaRPr>
        </a:p>
      </dsp:txBody>
      <dsp:txXfrm rot="5400000">
        <a:off x="-200635" y="1238925"/>
        <a:ext cx="1337568" cy="936298"/>
      </dsp:txXfrm>
    </dsp:sp>
    <dsp:sp modelId="{3B130190-672B-B149-8EDC-162EA34E82F7}">
      <dsp:nvSpPr>
        <dsp:cNvPr id="0" name=""/>
        <dsp:cNvSpPr/>
      </dsp:nvSpPr>
      <dsp:spPr>
        <a:xfrm rot="5400000">
          <a:off x="3561831" y="-1587243"/>
          <a:ext cx="869419" cy="61204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800" kern="1200" dirty="0" smtClean="0">
              <a:latin typeface="Bell MT" pitchFamily="18" charset="0"/>
            </a:rPr>
            <a:t>Guia </a:t>
          </a:r>
          <a:r>
            <a:rPr lang="pt-PT" sz="1800" kern="1200" dirty="0" smtClean="0">
              <a:latin typeface="Bell MT" pitchFamily="18" charset="0"/>
            </a:rPr>
            <a:t>formal e complexo</a:t>
          </a:r>
          <a:endParaRPr lang="en-US" sz="1800" kern="1200" dirty="0">
            <a:latin typeface="Bell MT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800" kern="1200" dirty="0" smtClean="0">
              <a:latin typeface="Bell MT" pitchFamily="18" charset="0"/>
            </a:rPr>
            <a:t>Sustentam custos que correspondem, fundamentalmente, ao tempo</a:t>
          </a:r>
          <a:endParaRPr lang="en-US" sz="1800" kern="1200" dirty="0">
            <a:latin typeface="Bell MT" pitchFamily="18" charset="0"/>
          </a:endParaRPr>
        </a:p>
      </dsp:txBody>
      <dsp:txXfrm rot="5400000">
        <a:off x="3561831" y="-1587243"/>
        <a:ext cx="869419" cy="612048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C06BB5-9F27-644A-9C27-6E1B2D0253D7}">
      <dsp:nvSpPr>
        <dsp:cNvPr id="0" name=""/>
        <dsp:cNvSpPr/>
      </dsp:nvSpPr>
      <dsp:spPr>
        <a:xfrm rot="5400000">
          <a:off x="-205855" y="207757"/>
          <a:ext cx="1372371" cy="96065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latin typeface="Bell MT" pitchFamily="18" charset="0"/>
          </a:endParaRPr>
        </a:p>
      </dsp:txBody>
      <dsp:txXfrm rot="5400000">
        <a:off x="-205855" y="207757"/>
        <a:ext cx="1372371" cy="960659"/>
      </dsp:txXfrm>
    </dsp:sp>
    <dsp:sp modelId="{FE8B7D2C-72F2-8042-BEBC-F3D8FE3FA18E}">
      <dsp:nvSpPr>
        <dsp:cNvPr id="0" name=""/>
        <dsp:cNvSpPr/>
      </dsp:nvSpPr>
      <dsp:spPr>
        <a:xfrm rot="5400000">
          <a:off x="3562701" y="-2602041"/>
          <a:ext cx="892041" cy="60961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800" kern="1200" dirty="0" smtClean="0">
              <a:latin typeface="Bell MT" pitchFamily="18" charset="0"/>
            </a:rPr>
            <a:t>Orçamento, usualmente, relacionada com a centralização dos modelos organizacionais</a:t>
          </a:r>
          <a:endParaRPr lang="en-US" sz="1800" kern="1200" dirty="0">
            <a:latin typeface="Bell MT" pitchFamily="18" charset="0"/>
          </a:endParaRPr>
        </a:p>
      </dsp:txBody>
      <dsp:txXfrm rot="5400000">
        <a:off x="3562701" y="-2602041"/>
        <a:ext cx="892041" cy="6096124"/>
      </dsp:txXfrm>
    </dsp:sp>
    <dsp:sp modelId="{48DED163-AA79-F349-8928-897ADCFC99D0}">
      <dsp:nvSpPr>
        <dsp:cNvPr id="0" name=""/>
        <dsp:cNvSpPr/>
      </dsp:nvSpPr>
      <dsp:spPr>
        <a:xfrm rot="5400000">
          <a:off x="-205855" y="1279854"/>
          <a:ext cx="1372371" cy="96065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latin typeface="Bell MT" pitchFamily="18" charset="0"/>
          </a:endParaRPr>
        </a:p>
      </dsp:txBody>
      <dsp:txXfrm rot="5400000">
        <a:off x="-205855" y="1279854"/>
        <a:ext cx="1372371" cy="960659"/>
      </dsp:txXfrm>
    </dsp:sp>
    <dsp:sp modelId="{AED1CFA9-063B-6542-961D-2863D39CD03B}">
      <dsp:nvSpPr>
        <dsp:cNvPr id="0" name=""/>
        <dsp:cNvSpPr/>
      </dsp:nvSpPr>
      <dsp:spPr>
        <a:xfrm rot="5400000">
          <a:off x="3562701" y="-1528042"/>
          <a:ext cx="892041" cy="60961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PT" sz="1800" kern="1200" dirty="0" smtClean="0">
              <a:latin typeface="Bell MT" pitchFamily="18" charset="0"/>
            </a:rPr>
            <a:t>É</a:t>
          </a:r>
          <a:r>
            <a:rPr lang="pt-PT" sz="1800" b="1" u="sng" kern="1200" dirty="0" smtClean="0">
              <a:latin typeface="Bell MT" pitchFamily="18" charset="0"/>
            </a:rPr>
            <a:t> </a:t>
          </a:r>
          <a:r>
            <a:rPr lang="pt-PT" sz="1800" kern="1200" dirty="0" smtClean="0">
              <a:latin typeface="Bell MT" pitchFamily="18" charset="0"/>
            </a:rPr>
            <a:t>recorrente a  utilização deste orçamento por: Pequenas e Médias Empresas (PME); empresas industriais; Administração pública; Empresas conservadoras</a:t>
          </a:r>
          <a:endParaRPr lang="en-US" sz="1800" kern="1200" dirty="0">
            <a:latin typeface="Bell MT" pitchFamily="18" charset="0"/>
          </a:endParaRPr>
        </a:p>
      </dsp:txBody>
      <dsp:txXfrm rot="5400000">
        <a:off x="3562701" y="-1528042"/>
        <a:ext cx="892041" cy="609612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295EAD-09B4-BE4E-A1DC-0B15AF52E7CA}">
      <dsp:nvSpPr>
        <dsp:cNvPr id="0" name=""/>
        <dsp:cNvSpPr/>
      </dsp:nvSpPr>
      <dsp:spPr>
        <a:xfrm rot="10800000">
          <a:off x="1758997" y="833"/>
          <a:ext cx="6200811" cy="788555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773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>
              <a:latin typeface="Bell MT" pitchFamily="18" charset="0"/>
            </a:rPr>
            <a:t>Limitação no exercício das funções dos gerentes</a:t>
          </a:r>
          <a:endParaRPr lang="en-US" sz="1600" b="1" kern="1200" dirty="0">
            <a:latin typeface="Bell MT" pitchFamily="18" charset="0"/>
          </a:endParaRPr>
        </a:p>
      </dsp:txBody>
      <dsp:txXfrm rot="10800000">
        <a:off x="1758997" y="833"/>
        <a:ext cx="6200811" cy="788555"/>
      </dsp:txXfrm>
    </dsp:sp>
    <dsp:sp modelId="{E527AD7B-EA31-554C-AACD-26AC2822F9A5}">
      <dsp:nvSpPr>
        <dsp:cNvPr id="0" name=""/>
        <dsp:cNvSpPr/>
      </dsp:nvSpPr>
      <dsp:spPr>
        <a:xfrm>
          <a:off x="1364719" y="833"/>
          <a:ext cx="788555" cy="788555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1">
              <a:tint val="4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A7C11D-53B6-2E4A-85DF-2B45B1A18CC1}">
      <dsp:nvSpPr>
        <dsp:cNvPr id="0" name=""/>
        <dsp:cNvSpPr/>
      </dsp:nvSpPr>
      <dsp:spPr>
        <a:xfrm rot="10800000">
          <a:off x="1758997" y="1024778"/>
          <a:ext cx="6200811" cy="788555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773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>
              <a:latin typeface="Bell MT" pitchFamily="18" charset="0"/>
            </a:rPr>
            <a:t>Orçamento executado de forma isolada, ou seja, desconectado da estratégia e, consequentemente dos objectivos da organização</a:t>
          </a:r>
          <a:endParaRPr lang="en-US" sz="1600" b="1" kern="1200" dirty="0">
            <a:latin typeface="Bell MT" pitchFamily="18" charset="0"/>
          </a:endParaRPr>
        </a:p>
      </dsp:txBody>
      <dsp:txXfrm rot="10800000">
        <a:off x="1758997" y="1024778"/>
        <a:ext cx="6200811" cy="788555"/>
      </dsp:txXfrm>
    </dsp:sp>
    <dsp:sp modelId="{C4DD375F-F7AD-9E4A-9FF0-97621093E4CE}">
      <dsp:nvSpPr>
        <dsp:cNvPr id="0" name=""/>
        <dsp:cNvSpPr/>
      </dsp:nvSpPr>
      <dsp:spPr>
        <a:xfrm>
          <a:off x="1364719" y="1024778"/>
          <a:ext cx="788555" cy="788555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1">
              <a:tint val="4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AA48DEF-2690-C347-975A-C5665F062750}">
      <dsp:nvSpPr>
        <dsp:cNvPr id="0" name=""/>
        <dsp:cNvSpPr/>
      </dsp:nvSpPr>
      <dsp:spPr>
        <a:xfrm rot="10800000">
          <a:off x="1758997" y="2048723"/>
          <a:ext cx="6200811" cy="788555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773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>
              <a:latin typeface="Bell MT" pitchFamily="18" charset="0"/>
            </a:rPr>
            <a:t>Inabilitado relativamente a ajustamentos orçamentais resultantes de modificações da envolvente, quer interna, quer externa, da organização</a:t>
          </a:r>
          <a:endParaRPr lang="en-US" sz="1600" b="1" kern="1200" dirty="0">
            <a:latin typeface="Bell MT" pitchFamily="18" charset="0"/>
          </a:endParaRPr>
        </a:p>
      </dsp:txBody>
      <dsp:txXfrm rot="10800000">
        <a:off x="1758997" y="2048723"/>
        <a:ext cx="6200811" cy="788555"/>
      </dsp:txXfrm>
    </dsp:sp>
    <dsp:sp modelId="{8DD5ADC3-8BD8-D647-B118-9B9EF2FA373B}">
      <dsp:nvSpPr>
        <dsp:cNvPr id="0" name=""/>
        <dsp:cNvSpPr/>
      </dsp:nvSpPr>
      <dsp:spPr>
        <a:xfrm>
          <a:off x="1364719" y="2048723"/>
          <a:ext cx="788555" cy="788555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1">
              <a:tint val="4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734C71-43BA-E040-BD17-6004F61FA406}">
      <dsp:nvSpPr>
        <dsp:cNvPr id="0" name=""/>
        <dsp:cNvSpPr/>
      </dsp:nvSpPr>
      <dsp:spPr>
        <a:xfrm rot="10800000">
          <a:off x="1758997" y="3072668"/>
          <a:ext cx="6200811" cy="788555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773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>
              <a:latin typeface="Bell MT" pitchFamily="18" charset="0"/>
            </a:rPr>
            <a:t>Orçamentos burocráticos que por se caracterizarem como rígidos e limitativos, constituem impedimentos à inovação/criatividade</a:t>
          </a:r>
          <a:endParaRPr lang="en-US" sz="1600" b="1" kern="1200" dirty="0">
            <a:latin typeface="Bell MT" pitchFamily="18" charset="0"/>
          </a:endParaRPr>
        </a:p>
      </dsp:txBody>
      <dsp:txXfrm rot="10800000">
        <a:off x="1758997" y="3072668"/>
        <a:ext cx="6200811" cy="788555"/>
      </dsp:txXfrm>
    </dsp:sp>
    <dsp:sp modelId="{AD50457F-8859-624B-AB84-264D2147D15E}">
      <dsp:nvSpPr>
        <dsp:cNvPr id="0" name=""/>
        <dsp:cNvSpPr/>
      </dsp:nvSpPr>
      <dsp:spPr>
        <a:xfrm>
          <a:off x="1364719" y="3072668"/>
          <a:ext cx="788555" cy="788555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1">
              <a:tint val="4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825043-BBAE-C64B-AB51-4210C301CB75}">
      <dsp:nvSpPr>
        <dsp:cNvPr id="0" name=""/>
        <dsp:cNvSpPr/>
      </dsp:nvSpPr>
      <dsp:spPr>
        <a:xfrm rot="10800000">
          <a:off x="1758997" y="4096614"/>
          <a:ext cx="6200811" cy="788555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773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>
              <a:latin typeface="Bell MT" pitchFamily="18" charset="0"/>
            </a:rPr>
            <a:t>Possibilidade</a:t>
          </a:r>
          <a:r>
            <a:rPr lang="en-US" sz="1600" b="1" kern="1200" dirty="0" smtClean="0">
              <a:latin typeface="Bell MT" pitchFamily="18" charset="0"/>
            </a:rPr>
            <a:t> de </a:t>
          </a:r>
          <a:r>
            <a:rPr lang="en-US" sz="1600" b="1" kern="1200" dirty="0" err="1" smtClean="0">
              <a:latin typeface="Bell MT" pitchFamily="18" charset="0"/>
            </a:rPr>
            <a:t>provocar</a:t>
          </a:r>
          <a:r>
            <a:rPr lang="en-US" sz="1600" b="1" kern="1200" dirty="0" smtClean="0">
              <a:latin typeface="Bell MT" pitchFamily="18" charset="0"/>
            </a:rPr>
            <a:t> </a:t>
          </a:r>
          <a:r>
            <a:rPr lang="en-US" sz="1600" b="1" kern="1200" dirty="0" err="1" smtClean="0">
              <a:latin typeface="Bell MT" pitchFamily="18" charset="0"/>
            </a:rPr>
            <a:t>conflitos</a:t>
          </a:r>
          <a:r>
            <a:rPr lang="en-US" sz="1600" b="1" kern="1200" dirty="0" smtClean="0">
              <a:latin typeface="Bell MT" pitchFamily="18" charset="0"/>
            </a:rPr>
            <a:t> de </a:t>
          </a:r>
          <a:r>
            <a:rPr lang="en-US" sz="1600" b="1" kern="1200" dirty="0" err="1" smtClean="0">
              <a:latin typeface="Bell MT" pitchFamily="18" charset="0"/>
            </a:rPr>
            <a:t>interesses</a:t>
          </a:r>
          <a:r>
            <a:rPr lang="en-US" sz="1600" b="1" kern="1200" dirty="0" smtClean="0">
              <a:latin typeface="Bell MT" pitchFamily="18" charset="0"/>
            </a:rPr>
            <a:t> entre </a:t>
          </a:r>
          <a:r>
            <a:rPr lang="en-US" sz="1600" b="1" kern="1200" dirty="0" err="1" smtClean="0">
              <a:latin typeface="Bell MT" pitchFamily="18" charset="0"/>
            </a:rPr>
            <a:t>departamentos</a:t>
          </a:r>
          <a:endParaRPr lang="en-US" sz="1600" b="1" kern="1200" dirty="0">
            <a:latin typeface="Bell MT" pitchFamily="18" charset="0"/>
          </a:endParaRPr>
        </a:p>
      </dsp:txBody>
      <dsp:txXfrm rot="10800000">
        <a:off x="1758997" y="4096614"/>
        <a:ext cx="6200811" cy="788555"/>
      </dsp:txXfrm>
    </dsp:sp>
    <dsp:sp modelId="{AEF5F53A-C944-2A4B-8D6E-045B87C94D63}">
      <dsp:nvSpPr>
        <dsp:cNvPr id="0" name=""/>
        <dsp:cNvSpPr/>
      </dsp:nvSpPr>
      <dsp:spPr>
        <a:xfrm>
          <a:off x="1364719" y="4096614"/>
          <a:ext cx="788555" cy="788555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1">
              <a:tint val="4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43F04A-8396-430D-90E1-E8070B44E616}">
      <dsp:nvSpPr>
        <dsp:cNvPr id="0" name=""/>
        <dsp:cNvSpPr/>
      </dsp:nvSpPr>
      <dsp:spPr>
        <a:xfrm>
          <a:off x="5357" y="1391443"/>
          <a:ext cx="3202781" cy="12811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/>
            <a:t>Nenhumas diferenças significativas em termos </a:t>
          </a:r>
          <a:r>
            <a:rPr lang="pt-PT" sz="1600" kern="1200" dirty="0" smtClean="0"/>
            <a:t>financeiros</a:t>
          </a:r>
          <a:endParaRPr lang="pt-PT" sz="1600" kern="1200" dirty="0"/>
        </a:p>
      </dsp:txBody>
      <dsp:txXfrm>
        <a:off x="5357" y="1391443"/>
        <a:ext cx="3202781" cy="1281112"/>
      </dsp:txXfrm>
    </dsp:sp>
    <dsp:sp modelId="{0B6D47BF-84CB-4090-B11F-9B9BF19555E9}">
      <dsp:nvSpPr>
        <dsp:cNvPr id="0" name=""/>
        <dsp:cNvSpPr/>
      </dsp:nvSpPr>
      <dsp:spPr>
        <a:xfrm>
          <a:off x="2887860" y="1391443"/>
          <a:ext cx="3202781" cy="12811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/>
            <a:t>Maior diferença: crescimento das vendas</a:t>
          </a:r>
          <a:endParaRPr lang="pt-PT" sz="1600" kern="1200" dirty="0"/>
        </a:p>
      </dsp:txBody>
      <dsp:txXfrm>
        <a:off x="2887860" y="1391443"/>
        <a:ext cx="3202781" cy="1281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o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13E9965-4726-4782-A720-007024E8C8B1}" type="datetimeFigureOut">
              <a:rPr lang="pt-PT" smtClean="0"/>
              <a:pPr/>
              <a:t>10-10-2011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4A50ABB-D3AE-454A-B61F-4E2E45498848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TOSH\Desktop\ISCTE 2º ano\Contabilidade de Gestão II\budget_19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-27384"/>
            <a:ext cx="5436096" cy="6885384"/>
          </a:xfrm>
          <a:prstGeom prst="rect">
            <a:avLst/>
          </a:prstGeom>
          <a:noFill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3707904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2962672" cy="796950"/>
          </a:xfrm>
        </p:spPr>
        <p:txBody>
          <a:bodyPr>
            <a:normAutofit/>
          </a:bodyPr>
          <a:lstStyle/>
          <a:p>
            <a:pPr algn="ctr"/>
            <a:r>
              <a:rPr lang="pt-PT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Contabilidade de Gestão II</a:t>
            </a:r>
            <a:br>
              <a:rPr lang="pt-PT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</a:br>
            <a:r>
              <a:rPr lang="pt-PT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Ano Lectivo 2011/2012</a:t>
            </a:r>
            <a:endParaRPr lang="pt-PT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395536" y="4293096"/>
            <a:ext cx="2952328" cy="2160240"/>
          </a:xfrm>
          <a:prstGeom prst="rect">
            <a:avLst/>
          </a:prstGeom>
        </p:spPr>
        <p:txBody>
          <a:bodyPr vert="horz" lIns="45720" rIns="4572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ll MT" pitchFamily="18" charset="0"/>
                <a:ea typeface="+mj-ea"/>
                <a:cs typeface="+mj-cs"/>
              </a:rPr>
              <a:t>Docente: </a:t>
            </a:r>
            <a:r>
              <a:rPr kumimoji="0" lang="pt-PT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ll MT" pitchFamily="18" charset="0"/>
                <a:ea typeface="+mj-ea"/>
                <a:cs typeface="+mj-cs"/>
              </a:rPr>
              <a:t>António Menezes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PT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ell MT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PT" sz="1400" noProof="0" dirty="0" smtClean="0">
                <a:latin typeface="Bell MT" pitchFamily="18" charset="0"/>
                <a:ea typeface="+mj-ea"/>
                <a:cs typeface="+mj-cs"/>
              </a:rPr>
              <a:t>C</a:t>
            </a:r>
            <a:r>
              <a:rPr kumimoji="0" lang="pt-PT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Bell MT" pitchFamily="18" charset="0"/>
                <a:ea typeface="+mj-ea"/>
                <a:cs typeface="+mj-cs"/>
              </a:rPr>
              <a:t>arolina Pestana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PT" sz="1400" dirty="0" smtClean="0">
                <a:latin typeface="Bell MT" pitchFamily="18" charset="0"/>
                <a:ea typeface="+mj-ea"/>
                <a:cs typeface="+mj-cs"/>
              </a:rPr>
              <a:t>Jennifer Henriques</a:t>
            </a:r>
            <a:endParaRPr kumimoji="0" lang="pt-PT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Bell MT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PT" sz="1400" dirty="0" smtClean="0">
                <a:latin typeface="Bell MT" pitchFamily="18" charset="0"/>
                <a:ea typeface="+mj-ea"/>
                <a:cs typeface="+mj-cs"/>
              </a:rPr>
              <a:t>Joana Encarnação</a:t>
            </a:r>
            <a:endParaRPr kumimoji="0" lang="pt-PT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Bell MT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1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Bell MT" pitchFamily="18" charset="0"/>
                <a:ea typeface="+mj-ea"/>
                <a:cs typeface="+mj-cs"/>
              </a:rPr>
              <a:t>Joana Abreu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pt-PT" sz="1400" dirty="0" smtClean="0">
              <a:latin typeface="Bell MT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ll MT" pitchFamily="18" charset="0"/>
                <a:ea typeface="+mj-ea"/>
                <a:cs typeface="+mj-cs"/>
              </a:rPr>
              <a:t>GB1</a:t>
            </a:r>
            <a:endParaRPr kumimoji="0" lang="pt-PT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ell MT" pitchFamily="18" charset="0"/>
              <a:ea typeface="+mj-ea"/>
              <a:cs typeface="+mj-cs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2414498"/>
            <a:ext cx="392392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PT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Modelos  </a:t>
            </a:r>
          </a:p>
          <a:p>
            <a:pPr algn="ctr"/>
            <a:r>
              <a:rPr lang="pt-PT" sz="44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Orçamentais</a:t>
            </a:r>
            <a:endParaRPr lang="pt-PT" sz="4400" b="1" cap="none" spc="0" dirty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467544" y="896808"/>
            <a:ext cx="8424936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pt-PT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Calibri" pitchFamily="34" charset="0"/>
                <a:cs typeface="Times New Roman" pitchFamily="18" charset="0"/>
              </a:rPr>
              <a:t>Sugestões: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pt-PT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t-P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PT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Descrever </a:t>
            </a:r>
            <a:r>
              <a:rPr lang="pt-PT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 implementação de estratégias</a:t>
            </a:r>
            <a:r>
              <a:rPr lang="pt-P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permitindo a formação antecipada e realização de acções por parte dos futuros envolvidos, possibilitando uma maior eficiência na implementação das novas estratégias</a:t>
            </a:r>
            <a:r>
              <a:rPr lang="pt-P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t-P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PT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Considerar </a:t>
            </a:r>
            <a:r>
              <a:rPr lang="pt-PT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 motivação dos empregados</a:t>
            </a:r>
            <a:r>
              <a:rPr lang="pt-P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, sendo que cada vez mais é um factor fundamental para que a empresa alcance os objectivos pretendidos</a:t>
            </a:r>
            <a:r>
              <a:rPr lang="pt-P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;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t-P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PT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Manter </a:t>
            </a:r>
            <a:r>
              <a:rPr lang="pt-PT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 formalidade </a:t>
            </a:r>
            <a:r>
              <a:rPr lang="pt-P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do orçamento, no que diz respeito ao seu cumprimento, </a:t>
            </a:r>
            <a:r>
              <a:rPr lang="pt-PT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reduzindo o carácter burocrático </a:t>
            </a:r>
            <a:r>
              <a:rPr lang="pt-P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do mesmo, com o intuito de </a:t>
            </a:r>
            <a:r>
              <a:rPr lang="pt-PT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atrair/manter os profissionais </a:t>
            </a:r>
            <a:r>
              <a:rPr lang="pt-PT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mais criativos do mercado.</a:t>
            </a:r>
            <a:endParaRPr lang="pt-PT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971600" y="3212976"/>
            <a:ext cx="74888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3200" b="1" i="1" dirty="0" smtClean="0">
                <a:latin typeface="Bell MT" pitchFamily="18" charset="0"/>
                <a:cs typeface="Times New Roman" pitchFamily="18" charset="0"/>
              </a:rPr>
              <a:t>Alternativas ao Orçamento Tradicional</a:t>
            </a:r>
            <a:endParaRPr lang="pt-PT" sz="3200" b="1" i="1" dirty="0">
              <a:latin typeface="Bell MT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11560" y="1412776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Orçamento </a:t>
            </a:r>
            <a:r>
              <a:rPr lang="pt-PT" dirty="0">
                <a:latin typeface="Bell MT" pitchFamily="18" charset="0"/>
                <a:cs typeface="Times New Roman" pitchFamily="18" charset="0"/>
              </a:rPr>
              <a:t>a partir do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Zero (não considera anos anteriores)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Justificativo de </a:t>
            </a:r>
            <a:r>
              <a:rPr lang="pt-PT" dirty="0">
                <a:latin typeface="Bell MT" pitchFamily="18" charset="0"/>
                <a:cs typeface="Times New Roman" pitchFamily="18" charset="0"/>
              </a:rPr>
              <a:t>documentar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todas </a:t>
            </a:r>
            <a:r>
              <a:rPr lang="pt-PT" dirty="0">
                <a:latin typeface="Bell MT" pitchFamily="18" charset="0"/>
                <a:cs typeface="Times New Roman" pitchFamily="18" charset="0"/>
              </a:rPr>
              <a:t>as despesas e receitas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 - requisito</a:t>
            </a:r>
            <a:endParaRPr lang="pt-PT" sz="1600" dirty="0">
              <a:latin typeface="Bell MT" pitchFamily="18" charset="0"/>
              <a:cs typeface="Times New Roman" pitchFamily="18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187624" y="2852936"/>
          <a:ext cx="6840760" cy="351178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3384376"/>
                <a:gridCol w="3456384"/>
              </a:tblGrid>
              <a:tr h="3927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pt-PT" sz="2000" u="sng" dirty="0" smtClean="0"/>
                        <a:t>Vantagens</a:t>
                      </a:r>
                      <a:endParaRPr lang="pt-PT" sz="2000" b="1" u="sng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pt-PT" sz="2000" u="sng" dirty="0" smtClean="0"/>
                        <a:t>Desvantagens</a:t>
                      </a:r>
                      <a:endParaRPr lang="pt-PT" sz="2000" b="1" u="sng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115541">
                <a:tc>
                  <a:txBody>
                    <a:bodyPr/>
                    <a:lstStyle/>
                    <a:p>
                      <a:pPr marL="450850" indent="-355600" algn="just">
                        <a:lnSpc>
                          <a:spcPct val="150000"/>
                        </a:lnSpc>
                        <a:buFont typeface="Wingdings" pitchFamily="2" charset="2"/>
                        <a:buChar char="v"/>
                        <a:tabLst/>
                      </a:pPr>
                      <a:r>
                        <a:rPr lang="pt-PT" sz="1400" dirty="0" smtClean="0"/>
                        <a:t>foca-se no valor acrescentado para a empresa;</a:t>
                      </a:r>
                    </a:p>
                    <a:p>
                      <a:pPr marL="450850" indent="-355600" algn="just">
                        <a:lnSpc>
                          <a:spcPct val="150000"/>
                        </a:lnSpc>
                        <a:buFont typeface="Wingdings" pitchFamily="2" charset="2"/>
                        <a:buChar char="v"/>
                        <a:tabLst/>
                      </a:pPr>
                      <a:r>
                        <a:rPr lang="pt-PT" sz="1400" dirty="0" smtClean="0"/>
                        <a:t>correspondência entre orçamento e os respectivos objectivos;</a:t>
                      </a:r>
                    </a:p>
                    <a:p>
                      <a:pPr marL="450850" indent="-355600" algn="just">
                        <a:lnSpc>
                          <a:spcPct val="150000"/>
                        </a:lnSpc>
                        <a:buFont typeface="Wingdings" pitchFamily="2" charset="2"/>
                        <a:buChar char="v"/>
                        <a:tabLst/>
                      </a:pPr>
                      <a:r>
                        <a:rPr lang="pt-PT" sz="1400" dirty="0" smtClean="0"/>
                        <a:t>pro-actividade dos gestores operacionais;</a:t>
                      </a:r>
                    </a:p>
                    <a:p>
                      <a:pPr marL="450850" indent="-355600" algn="just">
                        <a:lnSpc>
                          <a:spcPct val="150000"/>
                        </a:lnSpc>
                        <a:buFont typeface="Wingdings" pitchFamily="2" charset="2"/>
                        <a:buChar char="v"/>
                        <a:tabLst/>
                      </a:pPr>
                      <a:r>
                        <a:rPr lang="pt-PT" sz="1400" dirty="0" smtClean="0"/>
                        <a:t>apto às mudanças da envolvente;</a:t>
                      </a:r>
                    </a:p>
                    <a:p>
                      <a:pPr marL="450850" indent="-355600" algn="just">
                        <a:lnSpc>
                          <a:spcPct val="150000"/>
                        </a:lnSpc>
                        <a:buFont typeface="Wingdings" pitchFamily="2" charset="2"/>
                        <a:buChar char="v"/>
                        <a:tabLst/>
                      </a:pPr>
                      <a:r>
                        <a:rPr lang="pt-PT" sz="1400" dirty="0" smtClean="0"/>
                        <a:t>boa alocação dos recursos.</a:t>
                      </a:r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355600" indent="-260350" algn="just">
                        <a:lnSpc>
                          <a:spcPct val="150000"/>
                        </a:lnSpc>
                        <a:buFont typeface="Wingdings" pitchFamily="2" charset="2"/>
                        <a:buChar char="v"/>
                      </a:pPr>
                      <a:r>
                        <a:rPr lang="pt-PT" sz="1400" dirty="0" smtClean="0"/>
                        <a:t>moroso na sua elaboração;</a:t>
                      </a:r>
                    </a:p>
                    <a:p>
                      <a:pPr marL="355600" indent="-260350" algn="just">
                        <a:lnSpc>
                          <a:spcPct val="150000"/>
                        </a:lnSpc>
                        <a:buFont typeface="Wingdings" pitchFamily="2" charset="2"/>
                        <a:buChar char="v"/>
                      </a:pPr>
                      <a:r>
                        <a:rPr lang="pt-PT" sz="1400" dirty="0" smtClean="0"/>
                        <a:t>dificuldades em verificar se as medidas de desempenho são as adequadas.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endParaRPr lang="pt-PT" sz="1400" dirty="0"/>
                    </a:p>
                  </a:txBody>
                  <a:tcPr>
                    <a:cell3D prstMaterial="dkEdge">
                      <a:bevel prst="ribl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7" name="Rectângulo 6"/>
          <p:cNvSpPr/>
          <p:nvPr/>
        </p:nvSpPr>
        <p:spPr>
          <a:xfrm>
            <a:off x="1331640" y="620688"/>
            <a:ext cx="6552728" cy="6787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pt-P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Times New Roman" pitchFamily="18" charset="0"/>
              </a:rPr>
              <a:t>Zero-Based</a:t>
            </a:r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Times New Roman" pitchFamily="18" charset="0"/>
              </a:rPr>
              <a:t> </a:t>
            </a:r>
            <a:r>
              <a:rPr lang="pt-P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Times New Roman" pitchFamily="18" charset="0"/>
              </a:rPr>
              <a:t>Budgeting</a:t>
            </a:r>
            <a:endParaRPr lang="pt-PT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0286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11560" y="1196752"/>
            <a:ext cx="799288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t-P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>
                <a:latin typeface="Bell MT" pitchFamily="18" charset="0"/>
                <a:cs typeface="Times New Roman" pitchFamily="18" charset="0"/>
              </a:rPr>
              <a:t>prazos mais curtos de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orçamentação;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>
                <a:latin typeface="Bell MT" pitchFamily="18" charset="0"/>
                <a:cs typeface="Times New Roman" pitchFamily="18" charset="0"/>
              </a:rPr>
              <a:t>instrumento de fácil mudança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(flexível);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benefício essencial - facto </a:t>
            </a:r>
            <a:r>
              <a:rPr lang="pt-PT" dirty="0">
                <a:latin typeface="Bell MT" pitchFamily="18" charset="0"/>
                <a:cs typeface="Times New Roman" pitchFamily="18" charset="0"/>
              </a:rPr>
              <a:t>de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lidar com precisão os futuros </a:t>
            </a:r>
            <a:r>
              <a:rPr lang="pt-PT" dirty="0" err="1">
                <a:latin typeface="Bell MT" pitchFamily="18" charset="0"/>
                <a:cs typeface="Times New Roman" pitchFamily="18" charset="0"/>
              </a:rPr>
              <a:t>cash-flows</a:t>
            </a:r>
            <a:r>
              <a:rPr lang="pt-PT" dirty="0">
                <a:latin typeface="Bell MT" pitchFamily="18" charset="0"/>
                <a:cs typeface="Times New Roman" pitchFamily="18" charset="0"/>
              </a:rPr>
              <a:t> do negócio respeitante à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empresa.</a:t>
            </a:r>
            <a:endParaRPr lang="pt-PT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1.bp.blogspot.com/_ifUyK8vLmoQ/TOaSzdo30_I/AAAAAAAAAGU/hJ_a-nzNBno/s320/orcamento_28-10-201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03848" y="3501008"/>
            <a:ext cx="2441838" cy="2726719"/>
          </a:xfrm>
          <a:prstGeom prst="roundRect">
            <a:avLst>
              <a:gd name="adj" fmla="val 18655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ângulo 5"/>
          <p:cNvSpPr/>
          <p:nvPr/>
        </p:nvSpPr>
        <p:spPr>
          <a:xfrm>
            <a:off x="1331640" y="662056"/>
            <a:ext cx="6552728" cy="6787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pt-P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Times New Roman" pitchFamily="18" charset="0"/>
              </a:rPr>
              <a:t>Rolling</a:t>
            </a:r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Times New Roman" pitchFamily="18" charset="0"/>
              </a:rPr>
              <a:t> </a:t>
            </a:r>
            <a:r>
              <a:rPr lang="pt-P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cs typeface="Times New Roman" pitchFamily="18" charset="0"/>
              </a:rPr>
              <a:t>Forecasts</a:t>
            </a:r>
            <a:endParaRPr lang="pt-PT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8327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11560" y="1412776"/>
            <a:ext cx="7848872" cy="3268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endParaRPr lang="pt-PT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Análise de desvios;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Custos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que deverão ocorrer para um determinado nível de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actividade;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nstrumento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que apoia os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gerentes;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rincípio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fundamental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 - flexibilidade;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ransformação </a:t>
            </a:r>
            <a:r>
              <a:rPr lang="pt-PT" sz="2000" dirty="0">
                <a:latin typeface="Times New Roman" pitchFamily="18" charset="0"/>
                <a:cs typeface="Times New Roman" pitchFamily="18" charset="0"/>
              </a:rPr>
              <a:t>das organizações </a:t>
            </a:r>
            <a:r>
              <a:rPr lang="pt-PT" sz="2000" dirty="0" smtClean="0">
                <a:latin typeface="Times New Roman" pitchFamily="18" charset="0"/>
                <a:cs typeface="Times New Roman" pitchFamily="18" charset="0"/>
              </a:rPr>
              <a:t> centralizadas.</a:t>
            </a:r>
          </a:p>
          <a:p>
            <a:pPr marL="800100" lvl="2" indent="-342900">
              <a:lnSpc>
                <a:spcPct val="150000"/>
              </a:lnSpc>
            </a:pPr>
            <a:endParaRPr lang="pt-P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3203848" y="692696"/>
            <a:ext cx="30091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PT" sz="2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Beyond</a:t>
            </a:r>
            <a:r>
              <a:rPr lang="pt-PT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Budgeting</a:t>
            </a:r>
            <a:endParaRPr lang="pt-PT" sz="28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11560" y="545799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i="1" dirty="0">
                <a:latin typeface="Times New Roman" pitchFamily="18" charset="0"/>
                <a:cs typeface="Times New Roman" pitchFamily="18" charset="0"/>
              </a:rPr>
              <a:t>"O segredo do sucesso não é prever o futuro, é criar uma organização que prosperará </a:t>
            </a:r>
            <a:r>
              <a:rPr lang="pt-PT" i="1" dirty="0" smtClean="0">
                <a:latin typeface="Times New Roman" pitchFamily="18" charset="0"/>
                <a:cs typeface="Times New Roman" pitchFamily="18" charset="0"/>
              </a:rPr>
              <a:t>num </a:t>
            </a:r>
            <a:r>
              <a:rPr lang="pt-PT" i="1" dirty="0">
                <a:latin typeface="Times New Roman" pitchFamily="18" charset="0"/>
                <a:cs typeface="Times New Roman" pitchFamily="18" charset="0"/>
              </a:rPr>
              <a:t>futuro que não pode ser previsto." (</a:t>
            </a:r>
            <a:r>
              <a:rPr lang="pt-PT" i="1" dirty="0" err="1">
                <a:latin typeface="Times New Roman" pitchFamily="18" charset="0"/>
                <a:cs typeface="Times New Roman" pitchFamily="18" charset="0"/>
              </a:rPr>
              <a:t>Hammer</a:t>
            </a:r>
            <a:r>
              <a:rPr lang="pt-PT" i="1" dirty="0">
                <a:latin typeface="Times New Roman" pitchFamily="18" charset="0"/>
                <a:cs typeface="Times New Roman" pitchFamily="18" charset="0"/>
              </a:rPr>
              <a:t>, 2006)</a:t>
            </a:r>
          </a:p>
          <a:p>
            <a:pPr algn="just"/>
            <a:endParaRPr lang="pt-PT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0877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611560" y="1033274"/>
            <a:ext cx="7416824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b="1" u="sng" dirty="0" smtClean="0">
                <a:latin typeface="Bell MT" pitchFamily="18" charset="0"/>
                <a:cs typeface="Times New Roman" pitchFamily="18" charset="0"/>
              </a:rPr>
              <a:t>Desvantagens:</a:t>
            </a:r>
          </a:p>
          <a:p>
            <a:pPr algn="just">
              <a:lnSpc>
                <a:spcPct val="150000"/>
              </a:lnSpc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Relativamente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ao papel do instrumento</a:t>
            </a:r>
          </a:p>
          <a:p>
            <a:pPr marL="8001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Planear e executar;</a:t>
            </a:r>
          </a:p>
          <a:p>
            <a:pPr marL="8001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Variáveis de competitividade;</a:t>
            </a:r>
          </a:p>
          <a:p>
            <a:pPr marL="800100" lvl="1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Tempo a ser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elaborado</a:t>
            </a:r>
          </a:p>
          <a:p>
            <a:pPr marL="342900" lvl="1" indent="-342900" algn="just">
              <a:lnSpc>
                <a:spcPct val="150000"/>
              </a:lnSpc>
            </a:pPr>
            <a:endParaRPr lang="pt-PT" sz="600" dirty="0" smtClean="0">
              <a:latin typeface="Bell MT" pitchFamily="18" charset="0"/>
              <a:cs typeface="Times New Roman" pitchFamily="18" charset="0"/>
            </a:endParaRPr>
          </a:p>
          <a:p>
            <a:pPr marL="342900" lvl="1" indent="-342900" algn="just">
              <a:lnSpc>
                <a:spcPct val="150000"/>
              </a:lnSpc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Relativamente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à utilização inadequada</a:t>
            </a:r>
          </a:p>
          <a:p>
            <a:pPr marL="800100" lvl="2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Sobrestimar/subestimar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- feedback;</a:t>
            </a:r>
          </a:p>
          <a:p>
            <a:pPr marL="800100" lvl="2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Visão em túnel por parte dos gestores;</a:t>
            </a:r>
          </a:p>
          <a:p>
            <a:pPr marL="800100" lvl="2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Ausência de confiança – objectivos de longo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prazo</a:t>
            </a:r>
          </a:p>
          <a:p>
            <a:pPr marL="800100" lvl="2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pt-PT" sz="800" dirty="0" smtClean="0">
              <a:latin typeface="Bell MT" pitchFamily="18" charset="0"/>
              <a:cs typeface="Times New Roman" pitchFamily="18" charset="0"/>
            </a:endParaRPr>
          </a:p>
          <a:p>
            <a:pPr algn="just"/>
            <a:r>
              <a:rPr lang="pt-PT" dirty="0" smtClean="0">
                <a:latin typeface="Bell MT" pitchFamily="18" charset="0"/>
                <a:cs typeface="Times New Roman" pitchFamily="18" charset="0"/>
              </a:rPr>
              <a:t>Relativamente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às limitações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 Elevados custos; 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Gerência Operacional no controlo e no comando;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  <a:cs typeface="Times New Roman" pitchFamily="18" charset="0"/>
              </a:rPr>
              <a:t>A revisão orçamental é </a:t>
            </a:r>
            <a:r>
              <a:rPr lang="pt-PT" dirty="0" smtClean="0">
                <a:latin typeface="Bell MT" pitchFamily="18" charset="0"/>
                <a:cs typeface="Times New Roman" pitchFamily="18" charset="0"/>
              </a:rPr>
              <a:t>morosa</a:t>
            </a:r>
            <a:endParaRPr lang="pt-PT" dirty="0" smtClean="0">
              <a:latin typeface="Bell MT" pitchFamily="18" charset="0"/>
              <a:cs typeface="Times New Roman" pitchFamily="18" charset="0"/>
            </a:endParaRPr>
          </a:p>
          <a:p>
            <a:pPr marL="800100" lvl="2" indent="-342900" algn="just">
              <a:lnSpc>
                <a:spcPct val="150000"/>
              </a:lnSpc>
            </a:pPr>
            <a:endParaRPr lang="pt-PT" dirty="0" smtClean="0">
              <a:latin typeface="Bell MT" pitchFamily="18" charset="0"/>
              <a:cs typeface="Times New Roman" pitchFamily="18" charset="0"/>
            </a:endParaRPr>
          </a:p>
          <a:p>
            <a:pPr marL="800100" lvl="2" indent="-342900" algn="just">
              <a:lnSpc>
                <a:spcPct val="150000"/>
              </a:lnSpc>
            </a:pPr>
            <a:endParaRPr lang="pt-PT" dirty="0" smtClean="0">
              <a:latin typeface="Bell MT" pitchFamily="18" charset="0"/>
              <a:cs typeface="Times New Roman" pitchFamily="18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3203848" y="385500"/>
            <a:ext cx="30091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pt-PT" sz="2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Beyond</a:t>
            </a:r>
            <a:r>
              <a:rPr lang="pt-PT" sz="2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PT" sz="2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Budgeting</a:t>
            </a:r>
            <a:endParaRPr lang="pt-PT" sz="28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672130"/>
            <a:ext cx="2201678" cy="20449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941233"/>
            <a:ext cx="8064896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sng" strike="noStrike" cap="none" normalizeH="0" baseline="0" dirty="0" smtClean="0">
                <a:ln>
                  <a:noFill/>
                </a:ln>
                <a:effectLst/>
                <a:latin typeface="Bell MT" pitchFamily="18" charset="0"/>
                <a:ea typeface="Calibri" pitchFamily="34" charset="0"/>
                <a:cs typeface="Calibri" pitchFamily="34" charset="0"/>
              </a:rPr>
              <a:t>Sugestões: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b="1" i="0" u="sng" strike="noStrike" cap="none" normalizeH="0" baseline="0" dirty="0" smtClean="0">
              <a:ln>
                <a:noFill/>
              </a:ln>
              <a:solidFill>
                <a:srgbClr val="D99594"/>
              </a:solidFill>
              <a:effectLst/>
              <a:latin typeface="Bell MT" pitchFamily="18" charset="0"/>
              <a:ea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cs typeface="Arial" pitchFamily="34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Aliar a </a:t>
            </a:r>
            <a:r>
              <a:rPr kumimoji="0" lang="pt-PT" sz="200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maleabilidade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 do modelo à necessidade que a envolvente cria na empresa de estar em constante actualização, facilitando a implementação de 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estratégias de curto prazo</a:t>
            </a: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cs typeface="Arial" pitchFamily="34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cs typeface="Arial" pitchFamily="34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200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Liderança descentralizada</a:t>
            </a:r>
            <a:r>
              <a:rPr kumimoji="0" lang="pt-P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- não havendo contradições, a no que se refere a incompatibilidades entre departamentos</a:t>
            </a: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ea typeface="Calibri" pitchFamily="34" charset="0"/>
              <a:cs typeface="Times New Roman" pitchFamily="18" charset="0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Investir na </a:t>
            </a:r>
            <a:r>
              <a:rPr kumimoji="0" lang="pt-PT" sz="2000" b="1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comunicação interna</a:t>
            </a:r>
            <a:r>
              <a:rPr kumimoji="0" lang="pt-P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, mantendo a concordância nas previsões elaboradas regularmente</a:t>
            </a:r>
            <a:endParaRPr kumimoji="0" lang="pt-P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5150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Como é visto o orçamento?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sp>
        <p:nvSpPr>
          <p:cNvPr id="5" name="Marcador de Posição do Texto 2"/>
          <p:cNvSpPr txBox="1">
            <a:spLocks/>
          </p:cNvSpPr>
          <p:nvPr/>
        </p:nvSpPr>
        <p:spPr>
          <a:xfrm>
            <a:off x="457200" y="1925142"/>
            <a:ext cx="4040188" cy="63976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ll MT" pitchFamily="18" charset="0"/>
              </a:rPr>
              <a:t>Empresas radicais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Bell MT" pitchFamily="18" charset="0"/>
            </a:endParaRPr>
          </a:p>
        </p:txBody>
      </p:sp>
      <p:sp>
        <p:nvSpPr>
          <p:cNvPr id="6" name="Marcador de Posição de Conteúdo 3"/>
          <p:cNvSpPr>
            <a:spLocks noGrp="1"/>
          </p:cNvSpPr>
          <p:nvPr>
            <p:ph sz="half" idx="4294967295"/>
          </p:nvPr>
        </p:nvSpPr>
        <p:spPr>
          <a:xfrm>
            <a:off x="457200" y="2430040"/>
            <a:ext cx="4040188" cy="3951288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PT" sz="2000" dirty="0" smtClean="0">
                <a:latin typeface="Bell MT" pitchFamily="18" charset="0"/>
              </a:rPr>
              <a:t>Abandono total ou parcial do orçamento tradicional;</a:t>
            </a:r>
          </a:p>
          <a:p>
            <a:pPr algn="just"/>
            <a:r>
              <a:rPr lang="pt-PT" sz="2000" dirty="0" smtClean="0">
                <a:latin typeface="Bell MT" pitchFamily="18" charset="0"/>
              </a:rPr>
              <a:t>Demasiado exigente;</a:t>
            </a:r>
          </a:p>
          <a:p>
            <a:pPr algn="just"/>
            <a:r>
              <a:rPr lang="pt-PT" sz="2000" dirty="0" smtClean="0">
                <a:latin typeface="Bell MT" pitchFamily="18" charset="0"/>
              </a:rPr>
              <a:t>Alternativas: </a:t>
            </a:r>
            <a:r>
              <a:rPr lang="pt-PT" sz="2000" i="1" dirty="0" err="1" smtClean="0">
                <a:latin typeface="Bell MT" pitchFamily="18" charset="0"/>
              </a:rPr>
              <a:t>rolling</a:t>
            </a:r>
            <a:r>
              <a:rPr lang="pt-PT" sz="2000" i="1" dirty="0" smtClean="0">
                <a:latin typeface="Bell MT" pitchFamily="18" charset="0"/>
              </a:rPr>
              <a:t> </a:t>
            </a:r>
            <a:r>
              <a:rPr lang="pt-PT" sz="2000" i="1" dirty="0" err="1" smtClean="0">
                <a:latin typeface="Bell MT" pitchFamily="18" charset="0"/>
              </a:rPr>
              <a:t>forecast</a:t>
            </a:r>
            <a:r>
              <a:rPr lang="pt-PT" sz="2000" i="1" dirty="0" smtClean="0">
                <a:latin typeface="Bell MT" pitchFamily="18" charset="0"/>
              </a:rPr>
              <a:t> </a:t>
            </a:r>
            <a:r>
              <a:rPr lang="pt-PT" sz="2000" dirty="0" smtClean="0">
                <a:latin typeface="Bell MT" pitchFamily="18" charset="0"/>
              </a:rPr>
              <a:t>e </a:t>
            </a:r>
            <a:r>
              <a:rPr lang="pt-PT" sz="2000" i="1" dirty="0" err="1" smtClean="0">
                <a:latin typeface="Bell MT" pitchFamily="18" charset="0"/>
              </a:rPr>
              <a:t>balanced</a:t>
            </a:r>
            <a:r>
              <a:rPr lang="pt-PT" sz="2000" i="1" dirty="0" smtClean="0">
                <a:latin typeface="Bell MT" pitchFamily="18" charset="0"/>
              </a:rPr>
              <a:t> </a:t>
            </a:r>
            <a:r>
              <a:rPr lang="pt-PT" sz="2000" i="1" dirty="0" err="1" smtClean="0">
                <a:latin typeface="Bell MT" pitchFamily="18" charset="0"/>
              </a:rPr>
              <a:t>scorecard</a:t>
            </a:r>
            <a:r>
              <a:rPr lang="pt-PT" sz="2000" i="1" dirty="0" smtClean="0">
                <a:latin typeface="Bell MT" pitchFamily="18" charset="0"/>
              </a:rPr>
              <a:t>;</a:t>
            </a:r>
          </a:p>
        </p:txBody>
      </p:sp>
      <p:sp>
        <p:nvSpPr>
          <p:cNvPr id="7" name="Marcador de Posição do Texto 4"/>
          <p:cNvSpPr txBox="1">
            <a:spLocks/>
          </p:cNvSpPr>
          <p:nvPr/>
        </p:nvSpPr>
        <p:spPr>
          <a:xfrm>
            <a:off x="4644008" y="1925142"/>
            <a:ext cx="4041775" cy="639762"/>
          </a:xfrm>
          <a:prstGeom prst="rect">
            <a:avLst/>
          </a:prstGeom>
        </p:spPr>
        <p:txBody>
          <a:bodyPr/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pt-PT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ll MT" pitchFamily="18" charset="0"/>
              </a:rPr>
              <a:t>Empresas conservadoras</a:t>
            </a:r>
            <a:endParaRPr kumimoji="0" lang="pt-PT" sz="2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Bell MT" pitchFamily="18" charset="0"/>
            </a:endParaRPr>
          </a:p>
        </p:txBody>
      </p:sp>
      <p:sp>
        <p:nvSpPr>
          <p:cNvPr id="8" name="Marcador de Posição de Conteúdo 5"/>
          <p:cNvSpPr>
            <a:spLocks noGrp="1"/>
          </p:cNvSpPr>
          <p:nvPr>
            <p:ph sz="quarter" idx="4294967295"/>
          </p:nvPr>
        </p:nvSpPr>
        <p:spPr>
          <a:xfrm>
            <a:off x="4645025" y="2430040"/>
            <a:ext cx="4041775" cy="3951288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pt-PT" sz="2000" dirty="0" smtClean="0">
                <a:latin typeface="Bell MT" pitchFamily="18" charset="0"/>
              </a:rPr>
              <a:t>Sem intenção de abandonar o orçamento tradicional;</a:t>
            </a:r>
          </a:p>
          <a:p>
            <a:pPr algn="just"/>
            <a:r>
              <a:rPr lang="pt-PT" sz="2000" dirty="0" smtClean="0">
                <a:latin typeface="Bell MT" pitchFamily="18" charset="0"/>
              </a:rPr>
              <a:t>Pequenas alterações para se ajustarem a novas necessidades;</a:t>
            </a:r>
          </a:p>
          <a:p>
            <a:pPr algn="just"/>
            <a:r>
              <a:rPr lang="pt-PT" sz="2000" dirty="0" smtClean="0">
                <a:latin typeface="Bell MT" pitchFamily="18" charset="0"/>
              </a:rPr>
              <a:t>Resistência às mudanças; </a:t>
            </a:r>
            <a:endParaRPr lang="pt-PT" sz="2000" dirty="0">
              <a:latin typeface="Bell MT" pitchFamily="18" charset="0"/>
            </a:endParaRPr>
          </a:p>
        </p:txBody>
      </p:sp>
      <p:graphicFrame>
        <p:nvGraphicFramePr>
          <p:cNvPr id="9" name="Diagrama 8"/>
          <p:cNvGraphicFramePr/>
          <p:nvPr/>
        </p:nvGraphicFramePr>
        <p:xfrm>
          <a:off x="1644352" y="3429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8"/>
          <p:cNvGraphicFramePr>
            <a:graphicFrameLocks noGrp="1"/>
          </p:cNvGraphicFramePr>
          <p:nvPr>
            <p:ph idx="1"/>
          </p:nvPr>
        </p:nvGraphicFramePr>
        <p:xfrm>
          <a:off x="467544" y="112474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03648" y="6021288"/>
            <a:ext cx="3960440" cy="602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cs typeface="Arial" pitchFamily="34" charset="0"/>
              </a:rPr>
              <a:t>Fonte: 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cs typeface="Arial" pitchFamily="34" charset="0"/>
              </a:rPr>
              <a:t>Is the annual budget really dead?</a:t>
            </a:r>
            <a:endParaRPr kumimoji="0" lang="pt-P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Abandonar  orçamento? Não!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sp>
        <p:nvSpPr>
          <p:cNvPr id="5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PT" sz="1800" dirty="0" smtClean="0">
                <a:latin typeface="Bell MT" pitchFamily="18" charset="0"/>
              </a:rPr>
              <a:t>Preenche uma necessidade real;</a:t>
            </a:r>
          </a:p>
          <a:p>
            <a:pPr>
              <a:lnSpc>
                <a:spcPct val="150000"/>
              </a:lnSpc>
            </a:pPr>
            <a:r>
              <a:rPr lang="pt-PT" sz="1800" dirty="0" smtClean="0">
                <a:latin typeface="Bell MT" pitchFamily="18" charset="0"/>
              </a:rPr>
              <a:t>Tem em conta as necessidades futuras;</a:t>
            </a:r>
          </a:p>
          <a:p>
            <a:pPr>
              <a:lnSpc>
                <a:spcPct val="150000"/>
              </a:lnSpc>
            </a:pPr>
            <a:r>
              <a:rPr lang="pt-PT" sz="1800" dirty="0" smtClean="0">
                <a:latin typeface="Bell MT" pitchFamily="18" charset="0"/>
              </a:rPr>
              <a:t>Bom funcionamento das empresas – indústrias de manufacturas tradicionais.</a:t>
            </a:r>
            <a:endParaRPr lang="pt-PT" sz="1800" dirty="0">
              <a:latin typeface="Bell MT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475656" y="4149080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dirty="0" smtClean="0">
                <a:latin typeface="Bell MT" pitchFamily="18" charset="0"/>
              </a:rPr>
              <a:t>E no caso das empresas com base electrónica/tecnológica?</a:t>
            </a:r>
            <a:endParaRPr lang="pt-PT" sz="20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19672" y="404664"/>
            <a:ext cx="6419056" cy="79695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 que é um orçamento?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899592" y="1628800"/>
            <a:ext cx="7797552" cy="1468760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  <a:buNone/>
            </a:pPr>
            <a:r>
              <a:rPr lang="pt-PT" sz="2000" i="1" dirty="0" smtClean="0">
                <a:latin typeface="Bell MT" pitchFamily="18" charset="0"/>
              </a:rPr>
              <a:t>   “Um </a:t>
            </a:r>
            <a:r>
              <a:rPr lang="pt-PT" sz="2000" i="1" dirty="0">
                <a:latin typeface="Bell MT" pitchFamily="18" charset="0"/>
              </a:rPr>
              <a:t>orçamento é um plano, expresso em termos financeiros e/ou em termos quantitativos gerais, que se estende para a frente por um período no futuro.”, </a:t>
            </a:r>
            <a:r>
              <a:rPr lang="pt-PT" sz="2000" i="1" dirty="0" smtClean="0">
                <a:latin typeface="Bell MT" pitchFamily="18" charset="0"/>
              </a:rPr>
              <a:t> </a:t>
            </a:r>
            <a:r>
              <a:rPr lang="pt-PT" sz="2000" dirty="0" err="1" smtClean="0">
                <a:latin typeface="Bell MT" pitchFamily="18" charset="0"/>
              </a:rPr>
              <a:t>Gowthorpe</a:t>
            </a:r>
            <a:endParaRPr lang="pt-PT" sz="2000" dirty="0">
              <a:latin typeface="Bell MT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307284" y="3212976"/>
            <a:ext cx="4848892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</a:rPr>
              <a:t> Plano </a:t>
            </a:r>
            <a:r>
              <a:rPr lang="pt-PT" dirty="0" smtClean="0">
                <a:latin typeface="Bell MT" pitchFamily="18" charset="0"/>
              </a:rPr>
              <a:t>financeiro estratégico;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</a:rPr>
              <a:t> Deriva </a:t>
            </a:r>
            <a:r>
              <a:rPr lang="pt-PT" dirty="0" smtClean="0">
                <a:latin typeface="Bell MT" pitchFamily="18" charset="0"/>
              </a:rPr>
              <a:t>da função de planeamento da gestão;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</a:rPr>
              <a:t> Planos </a:t>
            </a:r>
            <a:r>
              <a:rPr lang="pt-PT" dirty="0" smtClean="0">
                <a:latin typeface="Bell MT" pitchFamily="18" charset="0"/>
              </a:rPr>
              <a:t>em conformidade com as metas a atingir;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</a:rPr>
              <a:t> Forma </a:t>
            </a:r>
            <a:r>
              <a:rPr lang="pt-PT" dirty="0" smtClean="0">
                <a:latin typeface="Bell MT" pitchFamily="18" charset="0"/>
              </a:rPr>
              <a:t>de motivação dos empregados;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PT" dirty="0" smtClean="0">
                <a:latin typeface="Bell MT" pitchFamily="18" charset="0"/>
              </a:rPr>
              <a:t> Horizonte </a:t>
            </a:r>
            <a:r>
              <a:rPr lang="pt-PT" dirty="0" smtClean="0">
                <a:latin typeface="Bell MT" pitchFamily="18" charset="0"/>
              </a:rPr>
              <a:t>temporal: 1 ano.</a:t>
            </a:r>
            <a:endParaRPr lang="pt-PT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Críticas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sp>
        <p:nvSpPr>
          <p:cNvPr id="5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392288"/>
            <a:ext cx="8229600" cy="13247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>
                <a:latin typeface="Bell MT" pitchFamily="18" charset="0"/>
              </a:rPr>
              <a:t>“</a:t>
            </a:r>
            <a:r>
              <a:rPr lang="pt-PT" sz="2000" dirty="0" err="1" smtClean="0">
                <a:latin typeface="Bell MT" pitchFamily="18" charset="0"/>
              </a:rPr>
              <a:t>Focus</a:t>
            </a:r>
            <a:r>
              <a:rPr lang="pt-PT" sz="2000" dirty="0" smtClean="0">
                <a:latin typeface="Bell MT" pitchFamily="18" charset="0"/>
              </a:rPr>
              <a:t>” no controlo</a:t>
            </a: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Bell MT" pitchFamily="18" charset="0"/>
              </a:rPr>
              <a:t>Pouca importância dada à implementação de </a:t>
            </a:r>
            <a:r>
              <a:rPr lang="pt-PT" sz="2000" dirty="0" smtClean="0">
                <a:latin typeface="Bell MT" pitchFamily="18" charset="0"/>
              </a:rPr>
              <a:t>estratégias</a:t>
            </a:r>
            <a:endParaRPr lang="pt-PT" sz="2000" dirty="0" smtClean="0">
              <a:latin typeface="Bell MT" pitchFamily="18" charset="0"/>
            </a:endParaRP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Bell MT" pitchFamily="18" charset="0"/>
              </a:rPr>
              <a:t>Pouco ênfase no </a:t>
            </a:r>
            <a:r>
              <a:rPr lang="pt-PT" sz="2000" i="1" dirty="0" err="1" smtClean="0">
                <a:latin typeface="Bell MT" pitchFamily="18" charset="0"/>
              </a:rPr>
              <a:t>empowerment</a:t>
            </a:r>
            <a:r>
              <a:rPr lang="pt-PT" sz="2000" i="1" dirty="0" smtClean="0">
                <a:latin typeface="Bell MT" pitchFamily="18" charset="0"/>
              </a:rPr>
              <a:t>.</a:t>
            </a:r>
            <a:endParaRPr lang="pt-PT" sz="2000" i="1" dirty="0">
              <a:latin typeface="Bell MT" pitchFamily="18" charset="0"/>
            </a:endParaRPr>
          </a:p>
        </p:txBody>
      </p:sp>
      <p:pic>
        <p:nvPicPr>
          <p:cNvPr id="6" name="Imagem 5" descr="euro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4437112"/>
            <a:ext cx="3168352" cy="19082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pt-PT" sz="2000" dirty="0" smtClean="0">
                <a:latin typeface="Bell MT" pitchFamily="18" charset="0"/>
              </a:rPr>
              <a:t>Existe uma relação entre o nível de conservadorismo e o abandono do orçamento?</a:t>
            </a:r>
            <a:endParaRPr lang="pt-PT" sz="2000" dirty="0">
              <a:latin typeface="Bell MT" pitchFamily="18" charset="0"/>
            </a:endParaRPr>
          </a:p>
        </p:txBody>
      </p:sp>
      <p:sp>
        <p:nvSpPr>
          <p:cNvPr id="7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Propósitos do orçamento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graphicFrame>
        <p:nvGraphicFramePr>
          <p:cNvPr id="8" name="Gráfico 7"/>
          <p:cNvGraphicFramePr/>
          <p:nvPr/>
        </p:nvGraphicFramePr>
        <p:xfrm>
          <a:off x="1691680" y="2996952"/>
          <a:ext cx="5760640" cy="334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664096"/>
            <a:ext cx="8229600" cy="1036712"/>
          </a:xfrm>
        </p:spPr>
        <p:txBody>
          <a:bodyPr>
            <a:normAutofit/>
          </a:bodyPr>
          <a:lstStyle/>
          <a:p>
            <a:r>
              <a:rPr lang="pt-PT" sz="2400" b="1" dirty="0" smtClean="0">
                <a:latin typeface="Bell MT" pitchFamily="18" charset="0"/>
              </a:rPr>
              <a:t>Podem as </a:t>
            </a:r>
            <a:r>
              <a:rPr lang="pt-PT" sz="2400" b="1" i="1" dirty="0" err="1" smtClean="0">
                <a:latin typeface="Bell MT" pitchFamily="18" charset="0"/>
              </a:rPr>
              <a:t>rolling</a:t>
            </a:r>
            <a:r>
              <a:rPr lang="pt-PT" sz="2400" b="1" i="1" dirty="0" smtClean="0">
                <a:latin typeface="Bell MT" pitchFamily="18" charset="0"/>
              </a:rPr>
              <a:t> </a:t>
            </a:r>
            <a:r>
              <a:rPr lang="pt-PT" sz="2400" b="1" i="1" dirty="0" err="1" smtClean="0">
                <a:latin typeface="Bell MT" pitchFamily="18" charset="0"/>
              </a:rPr>
              <a:t>forescast</a:t>
            </a:r>
            <a:r>
              <a:rPr lang="pt-PT" sz="2400" b="1" i="1" dirty="0" smtClean="0">
                <a:latin typeface="Bell MT" pitchFamily="18" charset="0"/>
              </a:rPr>
              <a:t> </a:t>
            </a:r>
            <a:r>
              <a:rPr lang="pt-PT" sz="2400" b="1" dirty="0" smtClean="0">
                <a:latin typeface="Bell MT" pitchFamily="18" charset="0"/>
              </a:rPr>
              <a:t>substituir o orçamento anual?</a:t>
            </a:r>
            <a:endParaRPr lang="pt-PT" sz="2400" b="1" dirty="0">
              <a:latin typeface="Bell MT" pitchFamily="18" charset="0"/>
            </a:endParaRPr>
          </a:p>
        </p:txBody>
      </p:sp>
      <p:graphicFrame>
        <p:nvGraphicFramePr>
          <p:cNvPr id="5" name="Gráfico 4"/>
          <p:cNvGraphicFramePr/>
          <p:nvPr/>
        </p:nvGraphicFramePr>
        <p:xfrm>
          <a:off x="1475656" y="141277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83568" y="5877272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 smtClean="0">
                <a:latin typeface="Bell MT" pitchFamily="18" charset="0"/>
              </a:rPr>
              <a:t>Até que ponto o substituirão? </a:t>
            </a:r>
            <a:endParaRPr lang="pt-PT" sz="2400" b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/>
          </p:cNvSpPr>
          <p:nvPr/>
        </p:nvSpPr>
        <p:spPr>
          <a:xfrm>
            <a:off x="760040" y="2895079"/>
            <a:ext cx="7772400" cy="14700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MT" pitchFamily="18" charset="0"/>
                <a:ea typeface="+mj-ea"/>
                <a:cs typeface="+mj-cs"/>
              </a:rPr>
              <a:t>Is</a:t>
            </a:r>
            <a:r>
              <a:rPr kumimoji="0" lang="pt-PT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MT" pitchFamily="18" charset="0"/>
                <a:ea typeface="+mj-ea"/>
                <a:cs typeface="+mj-cs"/>
              </a:rPr>
              <a:t> the </a:t>
            </a:r>
            <a:r>
              <a:rPr kumimoji="0" lang="pt-PT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MT" pitchFamily="18" charset="0"/>
                <a:ea typeface="+mj-ea"/>
                <a:cs typeface="+mj-cs"/>
              </a:rPr>
              <a:t>annual</a:t>
            </a:r>
            <a:r>
              <a:rPr kumimoji="0" lang="pt-PT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MT" pitchFamily="18" charset="0"/>
                <a:ea typeface="+mj-ea"/>
                <a:cs typeface="+mj-cs"/>
              </a:rPr>
              <a:t> </a:t>
            </a:r>
            <a:r>
              <a:rPr kumimoji="0" lang="pt-PT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MT" pitchFamily="18" charset="0"/>
                <a:ea typeface="+mj-ea"/>
                <a:cs typeface="+mj-cs"/>
              </a:rPr>
              <a:t>budget</a:t>
            </a:r>
            <a:r>
              <a:rPr kumimoji="0" lang="pt-PT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MT" pitchFamily="18" charset="0"/>
                <a:ea typeface="+mj-ea"/>
                <a:cs typeface="+mj-cs"/>
              </a:rPr>
              <a:t> </a:t>
            </a:r>
            <a:r>
              <a:rPr kumimoji="0" lang="pt-PT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MT" pitchFamily="18" charset="0"/>
                <a:ea typeface="+mj-ea"/>
                <a:cs typeface="+mj-cs"/>
              </a:rPr>
              <a:t>really</a:t>
            </a:r>
            <a:r>
              <a:rPr kumimoji="0" lang="pt-PT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MT" pitchFamily="18" charset="0"/>
                <a:ea typeface="+mj-ea"/>
                <a:cs typeface="+mj-cs"/>
              </a:rPr>
              <a:t> </a:t>
            </a:r>
            <a:r>
              <a:rPr kumimoji="0" lang="pt-PT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MT" pitchFamily="18" charset="0"/>
                <a:ea typeface="+mj-ea"/>
                <a:cs typeface="+mj-cs"/>
              </a:rPr>
              <a:t>dead</a:t>
            </a:r>
            <a:r>
              <a:rPr kumimoji="0" lang="pt-PT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ll MT" pitchFamily="18" charset="0"/>
                <a:ea typeface="+mj-ea"/>
                <a:cs typeface="+mj-cs"/>
              </a:rPr>
              <a:t>?</a:t>
            </a:r>
            <a:endParaRPr kumimoji="0" lang="pt-PT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ll MT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064902" y="404664"/>
            <a:ext cx="504086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000" b="1" i="0" u="sng" strike="noStrike" cap="none" normalizeH="0" baseline="0" dirty="0" smtClean="0">
                <a:ln>
                  <a:noFill/>
                </a:ln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Exemplo de Orçamento </a:t>
            </a:r>
            <a:r>
              <a:rPr kumimoji="0" lang="pt-PT" sz="2000" b="1" i="1" u="sng" strike="noStrike" cap="none" normalizeH="0" baseline="0" dirty="0" err="1" smtClean="0">
                <a:ln>
                  <a:noFill/>
                </a:ln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Beyond</a:t>
            </a:r>
            <a:r>
              <a:rPr kumimoji="0" lang="pt-PT" sz="2000" b="1" i="1" u="sng" strike="noStrike" cap="none" normalizeH="0" baseline="0" dirty="0" smtClean="0">
                <a:ln>
                  <a:noFill/>
                </a:ln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PT" sz="2000" b="1" i="1" u="sng" strike="noStrike" cap="none" normalizeH="0" baseline="0" dirty="0" err="1" smtClean="0">
                <a:ln>
                  <a:noFill/>
                </a:ln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Budgeting</a:t>
            </a:r>
            <a:r>
              <a:rPr kumimoji="0" lang="pt-PT" sz="2000" b="1" i="1" u="sng" strike="noStrike" cap="none" normalizeH="0" baseline="0" dirty="0" smtClean="0">
                <a:ln>
                  <a:noFill/>
                </a:ln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t-PT" sz="2000" b="0" i="0" u="none" strike="noStrike" cap="none" normalizeH="0" baseline="0" dirty="0" smtClean="0">
              <a:ln>
                <a:noFill/>
              </a:ln>
              <a:effectLst/>
              <a:latin typeface="Bell MT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b="1" i="0" u="sng" strike="noStrike" cap="none" normalizeH="0" baseline="0" dirty="0" smtClean="0">
              <a:ln>
                <a:noFill/>
              </a:ln>
              <a:effectLst/>
              <a:latin typeface="Bell MT" pitchFamily="18" charset="0"/>
              <a:ea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i="0" strike="noStrike" cap="none" normalizeH="0" baseline="0" dirty="0" smtClean="0">
                <a:ln>
                  <a:noFill/>
                </a:ln>
                <a:effectLst/>
                <a:latin typeface="Bell MT" pitchFamily="18" charset="0"/>
                <a:ea typeface="Calibri" pitchFamily="34" charset="0"/>
                <a:cs typeface="Calibri" pitchFamily="34" charset="0"/>
              </a:rPr>
              <a:t>Modelo Moderno/Flexível - </a:t>
            </a:r>
            <a:r>
              <a:rPr kumimoji="0" lang="pt-PT" i="0" strike="noStrike" cap="none" normalizeH="0" baseline="0" dirty="0" smtClean="0">
                <a:ln>
                  <a:noFill/>
                </a:ln>
                <a:effectLst/>
                <a:latin typeface="Bell MT" pitchFamily="18" charset="0"/>
                <a:ea typeface="Calibri" pitchFamily="34" charset="0"/>
                <a:cs typeface="Verdana" pitchFamily="34" charset="0"/>
              </a:rPr>
              <a:t>Toyota</a:t>
            </a:r>
            <a:endParaRPr kumimoji="0" lang="pt-PT" i="0" strike="noStrike" cap="none" normalizeH="0" baseline="0" dirty="0" smtClean="0">
              <a:ln>
                <a:noFill/>
              </a:ln>
              <a:effectLst/>
              <a:latin typeface="Bell MT" pitchFamily="18" charset="0"/>
              <a:cs typeface="Arial" pitchFamily="34" charset="0"/>
            </a:endParaRPr>
          </a:p>
        </p:txBody>
      </p:sp>
      <p:sp>
        <p:nvSpPr>
          <p:cNvPr id="5" name="Rectângulo 4"/>
          <p:cNvSpPr/>
          <p:nvPr/>
        </p:nvSpPr>
        <p:spPr>
          <a:xfrm>
            <a:off x="611560" y="1916832"/>
            <a:ext cx="7247112" cy="41088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latin typeface="Bell MT" pitchFamily="18" charset="0"/>
              </a:rPr>
              <a:t>O principal objectivo da empresa é o </a:t>
            </a:r>
            <a:r>
              <a:rPr lang="pt-PT" b="1" dirty="0" smtClean="0">
                <a:latin typeface="Bell MT" pitchFamily="18" charset="0"/>
              </a:rPr>
              <a:t>crescimento </a:t>
            </a:r>
            <a:r>
              <a:rPr lang="pt-PT" b="1" dirty="0" smtClean="0">
                <a:latin typeface="Bell MT" pitchFamily="18" charset="0"/>
              </a:rPr>
              <a:t>sem limites </a:t>
            </a:r>
            <a:r>
              <a:rPr lang="pt-PT" dirty="0" smtClean="0">
                <a:latin typeface="Bell MT" pitchFamily="18" charset="0"/>
              </a:rPr>
              <a:t>da </a:t>
            </a:r>
            <a:r>
              <a:rPr lang="pt-PT" dirty="0" smtClean="0">
                <a:latin typeface="Bell MT" pitchFamily="18" charset="0"/>
              </a:rPr>
              <a:t>empresa.</a:t>
            </a:r>
          </a:p>
          <a:p>
            <a:pPr>
              <a:lnSpc>
                <a:spcPct val="150000"/>
              </a:lnSpc>
            </a:pPr>
            <a:endParaRPr lang="pt-PT" dirty="0" smtClean="0">
              <a:latin typeface="Bell MT" pitchFamily="18" charset="0"/>
            </a:endParaRPr>
          </a:p>
          <a:p>
            <a:pPr>
              <a:lnSpc>
                <a:spcPct val="150000"/>
              </a:lnSpc>
            </a:pPr>
            <a:r>
              <a:rPr lang="pt-PT" b="1" dirty="0" smtClean="0">
                <a:latin typeface="Bell MT" pitchFamily="18" charset="0"/>
              </a:rPr>
              <a:t>Medidas adoptadas:</a:t>
            </a:r>
          </a:p>
          <a:p>
            <a:pPr>
              <a:lnSpc>
                <a:spcPct val="150000"/>
              </a:lnSpc>
            </a:pPr>
            <a:endParaRPr lang="pt-PT" dirty="0" smtClean="0">
              <a:latin typeface="Bell MT" pitchFamily="18" charset="0"/>
            </a:endParaRPr>
          </a:p>
          <a:p>
            <a:pPr>
              <a:lnSpc>
                <a:spcPct val="150000"/>
              </a:lnSpc>
            </a:pPr>
            <a:r>
              <a:rPr lang="pt-PT" dirty="0" smtClean="0">
                <a:latin typeface="Bell MT" pitchFamily="18" charset="0"/>
              </a:rPr>
              <a:t>- </a:t>
            </a:r>
            <a:r>
              <a:rPr lang="pt-PT" dirty="0" smtClean="0">
                <a:latin typeface="Bell MT" pitchFamily="18" charset="0"/>
              </a:rPr>
              <a:t>Estabelecimento de Objectivos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Bell MT" pitchFamily="18" charset="0"/>
              </a:rPr>
              <a:t>- Planeamento e Previsões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PT" dirty="0" smtClean="0">
                <a:latin typeface="Bell MT" pitchFamily="18" charset="0"/>
              </a:rPr>
              <a:t> Medidas </a:t>
            </a:r>
            <a:r>
              <a:rPr lang="pt-PT" dirty="0" smtClean="0">
                <a:latin typeface="Bell MT" pitchFamily="18" charset="0"/>
              </a:rPr>
              <a:t>e </a:t>
            </a:r>
            <a:r>
              <a:rPr lang="pt-PT" dirty="0" smtClean="0">
                <a:latin typeface="Bell MT" pitchFamily="18" charset="0"/>
              </a:rPr>
              <a:t>relatórios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pt-PT" dirty="0" smtClean="0">
                <a:latin typeface="Bell MT" pitchFamily="18" charset="0"/>
              </a:rPr>
              <a:t> </a:t>
            </a:r>
            <a:r>
              <a:rPr lang="pt-PT" dirty="0" smtClean="0">
                <a:latin typeface="Bell MT" pitchFamily="18" charset="0"/>
              </a:rPr>
              <a:t>Gestão </a:t>
            </a:r>
            <a:r>
              <a:rPr lang="pt-PT" dirty="0" smtClean="0">
                <a:latin typeface="Bell MT" pitchFamily="18" charset="0"/>
              </a:rPr>
              <a:t>de Recursos</a:t>
            </a:r>
          </a:p>
          <a:p>
            <a:pPr>
              <a:lnSpc>
                <a:spcPct val="150000"/>
              </a:lnSpc>
            </a:pPr>
            <a:r>
              <a:rPr lang="pt-PT" dirty="0" smtClean="0">
                <a:latin typeface="Bell MT" pitchFamily="18" charset="0"/>
              </a:rPr>
              <a:t>- </a:t>
            </a:r>
            <a:r>
              <a:rPr lang="pt-PT" dirty="0" smtClean="0">
                <a:latin typeface="Bell MT" pitchFamily="18" charset="0"/>
              </a:rPr>
              <a:t>Comportamento</a:t>
            </a:r>
            <a:endParaRPr lang="pt-PT" dirty="0" smtClean="0">
              <a:latin typeface="Bell MT" pitchFamily="18" charset="0"/>
            </a:endParaRPr>
          </a:p>
          <a:p>
            <a:endParaRPr lang="pt-PT" dirty="0">
              <a:latin typeface="Bell MT" pitchFamily="18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734086"/>
            <a:ext cx="2520280" cy="17111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27180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pt-P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C</a:t>
            </a:r>
            <a:r>
              <a:rPr lang="pt-P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onclusão</a:t>
            </a:r>
            <a:endParaRPr lang="pt-P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 que é um orçamento?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graphicFrame>
        <p:nvGraphicFramePr>
          <p:cNvPr id="5" name="Diagrama 4"/>
          <p:cNvGraphicFramePr/>
          <p:nvPr/>
        </p:nvGraphicFramePr>
        <p:xfrm>
          <a:off x="1475656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ângulo 5"/>
          <p:cNvSpPr/>
          <p:nvPr/>
        </p:nvSpPr>
        <p:spPr>
          <a:xfrm>
            <a:off x="1763688" y="5733256"/>
            <a:ext cx="5832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b="1" dirty="0" smtClean="0">
                <a:latin typeface="Bell MT" pitchFamily="18" charset="0"/>
              </a:rPr>
              <a:t>F</a:t>
            </a:r>
            <a:r>
              <a:rPr lang="pt-PT" sz="2000" b="1" dirty="0" smtClean="0">
                <a:latin typeface="Bell MT" pitchFamily="18" charset="0"/>
              </a:rPr>
              <a:t>actor </a:t>
            </a:r>
            <a:r>
              <a:rPr lang="pt-PT" sz="2000" b="1" dirty="0" smtClean="0">
                <a:latin typeface="Bell MT" pitchFamily="18" charset="0"/>
              </a:rPr>
              <a:t>condicionante: </a:t>
            </a:r>
            <a:r>
              <a:rPr lang="pt-PT" sz="2000" dirty="0" smtClean="0">
                <a:latin typeface="Bell MT" pitchFamily="18" charset="0"/>
              </a:rPr>
              <a:t>meio envolvente da empresa</a:t>
            </a:r>
            <a:endParaRPr lang="pt-PT" sz="2000" dirty="0"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Funções do orçamento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sp>
        <p:nvSpPr>
          <p:cNvPr id="5" name="Marcador de Posição de Conteúdo 2"/>
          <p:cNvSpPr>
            <a:spLocks noGrp="1"/>
          </p:cNvSpPr>
          <p:nvPr>
            <p:ph idx="1"/>
          </p:nvPr>
        </p:nvSpPr>
        <p:spPr>
          <a:xfrm>
            <a:off x="590872" y="1484784"/>
            <a:ext cx="8229600" cy="16847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>
                <a:latin typeface="Bell MT" pitchFamily="18" charset="0"/>
              </a:rPr>
              <a:t>Informar se as receitas são suficientes para cobrir as despesas;</a:t>
            </a: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Bell MT" pitchFamily="18" charset="0"/>
              </a:rPr>
              <a:t>Determinar a forma correcta de utilização dos recursos</a:t>
            </a: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Bell MT" pitchFamily="18" charset="0"/>
              </a:rPr>
              <a:t>Fornecer informações aos gestores</a:t>
            </a:r>
            <a:endParaRPr lang="pt-PT" sz="2000" dirty="0">
              <a:latin typeface="Bell MT" pitchFamily="18" charset="0"/>
            </a:endParaRPr>
          </a:p>
        </p:txBody>
      </p:sp>
      <p:pic>
        <p:nvPicPr>
          <p:cNvPr id="6" name="Imagem 5" descr="experiencias_executi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3356992"/>
            <a:ext cx="2304256" cy="26462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4800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Orçamento tradicional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2008" y="1719961"/>
            <a:ext cx="8748464" cy="149301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  <p:txBody>
          <a:bodyPr vert="horz">
            <a:normAutofit/>
          </a:bodyPr>
          <a:lstStyle/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ell MT" pitchFamily="18" charset="0"/>
              </a:rPr>
              <a:t>	</a:t>
            </a:r>
            <a:r>
              <a:rPr kumimoji="0" lang="en-US" sz="17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ell MT" pitchFamily="18" charset="0"/>
              </a:rPr>
              <a:t>"The annual budget is still the most widely used performance management process and the primary tool for controlling expenditure and setting</a:t>
            </a:r>
            <a:r>
              <a:rPr kumimoji="0" lang="en-US" sz="17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Bell MT" pitchFamily="18" charset="0"/>
              </a:rPr>
              <a:t> </a:t>
            </a:r>
            <a:r>
              <a:rPr kumimoji="0" lang="en-US" sz="17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ell MT" pitchFamily="18" charset="0"/>
              </a:rPr>
              <a:t>performance targets." </a:t>
            </a:r>
          </a:p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ell MT" pitchFamily="18" charset="0"/>
              </a:rPr>
              <a:t>(Richard Barrett, VP of International Marketing at ALG Software). </a:t>
            </a:r>
            <a:endParaRPr kumimoji="0" lang="pt-PT" sz="1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Bell MT" pitchFamily="18" charset="0"/>
            </a:endParaRPr>
          </a:p>
          <a:p>
            <a:pPr marL="420624" marR="0" lvl="0" indent="-38404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ell MT" pitchFamily="18" charset="0"/>
            </a:endParaRPr>
          </a:p>
        </p:txBody>
      </p:sp>
      <p:graphicFrame>
        <p:nvGraphicFramePr>
          <p:cNvPr id="5" name="Diagram 5"/>
          <p:cNvGraphicFramePr/>
          <p:nvPr>
            <p:extLst>
              <p:ext uri="{D42A27DB-BD31-4B8C-83A1-F6EECF244321}">
                <p14:modId xmlns:p14="http://schemas.microsoft.com/office/powerpoint/2010/main" xmlns="" val="2514973899"/>
              </p:ext>
            </p:extLst>
          </p:nvPr>
        </p:nvGraphicFramePr>
        <p:xfrm>
          <a:off x="1338922" y="2749376"/>
          <a:ext cx="654544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1655358" y="2092925"/>
            <a:ext cx="6157002" cy="34963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704800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Orçamento tradicional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770580725"/>
              </p:ext>
            </p:extLst>
          </p:nvPr>
        </p:nvGraphicFramePr>
        <p:xfrm>
          <a:off x="1115616" y="1556792"/>
          <a:ext cx="7056784" cy="2377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704800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Orçamento tradicional</a:t>
            </a:r>
            <a:b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</a:br>
            <a:r>
              <a:rPr lang="pt-PT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Características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65531312"/>
              </p:ext>
            </p:extLst>
          </p:nvPr>
        </p:nvGraphicFramePr>
        <p:xfrm>
          <a:off x="1115616" y="3645024"/>
          <a:ext cx="7056784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51912867"/>
              </p:ext>
            </p:extLst>
          </p:nvPr>
        </p:nvGraphicFramePr>
        <p:xfrm>
          <a:off x="-180528" y="1567333"/>
          <a:ext cx="9324528" cy="4886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704800" y="27463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Orçamento tradicional</a:t>
            </a:r>
            <a:br>
              <a:rPr lang="pt-P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</a:br>
            <a:r>
              <a:rPr lang="pt-PT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Críticas</a:t>
            </a:r>
            <a:endParaRPr lang="pt-P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9552" y="569937"/>
            <a:ext cx="8280920" cy="559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sz="2400" b="1" i="0" u="sng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  <a:ea typeface="Calibri" pitchFamily="34" charset="0"/>
                <a:cs typeface="Times New Roman" pitchFamily="18" charset="0"/>
              </a:rPr>
              <a:t>Sugestões: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PT" b="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Adequar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 o modelo tradicional, sendo este extremamente burocrático, </a:t>
            </a:r>
            <a:r>
              <a:rPr kumimoji="0" lang="pt-PT" b="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à era da informação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. Utilizar a burocracia e a formalidade de forma que todos</a:t>
            </a:r>
            <a:r>
              <a:rPr lang="pt-PT" dirty="0" smtClean="0">
                <a:latin typeface="Bell MT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pt-PT" dirty="0" smtClean="0">
                <a:latin typeface="Bell MT" pitchFamily="18" charset="0"/>
                <a:ea typeface="Calibri" pitchFamily="34" charset="0"/>
                <a:cs typeface="Times New Roman" pitchFamily="18" charset="0"/>
              </a:rPr>
              <a:t>os colaboradores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 da empresa estejam conscientes daquilo que se irá realizar na empresa a curto e longo prazo;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pt-PT" b="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Englobar a alienação de fundos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, prevendo alterações no capital fixo disponível;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 Promover a </a:t>
            </a:r>
            <a:r>
              <a:rPr kumimoji="0" lang="pt-PT" b="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comunicação interna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, não só de forma vertical, mas também horizontalmente, para que haja uma </a:t>
            </a:r>
            <a:r>
              <a:rPr kumimoji="0" lang="pt-PT" b="0" i="0" u="sng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Bell MT" pitchFamily="18" charset="0"/>
                <a:ea typeface="Calibri" pitchFamily="34" charset="0"/>
                <a:cs typeface="Times New Roman" pitchFamily="18" charset="0"/>
              </a:rPr>
              <a:t>maior difusão de ideias </a:t>
            </a:r>
            <a:r>
              <a:rPr kumimoji="0" lang="pt-P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ll MT" pitchFamily="18" charset="0"/>
                <a:ea typeface="Calibri" pitchFamily="34" charset="0"/>
                <a:cs typeface="Times New Roman" pitchFamily="18" charset="0"/>
              </a:rPr>
              <a:t>e aconselhamento entre departamentos;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P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ll MT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239</TotalTime>
  <Words>988</Words>
  <Application>Microsoft Office PowerPoint</Application>
  <PresentationFormat>Apresentação no Ecrã (4:3)</PresentationFormat>
  <Paragraphs>153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25</vt:i4>
      </vt:variant>
    </vt:vector>
  </HeadingPairs>
  <TitlesOfParts>
    <vt:vector size="26" baseType="lpstr">
      <vt:lpstr>Técnica</vt:lpstr>
      <vt:lpstr>Contabilidade de Gestão II Ano Lectivo 2011/2012</vt:lpstr>
      <vt:lpstr>O que é um orçamento?</vt:lpstr>
      <vt:lpstr>O que é um orçamento?</vt:lpstr>
      <vt:lpstr>Funções do orçamento</vt:lpstr>
      <vt:lpstr>Orçamento tradicional</vt:lpstr>
      <vt:lpstr>Orçamento tradicional</vt:lpstr>
      <vt:lpstr>Orçamento tradicional Características</vt:lpstr>
      <vt:lpstr>Orçamento tradicional Críticas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Como é visto o orçamento?</vt:lpstr>
      <vt:lpstr>Diapositivo 18</vt:lpstr>
      <vt:lpstr>Abandonar  orçamento? Não!</vt:lpstr>
      <vt:lpstr>Críticas</vt:lpstr>
      <vt:lpstr>Propósitos do orçamento</vt:lpstr>
      <vt:lpstr>Diapositivo 22</vt:lpstr>
      <vt:lpstr>Diapositivo 23</vt:lpstr>
      <vt:lpstr>Diapositivo 24</vt:lpstr>
      <vt:lpstr>Conclusão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tmn</dc:creator>
  <cp:lastModifiedBy>Carolina</cp:lastModifiedBy>
  <cp:revision>9</cp:revision>
  <dcterms:created xsi:type="dcterms:W3CDTF">2011-10-10T16:56:26Z</dcterms:created>
  <dcterms:modified xsi:type="dcterms:W3CDTF">2011-10-10T21:06:23Z</dcterms:modified>
</cp:coreProperties>
</file>