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7" r:id="rId2"/>
    <p:sldId id="272" r:id="rId3"/>
    <p:sldId id="274" r:id="rId4"/>
    <p:sldId id="275" r:id="rId5"/>
    <p:sldId id="278" r:id="rId6"/>
    <p:sldId id="280" r:id="rId7"/>
    <p:sldId id="281" r:id="rId8"/>
    <p:sldId id="282" r:id="rId9"/>
    <p:sldId id="322" r:id="rId10"/>
    <p:sldId id="283" r:id="rId11"/>
    <p:sldId id="32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324" r:id="rId21"/>
    <p:sldId id="292" r:id="rId22"/>
    <p:sldId id="293" r:id="rId23"/>
    <p:sldId id="294" r:id="rId24"/>
    <p:sldId id="325" r:id="rId25"/>
    <p:sldId id="295" r:id="rId26"/>
    <p:sldId id="296" r:id="rId27"/>
    <p:sldId id="299" r:id="rId28"/>
    <p:sldId id="301" r:id="rId29"/>
    <p:sldId id="302" r:id="rId30"/>
    <p:sldId id="305" r:id="rId31"/>
    <p:sldId id="307" r:id="rId32"/>
    <p:sldId id="306" r:id="rId33"/>
    <p:sldId id="326" r:id="rId34"/>
    <p:sldId id="309" r:id="rId35"/>
    <p:sldId id="310" r:id="rId36"/>
    <p:sldId id="311" r:id="rId37"/>
    <p:sldId id="327" r:id="rId38"/>
  </p:sldIdLst>
  <p:sldSz cx="9144000" cy="6858000" type="screen4x3"/>
  <p:notesSz cx="7099300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>
      <p:cViewPr varScale="1">
        <p:scale>
          <a:sx n="65" d="100"/>
          <a:sy n="65" d="100"/>
        </p:scale>
        <p:origin x="-14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311BAB6-7D0A-4C8C-94EA-FC9ED710A7F4}" type="datetimeFigureOut">
              <a:rPr lang="pt-PT" smtClean="0"/>
              <a:pPr/>
              <a:t>09-12-2015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E9FB661-E16F-4DC3-BB0D-9EBE1BB260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C05D8-8DF4-4E4A-932B-97FAF7D9203E}" type="datetimeFigureOut">
              <a:rPr lang="pt-PT" smtClean="0"/>
              <a:pPr/>
              <a:t>09-12-2015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7B8B7-F8CE-4AF0-826B-799AF422CBB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7B8B7-F8CE-4AF0-826B-799AF422CBB5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ISCTE-IUL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048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cxnSp>
        <p:nvCxnSpPr>
          <p:cNvPr id="10" name="Conexão recta 9"/>
          <p:cNvCxnSpPr/>
          <p:nvPr userDrawn="1"/>
        </p:nvCxnSpPr>
        <p:spPr>
          <a:xfrm>
            <a:off x="204564" y="1412776"/>
            <a:ext cx="8712968" cy="0"/>
          </a:xfrm>
          <a:prstGeom prst="line">
            <a:avLst/>
          </a:prstGeom>
          <a:ln w="476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3" name="Picture 3" descr="https://ci6.googleusercontent.com/proxy/rIG3ri47XJs4vSPw3SIShKtNh0TdJdUsFAVk11jf-gOaTTiyu3aLCrvihuk-Yj45ArzxlM1RGdsYTtLE5H2PLYzpwVP3J8yoYQbxx3X1wUPreXI93MxBpCAg1LTMRWPMpASODkRJWwLz6KI6rh8oW7yYOYPC9I-EY3kFhUKqei7soBW-kimfqUlcoelOn2atTSB9T-vZlovIPRk=s0-d-e1-ft#https://docs.google.com/uc?export=download&amp;id=0B7q12IHjrb-tc1FVX0tBQlZvTDA&amp;revid=0B7q12IHjrb-taGxyeXZodDdXdnFacXIwS0pZWU9qS1NqQ1ZJPQ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80399" cy="76470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ISCTE-IUL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8" name="Conexão recta 7"/>
          <p:cNvCxnSpPr/>
          <p:nvPr userDrawn="1"/>
        </p:nvCxnSpPr>
        <p:spPr>
          <a:xfrm>
            <a:off x="204564" y="1412776"/>
            <a:ext cx="8712968" cy="0"/>
          </a:xfrm>
          <a:prstGeom prst="line">
            <a:avLst/>
          </a:prstGeom>
          <a:ln w="476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ISCTE-IUL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EAFB0-7A01-4D01-9EDE-18AC5BE48CA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9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10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1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Office_Excel1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700808"/>
            <a:ext cx="7772400" cy="2808311"/>
          </a:xfrm>
        </p:spPr>
        <p:txBody>
          <a:bodyPr>
            <a:normAutofit/>
          </a:bodyPr>
          <a:lstStyle/>
          <a:p>
            <a:r>
              <a:rPr lang="pt-PT" sz="4800" b="1" dirty="0" smtClean="0"/>
              <a:t>Avaliação e Análise do Desempenho</a:t>
            </a:r>
            <a:endParaRPr lang="pt-PT" sz="4800" b="1" dirty="0"/>
          </a:p>
        </p:txBody>
      </p:sp>
      <p:sp>
        <p:nvSpPr>
          <p:cNvPr id="141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5085184"/>
            <a:ext cx="6400800" cy="1057672"/>
          </a:xfrm>
        </p:spPr>
        <p:txBody>
          <a:bodyPr>
            <a:normAutofit/>
          </a:bodyPr>
          <a:lstStyle/>
          <a:p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FB0-7A01-4D01-9EDE-18AC5BE48CA2}" type="slidenum">
              <a:rPr lang="pt-PT" smtClean="0"/>
              <a:pPr/>
              <a:t>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10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De acordo com o método de análise de rendibilidade de </a:t>
            </a:r>
            <a:r>
              <a:rPr lang="pt-PT" sz="2000" i="1" dirty="0" err="1" smtClean="0"/>
              <a:t>DuPont</a:t>
            </a:r>
            <a:r>
              <a:rPr lang="pt-PT" sz="2000" dirty="0" smtClean="0"/>
              <a:t>, o rácio de retorno sobre o investimento pode  ser decomposto em: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A análise </a:t>
            </a:r>
            <a:r>
              <a:rPr lang="pt-PT" sz="2000" i="1" dirty="0" err="1" smtClean="0"/>
              <a:t>DuPont</a:t>
            </a:r>
            <a:r>
              <a:rPr lang="pt-PT" sz="2000" dirty="0" smtClean="0"/>
              <a:t> considera que a rendibilidade deriva de dois componentes: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b="1" dirty="0" smtClean="0"/>
              <a:t>Margem</a:t>
            </a:r>
            <a:r>
              <a:rPr lang="pt-PT" sz="2000" dirty="0" smtClean="0"/>
              <a:t> (Resultados Operacionais / Vendas): o aumento de rendibilidade por cada aumento por unidade monetária de vendas; 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b="1" dirty="0" smtClean="0"/>
              <a:t>Rotação do Ativo</a:t>
            </a:r>
            <a:r>
              <a:rPr lang="pt-PT" sz="2000" dirty="0" smtClean="0"/>
              <a:t>: de que forma os ativos conseguiram gerar rendimentos.</a:t>
            </a:r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1325563" y="2732335"/>
          <a:ext cx="6583362" cy="1128713"/>
        </p:xfrm>
        <a:graphic>
          <a:graphicData uri="http://schemas.openxmlformats.org/presentationml/2006/ole">
            <p:oleObj spid="_x0000_s62468" name="Documento" r:id="rId3" imgW="5476732" imgH="939632" progId="Word.Documen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11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Este tipo de análise </a:t>
            </a:r>
            <a:r>
              <a:rPr lang="pt-PT" sz="2000" u="sng" dirty="0" smtClean="0"/>
              <a:t>permite averiguar de que forma os gestores conseguem maximizar o retorno sobre o investimento</a:t>
            </a:r>
            <a:r>
              <a:rPr lang="pt-PT" sz="2000" dirty="0" smtClean="0"/>
              <a:t>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Aumentando a margem; e/ou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Aumentando a rotação do ativo.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12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Considere que a empresa Portucale Óticas, SA que possui 3 delegações:</a:t>
            </a:r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323850" y="1962150"/>
          <a:ext cx="8820150" cy="4462463"/>
        </p:xfrm>
        <a:graphic>
          <a:graphicData uri="http://schemas.openxmlformats.org/presentationml/2006/ole">
            <p:oleObj spid="_x0000_s63491" name="Folha de Cálculo" r:id="rId3" imgW="6172108" imgH="2962183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13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A delegação de Coimbra gera um resultado superior (35.000 €), comparada com os resultados obtidos nas restantes delegações. Contudo, este indicador de desempenho ignora a dimensão do investimento aplicado em cada delegação. Calculando o retorno sobre o investimento de cada delegação: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Verificamos que a delegação do Porto está a fazer um melhor aproveitamento dos seus ativos, pois é a delegação que, apesar de apresentar a menor margem de contribuição direta (12.000 €) é aquela que apresenta o maior retorno sobre o investimento.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b="1" dirty="0" smtClean="0"/>
              <a:t>Mas qual o segredo da delegação do Porto?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763713" y="2924944"/>
          <a:ext cx="6145212" cy="1192212"/>
        </p:xfrm>
        <a:graphic>
          <a:graphicData uri="http://schemas.openxmlformats.org/presentationml/2006/ole">
            <p:oleObj spid="_x0000_s64515" name="Folha de Cálculo" r:id="rId3" imgW="5181600" imgH="942883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14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Através da análise </a:t>
            </a:r>
            <a:r>
              <a:rPr lang="pt-PT" sz="2000" i="1" dirty="0" err="1" smtClean="0"/>
              <a:t>Dupont</a:t>
            </a:r>
            <a:r>
              <a:rPr lang="pt-PT" sz="2000" i="1" dirty="0" smtClean="0"/>
              <a:t> </a:t>
            </a:r>
            <a:r>
              <a:rPr lang="pt-PT" sz="2000" dirty="0" smtClean="0"/>
              <a:t>(pressupondo que no modelo os resultados operacionais de responsabilidade se identificam com a margem de contribuição direta), o desdobramento do ROI será o seguinte: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Verificamos que a delegação do Porto é aquela que possui, em termos médios, maior rotação do ativo e margem permitindo maximizar o seu ROI.</a:t>
            </a:r>
          </a:p>
          <a:p>
            <a:pPr marL="457200" indent="-457200" algn="just">
              <a:buNone/>
            </a:pPr>
            <a:r>
              <a:rPr lang="pt-PT" sz="2000" dirty="0" smtClean="0"/>
              <a:t>Por sua vez, apesar de a delegação de Coimbra possuir a maior margem, a sua rotação do ativo é diminuta.</a:t>
            </a:r>
          </a:p>
          <a:p>
            <a:pPr marL="457200" indent="-457200" algn="just">
              <a:buNone/>
            </a:pPr>
            <a:endParaRPr lang="pt-PT" sz="1000" dirty="0" smtClean="0"/>
          </a:p>
          <a:p>
            <a:pPr marL="457200" indent="-457200" algn="just">
              <a:buNone/>
            </a:pPr>
            <a:r>
              <a:rPr lang="pt-PT" sz="2000" b="1" dirty="0" smtClean="0"/>
              <a:t>Imagine que o retorno sobre o investimento a atingir para a delegação de Coimbra era 25%. O que é o gestor poderia fazer para atingir este objetivo?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1116013" y="2420938"/>
          <a:ext cx="7396162" cy="1785937"/>
        </p:xfrm>
        <a:graphic>
          <a:graphicData uri="http://schemas.openxmlformats.org/presentationml/2006/ole">
            <p:oleObj spid="_x0000_s65540" name="Folha de Cálculo" r:id="rId3" imgW="5143546" imgH="1771835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15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1800" dirty="0" smtClean="0"/>
          </a:p>
          <a:p>
            <a:pPr marL="457200" indent="-457200" algn="just">
              <a:buNone/>
            </a:pPr>
            <a:r>
              <a:rPr lang="pt-PT" sz="1800" b="1" dirty="0" smtClean="0"/>
              <a:t>Situação 0:</a:t>
            </a:r>
            <a:r>
              <a:rPr lang="pt-PT" sz="1800" dirty="0" smtClean="0"/>
              <a:t> situação atualmente existente;</a:t>
            </a:r>
          </a:p>
          <a:p>
            <a:pPr marL="457200" indent="-457200" algn="just">
              <a:buNone/>
            </a:pPr>
            <a:r>
              <a:rPr lang="pt-PT" sz="1800" b="1" dirty="0" smtClean="0"/>
              <a:t>Situação 1:</a:t>
            </a:r>
            <a:r>
              <a:rPr lang="pt-PT" sz="1800" dirty="0" smtClean="0"/>
              <a:t> para atingir um ROI de 25%, o gestor pode diminuir ativos em 210.000€, mantendo o resultado operacional e volume de negócios;</a:t>
            </a:r>
          </a:p>
          <a:p>
            <a:pPr marL="457200" indent="-457200" algn="just">
              <a:buNone/>
            </a:pPr>
            <a:r>
              <a:rPr lang="pt-PT" sz="1800" b="1" dirty="0" smtClean="0"/>
              <a:t>Situação 2:</a:t>
            </a:r>
            <a:r>
              <a:rPr lang="pt-PT" sz="1800" dirty="0" smtClean="0"/>
              <a:t> para atingir um ROI de 25%, o gestor pode diminuir custos e aumentar resultados operacionais em 52.500 €, mantendo o volume de negócios e investimento;</a:t>
            </a:r>
          </a:p>
          <a:p>
            <a:pPr marL="457200" indent="-457200" algn="just">
              <a:buNone/>
            </a:pPr>
            <a:r>
              <a:rPr lang="pt-PT" sz="1800" b="1" dirty="0" smtClean="0"/>
              <a:t>Situação 3:</a:t>
            </a:r>
            <a:r>
              <a:rPr lang="pt-PT" sz="1800" dirty="0" smtClean="0"/>
              <a:t> para atingir um ROI de 25%, o gestor pode aumentar o volume de negócios e resultados operacionais na ordem dos 250%, mantendo o volume de investimento.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827088" y="1628775"/>
          <a:ext cx="7845425" cy="2160588"/>
        </p:xfrm>
        <a:graphic>
          <a:graphicData uri="http://schemas.openxmlformats.org/presentationml/2006/ole">
            <p:oleObj spid="_x0000_s66563" name="Folha de Cálculo" r:id="rId3" imgW="6134054" imgH="1695635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16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Quando o rácio Retorno sobre o investimento é usado para avaliar o desempenho, os gestores de cada divisão tentam, obviamente, incrementá-lo, quer através do aumento de vendas, quer através da redução de custos, quer, ainda da redução dos investimentos em ativos de exploração. 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9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As principais vantagens da utilização do rácio Retorno sobre o Investimento são: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O ROI motiva os gestores a prestarem cuidadosa atenção à relações entre rendimentos, gastos e investimentos;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O ROI motiva a eficiência de gastos;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O ROI motiva o incremento de vendas;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O ROI desencoraja investimento excessivos.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17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r>
              <a:rPr lang="pt-PT" sz="2800" dirty="0" smtClean="0">
                <a:solidFill>
                  <a:srgbClr val="002060"/>
                </a:solidFill>
              </a:rPr>
              <a:t/>
            </a:r>
            <a:br>
              <a:rPr lang="pt-PT" sz="2800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As principais desvantagens da sua utilização são: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Privilegia comportamentos de curto prazo;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Enfoque excessivos na redução de custos e de valores de ativos pode comprometer a renovação da capacidade competitiva a médio e longo prazo;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Desencoraja a aceitação de projetos que diminuem o ROI atual de uma divisão, ainda que incrementem o ROI da organização como um todo.</a:t>
            </a:r>
          </a:p>
          <a:p>
            <a:pPr marL="457200" indent="-457200" algn="just">
              <a:buNone/>
            </a:pPr>
            <a:endParaRPr lang="pt-PT" sz="1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18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PT" sz="1800" dirty="0" smtClean="0"/>
              <a:t>Considere que, perante o ROI de 20% na delegação do Porto, a administração (direção global) da Portucale Óticas, SA tinha decidido aumentar as instalações em 40.000 €,  podendo gerar resultados operacionais de </a:t>
            </a:r>
            <a:r>
              <a:rPr lang="pt-PT" sz="1800" b="1" dirty="0" smtClean="0">
                <a:solidFill>
                  <a:srgbClr val="FF0000"/>
                </a:solidFill>
              </a:rPr>
              <a:t>5.000 €</a:t>
            </a:r>
            <a:r>
              <a:rPr lang="pt-PT" sz="1800" b="1" dirty="0" smtClean="0"/>
              <a:t>.</a:t>
            </a:r>
            <a:r>
              <a:rPr lang="pt-PT" sz="1800" dirty="0" smtClean="0"/>
              <a:t> Em alternativa, a administração pode investir aquele capital remunerado à taxa de 11%.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1400" dirty="0" smtClean="0"/>
          </a:p>
          <a:p>
            <a:pPr marL="457200" indent="-457200" algn="just">
              <a:buNone/>
            </a:pPr>
            <a:r>
              <a:rPr lang="pt-PT" sz="1800" dirty="0" smtClean="0"/>
              <a:t>Neste contexto, para a empresa como um todo o investimento era vantajoso, pois obteria 13% de retorno, em vez de 11% obtidos na alternativa de investimento.</a:t>
            </a:r>
          </a:p>
          <a:p>
            <a:pPr marL="457200" indent="-457200" algn="just">
              <a:buNone/>
            </a:pPr>
            <a:endParaRPr lang="pt-PT" sz="1800" dirty="0" smtClean="0"/>
          </a:p>
          <a:p>
            <a:pPr marL="457200" indent="-457200" algn="just">
              <a:buNone/>
            </a:pPr>
            <a:r>
              <a:rPr lang="pt-PT" sz="1800" dirty="0" smtClean="0"/>
              <a:t>Contudo, o gestor da delegação do Porto iria rejeitar o projeto de expansão, já que este iria diminuir o ROI da delegação em 3 pontos percentuais e, portanto, penalizar o seu desempenho individual.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971550" y="2708275"/>
          <a:ext cx="7564438" cy="1584325"/>
        </p:xfrm>
        <a:graphic>
          <a:graphicData uri="http://schemas.openxmlformats.org/presentationml/2006/ole">
            <p:oleObj spid="_x0000_s69635" name="Folha de Cálculo" r:id="rId3" imgW="5914967" imgH="1171483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19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Resultado Residual</a:t>
            </a:r>
            <a:r>
              <a:rPr lang="pt-PT" sz="2000" dirty="0" smtClean="0"/>
              <a:t> é um indicador de natureza contabilística dos resultados deduzidos do montante de retorno sobre o investimento. Corresponde à diferença entre o Resultado Operacional obtido e o Resultado Operacional pretendido sobre o investimento.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1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Resultado Residual </a:t>
            </a:r>
            <a:r>
              <a:rPr lang="pt-PT" sz="2000" dirty="0" smtClean="0"/>
              <a:t>avalia o grau de contribuição de cada centro de investimento para a criação de valor da empresa, tendo por base uma remuneração exigida pelo financiamento dos ativos de exploração afetos a cada centro.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Tipologia dos indicadores económico-financeiros</a:t>
            </a:r>
            <a:endParaRPr lang="pt-PT" sz="2800" b="1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A tipologia dos indicadores económico-financeiros seguem de perto a tipologia dos centros de responsabilidade.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9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Segundo Anthony (1988, p. 64) </a:t>
            </a:r>
            <a:r>
              <a:rPr lang="pt-PT" sz="2000" b="1" dirty="0" smtClean="0"/>
              <a:t>centro de responsabilidade </a:t>
            </a:r>
            <a:r>
              <a:rPr lang="pt-PT" sz="2000" dirty="0" smtClean="0"/>
              <a:t>são “</a:t>
            </a:r>
            <a:r>
              <a:rPr lang="pt-PT" sz="2000" i="1" u="sng" dirty="0" smtClean="0"/>
              <a:t>unidades da organização chefiadas por um gestor responsável pelas suas atividades</a:t>
            </a:r>
            <a:r>
              <a:rPr lang="pt-PT" sz="2000" dirty="0" smtClean="0"/>
              <a:t>”.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9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Um centro de responsabilidade é toda a unidade organizacional que: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/>
              <a:t>Disponha de um chefe;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/>
              <a:t>Tenha objetivos para os quais estão orientadas as suas atividades;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/>
              <a:t>Esse chefe tenha poder de decisão sobre os meios necessários à realização dos seus objetivos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20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O cálculo do </a:t>
            </a:r>
            <a:r>
              <a:rPr lang="pt-PT" sz="2000" b="1" dirty="0" smtClean="0"/>
              <a:t>Resultado Residual</a:t>
            </a:r>
            <a:r>
              <a:rPr lang="pt-PT" sz="2000" dirty="0" smtClean="0"/>
              <a:t>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Considera-se como “</a:t>
            </a:r>
            <a:r>
              <a:rPr lang="pt-PT" sz="2000" b="1" dirty="0" smtClean="0"/>
              <a:t>Investimento</a:t>
            </a:r>
            <a:r>
              <a:rPr lang="pt-PT" sz="2000" dirty="0" smtClean="0"/>
              <a:t> “ os “Ativos de Exploração”.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Considera-se como “</a:t>
            </a:r>
            <a:r>
              <a:rPr lang="pt-PT" sz="2000" b="1" dirty="0" smtClean="0"/>
              <a:t>Resultado Operacional</a:t>
            </a:r>
            <a:r>
              <a:rPr lang="pt-PT" sz="2000" dirty="0" smtClean="0"/>
              <a:t>” a “Margem de Contribuição Direta”.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187624" y="2708920"/>
          <a:ext cx="7056784" cy="504056"/>
        </p:xfrm>
        <a:graphic>
          <a:graphicData uri="http://schemas.openxmlformats.org/presentationml/2006/ole">
            <p:oleObj spid="_x0000_s87042" name="Documento" r:id="rId3" imgW="5387302" imgH="323167" progId="Word.Documen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21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O produto da </a:t>
            </a:r>
            <a:r>
              <a:rPr lang="pt-PT" sz="2000" b="1" dirty="0" smtClean="0"/>
              <a:t>taxa de retorno pretendida </a:t>
            </a:r>
            <a:r>
              <a:rPr lang="pt-PT" sz="2000" dirty="0" smtClean="0"/>
              <a:t>pelo investimento é comumente conhecida como </a:t>
            </a:r>
            <a:r>
              <a:rPr lang="pt-PT" sz="2000" b="1" dirty="0" smtClean="0"/>
              <a:t>custo implícito do investimento </a:t>
            </a:r>
            <a:r>
              <a:rPr lang="pt-PT" sz="2000" dirty="0" smtClean="0"/>
              <a:t>e representa o custo de oportunidade ou benefício sacrificado, como consequência de se efetuar um determinado investimento em detrimento do outro, com risco similar.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8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Toda a decisão de investimento é ponderada pelos seus reflexos económicos ao nível do resultado residual, porque este já inclui o impacto financeiro da decisão ao nível da taxa de custo de capital.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8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Portanto, </a:t>
            </a:r>
            <a:r>
              <a:rPr lang="pt-PT" sz="2000" b="1" dirty="0" smtClean="0"/>
              <a:t>serão excluídos todos os projetos que apresentem resultados residuais negativos.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22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Retomando o caso da empresa Portucale Óticas, SA a avaliação do desempenho dos seus centros de investimento, através do resultado residual e tendo em conta  uma taxa de retorno requerida de 11%, seria a seguinte: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Perante uma taxa de custo médio do capital de 11%, a delegação de Braga é aquela que mais valor cria para a empresa como um todo. Por sua vez, a delegação de Coimbra é aquela de gera um resultado residual negativo e, portanto, pode ser equacionado o seu abandono ou reestruturação.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116013" y="2647950"/>
          <a:ext cx="7431087" cy="1933575"/>
        </p:xfrm>
        <a:graphic>
          <a:graphicData uri="http://schemas.openxmlformats.org/presentationml/2006/ole">
            <p:oleObj spid="_x0000_s72706" name="Folha de Cálculo" r:id="rId3" imgW="6048340" imgH="1562100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23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A utilização do Resultado Residual como critério de avaliação do desempenho apresenta as seguintes vantagens: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Trata-se de um valor absoluto e não de um valor relativo, permitindo expressar a contribuição de cada centro para os resultados da empresa e o valor efetivamente criado;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A comparabilidade entre os diversos centros de investimento é efetuado tendo em conta a remuneração exigida pelos investidores, tornando as decisões mais coerentes com os conceitos de custo de capital;</a:t>
            </a:r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24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A utilização do Resultado Residual como critério de avaliação do desempenho apresenta as seguintes vantagens: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Permite uma maior objetividade da fixação de prémios, incentivos e outros benefícios;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A avaliação da viabilidade de novos projetos tem em conta horizontes temporais que vão além do curto prazo, permitindo a canalização de esforços na realização de objetivos estratégicos.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Permite uma maior congruência entre os objetivos da direção da empresa e os objetivos dos gestores de cada centro de investimento.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25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endParaRPr lang="pt-PT" sz="1000" dirty="0" smtClean="0"/>
          </a:p>
          <a:p>
            <a:pPr marL="457200" indent="-457200" algn="just">
              <a:buNone/>
            </a:pPr>
            <a:r>
              <a:rPr lang="pt-PT" sz="2000" b="1" dirty="0" smtClean="0"/>
              <a:t>Exemplo: </a:t>
            </a:r>
            <a:r>
              <a:rPr lang="pt-PT" sz="2000" dirty="0" smtClean="0"/>
              <a:t>Retomemos o caso em que a administração (direção global) da Portucale Óticas, SA tinha decidido aumentar as instalações da delegação do Porto em 40.000 €, os quais podem gerar resultados operacionais de </a:t>
            </a:r>
            <a:r>
              <a:rPr lang="pt-PT" sz="2000" b="1" dirty="0" smtClean="0">
                <a:solidFill>
                  <a:srgbClr val="FF0000"/>
                </a:solidFill>
              </a:rPr>
              <a:t>5.000 €</a:t>
            </a:r>
            <a:r>
              <a:rPr lang="pt-PT" sz="2000" dirty="0" smtClean="0"/>
              <a:t>. Em alternativa, a administração pode investir aquele capital remunerado à taxa de 11%.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755576" y="3429000"/>
          <a:ext cx="8064896" cy="2425055"/>
        </p:xfrm>
        <a:graphic>
          <a:graphicData uri="http://schemas.openxmlformats.org/presentationml/2006/ole">
            <p:oleObj spid="_x0000_s74754" name="Folha de Cálculo" r:id="rId3" imgW="5743540" imgH="1704883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26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Resultado Residual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Podemos concluir que se o critério de avaliação de desempenho e fixação de prémios, incentivos e benefícios do gestor da delegação do Porto for o ROI, ele irá rejeitar a estratégia de expansão, pois verá o ROI da delegação diminuir, mesmo sabendo que tal seria vantajoso para a empresa como um todo. A taxa de rendibilidade (13%) é superior à taxa média de custo de capital (11%).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8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No entanto, se o critério de avaliação de desempenho e fixação de prémios, incentivos e benefícios do gestor for o Resultado Residual, ele irá aceitar a estratégia de expansão, pois tal projeto incrementará o resultado residual do seu centro de investimento e da empresa como um todo.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27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i="1" dirty="0" err="1" smtClean="0">
                <a:solidFill>
                  <a:srgbClr val="002060"/>
                </a:solidFill>
              </a:rPr>
              <a:t>Economic</a:t>
            </a:r>
            <a:r>
              <a:rPr lang="pt-PT" sz="2800" i="1" dirty="0" smtClean="0">
                <a:solidFill>
                  <a:srgbClr val="002060"/>
                </a:solidFill>
              </a:rPr>
              <a:t> </a:t>
            </a:r>
            <a:r>
              <a:rPr lang="pt-PT" sz="2800" i="1" dirty="0" err="1" smtClean="0">
                <a:solidFill>
                  <a:srgbClr val="002060"/>
                </a:solidFill>
              </a:rPr>
              <a:t>Value</a:t>
            </a:r>
            <a:r>
              <a:rPr lang="pt-PT" sz="2800" i="1" dirty="0" smtClean="0">
                <a:solidFill>
                  <a:srgbClr val="002060"/>
                </a:solidFill>
              </a:rPr>
              <a:t> </a:t>
            </a:r>
            <a:r>
              <a:rPr lang="pt-PT" sz="2800" i="1" dirty="0" err="1" smtClean="0">
                <a:solidFill>
                  <a:srgbClr val="002060"/>
                </a:solidFill>
              </a:rPr>
              <a:t>Added</a:t>
            </a:r>
            <a:r>
              <a:rPr lang="pt-PT" sz="2800" i="1" dirty="0" smtClean="0">
                <a:solidFill>
                  <a:srgbClr val="002060"/>
                </a:solidFill>
              </a:rPr>
              <a:t> </a:t>
            </a:r>
            <a:r>
              <a:rPr lang="pt-PT" sz="2800" dirty="0" smtClean="0">
                <a:solidFill>
                  <a:srgbClr val="002060"/>
                </a:solidFill>
              </a:rPr>
              <a:t>(EVA)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endParaRPr lang="pt-PT" sz="8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i="1" dirty="0" err="1" smtClean="0"/>
              <a:t>Economic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Value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Added</a:t>
            </a:r>
            <a:r>
              <a:rPr lang="pt-PT" sz="2000" b="1" i="1" dirty="0" smtClean="0"/>
              <a:t> </a:t>
            </a:r>
            <a:r>
              <a:rPr lang="pt-PT" sz="2000" dirty="0" smtClean="0"/>
              <a:t>é igual ao resultado operacional depois de impostos deduzido do resultado da multiplicação do custo médio ponderado de capital investido pela diferença entre total de ativos e passivos correntes.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28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err="1" smtClean="0">
                <a:solidFill>
                  <a:srgbClr val="002060"/>
                </a:solidFill>
              </a:rPr>
              <a:t>Economic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Value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Added</a:t>
            </a:r>
            <a:r>
              <a:rPr lang="pt-PT" sz="2800" dirty="0" smtClean="0">
                <a:solidFill>
                  <a:srgbClr val="002060"/>
                </a:solidFill>
              </a:rPr>
              <a:t> (EVA)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 lnSpcReduction="10000"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O EVA calcula-se: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onde,</a:t>
            </a:r>
          </a:p>
          <a:p>
            <a:pPr marL="457200" indent="-457200" algn="just">
              <a:buNone/>
            </a:pPr>
            <a:r>
              <a:rPr lang="pt-PT" sz="2000" dirty="0" smtClean="0"/>
              <a:t>ROL = resultado operacional após impostos</a:t>
            </a:r>
          </a:p>
          <a:p>
            <a:pPr marL="457200" indent="-457200" algn="just">
              <a:buNone/>
            </a:pPr>
            <a:r>
              <a:rPr lang="pt-PT" sz="2000" dirty="0" smtClean="0"/>
              <a:t>CMPC = custo médio ponderado do capital investido após impostos.</a:t>
            </a:r>
          </a:p>
          <a:p>
            <a:pPr marL="457200" indent="-457200" algn="just">
              <a:buNone/>
            </a:pPr>
            <a:r>
              <a:rPr lang="pt-PT" sz="2000" dirty="0" smtClean="0"/>
              <a:t>Investimento = total do ativo – passivos correntes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Tendo em conta o conceito de Resultado Residual, o </a:t>
            </a:r>
            <a:r>
              <a:rPr lang="pt-PT" sz="2000" u="sng" dirty="0" smtClean="0"/>
              <a:t>EVA apresente as seguintes nuances</a:t>
            </a:r>
            <a:r>
              <a:rPr lang="pt-PT" sz="2000" dirty="0" smtClean="0"/>
              <a:t>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PT" sz="2000" dirty="0" smtClean="0"/>
              <a:t>O resultado operacional é considerados após impostos;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PT" sz="2000" dirty="0" smtClean="0"/>
              <a:t>A taxa de retorno pretendida é substituída pelo custo médio ponderado do capital investido, após impostos;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PT" sz="2000" dirty="0" smtClean="0"/>
              <a:t>O investimento (ativos de exploração) é corrigido e deduzido dos passivos correntes.</a:t>
            </a:r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3491880" y="1988840"/>
          <a:ext cx="7416824" cy="648072"/>
        </p:xfrm>
        <a:graphic>
          <a:graphicData uri="http://schemas.openxmlformats.org/presentationml/2006/ole">
            <p:oleObj spid="_x0000_s77826" name="Documento" r:id="rId3" imgW="5387302" imgH="323167" progId="Word.Documen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29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err="1" smtClean="0">
                <a:solidFill>
                  <a:srgbClr val="002060"/>
                </a:solidFill>
              </a:rPr>
              <a:t>Economic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Value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Added</a:t>
            </a:r>
            <a:r>
              <a:rPr lang="pt-PT" sz="2800" dirty="0" smtClean="0">
                <a:solidFill>
                  <a:srgbClr val="002060"/>
                </a:solidFill>
              </a:rPr>
              <a:t> (EVA)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O </a:t>
            </a:r>
            <a:r>
              <a:rPr lang="pt-PT" sz="2000" b="1" dirty="0" smtClean="0"/>
              <a:t>cálculo do custo médio ponderado de capital investido </a:t>
            </a:r>
            <a:r>
              <a:rPr lang="pt-PT" sz="2000" dirty="0" smtClean="0"/>
              <a:t>tem que ter em conta: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O peso relativo do capital alheio de longo prazo (avaliado a preços de mercado) na estrutura de capitais;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A taxa de capitalização após impostos associada;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O peso relativo do capital próprio (avaliado a preços de mercado) na estrutura de capitais;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000" dirty="0" smtClean="0"/>
              <a:t>A taxa de custo de capital próprio.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Tipologia dos indicadores económico-financeiros</a:t>
            </a:r>
            <a:endParaRPr lang="pt-PT" sz="2800" b="1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Tendo em conta o poder de decisão de cada gestor, os centros de responsabilidade podem ser de diversos tipos: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b="1" dirty="0" smtClean="0"/>
              <a:t>CENTROS DE CUSTOS: </a:t>
            </a:r>
            <a:r>
              <a:rPr lang="pt-PT" sz="2000" dirty="0" smtClean="0"/>
              <a:t>o gestor tem poder de decisão sobre os meios que se traduzem em custos, ou seja, sobre a utilização dos recursos;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b="1" dirty="0" smtClean="0"/>
              <a:t>CENTROS DE RENDIMENTOS</a:t>
            </a:r>
            <a:r>
              <a:rPr lang="pt-PT" sz="2000" dirty="0" smtClean="0"/>
              <a:t>: o gestor tem poder de decisão sobre os rendimentos gerados no centro, tendo como finalidade a sua maximização;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b="1" dirty="0" smtClean="0"/>
              <a:t>CENTROS DE  RESULTADOS: </a:t>
            </a:r>
            <a:r>
              <a:rPr lang="pt-PT" sz="2000" dirty="0" smtClean="0"/>
              <a:t>o gestor tem poder de decisão sobre meios que se traduzem em gastos e rendimentos;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b="1" dirty="0" smtClean="0"/>
              <a:t>CENTROS DE INVESTIMENTOS: </a:t>
            </a:r>
            <a:r>
              <a:rPr lang="pt-PT" sz="2000" dirty="0" smtClean="0"/>
              <a:t>os gestor tem poder de decisão sobre os meios, que se traduzem não apenas em gastos e rendimentos, mas também noutros elementos patrimoniais, como sejam ativos e/ou passivos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30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err="1" smtClean="0">
                <a:solidFill>
                  <a:srgbClr val="002060"/>
                </a:solidFill>
              </a:rPr>
              <a:t>Economic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Value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Added</a:t>
            </a:r>
            <a:r>
              <a:rPr lang="pt-PT" sz="2800" dirty="0" smtClean="0">
                <a:solidFill>
                  <a:srgbClr val="002060"/>
                </a:solidFill>
              </a:rPr>
              <a:t> (EVA)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Retomando o caso da empresa Portucale Óticas, SA, considere que:</a:t>
            </a:r>
          </a:p>
          <a:p>
            <a:pPr marL="457200" indent="-457200" algn="just">
              <a:lnSpc>
                <a:spcPct val="150000"/>
              </a:lnSpc>
              <a:buFont typeface="Calibri" pitchFamily="34" charset="0"/>
              <a:buChar char="–"/>
            </a:pPr>
            <a:r>
              <a:rPr lang="pt-PT" sz="2000" dirty="0" smtClean="0"/>
              <a:t>O valor de mercado do capital alheio de longo prazo era de 390.000 €;</a:t>
            </a:r>
          </a:p>
          <a:p>
            <a:pPr marL="457200" indent="-457200" algn="just">
              <a:lnSpc>
                <a:spcPct val="150000"/>
              </a:lnSpc>
              <a:buFont typeface="Calibri" pitchFamily="34" charset="0"/>
              <a:buChar char="–"/>
            </a:pPr>
            <a:r>
              <a:rPr lang="pt-PT" sz="2000" dirty="0" smtClean="0"/>
              <a:t>O valor de mercado do capital próprio era de 150.000 €;</a:t>
            </a:r>
          </a:p>
          <a:p>
            <a:pPr marL="457200" indent="-457200" algn="just">
              <a:lnSpc>
                <a:spcPct val="150000"/>
              </a:lnSpc>
              <a:buFont typeface="Calibri" pitchFamily="34" charset="0"/>
              <a:buChar char="–"/>
            </a:pPr>
            <a:r>
              <a:rPr lang="pt-PT" sz="2000" dirty="0" smtClean="0"/>
              <a:t>Os capitais alheios de longo prazo venciam juros à taxa de 10%;</a:t>
            </a:r>
          </a:p>
          <a:p>
            <a:pPr marL="457200" indent="-457200" algn="just">
              <a:lnSpc>
                <a:spcPct val="150000"/>
              </a:lnSpc>
              <a:buFont typeface="Calibri" pitchFamily="34" charset="0"/>
              <a:buChar char="–"/>
            </a:pPr>
            <a:r>
              <a:rPr lang="pt-PT" sz="2000" dirty="0" smtClean="0"/>
              <a:t>O custo de oportunidade do capital próprio era de 12%, já corrigido do efeito fiscal;</a:t>
            </a:r>
          </a:p>
          <a:p>
            <a:pPr marL="457200" indent="-457200" algn="just">
              <a:lnSpc>
                <a:spcPct val="150000"/>
              </a:lnSpc>
              <a:buFont typeface="Calibri" pitchFamily="34" charset="0"/>
              <a:buChar char="–"/>
            </a:pPr>
            <a:r>
              <a:rPr lang="pt-PT" sz="2000" dirty="0" smtClean="0"/>
              <a:t>A taxa de imposto sobre o rendimento era de 30%.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9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Determine: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O custo médio ponderado do capital investido.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O EVA de cada centro de investimento.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31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err="1" smtClean="0">
                <a:solidFill>
                  <a:srgbClr val="002060"/>
                </a:solidFill>
              </a:rPr>
              <a:t>Economic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Value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Added</a:t>
            </a:r>
            <a:r>
              <a:rPr lang="pt-PT" sz="2800" dirty="0" smtClean="0">
                <a:solidFill>
                  <a:srgbClr val="002060"/>
                </a:solidFill>
              </a:rPr>
              <a:t> (EVA)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O </a:t>
            </a:r>
            <a:r>
              <a:rPr lang="pt-PT" sz="2000" b="1" dirty="0" smtClean="0"/>
              <a:t>custo médio ponderado do capital investido </a:t>
            </a:r>
            <a:r>
              <a:rPr lang="pt-PT" sz="2000" dirty="0" smtClean="0"/>
              <a:t>seria:</a:t>
            </a:r>
          </a:p>
          <a:p>
            <a:pPr marL="457200" indent="-457200" algn="just">
              <a:buNone/>
            </a:pPr>
            <a:r>
              <a:rPr lang="pt-PT" sz="2000" dirty="0" smtClean="0"/>
              <a:t>Peso relativo do capital alheio de longo prazo: </a:t>
            </a:r>
          </a:p>
          <a:p>
            <a:pPr marL="457200" indent="-457200" algn="ctr">
              <a:buNone/>
            </a:pPr>
            <a:r>
              <a:rPr lang="pt-PT" sz="2000" dirty="0" smtClean="0"/>
              <a:t>390.000 € / (390.000 € + 150.000 €) = 0,722(2)</a:t>
            </a:r>
          </a:p>
          <a:p>
            <a:pPr marL="457200" indent="-457200" algn="just">
              <a:buNone/>
            </a:pPr>
            <a:r>
              <a:rPr lang="pt-PT" sz="2000" dirty="0" smtClean="0"/>
              <a:t>Peso relativo do capital próprio:</a:t>
            </a:r>
          </a:p>
          <a:p>
            <a:pPr marL="457200" indent="-457200" algn="ctr">
              <a:buNone/>
            </a:pPr>
            <a:r>
              <a:rPr lang="pt-PT" sz="2000" dirty="0" smtClean="0"/>
              <a:t>150.000 € / (390.000 € + 150.000 €) = 0,277(7)</a:t>
            </a:r>
          </a:p>
          <a:p>
            <a:pPr marL="457200" indent="-457200" algn="just">
              <a:buNone/>
            </a:pPr>
            <a:r>
              <a:rPr lang="pt-PT" sz="2000" dirty="0" smtClean="0"/>
              <a:t>Taxa de capitalização após impostos:</a:t>
            </a:r>
          </a:p>
          <a:p>
            <a:pPr marL="457200" indent="-457200" algn="ctr">
              <a:buNone/>
            </a:pPr>
            <a:r>
              <a:rPr lang="pt-PT" sz="2000" dirty="0" smtClean="0"/>
              <a:t>0,10 x (1 - 0,30) = 0,07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Custo médio ponderado do capital investido:</a:t>
            </a:r>
          </a:p>
          <a:p>
            <a:pPr marL="457200" indent="-457200" algn="ctr">
              <a:buNone/>
            </a:pPr>
            <a:r>
              <a:rPr lang="pt-PT" sz="2000" dirty="0" smtClean="0"/>
              <a:t>0,722(2) x 0,07 + 0,277(7) x 0,12 = 0,0838(8)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32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err="1" smtClean="0">
                <a:solidFill>
                  <a:srgbClr val="002060"/>
                </a:solidFill>
              </a:rPr>
              <a:t>Economic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Value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Added</a:t>
            </a:r>
            <a:r>
              <a:rPr lang="pt-PT" sz="2800" dirty="0" smtClean="0">
                <a:solidFill>
                  <a:srgbClr val="002060"/>
                </a:solidFill>
              </a:rPr>
              <a:t> (EVA)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None/>
            </a:pPr>
            <a:r>
              <a:rPr lang="pt-PT" sz="2200" dirty="0" smtClean="0"/>
              <a:t>Cálculo do EVA de cada centro de investimento: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200" dirty="0" smtClean="0"/>
              <a:t>A delegação de Braga é a que apresenta um EVA mais elevado. </a:t>
            </a:r>
          </a:p>
          <a:p>
            <a:pPr marL="457200" indent="-457200" algn="just">
              <a:buNone/>
            </a:pPr>
            <a:r>
              <a:rPr lang="pt-PT" sz="2200" dirty="0" smtClean="0"/>
              <a:t>Apenas a delegação do Porto e de Braga geraram riqueza para a empresa.</a:t>
            </a:r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683568" y="2052638"/>
          <a:ext cx="7704855" cy="3248570"/>
        </p:xfrm>
        <a:graphic>
          <a:graphicData uri="http://schemas.openxmlformats.org/presentationml/2006/ole">
            <p:oleObj spid="_x0000_s79874" name="Folha de Cálculo" r:id="rId3" imgW="5743540" imgH="2752817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33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err="1" smtClean="0">
                <a:solidFill>
                  <a:srgbClr val="002060"/>
                </a:solidFill>
              </a:rPr>
              <a:t>Economic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Value</a:t>
            </a:r>
            <a:r>
              <a:rPr lang="pt-PT" sz="2800" dirty="0" smtClean="0">
                <a:solidFill>
                  <a:srgbClr val="002060"/>
                </a:solidFill>
              </a:rPr>
              <a:t> </a:t>
            </a:r>
            <a:r>
              <a:rPr lang="pt-PT" sz="2800" dirty="0" err="1" smtClean="0">
                <a:solidFill>
                  <a:srgbClr val="002060"/>
                </a:solidFill>
              </a:rPr>
              <a:t>Added</a:t>
            </a:r>
            <a:r>
              <a:rPr lang="pt-PT" sz="2800" dirty="0" smtClean="0">
                <a:solidFill>
                  <a:srgbClr val="002060"/>
                </a:solidFill>
              </a:rPr>
              <a:t> (EVA)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endParaRPr lang="pt-PT" sz="800" dirty="0" smtClean="0"/>
          </a:p>
          <a:p>
            <a:pPr marL="457200" indent="-457200" algn="just">
              <a:buNone/>
            </a:pPr>
            <a:r>
              <a:rPr lang="pt-PT" sz="2000" dirty="0" smtClean="0"/>
              <a:t>O EVA, tal qual o Resultado Residual, responsabilizam os gestores pelo custo dos seus investimentos de longo prazo e de curto prazo.</a:t>
            </a:r>
          </a:p>
          <a:p>
            <a:pPr marL="457200" indent="-457200" algn="just">
              <a:buNone/>
            </a:pPr>
            <a:endParaRPr lang="pt-PT" sz="800" dirty="0" smtClean="0"/>
          </a:p>
          <a:p>
            <a:pPr marL="457200" indent="-457200" algn="just">
              <a:buNone/>
            </a:pPr>
            <a:r>
              <a:rPr lang="pt-PT" sz="2000" dirty="0" smtClean="0"/>
              <a:t>A riqueza (valor acrescentado) apenas é criado se o valor do EVA for positivo. Ou seja, apenas se o resultado operacional após impostos exceder o custo de capital investido.</a:t>
            </a:r>
          </a:p>
          <a:p>
            <a:pPr marL="457200" indent="-457200" algn="just">
              <a:buNone/>
            </a:pPr>
            <a:endParaRPr lang="pt-PT" sz="800" dirty="0" smtClean="0"/>
          </a:p>
          <a:p>
            <a:pPr marL="457200" indent="-457200" algn="just">
              <a:buNone/>
            </a:pPr>
            <a:r>
              <a:rPr lang="pt-PT" sz="2000" b="1" dirty="0" smtClean="0"/>
              <a:t>Para melhorar o valor do EVA os gestores devem: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PT" sz="2000" dirty="0" smtClean="0"/>
              <a:t>Incrementar o resultado operacional após impostos;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PT" sz="2000" dirty="0" smtClean="0"/>
              <a:t>Utilizar menos capital para gerar o mesmo resultado operacional após impostos;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PT" sz="2000" dirty="0" smtClean="0"/>
              <a:t>Investir capital em projetos de maior rendibilidade.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34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Rendibilidade das Vendas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A </a:t>
            </a:r>
            <a:r>
              <a:rPr lang="pt-PT" sz="2000" b="1" dirty="0" smtClean="0"/>
              <a:t>rendibilidade das vendas </a:t>
            </a:r>
            <a:r>
              <a:rPr lang="pt-PT" sz="2000" dirty="0" smtClean="0"/>
              <a:t>é uma medida financeira de desempenho que não utiliza o valor do investimento na sua determinação e que, portanto, poderá levar a conclusões distorcidas em termos comparativos.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r>
              <a:rPr lang="pt-PT" sz="2000" dirty="0" smtClean="0"/>
              <a:t>O cálculo da </a:t>
            </a:r>
            <a:r>
              <a:rPr lang="pt-PT" sz="2000" b="1" dirty="0" smtClean="0"/>
              <a:t>rendibilidade das vendas</a:t>
            </a:r>
            <a:r>
              <a:rPr lang="pt-PT" sz="2000" dirty="0" smtClean="0"/>
              <a:t>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2051720" y="3933056"/>
          <a:ext cx="5184576" cy="898897"/>
        </p:xfrm>
        <a:graphic>
          <a:graphicData uri="http://schemas.openxmlformats.org/presentationml/2006/ole">
            <p:oleObj spid="_x0000_s81922" name="Documento" r:id="rId3" imgW="5387302" imgH="500945" progId="Word.Documen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35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Rendibilidade das Vendas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Retomando o caso da empresa Portucale Óticas, SA: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Conforme podemos averiguar a delegação com maior rendibilidade das vendas foi a delegação de Coimbra, exatamente aquela que não gerou riqueza para a empresa.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899592" y="2060848"/>
          <a:ext cx="7488832" cy="2088232"/>
        </p:xfrm>
        <a:graphic>
          <a:graphicData uri="http://schemas.openxmlformats.org/presentationml/2006/ole">
            <p:oleObj spid="_x0000_s82947" name="Folha de Cálculo" r:id="rId3" imgW="6000681" imgH="1666783" progId="Excel.Shee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36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Análise comparativa dos indicadores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As principais conclusões que podem ser retiradas da análise comparativa são: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Para avaliar o desempenho global da empresa é preferível utilizar o ROI, o Resultado Residual e o EVA, porque levam em consideração montantes de resultado e capitais investidos;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De entre este três indicadores o Resultado Residual e o EVA têm a virtualidade de conseguirem uma convergência dos interesses dos investidores com os interesses dos gestores;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37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Análise comparativa dos indicadores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As principais conclusões que podem ser retiradas da análise comparativa são: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A grande vantagem da utilização do EVA é que leva em consideração o aspeto fiscal, quando comparado com o Resultado Residual;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A grande vantagem do Resultado Residual reside na facilidade de cálculo conduzindo às mesmas conclusões que o EVA;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Se a empresa estiver a atuar em mercados com restrições de crescimento de vendas e níveis de investimento idênticos, o indicador da Rendibilidade das Vendas pode ser utilizado.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4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Tipologia dos indicadores económico-financeiros</a:t>
            </a:r>
            <a:endParaRPr lang="pt-PT" sz="2800" b="1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Segundo </a:t>
            </a:r>
            <a:r>
              <a:rPr lang="pt-PT" sz="2000" dirty="0" err="1" smtClean="0"/>
              <a:t>Jordan</a:t>
            </a:r>
            <a:r>
              <a:rPr lang="pt-PT" sz="2000" dirty="0" smtClean="0"/>
              <a:t> </a:t>
            </a:r>
            <a:r>
              <a:rPr lang="pt-PT" sz="2000" i="1" dirty="0" err="1" smtClean="0"/>
              <a:t>et</a:t>
            </a:r>
            <a:r>
              <a:rPr lang="pt-PT" sz="2000" i="1" dirty="0" smtClean="0"/>
              <a:t> al. </a:t>
            </a:r>
            <a:r>
              <a:rPr lang="pt-PT" sz="2000" dirty="0" smtClean="0"/>
              <a:t>(2005) a escolha dos indicadores económico-financeiros para avaliação do desempenho pode seguir as seguintes perspetivas: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i="1" u="sng" dirty="0" smtClean="0"/>
              <a:t>Perspetiva dos custos nos centros de custos</a:t>
            </a:r>
            <a:r>
              <a:rPr lang="pt-PT" sz="2000" dirty="0" smtClean="0"/>
              <a:t>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i="1" u="sng" dirty="0" smtClean="0"/>
              <a:t>Perspetiva dos rendimentos nos centros de rendimentos</a:t>
            </a:r>
            <a:r>
              <a:rPr lang="pt-PT" sz="2000" dirty="0" smtClean="0"/>
              <a:t>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i="1" u="sng" dirty="0" smtClean="0"/>
              <a:t>Perspetiva de resultados nos centros de resultados</a:t>
            </a:r>
            <a:r>
              <a:rPr lang="pt-PT" sz="2000" dirty="0" smtClean="0"/>
              <a:t>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i="1" u="sng" dirty="0" smtClean="0"/>
              <a:t>Perspetiva de rendibilidade e criação de valor nos centros de investimento.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pt-PT" sz="2000" dirty="0" smtClean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5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</a:t>
            </a:r>
            <a:endParaRPr lang="pt-PT" sz="2800" b="1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Centro de investimento: </a:t>
            </a:r>
            <a:r>
              <a:rPr lang="pt-PT" sz="2000" dirty="0" smtClean="0"/>
              <a:t>centros de responsabilidade cujo responsável tem poder de decisão sobre os gastos, rendimentos, investimentos e financiamentos (ativos e passivos) e respetivo desempenho (rendibilidade), sendo o objetivo do responsável maximizar resultados tendo em linha de conta, também, os gastos e rendimentos associados aos ativos e passivos que controla.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9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536" y="4005064"/>
          <a:ext cx="8496944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Avaliação do Desempenho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/>
                        <a:t>Centros de Custos e Resultados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/>
                        <a:t>Centros de Investimento</a:t>
                      </a:r>
                      <a:endParaRPr lang="pt-P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Orçamento anual</a:t>
                      </a:r>
                    </a:p>
                    <a:p>
                      <a:r>
                        <a:rPr lang="pt-PT" dirty="0" smtClean="0"/>
                        <a:t>Custeio básico/padrão</a:t>
                      </a:r>
                    </a:p>
                    <a:p>
                      <a:r>
                        <a:rPr lang="pt-PT" dirty="0" smtClean="0"/>
                        <a:t>Controlo de Gestão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Métricas anteriores são</a:t>
                      </a:r>
                      <a:r>
                        <a:rPr lang="pt-PT" baseline="0" dirty="0" smtClean="0"/>
                        <a:t> insuficientes.</a:t>
                      </a:r>
                    </a:p>
                    <a:p>
                      <a:r>
                        <a:rPr lang="pt-PT" baseline="0" dirty="0" smtClean="0"/>
                        <a:t>O gestor tem poder de decisão sobre outros elementos: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PT" baseline="0" dirty="0" smtClean="0"/>
                        <a:t> Ativos; 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PT" baseline="0" dirty="0" smtClean="0"/>
                        <a:t> Passivos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6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</a:t>
            </a:r>
            <a:endParaRPr lang="pt-PT" sz="2800" b="1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Por exemplo: </a:t>
            </a:r>
            <a:r>
              <a:rPr lang="pt-PT" sz="2000" dirty="0" smtClean="0"/>
              <a:t>não é indiferente a obtenção de uma margem variável direta de 10.000 € utilizando ativos de 100.000 € ou de 1.000.000 €. Logo, as métricas de avaliação do desempenho devem contemplar as relações entre gastos, rendimentos, resultados e recursos utilizados.</a:t>
            </a:r>
          </a:p>
          <a:p>
            <a:pPr marL="457200" indent="-457200" algn="just">
              <a:buNone/>
            </a:pPr>
            <a:endParaRPr lang="pt-PT" sz="800" b="1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As medidas mais conhecidas de avaliação do desempenho em centros de investimentos são: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Retorno sobre o investimento (ROI);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Resultado Residual;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i="1" dirty="0" err="1" smtClean="0"/>
              <a:t>Economic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Value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Added</a:t>
            </a:r>
            <a:r>
              <a:rPr lang="pt-PT" sz="2000" i="1" dirty="0" smtClean="0"/>
              <a:t> (</a:t>
            </a:r>
            <a:r>
              <a:rPr lang="pt-PT" sz="2000" dirty="0" smtClean="0"/>
              <a:t>EVA);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PT" sz="2000" dirty="0" smtClean="0"/>
              <a:t>Rendibilidade das Vendas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7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PT" sz="2000" dirty="0" smtClean="0"/>
              <a:t>O </a:t>
            </a:r>
            <a:r>
              <a:rPr lang="pt-PT" sz="2000" b="1" dirty="0" smtClean="0"/>
              <a:t>retorno sobre o investimento</a:t>
            </a:r>
            <a:r>
              <a:rPr lang="pt-PT" sz="2000" dirty="0" smtClean="0"/>
              <a:t> é calculado: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endParaRPr lang="pt-PT" sz="8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Este rácio é muito utilizado para incorporar o componente “investimento” nas medidas de avaliação de desempenho.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8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Este rácio é </a:t>
            </a:r>
            <a:r>
              <a:rPr lang="pt-PT" sz="2000" u="sng" dirty="0" smtClean="0"/>
              <a:t>conceptualmente apelativo</a:t>
            </a:r>
            <a:r>
              <a:rPr lang="pt-PT" sz="2000" dirty="0" smtClean="0"/>
              <a:t>, pois incorpora vários ingredientes do conceito de rendibilidade (rendimentos, gastos e investimento) numa simples percentagem, podendo ser comparada com outras taxas de retorno internas e externas.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060848"/>
            <a:ext cx="1717114" cy="504056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8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Contudo, a sua construção não é consensual, relativamente ao </a:t>
            </a:r>
            <a:r>
              <a:rPr lang="pt-PT" sz="2000" b="1" dirty="0" smtClean="0"/>
              <a:t>tipo de resultados </a:t>
            </a:r>
            <a:r>
              <a:rPr lang="pt-PT" sz="2000" dirty="0" smtClean="0"/>
              <a:t>a incorporar no numerador e </a:t>
            </a:r>
            <a:r>
              <a:rPr lang="pt-PT" sz="2000" b="1" dirty="0" smtClean="0"/>
              <a:t>tipo de investimento</a:t>
            </a:r>
            <a:r>
              <a:rPr lang="pt-PT" sz="2000" dirty="0" smtClean="0"/>
              <a:t> a utilizar como denominador.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dirty="0" smtClean="0"/>
              <a:t>De acordo com a literatura, tem sido usual, para efeito de avaliação do desempenho, considerar:</a:t>
            </a:r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  <a:p>
            <a:pPr marL="457200" indent="-457200" algn="just">
              <a:buNone/>
            </a:pPr>
            <a:endParaRPr lang="pt-PT" sz="20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878013" y="4666531"/>
          <a:ext cx="5790331" cy="994717"/>
        </p:xfrm>
        <a:graphic>
          <a:graphicData uri="http://schemas.openxmlformats.org/presentationml/2006/ole">
            <p:oleObj spid="_x0000_s61443" name="Documento" r:id="rId3" imgW="5387302" imgH="548088" progId="Word.Document.12">
              <p:embed/>
            </p:oleObj>
          </a:graphicData>
        </a:graphic>
      </p:graphicFrame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>
          <a:xfrm>
            <a:off x="6084168" y="6514040"/>
            <a:ext cx="2895600" cy="365125"/>
          </a:xfrm>
        </p:spPr>
        <p:txBody>
          <a:bodyPr/>
          <a:lstStyle/>
          <a:p>
            <a:pPr algn="r"/>
            <a:fld id="{74FE00F8-36D7-4A84-8802-558127E1C844}" type="slidenum">
              <a:rPr lang="pt-PT"/>
              <a:pPr algn="r"/>
              <a:t>9</a:t>
            </a:fld>
            <a:endParaRPr lang="pt-PT" dirty="0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rgbClr val="002060"/>
                </a:solidFill>
              </a:rPr>
              <a:t>Avaliação de desempenho em centros de investimentos:</a:t>
            </a:r>
            <a:br>
              <a:rPr lang="pt-PT" sz="2800" b="1" dirty="0" smtClean="0">
                <a:solidFill>
                  <a:srgbClr val="002060"/>
                </a:solidFill>
              </a:rPr>
            </a:br>
            <a:r>
              <a:rPr lang="pt-PT" sz="2800" dirty="0" smtClean="0">
                <a:solidFill>
                  <a:srgbClr val="002060"/>
                </a:solidFill>
              </a:rPr>
              <a:t>Retorno sobre o investimento (ROI)</a:t>
            </a:r>
            <a:endParaRPr lang="pt-PT" sz="2800" dirty="0">
              <a:solidFill>
                <a:srgbClr val="002060"/>
              </a:solidFill>
            </a:endParaRP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504664"/>
            <a:ext cx="8640960" cy="48766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Numerador “Resultado Operacional”</a:t>
            </a:r>
            <a:r>
              <a:rPr lang="pt-PT" sz="2000" dirty="0" smtClean="0"/>
              <a:t>: deve corresponder ao conceito de margem de contribuição direta (Rendimentos – Custos diretos variáveis e fixos) de forma a medir a contribuição de cada centro para os resultados globais. Este montante deve ser antes de juros e impostos.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pt-PT" sz="2000" b="1" dirty="0" smtClean="0"/>
              <a:t>Denominador “Investimento”</a:t>
            </a:r>
            <a:r>
              <a:rPr lang="pt-PT" sz="2000" dirty="0" smtClean="0"/>
              <a:t>: deve corresponder aos ativos de exploração no início do período em análise, entendido este como a soma de todos os bens detidos pelo centro de investimento para gerar resultados operacionais.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ISCTE-IUL</a:t>
            </a:r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4622</TotalTime>
  <Words>3087</Words>
  <Application>Microsoft Office PowerPoint</Application>
  <PresentationFormat>Apresentação no Ecrã (4:3)</PresentationFormat>
  <Paragraphs>342</Paragraphs>
  <Slides>37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dos diapositivos</vt:lpstr>
      </vt:variant>
      <vt:variant>
        <vt:i4>37</vt:i4>
      </vt:variant>
    </vt:vector>
  </HeadingPairs>
  <TitlesOfParts>
    <vt:vector size="40" baseType="lpstr">
      <vt:lpstr>Tema do Office</vt:lpstr>
      <vt:lpstr>Documento</vt:lpstr>
      <vt:lpstr>Folha de Cálculo</vt:lpstr>
      <vt:lpstr>Avaliação e Análise do Desempenho</vt:lpstr>
      <vt:lpstr>Tipologia dos indicadores económico-financeiros</vt:lpstr>
      <vt:lpstr>Tipologia dos indicadores económico-financeiros</vt:lpstr>
      <vt:lpstr>Tipologia dos indicadores económico-financeiros</vt:lpstr>
      <vt:lpstr>Avaliação de desempenho em centros de investimentos</vt:lpstr>
      <vt:lpstr>Avaliação de desempenho em centros de investimentos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Retorno sobre o investimento (ROI)</vt:lpstr>
      <vt:lpstr>Avaliação de desempenho em centros de investimentos: Resultado Residual</vt:lpstr>
      <vt:lpstr>Avaliação de desempenho em centros de investimentos: Resultado Residual</vt:lpstr>
      <vt:lpstr>Avaliação de desempenho em centros de investimentos: Resultado Residual</vt:lpstr>
      <vt:lpstr>Avaliação de desempenho em centros de investimentos: Resultado Residual</vt:lpstr>
      <vt:lpstr>Avaliação de desempenho em centros de investimentos: Resultado Residual</vt:lpstr>
      <vt:lpstr>Avaliação de desempenho em centros de investimentos: Resultado Residual</vt:lpstr>
      <vt:lpstr>Avaliação de desempenho em centros de investimentos: Resultado Residual</vt:lpstr>
      <vt:lpstr>Avaliação de desempenho em centros de investimentos: Resultado Residual</vt:lpstr>
      <vt:lpstr>Avaliação de desempenho em centros de investimentos: Economic Value Added (EVA)</vt:lpstr>
      <vt:lpstr>Avaliação de desempenho em centros de investimentos: Economic Value Added (EVA)</vt:lpstr>
      <vt:lpstr>Avaliação de desempenho em centros de investimentos: Economic Value Added (EVA)</vt:lpstr>
      <vt:lpstr>Avaliação de desempenho em centros de investimentos: Economic Value Added (EVA)</vt:lpstr>
      <vt:lpstr>Avaliação de desempenho em centros de investimentos: Economic Value Added (EVA)</vt:lpstr>
      <vt:lpstr>Avaliação de desempenho em centros de investimentos: Economic Value Added (EVA)</vt:lpstr>
      <vt:lpstr>Avaliação de desempenho em centros de investimentos: Economic Value Added (EVA)</vt:lpstr>
      <vt:lpstr>Avaliação de desempenho em centros de investimentos: Rendibilidade das Vendas</vt:lpstr>
      <vt:lpstr>Avaliação de desempenho em centros de investimentos: Rendibilidade das Vendas</vt:lpstr>
      <vt:lpstr>Avaliação de desempenho em centros de investimentos: Análise comparativa dos indicadores</vt:lpstr>
      <vt:lpstr>Avaliação de desempenho em centros de investimentos: Análise comparativa dos indicadores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processo orçamental</dc:title>
  <dc:creator>Jonas Oliveira</dc:creator>
  <cp:lastModifiedBy>JSO</cp:lastModifiedBy>
  <cp:revision>55</cp:revision>
  <dcterms:created xsi:type="dcterms:W3CDTF">2011-10-31T13:36:09Z</dcterms:created>
  <dcterms:modified xsi:type="dcterms:W3CDTF">2015-12-09T23:12:44Z</dcterms:modified>
</cp:coreProperties>
</file>