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3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  <p:sldId id="293" r:id="rId21"/>
    <p:sldId id="289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964CD-C97B-4376-B2F1-6E37D6139426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4903C-CE65-470B-96F2-E50BBE0E4F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436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22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22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95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205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309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407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169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063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189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28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4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45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941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228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649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752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08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7C07E9-F83C-4FE7-8E76-E902703955C3}" type="datetimeFigureOut">
              <a:rPr lang="pt-PT" smtClean="0"/>
              <a:t>26/10/2023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F9344-FD83-4D9E-AD92-DBCE767B45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75840" y="4301343"/>
            <a:ext cx="9316160" cy="1539018"/>
          </a:xfrm>
        </p:spPr>
        <p:txBody>
          <a:bodyPr>
            <a:normAutofit fontScale="90000"/>
          </a:bodyPr>
          <a:lstStyle/>
          <a:p>
            <a:r>
              <a:rPr lang="pt-PT" sz="3600" dirty="0"/>
              <a:t>Tecnologias de Informação e Comunicação – TIC</a:t>
            </a:r>
            <a:br>
              <a:rPr lang="pt-PT" sz="3600" dirty="0"/>
            </a:br>
            <a:r>
              <a:rPr lang="pt-PT" sz="3600" dirty="0">
                <a:solidFill>
                  <a:srgbClr val="00B0F0"/>
                </a:solidFill>
              </a:rPr>
              <a:t>Segurança, Responsabilidade e Respeito em Ambientes digitais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04356" y="5840360"/>
            <a:ext cx="4677064" cy="1017639"/>
          </a:xfrm>
        </p:spPr>
        <p:txBody>
          <a:bodyPr/>
          <a:lstStyle/>
          <a:p>
            <a:endParaRPr lang="pt-PT" dirty="0"/>
          </a:p>
          <a:p>
            <a:r>
              <a:rPr lang="pt-PT" dirty="0"/>
              <a:t>Professora: Marlene Almeida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51231" y="202942"/>
            <a:ext cx="7135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Agrupamento de Escola de Tabuaço</a:t>
            </a:r>
          </a:p>
          <a:p>
            <a:r>
              <a:rPr lang="pt-PT" sz="2800" dirty="0"/>
              <a:t>Escola Básica e Secundária Abel Botelho</a:t>
            </a:r>
          </a:p>
        </p:txBody>
      </p:sp>
      <p:pic>
        <p:nvPicPr>
          <p:cNvPr id="1028" name="Picture 4" descr="DSC023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79" y="1235145"/>
            <a:ext cx="6988093" cy="28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00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CEA90-7F10-DCF6-9533-03550359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Realidade virtual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7165873-E31A-9EC5-1B0D-E6840C5C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É um ambiente digital (criado por computador) composto por cenários que transmitem ao utilizador a sensação de que está imerso nessa realidade. </a:t>
            </a:r>
          </a:p>
          <a:p>
            <a:r>
              <a:rPr lang="pt-PT" dirty="0"/>
              <a:t>Para experimentar a RV, é preciso usar óculos ou um capacete especialmente projetados para esse fim. </a:t>
            </a:r>
          </a:p>
          <a:p>
            <a:r>
              <a:rPr lang="pt-PT" dirty="0"/>
              <a:t>Outros equipamentos, como luvas com sensores, plataformas de movimento, sensores ou comandos, também podem ser utilizados para uma experiência mais imersiva. </a:t>
            </a:r>
          </a:p>
        </p:txBody>
      </p:sp>
    </p:spTree>
    <p:extLst>
      <p:ext uri="{BB962C8B-B14F-4D97-AF65-F5344CB8AC3E}">
        <p14:creationId xmlns:p14="http://schemas.microsoft.com/office/powerpoint/2010/main" val="49230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69A70-34CD-B747-71FA-D228ED60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98" y="52389"/>
            <a:ext cx="10018713" cy="1179931"/>
          </a:xfrm>
        </p:spPr>
        <p:txBody>
          <a:bodyPr/>
          <a:lstStyle/>
          <a:p>
            <a:r>
              <a:rPr lang="pt-PT" dirty="0"/>
              <a:t>Aplicação da realidade virtual: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A6FEBF7-C778-A145-513B-66BB8BEE7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3A45D0-7CF1-CD0F-198F-ABF97F8DA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94" y="1066800"/>
            <a:ext cx="8854308" cy="43933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4C68CCC-2B2C-3B57-65F1-6B2FB059D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94" y="5252617"/>
            <a:ext cx="8854308" cy="16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7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7D38C08-C567-B685-3B22-1D3F6B454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89" y="199103"/>
            <a:ext cx="10082829" cy="64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1C05C-CAE0-DB01-5523-C0861849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36" y="0"/>
            <a:ext cx="10018713" cy="1752599"/>
          </a:xfrm>
        </p:spPr>
        <p:txBody>
          <a:bodyPr/>
          <a:lstStyle/>
          <a:p>
            <a:r>
              <a:rPr lang="pt-PT" dirty="0"/>
              <a:t>Realidade aumentada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7F68C1-20CC-BAD9-A06F-03D8BF69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01097"/>
            <a:ext cx="10018713" cy="4955458"/>
          </a:xfrm>
        </p:spPr>
        <p:txBody>
          <a:bodyPr>
            <a:normAutofit/>
          </a:bodyPr>
          <a:lstStyle/>
          <a:p>
            <a:r>
              <a:rPr lang="pt-PT" dirty="0"/>
              <a:t>É uma tecnologia que coloca sobre o espaço físico onde se encontra o utilizador objetos e elementos virtuais com três dimensões. </a:t>
            </a:r>
          </a:p>
          <a:p>
            <a:r>
              <a:rPr lang="pt-PT" dirty="0"/>
              <a:t>Permite aos utilizadores ter novas experiências, criando situações que despertam os seus diferentes sentidos ou permitindo perceber melhor como acontecem determinados processos ou procedimentos. </a:t>
            </a:r>
          </a:p>
          <a:p>
            <a:r>
              <a:rPr lang="pt-PT" dirty="0"/>
              <a:t>Apesar de estarem interligadas, a RA e a RV são diferentes. Enquanto a RV permite criar uma nova realidade digital para o utilizador, a RA possibilita adicionar elementos virtuais 3D à realidade física do utilizador. </a:t>
            </a:r>
          </a:p>
        </p:txBody>
      </p:sp>
    </p:spTree>
    <p:extLst>
      <p:ext uri="{BB962C8B-B14F-4D97-AF65-F5344CB8AC3E}">
        <p14:creationId xmlns:p14="http://schemas.microsoft.com/office/powerpoint/2010/main" val="222113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B6C29-9614-C7F8-2D98-59C48A9D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258097"/>
            <a:ext cx="10018713" cy="1752599"/>
          </a:xfrm>
        </p:spPr>
        <p:txBody>
          <a:bodyPr/>
          <a:lstStyle/>
          <a:p>
            <a:r>
              <a:rPr lang="pt-PT" dirty="0"/>
              <a:t>Aplicação da realidade aumentada: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010F2E6-9123-41CD-B5EF-B8239F609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884903"/>
            <a:ext cx="10018713" cy="49062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O desenvolvimento e a evolução da RA vai permitir aos utilizadores participar em novas experiências visuais. Atualmente, já se podem encontrar aplicações de RA nas seguintes áreas: </a:t>
            </a:r>
          </a:p>
          <a:p>
            <a:r>
              <a:rPr lang="pt-PT" dirty="0"/>
              <a:t>Medicina </a:t>
            </a:r>
          </a:p>
          <a:p>
            <a:r>
              <a:rPr lang="pt-PT" dirty="0"/>
              <a:t>Publicidade </a:t>
            </a:r>
          </a:p>
          <a:p>
            <a:r>
              <a:rPr lang="pt-PT" dirty="0"/>
              <a:t>Automóvel </a:t>
            </a:r>
          </a:p>
          <a:p>
            <a:r>
              <a:rPr lang="pt-PT" dirty="0"/>
              <a:t>Arquitetura e design</a:t>
            </a:r>
          </a:p>
          <a:p>
            <a:r>
              <a:rPr lang="pt-PT" dirty="0"/>
              <a:t>Educação </a:t>
            </a:r>
          </a:p>
          <a:p>
            <a:r>
              <a:rPr lang="pt-PT" dirty="0"/>
              <a:t>Publicidade </a:t>
            </a:r>
          </a:p>
          <a:p>
            <a:r>
              <a:rPr lang="pt-PT" dirty="0"/>
              <a:t>Desporto </a:t>
            </a:r>
          </a:p>
          <a:p>
            <a:r>
              <a:rPr lang="pt-PT" dirty="0"/>
              <a:t>Turismo digital </a:t>
            </a:r>
          </a:p>
          <a:p>
            <a:r>
              <a:rPr lang="pt-PT" dirty="0"/>
              <a:t>Entretenimento 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0B747E-131C-0866-31FD-1DD58F697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92" y="1718801"/>
            <a:ext cx="63817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B994D-E3BF-03C0-5A31-B9D1E933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1787"/>
            <a:ext cx="10018713" cy="1025013"/>
          </a:xfrm>
        </p:spPr>
        <p:txBody>
          <a:bodyPr/>
          <a:lstStyle/>
          <a:p>
            <a:r>
              <a:rPr lang="pt-PT" b="0" i="0" dirty="0">
                <a:effectLst/>
                <a:latin typeface="Times New Roman" panose="02020603050405020304" pitchFamily="18" charset="0"/>
              </a:rPr>
              <a:t>Internet das Coisas (</a:t>
            </a:r>
            <a:r>
              <a:rPr lang="pt-PT" b="0" i="0" dirty="0" err="1">
                <a:effectLst/>
                <a:latin typeface="Times New Roman" panose="02020603050405020304" pitchFamily="18" charset="0"/>
              </a:rPr>
              <a:t>IoT</a:t>
            </a:r>
            <a:r>
              <a:rPr lang="pt-PT" b="0" i="0" dirty="0">
                <a:effectLst/>
                <a:latin typeface="Times New Roman" panose="02020603050405020304" pitchFamily="18" charset="0"/>
              </a:rPr>
              <a:t>)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FB1B7A1-A4E8-F8F3-A270-245AE221C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66801"/>
            <a:ext cx="10018713" cy="4724400"/>
          </a:xfrm>
        </p:spPr>
        <p:txBody>
          <a:bodyPr/>
          <a:lstStyle/>
          <a:p>
            <a:r>
              <a:rPr lang="pt-PT" dirty="0"/>
              <a:t>A Internet das Coisas, ou Internet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Things</a:t>
            </a:r>
            <a:r>
              <a:rPr lang="pt-PT" dirty="0"/>
              <a:t> (</a:t>
            </a:r>
            <a:r>
              <a:rPr lang="pt-PT" dirty="0" err="1"/>
              <a:t>IoT</a:t>
            </a:r>
            <a:r>
              <a:rPr lang="pt-PT" dirty="0"/>
              <a:t>), é composta por todos os dispositivos eletrónicos e digitais que se encontram interligados, e que comunicam entre si sem a intervenção do ser humano. </a:t>
            </a:r>
          </a:p>
          <a:p>
            <a:r>
              <a:rPr lang="pt-PT" dirty="0"/>
              <a:t>Recorre à internet, à gestão de dados, ao espaço na nuvem e a sensores para que os dispositivos possam realizar determinadas tarefas sem a intervenção humana.</a:t>
            </a:r>
          </a:p>
        </p:txBody>
      </p:sp>
    </p:spTree>
    <p:extLst>
      <p:ext uri="{BB962C8B-B14F-4D97-AF65-F5344CB8AC3E}">
        <p14:creationId xmlns:p14="http://schemas.microsoft.com/office/powerpoint/2010/main" val="415752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F0831-A8BF-E5F8-D6C4-A3FC71F7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808" y="361334"/>
            <a:ext cx="9709715" cy="803787"/>
          </a:xfrm>
        </p:spPr>
        <p:txBody>
          <a:bodyPr/>
          <a:lstStyle/>
          <a:p>
            <a:r>
              <a:rPr lang="pt-PT" dirty="0"/>
              <a:t>Aplicação da Internet das Coisas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2483DED-3597-E7B3-6B07-57FAA3E1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68362"/>
            <a:ext cx="10018713" cy="5479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A </a:t>
            </a:r>
            <a:r>
              <a:rPr lang="pt-PT" dirty="0" err="1"/>
              <a:t>IoT</a:t>
            </a:r>
            <a:r>
              <a:rPr lang="pt-PT" dirty="0"/>
              <a:t> é algo que está presente em muitas situações diárias, desde que exista uma ligação permanente à internet. Os sistemas </a:t>
            </a:r>
            <a:r>
              <a:rPr lang="pt-PT" dirty="0" err="1"/>
              <a:t>IoT</a:t>
            </a:r>
            <a:r>
              <a:rPr lang="pt-PT" dirty="0"/>
              <a:t> que estejam interligados a sistemas de inteligência artificial poderão ser mais autónomos. </a:t>
            </a:r>
          </a:p>
          <a:p>
            <a:r>
              <a:rPr lang="pt-PT" dirty="0"/>
              <a:t>Na agricultura, os agricultores podem usar sensores e outras tecnologias da </a:t>
            </a:r>
            <a:r>
              <a:rPr lang="pt-PT" dirty="0" err="1"/>
              <a:t>IoT</a:t>
            </a:r>
            <a:r>
              <a:rPr lang="pt-PT" dirty="0"/>
              <a:t> para monitorizar as condições do solo e do clima, bem como o crescimento das plantações. Isso permite uma melhor tomada de decisões e uma produção mais eficiente. </a:t>
            </a:r>
          </a:p>
          <a:p>
            <a:r>
              <a:rPr lang="pt-PT" dirty="0" err="1"/>
              <a:t>Smartwatches</a:t>
            </a:r>
            <a:r>
              <a:rPr lang="pt-PT" dirty="0"/>
              <a:t> ou smartphones que medem os batimentos cardíacos e os passos que o utilizador dá, guardando essa informação para partilha. </a:t>
            </a:r>
          </a:p>
          <a:p>
            <a:r>
              <a:rPr lang="pt-PT" dirty="0"/>
              <a:t>Aspiradores que aspiram de forma autónoma a determinada hora e que detetam se o chão precisa de ser limpo, e que são controlados pelo utilizador via internet. </a:t>
            </a:r>
          </a:p>
        </p:txBody>
      </p:sp>
    </p:spTree>
    <p:extLst>
      <p:ext uri="{BB962C8B-B14F-4D97-AF65-F5344CB8AC3E}">
        <p14:creationId xmlns:p14="http://schemas.microsoft.com/office/powerpoint/2010/main" val="396960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F0831-A8BF-E5F8-D6C4-A3FC71F7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808" y="361334"/>
            <a:ext cx="9709715" cy="803787"/>
          </a:xfrm>
        </p:spPr>
        <p:txBody>
          <a:bodyPr/>
          <a:lstStyle/>
          <a:p>
            <a:r>
              <a:rPr lang="pt-PT" dirty="0"/>
              <a:t>Aplicação da Internet das Coisas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2483DED-3597-E7B3-6B07-57FAA3E1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268362"/>
            <a:ext cx="10018713" cy="5479026"/>
          </a:xfrm>
        </p:spPr>
        <p:txBody>
          <a:bodyPr>
            <a:normAutofit/>
          </a:bodyPr>
          <a:lstStyle/>
          <a:p>
            <a:r>
              <a:rPr lang="pt-PT" dirty="0"/>
              <a:t>O frigorífico que está ligado à internet e que informa quais os alimentos que estão em falta. </a:t>
            </a:r>
          </a:p>
          <a:p>
            <a:r>
              <a:rPr lang="pt-PT" dirty="0"/>
              <a:t>Equipamentos médicos que recolhem dados fisiológicos dos doentes e lançam alertas sobre determinada situação clínica de forma remota. </a:t>
            </a:r>
          </a:p>
          <a:p>
            <a:r>
              <a:rPr lang="pt-PT" dirty="0"/>
              <a:t>Sistemas de segurança implementados recorrendo a câmaras e sensores de presença que enviam informação em tempo real para os proprietários. </a:t>
            </a:r>
          </a:p>
          <a:p>
            <a:r>
              <a:rPr lang="pt-PT" dirty="0"/>
              <a:t>Em casas inteligentes, os utilizadores podem controlar luzes, temperatura, segurança e todos os equipamentos eletrónicos de forma mais conveniente e eficiente. </a:t>
            </a:r>
          </a:p>
          <a:p>
            <a:r>
              <a:rPr lang="pt-PT" dirty="0" err="1"/>
              <a:t>SmartTV</a:t>
            </a:r>
            <a:r>
              <a:rPr lang="pt-PT" dirty="0"/>
              <a:t> que permite aceder a serviços na internet, conteúdos personalizados, pesquisa de conteúdos por voz, conexão com dispositivos móveis, entre outros serviços. . </a:t>
            </a:r>
          </a:p>
        </p:txBody>
      </p:sp>
    </p:spTree>
    <p:extLst>
      <p:ext uri="{BB962C8B-B14F-4D97-AF65-F5344CB8AC3E}">
        <p14:creationId xmlns:p14="http://schemas.microsoft.com/office/powerpoint/2010/main" val="65739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7ED57F-E9A6-C472-52AE-0AEF9C8A6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39" y="377353"/>
            <a:ext cx="7675921" cy="61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9DDC-B2DB-313F-708F-FA19DCA8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87595"/>
            <a:ext cx="10018713" cy="1157748"/>
          </a:xfrm>
        </p:spPr>
        <p:txBody>
          <a:bodyPr>
            <a:normAutofit/>
          </a:bodyPr>
          <a:lstStyle/>
          <a:p>
            <a:r>
              <a:rPr lang="pt-PT" sz="3600" dirty="0"/>
              <a:t>DISPOSITIVOS MÓVEIS – PRÁTICAS SEGURAS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9ACA19C-1431-DF23-1732-A5D8F7216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45343"/>
            <a:ext cx="10018713" cy="4463845"/>
          </a:xfrm>
        </p:spPr>
        <p:txBody>
          <a:bodyPr/>
          <a:lstStyle/>
          <a:p>
            <a:r>
              <a:rPr lang="pt-PT" dirty="0"/>
              <a:t>O teu smartphone ou tablet também está sujeito a vários perigos, como vírus, </a:t>
            </a:r>
            <a:r>
              <a:rPr lang="pt-PT" dirty="0" err="1"/>
              <a:t>malware</a:t>
            </a:r>
            <a:r>
              <a:rPr lang="pt-PT" dirty="0"/>
              <a:t>, </a:t>
            </a:r>
            <a:r>
              <a:rPr lang="pt-PT" dirty="0" err="1"/>
              <a:t>phishing</a:t>
            </a:r>
            <a:r>
              <a:rPr lang="pt-PT" dirty="0"/>
              <a:t> ou roubo de dados pessoais, tal como acontece num computador. </a:t>
            </a:r>
          </a:p>
          <a:p>
            <a:r>
              <a:rPr lang="pt-PT" dirty="0"/>
              <a:t>Se o teu smartphone ou tablet estiver mais lento, se a bateria estiver a descarregar com mais facilidade, se aparecerem aplicações estranhas ou se se desligar com frequência, isso pode ser sinal de que estão infetados. </a:t>
            </a:r>
          </a:p>
          <a:p>
            <a:r>
              <a:rPr lang="pt-PT" dirty="0"/>
              <a:t>Deves estar atento e ter uma atitude cuidadosa para evitar correr riscos. </a:t>
            </a:r>
          </a:p>
        </p:txBody>
      </p:sp>
    </p:spTree>
    <p:extLst>
      <p:ext uri="{BB962C8B-B14F-4D97-AF65-F5344CB8AC3E}">
        <p14:creationId xmlns:p14="http://schemas.microsoft.com/office/powerpoint/2010/main" val="246483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9C1F8-AD6D-144B-33CA-B8C9371B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impacto das Tecnologias Emergentes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5E1ACE7-039E-467D-89C6-091160550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53B2E6-ECD6-2D71-1BED-FFDB0316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39" y="2130486"/>
            <a:ext cx="5275419" cy="36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7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5268BD-CC66-14A9-F8FE-8F10946F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00" y="659222"/>
            <a:ext cx="7944492" cy="53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02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06E06-25BC-626D-CF39-6663DCDD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199" y="190500"/>
            <a:ext cx="10018713" cy="1752599"/>
          </a:xfrm>
        </p:spPr>
        <p:txBody>
          <a:bodyPr/>
          <a:lstStyle/>
          <a:p>
            <a:r>
              <a:rPr lang="pt-PT" dirty="0"/>
              <a:t>Como manter seguro o teu smartphone ou outro dispositivo móvel?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00964E2-AD68-C06C-7217-14D961A89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643283-19A4-8088-913A-B0AFFA86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57" y="2026673"/>
            <a:ext cx="8164305" cy="41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3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14697-70B5-BDEE-C6BD-A0B6DB50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292" y="159774"/>
            <a:ext cx="10018713" cy="907026"/>
          </a:xfrm>
        </p:spPr>
        <p:txBody>
          <a:bodyPr/>
          <a:lstStyle/>
          <a:p>
            <a:r>
              <a:rPr lang="pt-PT" dirty="0"/>
              <a:t>Rede sem fios – </a:t>
            </a:r>
            <a:r>
              <a:rPr lang="pt-PT" dirty="0" err="1"/>
              <a:t>wi-fi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E19EACA-AFB7-0B60-DE54-0773F3D78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806" y="1238865"/>
            <a:ext cx="10018713" cy="4935794"/>
          </a:xfrm>
        </p:spPr>
        <p:txBody>
          <a:bodyPr>
            <a:normAutofit fontScale="92500"/>
          </a:bodyPr>
          <a:lstStyle/>
          <a:p>
            <a:r>
              <a:rPr lang="pt-PT" dirty="0"/>
              <a:t>Uma rede sem fios ou </a:t>
            </a:r>
            <a:r>
              <a:rPr lang="pt-PT" dirty="0" err="1"/>
              <a:t>wi-fi</a:t>
            </a:r>
            <a:r>
              <a:rPr lang="pt-PT" dirty="0"/>
              <a:t> permite ligar dispositivos eletrónicos para que consigam comunicar entre si sem recurso a cabos. </a:t>
            </a:r>
          </a:p>
          <a:p>
            <a:r>
              <a:rPr lang="pt-PT" dirty="0"/>
              <a:t>Atualmente, com a evolução rápida desta tecnologia, existem muitas redes sem fios que disponibilizam uma ligação à internet por espaços públicos, como nas escolas, nos cafés, nos restaurantes, nos centros comerciais, entre outros. </a:t>
            </a:r>
          </a:p>
          <a:p>
            <a:r>
              <a:rPr lang="pt-PT" dirty="0"/>
              <a:t>A maioria destas redes está protegida por uma senha, mas existem muitas cujo acesso não necessita de senha e, por isso, têm pouca proteção.</a:t>
            </a:r>
          </a:p>
          <a:p>
            <a:r>
              <a:rPr lang="pt-PT" dirty="0"/>
              <a:t>Esta facilidade de acesso à rede faz com que não seja segura e abre as portas a criminosos. Os criminosos têm várias técnicas para atacar os utilizadores numa rede </a:t>
            </a:r>
            <a:r>
              <a:rPr lang="pt-PT" dirty="0" err="1"/>
              <a:t>wi-fi</a:t>
            </a:r>
            <a:r>
              <a:rPr lang="pt-PT" dirty="0"/>
              <a:t> pública. Ao criar hotspots (redes sem fio em locais públicos com nomes iguais às existentes), fazem com que os utilizadores se liguem a essas redes que são monitorizadas, em vez das redes oficiais, permitindo o roubo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413701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69A843-C361-6C10-4524-3614C3F5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0"/>
            <a:ext cx="6867874" cy="60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9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45AD2-6843-1641-006B-4DE54323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45472"/>
            <a:ext cx="10018713" cy="1752599"/>
          </a:xfrm>
        </p:spPr>
        <p:txBody>
          <a:bodyPr>
            <a:normAutofit/>
          </a:bodyPr>
          <a:lstStyle/>
          <a:p>
            <a:r>
              <a:rPr lang="pt-PT" sz="3200" dirty="0"/>
              <a:t>Cuidados a ter na utilização de uma rede </a:t>
            </a:r>
            <a:r>
              <a:rPr lang="pt-PT" sz="3200" dirty="0" err="1"/>
              <a:t>wi-fi</a:t>
            </a:r>
            <a:r>
              <a:rPr lang="pt-PT" sz="3200" dirty="0"/>
              <a:t> pública: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F675DB0-C4BD-F426-D75D-0FDC2EE2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0D4BEE-C4D7-9191-3D9D-D29A6EA3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14" y="1256069"/>
            <a:ext cx="6810972" cy="51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F3B06-CBE6-868A-F14A-097BD510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24" y="0"/>
            <a:ext cx="10018713" cy="1752599"/>
          </a:xfrm>
        </p:spPr>
        <p:txBody>
          <a:bodyPr>
            <a:normAutofit/>
          </a:bodyPr>
          <a:lstStyle/>
          <a:p>
            <a:r>
              <a:rPr lang="pt-PT" sz="3600" dirty="0"/>
              <a:t>Instalação de aplicações em dispositivos móveis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094B478-48C9-D823-5EB1-4440E02E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56" y="1752599"/>
            <a:ext cx="10018713" cy="4404852"/>
          </a:xfrm>
        </p:spPr>
        <p:txBody>
          <a:bodyPr/>
          <a:lstStyle/>
          <a:p>
            <a:r>
              <a:rPr lang="pt-PT" dirty="0"/>
              <a:t>Só deves instalar aplicações móveis dos locais oficiais. </a:t>
            </a:r>
          </a:p>
          <a:p>
            <a:r>
              <a:rPr lang="pt-PT" dirty="0"/>
              <a:t>Se tens um dispositivo móvel com o sistema operativo Android, utiliza apenas a Google Play </a:t>
            </a:r>
            <a:r>
              <a:rPr lang="pt-PT" dirty="0" err="1"/>
              <a:t>Store</a:t>
            </a:r>
            <a:r>
              <a:rPr lang="pt-PT" dirty="0"/>
              <a:t>, e se tens um dispositivo móvel com o sistema operativo iOS, recorre apenas à App </a:t>
            </a:r>
            <a:r>
              <a:rPr lang="pt-PT" dirty="0" err="1"/>
              <a:t>Store</a:t>
            </a:r>
            <a:r>
              <a:rPr lang="pt-PT" dirty="0"/>
              <a:t>. </a:t>
            </a:r>
          </a:p>
          <a:p>
            <a:r>
              <a:rPr lang="pt-PT" dirty="0"/>
              <a:t>Mesmo nos locais oficiais, existem riscos, apesar de estas plataformas terem implementados mecanismos de proteção.</a:t>
            </a:r>
          </a:p>
        </p:txBody>
      </p:sp>
    </p:spTree>
    <p:extLst>
      <p:ext uri="{BB962C8B-B14F-4D97-AF65-F5344CB8AC3E}">
        <p14:creationId xmlns:p14="http://schemas.microsoft.com/office/powerpoint/2010/main" val="2874548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ACDB6A-6429-78D1-F47C-A91701E1B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88" y="904875"/>
            <a:ext cx="10078986" cy="49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0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FCFBB-2742-9271-4252-38D3A3A2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90500"/>
            <a:ext cx="10018713" cy="1752599"/>
          </a:xfrm>
        </p:spPr>
        <p:txBody>
          <a:bodyPr/>
          <a:lstStyle/>
          <a:p>
            <a:r>
              <a:rPr lang="pt-PT" dirty="0"/>
              <a:t>Configuração dos dispositivos móveis que condicionam a privacidade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C811F2-D694-BA87-70F9-5DD2C988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08" y="1943099"/>
            <a:ext cx="10018713" cy="41910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dirty="0"/>
              <a:t>Ao instalar uma app, é habitual que sejam solicitadas algumas permissões, como o acesso ao microfone e/ou câmara do smartphone, à tua localização, aos teus contactos, ao teu espaço de armazenamento, entre outras autorizações. </a:t>
            </a:r>
          </a:p>
          <a:p>
            <a:pPr marL="0" indent="0">
              <a:buNone/>
            </a:pPr>
            <a:r>
              <a:rPr lang="pt-PT" dirty="0"/>
              <a:t>Desta forma, antes de instalar uma app, deves aplicar os critérios de fiabilidade e com isto avaliar se a podes instalar com segurança no teu smartphone ou dispositivo móvel. </a:t>
            </a:r>
          </a:p>
          <a:p>
            <a:pPr marL="0" indent="0">
              <a:buNone/>
            </a:pPr>
            <a:r>
              <a:rPr lang="pt-PT" dirty="0"/>
              <a:t>Caso a app cumpra os critérios de fiabilidade, total ou parcialmente, e decidas efetuar a instalação, deves, nesse processo: </a:t>
            </a:r>
          </a:p>
          <a:p>
            <a:r>
              <a:rPr lang="pt-PT" dirty="0"/>
              <a:t>disponibilizar acesso apenas aos recursos indispensáveis para o seu funcionamento;</a:t>
            </a:r>
          </a:p>
          <a:p>
            <a:r>
              <a:rPr lang="pt-PT" dirty="0"/>
              <a:t>configurar esse acesso apenas quando estás a utilizar a app; </a:t>
            </a:r>
          </a:p>
          <a:p>
            <a:r>
              <a:rPr lang="pt-PT" dirty="0"/>
              <a:t>ter uma atitude crítica e atenta a todos os acessos concedidos.</a:t>
            </a:r>
          </a:p>
          <a:p>
            <a:pPr marL="0" indent="0">
              <a:buNone/>
            </a:pPr>
            <a:r>
              <a:rPr lang="pt-PT" dirty="0"/>
              <a:t>No entanto, os acessos concedidos a uma app podem depois ser revogados por ti. </a:t>
            </a:r>
          </a:p>
        </p:txBody>
      </p:sp>
    </p:spTree>
    <p:extLst>
      <p:ext uri="{BB962C8B-B14F-4D97-AF65-F5344CB8AC3E}">
        <p14:creationId xmlns:p14="http://schemas.microsoft.com/office/powerpoint/2010/main" val="243889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B403F1-BAB2-9C35-0417-96CD112F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89" y="240275"/>
            <a:ext cx="7690127" cy="62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35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783427-F269-9F75-B05B-73C770AF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241" y="0"/>
            <a:ext cx="7781003" cy="64791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32B4C97-33C5-35B8-D9B2-BE48B3E4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395" y="1854878"/>
            <a:ext cx="2860727" cy="50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B1062-5797-B76A-7CEF-5D5A3A7C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 que são tecnologias emergentes?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2E2A1D3-2071-FF6F-1DF8-CDA3415E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São todas as inovações tecnológicas com potencial para serem implementadas mundialmente. </a:t>
            </a:r>
          </a:p>
          <a:p>
            <a:r>
              <a:rPr lang="pt-PT" dirty="0"/>
              <a:t>Desde que surge uma inovação na área da tecnologia até que se generalize a sua utilização por todas as pessoas e empresas, é sempre necessário algum tempo. </a:t>
            </a:r>
          </a:p>
          <a:p>
            <a:r>
              <a:rPr lang="pt-PT" dirty="0"/>
              <a:t>No caso das tecnologias emergentes, esse tempo é muito curto e isso é o que as destaca das restantes inovações. </a:t>
            </a:r>
          </a:p>
        </p:txBody>
      </p:sp>
    </p:spTree>
    <p:extLst>
      <p:ext uri="{BB962C8B-B14F-4D97-AF65-F5344CB8AC3E}">
        <p14:creationId xmlns:p14="http://schemas.microsoft.com/office/powerpoint/2010/main" val="158128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7AB3E64-890F-B9A6-56EE-5019F7F8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85800"/>
            <a:ext cx="74104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5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434B1-E5CB-F87B-BBC5-9803611D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tecnologias emergentes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80DAA06-3F00-2683-3F5B-D46D3D42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F52710-2736-5190-9AEF-F129D991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096" y="1962149"/>
            <a:ext cx="77247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84CF9-BF09-01E9-9D68-80F9CCC3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Inteligência artificial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AD012D0-5DE4-D2F5-B425-3CBF2B0F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Quando temos um equipamento com capacidade para desenvolver atitudes semelhantes às humanas, como raciocínio, decisão, aprendizagem, criatividade e autonomia. </a:t>
            </a:r>
          </a:p>
          <a:p>
            <a:r>
              <a:rPr lang="pt-PT" dirty="0"/>
              <a:t>Um equipamento que implemente situações de inteligência artificial tem capacidade para analisar o que o rodeia e tomar decisões, resolvendo determinados problemas para atingir um objetivo específico.</a:t>
            </a:r>
          </a:p>
        </p:txBody>
      </p:sp>
    </p:spTree>
    <p:extLst>
      <p:ext uri="{BB962C8B-B14F-4D97-AF65-F5344CB8AC3E}">
        <p14:creationId xmlns:p14="http://schemas.microsoft.com/office/powerpoint/2010/main" val="224729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4D4E4-0FB8-8478-4D51-79B2F326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974" y="-71282"/>
            <a:ext cx="10018713" cy="1752599"/>
          </a:xfrm>
        </p:spPr>
        <p:txBody>
          <a:bodyPr>
            <a:normAutofit/>
          </a:bodyPr>
          <a:lstStyle/>
          <a:p>
            <a:r>
              <a:rPr lang="pt-PT" sz="3200" dirty="0"/>
              <a:t>A inteligência artificial já está presente no nosso dia a dia: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585AEDC-CE4A-C507-2F9A-54ED01AE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72DE07-3E50-8A12-A6F3-38C7A532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70" y="1557490"/>
            <a:ext cx="9479519" cy="42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1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4D4E4-0FB8-8478-4D51-79B2F326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974" y="-71282"/>
            <a:ext cx="10018713" cy="1752599"/>
          </a:xfrm>
        </p:spPr>
        <p:txBody>
          <a:bodyPr>
            <a:normAutofit/>
          </a:bodyPr>
          <a:lstStyle/>
          <a:p>
            <a:r>
              <a:rPr lang="pt-PT" sz="3200" dirty="0"/>
              <a:t>A inteligência artificial já está presente no nosso dia a dia: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585AEDC-CE4A-C507-2F9A-54ED01AE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7CCFB8-845B-9B4D-50B8-56524E2F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556" y="1493580"/>
            <a:ext cx="9518219" cy="42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CDA5D-7F5F-63F3-C2F5-8DAC904E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851" y="0"/>
            <a:ext cx="10018713" cy="1752599"/>
          </a:xfrm>
        </p:spPr>
        <p:txBody>
          <a:bodyPr>
            <a:normAutofit/>
          </a:bodyPr>
          <a:lstStyle/>
          <a:p>
            <a:r>
              <a:rPr lang="pt-PT" sz="3200" dirty="0"/>
              <a:t>A inteligência artificial já está presente no nosso dia a dia: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C754620-974E-4FB0-2E9C-E2FD9CFB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8B6223-A2EE-2D12-CAB1-308C7BE1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69" y="1524460"/>
            <a:ext cx="10075254" cy="449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35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Paralaxe</Template>
  <TotalTime>1525</TotalTime>
  <Words>1243</Words>
  <Application>Microsoft Office PowerPoint</Application>
  <PresentationFormat>Ecrã Panorâmico</PresentationFormat>
  <Paragraphs>74</Paragraphs>
  <Slides>29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Corbel</vt:lpstr>
      <vt:lpstr>Times New Roman</vt:lpstr>
      <vt:lpstr>Paralaxe</vt:lpstr>
      <vt:lpstr>Tecnologias de Informação e Comunicação – TIC Segurança, Responsabilidade e Respeito em Ambientes digitais</vt:lpstr>
      <vt:lpstr>O impacto das Tecnologias Emergentes</vt:lpstr>
      <vt:lpstr>O que são tecnologias emergentes? </vt:lpstr>
      <vt:lpstr>Apresentação do PowerPoint</vt:lpstr>
      <vt:lpstr>Exemplos de tecnologias emergentes </vt:lpstr>
      <vt:lpstr>Inteligência artificial</vt:lpstr>
      <vt:lpstr>A inteligência artificial já está presente no nosso dia a dia: </vt:lpstr>
      <vt:lpstr>A inteligência artificial já está presente no nosso dia a dia: </vt:lpstr>
      <vt:lpstr>A inteligência artificial já está presente no nosso dia a dia: </vt:lpstr>
      <vt:lpstr>Realidade virtual</vt:lpstr>
      <vt:lpstr>Aplicação da realidade virtual:</vt:lpstr>
      <vt:lpstr>Apresentação do PowerPoint</vt:lpstr>
      <vt:lpstr>Realidade aumentada</vt:lpstr>
      <vt:lpstr>Aplicação da realidade aumentada:</vt:lpstr>
      <vt:lpstr>Internet das Coisas (IoT)</vt:lpstr>
      <vt:lpstr>Aplicação da Internet das Coisas</vt:lpstr>
      <vt:lpstr>Aplicação da Internet das Coisas</vt:lpstr>
      <vt:lpstr>Apresentação do PowerPoint</vt:lpstr>
      <vt:lpstr>DISPOSITIVOS MÓVEIS – PRÁTICAS SEGURAS </vt:lpstr>
      <vt:lpstr>Apresentação do PowerPoint</vt:lpstr>
      <vt:lpstr>Como manter seguro o teu smartphone ou outro dispositivo móvel? </vt:lpstr>
      <vt:lpstr>Rede sem fios – wi-fi </vt:lpstr>
      <vt:lpstr>Apresentação do PowerPoint</vt:lpstr>
      <vt:lpstr>Cuidados a ter na utilização de uma rede wi-fi pública:</vt:lpstr>
      <vt:lpstr>Instalação de aplicações em dispositivos móveis </vt:lpstr>
      <vt:lpstr>Apresentação do PowerPoint</vt:lpstr>
      <vt:lpstr>Configuração dos dispositivos móveis que condicionam a privacidade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Tecnologias de Informação e Comunicação  TIC</dc:title>
  <dc:creator>marlene Almeida</dc:creator>
  <cp:lastModifiedBy>marlene Almeida</cp:lastModifiedBy>
  <cp:revision>33</cp:revision>
  <dcterms:created xsi:type="dcterms:W3CDTF">2019-09-15T15:26:49Z</dcterms:created>
  <dcterms:modified xsi:type="dcterms:W3CDTF">2023-10-26T22:12:03Z</dcterms:modified>
</cp:coreProperties>
</file>