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58000" cy="9926638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">
          <p15:clr>
            <a:srgbClr val="A4A3A4"/>
          </p15:clr>
        </p15:guide>
        <p15:guide id="2" pos="15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56"/>
    <a:srgbClr val="0084D6"/>
    <a:srgbClr val="007BDF"/>
    <a:srgbClr val="00AA5A"/>
    <a:srgbClr val="E31D1A"/>
    <a:srgbClr val="FF7F32"/>
    <a:srgbClr val="FFC72C"/>
    <a:srgbClr val="3CDBC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3"/>
    <p:restoredTop sz="50000" autoAdjust="0"/>
  </p:normalViewPr>
  <p:slideViewPr>
    <p:cSldViewPr snapToGrid="0">
      <p:cViewPr varScale="1">
        <p:scale>
          <a:sx n="71" d="100"/>
          <a:sy n="71" d="100"/>
        </p:scale>
        <p:origin x="2988" y="54"/>
      </p:cViewPr>
      <p:guideLst>
        <p:guide orient="horz" pos="231"/>
        <p:guide pos="15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0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1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0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:a16="http://schemas.microsoft.com/office/drawing/2014/main" id="{C5396AFA-FF9B-671C-D97A-7358945C5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8456" y="0"/>
            <a:ext cx="3352807" cy="1746508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13525" y="9906905"/>
            <a:ext cx="276999" cy="6043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fld id="{F868DAB4-B630-4E75-8469-C3462281C099}" type="datetime1">
              <a:rPr lang="pt-PT" sz="600" smtClean="0">
                <a:solidFill>
                  <a:schemeClr val="bg1">
                    <a:lumMod val="50000"/>
                  </a:schemeClr>
                </a:solidFill>
                <a:latin typeface="meo text Light" panose="00000400000000000000" pitchFamily="50" charset="0"/>
              </a:rPr>
              <a:pPr/>
              <a:t>16/05/2023</a:t>
            </a:fld>
            <a:endParaRPr lang="pt-PT" sz="600" dirty="0">
              <a:solidFill>
                <a:schemeClr val="bg1">
                  <a:lumMod val="50000"/>
                </a:schemeClr>
              </a:solidFill>
              <a:latin typeface="meo text Light" panose="000004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D5543BB-71C9-9785-E78C-633DC1920A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442" y="48987"/>
            <a:ext cx="514219" cy="68122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EB33662-3EFB-4997-3997-FD43900A9EA1}"/>
              </a:ext>
            </a:extLst>
          </p:cNvPr>
          <p:cNvSpPr txBox="1"/>
          <p:nvPr userDrawn="1"/>
        </p:nvSpPr>
        <p:spPr>
          <a:xfrm>
            <a:off x="423861" y="10111265"/>
            <a:ext cx="323850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rgbClr val="003956"/>
                </a:solidFill>
                <a:latin typeface="meo text Bold" panose="00000700000000000000" pitchFamily="50" charset="0"/>
              </a:rPr>
              <a:t>Gestor | 16 206 | meoempresas.pt</a:t>
            </a:r>
          </a:p>
          <a:p>
            <a:r>
              <a:rPr lang="pt-PT" sz="900" dirty="0">
                <a:latin typeface="meo text" panose="00000500000000000000" pitchFamily="50" charset="0"/>
              </a:rPr>
              <a:t>Os produtos e serviços destinam-se ao mercado empresarial</a:t>
            </a:r>
            <a:endParaRPr lang="pt-PT" sz="1400" dirty="0">
              <a:latin typeface="meo text" panose="00000500000000000000" pitchFamily="50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465A3315-696F-D380-C2D8-461E90F99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5150" y="9348107"/>
            <a:ext cx="2050198" cy="14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6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0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99906" y="448500"/>
            <a:ext cx="512683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36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POLY Studio P15</a:t>
            </a:r>
          </a:p>
          <a:p>
            <a:pPr>
              <a:spcBef>
                <a:spcPts val="600"/>
              </a:spcBef>
            </a:pPr>
            <a:r>
              <a:rPr lang="en-US" altLang="ja-JP" sz="360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2200-69370-101</a:t>
            </a:r>
            <a:endParaRPr lang="en-US" altLang="ja-JP" sz="3600" b="1" dirty="0">
              <a:solidFill>
                <a:srgbClr val="003956"/>
              </a:solidFill>
              <a:latin typeface="meo text Bold" panose="000007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6333" y="6341380"/>
            <a:ext cx="26696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CARACTERÍSTICAS</a:t>
            </a:r>
            <a:r>
              <a:rPr lang="pt-PT" sz="1000" b="1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>
              <a:lnSpc>
                <a:spcPct val="150000"/>
              </a:lnSpc>
            </a:pPr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Compatibilidade</a:t>
            </a:r>
            <a:r>
              <a:rPr lang="pt-PT" sz="1000" b="1" dirty="0">
                <a:solidFill>
                  <a:srgbClr val="0084D6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:</a:t>
            </a:r>
            <a:r>
              <a:rPr lang="pt-PT" sz="1000" b="1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</a:p>
          <a:p>
            <a:pPr fontAlgn="b"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1 porta USB 3.0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Type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-C (compatível com USB 2.0)</a:t>
            </a:r>
          </a:p>
          <a:p>
            <a:pPr fontAlgn="b"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2 portas USB 2.0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Type-A</a:t>
            </a: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Certificado </a:t>
            </a:r>
            <a:r>
              <a:rPr lang="pt-PT" sz="1000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para os aplicativos Microsoft Teams e Zoom</a:t>
            </a:r>
          </a:p>
          <a:p>
            <a:r>
              <a:rPr lang="pt-PT" sz="1000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Compatível com qualquer aplicativo que dê suporte aos padrões USB/UVC</a:t>
            </a:r>
          </a:p>
          <a:p>
            <a:r>
              <a:rPr lang="pt-PT" sz="1000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Aplicativos Zoom</a:t>
            </a:r>
          </a:p>
          <a:p>
            <a:r>
              <a:rPr lang="pt-PT" sz="1000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Dispositivos pessoais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427EF0-C700-C83B-4987-3427B194277B}"/>
              </a:ext>
            </a:extLst>
          </p:cNvPr>
          <p:cNvSpPr txBox="1"/>
          <p:nvPr/>
        </p:nvSpPr>
        <p:spPr>
          <a:xfrm>
            <a:off x="399906" y="5398508"/>
            <a:ext cx="68691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1000" dirty="0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Destaque-se com a unidade compacta de vídeo </a:t>
            </a:r>
            <a:r>
              <a:rPr lang="pt-PT" sz="1000" dirty="0" err="1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Poly</a:t>
            </a:r>
            <a:r>
              <a:rPr lang="pt-PT" sz="1000" dirty="0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Studio</a:t>
            </a:r>
            <a:r>
              <a:rPr lang="pt-PT" sz="1000" dirty="0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P15. A lente </a:t>
            </a:r>
            <a:r>
              <a:rPr lang="pt-PT" sz="1000" dirty="0" err="1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excepcional</a:t>
            </a:r>
            <a:r>
              <a:rPr lang="pt-PT" sz="1000" dirty="0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, o áudio potente, o enquadramento automático da câmara e a tecnologia de bloqueio de ruído permitem a liberdade para se movimentar e comandar a conversa. A unidade compacta elegante é simples de configurar e o </a:t>
            </a:r>
            <a:r>
              <a:rPr lang="pt-PT" sz="1000" dirty="0" err="1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Poly</a:t>
            </a:r>
            <a:r>
              <a:rPr lang="pt-PT" sz="1000" dirty="0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Lens</a:t>
            </a:r>
            <a:r>
              <a:rPr lang="pt-PT" sz="1000" dirty="0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oferecem as ferramentas para uma manutenção tranquila e sem </a:t>
            </a:r>
            <a:r>
              <a:rPr lang="pt-PT" sz="1000" dirty="0" err="1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compicação</a:t>
            </a:r>
            <a:r>
              <a:rPr lang="pt-PT" sz="1000" dirty="0">
                <a:solidFill>
                  <a:srgbClr val="00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.</a:t>
            </a:r>
            <a:endParaRPr lang="pt-PT" sz="1000" dirty="0">
              <a:latin typeface="meo text Light" panose="000004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BD8ACC-7F3D-3150-DFD4-5BD9A446BBBF}"/>
              </a:ext>
            </a:extLst>
          </p:cNvPr>
          <p:cNvSpPr txBox="1"/>
          <p:nvPr/>
        </p:nvSpPr>
        <p:spPr>
          <a:xfrm>
            <a:off x="3376011" y="6330749"/>
            <a:ext cx="378534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Audio</a:t>
            </a:r>
            <a:r>
              <a:rPr lang="pt-PT" sz="1000" b="1" dirty="0">
                <a:solidFill>
                  <a:srgbClr val="0084D6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:</a:t>
            </a:r>
            <a:r>
              <a:rPr lang="pt-PT" sz="1000" b="1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A tecnologia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Poly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Acoustic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Clarity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proporciona conversas em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full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-duplex, cancelamento de eco acústico e supressão de ruído de fundo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Tecnologia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Poly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NoiseBlockAI</a:t>
            </a: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Tecnologia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Poly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Acoustic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Fence</a:t>
            </a: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Microfones: conjunto de microfone de formação de feixe de 3 elementos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Resposta de frequência de 50 Hz a 14 kHz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Alto-falante: resposta de frequência de 100 Hz a 20 kHz</a:t>
            </a:r>
          </a:p>
          <a:p>
            <a:pPr>
              <a:lnSpc>
                <a:spcPct val="150000"/>
              </a:lnSpc>
            </a:pPr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Outros</a:t>
            </a:r>
            <a:r>
              <a:rPr lang="pt-PT" sz="1000" b="1" dirty="0">
                <a:solidFill>
                  <a:srgbClr val="0084D6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:</a:t>
            </a:r>
            <a:r>
              <a:rPr lang="pt-PT" sz="1000" b="1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Dimensões (mm): 425 L x 65 A x 78 P (sem braçadeira)</a:t>
            </a:r>
          </a:p>
          <a:p>
            <a:pPr algn="r" fontAlgn="b"/>
            <a:r>
              <a:rPr lang="pt-PT" sz="1000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                                                                                                                </a:t>
            </a:r>
          </a:p>
          <a:p>
            <a:pPr algn="r" fontAlgn="b"/>
            <a:r>
              <a:rPr lang="pt-PT" sz="1000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Garantia: 2 Anos de garantia </a:t>
            </a:r>
            <a:r>
              <a:rPr lang="pt-PT" sz="1000" dirty="0">
                <a:solidFill>
                  <a:srgbClr val="2725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fabricante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66B4A3-3307-5608-D593-515881D36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648" y="2074930"/>
            <a:ext cx="4595366" cy="285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6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FICHA-PRODUTO-EQUIPAMENTOS 0323.potx" id="{5B02F4E5-06C1-494A-B0B0-0B0CAC699061}" vid="{0D3A873D-5A3B-4BF2-8187-BA8018CCE7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4CC5CFD9C43541B87EC42E80468C86" ma:contentTypeVersion="4" ma:contentTypeDescription="Criar um novo documento." ma:contentTypeScope="" ma:versionID="ea7d3f77e12c030c99e52410f9063e38">
  <xsd:schema xmlns:xsd="http://www.w3.org/2001/XMLSchema" xmlns:xs="http://www.w3.org/2001/XMLSchema" xmlns:p="http://schemas.microsoft.com/office/2006/metadata/properties" xmlns:ns2="c5ca5828-9a90-45b9-94d3-6a8db43caa98" xmlns:ns3="c4b8fd45-6303-4948-80ba-dcc4db08aae7" targetNamespace="http://schemas.microsoft.com/office/2006/metadata/properties" ma:root="true" ma:fieldsID="52221ede93a27508a8d8ecc55feb840e" ns2:_="" ns3:_="">
    <xsd:import namespace="c5ca5828-9a90-45b9-94d3-6a8db43caa98"/>
    <xsd:import namespace="c4b8fd45-6303-4948-80ba-dcc4db08a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a5828-9a90-45b9-94d3-6a8db43ca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8fd45-6303-4948-80ba-dcc4db08a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b8fd45-6303-4948-80ba-dcc4db08aae7">
      <UserInfo>
        <DisplayName>Carla Tavares dos Santos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5780AC5-5054-44C2-9B33-B7F8B6694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ca5828-9a90-45b9-94d3-6a8db43caa98"/>
    <ds:schemaRef ds:uri="c4b8fd45-6303-4948-80ba-dcc4db08a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561D4A-11CB-4EDF-8EF9-4805919373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C295F7-2D9A-4D09-BEDF-98091F58ACAA}">
  <ds:schemaRefs>
    <ds:schemaRef ds:uri="http://schemas.microsoft.com/office/2006/metadata/properties"/>
    <ds:schemaRef ds:uri="http://schemas.microsoft.com/office/infopath/2007/PartnerControls"/>
    <ds:schemaRef ds:uri="c4b8fd45-6303-4948-80ba-dcc4db08aa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FICHA-PRODUTO-EQUIPAMENTOS 0323 (1)</Template>
  <TotalTime>177</TotalTime>
  <Words>200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meo text</vt:lpstr>
      <vt:lpstr>meo text Bold</vt:lpstr>
      <vt:lpstr>meo text Light</vt:lpstr>
      <vt:lpstr>Office Theme</vt:lpstr>
      <vt:lpstr>PowerPoint Presentation</vt:lpstr>
    </vt:vector>
  </TitlesOfParts>
  <Company>Altice Portugal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Tavares dos Santos</dc:creator>
  <cp:lastModifiedBy>Carla Tavares dos Santos</cp:lastModifiedBy>
  <cp:revision>28</cp:revision>
  <dcterms:created xsi:type="dcterms:W3CDTF">2023-04-14T13:31:43Z</dcterms:created>
  <dcterms:modified xsi:type="dcterms:W3CDTF">2023-05-16T12:45:31Z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0x010100344CC5CFD9C43541B87EC42E80468C86</vt:lpwstr>
  </property>
</Properties>
</file>