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2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36" r:id="rId3"/>
    <p:sldId id="337" r:id="rId4"/>
    <p:sldId id="338" r:id="rId5"/>
    <p:sldId id="339" r:id="rId6"/>
    <p:sldId id="340" r:id="rId7"/>
    <p:sldId id="343" r:id="rId8"/>
    <p:sldId id="347" r:id="rId9"/>
    <p:sldId id="348" r:id="rId10"/>
    <p:sldId id="332" r:id="rId11"/>
    <p:sldId id="331" r:id="rId12"/>
    <p:sldId id="309" r:id="rId13"/>
    <p:sldId id="308" r:id="rId14"/>
    <p:sldId id="328" r:id="rId15"/>
    <p:sldId id="310" r:id="rId16"/>
    <p:sldId id="311" r:id="rId17"/>
    <p:sldId id="304" r:id="rId18"/>
    <p:sldId id="316" r:id="rId19"/>
    <p:sldId id="323" r:id="rId20"/>
    <p:sldId id="300" r:id="rId21"/>
    <p:sldId id="322" r:id="rId22"/>
    <p:sldId id="317" r:id="rId23"/>
    <p:sldId id="301" r:id="rId24"/>
    <p:sldId id="329" r:id="rId25"/>
    <p:sldId id="324" r:id="rId26"/>
    <p:sldId id="306" r:id="rId27"/>
    <p:sldId id="325" r:id="rId28"/>
    <p:sldId id="315" r:id="rId29"/>
    <p:sldId id="333" r:id="rId30"/>
    <p:sldId id="334" r:id="rId31"/>
    <p:sldId id="335" r:id="rId32"/>
    <p:sldId id="314" r:id="rId33"/>
    <p:sldId id="330" r:id="rId34"/>
    <p:sldId id="270" r:id="rId35"/>
  </p:sldIdLst>
  <p:sldSz cx="12192000" cy="6858000"/>
  <p:notesSz cx="6858000" cy="9144000"/>
  <p:custDataLst>
    <p:tags r:id="rId3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o" id="{24B02656-8481-4F8D-99F4-A23FAF0323BA}">
          <p14:sldIdLst>
            <p14:sldId id="256"/>
            <p14:sldId id="336"/>
            <p14:sldId id="337"/>
            <p14:sldId id="338"/>
            <p14:sldId id="339"/>
            <p14:sldId id="340"/>
            <p14:sldId id="343"/>
            <p14:sldId id="347"/>
            <p14:sldId id="348"/>
            <p14:sldId id="332"/>
            <p14:sldId id="331"/>
            <p14:sldId id="309"/>
            <p14:sldId id="308"/>
            <p14:sldId id="328"/>
            <p14:sldId id="310"/>
            <p14:sldId id="311"/>
            <p14:sldId id="304"/>
            <p14:sldId id="316"/>
            <p14:sldId id="323"/>
            <p14:sldId id="300"/>
            <p14:sldId id="322"/>
            <p14:sldId id="317"/>
            <p14:sldId id="301"/>
            <p14:sldId id="329"/>
            <p14:sldId id="324"/>
            <p14:sldId id="306"/>
            <p14:sldId id="325"/>
            <p14:sldId id="315"/>
            <p14:sldId id="333"/>
            <p14:sldId id="334"/>
            <p14:sldId id="335"/>
            <p14:sldId id="314"/>
            <p14:sldId id="330"/>
            <p14:sldId id="270"/>
          </p14:sldIdLst>
        </p14:section>
        <p14:section name="Páginas de amostra" id="{72BAE655-966F-421C-BD71-CDFE930445D4}">
          <p14:sldIdLst/>
        </p14:section>
      </p14:sectionLst>
    </p:ex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279">
          <p15:clr>
            <a:srgbClr val="A4A3A4"/>
          </p15:clr>
        </p15:guide>
        <p15:guide id="5" orient="horz" pos="330">
          <p15:clr>
            <a:srgbClr val="A4A3A4"/>
          </p15:clr>
        </p15:guide>
        <p15:guide id="6" orient="horz" pos="7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2878" autoAdjust="0"/>
  </p:normalViewPr>
  <p:slideViewPr>
    <p:cSldViewPr snapToGrid="0" snapToObjects="1" showGuides="1">
      <p:cViewPr>
        <p:scale>
          <a:sx n="66" d="100"/>
          <a:sy n="66" d="100"/>
        </p:scale>
        <p:origin x="-1020" y="-228"/>
      </p:cViewPr>
      <p:guideLst>
        <p:guide orient="horz" pos="2160"/>
        <p:guide orient="horz" pos="1279"/>
        <p:guide orient="horz" pos="330"/>
        <p:guide orient="horz" pos="785"/>
        <p:guide pos="384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9548E-4505-4989-AFF5-40AFE0EE7F1E}" type="datetimeFigureOut">
              <a:rPr lang="de-DE" smtClean="0"/>
              <a:t>20.04.2020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FB6F-1551-424E-A627-0379655981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2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7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Um excesso de luz azul pode desencadear </a:t>
            </a:r>
            <a:r>
              <a:rPr lang="pt-PT" b="1" dirty="0"/>
              <a:t>stress oxidativo, danos no DNA e danos celulares</a:t>
            </a:r>
            <a:r>
              <a:rPr lang="pt-PT" dirty="0"/>
              <a:t> na pele, entre outras coisas. </a:t>
            </a:r>
          </a:p>
          <a:p>
            <a:r>
              <a:rPr lang="pt-PT" dirty="0"/>
              <a:t>Isto leva à formação de radicais livres e, portanto, ao envelhecimento precoce da pele e à formação de rugas, o chamado </a:t>
            </a:r>
            <a:r>
              <a:rPr lang="pt-PT" b="1" dirty="0"/>
              <a:t>envelhecimento digital</a:t>
            </a:r>
            <a:r>
              <a:rPr lang="pt-PT" dirty="0"/>
              <a:t>.</a:t>
            </a:r>
            <a:r>
              <a:rPr lang="pt-PT" b="1" dirty="0"/>
              <a:t> 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13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9655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Uma nova geração no mercado de produtos anti envelhecimento: envelhecimento digital.</a:t>
            </a:r>
          </a:p>
          <a:p>
            <a:r>
              <a:rPr lang="pt-PT"/>
              <a:t>Envelhecimento precoce da pele devido às propriedades negativas da luz azul.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15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78615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reflete, repara e elimina radicais livres.</a:t>
            </a:r>
          </a:p>
          <a:p>
            <a:r>
              <a:rPr lang="pt-PT"/>
              <a:t>Qualidade </a:t>
            </a:r>
            <a:r>
              <a:rPr lang="pt-PT" b="1"/>
              <a:t>made in Germany.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18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8000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Um excesso de luz azul emitida por ecrãs de telemóveis, </a:t>
            </a:r>
            <a:r>
              <a:rPr lang="pt-PT" dirty="0" err="1"/>
              <a:t>tablets</a:t>
            </a:r>
            <a:r>
              <a:rPr lang="pt-PT" dirty="0"/>
              <a:t>, computadores e semelhantes pode desencadear stress oxidativo, danos no ADN e nas células da pele, entre outras coisas, promovendo o desenvolvimento de radicais livres na nossa pele. Os radicais livres são um subproduto do nosso metabolismo, mas influências externas, como luz azul, stress, falta de sono e consumo de cigarros, também promovem o seu desenvolvimento.</a:t>
            </a:r>
          </a:p>
          <a:p>
            <a:r>
              <a:rPr lang="pt-PT" dirty="0"/>
              <a:t>Estas moléculas podem reagir com células saudáveis do corpo, resultando em danos de todos os tipos. O mecanismo de </a:t>
            </a:r>
            <a:r>
              <a:rPr lang="pt-PT" dirty="0" err="1"/>
              <a:t>proteção</a:t>
            </a:r>
            <a:r>
              <a:rPr lang="pt-PT" dirty="0"/>
              <a:t> do corpo muitas vezes já não é suficiente. Os radicais livres causam inflamação, irritação e vermelhidão na pele e aceleram o processo de envelhecimento da pele. Nesse caso, fala-se de </a:t>
            </a:r>
            <a:r>
              <a:rPr lang="pt-PT" sz="1400" b="1" dirty="0"/>
              <a:t>stress oxidativo.</a:t>
            </a:r>
            <a:r>
              <a:rPr lang="pt-PT" dirty="0"/>
              <a:t>.</a:t>
            </a:r>
            <a:r>
              <a:rPr lang="pt-PT" sz="1400" b="1" dirty="0"/>
              <a:t> </a:t>
            </a:r>
          </a:p>
          <a:p>
            <a:r>
              <a:rPr lang="pt-PT" sz="1400" b="1" dirty="0"/>
              <a:t>Isto leva ao envelhecimento e a rugas precoces da pele.</a:t>
            </a:r>
          </a:p>
          <a:p>
            <a:endParaRPr lang="de-DE" sz="1400" b="1" dirty="0" smtClean="0"/>
          </a:p>
          <a:p>
            <a:r>
              <a:rPr lang="pt-PT" sz="1400" b="0" dirty="0"/>
              <a:t>O sérum LR </a:t>
            </a:r>
            <a:r>
              <a:rPr lang="pt-PT" sz="1400" b="0" dirty="0" err="1"/>
              <a:t>Zeitgard</a:t>
            </a:r>
            <a:r>
              <a:rPr lang="pt-PT" sz="1400" b="0" dirty="0"/>
              <a:t> </a:t>
            </a:r>
            <a:r>
              <a:rPr lang="pt-PT" sz="1400" b="0" dirty="0" err="1"/>
              <a:t>Blue</a:t>
            </a:r>
            <a:r>
              <a:rPr lang="pt-PT" sz="1400" b="0" dirty="0"/>
              <a:t> Light Defender neutraliza esse processo, protegendo contra a luz azul com uma </a:t>
            </a:r>
            <a:r>
              <a:rPr lang="pt-PT" sz="1400" b="0" dirty="0" err="1"/>
              <a:t>ação</a:t>
            </a:r>
            <a:r>
              <a:rPr lang="pt-PT" sz="1400" b="0" dirty="0"/>
              <a:t> tripla eficaz:</a:t>
            </a:r>
          </a:p>
          <a:p>
            <a:r>
              <a:rPr lang="pt-PT" sz="1400" baseline="0" dirty="0"/>
              <a:t>- O pigmento colorido de ficocianina contido no </a:t>
            </a:r>
            <a:r>
              <a:rPr lang="pt-PT" sz="1400" baseline="0" dirty="0" err="1"/>
              <a:t>extrato</a:t>
            </a:r>
            <a:r>
              <a:rPr lang="pt-PT" sz="1400" baseline="0" dirty="0"/>
              <a:t> de </a:t>
            </a:r>
            <a:r>
              <a:rPr lang="pt-PT" sz="1400" baseline="0" dirty="0" err="1"/>
              <a:t>espirulina</a:t>
            </a:r>
            <a:r>
              <a:rPr lang="pt-PT" sz="1400" baseline="0" dirty="0"/>
              <a:t> absorve a luz azul e reduz os raios de luz de alta energia, </a:t>
            </a:r>
            <a:r>
              <a:rPr lang="pt-PT" sz="1400" baseline="0" dirty="0" err="1"/>
              <a:t>refletindo-os</a:t>
            </a:r>
            <a:r>
              <a:rPr lang="pt-PT" sz="1400" baseline="0" dirty="0"/>
              <a:t> como um </a:t>
            </a:r>
            <a:r>
              <a:rPr lang="pt-PT" sz="1400" b="1" baseline="0" dirty="0"/>
              <a:t>escudo </a:t>
            </a:r>
            <a:r>
              <a:rPr lang="pt-PT" sz="1400" b="1" baseline="0" dirty="0" err="1"/>
              <a:t>protetor</a:t>
            </a:r>
            <a:r>
              <a:rPr lang="pt-PT" sz="1400" b="1" baseline="0" dirty="0"/>
              <a:t> - para </a:t>
            </a:r>
            <a:r>
              <a:rPr lang="pt-PT" sz="1400" b="1" baseline="0" dirty="0" err="1"/>
              <a:t>proteção</a:t>
            </a:r>
            <a:r>
              <a:rPr lang="pt-PT" sz="1400" b="1" baseline="0" dirty="0"/>
              <a:t> ideal contra envelhecimento precoce da pele e irritações da pele. </a:t>
            </a:r>
          </a:p>
          <a:p>
            <a:r>
              <a:rPr lang="pt-PT" sz="1400" baseline="0" dirty="0"/>
              <a:t>-O </a:t>
            </a:r>
            <a:r>
              <a:rPr lang="pt-PT" sz="1400" baseline="0" dirty="0" err="1"/>
              <a:t>extrato</a:t>
            </a:r>
            <a:r>
              <a:rPr lang="pt-PT" sz="1400" baseline="0" dirty="0"/>
              <a:t> de lótus azul é um </a:t>
            </a:r>
            <a:r>
              <a:rPr lang="pt-PT" sz="1400" b="1" baseline="0" dirty="0"/>
              <a:t>eliminador de radicais</a:t>
            </a:r>
            <a:r>
              <a:rPr lang="pt-PT" sz="1400" baseline="0" dirty="0"/>
              <a:t> ideal e, assim, neutraliza o stress oxidativo.</a:t>
            </a:r>
            <a:r>
              <a:rPr lang="pt-PT" sz="1400" b="0" baseline="0" dirty="0"/>
              <a:t> </a:t>
            </a:r>
            <a:r>
              <a:rPr lang="pt-PT" sz="1400" b="1" baseline="0" dirty="0"/>
              <a:t>– para uma pele jovem e radiante</a:t>
            </a:r>
          </a:p>
          <a:p>
            <a:r>
              <a:rPr lang="pt-PT" sz="1400" baseline="0" dirty="0"/>
              <a:t>Uma enzima contida no </a:t>
            </a:r>
            <a:r>
              <a:rPr lang="pt-PT" sz="1400" baseline="0" dirty="0" err="1"/>
              <a:t>extrato</a:t>
            </a:r>
            <a:r>
              <a:rPr lang="pt-PT" sz="1400" baseline="0" dirty="0"/>
              <a:t> de </a:t>
            </a:r>
            <a:r>
              <a:rPr lang="pt-PT" sz="1400" baseline="0" dirty="0" err="1"/>
              <a:t>espirulina</a:t>
            </a:r>
            <a:r>
              <a:rPr lang="pt-PT" sz="1400" baseline="0" dirty="0"/>
              <a:t> </a:t>
            </a:r>
            <a:r>
              <a:rPr lang="pt-PT" sz="1400" b="1" baseline="0" dirty="0"/>
              <a:t>repara</a:t>
            </a:r>
            <a:r>
              <a:rPr lang="pt-PT" sz="1400" baseline="0" dirty="0"/>
              <a:t> os danos celulares da pele já causados pela luz azul e, assim, impede o desenvolvimento precoce de rugas-</a:t>
            </a:r>
            <a:r>
              <a:rPr lang="pt-PT" sz="1400" b="1" baseline="0" dirty="0"/>
              <a:t> para uma redução significativa das rugas existentes.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19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65613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o	</a:t>
            </a:r>
            <a:r>
              <a:rPr lang="pt-PT" sz="1600" b="1"/>
              <a:t>Lótus Azul</a:t>
            </a:r>
            <a:r>
              <a:rPr lang="pt-PT"/>
              <a:t> (Nymphaea Caerulea), o símbolo da </a:t>
            </a:r>
            <a:r>
              <a:rPr lang="pt-PT" b="1"/>
              <a:t>imortalidade</a:t>
            </a:r>
            <a:r>
              <a:rPr lang="pt-PT"/>
              <a:t> e da </a:t>
            </a:r>
            <a:r>
              <a:rPr lang="pt-PT" b="1"/>
              <a:t>eterna juventude</a:t>
            </a:r>
            <a:r>
              <a:rPr lang="pt-PT"/>
              <a:t>. A flor azul com coração dourado, que se abre de manhã e se fecha apenas ao pôr do sol, emitindo uma fragrância delicada e mística, é considerada </a:t>
            </a:r>
            <a:r>
              <a:rPr lang="pt-PT" b="1"/>
              <a:t>a flor mais sagrada do Egito</a:t>
            </a:r>
            <a:r>
              <a:rPr lang="pt-PT"/>
              <a:t>. O extrato de lótus azul é</a:t>
            </a:r>
            <a:r>
              <a:rPr lang="pt-PT" b="1"/>
              <a:t> ideal para eliminar radicais</a:t>
            </a:r>
            <a:r>
              <a:rPr lang="pt-PT"/>
              <a:t>, neutralizando-os. Dessa forma, o extrato neutraliza o </a:t>
            </a:r>
            <a:r>
              <a:rPr lang="pt-PT" b="1"/>
              <a:t>stress oxidativo</a:t>
            </a:r>
            <a:r>
              <a:rPr lang="pt-PT"/>
              <a:t> e as suas consequências na nossa pele. Além disso, oferece </a:t>
            </a:r>
            <a:r>
              <a:rPr lang="pt-PT" b="1"/>
              <a:t>proteção celular ideal</a:t>
            </a:r>
            <a:r>
              <a:rPr lang="pt-PT"/>
              <a:t>, é </a:t>
            </a:r>
            <a:r>
              <a:rPr lang="pt-PT" b="1"/>
              <a:t>hidratante</a:t>
            </a:r>
            <a:r>
              <a:rPr lang="pt-PT"/>
              <a:t>, </a:t>
            </a:r>
            <a:r>
              <a:rPr lang="pt-PT" b="1"/>
              <a:t>alivia</a:t>
            </a:r>
            <a:r>
              <a:rPr lang="pt-PT"/>
              <a:t> as irritações da pele, como vermelhidão e </a:t>
            </a:r>
            <a:r>
              <a:rPr lang="pt-PT" b="1"/>
              <a:t>melhora a elasticidade da pele.</a:t>
            </a:r>
          </a:p>
          <a:p>
            <a:endParaRPr lang="de-DE" dirty="0" smtClean="0"/>
          </a:p>
          <a:p>
            <a:r>
              <a:rPr lang="pt-PT"/>
              <a:t>o	A natureza mostra-nos como: a </a:t>
            </a:r>
            <a:r>
              <a:rPr lang="pt-PT" b="1"/>
              <a:t>alga espirulina</a:t>
            </a:r>
            <a:r>
              <a:rPr lang="pt-PT"/>
              <a:t> possui </a:t>
            </a:r>
            <a:r>
              <a:rPr lang="pt-PT" b="1"/>
              <a:t>o seu próprio mecanismo de proteção e defesa</a:t>
            </a:r>
            <a:r>
              <a:rPr lang="pt-PT"/>
              <a:t> contra a luz azul, que só é ativado por essa mesma luz. O extrato de espirulina é extraído das algas espirulinas (Arthrospira platensis), pertencentes à família das microalgas. As algas espirulinas </a:t>
            </a:r>
            <a:r>
              <a:rPr lang="pt-PT" b="1"/>
              <a:t>existem há mais de 3,5 mil milhões de anos</a:t>
            </a:r>
            <a:r>
              <a:rPr lang="pt-PT"/>
              <a:t> e povoam águas rasas, subtropicais a tropicais, especialmente no sudeste da Ásia, América Central, África e Austrália. O extrato de espirulina contém principalmente a enzima fotolíase e o pigmento ficocianina. Essa combinação poderosa é ativada pela radiação da luz azul. </a:t>
            </a:r>
            <a:r>
              <a:rPr lang="pt-PT" b="1"/>
              <a:t>A fotolíase repara danos já causados às células da pele</a:t>
            </a:r>
            <a:r>
              <a:rPr lang="pt-PT"/>
              <a:t> pela irradiação da luz UV e HEV.</a:t>
            </a:r>
            <a:r>
              <a:rPr lang="pt-PT" b="1"/>
              <a:t> A ficocianina protege</a:t>
            </a:r>
            <a:r>
              <a:rPr lang="pt-PT"/>
              <a:t> a pele do rosto de mais danos subsequentes,</a:t>
            </a:r>
            <a:r>
              <a:rPr lang="pt-PT" b="1"/>
              <a:t> absorvendo a luz azul e refletindo-a como um escudo protetor.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20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31357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21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16900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23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30466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O mercado oferece produtos anti envelhecimento clássicos contra o </a:t>
            </a:r>
            <a:r>
              <a:rPr lang="pt-PT" b="1"/>
              <a:t>fotoenvelhecimento</a:t>
            </a:r>
            <a:r>
              <a:rPr lang="pt-PT"/>
              <a:t>. Estes produtos protegem com diferentes filtros UVA e UVB contra o envelhecimento precoce da pele causado pela luz solar.</a:t>
            </a:r>
          </a:p>
          <a:p>
            <a:endParaRPr lang="de-DE" baseline="0" dirty="0" smtClean="0"/>
          </a:p>
          <a:p>
            <a:r>
              <a:rPr lang="pt-PT" baseline="0"/>
              <a:t>Além disso, existem produtos anti-envelhecimento contra o chamado </a:t>
            </a:r>
            <a:r>
              <a:rPr lang="pt-PT" b="1" baseline="0"/>
              <a:t>envelhecimento devido à poluição do ar</a:t>
            </a:r>
            <a:r>
              <a:rPr lang="pt-PT" baseline="0"/>
              <a:t>. Envelhecimento precoce da pele causado por influências ambientais externas nocivas, como poluição atmosférica, fumo de cigarros e outras substâncias nocivas.</a:t>
            </a:r>
          </a:p>
          <a:p>
            <a:endParaRPr lang="de-DE" dirty="0" smtClean="0"/>
          </a:p>
          <a:p>
            <a:r>
              <a:rPr lang="pt-PT"/>
              <a:t>Os produtos convencionais contra o </a:t>
            </a:r>
            <a:r>
              <a:rPr lang="pt-PT" b="1"/>
              <a:t>envelhecimento digital</a:t>
            </a:r>
            <a:r>
              <a:rPr lang="pt-PT"/>
              <a:t> protegem contra os raios UVA e UVB e agora também protegem contra "outros raios de luz".</a:t>
            </a:r>
          </a:p>
          <a:p>
            <a:endParaRPr lang="de-DE" dirty="0" smtClean="0"/>
          </a:p>
          <a:p>
            <a:r>
              <a:rPr lang="pt-PT"/>
              <a:t>O Blue Light Defender da LR ZEITGARD é único e eficaz na proteção contra a luz azul e o envelhecimento digital resultante devido à sua ação tripla!</a:t>
            </a:r>
            <a:r>
              <a:rPr lang="pt-PT" baseline="0"/>
              <a:t> </a:t>
            </a:r>
          </a:p>
          <a:p>
            <a:endParaRPr lang="de-DE" dirty="0" smtClean="0"/>
          </a:p>
          <a:p>
            <a:r>
              <a:rPr lang="pt-PT"/>
              <a:t>O LR ZEITGARD Blue Light Defender diferencia-se do resto. Devido à sua ação tripla, é extremamente eficaz na proteção contra a luz azul e até faz uso dela.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24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83391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Fontes:</a:t>
            </a:r>
          </a:p>
          <a:p>
            <a:r>
              <a:rPr lang="pt-PT"/>
              <a:t>https://www.n-tv.de/leben/Sorgt-blaues-Licht-fuer-Falten-article21470790.html abgerufen am 21.02.2020</a:t>
            </a:r>
          </a:p>
          <a:p>
            <a:r>
              <a:rPr lang="pt-PT"/>
              <a:t>https://www.donna-magazin.de/beauty/koerperpflege/anti-aging/blue-light-hautalterung/ abgerufen am 21.02.2020</a:t>
            </a:r>
          </a:p>
          <a:p>
            <a:r>
              <a:rPr lang="pt-PT"/>
              <a:t>https://www.elle.de/digital-aging-falten-durch-blaues-licht 21.02.2020</a:t>
            </a:r>
          </a:p>
          <a:p>
            <a:r>
              <a:rPr lang="pt-PT"/>
              <a:t>https://www.dm.de/alverde-magazin/schoen-fuehlen/digital-aging-blue-light-c1290736.html  abgerufen am 21.02.2020</a:t>
            </a:r>
          </a:p>
          <a:p>
            <a:r>
              <a:rPr lang="pt-PT"/>
              <a:t>https://thecurvymagazine.com/de/beauty-de/digital-aging-beauty-produkte-mit-blue-light-schutz abgerufen am 21.02.2020</a:t>
            </a:r>
          </a:p>
          <a:p>
            <a:r>
              <a:rPr lang="pt-PT"/>
              <a:t>https://www.beautypunk.com/digital-aging-wie-der-bildschirm-zum-altmacher-wird/ abgerufen am 21.02.2020</a:t>
            </a:r>
          </a:p>
          <a:p>
            <a:r>
              <a:rPr lang="pt-PT"/>
              <a:t>https://www.bunte.de/beauty/anti-aging/fahler-teint-falten-und-co-anti-blue-light-so-schuetzt-du-dich-gegen-hautalterung-durch-blaues-licht.html abgerufen am 21.02.2020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25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21663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Cada um de nós sabe disso - o tempo de ecrã nos nossos telemóveis, que mostra quantas horas passamos em frente a ele todos os dias e semanas. Este número é assustadoramente alto.</a:t>
            </a:r>
          </a:p>
          <a:p>
            <a:r>
              <a:rPr lang="pt-PT" baseline="0"/>
              <a:t>Quanto tempo passa a olhar para o ecrã do telemóvel? Ligado 24 horas por dia, 7 dias por semana? Com o LR ZEITGARD Blue Light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26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8373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baseline="0" dirty="0" smtClean="0">
                <a:solidFill>
                  <a:srgbClr val="FF0000"/>
                </a:solidFill>
                <a:latin typeface="+mn-lt"/>
              </a:rPr>
              <a:t>– DEHYDRATION PROTECTION:</a:t>
            </a:r>
            <a:r>
              <a:rPr lang="en-GB" dirty="0" smtClean="0"/>
              <a:t> </a:t>
            </a:r>
            <a:r>
              <a:rPr lang="en-GB" sz="1200" b="0" i="0" u="none" strike="noStrike" baseline="0" dirty="0" smtClean="0">
                <a:solidFill>
                  <a:schemeClr val="tx1"/>
                </a:solidFill>
                <a:latin typeface="+mn-lt"/>
              </a:rPr>
              <a:t>Ensures a balanced supply of fluids and electrolytes.</a:t>
            </a:r>
          </a:p>
          <a:p>
            <a:r>
              <a:rPr lang="en-GB" sz="1200" b="1" i="0" u="none" strike="noStrike" baseline="0" dirty="0" smtClean="0">
                <a:solidFill>
                  <a:srgbClr val="FF0000"/>
                </a:solidFill>
                <a:latin typeface="+mn-lt"/>
              </a:rPr>
              <a:t>– SUNSCREEN:</a:t>
            </a:r>
            <a:r>
              <a:rPr lang="en-GB" dirty="0" smtClean="0"/>
              <a:t> </a:t>
            </a:r>
            <a:r>
              <a:rPr lang="en-GB" sz="1200" b="0" i="0" u="none" strike="noStrike" baseline="0" dirty="0" smtClean="0">
                <a:solidFill>
                  <a:schemeClr val="tx1"/>
                </a:solidFill>
                <a:latin typeface="+mn-lt"/>
              </a:rPr>
              <a:t>Supports your body’s own sun-blocking capabilities and creates a natural summer complexion.</a:t>
            </a:r>
          </a:p>
          <a:p>
            <a:r>
              <a:rPr lang="en-GB" sz="1200" b="1" i="0" u="none" strike="noStrike" baseline="0" dirty="0" smtClean="0">
                <a:solidFill>
                  <a:srgbClr val="FF0000"/>
                </a:solidFill>
                <a:latin typeface="+mn-lt"/>
              </a:rPr>
              <a:t>– DEFENCES BOOST:</a:t>
            </a:r>
            <a:r>
              <a:rPr lang="en-GB" dirty="0" smtClean="0"/>
              <a:t> </a:t>
            </a:r>
            <a:r>
              <a:rPr lang="en-GB" sz="1200" b="0" i="0" u="none" strike="noStrike" baseline="0" dirty="0" smtClean="0">
                <a:solidFill>
                  <a:schemeClr val="tx1"/>
                </a:solidFill>
                <a:latin typeface="+mn-lt"/>
              </a:rPr>
              <a:t>Supports your immune system, especially during the summer holiday period.</a:t>
            </a:r>
            <a:endParaRPr lang="en-GB" sz="12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78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27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6864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78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baseline="0" dirty="0" smtClean="0">
                <a:solidFill>
                  <a:schemeClr val="tx1"/>
                </a:solidFill>
                <a:latin typeface="+mn-lt"/>
              </a:rPr>
              <a:t>HIGH QUALITY: </a:t>
            </a:r>
          </a:p>
          <a:p>
            <a:r>
              <a:rPr lang="en-GB" sz="1200" b="0" i="0" u="none" strike="noStrike" baseline="0" dirty="0" smtClean="0">
                <a:solidFill>
                  <a:schemeClr val="tx1"/>
                </a:solidFill>
                <a:latin typeface="+mn-lt"/>
              </a:rPr>
              <a:t>Exceptional quality – made in Germany, certified by SGS Institut Fresenius and the IASC (International Aloe Science Council)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1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11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3377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/>
              <a:t>Blue Light – luz azul, também chamada luz HEV – (High Energy Visible) e é luz visível de alta energia.</a:t>
            </a:r>
            <a:r>
              <a:rPr lang="pt-PT"/>
              <a:t> Esta penetra </a:t>
            </a:r>
            <a:r>
              <a:rPr lang="pt-PT" b="1"/>
              <a:t>mais profundamente</a:t>
            </a:r>
            <a:r>
              <a:rPr lang="pt-PT"/>
              <a:t> na nossa pele do que a radiação UV. Pode ser encontrada nos ecrãs de</a:t>
            </a:r>
            <a:r>
              <a:rPr lang="pt-PT" b="1"/>
              <a:t> todos os dispositivos digitais</a:t>
            </a:r>
            <a:r>
              <a:rPr lang="pt-PT"/>
              <a:t>, como televisões, telemóveis etc. bem como na luz do dia.</a:t>
            </a:r>
          </a:p>
          <a:p>
            <a:endParaRPr lang="de-DE" dirty="0" smtClean="0"/>
          </a:p>
          <a:p>
            <a:r>
              <a:rPr lang="pt-PT"/>
              <a:t>A luz azul faz </a:t>
            </a:r>
            <a:r>
              <a:rPr lang="pt-PT" b="1"/>
              <a:t>parte da luz UV</a:t>
            </a:r>
            <a:r>
              <a:rPr lang="pt-PT"/>
              <a:t> e não prejudica a nossa pele quando ocorre naturalmente. No entanto, à medida que somos expostos a mais e mais luz dos ecrãs, além da luz do dia, é criado um "excesso" de luz azul, que pode ser prejudicial à nossa pele.</a:t>
            </a:r>
          </a:p>
          <a:p>
            <a:r>
              <a:rPr lang="pt-PT"/>
              <a:t>Muitas pessoas trabalham em frente a um computador e / ou telemóvel todos os dias. Além do uso privado de telemóveis e televisões, passamos um grande número de horas por dia em frente a ecrãs, expondo a nossa pele à luz azul.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FB6F-1551-424E-A627-0379655981C1}" type="slidenum">
              <a:rPr lang="de-DE" smtClean="0"/>
              <a:t>12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517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4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33.xml"/><Relationship Id="rId7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5.xml"/><Relationship Id="rId7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0B1DAA11-3D6C-443C-9016-3021FF5D9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2398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xmlns="" id="{0B1DAA11-3D6C-443C-9016-3021FF5D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22B4275E-0614-419A-AA92-63123E51D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b="0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8EB5786F-5472-46B3-8688-8726F2D50706}"/>
              </a:ext>
            </a:extLst>
          </p:cNvPr>
          <p:cNvSpPr/>
          <p:nvPr userDrawn="1"/>
        </p:nvSpPr>
        <p:spPr>
          <a:xfrm>
            <a:off x="407989" y="385763"/>
            <a:ext cx="11376024" cy="610393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C6891E-CF38-4892-B971-A69A82804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2709" y="3405984"/>
            <a:ext cx="8911628" cy="1416734"/>
          </a:xfrm>
        </p:spPr>
        <p:txBody>
          <a:bodyPr anchor="b"/>
          <a:lstStyle>
            <a:lvl1pPr algn="r">
              <a:lnSpc>
                <a:spcPts val="5500"/>
              </a:lnSpc>
              <a:defRPr sz="5400" spc="-2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</a:t>
            </a:r>
            <a:br>
              <a:rPr lang="de-DE" dirty="0"/>
            </a:br>
            <a:r>
              <a:rPr lang="de-DE" dirty="0"/>
              <a:t>(Arial Black 54PT)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0028B41E-8586-4C9B-87A7-BF96DC5E60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2709" y="5359229"/>
            <a:ext cx="8911628" cy="70788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(Arial 23pt)</a:t>
            </a:r>
            <a:br>
              <a:rPr lang="de-DE"/>
            </a:br>
            <a:r>
              <a:rPr lang="de-DE"/>
              <a:t>00.00.2019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A42619E7-D35C-48A3-A070-E600F22EF8A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7424" y="559311"/>
            <a:ext cx="828329" cy="7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93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mit Kapitelze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A7D8FBFB-130E-4413-B792-D261993B15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1668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xmlns="" id="{EFDA2B37-63DC-430D-AA43-CAFEE8BA57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44488"/>
            <a:ext cx="10035460" cy="51296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Arial Black (36PT)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591" y="1523150"/>
            <a:ext cx="11398421" cy="113781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9B394FA8-F762-43B6-BD26-FEBAFD184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74366"/>
            <a:ext cx="10153084" cy="271485"/>
          </a:xfrm>
        </p:spPr>
        <p:txBody>
          <a:bodyPr/>
          <a:lstStyle>
            <a:lvl1pPr marL="0" indent="0">
              <a:lnSpc>
                <a:spcPct val="98000"/>
              </a:lnSpc>
              <a:buNone/>
              <a:defRPr sz="1800" cap="all" spc="-60" baseline="0">
                <a:solidFill>
                  <a:schemeClr val="accent1"/>
                </a:solidFill>
                <a:latin typeface="+mj-lt"/>
              </a:defRPr>
            </a:lvl1pPr>
            <a:lvl2pPr marL="231775" indent="0">
              <a:buNone/>
              <a:defRPr sz="2800" cap="all" baseline="0">
                <a:latin typeface="+mj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Kapitelzeile (Arial Black 18pt)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xmlns="" id="{AA1962DC-A2C9-40B1-9A95-F43F492AD8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249613"/>
            <a:ext cx="12192001" cy="3608387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0282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047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mit Kapitelzeile 2_2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A7D8FBFB-130E-4413-B792-D261993B15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831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xmlns="" id="{A7D8FBFB-130E-4413-B792-D261993B1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xmlns="" id="{EFDA2B37-63DC-430D-AA43-CAFEE8BA57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44488"/>
            <a:ext cx="10035460" cy="51296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Arial Black (36PT)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591" y="1523150"/>
            <a:ext cx="5565947" cy="113781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9B394FA8-F762-43B6-BD26-FEBAFD184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74366"/>
            <a:ext cx="10153084" cy="271485"/>
          </a:xfrm>
        </p:spPr>
        <p:txBody>
          <a:bodyPr/>
          <a:lstStyle>
            <a:lvl1pPr marL="0" indent="0">
              <a:lnSpc>
                <a:spcPct val="98000"/>
              </a:lnSpc>
              <a:buNone/>
              <a:defRPr sz="1800" cap="all" spc="-60" baseline="0">
                <a:solidFill>
                  <a:schemeClr val="accent1"/>
                </a:solidFill>
                <a:latin typeface="+mj-lt"/>
              </a:defRPr>
            </a:lvl1pPr>
            <a:lvl2pPr marL="231775" indent="0">
              <a:buNone/>
              <a:defRPr sz="2800" cap="all" baseline="0">
                <a:latin typeface="+mj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Kapitelzeile (Arial Black 18pt)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xmlns="" id="{AA1962DC-A2C9-40B1-9A95-F43F492AD8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92263"/>
            <a:ext cx="5688014" cy="4878387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9569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03" userDrawn="1">
          <p15:clr>
            <a:srgbClr val="FBAE40"/>
          </p15:clr>
        </p15:guide>
        <p15:guide id="2" orient="horz" pos="958">
          <p15:clr>
            <a:srgbClr val="FBAE40"/>
          </p15:clr>
        </p15:guide>
        <p15:guide id="3" orient="horz" pos="4076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374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mit Kapitelzeile 2_1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A7D8FBFB-130E-4413-B792-D261993B15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0671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xmlns="" id="{EFDA2B37-63DC-430D-AA43-CAFEE8BA57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44488"/>
            <a:ext cx="10035460" cy="51296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Arial Black (36PT)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9B394FA8-F762-43B6-BD26-FEBAFD184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74366"/>
            <a:ext cx="10153084" cy="271485"/>
          </a:xfrm>
        </p:spPr>
        <p:txBody>
          <a:bodyPr/>
          <a:lstStyle>
            <a:lvl1pPr marL="0" indent="0">
              <a:lnSpc>
                <a:spcPct val="98000"/>
              </a:lnSpc>
              <a:buNone/>
              <a:defRPr sz="1800" cap="all" spc="-60" baseline="0">
                <a:solidFill>
                  <a:schemeClr val="accent1"/>
                </a:solidFill>
                <a:latin typeface="+mj-lt"/>
              </a:defRPr>
            </a:lvl1pPr>
            <a:lvl2pPr marL="231775" indent="0">
              <a:buNone/>
              <a:defRPr sz="2800" cap="all" baseline="0">
                <a:latin typeface="+mj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Kapitelzeile (Arial Black 18pt)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xmlns="" id="{AA1962DC-A2C9-40B1-9A95-F43F492AD8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92263"/>
            <a:ext cx="5688014" cy="4878387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115" y="1554103"/>
            <a:ext cx="5565947" cy="1157561"/>
          </a:xfrm>
        </p:spPr>
        <p:txBody>
          <a:bodyPr/>
          <a:lstStyle>
            <a:lvl1pPr marL="0" indent="0">
              <a:lnSpc>
                <a:spcPct val="100000"/>
              </a:lnSpc>
              <a:buClrTx/>
              <a:buFont typeface="Arial" panose="020B0604020202020204" pitchFamily="34" charset="0"/>
              <a:buNone/>
              <a:defRPr sz="1500" cap="all" baseline="0">
                <a:latin typeface="+mj-lt"/>
              </a:defRPr>
            </a:lvl1pPr>
            <a:lvl2pPr marL="179388" indent="-179388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/>
              <a:defRPr sz="1500"/>
            </a:lvl2pPr>
            <a:lvl3pPr marL="360363" indent="-180975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3pPr>
            <a:lvl4pPr marL="538163" indent="-17780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4pPr>
            <a:lvl5pPr marL="717550" indent="-179388">
              <a:buClrTx/>
              <a:buSzPct val="100000"/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Headline (Arial Black 15pt)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12282855" y="1592263"/>
            <a:ext cx="1286496" cy="1717393"/>
            <a:chOff x="12282855" y="2579298"/>
            <a:chExt cx="1286496" cy="1717393"/>
          </a:xfrm>
        </p:grpSpPr>
        <p:sp>
          <p:nvSpPr>
            <p:cNvPr id="14" name="Rechteck 13"/>
            <p:cNvSpPr/>
            <p:nvPr userDrawn="1"/>
          </p:nvSpPr>
          <p:spPr>
            <a:xfrm>
              <a:off x="12282855" y="2579298"/>
              <a:ext cx="1286496" cy="17173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Umstellen</a:t>
              </a:r>
              <a:r>
                <a:rPr lang="de-DE" sz="1200" baseline="0" dirty="0">
                  <a:solidFill>
                    <a:schemeClr val="tx1"/>
                  </a:solidFill>
                </a:rPr>
                <a:t> von Headline auf Fließtext ü</a:t>
              </a:r>
              <a:r>
                <a:rPr lang="de-DE" sz="1200" dirty="0">
                  <a:solidFill>
                    <a:schemeClr val="tx1"/>
                  </a:solidFill>
                </a:rPr>
                <a:t>ber Texteinrückung</a:t>
              </a:r>
            </a:p>
            <a:p>
              <a:pPr algn="l">
                <a:lnSpc>
                  <a:spcPct val="11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(Start – Absatz – Listenebene erhöhen/verringern          ) 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xmlns="" id="{004FC65D-FAC1-4F3E-8863-46BB7DEE01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677775" y="4063695"/>
              <a:ext cx="311943" cy="145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8167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03" userDrawn="1">
          <p15:clr>
            <a:srgbClr val="FBAE40"/>
          </p15:clr>
        </p15:guide>
        <p15:guide id="2" orient="horz" pos="958">
          <p15:clr>
            <a:srgbClr val="FBAE40"/>
          </p15:clr>
        </p15:guide>
        <p15:guide id="3" orient="horz" pos="4076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374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ohne Kapitelze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xmlns="" id="{A7D8FBFB-130E-4413-B792-D261993B15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460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xmlns="" id="{A7D8FBFB-130E-4413-B792-D261993B1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xmlns="" id="{EFDA2B37-63DC-430D-AA43-CAFEE8BA57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115" y="1554103"/>
            <a:ext cx="5565947" cy="1157561"/>
          </a:xfrm>
        </p:spPr>
        <p:txBody>
          <a:bodyPr/>
          <a:lstStyle>
            <a:lvl1pPr marL="0" indent="0">
              <a:lnSpc>
                <a:spcPct val="100000"/>
              </a:lnSpc>
              <a:buClrTx/>
              <a:buFont typeface="Arial" panose="020B0604020202020204" pitchFamily="34" charset="0"/>
              <a:buNone/>
              <a:defRPr sz="1500" cap="all" baseline="0">
                <a:latin typeface="+mj-lt"/>
              </a:defRPr>
            </a:lvl1pPr>
            <a:lvl2pPr marL="179388" indent="-179388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/>
              <a:defRPr sz="1500"/>
            </a:lvl2pPr>
            <a:lvl3pPr marL="360363" indent="-180975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3pPr>
            <a:lvl4pPr marL="538163" indent="-17780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4pPr>
            <a:lvl5pPr marL="717550" indent="-179388">
              <a:buClrTx/>
              <a:buSzPct val="100000"/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Headline (Arial Black 15pt)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xmlns="" id="{AA1962DC-A2C9-40B1-9A95-F43F492AD8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92263"/>
            <a:ext cx="5688014" cy="4429125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F610BE-1B2C-472C-9191-3CF52CD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5F2D-46CB-4692-9D84-F12A32C0DE84}" type="slidenum">
              <a:rPr lang="de-DE" smtClean="0"/>
              <a:t>‹#›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2282855" y="1592263"/>
            <a:ext cx="1286496" cy="1717393"/>
            <a:chOff x="12282855" y="2579298"/>
            <a:chExt cx="1286496" cy="1717393"/>
          </a:xfrm>
        </p:grpSpPr>
        <p:sp>
          <p:nvSpPr>
            <p:cNvPr id="9" name="Rechteck 8"/>
            <p:cNvSpPr/>
            <p:nvPr userDrawn="1"/>
          </p:nvSpPr>
          <p:spPr>
            <a:xfrm>
              <a:off x="12282855" y="2579298"/>
              <a:ext cx="1286496" cy="17173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Umstellen</a:t>
              </a:r>
              <a:r>
                <a:rPr lang="de-DE" sz="1200" baseline="0" dirty="0">
                  <a:solidFill>
                    <a:schemeClr val="tx1"/>
                  </a:solidFill>
                </a:rPr>
                <a:t> von Headline auf Fließtext ü</a:t>
              </a:r>
              <a:r>
                <a:rPr lang="de-DE" sz="1200" dirty="0">
                  <a:solidFill>
                    <a:schemeClr val="tx1"/>
                  </a:solidFill>
                </a:rPr>
                <a:t>ber Texteinrückung</a:t>
              </a:r>
            </a:p>
            <a:p>
              <a:pPr algn="l">
                <a:lnSpc>
                  <a:spcPct val="11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(Start – Absatz – Listenebene erhöhen/verringern          ) 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xmlns="" id="{004FC65D-FAC1-4F3E-8863-46BB7DEE01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677775" y="4063695"/>
              <a:ext cx="311943" cy="145347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52226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03">
          <p15:clr>
            <a:srgbClr val="FBAE40"/>
          </p15:clr>
        </p15:guide>
        <p15:guide id="2" orient="horz" pos="981" userDrawn="1">
          <p15:clr>
            <a:srgbClr val="FBAE40"/>
          </p15:clr>
        </p15:guide>
        <p15:guide id="4" pos="3840">
          <p15:clr>
            <a:srgbClr val="FBAE40"/>
          </p15:clr>
        </p15:guide>
        <p15:guide id="5" pos="3749">
          <p15:clr>
            <a:srgbClr val="FBAE40"/>
          </p15:clr>
        </p15:guide>
        <p15:guide id="6" orient="horz" pos="407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ohne Kapitelze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xmlns="" id="{4779C434-EE6B-40B7-A768-130A88BB5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0734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2D647019-24F5-4486-8907-413205017DF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E8608E65-AA66-46F8-A2DF-7CAA4D8CF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9442" y="1924113"/>
            <a:ext cx="5024674" cy="2739981"/>
          </a:xfrm>
        </p:spPr>
        <p:txBody>
          <a:bodyPr/>
          <a:lstStyle>
            <a:lvl1pPr marL="0" indent="0">
              <a:lnSpc>
                <a:spcPct val="94000"/>
              </a:lnSpc>
              <a:buNone/>
              <a:defRPr sz="3600" cap="all" spc="-130" baseline="0">
                <a:solidFill>
                  <a:schemeClr val="accent1"/>
                </a:solidFill>
                <a:latin typeface="+mj-lt"/>
              </a:defRPr>
            </a:lvl1pPr>
            <a:lvl2pPr marL="263525" indent="-263525">
              <a:spcBef>
                <a:spcPts val="1100"/>
              </a:spcBef>
              <a:defRPr/>
            </a:lvl2pPr>
            <a:lvl3pPr marL="508000" indent="-263525">
              <a:defRPr/>
            </a:lvl3pPr>
            <a:lvl4pPr marL="746125" indent="-260350">
              <a:tabLst/>
              <a:defRPr/>
            </a:lvl4pPr>
            <a:lvl5pPr marL="993775" indent="-268288">
              <a:defRPr/>
            </a:lvl5pPr>
          </a:lstStyle>
          <a:p>
            <a:pPr lvl="0"/>
            <a:r>
              <a:rPr lang="de-DE" dirty="0"/>
              <a:t>Headline Arial Black (36PT)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xmlns="" id="{7AE7E771-5BBB-41C3-8EDA-D739BCB65329}"/>
              </a:ext>
            </a:extLst>
          </p:cNvPr>
          <p:cNvSpPr/>
          <p:nvPr userDrawn="1"/>
        </p:nvSpPr>
        <p:spPr>
          <a:xfrm>
            <a:off x="407987" y="1592263"/>
            <a:ext cx="11376027" cy="4878387"/>
          </a:xfrm>
          <a:custGeom>
            <a:avLst/>
            <a:gdLst>
              <a:gd name="connsiteX0" fmla="*/ 136803 w 11376027"/>
              <a:gd name="connsiteY0" fmla="*/ 136800 h 4878387"/>
              <a:gd name="connsiteX1" fmla="*/ 136803 w 11376027"/>
              <a:gd name="connsiteY1" fmla="*/ 4741587 h 4878387"/>
              <a:gd name="connsiteX2" fmla="*/ 11239227 w 11376027"/>
              <a:gd name="connsiteY2" fmla="*/ 4741587 h 4878387"/>
              <a:gd name="connsiteX3" fmla="*/ 11239227 w 11376027"/>
              <a:gd name="connsiteY3" fmla="*/ 136800 h 4878387"/>
              <a:gd name="connsiteX4" fmla="*/ 1 w 11376027"/>
              <a:gd name="connsiteY4" fmla="*/ 0 h 4878387"/>
              <a:gd name="connsiteX5" fmla="*/ 11376026 w 11376027"/>
              <a:gd name="connsiteY5" fmla="*/ 0 h 4878387"/>
              <a:gd name="connsiteX6" fmla="*/ 11376026 w 11376027"/>
              <a:gd name="connsiteY6" fmla="*/ 2 h 4878387"/>
              <a:gd name="connsiteX7" fmla="*/ 11376027 w 11376027"/>
              <a:gd name="connsiteY7" fmla="*/ 2 h 4878387"/>
              <a:gd name="connsiteX8" fmla="*/ 11376027 w 11376027"/>
              <a:gd name="connsiteY8" fmla="*/ 4741589 h 4878387"/>
              <a:gd name="connsiteX9" fmla="*/ 11376026 w 11376027"/>
              <a:gd name="connsiteY9" fmla="*/ 4741589 h 4878387"/>
              <a:gd name="connsiteX10" fmla="*/ 11376026 w 11376027"/>
              <a:gd name="connsiteY10" fmla="*/ 4878387 h 4878387"/>
              <a:gd name="connsiteX11" fmla="*/ 0 w 11376027"/>
              <a:gd name="connsiteY11" fmla="*/ 4878387 h 4878387"/>
              <a:gd name="connsiteX12" fmla="*/ 0 w 11376027"/>
              <a:gd name="connsiteY12" fmla="*/ 4741587 h 4878387"/>
              <a:gd name="connsiteX13" fmla="*/ 3 w 11376027"/>
              <a:gd name="connsiteY13" fmla="*/ 4741587 h 4878387"/>
              <a:gd name="connsiteX14" fmla="*/ 3 w 11376027"/>
              <a:gd name="connsiteY14" fmla="*/ 136800 h 4878387"/>
              <a:gd name="connsiteX15" fmla="*/ 1 w 11376027"/>
              <a:gd name="connsiteY15" fmla="*/ 136800 h 487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6027" h="4878387">
                <a:moveTo>
                  <a:pt x="136803" y="136800"/>
                </a:moveTo>
                <a:lnTo>
                  <a:pt x="136803" y="4741587"/>
                </a:lnTo>
                <a:lnTo>
                  <a:pt x="11239227" y="4741587"/>
                </a:lnTo>
                <a:lnTo>
                  <a:pt x="11239227" y="136800"/>
                </a:lnTo>
                <a:close/>
                <a:moveTo>
                  <a:pt x="1" y="0"/>
                </a:moveTo>
                <a:lnTo>
                  <a:pt x="11376026" y="0"/>
                </a:lnTo>
                <a:lnTo>
                  <a:pt x="11376026" y="2"/>
                </a:lnTo>
                <a:lnTo>
                  <a:pt x="11376027" y="2"/>
                </a:lnTo>
                <a:lnTo>
                  <a:pt x="11376027" y="4741589"/>
                </a:lnTo>
                <a:lnTo>
                  <a:pt x="11376026" y="4741589"/>
                </a:lnTo>
                <a:lnTo>
                  <a:pt x="11376026" y="4878387"/>
                </a:lnTo>
                <a:lnTo>
                  <a:pt x="0" y="4878387"/>
                </a:lnTo>
                <a:lnTo>
                  <a:pt x="0" y="4741587"/>
                </a:lnTo>
                <a:lnTo>
                  <a:pt x="3" y="4741587"/>
                </a:lnTo>
                <a:lnTo>
                  <a:pt x="3" y="136800"/>
                </a:lnTo>
                <a:lnTo>
                  <a:pt x="1" y="1368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/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xmlns="" id="{33FD18A8-C5AE-4515-BC0F-16FE06F99D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4790" y="1729063"/>
            <a:ext cx="5551210" cy="4604787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12282855" y="1924113"/>
            <a:ext cx="1286496" cy="1717393"/>
            <a:chOff x="12282855" y="2027208"/>
            <a:chExt cx="1286496" cy="1717393"/>
          </a:xfrm>
        </p:grpSpPr>
        <p:sp>
          <p:nvSpPr>
            <p:cNvPr id="9" name="Rechteck 8"/>
            <p:cNvSpPr/>
            <p:nvPr userDrawn="1"/>
          </p:nvSpPr>
          <p:spPr>
            <a:xfrm>
              <a:off x="12282855" y="2027208"/>
              <a:ext cx="1286496" cy="17173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Umstellen</a:t>
              </a:r>
              <a:r>
                <a:rPr lang="de-DE" sz="1200" baseline="0" dirty="0">
                  <a:solidFill>
                    <a:schemeClr val="tx1"/>
                  </a:solidFill>
                </a:rPr>
                <a:t> von Headline auf Fließtext ü</a:t>
              </a:r>
              <a:r>
                <a:rPr lang="de-DE" sz="1200" dirty="0">
                  <a:solidFill>
                    <a:schemeClr val="tx1"/>
                  </a:solidFill>
                </a:rPr>
                <a:t>ber Texteinrückung</a:t>
              </a:r>
            </a:p>
            <a:p>
              <a:pPr algn="l">
                <a:lnSpc>
                  <a:spcPct val="11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(Start – Absatz – Listenebene erhöhen/verringern          ) 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xmlns="" id="{004FC65D-FAC1-4F3E-8863-46BB7DEE01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677775" y="3511605"/>
              <a:ext cx="311943" cy="145347"/>
            </a:xfrm>
            <a:prstGeom prst="rect">
              <a:avLst/>
            </a:prstGeom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940362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03" userDrawn="1">
          <p15:clr>
            <a:srgbClr val="FBAE40"/>
          </p15:clr>
        </p15:guide>
        <p15:guide id="2" orient="horz" pos="40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u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0B1DAA11-3D6C-443C-9016-3021FF5D9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992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xmlns="" id="{0B1DAA11-3D6C-443C-9016-3021FF5D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22B4275E-0614-419A-AA92-63123E51D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8EB5786F-5472-46B3-8688-8726F2D50706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C6891E-CF38-4892-B971-A69A82804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117" y="1199438"/>
            <a:ext cx="10290483" cy="2122056"/>
          </a:xfrm>
        </p:spPr>
        <p:txBody>
          <a:bodyPr anchor="b"/>
          <a:lstStyle>
            <a:lvl1pPr algn="ctr">
              <a:lnSpc>
                <a:spcPts val="5500"/>
              </a:lnSpc>
              <a:defRPr sz="5400" spc="-2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Eine Headline mit freier Gestaltung</a:t>
            </a:r>
            <a:br>
              <a:rPr lang="de-DE" dirty="0"/>
            </a:br>
            <a:r>
              <a:rPr lang="de-DE" dirty="0"/>
              <a:t>(Arial Black 54PT)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8CFAE4C2-3242-49B4-9C77-D8DE529D5C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035115" y="521464"/>
            <a:ext cx="647688" cy="578703"/>
          </a:xfrm>
          <a:prstGeom prst="rect">
            <a:avLst/>
          </a:prstGeom>
        </p:spPr>
      </p:pic>
      <p:sp>
        <p:nvSpPr>
          <p:cNvPr id="15" name="Bildplatzhalter 13">
            <a:extLst>
              <a:ext uri="{FF2B5EF4-FFF2-40B4-BE49-F238E27FC236}">
                <a16:creationId xmlns:a16="http://schemas.microsoft.com/office/drawing/2014/main" xmlns="" id="{BAB799A4-7098-4A83-A98F-791DA14AF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12192000" cy="3429000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0494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u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0B1DAA11-3D6C-443C-9016-3021FF5D9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0778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xmlns="" id="{0B1DAA11-3D6C-443C-9016-3021FF5D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22B4275E-0614-419A-AA92-63123E51D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8EB5786F-5472-46B3-8688-8726F2D50706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xmlns="" id="{BAB799A4-7098-4A83-A98F-791DA14AF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12192000" cy="3429000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C6891E-CF38-4892-B971-A69A82804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759" y="3769221"/>
            <a:ext cx="10290483" cy="2122056"/>
          </a:xfrm>
        </p:spPr>
        <p:txBody>
          <a:bodyPr anchor="t"/>
          <a:lstStyle>
            <a:lvl1pPr algn="ctr">
              <a:lnSpc>
                <a:spcPts val="5500"/>
              </a:lnSpc>
              <a:defRPr sz="5400" spc="-2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Eine Headline mit freier Gestaltung</a:t>
            </a:r>
            <a:br>
              <a:rPr lang="de-DE" dirty="0"/>
            </a:br>
            <a:r>
              <a:rPr lang="de-DE" dirty="0"/>
              <a:t>(Arial Black 54PT)</a:t>
            </a:r>
          </a:p>
        </p:txBody>
      </p:sp>
      <p:sp>
        <p:nvSpPr>
          <p:cNvPr id="10" name="Bildplatzhalter 22">
            <a:extLst>
              <a:ext uri="{FF2B5EF4-FFF2-40B4-BE49-F238E27FC236}">
                <a16:creationId xmlns:a16="http://schemas.microsoft.com/office/drawing/2014/main" xmlns="" id="{2781FE39-2B5A-40AD-B61F-04F4B12AA85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035115" y="521464"/>
            <a:ext cx="647688" cy="578703"/>
          </a:xfr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86251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0B1DAA11-3D6C-443C-9016-3021FF5D9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4627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xmlns="" id="{0B1DAA11-3D6C-443C-9016-3021FF5D9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22B4275E-0614-419A-AA92-63123E51D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b="0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8EB5786F-5472-46B3-8688-8726F2D50706}"/>
              </a:ext>
            </a:extLst>
          </p:cNvPr>
          <p:cNvSpPr/>
          <p:nvPr userDrawn="1"/>
        </p:nvSpPr>
        <p:spPr>
          <a:xfrm>
            <a:off x="407989" y="385763"/>
            <a:ext cx="11376024" cy="610393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afik 5">
            <a:extLst>
              <a:ext uri="{FF2B5EF4-FFF2-40B4-BE49-F238E27FC236}">
                <a16:creationId xmlns:a16="http://schemas.microsoft.com/office/drawing/2014/main" xmlns="" id="{20B6767A-14B5-4B0B-8946-FEDD7BE34960}"/>
              </a:ext>
            </a:extLst>
          </p:cNvPr>
          <p:cNvGrpSpPr/>
          <p:nvPr/>
        </p:nvGrpSpPr>
        <p:grpSpPr>
          <a:xfrm>
            <a:off x="4121150" y="3022599"/>
            <a:ext cx="3940176" cy="811213"/>
            <a:chOff x="4114800" y="3022599"/>
            <a:chExt cx="3940176" cy="811213"/>
          </a:xfrm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xmlns="" id="{EE6BAD0C-5D38-4FC4-B7D5-540AB817615D}"/>
                </a:ext>
              </a:extLst>
            </p:cNvPr>
            <p:cNvSpPr/>
            <p:nvPr/>
          </p:nvSpPr>
          <p:spPr>
            <a:xfrm>
              <a:off x="5747308" y="3441532"/>
              <a:ext cx="2294573" cy="394018"/>
            </a:xfrm>
            <a:custGeom>
              <a:avLst/>
              <a:gdLst>
                <a:gd name="connsiteX0" fmla="*/ 95607 w 2294573"/>
                <a:gd name="connsiteY0" fmla="*/ 128056 h 394017"/>
                <a:gd name="connsiteX1" fmla="*/ 109514 w 2294573"/>
                <a:gd name="connsiteY1" fmla="*/ 73589 h 394017"/>
                <a:gd name="connsiteX2" fmla="*/ 146482 w 2294573"/>
                <a:gd name="connsiteY2" fmla="*/ 23873 h 394017"/>
                <a:gd name="connsiteX3" fmla="*/ 171513 w 2294573"/>
                <a:gd name="connsiteY3" fmla="*/ 31869 h 394017"/>
                <a:gd name="connsiteX4" fmla="*/ 183102 w 2294573"/>
                <a:gd name="connsiteY4" fmla="*/ 12748 h 394017"/>
                <a:gd name="connsiteX5" fmla="*/ 166878 w 2294573"/>
                <a:gd name="connsiteY5" fmla="*/ 0 h 394017"/>
                <a:gd name="connsiteX6" fmla="*/ 124231 w 2294573"/>
                <a:gd name="connsiteY6" fmla="*/ 19121 h 394017"/>
                <a:gd name="connsiteX7" fmla="*/ 64549 w 2294573"/>
                <a:gd name="connsiteY7" fmla="*/ 128056 h 394017"/>
                <a:gd name="connsiteX8" fmla="*/ 29783 w 2294573"/>
                <a:gd name="connsiteY8" fmla="*/ 128056 h 394017"/>
                <a:gd name="connsiteX9" fmla="*/ 25379 w 2294573"/>
                <a:gd name="connsiteY9" fmla="*/ 144396 h 394017"/>
                <a:gd name="connsiteX10" fmla="*/ 61189 w 2294573"/>
                <a:gd name="connsiteY10" fmla="*/ 144396 h 394017"/>
                <a:gd name="connsiteX11" fmla="*/ 0 w 2294573"/>
                <a:gd name="connsiteY11" fmla="*/ 392280 h 394017"/>
                <a:gd name="connsiteX12" fmla="*/ 1159 w 2294573"/>
                <a:gd name="connsiteY12" fmla="*/ 394713 h 394017"/>
                <a:gd name="connsiteX13" fmla="*/ 25379 w 2294573"/>
                <a:gd name="connsiteY13" fmla="*/ 387528 h 394017"/>
                <a:gd name="connsiteX14" fmla="*/ 91899 w 2294573"/>
                <a:gd name="connsiteY14" fmla="*/ 144164 h 394017"/>
                <a:gd name="connsiteX15" fmla="*/ 135241 w 2294573"/>
                <a:gd name="connsiteY15" fmla="*/ 144164 h 394017"/>
                <a:gd name="connsiteX16" fmla="*/ 139992 w 2294573"/>
                <a:gd name="connsiteY16" fmla="*/ 127824 h 394017"/>
                <a:gd name="connsiteX17" fmla="*/ 196661 w 2294573"/>
                <a:gd name="connsiteY17" fmla="*/ 243944 h 394017"/>
                <a:gd name="connsiteX18" fmla="*/ 271061 w 2294573"/>
                <a:gd name="connsiteY18" fmla="*/ 132923 h 394017"/>
                <a:gd name="connsiteX19" fmla="*/ 316025 w 2294573"/>
                <a:gd name="connsiteY19" fmla="*/ 189013 h 394017"/>
                <a:gd name="connsiteX20" fmla="*/ 242785 w 2294573"/>
                <a:gd name="connsiteY20" fmla="*/ 300033 h 394017"/>
                <a:gd name="connsiteX21" fmla="*/ 196430 w 2294573"/>
                <a:gd name="connsiteY21" fmla="*/ 243944 h 394017"/>
                <a:gd name="connsiteX22" fmla="*/ 164792 w 2294573"/>
                <a:gd name="connsiteY22" fmla="*/ 230385 h 394017"/>
                <a:gd name="connsiteX23" fmla="*/ 243132 w 2294573"/>
                <a:gd name="connsiteY23" fmla="*/ 310463 h 394017"/>
                <a:gd name="connsiteX24" fmla="*/ 347431 w 2294573"/>
                <a:gd name="connsiteY24" fmla="*/ 203383 h 394017"/>
                <a:gd name="connsiteX25" fmla="*/ 271061 w 2294573"/>
                <a:gd name="connsiteY25" fmla="*/ 122262 h 394017"/>
                <a:gd name="connsiteX26" fmla="*/ 164444 w 2294573"/>
                <a:gd name="connsiteY26" fmla="*/ 230037 h 394017"/>
                <a:gd name="connsiteX27" fmla="*/ 396567 w 2294573"/>
                <a:gd name="connsiteY27" fmla="*/ 182639 h 394017"/>
                <a:gd name="connsiteX28" fmla="*/ 429943 w 2294573"/>
                <a:gd name="connsiteY28" fmla="*/ 155985 h 394017"/>
                <a:gd name="connsiteX29" fmla="*/ 437591 w 2294573"/>
                <a:gd name="connsiteY29" fmla="*/ 166415 h 394017"/>
                <a:gd name="connsiteX30" fmla="*/ 432724 w 2294573"/>
                <a:gd name="connsiteY30" fmla="*/ 189592 h 394017"/>
                <a:gd name="connsiteX31" fmla="*/ 401319 w 2294573"/>
                <a:gd name="connsiteY31" fmla="*/ 299453 h 394017"/>
                <a:gd name="connsiteX32" fmla="*/ 400507 w 2294573"/>
                <a:gd name="connsiteY32" fmla="*/ 303046 h 394017"/>
                <a:gd name="connsiteX33" fmla="*/ 413255 w 2294573"/>
                <a:gd name="connsiteY33" fmla="*/ 310231 h 394017"/>
                <a:gd name="connsiteX34" fmla="*/ 427625 w 2294573"/>
                <a:gd name="connsiteY34" fmla="*/ 306986 h 394017"/>
                <a:gd name="connsiteX35" fmla="*/ 434810 w 2294573"/>
                <a:gd name="connsiteY35" fmla="*/ 281491 h 394017"/>
                <a:gd name="connsiteX36" fmla="*/ 503647 w 2294573"/>
                <a:gd name="connsiteY36" fmla="*/ 163749 h 394017"/>
                <a:gd name="connsiteX37" fmla="*/ 518365 w 2294573"/>
                <a:gd name="connsiteY37" fmla="*/ 165372 h 394017"/>
                <a:gd name="connsiteX38" fmla="*/ 535053 w 2294573"/>
                <a:gd name="connsiteY38" fmla="*/ 135936 h 394017"/>
                <a:gd name="connsiteX39" fmla="*/ 522653 w 2294573"/>
                <a:gd name="connsiteY39" fmla="*/ 122377 h 394017"/>
                <a:gd name="connsiteX40" fmla="*/ 449528 w 2294573"/>
                <a:gd name="connsiteY40" fmla="*/ 212654 h 394017"/>
                <a:gd name="connsiteX41" fmla="*/ 448717 w 2294573"/>
                <a:gd name="connsiteY41" fmla="*/ 212654 h 394017"/>
                <a:gd name="connsiteX42" fmla="*/ 463782 w 2294573"/>
                <a:gd name="connsiteY42" fmla="*/ 158186 h 394017"/>
                <a:gd name="connsiteX43" fmla="*/ 467838 w 2294573"/>
                <a:gd name="connsiteY43" fmla="*/ 137443 h 394017"/>
                <a:gd name="connsiteX44" fmla="*/ 451498 w 2294573"/>
                <a:gd name="connsiteY44" fmla="*/ 122377 h 394017"/>
                <a:gd name="connsiteX45" fmla="*/ 391352 w 2294573"/>
                <a:gd name="connsiteY45" fmla="*/ 175686 h 394017"/>
                <a:gd name="connsiteX46" fmla="*/ 396567 w 2294573"/>
                <a:gd name="connsiteY46" fmla="*/ 182407 h 394017"/>
                <a:gd name="connsiteX47" fmla="*/ 697875 w 2294573"/>
                <a:gd name="connsiteY47" fmla="*/ 185420 h 394017"/>
                <a:gd name="connsiteX48" fmla="*/ 695094 w 2294573"/>
                <a:gd name="connsiteY48" fmla="*/ 170355 h 394017"/>
                <a:gd name="connsiteX49" fmla="*/ 712430 w 2294573"/>
                <a:gd name="connsiteY49" fmla="*/ 152010 h 394017"/>
                <a:gd name="connsiteX50" fmla="*/ 714099 w 2294573"/>
                <a:gd name="connsiteY50" fmla="*/ 152044 h 394017"/>
                <a:gd name="connsiteX51" fmla="*/ 760454 w 2294573"/>
                <a:gd name="connsiteY51" fmla="*/ 267932 h 394017"/>
                <a:gd name="connsiteX52" fmla="*/ 764046 w 2294573"/>
                <a:gd name="connsiteY52" fmla="*/ 300960 h 394017"/>
                <a:gd name="connsiteX53" fmla="*/ 765205 w 2294573"/>
                <a:gd name="connsiteY53" fmla="*/ 321704 h 394017"/>
                <a:gd name="connsiteX54" fmla="*/ 743766 w 2294573"/>
                <a:gd name="connsiteY54" fmla="*/ 346736 h 394017"/>
                <a:gd name="connsiteX55" fmla="*/ 709927 w 2294573"/>
                <a:gd name="connsiteY55" fmla="*/ 365857 h 394017"/>
                <a:gd name="connsiteX56" fmla="*/ 693239 w 2294573"/>
                <a:gd name="connsiteY56" fmla="*/ 363076 h 394017"/>
                <a:gd name="connsiteX57" fmla="*/ 678765 w 2294573"/>
                <a:gd name="connsiteY57" fmla="*/ 377805 h 394017"/>
                <a:gd name="connsiteX58" fmla="*/ 678869 w 2294573"/>
                <a:gd name="connsiteY58" fmla="*/ 379416 h 394017"/>
                <a:gd name="connsiteX59" fmla="*/ 695209 w 2294573"/>
                <a:gd name="connsiteY59" fmla="*/ 395293 h 394017"/>
                <a:gd name="connsiteX60" fmla="*/ 771231 w 2294573"/>
                <a:gd name="connsiteY60" fmla="*/ 332829 h 394017"/>
                <a:gd name="connsiteX61" fmla="*/ 863941 w 2294573"/>
                <a:gd name="connsiteY61" fmla="*/ 143817 h 394017"/>
                <a:gd name="connsiteX62" fmla="*/ 848529 w 2294573"/>
                <a:gd name="connsiteY62" fmla="*/ 122725 h 394017"/>
                <a:gd name="connsiteX63" fmla="*/ 829291 w 2294573"/>
                <a:gd name="connsiteY63" fmla="*/ 146018 h 394017"/>
                <a:gd name="connsiteX64" fmla="*/ 834043 w 2294573"/>
                <a:gd name="connsiteY64" fmla="*/ 178583 h 394017"/>
                <a:gd name="connsiteX65" fmla="*/ 790701 w 2294573"/>
                <a:gd name="connsiteY65" fmla="*/ 284504 h 394017"/>
                <a:gd name="connsiteX66" fmla="*/ 727426 w 2294573"/>
                <a:gd name="connsiteY66" fmla="*/ 122262 h 394017"/>
                <a:gd name="connsiteX67" fmla="*/ 684432 w 2294573"/>
                <a:gd name="connsiteY67" fmla="*/ 182291 h 394017"/>
                <a:gd name="connsiteX68" fmla="*/ 694050 w 2294573"/>
                <a:gd name="connsiteY68" fmla="*/ 187854 h 394017"/>
                <a:gd name="connsiteX69" fmla="*/ 697643 w 2294573"/>
                <a:gd name="connsiteY69" fmla="*/ 185072 h 394017"/>
                <a:gd name="connsiteX70" fmla="*/ 933590 w 2294573"/>
                <a:gd name="connsiteY70" fmla="*/ 243480 h 394017"/>
                <a:gd name="connsiteX71" fmla="*/ 1007990 w 2294573"/>
                <a:gd name="connsiteY71" fmla="*/ 132459 h 394017"/>
                <a:gd name="connsiteX72" fmla="*/ 1052954 w 2294573"/>
                <a:gd name="connsiteY72" fmla="*/ 188549 h 394017"/>
                <a:gd name="connsiteX73" fmla="*/ 979713 w 2294573"/>
                <a:gd name="connsiteY73" fmla="*/ 299569 h 394017"/>
                <a:gd name="connsiteX74" fmla="*/ 933358 w 2294573"/>
                <a:gd name="connsiteY74" fmla="*/ 243480 h 394017"/>
                <a:gd name="connsiteX75" fmla="*/ 901721 w 2294573"/>
                <a:gd name="connsiteY75" fmla="*/ 229921 h 394017"/>
                <a:gd name="connsiteX76" fmla="*/ 980177 w 2294573"/>
                <a:gd name="connsiteY76" fmla="*/ 309999 h 394017"/>
                <a:gd name="connsiteX77" fmla="*/ 1084475 w 2294573"/>
                <a:gd name="connsiteY77" fmla="*/ 202919 h 394017"/>
                <a:gd name="connsiteX78" fmla="*/ 1007990 w 2294573"/>
                <a:gd name="connsiteY78" fmla="*/ 121798 h 394017"/>
                <a:gd name="connsiteX79" fmla="*/ 901373 w 2294573"/>
                <a:gd name="connsiteY79" fmla="*/ 229573 h 394017"/>
                <a:gd name="connsiteX80" fmla="*/ 1318916 w 2294573"/>
                <a:gd name="connsiteY80" fmla="*/ 249854 h 394017"/>
                <a:gd name="connsiteX81" fmla="*/ 1284150 w 2294573"/>
                <a:gd name="connsiteY81" fmla="*/ 274538 h 394017"/>
                <a:gd name="connsiteX82" fmla="*/ 1278124 w 2294573"/>
                <a:gd name="connsiteY82" fmla="*/ 268975 h 394017"/>
                <a:gd name="connsiteX83" fmla="*/ 1279398 w 2294573"/>
                <a:gd name="connsiteY83" fmla="*/ 263413 h 394017"/>
                <a:gd name="connsiteX84" fmla="*/ 1322740 w 2294573"/>
                <a:gd name="connsiteY84" fmla="*/ 133734 h 394017"/>
                <a:gd name="connsiteX85" fmla="*/ 1304778 w 2294573"/>
                <a:gd name="connsiteY85" fmla="*/ 122146 h 394017"/>
                <a:gd name="connsiteX86" fmla="*/ 1291335 w 2294573"/>
                <a:gd name="connsiteY86" fmla="*/ 134430 h 394017"/>
                <a:gd name="connsiteX87" fmla="*/ 1175447 w 2294573"/>
                <a:gd name="connsiteY87" fmla="*/ 272104 h 394017"/>
                <a:gd name="connsiteX88" fmla="*/ 1168726 w 2294573"/>
                <a:gd name="connsiteY88" fmla="*/ 268164 h 394017"/>
                <a:gd name="connsiteX89" fmla="*/ 1169537 w 2294573"/>
                <a:gd name="connsiteY89" fmla="*/ 262601 h 394017"/>
                <a:gd name="connsiteX90" fmla="*/ 1205346 w 2294573"/>
                <a:gd name="connsiteY90" fmla="*/ 155521 h 394017"/>
                <a:gd name="connsiteX91" fmla="*/ 1210561 w 2294573"/>
                <a:gd name="connsiteY91" fmla="*/ 134893 h 394017"/>
                <a:gd name="connsiteX92" fmla="*/ 1200328 w 2294573"/>
                <a:gd name="connsiteY92" fmla="*/ 122088 h 394017"/>
                <a:gd name="connsiteX93" fmla="*/ 1197350 w 2294573"/>
                <a:gd name="connsiteY93" fmla="*/ 122146 h 394017"/>
                <a:gd name="connsiteX94" fmla="*/ 1141261 w 2294573"/>
                <a:gd name="connsiteY94" fmla="*/ 159114 h 394017"/>
                <a:gd name="connsiteX95" fmla="*/ 1127702 w 2294573"/>
                <a:gd name="connsiteY95" fmla="*/ 173020 h 394017"/>
                <a:gd name="connsiteX96" fmla="*/ 1134075 w 2294573"/>
                <a:gd name="connsiteY96" fmla="*/ 179858 h 394017"/>
                <a:gd name="connsiteX97" fmla="*/ 1167103 w 2294573"/>
                <a:gd name="connsiteY97" fmla="*/ 154015 h 394017"/>
                <a:gd name="connsiteX98" fmla="*/ 1172318 w 2294573"/>
                <a:gd name="connsiteY98" fmla="*/ 159925 h 394017"/>
                <a:gd name="connsiteX99" fmla="*/ 1170696 w 2294573"/>
                <a:gd name="connsiteY99" fmla="*/ 168732 h 394017"/>
                <a:gd name="connsiteX100" fmla="*/ 1135929 w 2294573"/>
                <a:gd name="connsiteY100" fmla="*/ 271293 h 394017"/>
                <a:gd name="connsiteX101" fmla="*/ 1131873 w 2294573"/>
                <a:gd name="connsiteY101" fmla="*/ 288444 h 394017"/>
                <a:gd name="connsiteX102" fmla="*/ 1148561 w 2294573"/>
                <a:gd name="connsiteY102" fmla="*/ 303973 h 394017"/>
                <a:gd name="connsiteX103" fmla="*/ 1271982 w 2294573"/>
                <a:gd name="connsiteY103" fmla="*/ 190172 h 394017"/>
                <a:gd name="connsiteX104" fmla="*/ 1272793 w 2294573"/>
                <a:gd name="connsiteY104" fmla="*/ 190172 h 394017"/>
                <a:gd name="connsiteX105" fmla="*/ 1248920 w 2294573"/>
                <a:gd name="connsiteY105" fmla="*/ 260631 h 394017"/>
                <a:gd name="connsiteX106" fmla="*/ 1241271 w 2294573"/>
                <a:gd name="connsiteY106" fmla="*/ 290067 h 394017"/>
                <a:gd name="connsiteX107" fmla="*/ 1253416 w 2294573"/>
                <a:gd name="connsiteY107" fmla="*/ 304043 h 394017"/>
                <a:gd name="connsiteX108" fmla="*/ 1255989 w 2294573"/>
                <a:gd name="connsiteY108" fmla="*/ 303973 h 394017"/>
                <a:gd name="connsiteX109" fmla="*/ 1324131 w 2294573"/>
                <a:gd name="connsiteY109" fmla="*/ 255416 h 394017"/>
                <a:gd name="connsiteX110" fmla="*/ 1318568 w 2294573"/>
                <a:gd name="connsiteY110" fmla="*/ 249854 h 394017"/>
                <a:gd name="connsiteX111" fmla="*/ 1369443 w 2294573"/>
                <a:gd name="connsiteY111" fmla="*/ 182175 h 394017"/>
                <a:gd name="connsiteX112" fmla="*/ 1402818 w 2294573"/>
                <a:gd name="connsiteY112" fmla="*/ 155521 h 394017"/>
                <a:gd name="connsiteX113" fmla="*/ 1410351 w 2294573"/>
                <a:gd name="connsiteY113" fmla="*/ 165951 h 394017"/>
                <a:gd name="connsiteX114" fmla="*/ 1405600 w 2294573"/>
                <a:gd name="connsiteY114" fmla="*/ 189129 h 394017"/>
                <a:gd name="connsiteX115" fmla="*/ 1373963 w 2294573"/>
                <a:gd name="connsiteY115" fmla="*/ 299222 h 394017"/>
                <a:gd name="connsiteX116" fmla="*/ 1373151 w 2294573"/>
                <a:gd name="connsiteY116" fmla="*/ 302814 h 394017"/>
                <a:gd name="connsiteX117" fmla="*/ 1385899 w 2294573"/>
                <a:gd name="connsiteY117" fmla="*/ 309999 h 394017"/>
                <a:gd name="connsiteX118" fmla="*/ 1400153 w 2294573"/>
                <a:gd name="connsiteY118" fmla="*/ 306754 h 394017"/>
                <a:gd name="connsiteX119" fmla="*/ 1407338 w 2294573"/>
                <a:gd name="connsiteY119" fmla="*/ 281259 h 394017"/>
                <a:gd name="connsiteX120" fmla="*/ 1476175 w 2294573"/>
                <a:gd name="connsiteY120" fmla="*/ 163518 h 394017"/>
                <a:gd name="connsiteX121" fmla="*/ 1490893 w 2294573"/>
                <a:gd name="connsiteY121" fmla="*/ 165140 h 394017"/>
                <a:gd name="connsiteX122" fmla="*/ 1507581 w 2294573"/>
                <a:gd name="connsiteY122" fmla="*/ 135704 h 394017"/>
                <a:gd name="connsiteX123" fmla="*/ 1495297 w 2294573"/>
                <a:gd name="connsiteY123" fmla="*/ 122146 h 394017"/>
                <a:gd name="connsiteX124" fmla="*/ 1422056 w 2294573"/>
                <a:gd name="connsiteY124" fmla="*/ 212422 h 394017"/>
                <a:gd name="connsiteX125" fmla="*/ 1421245 w 2294573"/>
                <a:gd name="connsiteY125" fmla="*/ 212422 h 394017"/>
                <a:gd name="connsiteX126" fmla="*/ 1436426 w 2294573"/>
                <a:gd name="connsiteY126" fmla="*/ 157955 h 394017"/>
                <a:gd name="connsiteX127" fmla="*/ 1440366 w 2294573"/>
                <a:gd name="connsiteY127" fmla="*/ 137211 h 394017"/>
                <a:gd name="connsiteX128" fmla="*/ 1424026 w 2294573"/>
                <a:gd name="connsiteY128" fmla="*/ 122146 h 394017"/>
                <a:gd name="connsiteX129" fmla="*/ 1363996 w 2294573"/>
                <a:gd name="connsiteY129" fmla="*/ 175454 h 394017"/>
                <a:gd name="connsiteX130" fmla="*/ 1369211 w 2294573"/>
                <a:gd name="connsiteY130" fmla="*/ 182175 h 394017"/>
                <a:gd name="connsiteX131" fmla="*/ 1762533 w 2294573"/>
                <a:gd name="connsiteY131" fmla="*/ 2318 h 394017"/>
                <a:gd name="connsiteX132" fmla="*/ 1759752 w 2294573"/>
                <a:gd name="connsiteY132" fmla="*/ 0 h 394017"/>
                <a:gd name="connsiteX133" fmla="*/ 1730664 w 2294573"/>
                <a:gd name="connsiteY133" fmla="*/ 7996 h 394017"/>
                <a:gd name="connsiteX134" fmla="*/ 1701577 w 2294573"/>
                <a:gd name="connsiteY134" fmla="*/ 12284 h 394017"/>
                <a:gd name="connsiteX135" fmla="*/ 1699607 w 2294573"/>
                <a:gd name="connsiteY135" fmla="*/ 17847 h 394017"/>
                <a:gd name="connsiteX136" fmla="*/ 1723479 w 2294573"/>
                <a:gd name="connsiteY136" fmla="*/ 30594 h 394017"/>
                <a:gd name="connsiteX137" fmla="*/ 1667853 w 2294573"/>
                <a:gd name="connsiteY137" fmla="*/ 270945 h 394017"/>
                <a:gd name="connsiteX138" fmla="*/ 1665072 w 2294573"/>
                <a:gd name="connsiteY138" fmla="*/ 290414 h 394017"/>
                <a:gd name="connsiteX139" fmla="*/ 1679790 w 2294573"/>
                <a:gd name="connsiteY139" fmla="*/ 309999 h 394017"/>
                <a:gd name="connsiteX140" fmla="*/ 1739820 w 2294573"/>
                <a:gd name="connsiteY140" fmla="*/ 255880 h 394017"/>
                <a:gd name="connsiteX141" fmla="*/ 1735068 w 2294573"/>
                <a:gd name="connsiteY141" fmla="*/ 247420 h 394017"/>
                <a:gd name="connsiteX142" fmla="*/ 1704474 w 2294573"/>
                <a:gd name="connsiteY142" fmla="*/ 278130 h 394017"/>
                <a:gd name="connsiteX143" fmla="*/ 1699259 w 2294573"/>
                <a:gd name="connsiteY143" fmla="*/ 269786 h 394017"/>
                <a:gd name="connsiteX144" fmla="*/ 1700418 w 2294573"/>
                <a:gd name="connsiteY144" fmla="*/ 261790 h 394017"/>
                <a:gd name="connsiteX145" fmla="*/ 1762533 w 2294573"/>
                <a:gd name="connsiteY145" fmla="*/ 2318 h 394017"/>
                <a:gd name="connsiteX146" fmla="*/ 1795909 w 2294573"/>
                <a:gd name="connsiteY146" fmla="*/ 179394 h 394017"/>
                <a:gd name="connsiteX147" fmla="*/ 1824186 w 2294573"/>
                <a:gd name="connsiteY147" fmla="*/ 154015 h 394017"/>
                <a:gd name="connsiteX148" fmla="*/ 1828937 w 2294573"/>
                <a:gd name="connsiteY148" fmla="*/ 158036 h 394017"/>
                <a:gd name="connsiteX149" fmla="*/ 1828937 w 2294573"/>
                <a:gd name="connsiteY149" fmla="*/ 158766 h 394017"/>
                <a:gd name="connsiteX150" fmla="*/ 1825345 w 2294573"/>
                <a:gd name="connsiteY150" fmla="*/ 173484 h 394017"/>
                <a:gd name="connsiteX151" fmla="*/ 1791158 w 2294573"/>
                <a:gd name="connsiteY151" fmla="*/ 274538 h 394017"/>
                <a:gd name="connsiteX152" fmla="*/ 1786754 w 2294573"/>
                <a:gd name="connsiteY152" fmla="*/ 294007 h 394017"/>
                <a:gd name="connsiteX153" fmla="*/ 1801935 w 2294573"/>
                <a:gd name="connsiteY153" fmla="*/ 309999 h 394017"/>
                <a:gd name="connsiteX154" fmla="*/ 1865210 w 2294573"/>
                <a:gd name="connsiteY154" fmla="*/ 257386 h 394017"/>
                <a:gd name="connsiteX155" fmla="*/ 1858836 w 2294573"/>
                <a:gd name="connsiteY155" fmla="*/ 252287 h 394017"/>
                <a:gd name="connsiteX156" fmla="*/ 1828589 w 2294573"/>
                <a:gd name="connsiteY156" fmla="*/ 278130 h 394017"/>
                <a:gd name="connsiteX157" fmla="*/ 1823374 w 2294573"/>
                <a:gd name="connsiteY157" fmla="*/ 272104 h 394017"/>
                <a:gd name="connsiteX158" fmla="*/ 1827315 w 2294573"/>
                <a:gd name="connsiteY158" fmla="*/ 255416 h 394017"/>
                <a:gd name="connsiteX159" fmla="*/ 1859995 w 2294573"/>
                <a:gd name="connsiteY159" fmla="*/ 154362 h 394017"/>
                <a:gd name="connsiteX160" fmla="*/ 1865558 w 2294573"/>
                <a:gd name="connsiteY160" fmla="*/ 132112 h 394017"/>
                <a:gd name="connsiteX161" fmla="*/ 1853273 w 2294573"/>
                <a:gd name="connsiteY161" fmla="*/ 122146 h 394017"/>
                <a:gd name="connsiteX162" fmla="*/ 1790346 w 2294573"/>
                <a:gd name="connsiteY162" fmla="*/ 173831 h 394017"/>
                <a:gd name="connsiteX163" fmla="*/ 1795909 w 2294573"/>
                <a:gd name="connsiteY163" fmla="*/ 179394 h 394017"/>
                <a:gd name="connsiteX164" fmla="*/ 1861965 w 2294573"/>
                <a:gd name="connsiteY164" fmla="*/ 29436 h 394017"/>
                <a:gd name="connsiteX165" fmla="*/ 1843655 w 2294573"/>
                <a:gd name="connsiteY165" fmla="*/ 47746 h 394017"/>
                <a:gd name="connsiteX166" fmla="*/ 1861976 w 2294573"/>
                <a:gd name="connsiteY166" fmla="*/ 66056 h 394017"/>
                <a:gd name="connsiteX167" fmla="*/ 1880275 w 2294573"/>
                <a:gd name="connsiteY167" fmla="*/ 48093 h 394017"/>
                <a:gd name="connsiteX168" fmla="*/ 1861965 w 2294573"/>
                <a:gd name="connsiteY168" fmla="*/ 29436 h 394017"/>
                <a:gd name="connsiteX169" fmla="*/ 1991643 w 2294573"/>
                <a:gd name="connsiteY169" fmla="*/ 128056 h 394017"/>
                <a:gd name="connsiteX170" fmla="*/ 2005666 w 2294573"/>
                <a:gd name="connsiteY170" fmla="*/ 73589 h 394017"/>
                <a:gd name="connsiteX171" fmla="*/ 2042634 w 2294573"/>
                <a:gd name="connsiteY171" fmla="*/ 23873 h 394017"/>
                <a:gd name="connsiteX172" fmla="*/ 2067665 w 2294573"/>
                <a:gd name="connsiteY172" fmla="*/ 31869 h 394017"/>
                <a:gd name="connsiteX173" fmla="*/ 2079254 w 2294573"/>
                <a:gd name="connsiteY173" fmla="*/ 12748 h 394017"/>
                <a:gd name="connsiteX174" fmla="*/ 2063030 w 2294573"/>
                <a:gd name="connsiteY174" fmla="*/ 0 h 394017"/>
                <a:gd name="connsiteX175" fmla="*/ 2020383 w 2294573"/>
                <a:gd name="connsiteY175" fmla="*/ 19121 h 394017"/>
                <a:gd name="connsiteX176" fmla="*/ 1960701 w 2294573"/>
                <a:gd name="connsiteY176" fmla="*/ 128056 h 394017"/>
                <a:gd name="connsiteX177" fmla="*/ 1925935 w 2294573"/>
                <a:gd name="connsiteY177" fmla="*/ 128056 h 394017"/>
                <a:gd name="connsiteX178" fmla="*/ 1921531 w 2294573"/>
                <a:gd name="connsiteY178" fmla="*/ 144396 h 394017"/>
                <a:gd name="connsiteX179" fmla="*/ 1957340 w 2294573"/>
                <a:gd name="connsiteY179" fmla="*/ 144396 h 394017"/>
                <a:gd name="connsiteX180" fmla="*/ 1895456 w 2294573"/>
                <a:gd name="connsiteY180" fmla="*/ 392280 h 394017"/>
                <a:gd name="connsiteX181" fmla="*/ 1896615 w 2294573"/>
                <a:gd name="connsiteY181" fmla="*/ 394713 h 394017"/>
                <a:gd name="connsiteX182" fmla="*/ 1920836 w 2294573"/>
                <a:gd name="connsiteY182" fmla="*/ 387528 h 394017"/>
                <a:gd name="connsiteX183" fmla="*/ 1987355 w 2294573"/>
                <a:gd name="connsiteY183" fmla="*/ 144164 h 394017"/>
                <a:gd name="connsiteX184" fmla="*/ 2030697 w 2294573"/>
                <a:gd name="connsiteY184" fmla="*/ 144164 h 394017"/>
                <a:gd name="connsiteX185" fmla="*/ 2035448 w 2294573"/>
                <a:gd name="connsiteY185" fmla="*/ 127824 h 394017"/>
                <a:gd name="connsiteX186" fmla="*/ 2189811 w 2294573"/>
                <a:gd name="connsiteY186" fmla="*/ 251476 h 394017"/>
                <a:gd name="connsiteX187" fmla="*/ 2120278 w 2294573"/>
                <a:gd name="connsiteY187" fmla="*/ 288444 h 394017"/>
                <a:gd name="connsiteX188" fmla="*/ 2087737 w 2294573"/>
                <a:gd name="connsiteY188" fmla="*/ 261964 h 394017"/>
                <a:gd name="connsiteX189" fmla="*/ 2087598 w 2294573"/>
                <a:gd name="connsiteY189" fmla="*/ 257850 h 394017"/>
                <a:gd name="connsiteX190" fmla="*/ 2090843 w 2294573"/>
                <a:gd name="connsiteY190" fmla="*/ 227140 h 394017"/>
                <a:gd name="connsiteX191" fmla="*/ 2209396 w 2294573"/>
                <a:gd name="connsiteY191" fmla="*/ 150422 h 394017"/>
                <a:gd name="connsiteX192" fmla="*/ 2170458 w 2294573"/>
                <a:gd name="connsiteY192" fmla="*/ 122146 h 394017"/>
                <a:gd name="connsiteX193" fmla="*/ 2055845 w 2294573"/>
                <a:gd name="connsiteY193" fmla="*/ 256228 h 394017"/>
                <a:gd name="connsiteX194" fmla="*/ 2104749 w 2294573"/>
                <a:gd name="connsiteY194" fmla="*/ 309999 h 394017"/>
                <a:gd name="connsiteX195" fmla="*/ 2195026 w 2294573"/>
                <a:gd name="connsiteY195" fmla="*/ 258198 h 394017"/>
                <a:gd name="connsiteX196" fmla="*/ 2189463 w 2294573"/>
                <a:gd name="connsiteY196" fmla="*/ 251476 h 394017"/>
                <a:gd name="connsiteX197" fmla="*/ 2093161 w 2294573"/>
                <a:gd name="connsiteY197" fmla="*/ 216710 h 394017"/>
                <a:gd name="connsiteX198" fmla="*/ 2161650 w 2294573"/>
                <a:gd name="connsiteY198" fmla="*/ 134777 h 394017"/>
                <a:gd name="connsiteX199" fmla="*/ 2177932 w 2294573"/>
                <a:gd name="connsiteY199" fmla="*/ 149263 h 394017"/>
                <a:gd name="connsiteX200" fmla="*/ 2177874 w 2294573"/>
                <a:gd name="connsiteY200" fmla="*/ 151813 h 394017"/>
                <a:gd name="connsiteX201" fmla="*/ 2093161 w 2294573"/>
                <a:gd name="connsiteY201" fmla="*/ 216710 h 394017"/>
                <a:gd name="connsiteX202" fmla="*/ 2278581 w 2294573"/>
                <a:gd name="connsiteY202" fmla="*/ 309420 h 394017"/>
                <a:gd name="connsiteX203" fmla="*/ 2304887 w 2294573"/>
                <a:gd name="connsiteY203" fmla="*/ 283461 h 394017"/>
                <a:gd name="connsiteX204" fmla="*/ 2278581 w 2294573"/>
                <a:gd name="connsiteY204" fmla="*/ 257155 h 394017"/>
                <a:gd name="connsiteX205" fmla="*/ 2252274 w 2294573"/>
                <a:gd name="connsiteY205" fmla="*/ 283461 h 394017"/>
                <a:gd name="connsiteX206" fmla="*/ 2278581 w 2294573"/>
                <a:gd name="connsiteY206" fmla="*/ 309420 h 39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2294573" h="394017">
                  <a:moveTo>
                    <a:pt x="95607" y="128056"/>
                  </a:moveTo>
                  <a:lnTo>
                    <a:pt x="109514" y="73589"/>
                  </a:lnTo>
                  <a:cubicBezTo>
                    <a:pt x="115076" y="50411"/>
                    <a:pt x="122261" y="23873"/>
                    <a:pt x="146482" y="23873"/>
                  </a:cubicBezTo>
                  <a:cubicBezTo>
                    <a:pt x="155637" y="23873"/>
                    <a:pt x="163981" y="31869"/>
                    <a:pt x="171513" y="31869"/>
                  </a:cubicBezTo>
                  <a:cubicBezTo>
                    <a:pt x="179046" y="31869"/>
                    <a:pt x="183102" y="18310"/>
                    <a:pt x="183102" y="12748"/>
                  </a:cubicBezTo>
                  <a:cubicBezTo>
                    <a:pt x="183102" y="3129"/>
                    <a:pt x="174758" y="0"/>
                    <a:pt x="166878" y="0"/>
                  </a:cubicBezTo>
                  <a:cubicBezTo>
                    <a:pt x="150909" y="1368"/>
                    <a:pt x="135878" y="8101"/>
                    <a:pt x="124231" y="19121"/>
                  </a:cubicBezTo>
                  <a:cubicBezTo>
                    <a:pt x="87611" y="50875"/>
                    <a:pt x="77297" y="83903"/>
                    <a:pt x="64549" y="128056"/>
                  </a:cubicBezTo>
                  <a:lnTo>
                    <a:pt x="29783" y="128056"/>
                  </a:lnTo>
                  <a:lnTo>
                    <a:pt x="25379" y="144396"/>
                  </a:lnTo>
                  <a:lnTo>
                    <a:pt x="61189" y="144396"/>
                  </a:lnTo>
                  <a:lnTo>
                    <a:pt x="0" y="392280"/>
                  </a:lnTo>
                  <a:lnTo>
                    <a:pt x="1159" y="394713"/>
                  </a:lnTo>
                  <a:lnTo>
                    <a:pt x="25379" y="387528"/>
                  </a:lnTo>
                  <a:lnTo>
                    <a:pt x="91899" y="144164"/>
                  </a:lnTo>
                  <a:lnTo>
                    <a:pt x="135241" y="144164"/>
                  </a:lnTo>
                  <a:lnTo>
                    <a:pt x="139992" y="127824"/>
                  </a:lnTo>
                  <a:close/>
                  <a:moveTo>
                    <a:pt x="196661" y="243944"/>
                  </a:moveTo>
                  <a:cubicBezTo>
                    <a:pt x="196661" y="200138"/>
                    <a:pt x="217753" y="132923"/>
                    <a:pt x="271061" y="132923"/>
                  </a:cubicBezTo>
                  <a:cubicBezTo>
                    <a:pt x="305248" y="132923"/>
                    <a:pt x="316025" y="160852"/>
                    <a:pt x="316025" y="189013"/>
                  </a:cubicBezTo>
                  <a:cubicBezTo>
                    <a:pt x="316025" y="230037"/>
                    <a:pt x="294123" y="300033"/>
                    <a:pt x="242785" y="300033"/>
                  </a:cubicBezTo>
                  <a:cubicBezTo>
                    <a:pt x="208018" y="300033"/>
                    <a:pt x="196430" y="273842"/>
                    <a:pt x="196430" y="243944"/>
                  </a:cubicBezTo>
                  <a:close/>
                  <a:moveTo>
                    <a:pt x="164792" y="230385"/>
                  </a:moveTo>
                  <a:cubicBezTo>
                    <a:pt x="164792" y="278594"/>
                    <a:pt x="195386" y="310463"/>
                    <a:pt x="243132" y="310463"/>
                  </a:cubicBezTo>
                  <a:cubicBezTo>
                    <a:pt x="300867" y="308249"/>
                    <a:pt x="346735" y="261153"/>
                    <a:pt x="347431" y="203383"/>
                  </a:cubicBezTo>
                  <a:cubicBezTo>
                    <a:pt x="347431" y="157028"/>
                    <a:pt x="317184" y="122262"/>
                    <a:pt x="271061" y="122262"/>
                  </a:cubicBezTo>
                  <a:cubicBezTo>
                    <a:pt x="212375" y="123803"/>
                    <a:pt x="165360" y="171340"/>
                    <a:pt x="164444" y="230037"/>
                  </a:cubicBezTo>
                  <a:close/>
                  <a:moveTo>
                    <a:pt x="396567" y="182639"/>
                  </a:moveTo>
                  <a:cubicBezTo>
                    <a:pt x="402941" y="174759"/>
                    <a:pt x="419745" y="155985"/>
                    <a:pt x="429943" y="155985"/>
                  </a:cubicBezTo>
                  <a:cubicBezTo>
                    <a:pt x="435158" y="155985"/>
                    <a:pt x="437591" y="162011"/>
                    <a:pt x="437591" y="166415"/>
                  </a:cubicBezTo>
                  <a:cubicBezTo>
                    <a:pt x="436907" y="174307"/>
                    <a:pt x="435274" y="182094"/>
                    <a:pt x="432724" y="189592"/>
                  </a:cubicBezTo>
                  <a:lnTo>
                    <a:pt x="401319" y="299453"/>
                  </a:lnTo>
                  <a:cubicBezTo>
                    <a:pt x="400878" y="300601"/>
                    <a:pt x="400600" y="301818"/>
                    <a:pt x="400507" y="303046"/>
                  </a:cubicBezTo>
                  <a:cubicBezTo>
                    <a:pt x="400507" y="306638"/>
                    <a:pt x="408156" y="310231"/>
                    <a:pt x="413255" y="310231"/>
                  </a:cubicBezTo>
                  <a:cubicBezTo>
                    <a:pt x="420440" y="310231"/>
                    <a:pt x="426814" y="310231"/>
                    <a:pt x="427625" y="306986"/>
                  </a:cubicBezTo>
                  <a:lnTo>
                    <a:pt x="434810" y="281491"/>
                  </a:lnTo>
                  <a:cubicBezTo>
                    <a:pt x="447905" y="240930"/>
                    <a:pt x="476182" y="163749"/>
                    <a:pt x="503647" y="163749"/>
                  </a:cubicBezTo>
                  <a:cubicBezTo>
                    <a:pt x="508399" y="163749"/>
                    <a:pt x="513498" y="165372"/>
                    <a:pt x="518365" y="165372"/>
                  </a:cubicBezTo>
                  <a:cubicBezTo>
                    <a:pt x="530649" y="165372"/>
                    <a:pt x="535053" y="145091"/>
                    <a:pt x="535053" y="135936"/>
                  </a:cubicBezTo>
                  <a:cubicBezTo>
                    <a:pt x="535053" y="126781"/>
                    <a:pt x="531112" y="122377"/>
                    <a:pt x="522653" y="122377"/>
                  </a:cubicBezTo>
                  <a:cubicBezTo>
                    <a:pt x="497621" y="122377"/>
                    <a:pt x="460189" y="191910"/>
                    <a:pt x="449528" y="212654"/>
                  </a:cubicBezTo>
                  <a:lnTo>
                    <a:pt x="448717" y="212654"/>
                  </a:lnTo>
                  <a:lnTo>
                    <a:pt x="463782" y="158186"/>
                  </a:lnTo>
                  <a:cubicBezTo>
                    <a:pt x="465914" y="151442"/>
                    <a:pt x="467270" y="144489"/>
                    <a:pt x="467838" y="137443"/>
                  </a:cubicBezTo>
                  <a:cubicBezTo>
                    <a:pt x="467838" y="126781"/>
                    <a:pt x="461464" y="122377"/>
                    <a:pt x="451498" y="122377"/>
                  </a:cubicBezTo>
                  <a:cubicBezTo>
                    <a:pt x="432029" y="122377"/>
                    <a:pt x="401319" y="160968"/>
                    <a:pt x="391352" y="175686"/>
                  </a:cubicBezTo>
                  <a:lnTo>
                    <a:pt x="396567" y="182407"/>
                  </a:lnTo>
                  <a:close/>
                  <a:moveTo>
                    <a:pt x="697875" y="185420"/>
                  </a:moveTo>
                  <a:cubicBezTo>
                    <a:pt x="695963" y="180634"/>
                    <a:pt x="695012" y="175512"/>
                    <a:pt x="695094" y="170355"/>
                  </a:cubicBezTo>
                  <a:cubicBezTo>
                    <a:pt x="694815" y="160504"/>
                    <a:pt x="702580" y="152288"/>
                    <a:pt x="712430" y="152010"/>
                  </a:cubicBezTo>
                  <a:cubicBezTo>
                    <a:pt x="712986" y="151998"/>
                    <a:pt x="713543" y="152010"/>
                    <a:pt x="714099" y="152044"/>
                  </a:cubicBezTo>
                  <a:cubicBezTo>
                    <a:pt x="740058" y="152044"/>
                    <a:pt x="754312" y="221577"/>
                    <a:pt x="760454" y="267932"/>
                  </a:cubicBezTo>
                  <a:lnTo>
                    <a:pt x="764046" y="300960"/>
                  </a:lnTo>
                  <a:lnTo>
                    <a:pt x="765205" y="321704"/>
                  </a:lnTo>
                  <a:lnTo>
                    <a:pt x="743766" y="346736"/>
                  </a:lnTo>
                  <a:cubicBezTo>
                    <a:pt x="735828" y="357757"/>
                    <a:pt x="723463" y="364745"/>
                    <a:pt x="709927" y="365857"/>
                  </a:cubicBezTo>
                  <a:cubicBezTo>
                    <a:pt x="703553" y="365857"/>
                    <a:pt x="698338" y="363076"/>
                    <a:pt x="693239" y="363076"/>
                  </a:cubicBezTo>
                  <a:cubicBezTo>
                    <a:pt x="685173" y="363145"/>
                    <a:pt x="678695" y="369739"/>
                    <a:pt x="678765" y="377805"/>
                  </a:cubicBezTo>
                  <a:cubicBezTo>
                    <a:pt x="678765" y="378338"/>
                    <a:pt x="678800" y="378883"/>
                    <a:pt x="678869" y="379416"/>
                  </a:cubicBezTo>
                  <a:cubicBezTo>
                    <a:pt x="679240" y="388212"/>
                    <a:pt x="686413" y="395177"/>
                    <a:pt x="695209" y="395293"/>
                  </a:cubicBezTo>
                  <a:cubicBezTo>
                    <a:pt x="727078" y="395293"/>
                    <a:pt x="754544" y="354732"/>
                    <a:pt x="771231" y="332829"/>
                  </a:cubicBezTo>
                  <a:cubicBezTo>
                    <a:pt x="799508" y="297020"/>
                    <a:pt x="863941" y="187622"/>
                    <a:pt x="863941" y="143817"/>
                  </a:cubicBezTo>
                  <a:cubicBezTo>
                    <a:pt x="863941" y="133503"/>
                    <a:pt x="860001" y="122725"/>
                    <a:pt x="848529" y="122725"/>
                  </a:cubicBezTo>
                  <a:cubicBezTo>
                    <a:pt x="837056" y="122725"/>
                    <a:pt x="829291" y="134430"/>
                    <a:pt x="829291" y="146018"/>
                  </a:cubicBezTo>
                  <a:cubicBezTo>
                    <a:pt x="829291" y="157607"/>
                    <a:pt x="834043" y="163865"/>
                    <a:pt x="834043" y="178583"/>
                  </a:cubicBezTo>
                  <a:cubicBezTo>
                    <a:pt x="834043" y="213349"/>
                    <a:pt x="807388" y="254605"/>
                    <a:pt x="790701" y="284504"/>
                  </a:cubicBezTo>
                  <a:cubicBezTo>
                    <a:pt x="782705" y="246261"/>
                    <a:pt x="783515" y="122262"/>
                    <a:pt x="727426" y="122262"/>
                  </a:cubicBezTo>
                  <a:cubicBezTo>
                    <a:pt x="695209" y="122262"/>
                    <a:pt x="684432" y="156101"/>
                    <a:pt x="684432" y="182291"/>
                  </a:cubicBezTo>
                  <a:lnTo>
                    <a:pt x="694050" y="187854"/>
                  </a:lnTo>
                  <a:lnTo>
                    <a:pt x="697643" y="185072"/>
                  </a:lnTo>
                  <a:close/>
                  <a:moveTo>
                    <a:pt x="933590" y="243480"/>
                  </a:moveTo>
                  <a:cubicBezTo>
                    <a:pt x="933590" y="199674"/>
                    <a:pt x="954682" y="132459"/>
                    <a:pt x="1007990" y="132459"/>
                  </a:cubicBezTo>
                  <a:cubicBezTo>
                    <a:pt x="1042176" y="132459"/>
                    <a:pt x="1052954" y="160388"/>
                    <a:pt x="1052954" y="188549"/>
                  </a:cubicBezTo>
                  <a:cubicBezTo>
                    <a:pt x="1052954" y="229573"/>
                    <a:pt x="1031051" y="299569"/>
                    <a:pt x="979713" y="299569"/>
                  </a:cubicBezTo>
                  <a:cubicBezTo>
                    <a:pt x="944947" y="299569"/>
                    <a:pt x="933358" y="273379"/>
                    <a:pt x="933358" y="243480"/>
                  </a:cubicBezTo>
                  <a:close/>
                  <a:moveTo>
                    <a:pt x="901721" y="229921"/>
                  </a:moveTo>
                  <a:cubicBezTo>
                    <a:pt x="901721" y="278130"/>
                    <a:pt x="932431" y="309999"/>
                    <a:pt x="980177" y="309999"/>
                  </a:cubicBezTo>
                  <a:cubicBezTo>
                    <a:pt x="1037912" y="307786"/>
                    <a:pt x="1083780" y="260689"/>
                    <a:pt x="1084475" y="202919"/>
                  </a:cubicBezTo>
                  <a:cubicBezTo>
                    <a:pt x="1084475" y="156564"/>
                    <a:pt x="1054229" y="121798"/>
                    <a:pt x="1007990" y="121798"/>
                  </a:cubicBezTo>
                  <a:cubicBezTo>
                    <a:pt x="949316" y="123339"/>
                    <a:pt x="902289" y="170876"/>
                    <a:pt x="901373" y="229573"/>
                  </a:cubicBezTo>
                  <a:close/>
                  <a:moveTo>
                    <a:pt x="1318916" y="249854"/>
                  </a:moveTo>
                  <a:cubicBezTo>
                    <a:pt x="1310920" y="256228"/>
                    <a:pt x="1294580" y="274538"/>
                    <a:pt x="1284150" y="274538"/>
                  </a:cubicBezTo>
                  <a:cubicBezTo>
                    <a:pt x="1279746" y="274538"/>
                    <a:pt x="1278124" y="272104"/>
                    <a:pt x="1278124" y="268975"/>
                  </a:cubicBezTo>
                  <a:cubicBezTo>
                    <a:pt x="1278193" y="267051"/>
                    <a:pt x="1278633" y="265174"/>
                    <a:pt x="1279398" y="263413"/>
                  </a:cubicBezTo>
                  <a:lnTo>
                    <a:pt x="1322740" y="133734"/>
                  </a:lnTo>
                  <a:cubicBezTo>
                    <a:pt x="1318337" y="129678"/>
                    <a:pt x="1311151" y="122146"/>
                    <a:pt x="1304778" y="122146"/>
                  </a:cubicBezTo>
                  <a:cubicBezTo>
                    <a:pt x="1298404" y="122146"/>
                    <a:pt x="1294116" y="127361"/>
                    <a:pt x="1291335" y="134430"/>
                  </a:cubicBezTo>
                  <a:cubicBezTo>
                    <a:pt x="1277776" y="169891"/>
                    <a:pt x="1202565" y="272104"/>
                    <a:pt x="1175447" y="272104"/>
                  </a:cubicBezTo>
                  <a:cubicBezTo>
                    <a:pt x="1171971" y="272104"/>
                    <a:pt x="1168726" y="270945"/>
                    <a:pt x="1168726" y="268164"/>
                  </a:cubicBezTo>
                  <a:cubicBezTo>
                    <a:pt x="1168830" y="266286"/>
                    <a:pt x="1169097" y="264432"/>
                    <a:pt x="1169537" y="262601"/>
                  </a:cubicBezTo>
                  <a:lnTo>
                    <a:pt x="1205346" y="155521"/>
                  </a:lnTo>
                  <a:cubicBezTo>
                    <a:pt x="1208313" y="149020"/>
                    <a:pt x="1210086" y="142032"/>
                    <a:pt x="1210561" y="134893"/>
                  </a:cubicBezTo>
                  <a:cubicBezTo>
                    <a:pt x="1211268" y="128531"/>
                    <a:pt x="1206691" y="122806"/>
                    <a:pt x="1200328" y="122088"/>
                  </a:cubicBezTo>
                  <a:cubicBezTo>
                    <a:pt x="1199332" y="121983"/>
                    <a:pt x="1198335" y="121995"/>
                    <a:pt x="1197350" y="122146"/>
                  </a:cubicBezTo>
                  <a:cubicBezTo>
                    <a:pt x="1178692" y="122146"/>
                    <a:pt x="1157600" y="142774"/>
                    <a:pt x="1141261" y="159114"/>
                  </a:cubicBezTo>
                  <a:lnTo>
                    <a:pt x="1127702" y="173020"/>
                  </a:lnTo>
                  <a:lnTo>
                    <a:pt x="1134075" y="179858"/>
                  </a:lnTo>
                  <a:cubicBezTo>
                    <a:pt x="1141724" y="172325"/>
                    <a:pt x="1155631" y="154015"/>
                    <a:pt x="1167103" y="154015"/>
                  </a:cubicBezTo>
                  <a:cubicBezTo>
                    <a:pt x="1171159" y="154015"/>
                    <a:pt x="1172318" y="156796"/>
                    <a:pt x="1172318" y="159925"/>
                  </a:cubicBezTo>
                  <a:cubicBezTo>
                    <a:pt x="1172283" y="162927"/>
                    <a:pt x="1171727" y="165905"/>
                    <a:pt x="1170696" y="168732"/>
                  </a:cubicBezTo>
                  <a:lnTo>
                    <a:pt x="1135929" y="271293"/>
                  </a:lnTo>
                  <a:cubicBezTo>
                    <a:pt x="1133902" y="276832"/>
                    <a:pt x="1132546" y="282592"/>
                    <a:pt x="1131873" y="288444"/>
                  </a:cubicBezTo>
                  <a:cubicBezTo>
                    <a:pt x="1132488" y="297205"/>
                    <a:pt x="1139777" y="303996"/>
                    <a:pt x="1148561" y="303973"/>
                  </a:cubicBezTo>
                  <a:cubicBezTo>
                    <a:pt x="1187616" y="303973"/>
                    <a:pt x="1252860" y="215203"/>
                    <a:pt x="1271982" y="190172"/>
                  </a:cubicBezTo>
                  <a:lnTo>
                    <a:pt x="1272793" y="190172"/>
                  </a:lnTo>
                  <a:lnTo>
                    <a:pt x="1248920" y="260631"/>
                  </a:lnTo>
                  <a:cubicBezTo>
                    <a:pt x="1245049" y="270053"/>
                    <a:pt x="1242476" y="279950"/>
                    <a:pt x="1241271" y="290067"/>
                  </a:cubicBezTo>
                  <a:cubicBezTo>
                    <a:pt x="1240762" y="297287"/>
                    <a:pt x="1246208" y="303544"/>
                    <a:pt x="1253416" y="304043"/>
                  </a:cubicBezTo>
                  <a:cubicBezTo>
                    <a:pt x="1254274" y="304112"/>
                    <a:pt x="1255132" y="304078"/>
                    <a:pt x="1255989" y="303973"/>
                  </a:cubicBezTo>
                  <a:cubicBezTo>
                    <a:pt x="1282759" y="303973"/>
                    <a:pt x="1307791" y="273379"/>
                    <a:pt x="1324131" y="255416"/>
                  </a:cubicBezTo>
                  <a:lnTo>
                    <a:pt x="1318568" y="249854"/>
                  </a:lnTo>
                  <a:close/>
                  <a:moveTo>
                    <a:pt x="1369443" y="182175"/>
                  </a:moveTo>
                  <a:cubicBezTo>
                    <a:pt x="1375817" y="174295"/>
                    <a:pt x="1392041" y="155521"/>
                    <a:pt x="1402818" y="155521"/>
                  </a:cubicBezTo>
                  <a:cubicBezTo>
                    <a:pt x="1408034" y="155521"/>
                    <a:pt x="1410351" y="161547"/>
                    <a:pt x="1410351" y="165951"/>
                  </a:cubicBezTo>
                  <a:cubicBezTo>
                    <a:pt x="1409656" y="173831"/>
                    <a:pt x="1408057" y="181608"/>
                    <a:pt x="1405600" y="189129"/>
                  </a:cubicBezTo>
                  <a:lnTo>
                    <a:pt x="1373963" y="299222"/>
                  </a:lnTo>
                  <a:cubicBezTo>
                    <a:pt x="1373464" y="300357"/>
                    <a:pt x="1373186" y="301574"/>
                    <a:pt x="1373151" y="302814"/>
                  </a:cubicBezTo>
                  <a:cubicBezTo>
                    <a:pt x="1373151" y="306407"/>
                    <a:pt x="1380684" y="309999"/>
                    <a:pt x="1385899" y="309999"/>
                  </a:cubicBezTo>
                  <a:cubicBezTo>
                    <a:pt x="1393084" y="309999"/>
                    <a:pt x="1399458" y="309999"/>
                    <a:pt x="1400153" y="306754"/>
                  </a:cubicBezTo>
                  <a:lnTo>
                    <a:pt x="1407338" y="281259"/>
                  </a:lnTo>
                  <a:cubicBezTo>
                    <a:pt x="1420434" y="240699"/>
                    <a:pt x="1448710" y="163518"/>
                    <a:pt x="1476175" y="163518"/>
                  </a:cubicBezTo>
                  <a:cubicBezTo>
                    <a:pt x="1480927" y="163518"/>
                    <a:pt x="1486142" y="165140"/>
                    <a:pt x="1490893" y="165140"/>
                  </a:cubicBezTo>
                  <a:cubicBezTo>
                    <a:pt x="1503293" y="165140"/>
                    <a:pt x="1507581" y="144859"/>
                    <a:pt x="1507581" y="135704"/>
                  </a:cubicBezTo>
                  <a:cubicBezTo>
                    <a:pt x="1507581" y="126549"/>
                    <a:pt x="1503641" y="122146"/>
                    <a:pt x="1495297" y="122146"/>
                  </a:cubicBezTo>
                  <a:cubicBezTo>
                    <a:pt x="1470265" y="122146"/>
                    <a:pt x="1432833" y="191678"/>
                    <a:pt x="1422056" y="212422"/>
                  </a:cubicBezTo>
                  <a:lnTo>
                    <a:pt x="1421245" y="212422"/>
                  </a:lnTo>
                  <a:lnTo>
                    <a:pt x="1436426" y="157955"/>
                  </a:lnTo>
                  <a:cubicBezTo>
                    <a:pt x="1438466" y="151198"/>
                    <a:pt x="1439787" y="144245"/>
                    <a:pt x="1440366" y="137211"/>
                  </a:cubicBezTo>
                  <a:cubicBezTo>
                    <a:pt x="1440366" y="126549"/>
                    <a:pt x="1433992" y="122146"/>
                    <a:pt x="1424026" y="122146"/>
                  </a:cubicBezTo>
                  <a:cubicBezTo>
                    <a:pt x="1404557" y="122146"/>
                    <a:pt x="1373963" y="160736"/>
                    <a:pt x="1363996" y="175454"/>
                  </a:cubicBezTo>
                  <a:lnTo>
                    <a:pt x="1369211" y="182175"/>
                  </a:lnTo>
                  <a:close/>
                  <a:moveTo>
                    <a:pt x="1762533" y="2318"/>
                  </a:moveTo>
                  <a:lnTo>
                    <a:pt x="1759752" y="0"/>
                  </a:lnTo>
                  <a:cubicBezTo>
                    <a:pt x="1750945" y="2782"/>
                    <a:pt x="1741442" y="5563"/>
                    <a:pt x="1730664" y="7996"/>
                  </a:cubicBezTo>
                  <a:cubicBezTo>
                    <a:pt x="1719887" y="10430"/>
                    <a:pt x="1710384" y="11473"/>
                    <a:pt x="1701577" y="12284"/>
                  </a:cubicBezTo>
                  <a:lnTo>
                    <a:pt x="1699607" y="17847"/>
                  </a:lnTo>
                  <a:lnTo>
                    <a:pt x="1723479" y="30594"/>
                  </a:lnTo>
                  <a:lnTo>
                    <a:pt x="1667853" y="270945"/>
                  </a:lnTo>
                  <a:cubicBezTo>
                    <a:pt x="1666104" y="277296"/>
                    <a:pt x="1665165" y="283832"/>
                    <a:pt x="1665072" y="290414"/>
                  </a:cubicBezTo>
                  <a:cubicBezTo>
                    <a:pt x="1665072" y="300844"/>
                    <a:pt x="1667390" y="309999"/>
                    <a:pt x="1679790" y="309999"/>
                  </a:cubicBezTo>
                  <a:cubicBezTo>
                    <a:pt x="1704474" y="309999"/>
                    <a:pt x="1726724" y="272915"/>
                    <a:pt x="1739820" y="255880"/>
                  </a:cubicBezTo>
                  <a:lnTo>
                    <a:pt x="1735068" y="247420"/>
                  </a:lnTo>
                  <a:cubicBezTo>
                    <a:pt x="1730664" y="253446"/>
                    <a:pt x="1711891" y="278130"/>
                    <a:pt x="1704474" y="278130"/>
                  </a:cubicBezTo>
                  <a:cubicBezTo>
                    <a:pt x="1699607" y="278130"/>
                    <a:pt x="1699259" y="274190"/>
                    <a:pt x="1699259" y="269786"/>
                  </a:cubicBezTo>
                  <a:cubicBezTo>
                    <a:pt x="1699386" y="267086"/>
                    <a:pt x="1699780" y="264409"/>
                    <a:pt x="1700418" y="261790"/>
                  </a:cubicBezTo>
                  <a:lnTo>
                    <a:pt x="1762533" y="2318"/>
                  </a:lnTo>
                  <a:close/>
                  <a:moveTo>
                    <a:pt x="1795909" y="179394"/>
                  </a:moveTo>
                  <a:cubicBezTo>
                    <a:pt x="1800661" y="173020"/>
                    <a:pt x="1815842" y="154015"/>
                    <a:pt x="1824186" y="154015"/>
                  </a:cubicBezTo>
                  <a:cubicBezTo>
                    <a:pt x="1826608" y="153818"/>
                    <a:pt x="1828740" y="155614"/>
                    <a:pt x="1828937" y="158036"/>
                  </a:cubicBezTo>
                  <a:cubicBezTo>
                    <a:pt x="1828960" y="158279"/>
                    <a:pt x="1828960" y="158523"/>
                    <a:pt x="1828937" y="158766"/>
                  </a:cubicBezTo>
                  <a:cubicBezTo>
                    <a:pt x="1828462" y="163819"/>
                    <a:pt x="1827245" y="168779"/>
                    <a:pt x="1825345" y="173484"/>
                  </a:cubicBezTo>
                  <a:lnTo>
                    <a:pt x="1791158" y="274538"/>
                  </a:lnTo>
                  <a:cubicBezTo>
                    <a:pt x="1788875" y="280819"/>
                    <a:pt x="1787391" y="287355"/>
                    <a:pt x="1786754" y="294007"/>
                  </a:cubicBezTo>
                  <a:cubicBezTo>
                    <a:pt x="1786754" y="303162"/>
                    <a:pt x="1790346" y="309999"/>
                    <a:pt x="1801935" y="309999"/>
                  </a:cubicBezTo>
                  <a:cubicBezTo>
                    <a:pt x="1824533" y="309999"/>
                    <a:pt x="1852810" y="274190"/>
                    <a:pt x="1865210" y="257386"/>
                  </a:cubicBezTo>
                  <a:lnTo>
                    <a:pt x="1858836" y="252287"/>
                  </a:lnTo>
                  <a:cubicBezTo>
                    <a:pt x="1854780" y="256575"/>
                    <a:pt x="1834152" y="278130"/>
                    <a:pt x="1828589" y="278130"/>
                  </a:cubicBezTo>
                  <a:cubicBezTo>
                    <a:pt x="1823027" y="278130"/>
                    <a:pt x="1823374" y="276160"/>
                    <a:pt x="1823374" y="272104"/>
                  </a:cubicBezTo>
                  <a:cubicBezTo>
                    <a:pt x="1824000" y="266402"/>
                    <a:pt x="1825321" y="260793"/>
                    <a:pt x="1827315" y="255416"/>
                  </a:cubicBezTo>
                  <a:lnTo>
                    <a:pt x="1859995" y="154362"/>
                  </a:lnTo>
                  <a:cubicBezTo>
                    <a:pt x="1862764" y="147200"/>
                    <a:pt x="1864630" y="139726"/>
                    <a:pt x="1865558" y="132112"/>
                  </a:cubicBezTo>
                  <a:cubicBezTo>
                    <a:pt x="1865558" y="126086"/>
                    <a:pt x="1862776" y="122146"/>
                    <a:pt x="1853273" y="122146"/>
                  </a:cubicBezTo>
                  <a:cubicBezTo>
                    <a:pt x="1830096" y="122146"/>
                    <a:pt x="1801935" y="156333"/>
                    <a:pt x="1790346" y="173831"/>
                  </a:cubicBezTo>
                  <a:lnTo>
                    <a:pt x="1795909" y="179394"/>
                  </a:lnTo>
                  <a:close/>
                  <a:moveTo>
                    <a:pt x="1861965" y="29436"/>
                  </a:moveTo>
                  <a:cubicBezTo>
                    <a:pt x="1851848" y="29436"/>
                    <a:pt x="1843655" y="37640"/>
                    <a:pt x="1843655" y="47746"/>
                  </a:cubicBezTo>
                  <a:cubicBezTo>
                    <a:pt x="1843655" y="57863"/>
                    <a:pt x="1851860" y="66056"/>
                    <a:pt x="1861976" y="66056"/>
                  </a:cubicBezTo>
                  <a:cubicBezTo>
                    <a:pt x="1871943" y="66056"/>
                    <a:pt x="1880090" y="58071"/>
                    <a:pt x="1880275" y="48093"/>
                  </a:cubicBezTo>
                  <a:cubicBezTo>
                    <a:pt x="1880044" y="38023"/>
                    <a:pt x="1872036" y="29864"/>
                    <a:pt x="1861965" y="29436"/>
                  </a:cubicBezTo>
                  <a:close/>
                  <a:moveTo>
                    <a:pt x="1991643" y="128056"/>
                  </a:moveTo>
                  <a:lnTo>
                    <a:pt x="2005666" y="73589"/>
                  </a:lnTo>
                  <a:cubicBezTo>
                    <a:pt x="2011228" y="50411"/>
                    <a:pt x="2018413" y="23873"/>
                    <a:pt x="2042634" y="23873"/>
                  </a:cubicBezTo>
                  <a:cubicBezTo>
                    <a:pt x="2051789" y="23873"/>
                    <a:pt x="2060133" y="31869"/>
                    <a:pt x="2067665" y="31869"/>
                  </a:cubicBezTo>
                  <a:cubicBezTo>
                    <a:pt x="2075198" y="31869"/>
                    <a:pt x="2079254" y="18310"/>
                    <a:pt x="2079254" y="12748"/>
                  </a:cubicBezTo>
                  <a:cubicBezTo>
                    <a:pt x="2079254" y="3129"/>
                    <a:pt x="2070910" y="0"/>
                    <a:pt x="2063030" y="0"/>
                  </a:cubicBezTo>
                  <a:cubicBezTo>
                    <a:pt x="2047061" y="1368"/>
                    <a:pt x="2032030" y="8101"/>
                    <a:pt x="2020383" y="19121"/>
                  </a:cubicBezTo>
                  <a:cubicBezTo>
                    <a:pt x="1983763" y="50875"/>
                    <a:pt x="1973449" y="83903"/>
                    <a:pt x="1960701" y="128056"/>
                  </a:cubicBezTo>
                  <a:lnTo>
                    <a:pt x="1925935" y="128056"/>
                  </a:lnTo>
                  <a:lnTo>
                    <a:pt x="1921531" y="144396"/>
                  </a:lnTo>
                  <a:lnTo>
                    <a:pt x="1957340" y="144396"/>
                  </a:lnTo>
                  <a:lnTo>
                    <a:pt x="1895456" y="392280"/>
                  </a:lnTo>
                  <a:lnTo>
                    <a:pt x="1896615" y="394713"/>
                  </a:lnTo>
                  <a:lnTo>
                    <a:pt x="1920836" y="387528"/>
                  </a:lnTo>
                  <a:lnTo>
                    <a:pt x="1987355" y="144164"/>
                  </a:lnTo>
                  <a:lnTo>
                    <a:pt x="2030697" y="144164"/>
                  </a:lnTo>
                  <a:lnTo>
                    <a:pt x="2035448" y="127824"/>
                  </a:lnTo>
                  <a:close/>
                  <a:moveTo>
                    <a:pt x="2189811" y="251476"/>
                  </a:moveTo>
                  <a:cubicBezTo>
                    <a:pt x="2166633" y="273379"/>
                    <a:pt x="2143456" y="288444"/>
                    <a:pt x="2120278" y="288444"/>
                  </a:cubicBezTo>
                  <a:cubicBezTo>
                    <a:pt x="2103984" y="290125"/>
                    <a:pt x="2089406" y="278269"/>
                    <a:pt x="2087737" y="261964"/>
                  </a:cubicBezTo>
                  <a:cubicBezTo>
                    <a:pt x="2087598" y="260596"/>
                    <a:pt x="2087552" y="259229"/>
                    <a:pt x="2087598" y="257850"/>
                  </a:cubicBezTo>
                  <a:cubicBezTo>
                    <a:pt x="2087471" y="247524"/>
                    <a:pt x="2088560" y="237210"/>
                    <a:pt x="2090843" y="227140"/>
                  </a:cubicBezTo>
                  <a:cubicBezTo>
                    <a:pt x="2133374" y="223200"/>
                    <a:pt x="2209396" y="204542"/>
                    <a:pt x="2209396" y="150422"/>
                  </a:cubicBezTo>
                  <a:cubicBezTo>
                    <a:pt x="2209396" y="128519"/>
                    <a:pt x="2188304" y="122146"/>
                    <a:pt x="2170458" y="122146"/>
                  </a:cubicBezTo>
                  <a:cubicBezTo>
                    <a:pt x="2112514" y="122146"/>
                    <a:pt x="2055845" y="192605"/>
                    <a:pt x="2055845" y="256228"/>
                  </a:cubicBezTo>
                  <a:cubicBezTo>
                    <a:pt x="2055845" y="282882"/>
                    <a:pt x="2068129" y="309999"/>
                    <a:pt x="2104749" y="309999"/>
                  </a:cubicBezTo>
                  <a:cubicBezTo>
                    <a:pt x="2141370" y="309999"/>
                    <a:pt x="2168835" y="286822"/>
                    <a:pt x="2195026" y="258198"/>
                  </a:cubicBezTo>
                  <a:lnTo>
                    <a:pt x="2189463" y="251476"/>
                  </a:lnTo>
                  <a:close/>
                  <a:moveTo>
                    <a:pt x="2093161" y="216710"/>
                  </a:moveTo>
                  <a:cubicBezTo>
                    <a:pt x="2099534" y="190403"/>
                    <a:pt x="2130940" y="134777"/>
                    <a:pt x="2161650" y="134777"/>
                  </a:cubicBezTo>
                  <a:cubicBezTo>
                    <a:pt x="2170145" y="134279"/>
                    <a:pt x="2177434" y="140769"/>
                    <a:pt x="2177932" y="149263"/>
                  </a:cubicBezTo>
                  <a:cubicBezTo>
                    <a:pt x="2177990" y="150109"/>
                    <a:pt x="2177967" y="150967"/>
                    <a:pt x="2177874" y="151813"/>
                  </a:cubicBezTo>
                  <a:cubicBezTo>
                    <a:pt x="2177874" y="195271"/>
                    <a:pt x="2129781" y="214276"/>
                    <a:pt x="2093161" y="216710"/>
                  </a:cubicBezTo>
                  <a:close/>
                  <a:moveTo>
                    <a:pt x="2278581" y="309420"/>
                  </a:moveTo>
                  <a:cubicBezTo>
                    <a:pt x="2292997" y="309489"/>
                    <a:pt x="2304760" y="297878"/>
                    <a:pt x="2304887" y="283461"/>
                  </a:cubicBezTo>
                  <a:cubicBezTo>
                    <a:pt x="2304887" y="268929"/>
                    <a:pt x="2293113" y="257155"/>
                    <a:pt x="2278581" y="257155"/>
                  </a:cubicBezTo>
                  <a:cubicBezTo>
                    <a:pt x="2264048" y="257155"/>
                    <a:pt x="2252274" y="268929"/>
                    <a:pt x="2252274" y="283461"/>
                  </a:cubicBezTo>
                  <a:cubicBezTo>
                    <a:pt x="2252587" y="297796"/>
                    <a:pt x="2264234" y="309304"/>
                    <a:pt x="2278581" y="309420"/>
                  </a:cubicBezTo>
                  <a:close/>
                </a:path>
              </a:pathLst>
            </a:custGeom>
            <a:solidFill>
              <a:schemeClr val="bg1"/>
            </a:solidFill>
            <a:ln w="11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xmlns="" id="{8E190809-1DA6-497A-BE14-B5ACB3B882F9}"/>
                </a:ext>
              </a:extLst>
            </p:cNvPr>
            <p:cNvSpPr/>
            <p:nvPr/>
          </p:nvSpPr>
          <p:spPr>
            <a:xfrm>
              <a:off x="4114800" y="3022599"/>
              <a:ext cx="3036253" cy="312896"/>
            </a:xfrm>
            <a:custGeom>
              <a:avLst/>
              <a:gdLst>
                <a:gd name="connsiteX0" fmla="*/ 0 w 3036253"/>
                <a:gd name="connsiteY0" fmla="*/ 290878 h 312896"/>
                <a:gd name="connsiteX1" fmla="*/ 58523 w 3036253"/>
                <a:gd name="connsiteY1" fmla="*/ 290878 h 312896"/>
                <a:gd name="connsiteX2" fmla="*/ 58523 w 3036253"/>
                <a:gd name="connsiteY2" fmla="*/ 91551 h 312896"/>
                <a:gd name="connsiteX3" fmla="*/ 59334 w 3036253"/>
                <a:gd name="connsiteY3" fmla="*/ 91551 h 312896"/>
                <a:gd name="connsiteX4" fmla="*/ 128867 w 3036253"/>
                <a:gd name="connsiteY4" fmla="*/ 290878 h 312896"/>
                <a:gd name="connsiteX5" fmla="*/ 177076 w 3036253"/>
                <a:gd name="connsiteY5" fmla="*/ 290878 h 312896"/>
                <a:gd name="connsiteX6" fmla="*/ 246609 w 3036253"/>
                <a:gd name="connsiteY6" fmla="*/ 89581 h 312896"/>
                <a:gd name="connsiteX7" fmla="*/ 247420 w 3036253"/>
                <a:gd name="connsiteY7" fmla="*/ 89581 h 312896"/>
                <a:gd name="connsiteX8" fmla="*/ 247420 w 3036253"/>
                <a:gd name="connsiteY8" fmla="*/ 290878 h 312896"/>
                <a:gd name="connsiteX9" fmla="*/ 305364 w 3036253"/>
                <a:gd name="connsiteY9" fmla="*/ 290878 h 312896"/>
                <a:gd name="connsiteX10" fmla="*/ 305364 w 3036253"/>
                <a:gd name="connsiteY10" fmla="*/ 6837 h 312896"/>
                <a:gd name="connsiteX11" fmla="*/ 217521 w 3036253"/>
                <a:gd name="connsiteY11" fmla="*/ 6837 h 312896"/>
                <a:gd name="connsiteX12" fmla="*/ 155637 w 3036253"/>
                <a:gd name="connsiteY12" fmla="*/ 202224 h 312896"/>
                <a:gd name="connsiteX13" fmla="*/ 154826 w 3036253"/>
                <a:gd name="connsiteY13" fmla="*/ 202224 h 312896"/>
                <a:gd name="connsiteX14" fmla="*/ 88422 w 3036253"/>
                <a:gd name="connsiteY14" fmla="*/ 6837 h 312896"/>
                <a:gd name="connsiteX15" fmla="*/ 463 w 3036253"/>
                <a:gd name="connsiteY15" fmla="*/ 6837 h 312896"/>
                <a:gd name="connsiteX16" fmla="*/ 463 w 3036253"/>
                <a:gd name="connsiteY16" fmla="*/ 290878 h 312896"/>
                <a:gd name="connsiteX17" fmla="*/ 410589 w 3036253"/>
                <a:gd name="connsiteY17" fmla="*/ 150075 h 312896"/>
                <a:gd name="connsiteX18" fmla="*/ 487771 w 3036253"/>
                <a:gd name="connsiteY18" fmla="*/ 52613 h 312896"/>
                <a:gd name="connsiteX19" fmla="*/ 564952 w 3036253"/>
                <a:gd name="connsiteY19" fmla="*/ 150075 h 312896"/>
                <a:gd name="connsiteX20" fmla="*/ 487771 w 3036253"/>
                <a:gd name="connsiteY20" fmla="*/ 245102 h 312896"/>
                <a:gd name="connsiteX21" fmla="*/ 410589 w 3036253"/>
                <a:gd name="connsiteY21" fmla="*/ 150075 h 312896"/>
                <a:gd name="connsiteX22" fmla="*/ 348126 w 3036253"/>
                <a:gd name="connsiteY22" fmla="*/ 150075 h 312896"/>
                <a:gd name="connsiteX23" fmla="*/ 487191 w 3036253"/>
                <a:gd name="connsiteY23" fmla="*/ 297715 h 312896"/>
                <a:gd name="connsiteX24" fmla="*/ 626836 w 3036253"/>
                <a:gd name="connsiteY24" fmla="*/ 150075 h 312896"/>
                <a:gd name="connsiteX25" fmla="*/ 487191 w 3036253"/>
                <a:gd name="connsiteY25" fmla="*/ 0 h 312896"/>
                <a:gd name="connsiteX26" fmla="*/ 348126 w 3036253"/>
                <a:gd name="connsiteY26" fmla="*/ 150075 h 312896"/>
                <a:gd name="connsiteX27" fmla="*/ 732873 w 3036253"/>
                <a:gd name="connsiteY27" fmla="*/ 55047 h 312896"/>
                <a:gd name="connsiteX28" fmla="*/ 801362 w 3036253"/>
                <a:gd name="connsiteY28" fmla="*/ 55047 h 312896"/>
                <a:gd name="connsiteX29" fmla="*/ 844356 w 3036253"/>
                <a:gd name="connsiteY29" fmla="*/ 94448 h 312896"/>
                <a:gd name="connsiteX30" fmla="*/ 801362 w 3036253"/>
                <a:gd name="connsiteY30" fmla="*/ 135009 h 312896"/>
                <a:gd name="connsiteX31" fmla="*/ 732873 w 3036253"/>
                <a:gd name="connsiteY31" fmla="*/ 135009 h 312896"/>
                <a:gd name="connsiteX32" fmla="*/ 732873 w 3036253"/>
                <a:gd name="connsiteY32" fmla="*/ 55047 h 312896"/>
                <a:gd name="connsiteX33" fmla="*/ 670409 w 3036253"/>
                <a:gd name="connsiteY33" fmla="*/ 290530 h 312896"/>
                <a:gd name="connsiteX34" fmla="*/ 732873 w 3036253"/>
                <a:gd name="connsiteY34" fmla="*/ 290530 h 312896"/>
                <a:gd name="connsiteX35" fmla="*/ 732873 w 3036253"/>
                <a:gd name="connsiteY35" fmla="*/ 179510 h 312896"/>
                <a:gd name="connsiteX36" fmla="*/ 795336 w 3036253"/>
                <a:gd name="connsiteY36" fmla="*/ 179510 h 312896"/>
                <a:gd name="connsiteX37" fmla="*/ 842734 w 3036253"/>
                <a:gd name="connsiteY37" fmla="*/ 222504 h 312896"/>
                <a:gd name="connsiteX38" fmla="*/ 852700 w 3036253"/>
                <a:gd name="connsiteY38" fmla="*/ 290530 h 312896"/>
                <a:gd name="connsiteX39" fmla="*/ 915164 w 3036253"/>
                <a:gd name="connsiteY39" fmla="*/ 290530 h 312896"/>
                <a:gd name="connsiteX40" fmla="*/ 903575 w 3036253"/>
                <a:gd name="connsiteY40" fmla="*/ 223315 h 312896"/>
                <a:gd name="connsiteX41" fmla="*/ 862203 w 3036253"/>
                <a:gd name="connsiteY41" fmla="*/ 156912 h 312896"/>
                <a:gd name="connsiteX42" fmla="*/ 862203 w 3036253"/>
                <a:gd name="connsiteY42" fmla="*/ 156101 h 312896"/>
                <a:gd name="connsiteX43" fmla="*/ 907168 w 3036253"/>
                <a:gd name="connsiteY43" fmla="*/ 84830 h 312896"/>
                <a:gd name="connsiteX44" fmla="*/ 823960 w 3036253"/>
                <a:gd name="connsiteY44" fmla="*/ 6490 h 312896"/>
                <a:gd name="connsiteX45" fmla="*/ 670409 w 3036253"/>
                <a:gd name="connsiteY45" fmla="*/ 6490 h 312896"/>
                <a:gd name="connsiteX46" fmla="*/ 670409 w 3036253"/>
                <a:gd name="connsiteY46" fmla="*/ 290530 h 312896"/>
                <a:gd name="connsiteX47" fmla="*/ 957695 w 3036253"/>
                <a:gd name="connsiteY47" fmla="*/ 290530 h 312896"/>
                <a:gd name="connsiteX48" fmla="*/ 1173361 w 3036253"/>
                <a:gd name="connsiteY48" fmla="*/ 290530 h 312896"/>
                <a:gd name="connsiteX49" fmla="*/ 1173361 w 3036253"/>
                <a:gd name="connsiteY49" fmla="*/ 238033 h 312896"/>
                <a:gd name="connsiteX50" fmla="*/ 1020158 w 3036253"/>
                <a:gd name="connsiteY50" fmla="*/ 238033 h 312896"/>
                <a:gd name="connsiteX51" fmla="*/ 1020158 w 3036253"/>
                <a:gd name="connsiteY51" fmla="*/ 168501 h 312896"/>
                <a:gd name="connsiteX52" fmla="*/ 1157832 w 3036253"/>
                <a:gd name="connsiteY52" fmla="*/ 168501 h 312896"/>
                <a:gd name="connsiteX53" fmla="*/ 1157832 w 3036253"/>
                <a:gd name="connsiteY53" fmla="*/ 119944 h 312896"/>
                <a:gd name="connsiteX54" fmla="*/ 1020158 w 3036253"/>
                <a:gd name="connsiteY54" fmla="*/ 119944 h 312896"/>
                <a:gd name="connsiteX55" fmla="*/ 1020158 w 3036253"/>
                <a:gd name="connsiteY55" fmla="*/ 59103 h 312896"/>
                <a:gd name="connsiteX56" fmla="*/ 1170812 w 3036253"/>
                <a:gd name="connsiteY56" fmla="*/ 59103 h 312896"/>
                <a:gd name="connsiteX57" fmla="*/ 1170812 w 3036253"/>
                <a:gd name="connsiteY57" fmla="*/ 6606 h 312896"/>
                <a:gd name="connsiteX58" fmla="*/ 957695 w 3036253"/>
                <a:gd name="connsiteY58" fmla="*/ 6606 h 312896"/>
                <a:gd name="connsiteX59" fmla="*/ 957695 w 3036253"/>
                <a:gd name="connsiteY59" fmla="*/ 290646 h 312896"/>
                <a:gd name="connsiteX60" fmla="*/ 1451955 w 3036253"/>
                <a:gd name="connsiteY60" fmla="*/ 217289 h 312896"/>
                <a:gd name="connsiteX61" fmla="*/ 1478609 w 3036253"/>
                <a:gd name="connsiteY61" fmla="*/ 241510 h 312896"/>
                <a:gd name="connsiteX62" fmla="*/ 1453461 w 3036253"/>
                <a:gd name="connsiteY62" fmla="*/ 245450 h 312896"/>
                <a:gd name="connsiteX63" fmla="*/ 1376280 w 3036253"/>
                <a:gd name="connsiteY63" fmla="*/ 150422 h 312896"/>
                <a:gd name="connsiteX64" fmla="*/ 1453461 w 3036253"/>
                <a:gd name="connsiteY64" fmla="*/ 52961 h 312896"/>
                <a:gd name="connsiteX65" fmla="*/ 1530642 w 3036253"/>
                <a:gd name="connsiteY65" fmla="*/ 150422 h 312896"/>
                <a:gd name="connsiteX66" fmla="*/ 1513144 w 3036253"/>
                <a:gd name="connsiteY66" fmla="*/ 215667 h 312896"/>
                <a:gd name="connsiteX67" fmla="*/ 1480927 w 3036253"/>
                <a:gd name="connsiteY67" fmla="*/ 186231 h 312896"/>
                <a:gd name="connsiteX68" fmla="*/ 1451955 w 3036253"/>
                <a:gd name="connsiteY68" fmla="*/ 217289 h 312896"/>
                <a:gd name="connsiteX69" fmla="*/ 1591599 w 3036253"/>
                <a:gd name="connsiteY69" fmla="*/ 286822 h 312896"/>
                <a:gd name="connsiteX70" fmla="*/ 1556138 w 3036253"/>
                <a:gd name="connsiteY70" fmla="*/ 254605 h 312896"/>
                <a:gd name="connsiteX71" fmla="*/ 1593222 w 3036253"/>
                <a:gd name="connsiteY71" fmla="*/ 150306 h 312896"/>
                <a:gd name="connsiteX72" fmla="*/ 1453461 w 3036253"/>
                <a:gd name="connsiteY72" fmla="*/ 232 h 312896"/>
                <a:gd name="connsiteX73" fmla="*/ 1313817 w 3036253"/>
                <a:gd name="connsiteY73" fmla="*/ 150306 h 312896"/>
                <a:gd name="connsiteX74" fmla="*/ 1453461 w 3036253"/>
                <a:gd name="connsiteY74" fmla="*/ 297947 h 312896"/>
                <a:gd name="connsiteX75" fmla="*/ 1522298 w 3036253"/>
                <a:gd name="connsiteY75" fmla="*/ 281143 h 312896"/>
                <a:gd name="connsiteX76" fmla="*/ 1562511 w 3036253"/>
                <a:gd name="connsiteY76" fmla="*/ 317764 h 312896"/>
                <a:gd name="connsiteX77" fmla="*/ 1591599 w 3036253"/>
                <a:gd name="connsiteY77" fmla="*/ 287169 h 312896"/>
                <a:gd name="connsiteX78" fmla="*/ 1876914 w 3036253"/>
                <a:gd name="connsiteY78" fmla="*/ 6721 h 312896"/>
                <a:gd name="connsiteX79" fmla="*/ 1814451 w 3036253"/>
                <a:gd name="connsiteY79" fmla="*/ 6721 h 312896"/>
                <a:gd name="connsiteX80" fmla="*/ 1814451 w 3036253"/>
                <a:gd name="connsiteY80" fmla="*/ 183334 h 312896"/>
                <a:gd name="connsiteX81" fmla="*/ 1755464 w 3036253"/>
                <a:gd name="connsiteY81" fmla="*/ 244987 h 312896"/>
                <a:gd name="connsiteX82" fmla="*/ 1697520 w 3036253"/>
                <a:gd name="connsiteY82" fmla="*/ 183334 h 312896"/>
                <a:gd name="connsiteX83" fmla="*/ 1697520 w 3036253"/>
                <a:gd name="connsiteY83" fmla="*/ 6837 h 312896"/>
                <a:gd name="connsiteX84" fmla="*/ 1635057 w 3036253"/>
                <a:gd name="connsiteY84" fmla="*/ 6837 h 312896"/>
                <a:gd name="connsiteX85" fmla="*/ 1635057 w 3036253"/>
                <a:gd name="connsiteY85" fmla="*/ 183450 h 312896"/>
                <a:gd name="connsiteX86" fmla="*/ 1755928 w 3036253"/>
                <a:gd name="connsiteY86" fmla="*/ 297715 h 312896"/>
                <a:gd name="connsiteX87" fmla="*/ 1877378 w 3036253"/>
                <a:gd name="connsiteY87" fmla="*/ 183450 h 312896"/>
                <a:gd name="connsiteX88" fmla="*/ 1877378 w 3036253"/>
                <a:gd name="connsiteY88" fmla="*/ 6837 h 312896"/>
                <a:gd name="connsiteX89" fmla="*/ 2039157 w 3036253"/>
                <a:gd name="connsiteY89" fmla="*/ 76254 h 312896"/>
                <a:gd name="connsiteX90" fmla="*/ 2039968 w 3036253"/>
                <a:gd name="connsiteY90" fmla="*/ 76254 h 312896"/>
                <a:gd name="connsiteX91" fmla="*/ 2075777 w 3036253"/>
                <a:gd name="connsiteY91" fmla="*/ 180553 h 312896"/>
                <a:gd name="connsiteX92" fmla="*/ 2002189 w 3036253"/>
                <a:gd name="connsiteY92" fmla="*/ 180553 h 312896"/>
                <a:gd name="connsiteX93" fmla="*/ 2039157 w 3036253"/>
                <a:gd name="connsiteY93" fmla="*/ 76254 h 312896"/>
                <a:gd name="connsiteX94" fmla="*/ 1900092 w 3036253"/>
                <a:gd name="connsiteY94" fmla="*/ 290298 h 312896"/>
                <a:gd name="connsiteX95" fmla="*/ 1963482 w 3036253"/>
                <a:gd name="connsiteY95" fmla="*/ 290298 h 312896"/>
                <a:gd name="connsiteX96" fmla="*/ 1985733 w 3036253"/>
                <a:gd name="connsiteY96" fmla="*/ 227024 h 312896"/>
                <a:gd name="connsiteX97" fmla="*/ 2092002 w 3036253"/>
                <a:gd name="connsiteY97" fmla="*/ 227024 h 312896"/>
                <a:gd name="connsiteX98" fmla="*/ 2113441 w 3036253"/>
                <a:gd name="connsiteY98" fmla="*/ 290298 h 312896"/>
                <a:gd name="connsiteX99" fmla="*/ 2178338 w 3036253"/>
                <a:gd name="connsiteY99" fmla="*/ 290298 h 312896"/>
                <a:gd name="connsiteX100" fmla="*/ 2072069 w 3036253"/>
                <a:gd name="connsiteY100" fmla="*/ 6258 h 312896"/>
                <a:gd name="connsiteX101" fmla="*/ 2008099 w 3036253"/>
                <a:gd name="connsiteY101" fmla="*/ 6258 h 312896"/>
                <a:gd name="connsiteX102" fmla="*/ 1900208 w 3036253"/>
                <a:gd name="connsiteY102" fmla="*/ 290298 h 312896"/>
                <a:gd name="connsiteX103" fmla="*/ 2202906 w 3036253"/>
                <a:gd name="connsiteY103" fmla="*/ 290298 h 312896"/>
                <a:gd name="connsiteX104" fmla="*/ 2403855 w 3036253"/>
                <a:gd name="connsiteY104" fmla="*/ 290298 h 312896"/>
                <a:gd name="connsiteX105" fmla="*/ 2403855 w 3036253"/>
                <a:gd name="connsiteY105" fmla="*/ 237801 h 312896"/>
                <a:gd name="connsiteX106" fmla="*/ 2265601 w 3036253"/>
                <a:gd name="connsiteY106" fmla="*/ 237801 h 312896"/>
                <a:gd name="connsiteX107" fmla="*/ 2265601 w 3036253"/>
                <a:gd name="connsiteY107" fmla="*/ 6026 h 312896"/>
                <a:gd name="connsiteX108" fmla="*/ 2203138 w 3036253"/>
                <a:gd name="connsiteY108" fmla="*/ 6026 h 312896"/>
                <a:gd name="connsiteX109" fmla="*/ 2203138 w 3036253"/>
                <a:gd name="connsiteY109" fmla="*/ 290067 h 312896"/>
                <a:gd name="connsiteX110" fmla="*/ 2438853 w 3036253"/>
                <a:gd name="connsiteY110" fmla="*/ 290298 h 312896"/>
                <a:gd name="connsiteX111" fmla="*/ 2501317 w 3036253"/>
                <a:gd name="connsiteY111" fmla="*/ 290298 h 312896"/>
                <a:gd name="connsiteX112" fmla="*/ 2501317 w 3036253"/>
                <a:gd name="connsiteY112" fmla="*/ 6837 h 312896"/>
                <a:gd name="connsiteX113" fmla="*/ 2438621 w 3036253"/>
                <a:gd name="connsiteY113" fmla="*/ 6837 h 312896"/>
                <a:gd name="connsiteX114" fmla="*/ 2438621 w 3036253"/>
                <a:gd name="connsiteY114" fmla="*/ 290878 h 312896"/>
                <a:gd name="connsiteX115" fmla="*/ 2619058 w 3036253"/>
                <a:gd name="connsiteY115" fmla="*/ 290298 h 312896"/>
                <a:gd name="connsiteX116" fmla="*/ 2681985 w 3036253"/>
                <a:gd name="connsiteY116" fmla="*/ 290298 h 312896"/>
                <a:gd name="connsiteX117" fmla="*/ 2681985 w 3036253"/>
                <a:gd name="connsiteY117" fmla="*/ 58523 h 312896"/>
                <a:gd name="connsiteX118" fmla="*/ 2767163 w 3036253"/>
                <a:gd name="connsiteY118" fmla="*/ 58523 h 312896"/>
                <a:gd name="connsiteX119" fmla="*/ 2767163 w 3036253"/>
                <a:gd name="connsiteY119" fmla="*/ 6026 h 312896"/>
                <a:gd name="connsiteX120" fmla="*/ 2534229 w 3036253"/>
                <a:gd name="connsiteY120" fmla="*/ 6026 h 312896"/>
                <a:gd name="connsiteX121" fmla="*/ 2534229 w 3036253"/>
                <a:gd name="connsiteY121" fmla="*/ 58523 h 312896"/>
                <a:gd name="connsiteX122" fmla="*/ 2619290 w 3036253"/>
                <a:gd name="connsiteY122" fmla="*/ 58523 h 312896"/>
                <a:gd name="connsiteX123" fmla="*/ 2619290 w 3036253"/>
                <a:gd name="connsiteY123" fmla="*/ 290298 h 312896"/>
                <a:gd name="connsiteX124" fmla="*/ 2872968 w 3036253"/>
                <a:gd name="connsiteY124" fmla="*/ 290298 h 312896"/>
                <a:gd name="connsiteX125" fmla="*/ 2935431 w 3036253"/>
                <a:gd name="connsiteY125" fmla="*/ 290298 h 312896"/>
                <a:gd name="connsiteX126" fmla="*/ 2935431 w 3036253"/>
                <a:gd name="connsiteY126" fmla="*/ 181248 h 312896"/>
                <a:gd name="connsiteX127" fmla="*/ 3040889 w 3036253"/>
                <a:gd name="connsiteY127" fmla="*/ 6258 h 312896"/>
                <a:gd name="connsiteX128" fmla="*/ 2971356 w 3036253"/>
                <a:gd name="connsiteY128" fmla="*/ 6258 h 312896"/>
                <a:gd name="connsiteX129" fmla="*/ 2905300 w 3036253"/>
                <a:gd name="connsiteY129" fmla="*/ 118437 h 312896"/>
                <a:gd name="connsiteX130" fmla="*/ 2838897 w 3036253"/>
                <a:gd name="connsiteY130" fmla="*/ 6258 h 312896"/>
                <a:gd name="connsiteX131" fmla="*/ 2768437 w 3036253"/>
                <a:gd name="connsiteY131" fmla="*/ 6258 h 312896"/>
                <a:gd name="connsiteX132" fmla="*/ 2872736 w 3036253"/>
                <a:gd name="connsiteY132" fmla="*/ 180089 h 312896"/>
                <a:gd name="connsiteX133" fmla="*/ 2872736 w 3036253"/>
                <a:gd name="connsiteY133" fmla="*/ 290646 h 31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3036253" h="312896">
                  <a:moveTo>
                    <a:pt x="0" y="290878"/>
                  </a:moveTo>
                  <a:lnTo>
                    <a:pt x="58523" y="290878"/>
                  </a:lnTo>
                  <a:lnTo>
                    <a:pt x="58523" y="91551"/>
                  </a:lnTo>
                  <a:lnTo>
                    <a:pt x="59334" y="91551"/>
                  </a:lnTo>
                  <a:lnTo>
                    <a:pt x="128867" y="290878"/>
                  </a:lnTo>
                  <a:lnTo>
                    <a:pt x="177076" y="290878"/>
                  </a:lnTo>
                  <a:lnTo>
                    <a:pt x="246609" y="89581"/>
                  </a:lnTo>
                  <a:lnTo>
                    <a:pt x="247420" y="89581"/>
                  </a:lnTo>
                  <a:lnTo>
                    <a:pt x="247420" y="290878"/>
                  </a:lnTo>
                  <a:lnTo>
                    <a:pt x="305364" y="290878"/>
                  </a:lnTo>
                  <a:lnTo>
                    <a:pt x="305364" y="6837"/>
                  </a:lnTo>
                  <a:lnTo>
                    <a:pt x="217521" y="6837"/>
                  </a:lnTo>
                  <a:lnTo>
                    <a:pt x="155637" y="202224"/>
                  </a:lnTo>
                  <a:lnTo>
                    <a:pt x="154826" y="202224"/>
                  </a:lnTo>
                  <a:lnTo>
                    <a:pt x="88422" y="6837"/>
                  </a:lnTo>
                  <a:lnTo>
                    <a:pt x="463" y="6837"/>
                  </a:lnTo>
                  <a:lnTo>
                    <a:pt x="463" y="290878"/>
                  </a:lnTo>
                  <a:close/>
                  <a:moveTo>
                    <a:pt x="410589" y="150075"/>
                  </a:moveTo>
                  <a:cubicBezTo>
                    <a:pt x="410589" y="100359"/>
                    <a:pt x="431681" y="52613"/>
                    <a:pt x="487771" y="52613"/>
                  </a:cubicBezTo>
                  <a:cubicBezTo>
                    <a:pt x="543860" y="52613"/>
                    <a:pt x="564952" y="100359"/>
                    <a:pt x="564952" y="150075"/>
                  </a:cubicBezTo>
                  <a:cubicBezTo>
                    <a:pt x="564952" y="197357"/>
                    <a:pt x="543860" y="245102"/>
                    <a:pt x="487771" y="245102"/>
                  </a:cubicBezTo>
                  <a:cubicBezTo>
                    <a:pt x="431681" y="245102"/>
                    <a:pt x="410589" y="197357"/>
                    <a:pt x="410589" y="150075"/>
                  </a:cubicBezTo>
                  <a:close/>
                  <a:moveTo>
                    <a:pt x="348126" y="150075"/>
                  </a:moveTo>
                  <a:cubicBezTo>
                    <a:pt x="348126" y="232007"/>
                    <a:pt x="400160" y="297715"/>
                    <a:pt x="487191" y="297715"/>
                  </a:cubicBezTo>
                  <a:cubicBezTo>
                    <a:pt x="574223" y="297715"/>
                    <a:pt x="626836" y="232007"/>
                    <a:pt x="626836" y="150075"/>
                  </a:cubicBezTo>
                  <a:cubicBezTo>
                    <a:pt x="626836" y="65708"/>
                    <a:pt x="574686" y="0"/>
                    <a:pt x="487191" y="0"/>
                  </a:cubicBezTo>
                  <a:cubicBezTo>
                    <a:pt x="399696" y="0"/>
                    <a:pt x="348126" y="65708"/>
                    <a:pt x="348126" y="150075"/>
                  </a:cubicBezTo>
                  <a:close/>
                  <a:moveTo>
                    <a:pt x="732873" y="55047"/>
                  </a:moveTo>
                  <a:lnTo>
                    <a:pt x="801362" y="55047"/>
                  </a:lnTo>
                  <a:cubicBezTo>
                    <a:pt x="829639" y="55047"/>
                    <a:pt x="844356" y="66635"/>
                    <a:pt x="844356" y="94448"/>
                  </a:cubicBezTo>
                  <a:cubicBezTo>
                    <a:pt x="844356" y="122261"/>
                    <a:pt x="829639" y="135009"/>
                    <a:pt x="801362" y="135009"/>
                  </a:cubicBezTo>
                  <a:lnTo>
                    <a:pt x="732873" y="135009"/>
                  </a:lnTo>
                  <a:lnTo>
                    <a:pt x="732873" y="55047"/>
                  </a:lnTo>
                  <a:close/>
                  <a:moveTo>
                    <a:pt x="670409" y="290530"/>
                  </a:moveTo>
                  <a:lnTo>
                    <a:pt x="732873" y="290530"/>
                  </a:lnTo>
                  <a:lnTo>
                    <a:pt x="732873" y="179510"/>
                  </a:lnTo>
                  <a:lnTo>
                    <a:pt x="795336" y="179510"/>
                  </a:lnTo>
                  <a:cubicBezTo>
                    <a:pt x="826857" y="179510"/>
                    <a:pt x="838330" y="192721"/>
                    <a:pt x="842734" y="222504"/>
                  </a:cubicBezTo>
                  <a:cubicBezTo>
                    <a:pt x="845979" y="245682"/>
                    <a:pt x="845515" y="272683"/>
                    <a:pt x="852700" y="290530"/>
                  </a:cubicBezTo>
                  <a:lnTo>
                    <a:pt x="915164" y="290530"/>
                  </a:lnTo>
                  <a:cubicBezTo>
                    <a:pt x="903575" y="275001"/>
                    <a:pt x="904386" y="241278"/>
                    <a:pt x="903575" y="223315"/>
                  </a:cubicBezTo>
                  <a:cubicBezTo>
                    <a:pt x="901605" y="194228"/>
                    <a:pt x="892797" y="165371"/>
                    <a:pt x="862203" y="156912"/>
                  </a:cubicBezTo>
                  <a:lnTo>
                    <a:pt x="862203" y="156101"/>
                  </a:lnTo>
                  <a:cubicBezTo>
                    <a:pt x="894072" y="143353"/>
                    <a:pt x="907168" y="118321"/>
                    <a:pt x="907168" y="84830"/>
                  </a:cubicBezTo>
                  <a:cubicBezTo>
                    <a:pt x="907168" y="41835"/>
                    <a:pt x="874951" y="6490"/>
                    <a:pt x="823960" y="6490"/>
                  </a:cubicBezTo>
                  <a:lnTo>
                    <a:pt x="670409" y="6490"/>
                  </a:lnTo>
                  <a:lnTo>
                    <a:pt x="670409" y="290530"/>
                  </a:lnTo>
                  <a:close/>
                  <a:moveTo>
                    <a:pt x="957695" y="290530"/>
                  </a:moveTo>
                  <a:lnTo>
                    <a:pt x="1173361" y="290530"/>
                  </a:lnTo>
                  <a:lnTo>
                    <a:pt x="1173361" y="238033"/>
                  </a:lnTo>
                  <a:lnTo>
                    <a:pt x="1020158" y="238033"/>
                  </a:lnTo>
                  <a:lnTo>
                    <a:pt x="1020158" y="168501"/>
                  </a:lnTo>
                  <a:lnTo>
                    <a:pt x="1157832" y="168501"/>
                  </a:lnTo>
                  <a:lnTo>
                    <a:pt x="1157832" y="119944"/>
                  </a:lnTo>
                  <a:lnTo>
                    <a:pt x="1020158" y="119944"/>
                  </a:lnTo>
                  <a:lnTo>
                    <a:pt x="1020158" y="59103"/>
                  </a:lnTo>
                  <a:lnTo>
                    <a:pt x="1170812" y="59103"/>
                  </a:lnTo>
                  <a:lnTo>
                    <a:pt x="1170812" y="6606"/>
                  </a:lnTo>
                  <a:lnTo>
                    <a:pt x="957695" y="6606"/>
                  </a:lnTo>
                  <a:lnTo>
                    <a:pt x="957695" y="290646"/>
                  </a:lnTo>
                  <a:close/>
                  <a:moveTo>
                    <a:pt x="1451955" y="217289"/>
                  </a:moveTo>
                  <a:lnTo>
                    <a:pt x="1478609" y="241510"/>
                  </a:lnTo>
                  <a:cubicBezTo>
                    <a:pt x="1474205" y="245913"/>
                    <a:pt x="1462616" y="245450"/>
                    <a:pt x="1453461" y="245450"/>
                  </a:cubicBezTo>
                  <a:cubicBezTo>
                    <a:pt x="1397372" y="245450"/>
                    <a:pt x="1376280" y="197704"/>
                    <a:pt x="1376280" y="150422"/>
                  </a:cubicBezTo>
                  <a:cubicBezTo>
                    <a:pt x="1376280" y="100706"/>
                    <a:pt x="1397372" y="52961"/>
                    <a:pt x="1453461" y="52961"/>
                  </a:cubicBezTo>
                  <a:cubicBezTo>
                    <a:pt x="1509551" y="52961"/>
                    <a:pt x="1530642" y="100706"/>
                    <a:pt x="1530642" y="150422"/>
                  </a:cubicBezTo>
                  <a:cubicBezTo>
                    <a:pt x="1532045" y="173495"/>
                    <a:pt x="1525903" y="196395"/>
                    <a:pt x="1513144" y="215667"/>
                  </a:cubicBezTo>
                  <a:lnTo>
                    <a:pt x="1480927" y="186231"/>
                  </a:lnTo>
                  <a:lnTo>
                    <a:pt x="1451955" y="217289"/>
                  </a:lnTo>
                  <a:close/>
                  <a:moveTo>
                    <a:pt x="1591599" y="286822"/>
                  </a:moveTo>
                  <a:lnTo>
                    <a:pt x="1556138" y="254605"/>
                  </a:lnTo>
                  <a:cubicBezTo>
                    <a:pt x="1580868" y="225563"/>
                    <a:pt x="1594056" y="188445"/>
                    <a:pt x="1593222" y="150306"/>
                  </a:cubicBezTo>
                  <a:cubicBezTo>
                    <a:pt x="1593222" y="65940"/>
                    <a:pt x="1541072" y="232"/>
                    <a:pt x="1453461" y="232"/>
                  </a:cubicBezTo>
                  <a:cubicBezTo>
                    <a:pt x="1365850" y="232"/>
                    <a:pt x="1313817" y="65940"/>
                    <a:pt x="1313817" y="150306"/>
                  </a:cubicBezTo>
                  <a:cubicBezTo>
                    <a:pt x="1313817" y="232239"/>
                    <a:pt x="1365966" y="297947"/>
                    <a:pt x="1453461" y="297947"/>
                  </a:cubicBezTo>
                  <a:cubicBezTo>
                    <a:pt x="1477485" y="298527"/>
                    <a:pt x="1501242" y="292720"/>
                    <a:pt x="1522298" y="281143"/>
                  </a:cubicBezTo>
                  <a:lnTo>
                    <a:pt x="1562511" y="317764"/>
                  </a:lnTo>
                  <a:lnTo>
                    <a:pt x="1591599" y="287169"/>
                  </a:lnTo>
                  <a:close/>
                  <a:moveTo>
                    <a:pt x="1876914" y="6721"/>
                  </a:moveTo>
                  <a:lnTo>
                    <a:pt x="1814451" y="6721"/>
                  </a:lnTo>
                  <a:lnTo>
                    <a:pt x="1814451" y="183334"/>
                  </a:lnTo>
                  <a:cubicBezTo>
                    <a:pt x="1814451" y="225981"/>
                    <a:pt x="1800081" y="244987"/>
                    <a:pt x="1755464" y="244987"/>
                  </a:cubicBezTo>
                  <a:cubicBezTo>
                    <a:pt x="1704937" y="244987"/>
                    <a:pt x="1697520" y="214392"/>
                    <a:pt x="1697520" y="183334"/>
                  </a:cubicBezTo>
                  <a:lnTo>
                    <a:pt x="1697520" y="6837"/>
                  </a:lnTo>
                  <a:lnTo>
                    <a:pt x="1635057" y="6837"/>
                  </a:lnTo>
                  <a:lnTo>
                    <a:pt x="1635057" y="183450"/>
                  </a:lnTo>
                  <a:cubicBezTo>
                    <a:pt x="1635057" y="261095"/>
                    <a:pt x="1679210" y="297715"/>
                    <a:pt x="1755928" y="297715"/>
                  </a:cubicBezTo>
                  <a:cubicBezTo>
                    <a:pt x="1832645" y="297715"/>
                    <a:pt x="1877378" y="260283"/>
                    <a:pt x="1877378" y="183450"/>
                  </a:cubicBezTo>
                  <a:lnTo>
                    <a:pt x="1877378" y="6837"/>
                  </a:lnTo>
                  <a:close/>
                  <a:moveTo>
                    <a:pt x="2039157" y="76254"/>
                  </a:moveTo>
                  <a:lnTo>
                    <a:pt x="2039968" y="76254"/>
                  </a:lnTo>
                  <a:lnTo>
                    <a:pt x="2075777" y="180553"/>
                  </a:lnTo>
                  <a:lnTo>
                    <a:pt x="2002189" y="180553"/>
                  </a:lnTo>
                  <a:lnTo>
                    <a:pt x="2039157" y="76254"/>
                  </a:lnTo>
                  <a:close/>
                  <a:moveTo>
                    <a:pt x="1900092" y="290298"/>
                  </a:moveTo>
                  <a:lnTo>
                    <a:pt x="1963482" y="290298"/>
                  </a:lnTo>
                  <a:lnTo>
                    <a:pt x="1985733" y="227024"/>
                  </a:lnTo>
                  <a:lnTo>
                    <a:pt x="2092002" y="227024"/>
                  </a:lnTo>
                  <a:lnTo>
                    <a:pt x="2113441" y="290298"/>
                  </a:lnTo>
                  <a:lnTo>
                    <a:pt x="2178338" y="290298"/>
                  </a:lnTo>
                  <a:lnTo>
                    <a:pt x="2072069" y="6258"/>
                  </a:lnTo>
                  <a:lnTo>
                    <a:pt x="2008099" y="6258"/>
                  </a:lnTo>
                  <a:lnTo>
                    <a:pt x="1900208" y="290298"/>
                  </a:lnTo>
                  <a:close/>
                  <a:moveTo>
                    <a:pt x="2202906" y="290298"/>
                  </a:moveTo>
                  <a:lnTo>
                    <a:pt x="2403855" y="290298"/>
                  </a:lnTo>
                  <a:lnTo>
                    <a:pt x="2403855" y="237801"/>
                  </a:lnTo>
                  <a:lnTo>
                    <a:pt x="2265601" y="237801"/>
                  </a:lnTo>
                  <a:lnTo>
                    <a:pt x="2265601" y="6026"/>
                  </a:lnTo>
                  <a:lnTo>
                    <a:pt x="2203138" y="6026"/>
                  </a:lnTo>
                  <a:lnTo>
                    <a:pt x="2203138" y="290067"/>
                  </a:lnTo>
                  <a:close/>
                  <a:moveTo>
                    <a:pt x="2438853" y="290298"/>
                  </a:moveTo>
                  <a:lnTo>
                    <a:pt x="2501317" y="290298"/>
                  </a:lnTo>
                  <a:lnTo>
                    <a:pt x="2501317" y="6837"/>
                  </a:lnTo>
                  <a:lnTo>
                    <a:pt x="2438621" y="6837"/>
                  </a:lnTo>
                  <a:lnTo>
                    <a:pt x="2438621" y="290878"/>
                  </a:lnTo>
                  <a:close/>
                  <a:moveTo>
                    <a:pt x="2619058" y="290298"/>
                  </a:moveTo>
                  <a:lnTo>
                    <a:pt x="2681985" y="290298"/>
                  </a:lnTo>
                  <a:lnTo>
                    <a:pt x="2681985" y="58523"/>
                  </a:lnTo>
                  <a:lnTo>
                    <a:pt x="2767163" y="58523"/>
                  </a:lnTo>
                  <a:lnTo>
                    <a:pt x="2767163" y="6026"/>
                  </a:lnTo>
                  <a:lnTo>
                    <a:pt x="2534229" y="6026"/>
                  </a:lnTo>
                  <a:lnTo>
                    <a:pt x="2534229" y="58523"/>
                  </a:lnTo>
                  <a:lnTo>
                    <a:pt x="2619290" y="58523"/>
                  </a:lnTo>
                  <a:lnTo>
                    <a:pt x="2619290" y="290298"/>
                  </a:lnTo>
                  <a:close/>
                  <a:moveTo>
                    <a:pt x="2872968" y="290298"/>
                  </a:moveTo>
                  <a:lnTo>
                    <a:pt x="2935431" y="290298"/>
                  </a:lnTo>
                  <a:lnTo>
                    <a:pt x="2935431" y="181248"/>
                  </a:lnTo>
                  <a:lnTo>
                    <a:pt x="3040889" y="6258"/>
                  </a:lnTo>
                  <a:lnTo>
                    <a:pt x="2971356" y="6258"/>
                  </a:lnTo>
                  <a:lnTo>
                    <a:pt x="2905300" y="118437"/>
                  </a:lnTo>
                  <a:lnTo>
                    <a:pt x="2838897" y="6258"/>
                  </a:lnTo>
                  <a:lnTo>
                    <a:pt x="2768437" y="6258"/>
                  </a:lnTo>
                  <a:lnTo>
                    <a:pt x="2872736" y="180089"/>
                  </a:lnTo>
                  <a:lnTo>
                    <a:pt x="2872736" y="290646"/>
                  </a:lnTo>
                  <a:close/>
                </a:path>
              </a:pathLst>
            </a:custGeom>
            <a:solidFill>
              <a:schemeClr val="bg1"/>
            </a:solidFill>
            <a:ln w="11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655128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0B1DAA11-3D6C-443C-9016-3021FF5D9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2683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22B4275E-0614-419A-AA92-63123E51D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b="0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xmlns="" id="{EB3C7D75-9594-45B5-83D3-82F1B90646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9" y="368301"/>
            <a:ext cx="11376024" cy="61213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C6891E-CF38-4892-B971-A69A82804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2709" y="3405984"/>
            <a:ext cx="8911628" cy="1416734"/>
          </a:xfrm>
        </p:spPr>
        <p:txBody>
          <a:bodyPr anchor="b"/>
          <a:lstStyle>
            <a:lvl1pPr algn="r">
              <a:lnSpc>
                <a:spcPts val="5500"/>
              </a:lnSpc>
              <a:defRPr sz="5400" spc="-22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Präsentation</a:t>
            </a:r>
            <a:br>
              <a:rPr lang="de-DE" dirty="0"/>
            </a:br>
            <a:r>
              <a:rPr lang="de-DE" dirty="0"/>
              <a:t>(Arial Black 54PT)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0028B41E-8586-4C9B-87A7-BF96DC5E60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2709" y="5359229"/>
            <a:ext cx="8911628" cy="70788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3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(Arial 23pt)</a:t>
            </a:r>
            <a:br>
              <a:rPr lang="de-DE" dirty="0"/>
            </a:br>
            <a:r>
              <a:rPr lang="de-DE" dirty="0"/>
              <a:t>00.00.2019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xmlns="" id="{708F2622-BD83-427E-9330-34D0111B91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7424" y="559311"/>
            <a:ext cx="828329" cy="740104"/>
          </a:xfr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8085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xmlns="" id="{B7DD7951-F944-4363-90F2-8F618E58F7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2686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xmlns="" id="{75996DA5-4641-48F0-A611-3DE1B95F049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88CC9AD0-9B36-4799-8378-60D24DBA9E6F}"/>
              </a:ext>
            </a:extLst>
          </p:cNvPr>
          <p:cNvSpPr/>
          <p:nvPr userDrawn="1"/>
        </p:nvSpPr>
        <p:spPr>
          <a:xfrm>
            <a:off x="1" y="-1"/>
            <a:ext cx="352179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/>
          </a:p>
        </p:txBody>
      </p:sp>
      <p:sp>
        <p:nvSpPr>
          <p:cNvPr id="13" name="Bildplatzhalter 13">
            <a:extLst>
              <a:ext uri="{FF2B5EF4-FFF2-40B4-BE49-F238E27FC236}">
                <a16:creationId xmlns:a16="http://schemas.microsoft.com/office/drawing/2014/main" xmlns="" id="{3F196CA9-A2E0-4EA5-A6CD-EB38AC9808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21799" y="385763"/>
            <a:ext cx="8262213" cy="6103937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411809"/>
            <a:ext cx="2914634" cy="205184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Arial Black (36PT)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42619E7-D35C-48A3-A070-E600F22EF8A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7988" y="559311"/>
            <a:ext cx="828329" cy="7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493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7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6E72EA5B-3B21-4059-9249-A728CF6ED3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0302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2BF1DDF-22CE-4F0D-AE4B-BC3D4E73283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7689" y="1146605"/>
            <a:ext cx="4824412" cy="844590"/>
          </a:xfrm>
        </p:spPr>
        <p:txBody>
          <a:bodyPr anchor="b"/>
          <a:lstStyle>
            <a:lvl1pPr>
              <a:lnSpc>
                <a:spcPct val="98000"/>
              </a:lnSpc>
              <a:defRPr sz="2800" spc="-150" baseline="0"/>
            </a:lvl1pPr>
          </a:lstStyle>
          <a:p>
            <a:r>
              <a:rPr lang="de-DE" dirty="0"/>
              <a:t>Agenda / Inhalt</a:t>
            </a:r>
            <a:br>
              <a:rPr lang="de-DE" dirty="0"/>
            </a:br>
            <a:r>
              <a:rPr lang="de-DE" dirty="0"/>
              <a:t>(Arial Black 28PT)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F610BE-1B2C-472C-9191-3CF52CD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5F2D-46CB-4692-9D84-F12A32C0DE8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472A926-E263-4EC9-99BD-3D3000386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7688" y="2799316"/>
            <a:ext cx="6149179" cy="295606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800" cap="all" spc="-150" baseline="0">
                <a:solidFill>
                  <a:schemeClr val="accent1"/>
                </a:solidFill>
                <a:latin typeface="+mj-lt"/>
              </a:defRPr>
            </a:lvl1pPr>
            <a:lvl2pPr marL="231775" indent="0">
              <a:buNone/>
              <a:defRPr sz="2800" cap="all" baseline="0">
                <a:latin typeface="+mj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01_Thema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02_Thema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03_Thema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04_Thema</a:t>
            </a:r>
          </a:p>
        </p:txBody>
      </p:sp>
      <p:sp>
        <p:nvSpPr>
          <p:cNvPr id="12" name="Bildplatzhalter 13">
            <a:extLst>
              <a:ext uri="{FF2B5EF4-FFF2-40B4-BE49-F238E27FC236}">
                <a16:creationId xmlns:a16="http://schemas.microsoft.com/office/drawing/2014/main" xmlns="" id="{58877342-5F5B-4C6B-96A0-471EAE3F07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00263"/>
            <a:ext cx="5483225" cy="3921125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77851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545" userDrawn="1">
          <p15:clr>
            <a:srgbClr val="FBAE40"/>
          </p15:clr>
        </p15:guide>
        <p15:guide id="2" pos="3454" userDrawn="1">
          <p15:clr>
            <a:srgbClr val="FBAE40"/>
          </p15:clr>
        </p15:guide>
        <p15:guide id="3" orient="horz" pos="1275" userDrawn="1">
          <p15:clr>
            <a:srgbClr val="FBAE40"/>
          </p15:clr>
        </p15:guide>
        <p15:guide id="4" orient="horz" pos="1321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6E72EA5B-3B21-4059-9249-A728CF6ED3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0681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xmlns="" id="{6E72EA5B-3B21-4059-9249-A728CF6ED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2BF1DDF-22CE-4F0D-AE4B-BC3D4E73283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endParaRPr lang="de-DE" sz="2800" b="0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7756D-93F6-4240-831A-EDE6BB03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1" y="2100263"/>
            <a:ext cx="3924299" cy="422295"/>
          </a:xfrm>
        </p:spPr>
        <p:txBody>
          <a:bodyPr anchor="b"/>
          <a:lstStyle>
            <a:lvl1pPr>
              <a:lnSpc>
                <a:spcPct val="98000"/>
              </a:lnSpc>
              <a:defRPr sz="2800" spc="-150" baseline="0"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0</a:t>
            </a:r>
            <a:r>
              <a:rPr lang="de-DE" dirty="0"/>
              <a:t>1___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F610BE-1B2C-472C-9191-3CF52CD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5F2D-46CB-4692-9D84-F12A32C0DE8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472A926-E263-4EC9-99BD-3D3000386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2577381"/>
            <a:ext cx="5256211" cy="235910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4500" cap="all" spc="-16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300" cap="all" spc="-20" baseline="0">
                <a:solidFill>
                  <a:schemeClr val="tx1"/>
                </a:solidFill>
                <a:latin typeface="+mn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(Arial Black</a:t>
            </a:r>
            <a:br>
              <a:rPr lang="de-DE" dirty="0"/>
            </a:br>
            <a:r>
              <a:rPr lang="de-DE" dirty="0"/>
              <a:t>45/45PT)</a:t>
            </a:r>
          </a:p>
          <a:p>
            <a:pPr lvl="1"/>
            <a:r>
              <a:rPr lang="de-DE" dirty="0">
                <a:latin typeface="+mn-lt"/>
              </a:rPr>
              <a:t>Bei Bedarf mit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einem kurzem Text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und Inhalt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(Arial 23/23PT)</a:t>
            </a:r>
            <a:endParaRPr lang="de-DE" dirty="0"/>
          </a:p>
        </p:txBody>
      </p:sp>
      <p:sp>
        <p:nvSpPr>
          <p:cNvPr id="12" name="Bildplatzhalter 13">
            <a:extLst>
              <a:ext uri="{FF2B5EF4-FFF2-40B4-BE49-F238E27FC236}">
                <a16:creationId xmlns:a16="http://schemas.microsoft.com/office/drawing/2014/main" xmlns="" id="{58877342-5F5B-4C6B-96A0-471EAE3F07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00263"/>
            <a:ext cx="6383338" cy="3921125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xmlns="" id="{57505423-4238-4C0C-9243-1AC0845E07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74366"/>
            <a:ext cx="10153084" cy="271485"/>
          </a:xfrm>
        </p:spPr>
        <p:txBody>
          <a:bodyPr/>
          <a:lstStyle>
            <a:lvl1pPr marL="0" indent="0">
              <a:lnSpc>
                <a:spcPct val="98000"/>
              </a:lnSpc>
              <a:buNone/>
              <a:defRPr sz="1800" cap="all" spc="-60" baseline="0">
                <a:solidFill>
                  <a:schemeClr val="accent1"/>
                </a:solidFill>
                <a:latin typeface="+mj-lt"/>
              </a:defRPr>
            </a:lvl1pPr>
            <a:lvl2pPr marL="231775" indent="0">
              <a:buNone/>
              <a:defRPr sz="2800" cap="all" baseline="0">
                <a:latin typeface="+mj-lt"/>
              </a:defRPr>
            </a:lvl2pPr>
            <a:lvl3pPr marL="479425" indent="0">
              <a:buNone/>
              <a:defRPr sz="2800" cap="all" baseline="0">
                <a:latin typeface="+mj-lt"/>
              </a:defRPr>
            </a:lvl3pPr>
            <a:lvl4pPr marL="728663" indent="0">
              <a:buNone/>
              <a:defRPr sz="2800" cap="all" baseline="0">
                <a:latin typeface="+mj-lt"/>
              </a:defRPr>
            </a:lvl4pPr>
            <a:lvl5pPr marL="974725" indent="0">
              <a:buNone/>
              <a:defRPr sz="2800" cap="all" baseline="0">
                <a:latin typeface="+mj-lt"/>
              </a:defRPr>
            </a:lvl5pPr>
          </a:lstStyle>
          <a:p>
            <a:pPr lvl="0"/>
            <a:r>
              <a:rPr lang="de-DE" dirty="0"/>
              <a:t>Kapitelzeile (Arial Black 18pt)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12282855" y="2579298"/>
            <a:ext cx="1286496" cy="17173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dirty="0">
                <a:solidFill>
                  <a:schemeClr val="tx1"/>
                </a:solidFill>
              </a:rPr>
              <a:t>Umstellen</a:t>
            </a:r>
            <a:r>
              <a:rPr lang="de-DE" sz="1200" baseline="0" dirty="0">
                <a:solidFill>
                  <a:schemeClr val="tx1"/>
                </a:solidFill>
              </a:rPr>
              <a:t> von Headline auf Fließtext ü</a:t>
            </a:r>
            <a:r>
              <a:rPr lang="de-DE" sz="1200" dirty="0">
                <a:solidFill>
                  <a:schemeClr val="tx1"/>
                </a:solidFill>
              </a:rPr>
              <a:t>ber Texteinrückung</a:t>
            </a:r>
          </a:p>
          <a:p>
            <a:pPr algn="l">
              <a:lnSpc>
                <a:spcPct val="110000"/>
              </a:lnSpc>
            </a:pPr>
            <a:r>
              <a:rPr lang="de-DE" sz="1200" dirty="0">
                <a:solidFill>
                  <a:schemeClr val="tx1"/>
                </a:solidFill>
              </a:rPr>
              <a:t>(Start – Absatz – Listenebene erhöhen/verringern          )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004FC65D-FAC1-4F3E-8863-46BB7DEE0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7775" y="4063695"/>
            <a:ext cx="311943" cy="14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472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112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4" orient="horz" pos="1321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ohne Kapitelzeile_2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5DB6040B-953B-4382-A631-BD1A2117AD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7944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xmlns="" id="{ACDE5EB3-48C5-4956-A72F-8EF039A1EE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F610BE-1B2C-472C-9191-3CF52CD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5F2D-46CB-4692-9D84-F12A32C0DE84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E76A98A8-1EA6-4E25-A092-9280EBBE5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591" y="2029911"/>
            <a:ext cx="11398421" cy="197297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939389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75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ohne Kapitelzeile_1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5DB6040B-953B-4382-A631-BD1A2117AD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7680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xmlns="" id="{ACDE5EB3-48C5-4956-A72F-8EF039A1EE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F610BE-1B2C-472C-9191-3CF52CD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5F2D-46CB-4692-9D84-F12A32C0DE8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591" y="2068007"/>
            <a:ext cx="11398421" cy="1157561"/>
          </a:xfrm>
        </p:spPr>
        <p:txBody>
          <a:bodyPr/>
          <a:lstStyle>
            <a:lvl1pPr marL="0" indent="0">
              <a:lnSpc>
                <a:spcPct val="100000"/>
              </a:lnSpc>
              <a:buClrTx/>
              <a:buFont typeface="Arial" panose="020B0604020202020204" pitchFamily="34" charset="0"/>
              <a:buNone/>
              <a:defRPr sz="1500" cap="all" baseline="0">
                <a:latin typeface="+mj-lt"/>
              </a:defRPr>
            </a:lvl1pPr>
            <a:lvl2pPr marL="179388" indent="-179388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/>
              <a:defRPr sz="1500"/>
            </a:lvl2pPr>
            <a:lvl3pPr marL="360363" indent="-180975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3pPr>
            <a:lvl4pPr marL="538163" indent="-17780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4pPr>
            <a:lvl5pPr marL="717550" indent="-179388">
              <a:buClrTx/>
              <a:buSzPct val="100000"/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Headline (Arial Black 15pt)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12282855" y="2070340"/>
            <a:ext cx="1286496" cy="17173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dirty="0">
                <a:solidFill>
                  <a:schemeClr val="tx1"/>
                </a:solidFill>
              </a:rPr>
              <a:t>Umstellen</a:t>
            </a:r>
            <a:r>
              <a:rPr lang="de-DE" sz="1200" baseline="0" dirty="0">
                <a:solidFill>
                  <a:schemeClr val="tx1"/>
                </a:solidFill>
              </a:rPr>
              <a:t> von Headline auf Fließtext ü</a:t>
            </a:r>
            <a:r>
              <a:rPr lang="de-DE" sz="1200" dirty="0">
                <a:solidFill>
                  <a:schemeClr val="tx1"/>
                </a:solidFill>
              </a:rPr>
              <a:t>ber Texteinrückung</a:t>
            </a:r>
          </a:p>
          <a:p>
            <a:pPr algn="l">
              <a:lnSpc>
                <a:spcPct val="110000"/>
              </a:lnSpc>
            </a:pPr>
            <a:r>
              <a:rPr lang="de-DE" sz="1200" dirty="0">
                <a:solidFill>
                  <a:schemeClr val="tx1"/>
                </a:solidFill>
              </a:rPr>
              <a:t>(Start – Absatz – Listenebene erhöhen/verringern          )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04FC65D-FAC1-4F3E-8863-46BB7DEE0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7775" y="3554737"/>
            <a:ext cx="311943" cy="1453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85347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75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mit Fotorahmen_2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6E72EA5B-3B21-4059-9249-A728CF6ED3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6040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xmlns="" id="{6E72EA5B-3B21-4059-9249-A728CF6ED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2BF1DDF-22CE-4F0D-AE4B-BC3D4E73283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xmlns="" id="{E276D26A-F2F9-4EFB-88EA-269AC02ECD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8000"/>
          </a:xfrm>
          <a:custGeom>
            <a:avLst/>
            <a:gdLst>
              <a:gd name="connsiteX0" fmla="*/ 415134 w 12192000"/>
              <a:gd name="connsiteY0" fmla="*/ 385765 h 6858000"/>
              <a:gd name="connsiteX1" fmla="*/ 415134 w 12192000"/>
              <a:gd name="connsiteY1" fmla="*/ 6472238 h 6858000"/>
              <a:gd name="connsiteX2" fmla="*/ 11776868 w 12192000"/>
              <a:gd name="connsiteY2" fmla="*/ 6472238 h 6858000"/>
              <a:gd name="connsiteX3" fmla="*/ 11776868 w 12192000"/>
              <a:gd name="connsiteY3" fmla="*/ 38576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15134" y="385765"/>
                </a:moveTo>
                <a:lnTo>
                  <a:pt x="415134" y="6472238"/>
                </a:lnTo>
                <a:lnTo>
                  <a:pt x="11776868" y="6472238"/>
                </a:lnTo>
                <a:lnTo>
                  <a:pt x="11776868" y="3857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39787" y="2600145"/>
            <a:ext cx="9612312" cy="11906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839787" y="1354838"/>
            <a:ext cx="9612312" cy="102592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</a:t>
            </a:r>
            <a:br>
              <a:rPr lang="de-DE" dirty="0"/>
            </a:br>
            <a:r>
              <a:rPr lang="de-DE" dirty="0"/>
              <a:t>(Arial Black 36PT)</a:t>
            </a:r>
          </a:p>
        </p:txBody>
      </p:sp>
    </p:spTree>
    <p:extLst>
      <p:ext uri="{BB962C8B-B14F-4D97-AF65-F5344CB8AC3E}">
        <p14:creationId xmlns:p14="http://schemas.microsoft.com/office/powerpoint/2010/main" val="15055804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545">
          <p15:clr>
            <a:srgbClr val="FBAE40"/>
          </p15:clr>
        </p15:guide>
        <p15:guide id="2" pos="3454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orient="horz" pos="16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mit Fotorahmen_1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xmlns="" id="{6E72EA5B-3B21-4059-9249-A728CF6ED3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0202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xmlns="" id="{C2BF1DDF-22CE-4F0D-AE4B-BC3D4E73283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xmlns="" id="{E276D26A-F2F9-4EFB-88EA-269AC02ECD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8000"/>
          </a:xfrm>
          <a:custGeom>
            <a:avLst/>
            <a:gdLst>
              <a:gd name="connsiteX0" fmla="*/ 415134 w 12192000"/>
              <a:gd name="connsiteY0" fmla="*/ 385765 h 6858000"/>
              <a:gd name="connsiteX1" fmla="*/ 415134 w 12192000"/>
              <a:gd name="connsiteY1" fmla="*/ 6472238 h 6858000"/>
              <a:gd name="connsiteX2" fmla="*/ 11776868 w 12192000"/>
              <a:gd name="connsiteY2" fmla="*/ 6472238 h 6858000"/>
              <a:gd name="connsiteX3" fmla="*/ 11776868 w 12192000"/>
              <a:gd name="connsiteY3" fmla="*/ 38576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15134" y="385765"/>
                </a:moveTo>
                <a:lnTo>
                  <a:pt x="415134" y="6472238"/>
                </a:lnTo>
                <a:lnTo>
                  <a:pt x="11776868" y="6472238"/>
                </a:lnTo>
                <a:lnTo>
                  <a:pt x="11776868" y="3857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839787" y="1354838"/>
            <a:ext cx="9612312" cy="102592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</a:t>
            </a:r>
            <a:br>
              <a:rPr lang="de-DE" dirty="0"/>
            </a:br>
            <a:r>
              <a:rPr lang="de-DE" dirty="0"/>
              <a:t>(Arial Black 36PT)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xmlns="" id="{E69C1954-3AB5-45BD-A5F5-C6F3FCBDD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6" y="2600145"/>
            <a:ext cx="9612312" cy="1157561"/>
          </a:xfrm>
        </p:spPr>
        <p:txBody>
          <a:bodyPr/>
          <a:lstStyle>
            <a:lvl1pPr marL="0" indent="0">
              <a:lnSpc>
                <a:spcPct val="100000"/>
              </a:lnSpc>
              <a:buClrTx/>
              <a:buFont typeface="Arial" panose="020B0604020202020204" pitchFamily="34" charset="0"/>
              <a:buNone/>
              <a:defRPr sz="1500" cap="all" baseline="0">
                <a:latin typeface="+mj-lt"/>
              </a:defRPr>
            </a:lvl1pPr>
            <a:lvl2pPr marL="179388" indent="-179388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/>
              <a:defRPr sz="1500"/>
            </a:lvl2pPr>
            <a:lvl3pPr marL="360363" indent="-180975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3pPr>
            <a:lvl4pPr marL="538163" indent="-17780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1500"/>
            </a:lvl4pPr>
            <a:lvl5pPr marL="717550" indent="-179388">
              <a:buClrTx/>
              <a:buSzPct val="100000"/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Headline (Arial Black 15pt)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12282855" y="2579298"/>
            <a:ext cx="1286496" cy="17173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200" dirty="0">
                <a:solidFill>
                  <a:schemeClr val="tx1"/>
                </a:solidFill>
              </a:rPr>
              <a:t>Umstellen</a:t>
            </a:r>
            <a:r>
              <a:rPr lang="de-DE" sz="1200" baseline="0" dirty="0">
                <a:solidFill>
                  <a:schemeClr val="tx1"/>
                </a:solidFill>
              </a:rPr>
              <a:t> von Headline auf Fließtext ü</a:t>
            </a:r>
            <a:r>
              <a:rPr lang="de-DE" sz="1200" dirty="0">
                <a:solidFill>
                  <a:schemeClr val="tx1"/>
                </a:solidFill>
              </a:rPr>
              <a:t>ber Texteinrückung</a:t>
            </a:r>
          </a:p>
          <a:p>
            <a:pPr algn="l">
              <a:lnSpc>
                <a:spcPct val="110000"/>
              </a:lnSpc>
            </a:pPr>
            <a:r>
              <a:rPr lang="de-DE" sz="1200" dirty="0">
                <a:solidFill>
                  <a:schemeClr val="tx1"/>
                </a:solidFill>
              </a:rPr>
              <a:t>(Start – Absatz – Listenebene erhöhen/verringern          )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004FC65D-FAC1-4F3E-8863-46BB7DEE0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7775" y="4063695"/>
            <a:ext cx="311943" cy="14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888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545">
          <p15:clr>
            <a:srgbClr val="FBAE40"/>
          </p15:clr>
        </p15:guide>
        <p15:guide id="2" pos="3454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orient="horz" pos="16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xmlns="" id="{23E3AC79-F792-4DCE-8858-2E5CAB1D76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969513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think-cell Folie" r:id="rId22" imgW="270" imgH="270" progId="TCLayout.ActiveDocument.1">
                  <p:embed/>
                </p:oleObj>
              </mc:Choice>
              <mc:Fallback>
                <p:oleObj name="think-cell Foli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xmlns="" id="{FE14993D-858D-4EFC-9378-33B8335E6E93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 Black"/>
              <a:ea typeface="+mj-ea"/>
              <a:cs typeface="+mj-cs"/>
              <a:sym typeface="Arial Black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D1F85BA2-6DA0-43F2-B96E-A56960A6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0101"/>
            <a:ext cx="10035460" cy="10259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Headline ein- oder zweizeilig</a:t>
            </a:r>
            <a:br>
              <a:rPr lang="de-DE" dirty="0"/>
            </a:br>
            <a:r>
              <a:rPr lang="de-DE" dirty="0"/>
              <a:t>Arial Black (40/44PT)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454CB54-C656-4951-B19F-EFAB65A13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5014" y="6339973"/>
            <a:ext cx="318997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100" b="0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51E35F2D-46CB-4692-9D84-F12A32C0DE8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5F1B7BBD-C12E-4196-AA26-79D80BD0B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590" y="2029911"/>
            <a:ext cx="11398421" cy="1916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85590" y="6340415"/>
            <a:ext cx="9250116" cy="16883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xmlns="" id="{EC7C2DD0-0CBA-4251-9315-4615F84FC81E}"/>
              </a:ext>
            </a:extLst>
          </p:cNvPr>
          <p:cNvGrpSpPr/>
          <p:nvPr userDrawn="1"/>
        </p:nvGrpSpPr>
        <p:grpSpPr>
          <a:xfrm>
            <a:off x="11035115" y="521464"/>
            <a:ext cx="648991" cy="578933"/>
            <a:chOff x="11035115" y="521464"/>
            <a:chExt cx="648991" cy="578933"/>
          </a:xfrm>
        </p:grpSpPr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xmlns="" id="{636D39F6-5C7D-45E3-AB66-EEDBBB0CCB1C}"/>
                </a:ext>
              </a:extLst>
            </p:cNvPr>
            <p:cNvSpPr/>
            <p:nvPr/>
          </p:nvSpPr>
          <p:spPr>
            <a:xfrm>
              <a:off x="11035115" y="1049682"/>
              <a:ext cx="648991" cy="50715"/>
            </a:xfrm>
            <a:custGeom>
              <a:avLst/>
              <a:gdLst>
                <a:gd name="connsiteX0" fmla="*/ 395619 w 648991"/>
                <a:gd name="connsiteY0" fmla="*/ 27245 h 50715"/>
                <a:gd name="connsiteX1" fmla="*/ 393941 w 648991"/>
                <a:gd name="connsiteY1" fmla="*/ 27299 h 50715"/>
                <a:gd name="connsiteX2" fmla="*/ 378878 w 648991"/>
                <a:gd name="connsiteY2" fmla="*/ 27299 h 50715"/>
                <a:gd name="connsiteX3" fmla="*/ 378878 w 648991"/>
                <a:gd name="connsiteY3" fmla="*/ 42629 h 50715"/>
                <a:gd name="connsiteX4" fmla="*/ 393941 w 648991"/>
                <a:gd name="connsiteY4" fmla="*/ 42629 h 50715"/>
                <a:gd name="connsiteX5" fmla="*/ 402058 w 648991"/>
                <a:gd name="connsiteY5" fmla="*/ 36466 h 50715"/>
                <a:gd name="connsiteX6" fmla="*/ 402104 w 648991"/>
                <a:gd name="connsiteY6" fmla="*/ 34964 h 50715"/>
                <a:gd name="connsiteX7" fmla="*/ 395619 w 648991"/>
                <a:gd name="connsiteY7" fmla="*/ 27245 h 50715"/>
                <a:gd name="connsiteX8" fmla="*/ 314263 w 648991"/>
                <a:gd name="connsiteY8" fmla="*/ 27106 h 50715"/>
                <a:gd name="connsiteX9" fmla="*/ 306598 w 648991"/>
                <a:gd name="connsiteY9" fmla="*/ 36228 h 50715"/>
                <a:gd name="connsiteX10" fmla="*/ 313749 w 648991"/>
                <a:gd name="connsiteY10" fmla="*/ 44376 h 50715"/>
                <a:gd name="connsiteX11" fmla="*/ 314263 w 648991"/>
                <a:gd name="connsiteY11" fmla="*/ 44391 h 50715"/>
                <a:gd name="connsiteX12" fmla="*/ 323461 w 648991"/>
                <a:gd name="connsiteY12" fmla="*/ 38949 h 50715"/>
                <a:gd name="connsiteX13" fmla="*/ 484847 w 648991"/>
                <a:gd name="connsiteY13" fmla="*/ 9362 h 50715"/>
                <a:gd name="connsiteX14" fmla="*/ 477296 w 648991"/>
                <a:gd name="connsiteY14" fmla="*/ 30250 h 50715"/>
                <a:gd name="connsiteX15" fmla="*/ 492129 w 648991"/>
                <a:gd name="connsiteY15" fmla="*/ 30250 h 50715"/>
                <a:gd name="connsiteX16" fmla="*/ 117581 w 648991"/>
                <a:gd name="connsiteY16" fmla="*/ 9362 h 50715"/>
                <a:gd name="connsiteX17" fmla="*/ 110222 w 648991"/>
                <a:gd name="connsiteY17" fmla="*/ 30250 h 50715"/>
                <a:gd name="connsiteX18" fmla="*/ 125054 w 648991"/>
                <a:gd name="connsiteY18" fmla="*/ 30250 h 50715"/>
                <a:gd name="connsiteX19" fmla="*/ 117773 w 648991"/>
                <a:gd name="connsiteY19" fmla="*/ 9362 h 50715"/>
                <a:gd name="connsiteX20" fmla="*/ 378878 w 648991"/>
                <a:gd name="connsiteY20" fmla="*/ 7906 h 50715"/>
                <a:gd name="connsiteX21" fmla="*/ 378878 w 648991"/>
                <a:gd name="connsiteY21" fmla="*/ 21320 h 50715"/>
                <a:gd name="connsiteX22" fmla="*/ 392753 w 648991"/>
                <a:gd name="connsiteY22" fmla="*/ 21320 h 50715"/>
                <a:gd name="connsiteX23" fmla="*/ 399858 w 648991"/>
                <a:gd name="connsiteY23" fmla="*/ 15452 h 50715"/>
                <a:gd name="connsiteX24" fmla="*/ 399881 w 648991"/>
                <a:gd name="connsiteY24" fmla="*/ 14574 h 50715"/>
                <a:gd name="connsiteX25" fmla="*/ 392753 w 648991"/>
                <a:gd name="connsiteY25" fmla="*/ 7906 h 50715"/>
                <a:gd name="connsiteX26" fmla="*/ 317845 w 648991"/>
                <a:gd name="connsiteY26" fmla="*/ 5568 h 50715"/>
                <a:gd name="connsiteX27" fmla="*/ 312248 w 648991"/>
                <a:gd name="connsiteY27" fmla="*/ 10109 h 50715"/>
                <a:gd name="connsiteX28" fmla="*/ 312232 w 648991"/>
                <a:gd name="connsiteY28" fmla="*/ 10972 h 50715"/>
                <a:gd name="connsiteX29" fmla="*/ 316677 w 648991"/>
                <a:gd name="connsiteY29" fmla="*/ 19058 h 50715"/>
                <a:gd name="connsiteX30" fmla="*/ 322388 w 648991"/>
                <a:gd name="connsiteY30" fmla="*/ 11163 h 50715"/>
                <a:gd name="connsiteX31" fmla="*/ 317845 w 648991"/>
                <a:gd name="connsiteY31" fmla="*/ 5568 h 50715"/>
                <a:gd name="connsiteX32" fmla="*/ 561266 w 648991"/>
                <a:gd name="connsiteY32" fmla="*/ 969 h 50715"/>
                <a:gd name="connsiteX33" fmla="*/ 600588 w 648991"/>
                <a:gd name="connsiteY33" fmla="*/ 969 h 50715"/>
                <a:gd name="connsiteX34" fmla="*/ 600588 w 648991"/>
                <a:gd name="connsiteY34" fmla="*/ 8327 h 50715"/>
                <a:gd name="connsiteX35" fmla="*/ 585258 w 648991"/>
                <a:gd name="connsiteY35" fmla="*/ 8327 h 50715"/>
                <a:gd name="connsiteX36" fmla="*/ 585258 w 648991"/>
                <a:gd name="connsiteY36" fmla="*/ 49566 h 50715"/>
                <a:gd name="connsiteX37" fmla="*/ 576749 w 648991"/>
                <a:gd name="connsiteY37" fmla="*/ 49566 h 50715"/>
                <a:gd name="connsiteX38" fmla="*/ 576749 w 648991"/>
                <a:gd name="connsiteY38" fmla="*/ 8327 h 50715"/>
                <a:gd name="connsiteX39" fmla="*/ 561419 w 648991"/>
                <a:gd name="connsiteY39" fmla="*/ 8327 h 50715"/>
                <a:gd name="connsiteX40" fmla="*/ 514165 w 648991"/>
                <a:gd name="connsiteY40" fmla="*/ 969 h 50715"/>
                <a:gd name="connsiteX41" fmla="*/ 522673 w 648991"/>
                <a:gd name="connsiteY41" fmla="*/ 969 h 50715"/>
                <a:gd name="connsiteX42" fmla="*/ 522673 w 648991"/>
                <a:gd name="connsiteY42" fmla="*/ 29292 h 50715"/>
                <a:gd name="connsiteX43" fmla="*/ 534172 w 648991"/>
                <a:gd name="connsiteY43" fmla="*/ 43395 h 50715"/>
                <a:gd name="connsiteX44" fmla="*/ 545669 w 648991"/>
                <a:gd name="connsiteY44" fmla="*/ 29292 h 50715"/>
                <a:gd name="connsiteX45" fmla="*/ 545669 w 648991"/>
                <a:gd name="connsiteY45" fmla="*/ 969 h 50715"/>
                <a:gd name="connsiteX46" fmla="*/ 554177 w 648991"/>
                <a:gd name="connsiteY46" fmla="*/ 969 h 50715"/>
                <a:gd name="connsiteX47" fmla="*/ 554177 w 648991"/>
                <a:gd name="connsiteY47" fmla="*/ 32051 h 50715"/>
                <a:gd name="connsiteX48" fmla="*/ 534248 w 648991"/>
                <a:gd name="connsiteY48" fmla="*/ 50715 h 50715"/>
                <a:gd name="connsiteX49" fmla="*/ 514318 w 648991"/>
                <a:gd name="connsiteY49" fmla="*/ 32051 h 50715"/>
                <a:gd name="connsiteX50" fmla="*/ 480286 w 648991"/>
                <a:gd name="connsiteY50" fmla="*/ 969 h 50715"/>
                <a:gd name="connsiteX51" fmla="*/ 489331 w 648991"/>
                <a:gd name="connsiteY51" fmla="*/ 969 h 50715"/>
                <a:gd name="connsiteX52" fmla="*/ 508072 w 648991"/>
                <a:gd name="connsiteY52" fmla="*/ 49566 h 50715"/>
                <a:gd name="connsiteX53" fmla="*/ 498951 w 648991"/>
                <a:gd name="connsiteY53" fmla="*/ 49566 h 50715"/>
                <a:gd name="connsiteX54" fmla="*/ 494390 w 648991"/>
                <a:gd name="connsiteY54" fmla="*/ 36689 h 50715"/>
                <a:gd name="connsiteX55" fmla="*/ 474997 w 648991"/>
                <a:gd name="connsiteY55" fmla="*/ 36689 h 50715"/>
                <a:gd name="connsiteX56" fmla="*/ 470436 w 648991"/>
                <a:gd name="connsiteY56" fmla="*/ 49566 h 50715"/>
                <a:gd name="connsiteX57" fmla="*/ 461660 w 648991"/>
                <a:gd name="connsiteY57" fmla="*/ 49566 h 50715"/>
                <a:gd name="connsiteX58" fmla="*/ 421572 w 648991"/>
                <a:gd name="connsiteY58" fmla="*/ 969 h 50715"/>
                <a:gd name="connsiteX59" fmla="*/ 456562 w 648991"/>
                <a:gd name="connsiteY59" fmla="*/ 969 h 50715"/>
                <a:gd name="connsiteX60" fmla="*/ 456562 w 648991"/>
                <a:gd name="connsiteY60" fmla="*/ 8327 h 50715"/>
                <a:gd name="connsiteX61" fmla="*/ 430080 w 648991"/>
                <a:gd name="connsiteY61" fmla="*/ 8327 h 50715"/>
                <a:gd name="connsiteX62" fmla="*/ 430080 w 648991"/>
                <a:gd name="connsiteY62" fmla="*/ 21052 h 50715"/>
                <a:gd name="connsiteX63" fmla="*/ 454570 w 648991"/>
                <a:gd name="connsiteY63" fmla="*/ 21052 h 50715"/>
                <a:gd name="connsiteX64" fmla="*/ 454570 w 648991"/>
                <a:gd name="connsiteY64" fmla="*/ 27989 h 50715"/>
                <a:gd name="connsiteX65" fmla="*/ 430080 w 648991"/>
                <a:gd name="connsiteY65" fmla="*/ 27989 h 50715"/>
                <a:gd name="connsiteX66" fmla="*/ 430080 w 648991"/>
                <a:gd name="connsiteY66" fmla="*/ 42207 h 50715"/>
                <a:gd name="connsiteX67" fmla="*/ 456907 w 648991"/>
                <a:gd name="connsiteY67" fmla="*/ 42207 h 50715"/>
                <a:gd name="connsiteX68" fmla="*/ 456907 w 648991"/>
                <a:gd name="connsiteY68" fmla="*/ 49566 h 50715"/>
                <a:gd name="connsiteX69" fmla="*/ 421572 w 648991"/>
                <a:gd name="connsiteY69" fmla="*/ 49566 h 50715"/>
                <a:gd name="connsiteX70" fmla="*/ 370370 w 648991"/>
                <a:gd name="connsiteY70" fmla="*/ 969 h 50715"/>
                <a:gd name="connsiteX71" fmla="*/ 393979 w 648991"/>
                <a:gd name="connsiteY71" fmla="*/ 969 h 50715"/>
                <a:gd name="connsiteX72" fmla="*/ 408389 w 648991"/>
                <a:gd name="connsiteY72" fmla="*/ 13003 h 50715"/>
                <a:gd name="connsiteX73" fmla="*/ 401452 w 648991"/>
                <a:gd name="connsiteY73" fmla="*/ 23352 h 50715"/>
                <a:gd name="connsiteX74" fmla="*/ 410574 w 648991"/>
                <a:gd name="connsiteY74" fmla="*/ 35884 h 50715"/>
                <a:gd name="connsiteX75" fmla="*/ 392676 w 648991"/>
                <a:gd name="connsiteY75" fmla="*/ 49412 h 50715"/>
                <a:gd name="connsiteX76" fmla="*/ 370370 w 648991"/>
                <a:gd name="connsiteY76" fmla="*/ 49412 h 50715"/>
                <a:gd name="connsiteX77" fmla="*/ 226844 w 648991"/>
                <a:gd name="connsiteY77" fmla="*/ 969 h 50715"/>
                <a:gd name="connsiteX78" fmla="*/ 235352 w 648991"/>
                <a:gd name="connsiteY78" fmla="*/ 969 h 50715"/>
                <a:gd name="connsiteX79" fmla="*/ 235352 w 648991"/>
                <a:gd name="connsiteY79" fmla="*/ 20131 h 50715"/>
                <a:gd name="connsiteX80" fmla="*/ 257466 w 648991"/>
                <a:gd name="connsiteY80" fmla="*/ 20131 h 50715"/>
                <a:gd name="connsiteX81" fmla="*/ 257466 w 648991"/>
                <a:gd name="connsiteY81" fmla="*/ 969 h 50715"/>
                <a:gd name="connsiteX82" fmla="*/ 265975 w 648991"/>
                <a:gd name="connsiteY82" fmla="*/ 969 h 50715"/>
                <a:gd name="connsiteX83" fmla="*/ 265975 w 648991"/>
                <a:gd name="connsiteY83" fmla="*/ 49566 h 50715"/>
                <a:gd name="connsiteX84" fmla="*/ 257466 w 648991"/>
                <a:gd name="connsiteY84" fmla="*/ 49566 h 50715"/>
                <a:gd name="connsiteX85" fmla="*/ 257466 w 648991"/>
                <a:gd name="connsiteY85" fmla="*/ 27491 h 50715"/>
                <a:gd name="connsiteX86" fmla="*/ 235352 w 648991"/>
                <a:gd name="connsiteY86" fmla="*/ 27491 h 50715"/>
                <a:gd name="connsiteX87" fmla="*/ 235352 w 648991"/>
                <a:gd name="connsiteY87" fmla="*/ 49412 h 50715"/>
                <a:gd name="connsiteX88" fmla="*/ 226844 w 648991"/>
                <a:gd name="connsiteY88" fmla="*/ 49412 h 50715"/>
                <a:gd name="connsiteX89" fmla="*/ 178670 w 648991"/>
                <a:gd name="connsiteY89" fmla="*/ 969 h 50715"/>
                <a:gd name="connsiteX90" fmla="*/ 217992 w 648991"/>
                <a:gd name="connsiteY90" fmla="*/ 969 h 50715"/>
                <a:gd name="connsiteX91" fmla="*/ 217992 w 648991"/>
                <a:gd name="connsiteY91" fmla="*/ 8327 h 50715"/>
                <a:gd name="connsiteX92" fmla="*/ 202662 w 648991"/>
                <a:gd name="connsiteY92" fmla="*/ 8327 h 50715"/>
                <a:gd name="connsiteX93" fmla="*/ 202662 w 648991"/>
                <a:gd name="connsiteY93" fmla="*/ 49566 h 50715"/>
                <a:gd name="connsiteX94" fmla="*/ 194038 w 648991"/>
                <a:gd name="connsiteY94" fmla="*/ 49566 h 50715"/>
                <a:gd name="connsiteX95" fmla="*/ 194038 w 648991"/>
                <a:gd name="connsiteY95" fmla="*/ 8327 h 50715"/>
                <a:gd name="connsiteX96" fmla="*/ 178708 w 648991"/>
                <a:gd name="connsiteY96" fmla="*/ 8327 h 50715"/>
                <a:gd name="connsiteX97" fmla="*/ 148968 w 648991"/>
                <a:gd name="connsiteY97" fmla="*/ 969 h 50715"/>
                <a:gd name="connsiteX98" fmla="*/ 157476 w 648991"/>
                <a:gd name="connsiteY98" fmla="*/ 969 h 50715"/>
                <a:gd name="connsiteX99" fmla="*/ 157476 w 648991"/>
                <a:gd name="connsiteY99" fmla="*/ 42207 h 50715"/>
                <a:gd name="connsiteX100" fmla="*/ 182197 w 648991"/>
                <a:gd name="connsiteY100" fmla="*/ 42207 h 50715"/>
                <a:gd name="connsiteX101" fmla="*/ 182197 w 648991"/>
                <a:gd name="connsiteY101" fmla="*/ 49566 h 50715"/>
                <a:gd name="connsiteX102" fmla="*/ 148968 w 648991"/>
                <a:gd name="connsiteY102" fmla="*/ 49566 h 50715"/>
                <a:gd name="connsiteX103" fmla="*/ 113211 w 648991"/>
                <a:gd name="connsiteY103" fmla="*/ 969 h 50715"/>
                <a:gd name="connsiteX104" fmla="*/ 122257 w 648991"/>
                <a:gd name="connsiteY104" fmla="*/ 969 h 50715"/>
                <a:gd name="connsiteX105" fmla="*/ 140959 w 648991"/>
                <a:gd name="connsiteY105" fmla="*/ 49566 h 50715"/>
                <a:gd name="connsiteX106" fmla="*/ 131838 w 648991"/>
                <a:gd name="connsiteY106" fmla="*/ 49566 h 50715"/>
                <a:gd name="connsiteX107" fmla="*/ 127277 w 648991"/>
                <a:gd name="connsiteY107" fmla="*/ 36689 h 50715"/>
                <a:gd name="connsiteX108" fmla="*/ 107884 w 648991"/>
                <a:gd name="connsiteY108" fmla="*/ 36689 h 50715"/>
                <a:gd name="connsiteX109" fmla="*/ 103477 w 648991"/>
                <a:gd name="connsiteY109" fmla="*/ 49566 h 50715"/>
                <a:gd name="connsiteX110" fmla="*/ 94547 w 648991"/>
                <a:gd name="connsiteY110" fmla="*/ 49566 h 50715"/>
                <a:gd name="connsiteX111" fmla="*/ 53923 w 648991"/>
                <a:gd name="connsiteY111" fmla="*/ 969 h 50715"/>
                <a:gd name="connsiteX112" fmla="*/ 88913 w 648991"/>
                <a:gd name="connsiteY112" fmla="*/ 969 h 50715"/>
                <a:gd name="connsiteX113" fmla="*/ 88913 w 648991"/>
                <a:gd name="connsiteY113" fmla="*/ 8327 h 50715"/>
                <a:gd name="connsiteX114" fmla="*/ 62431 w 648991"/>
                <a:gd name="connsiteY114" fmla="*/ 8327 h 50715"/>
                <a:gd name="connsiteX115" fmla="*/ 62431 w 648991"/>
                <a:gd name="connsiteY115" fmla="*/ 21052 h 50715"/>
                <a:gd name="connsiteX116" fmla="*/ 86921 w 648991"/>
                <a:gd name="connsiteY116" fmla="*/ 21052 h 50715"/>
                <a:gd name="connsiteX117" fmla="*/ 86921 w 648991"/>
                <a:gd name="connsiteY117" fmla="*/ 27989 h 50715"/>
                <a:gd name="connsiteX118" fmla="*/ 62431 w 648991"/>
                <a:gd name="connsiteY118" fmla="*/ 27989 h 50715"/>
                <a:gd name="connsiteX119" fmla="*/ 62431 w 648991"/>
                <a:gd name="connsiteY119" fmla="*/ 42207 h 50715"/>
                <a:gd name="connsiteX120" fmla="*/ 89258 w 648991"/>
                <a:gd name="connsiteY120" fmla="*/ 42207 h 50715"/>
                <a:gd name="connsiteX121" fmla="*/ 89258 w 648991"/>
                <a:gd name="connsiteY121" fmla="*/ 49566 h 50715"/>
                <a:gd name="connsiteX122" fmla="*/ 53923 w 648991"/>
                <a:gd name="connsiteY122" fmla="*/ 49566 h 50715"/>
                <a:gd name="connsiteX123" fmla="*/ 0 w 648991"/>
                <a:gd name="connsiteY123" fmla="*/ 969 h 50715"/>
                <a:gd name="connsiteX124" fmla="*/ 8508 w 648991"/>
                <a:gd name="connsiteY124" fmla="*/ 969 h 50715"/>
                <a:gd name="connsiteX125" fmla="*/ 8508 w 648991"/>
                <a:gd name="connsiteY125" fmla="*/ 20131 h 50715"/>
                <a:gd name="connsiteX126" fmla="*/ 30661 w 648991"/>
                <a:gd name="connsiteY126" fmla="*/ 20131 h 50715"/>
                <a:gd name="connsiteX127" fmla="*/ 30661 w 648991"/>
                <a:gd name="connsiteY127" fmla="*/ 969 h 50715"/>
                <a:gd name="connsiteX128" fmla="*/ 39169 w 648991"/>
                <a:gd name="connsiteY128" fmla="*/ 969 h 50715"/>
                <a:gd name="connsiteX129" fmla="*/ 39169 w 648991"/>
                <a:gd name="connsiteY129" fmla="*/ 49566 h 50715"/>
                <a:gd name="connsiteX130" fmla="*/ 30661 w 648991"/>
                <a:gd name="connsiteY130" fmla="*/ 49566 h 50715"/>
                <a:gd name="connsiteX131" fmla="*/ 30661 w 648991"/>
                <a:gd name="connsiteY131" fmla="*/ 27491 h 50715"/>
                <a:gd name="connsiteX132" fmla="*/ 8508 w 648991"/>
                <a:gd name="connsiteY132" fmla="*/ 27491 h 50715"/>
                <a:gd name="connsiteX133" fmla="*/ 8508 w 648991"/>
                <a:gd name="connsiteY133" fmla="*/ 49412 h 50715"/>
                <a:gd name="connsiteX134" fmla="*/ 0 w 648991"/>
                <a:gd name="connsiteY134" fmla="*/ 49412 h 50715"/>
                <a:gd name="connsiteX135" fmla="*/ 604074 w 648991"/>
                <a:gd name="connsiteY135" fmla="*/ 931 h 50715"/>
                <a:gd name="connsiteX136" fmla="*/ 613923 w 648991"/>
                <a:gd name="connsiteY136" fmla="*/ 931 h 50715"/>
                <a:gd name="connsiteX137" fmla="*/ 626801 w 648991"/>
                <a:gd name="connsiteY137" fmla="*/ 22700 h 50715"/>
                <a:gd name="connsiteX138" fmla="*/ 639448 w 648991"/>
                <a:gd name="connsiteY138" fmla="*/ 931 h 50715"/>
                <a:gd name="connsiteX139" fmla="*/ 648991 w 648991"/>
                <a:gd name="connsiteY139" fmla="*/ 931 h 50715"/>
                <a:gd name="connsiteX140" fmla="*/ 630825 w 648991"/>
                <a:gd name="connsiteY140" fmla="*/ 30480 h 50715"/>
                <a:gd name="connsiteX141" fmla="*/ 630825 w 648991"/>
                <a:gd name="connsiteY141" fmla="*/ 49643 h 50715"/>
                <a:gd name="connsiteX142" fmla="*/ 622317 w 648991"/>
                <a:gd name="connsiteY142" fmla="*/ 49643 h 50715"/>
                <a:gd name="connsiteX143" fmla="*/ 622317 w 648991"/>
                <a:gd name="connsiteY143" fmla="*/ 30480 h 50715"/>
                <a:gd name="connsiteX144" fmla="*/ 317873 w 648991"/>
                <a:gd name="connsiteY144" fmla="*/ 19 h 50715"/>
                <a:gd name="connsiteX145" fmla="*/ 329210 w 648991"/>
                <a:gd name="connsiteY145" fmla="*/ 11355 h 50715"/>
                <a:gd name="connsiteX146" fmla="*/ 320433 w 648991"/>
                <a:gd name="connsiteY146" fmla="*/ 23657 h 50715"/>
                <a:gd name="connsiteX147" fmla="*/ 328098 w 648991"/>
                <a:gd name="connsiteY147" fmla="*/ 32779 h 50715"/>
                <a:gd name="connsiteX148" fmla="*/ 329593 w 648991"/>
                <a:gd name="connsiteY148" fmla="*/ 26340 h 50715"/>
                <a:gd name="connsiteX149" fmla="*/ 336415 w 648991"/>
                <a:gd name="connsiteY149" fmla="*/ 26340 h 50715"/>
                <a:gd name="connsiteX150" fmla="*/ 332582 w 648991"/>
                <a:gd name="connsiteY150" fmla="*/ 38259 h 50715"/>
                <a:gd name="connsiteX151" fmla="*/ 341895 w 648991"/>
                <a:gd name="connsiteY151" fmla="*/ 49565 h 50715"/>
                <a:gd name="connsiteX152" fmla="*/ 332276 w 648991"/>
                <a:gd name="connsiteY152" fmla="*/ 49565 h 50715"/>
                <a:gd name="connsiteX153" fmla="*/ 327830 w 648991"/>
                <a:gd name="connsiteY153" fmla="*/ 44123 h 50715"/>
                <a:gd name="connsiteX154" fmla="*/ 314263 w 648991"/>
                <a:gd name="connsiteY154" fmla="*/ 50485 h 50715"/>
                <a:gd name="connsiteX155" fmla="*/ 298933 w 648991"/>
                <a:gd name="connsiteY155" fmla="*/ 36074 h 50715"/>
                <a:gd name="connsiteX156" fmla="*/ 310086 w 648991"/>
                <a:gd name="connsiteY156" fmla="*/ 21971 h 50715"/>
                <a:gd name="connsiteX157" fmla="*/ 305180 w 648991"/>
                <a:gd name="connsiteY157" fmla="*/ 11355 h 50715"/>
                <a:gd name="connsiteX158" fmla="*/ 317873 w 648991"/>
                <a:gd name="connsiteY158" fmla="*/ 19 h 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48991" h="50715">
                  <a:moveTo>
                    <a:pt x="395619" y="27245"/>
                  </a:moveTo>
                  <a:cubicBezTo>
                    <a:pt x="395060" y="27199"/>
                    <a:pt x="394496" y="27215"/>
                    <a:pt x="393941" y="27299"/>
                  </a:cubicBezTo>
                  <a:lnTo>
                    <a:pt x="378878" y="27299"/>
                  </a:lnTo>
                  <a:lnTo>
                    <a:pt x="378878" y="42629"/>
                  </a:lnTo>
                  <a:lnTo>
                    <a:pt x="393941" y="42629"/>
                  </a:lnTo>
                  <a:cubicBezTo>
                    <a:pt x="397884" y="43169"/>
                    <a:pt x="401518" y="40410"/>
                    <a:pt x="402058" y="36466"/>
                  </a:cubicBezTo>
                  <a:cubicBezTo>
                    <a:pt x="402123" y="35968"/>
                    <a:pt x="402142" y="35466"/>
                    <a:pt x="402104" y="34964"/>
                  </a:cubicBezTo>
                  <a:cubicBezTo>
                    <a:pt x="402445" y="31043"/>
                    <a:pt x="399540" y="27586"/>
                    <a:pt x="395619" y="27245"/>
                  </a:cubicBezTo>
                  <a:close/>
                  <a:moveTo>
                    <a:pt x="314263" y="27106"/>
                  </a:moveTo>
                  <a:cubicBezTo>
                    <a:pt x="311389" y="28869"/>
                    <a:pt x="306598" y="30441"/>
                    <a:pt x="306598" y="36228"/>
                  </a:cubicBezTo>
                  <a:cubicBezTo>
                    <a:pt x="306323" y="40451"/>
                    <a:pt x="309524" y="44100"/>
                    <a:pt x="313749" y="44376"/>
                  </a:cubicBezTo>
                  <a:cubicBezTo>
                    <a:pt x="313920" y="44387"/>
                    <a:pt x="314091" y="44391"/>
                    <a:pt x="314263" y="44391"/>
                  </a:cubicBezTo>
                  <a:cubicBezTo>
                    <a:pt x="318096" y="44406"/>
                    <a:pt x="321629" y="42318"/>
                    <a:pt x="323461" y="38949"/>
                  </a:cubicBezTo>
                  <a:close/>
                  <a:moveTo>
                    <a:pt x="484847" y="9362"/>
                  </a:moveTo>
                  <a:lnTo>
                    <a:pt x="477296" y="30250"/>
                  </a:lnTo>
                  <a:lnTo>
                    <a:pt x="492129" y="30250"/>
                  </a:lnTo>
                  <a:close/>
                  <a:moveTo>
                    <a:pt x="117581" y="9362"/>
                  </a:moveTo>
                  <a:lnTo>
                    <a:pt x="110222" y="30250"/>
                  </a:lnTo>
                  <a:lnTo>
                    <a:pt x="125054" y="30250"/>
                  </a:lnTo>
                  <a:lnTo>
                    <a:pt x="117773" y="9362"/>
                  </a:lnTo>
                  <a:close/>
                  <a:moveTo>
                    <a:pt x="378878" y="7906"/>
                  </a:moveTo>
                  <a:lnTo>
                    <a:pt x="378878" y="21320"/>
                  </a:lnTo>
                  <a:lnTo>
                    <a:pt x="392753" y="21320"/>
                  </a:lnTo>
                  <a:cubicBezTo>
                    <a:pt x="396336" y="21662"/>
                    <a:pt x="399517" y="19035"/>
                    <a:pt x="399858" y="15452"/>
                  </a:cubicBezTo>
                  <a:cubicBezTo>
                    <a:pt x="399885" y="15161"/>
                    <a:pt x="399893" y="14866"/>
                    <a:pt x="399881" y="14574"/>
                  </a:cubicBezTo>
                  <a:cubicBezTo>
                    <a:pt x="399881" y="9669"/>
                    <a:pt x="397352" y="7906"/>
                    <a:pt x="392753" y="7906"/>
                  </a:cubicBezTo>
                  <a:close/>
                  <a:moveTo>
                    <a:pt x="317845" y="5568"/>
                  </a:moveTo>
                  <a:cubicBezTo>
                    <a:pt x="315045" y="5277"/>
                    <a:pt x="312539" y="7308"/>
                    <a:pt x="312248" y="10109"/>
                  </a:cubicBezTo>
                  <a:cubicBezTo>
                    <a:pt x="312218" y="10397"/>
                    <a:pt x="312213" y="10684"/>
                    <a:pt x="312232" y="10972"/>
                  </a:cubicBezTo>
                  <a:cubicBezTo>
                    <a:pt x="312232" y="14153"/>
                    <a:pt x="314876" y="16606"/>
                    <a:pt x="316677" y="19058"/>
                  </a:cubicBezTo>
                  <a:cubicBezTo>
                    <a:pt x="319590" y="17065"/>
                    <a:pt x="322388" y="15226"/>
                    <a:pt x="322388" y="11163"/>
                  </a:cubicBezTo>
                  <a:cubicBezTo>
                    <a:pt x="322679" y="8362"/>
                    <a:pt x="320645" y="5859"/>
                    <a:pt x="317845" y="5568"/>
                  </a:cubicBezTo>
                  <a:close/>
                  <a:moveTo>
                    <a:pt x="561266" y="969"/>
                  </a:moveTo>
                  <a:lnTo>
                    <a:pt x="600588" y="969"/>
                  </a:lnTo>
                  <a:lnTo>
                    <a:pt x="600588" y="8327"/>
                  </a:lnTo>
                  <a:lnTo>
                    <a:pt x="585258" y="8327"/>
                  </a:lnTo>
                  <a:lnTo>
                    <a:pt x="585258" y="49566"/>
                  </a:lnTo>
                  <a:lnTo>
                    <a:pt x="576749" y="49566"/>
                  </a:lnTo>
                  <a:lnTo>
                    <a:pt x="576749" y="8327"/>
                  </a:lnTo>
                  <a:lnTo>
                    <a:pt x="561419" y="8327"/>
                  </a:lnTo>
                  <a:close/>
                  <a:moveTo>
                    <a:pt x="514165" y="969"/>
                  </a:moveTo>
                  <a:lnTo>
                    <a:pt x="522673" y="969"/>
                  </a:lnTo>
                  <a:lnTo>
                    <a:pt x="522673" y="29292"/>
                  </a:lnTo>
                  <a:cubicBezTo>
                    <a:pt x="522673" y="35807"/>
                    <a:pt x="523095" y="43395"/>
                    <a:pt x="534172" y="43395"/>
                  </a:cubicBezTo>
                  <a:cubicBezTo>
                    <a:pt x="545247" y="43395"/>
                    <a:pt x="545669" y="35730"/>
                    <a:pt x="545669" y="29292"/>
                  </a:cubicBezTo>
                  <a:lnTo>
                    <a:pt x="545669" y="969"/>
                  </a:lnTo>
                  <a:lnTo>
                    <a:pt x="554177" y="969"/>
                  </a:lnTo>
                  <a:lnTo>
                    <a:pt x="554177" y="32051"/>
                  </a:lnTo>
                  <a:cubicBezTo>
                    <a:pt x="554177" y="44507"/>
                    <a:pt x="546205" y="50715"/>
                    <a:pt x="534248" y="50715"/>
                  </a:cubicBezTo>
                  <a:cubicBezTo>
                    <a:pt x="522290" y="50715"/>
                    <a:pt x="514318" y="44507"/>
                    <a:pt x="514318" y="32051"/>
                  </a:cubicBezTo>
                  <a:close/>
                  <a:moveTo>
                    <a:pt x="480286" y="969"/>
                  </a:moveTo>
                  <a:lnTo>
                    <a:pt x="489331" y="969"/>
                  </a:lnTo>
                  <a:lnTo>
                    <a:pt x="508072" y="49566"/>
                  </a:lnTo>
                  <a:lnTo>
                    <a:pt x="498951" y="49566"/>
                  </a:lnTo>
                  <a:lnTo>
                    <a:pt x="494390" y="36689"/>
                  </a:lnTo>
                  <a:lnTo>
                    <a:pt x="474997" y="36689"/>
                  </a:lnTo>
                  <a:lnTo>
                    <a:pt x="470436" y="49566"/>
                  </a:lnTo>
                  <a:lnTo>
                    <a:pt x="461660" y="49566"/>
                  </a:lnTo>
                  <a:close/>
                  <a:moveTo>
                    <a:pt x="421572" y="969"/>
                  </a:moveTo>
                  <a:lnTo>
                    <a:pt x="456562" y="969"/>
                  </a:lnTo>
                  <a:lnTo>
                    <a:pt x="456562" y="8327"/>
                  </a:lnTo>
                  <a:lnTo>
                    <a:pt x="430080" y="8327"/>
                  </a:lnTo>
                  <a:lnTo>
                    <a:pt x="430080" y="21052"/>
                  </a:lnTo>
                  <a:lnTo>
                    <a:pt x="454570" y="21052"/>
                  </a:lnTo>
                  <a:lnTo>
                    <a:pt x="454570" y="27989"/>
                  </a:lnTo>
                  <a:lnTo>
                    <a:pt x="430080" y="27989"/>
                  </a:lnTo>
                  <a:lnTo>
                    <a:pt x="430080" y="42207"/>
                  </a:lnTo>
                  <a:lnTo>
                    <a:pt x="456907" y="42207"/>
                  </a:lnTo>
                  <a:lnTo>
                    <a:pt x="456907" y="49566"/>
                  </a:lnTo>
                  <a:lnTo>
                    <a:pt x="421572" y="49566"/>
                  </a:lnTo>
                  <a:close/>
                  <a:moveTo>
                    <a:pt x="370370" y="969"/>
                  </a:moveTo>
                  <a:lnTo>
                    <a:pt x="393979" y="969"/>
                  </a:lnTo>
                  <a:cubicBezTo>
                    <a:pt x="402679" y="969"/>
                    <a:pt x="408389" y="4801"/>
                    <a:pt x="408389" y="13003"/>
                  </a:cubicBezTo>
                  <a:cubicBezTo>
                    <a:pt x="408531" y="17583"/>
                    <a:pt x="405741" y="21746"/>
                    <a:pt x="401452" y="23352"/>
                  </a:cubicBezTo>
                  <a:cubicBezTo>
                    <a:pt x="407274" y="24544"/>
                    <a:pt x="411229" y="29978"/>
                    <a:pt x="410574" y="35884"/>
                  </a:cubicBezTo>
                  <a:cubicBezTo>
                    <a:pt x="410574" y="43549"/>
                    <a:pt x="405285" y="49412"/>
                    <a:pt x="392676" y="49412"/>
                  </a:cubicBezTo>
                  <a:lnTo>
                    <a:pt x="370370" y="49412"/>
                  </a:lnTo>
                  <a:close/>
                  <a:moveTo>
                    <a:pt x="226844" y="969"/>
                  </a:moveTo>
                  <a:lnTo>
                    <a:pt x="235352" y="969"/>
                  </a:lnTo>
                  <a:lnTo>
                    <a:pt x="235352" y="20131"/>
                  </a:lnTo>
                  <a:lnTo>
                    <a:pt x="257466" y="20131"/>
                  </a:lnTo>
                  <a:lnTo>
                    <a:pt x="257466" y="969"/>
                  </a:lnTo>
                  <a:lnTo>
                    <a:pt x="265975" y="969"/>
                  </a:lnTo>
                  <a:lnTo>
                    <a:pt x="265975" y="49566"/>
                  </a:lnTo>
                  <a:lnTo>
                    <a:pt x="257466" y="49566"/>
                  </a:lnTo>
                  <a:lnTo>
                    <a:pt x="257466" y="27491"/>
                  </a:lnTo>
                  <a:lnTo>
                    <a:pt x="235352" y="27491"/>
                  </a:lnTo>
                  <a:lnTo>
                    <a:pt x="235352" y="49412"/>
                  </a:lnTo>
                  <a:lnTo>
                    <a:pt x="226844" y="49412"/>
                  </a:lnTo>
                  <a:close/>
                  <a:moveTo>
                    <a:pt x="178670" y="969"/>
                  </a:moveTo>
                  <a:lnTo>
                    <a:pt x="217992" y="969"/>
                  </a:lnTo>
                  <a:lnTo>
                    <a:pt x="217992" y="8327"/>
                  </a:lnTo>
                  <a:lnTo>
                    <a:pt x="202662" y="8327"/>
                  </a:lnTo>
                  <a:lnTo>
                    <a:pt x="202662" y="49566"/>
                  </a:lnTo>
                  <a:lnTo>
                    <a:pt x="194038" y="49566"/>
                  </a:lnTo>
                  <a:lnTo>
                    <a:pt x="194038" y="8327"/>
                  </a:lnTo>
                  <a:lnTo>
                    <a:pt x="178708" y="8327"/>
                  </a:lnTo>
                  <a:close/>
                  <a:moveTo>
                    <a:pt x="148968" y="969"/>
                  </a:moveTo>
                  <a:lnTo>
                    <a:pt x="157476" y="969"/>
                  </a:lnTo>
                  <a:lnTo>
                    <a:pt x="157476" y="42207"/>
                  </a:lnTo>
                  <a:lnTo>
                    <a:pt x="182197" y="42207"/>
                  </a:lnTo>
                  <a:lnTo>
                    <a:pt x="182197" y="49566"/>
                  </a:lnTo>
                  <a:lnTo>
                    <a:pt x="148968" y="49566"/>
                  </a:lnTo>
                  <a:close/>
                  <a:moveTo>
                    <a:pt x="113211" y="969"/>
                  </a:moveTo>
                  <a:lnTo>
                    <a:pt x="122257" y="969"/>
                  </a:lnTo>
                  <a:lnTo>
                    <a:pt x="140959" y="49566"/>
                  </a:lnTo>
                  <a:lnTo>
                    <a:pt x="131838" y="49566"/>
                  </a:lnTo>
                  <a:lnTo>
                    <a:pt x="127277" y="36689"/>
                  </a:lnTo>
                  <a:lnTo>
                    <a:pt x="107884" y="36689"/>
                  </a:lnTo>
                  <a:lnTo>
                    <a:pt x="103477" y="49566"/>
                  </a:lnTo>
                  <a:lnTo>
                    <a:pt x="94547" y="49566"/>
                  </a:lnTo>
                  <a:close/>
                  <a:moveTo>
                    <a:pt x="53923" y="969"/>
                  </a:moveTo>
                  <a:lnTo>
                    <a:pt x="88913" y="969"/>
                  </a:lnTo>
                  <a:lnTo>
                    <a:pt x="88913" y="8327"/>
                  </a:lnTo>
                  <a:lnTo>
                    <a:pt x="62431" y="8327"/>
                  </a:lnTo>
                  <a:lnTo>
                    <a:pt x="62431" y="21052"/>
                  </a:lnTo>
                  <a:lnTo>
                    <a:pt x="86921" y="21052"/>
                  </a:lnTo>
                  <a:lnTo>
                    <a:pt x="86921" y="27989"/>
                  </a:lnTo>
                  <a:lnTo>
                    <a:pt x="62431" y="27989"/>
                  </a:lnTo>
                  <a:lnTo>
                    <a:pt x="62431" y="42207"/>
                  </a:lnTo>
                  <a:lnTo>
                    <a:pt x="89258" y="42207"/>
                  </a:lnTo>
                  <a:lnTo>
                    <a:pt x="89258" y="49566"/>
                  </a:lnTo>
                  <a:lnTo>
                    <a:pt x="53923" y="49566"/>
                  </a:lnTo>
                  <a:close/>
                  <a:moveTo>
                    <a:pt x="0" y="969"/>
                  </a:moveTo>
                  <a:lnTo>
                    <a:pt x="8508" y="969"/>
                  </a:lnTo>
                  <a:lnTo>
                    <a:pt x="8508" y="20131"/>
                  </a:lnTo>
                  <a:lnTo>
                    <a:pt x="30661" y="20131"/>
                  </a:lnTo>
                  <a:lnTo>
                    <a:pt x="30661" y="969"/>
                  </a:lnTo>
                  <a:lnTo>
                    <a:pt x="39169" y="969"/>
                  </a:lnTo>
                  <a:lnTo>
                    <a:pt x="39169" y="49566"/>
                  </a:lnTo>
                  <a:lnTo>
                    <a:pt x="30661" y="49566"/>
                  </a:lnTo>
                  <a:lnTo>
                    <a:pt x="30661" y="27491"/>
                  </a:lnTo>
                  <a:lnTo>
                    <a:pt x="8508" y="27491"/>
                  </a:lnTo>
                  <a:lnTo>
                    <a:pt x="8508" y="49412"/>
                  </a:lnTo>
                  <a:lnTo>
                    <a:pt x="0" y="49412"/>
                  </a:lnTo>
                  <a:close/>
                  <a:moveTo>
                    <a:pt x="604074" y="931"/>
                  </a:moveTo>
                  <a:lnTo>
                    <a:pt x="613923" y="931"/>
                  </a:lnTo>
                  <a:lnTo>
                    <a:pt x="626801" y="22700"/>
                  </a:lnTo>
                  <a:lnTo>
                    <a:pt x="639448" y="931"/>
                  </a:lnTo>
                  <a:lnTo>
                    <a:pt x="648991" y="931"/>
                  </a:lnTo>
                  <a:lnTo>
                    <a:pt x="630825" y="30480"/>
                  </a:lnTo>
                  <a:lnTo>
                    <a:pt x="630825" y="49643"/>
                  </a:lnTo>
                  <a:lnTo>
                    <a:pt x="622317" y="49643"/>
                  </a:lnTo>
                  <a:lnTo>
                    <a:pt x="622317" y="30480"/>
                  </a:lnTo>
                  <a:close/>
                  <a:moveTo>
                    <a:pt x="317873" y="19"/>
                  </a:moveTo>
                  <a:cubicBezTo>
                    <a:pt x="323986" y="363"/>
                    <a:pt x="328864" y="5242"/>
                    <a:pt x="329210" y="11355"/>
                  </a:cubicBezTo>
                  <a:cubicBezTo>
                    <a:pt x="328824" y="16778"/>
                    <a:pt x="325435" y="21526"/>
                    <a:pt x="320433" y="23657"/>
                  </a:cubicBezTo>
                  <a:lnTo>
                    <a:pt x="328098" y="32779"/>
                  </a:lnTo>
                  <a:cubicBezTo>
                    <a:pt x="328875" y="30705"/>
                    <a:pt x="329377" y="28544"/>
                    <a:pt x="329593" y="26340"/>
                  </a:cubicBezTo>
                  <a:lnTo>
                    <a:pt x="336415" y="26340"/>
                  </a:lnTo>
                  <a:cubicBezTo>
                    <a:pt x="336050" y="30552"/>
                    <a:pt x="334740" y="34626"/>
                    <a:pt x="332582" y="38259"/>
                  </a:cubicBezTo>
                  <a:lnTo>
                    <a:pt x="341895" y="49565"/>
                  </a:lnTo>
                  <a:lnTo>
                    <a:pt x="332276" y="49565"/>
                  </a:lnTo>
                  <a:lnTo>
                    <a:pt x="327830" y="44123"/>
                  </a:lnTo>
                  <a:cubicBezTo>
                    <a:pt x="324597" y="48304"/>
                    <a:pt x="319546" y="50672"/>
                    <a:pt x="314263" y="50485"/>
                  </a:cubicBezTo>
                  <a:cubicBezTo>
                    <a:pt x="305333" y="50485"/>
                    <a:pt x="298933" y="45157"/>
                    <a:pt x="298933" y="36074"/>
                  </a:cubicBezTo>
                  <a:cubicBezTo>
                    <a:pt x="298933" y="29214"/>
                    <a:pt x="304528" y="24845"/>
                    <a:pt x="310086" y="21971"/>
                  </a:cubicBezTo>
                  <a:cubicBezTo>
                    <a:pt x="307272" y="19104"/>
                    <a:pt x="305538" y="15356"/>
                    <a:pt x="305180" y="11355"/>
                  </a:cubicBezTo>
                  <a:cubicBezTo>
                    <a:pt x="305555" y="4721"/>
                    <a:pt x="311238" y="-357"/>
                    <a:pt x="317873" y="19"/>
                  </a:cubicBezTo>
                  <a:close/>
                </a:path>
              </a:pathLst>
            </a:custGeom>
            <a:solidFill>
              <a:schemeClr val="tx2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xmlns="" id="{AB277D82-CB8C-463C-A9C1-77DF856FF98E}"/>
                </a:ext>
              </a:extLst>
            </p:cNvPr>
            <p:cNvSpPr/>
            <p:nvPr/>
          </p:nvSpPr>
          <p:spPr>
            <a:xfrm>
              <a:off x="11167028" y="521464"/>
              <a:ext cx="399076" cy="429928"/>
            </a:xfrm>
            <a:custGeom>
              <a:avLst/>
              <a:gdLst>
                <a:gd name="connsiteX0" fmla="*/ 147052 w 399076"/>
                <a:gd name="connsiteY0" fmla="*/ 45721 h 429928"/>
                <a:gd name="connsiteX1" fmla="*/ 147052 w 399076"/>
                <a:gd name="connsiteY1" fmla="*/ 193923 h 429928"/>
                <a:gd name="connsiteX2" fmla="*/ 244550 w 399076"/>
                <a:gd name="connsiteY2" fmla="*/ 193923 h 429928"/>
                <a:gd name="connsiteX3" fmla="*/ 315872 w 399076"/>
                <a:gd name="connsiteY3" fmla="*/ 170928 h 429928"/>
                <a:gd name="connsiteX4" fmla="*/ 337028 w 399076"/>
                <a:gd name="connsiteY4" fmla="*/ 116507 h 429928"/>
                <a:gd name="connsiteX5" fmla="*/ 308016 w 399076"/>
                <a:gd name="connsiteY5" fmla="*/ 59020 h 429928"/>
                <a:gd name="connsiteX6" fmla="*/ 250529 w 399076"/>
                <a:gd name="connsiteY6" fmla="*/ 45721 h 429928"/>
                <a:gd name="connsiteX7" fmla="*/ 95237 w 399076"/>
                <a:gd name="connsiteY7" fmla="*/ 1111 h 429928"/>
                <a:gd name="connsiteX8" fmla="*/ 250605 w 399076"/>
                <a:gd name="connsiteY8" fmla="*/ 1111 h 429928"/>
                <a:gd name="connsiteX9" fmla="*/ 344923 w 399076"/>
                <a:gd name="connsiteY9" fmla="*/ 26482 h 429928"/>
                <a:gd name="connsiteX10" fmla="*/ 389034 w 399076"/>
                <a:gd name="connsiteY10" fmla="*/ 117158 h 429928"/>
                <a:gd name="connsiteX11" fmla="*/ 311657 w 399076"/>
                <a:gd name="connsiteY11" fmla="*/ 223548 h 429928"/>
                <a:gd name="connsiteX12" fmla="*/ 399076 w 399076"/>
                <a:gd name="connsiteY12" fmla="*/ 429236 h 429928"/>
                <a:gd name="connsiteX13" fmla="*/ 344654 w 399076"/>
                <a:gd name="connsiteY13" fmla="*/ 429236 h 429928"/>
                <a:gd name="connsiteX14" fmla="*/ 262065 w 399076"/>
                <a:gd name="connsiteY14" fmla="*/ 236271 h 429928"/>
                <a:gd name="connsiteX15" fmla="*/ 147090 w 399076"/>
                <a:gd name="connsiteY15" fmla="*/ 236271 h 429928"/>
                <a:gd name="connsiteX16" fmla="*/ 147090 w 399076"/>
                <a:gd name="connsiteY16" fmla="*/ 345382 h 429928"/>
                <a:gd name="connsiteX17" fmla="*/ 95237 w 399076"/>
                <a:gd name="connsiteY17" fmla="*/ 345382 h 429928"/>
                <a:gd name="connsiteX18" fmla="*/ 0 w 399076"/>
                <a:gd name="connsiteY18" fmla="*/ 0 h 429928"/>
                <a:gd name="connsiteX19" fmla="*/ 52045 w 399076"/>
                <a:gd name="connsiteY19" fmla="*/ 0 h 429928"/>
                <a:gd name="connsiteX20" fmla="*/ 52045 w 399076"/>
                <a:gd name="connsiteY20" fmla="*/ 383938 h 429928"/>
                <a:gd name="connsiteX21" fmla="*/ 281611 w 399076"/>
                <a:gd name="connsiteY21" fmla="*/ 383938 h 429928"/>
                <a:gd name="connsiteX22" fmla="*/ 301655 w 399076"/>
                <a:gd name="connsiteY22" fmla="*/ 429659 h 429928"/>
                <a:gd name="connsiteX23" fmla="*/ 0 w 399076"/>
                <a:gd name="connsiteY23" fmla="*/ 429928 h 4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076" h="429928">
                  <a:moveTo>
                    <a:pt x="147052" y="45721"/>
                  </a:moveTo>
                  <a:lnTo>
                    <a:pt x="147052" y="193923"/>
                  </a:lnTo>
                  <a:lnTo>
                    <a:pt x="244550" y="193923"/>
                  </a:lnTo>
                  <a:cubicBezTo>
                    <a:pt x="272336" y="193923"/>
                    <a:pt x="295330" y="192121"/>
                    <a:pt x="315872" y="170928"/>
                  </a:cubicBezTo>
                  <a:cubicBezTo>
                    <a:pt x="329869" y="156314"/>
                    <a:pt x="337480" y="136736"/>
                    <a:pt x="337028" y="116507"/>
                  </a:cubicBezTo>
                  <a:cubicBezTo>
                    <a:pt x="337028" y="92324"/>
                    <a:pt x="327945" y="72357"/>
                    <a:pt x="308016" y="59020"/>
                  </a:cubicBezTo>
                  <a:cubicBezTo>
                    <a:pt x="289888" y="46334"/>
                    <a:pt x="272374" y="45721"/>
                    <a:pt x="250529" y="45721"/>
                  </a:cubicBezTo>
                  <a:close/>
                  <a:moveTo>
                    <a:pt x="95237" y="1111"/>
                  </a:moveTo>
                  <a:lnTo>
                    <a:pt x="250605" y="1111"/>
                  </a:lnTo>
                  <a:cubicBezTo>
                    <a:pt x="284446" y="1111"/>
                    <a:pt x="317099" y="5365"/>
                    <a:pt x="344923" y="26482"/>
                  </a:cubicBezTo>
                  <a:cubicBezTo>
                    <a:pt x="372804" y="48303"/>
                    <a:pt x="389077" y="81753"/>
                    <a:pt x="389034" y="117158"/>
                  </a:cubicBezTo>
                  <a:cubicBezTo>
                    <a:pt x="389034" y="166137"/>
                    <a:pt x="360023" y="210249"/>
                    <a:pt x="311657" y="223548"/>
                  </a:cubicBezTo>
                  <a:lnTo>
                    <a:pt x="399076" y="429236"/>
                  </a:lnTo>
                  <a:lnTo>
                    <a:pt x="344654" y="429236"/>
                  </a:lnTo>
                  <a:lnTo>
                    <a:pt x="262065" y="236271"/>
                  </a:lnTo>
                  <a:lnTo>
                    <a:pt x="147090" y="236271"/>
                  </a:lnTo>
                  <a:lnTo>
                    <a:pt x="147090" y="345382"/>
                  </a:lnTo>
                  <a:lnTo>
                    <a:pt x="95237" y="345382"/>
                  </a:lnTo>
                  <a:close/>
                  <a:moveTo>
                    <a:pt x="0" y="0"/>
                  </a:moveTo>
                  <a:lnTo>
                    <a:pt x="52045" y="0"/>
                  </a:lnTo>
                  <a:lnTo>
                    <a:pt x="52045" y="383938"/>
                  </a:lnTo>
                  <a:lnTo>
                    <a:pt x="281611" y="383938"/>
                  </a:lnTo>
                  <a:lnTo>
                    <a:pt x="301655" y="429659"/>
                  </a:lnTo>
                  <a:lnTo>
                    <a:pt x="0" y="429928"/>
                  </a:lnTo>
                  <a:close/>
                </a:path>
              </a:pathLst>
            </a:custGeom>
            <a:solidFill>
              <a:schemeClr val="accent1"/>
            </a:solidFill>
            <a:ln w="3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433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6" r:id="rId3"/>
    <p:sldLayoutId id="2147483650" r:id="rId4"/>
    <p:sldLayoutId id="2147483665" r:id="rId5"/>
    <p:sldLayoutId id="2147483661" r:id="rId6"/>
    <p:sldLayoutId id="2147483675" r:id="rId7"/>
    <p:sldLayoutId id="2147483664" r:id="rId8"/>
    <p:sldLayoutId id="2147483677" r:id="rId9"/>
    <p:sldLayoutId id="2147483662" r:id="rId10"/>
    <p:sldLayoutId id="2147483669" r:id="rId11"/>
    <p:sldLayoutId id="2147483676" r:id="rId12"/>
    <p:sldLayoutId id="2147483670" r:id="rId13"/>
    <p:sldLayoutId id="2147483663" r:id="rId14"/>
    <p:sldLayoutId id="2147483672" r:id="rId15"/>
    <p:sldLayoutId id="2147483673" r:id="rId16"/>
    <p:sldLayoutId id="2147483674" r:id="rId1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kern="1200" cap="all" spc="-1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15000"/>
        <a:buFont typeface="Arial Black" panose="020B0A04020102020204" pitchFamily="34" charset="0"/>
        <a:buChar char="■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263525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15000"/>
        <a:buFont typeface="Arial Black" panose="020B0A04020102020204" pitchFamily="34" charset="0"/>
        <a:buChar char="■"/>
        <a:tabLst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63525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15000"/>
        <a:buFont typeface="Arial Black" panose="020B0A04020102020204" pitchFamily="34" charset="0"/>
        <a:buChar char="■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989013" indent="-2603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15000"/>
        <a:buFont typeface="Arial Black" panose="020B0A04020102020204" pitchFamily="34" charset="0"/>
        <a:buChar char="■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3013" indent="-268288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15000"/>
        <a:buFont typeface="Arial Black" panose="020B0A04020102020204" pitchFamily="34" charset="0"/>
        <a:buChar char="■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0.png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9.png"/><Relationship Id="rId12" Type="http://schemas.openxmlformats.org/officeDocument/2006/relationships/image" Target="../media/image41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12" Type="http://schemas.openxmlformats.org/officeDocument/2006/relationships/image" Target="../media/image29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5.png"/><Relationship Id="rId11" Type="http://schemas.openxmlformats.org/officeDocument/2006/relationships/image" Target="../media/image1.e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9.png"/><Relationship Id="rId12" Type="http://schemas.openxmlformats.org/officeDocument/2006/relationships/image" Target="../media/image54.png"/><Relationship Id="rId2" Type="http://schemas.openxmlformats.org/officeDocument/2006/relationships/tags" Target="../tags/tag46.xml"/><Relationship Id="rId16" Type="http://schemas.openxmlformats.org/officeDocument/2006/relationships/image" Target="../media/image58.png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9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5.png"/><Relationship Id="rId5" Type="http://schemas.openxmlformats.org/officeDocument/2006/relationships/image" Target="../media/image27.png"/><Relationship Id="rId10" Type="http://schemas.openxmlformats.org/officeDocument/2006/relationships/image" Target="../media/image64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9.png"/><Relationship Id="rId12" Type="http://schemas.openxmlformats.org/officeDocument/2006/relationships/image" Target="../media/image70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11" Type="http://schemas.openxmlformats.org/officeDocument/2006/relationships/image" Target="../media/image69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68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9.png"/><Relationship Id="rId12" Type="http://schemas.openxmlformats.org/officeDocument/2006/relationships/image" Target="../media/image77.png"/><Relationship Id="rId2" Type="http://schemas.openxmlformats.org/officeDocument/2006/relationships/tags" Target="../tags/tag5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11" Type="http://schemas.openxmlformats.org/officeDocument/2006/relationships/image" Target="../media/image76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75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9.png"/><Relationship Id="rId2" Type="http://schemas.openxmlformats.org/officeDocument/2006/relationships/tags" Target="../tags/tag5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79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2" Type="http://schemas.openxmlformats.org/officeDocument/2006/relationships/tags" Target="../tags/tag5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2" Type="http://schemas.openxmlformats.org/officeDocument/2006/relationships/tags" Target="../tags/tag5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2" Type="http://schemas.openxmlformats.org/officeDocument/2006/relationships/tags" Target="../tags/tag5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2" Type="http://schemas.openxmlformats.org/officeDocument/2006/relationships/tags" Target="../tags/tag5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3.png"/><Relationship Id="rId2" Type="http://schemas.openxmlformats.org/officeDocument/2006/relationships/tags" Target="../tags/tag5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9.png"/><Relationship Id="rId11" Type="http://schemas.openxmlformats.org/officeDocument/2006/relationships/image" Target="../media/image87.png"/><Relationship Id="rId5" Type="http://schemas.openxmlformats.org/officeDocument/2006/relationships/image" Target="../media/image1.emf"/><Relationship Id="rId10" Type="http://schemas.openxmlformats.org/officeDocument/2006/relationships/image" Target="../media/image86.pn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b="5652"/>
          <a:stretch/>
        </p:blipFill>
        <p:spPr>
          <a:xfrm>
            <a:off x="409432" y="390762"/>
            <a:ext cx="11382233" cy="6091926"/>
          </a:xfrm>
          <a:prstGeom prst="rect">
            <a:avLst/>
          </a:prstGeom>
        </p:spPr>
      </p:pic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932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4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2244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endParaRPr lang="de-DE" sz="540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82709" y="5359229"/>
            <a:ext cx="8911628" cy="707886"/>
          </a:xfrm>
        </p:spPr>
        <p:txBody>
          <a:bodyPr/>
          <a:lstStyle/>
          <a:p>
            <a:r>
              <a:rPr lang="pt-PT"/>
              <a:t>Apresentação</a:t>
            </a:r>
            <a:br>
              <a:rPr lang="pt-PT"/>
            </a:br>
            <a:r>
              <a:rPr lang="pt-PT"/>
              <a:t>maio de 2020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982709" y="3405984"/>
            <a:ext cx="8911628" cy="1416734"/>
          </a:xfrm>
        </p:spPr>
        <p:txBody>
          <a:bodyPr/>
          <a:lstStyle/>
          <a:p>
            <a:r>
              <a:rPr lang="pt-PT"/>
              <a:t>Lr zeitgard</a:t>
            </a:r>
            <a:br>
              <a:rPr lang="pt-PT"/>
            </a:br>
            <a:r>
              <a:rPr lang="pt-PT"/>
              <a:t>blue light defender</a:t>
            </a:r>
          </a:p>
        </p:txBody>
      </p:sp>
    </p:spTree>
    <p:extLst>
      <p:ext uri="{BB962C8B-B14F-4D97-AF65-F5344CB8AC3E}">
        <p14:creationId xmlns:p14="http://schemas.microsoft.com/office/powerpoint/2010/main" val="42763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extfeld 6"/>
          <p:cNvSpPr txBox="1"/>
          <p:nvPr/>
        </p:nvSpPr>
        <p:spPr>
          <a:xfrm>
            <a:off x="4203830" y="600066"/>
            <a:ext cx="6925409" cy="1895904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3600">
                <a:solidFill>
                  <a:schemeClr val="bg1"/>
                </a:solidFill>
                <a:latin typeface="+mj-lt"/>
              </a:rPr>
              <a:t>Passamos diariamente</a:t>
            </a:r>
          </a:p>
          <a:p>
            <a:pPr algn="ctr">
              <a:lnSpc>
                <a:spcPct val="110000"/>
              </a:lnSpc>
            </a:pPr>
            <a:r>
              <a:rPr lang="pt-PT" sz="3600">
                <a:solidFill>
                  <a:schemeClr val="bg1"/>
                </a:solidFill>
                <a:latin typeface="+mj-lt"/>
              </a:rPr>
              <a:t> </a:t>
            </a:r>
            <a:r>
              <a:rPr lang="pt-PT" sz="4000">
                <a:solidFill>
                  <a:schemeClr val="bg1"/>
                </a:solidFill>
                <a:latin typeface="+mj-lt"/>
              </a:rPr>
              <a:t>6,5 horas</a:t>
            </a:r>
          </a:p>
          <a:p>
            <a:pPr algn="ctr">
              <a:lnSpc>
                <a:spcPct val="110000"/>
              </a:lnSpc>
            </a:pPr>
            <a:r>
              <a:rPr lang="pt-PT" sz="3600">
                <a:solidFill>
                  <a:schemeClr val="bg1"/>
                </a:solidFill>
                <a:latin typeface="+mj-lt"/>
              </a:rPr>
              <a:t> em frente a um ecrã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8694" y="6247130"/>
            <a:ext cx="10221911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>
                <a:solidFill>
                  <a:schemeClr val="bg1"/>
                </a:solidFill>
              </a:rPr>
              <a:t>* SevenOne Media (2019) Tempo médio de utilização diária dos meios de comunicação selecionados na Alemanha em 2019, citado em de.statista.com</a:t>
            </a:r>
            <a:r>
              <a:rPr lang="pt-PT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03830" y="2886388"/>
            <a:ext cx="6857870" cy="473976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800">
                <a:solidFill>
                  <a:schemeClr val="bg1"/>
                </a:solidFill>
                <a:latin typeface="+mj-lt"/>
              </a:rPr>
              <a:t>Sabe o que acontece?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203830" y="3735705"/>
            <a:ext cx="6857870" cy="1895904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800" dirty="0">
                <a:solidFill>
                  <a:schemeClr val="bg1"/>
                </a:solidFill>
                <a:latin typeface="+mj-lt"/>
              </a:rPr>
              <a:t>A luz azul dos monitores </a:t>
            </a:r>
            <a:endParaRPr lang="pt-PT" sz="2800" dirty="0" smtClean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pt-PT" sz="2800" dirty="0" smtClean="0">
                <a:solidFill>
                  <a:schemeClr val="bg1"/>
                </a:solidFill>
                <a:latin typeface="+mj-lt"/>
              </a:rPr>
              <a:t>pode </a:t>
            </a:r>
            <a:r>
              <a:rPr lang="pt-PT" sz="2800" dirty="0">
                <a:solidFill>
                  <a:schemeClr val="bg1"/>
                </a:solidFill>
                <a:latin typeface="+mj-lt"/>
              </a:rPr>
              <a:t>causar </a:t>
            </a:r>
            <a:r>
              <a:rPr lang="pt-PT" sz="2800" dirty="0" smtClean="0">
                <a:solidFill>
                  <a:schemeClr val="bg1"/>
                </a:solidFill>
                <a:latin typeface="+mj-lt"/>
              </a:rPr>
              <a:t>o envelhecimento </a:t>
            </a:r>
            <a:r>
              <a:rPr lang="pt-PT" sz="2800" dirty="0">
                <a:solidFill>
                  <a:schemeClr val="bg1"/>
                </a:solidFill>
                <a:latin typeface="+mj-lt"/>
              </a:rPr>
              <a:t>precoce da pele</a:t>
            </a:r>
          </a:p>
          <a:p>
            <a:pPr algn="ctr">
              <a:lnSpc>
                <a:spcPct val="110000"/>
              </a:lnSpc>
            </a:pPr>
            <a:endParaRPr lang="de-DE" sz="28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8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66562" name="Picture 2" descr="K:\Schulze-Gabrechten\LR Zeitgard Blue Light Defender\Hautbil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751" y="2303788"/>
            <a:ext cx="5373688" cy="297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474937" y="514223"/>
            <a:ext cx="10222115" cy="10560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PT" sz="3200">
                <a:solidFill>
                  <a:schemeClr val="bg1"/>
                </a:solidFill>
                <a:latin typeface="+mj-lt"/>
              </a:rPr>
              <a:t>A LUZ AZUL PENETRA MAIS PROFUNDAMENTE </a:t>
            </a:r>
          </a:p>
          <a:p>
            <a:pPr>
              <a:lnSpc>
                <a:spcPct val="110000"/>
              </a:lnSpc>
            </a:pPr>
            <a:r>
              <a:rPr lang="pt-PT" sz="3200">
                <a:solidFill>
                  <a:schemeClr val="bg1"/>
                </a:solidFill>
                <a:latin typeface="+mj-lt"/>
              </a:rPr>
              <a:t>NA PELE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7497" y="2303788"/>
            <a:ext cx="5558254" cy="3504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dirty="0">
                <a:solidFill>
                  <a:schemeClr val="bg1"/>
                </a:solidFill>
              </a:rPr>
              <a:t>Luz azul ou também denominada luz HEV (</a:t>
            </a:r>
            <a:r>
              <a:rPr lang="pt-PT" sz="2300" dirty="0" err="1">
                <a:solidFill>
                  <a:schemeClr val="bg1"/>
                </a:solidFill>
              </a:rPr>
              <a:t>High</a:t>
            </a:r>
            <a:r>
              <a:rPr lang="pt-PT" sz="2300" dirty="0">
                <a:solidFill>
                  <a:schemeClr val="bg1"/>
                </a:solidFill>
              </a:rPr>
              <a:t> </a:t>
            </a:r>
            <a:r>
              <a:rPr lang="pt-PT" sz="2300" dirty="0" err="1">
                <a:solidFill>
                  <a:schemeClr val="bg1"/>
                </a:solidFill>
              </a:rPr>
              <a:t>Energy</a:t>
            </a:r>
            <a:r>
              <a:rPr lang="pt-PT" sz="2300" dirty="0">
                <a:solidFill>
                  <a:schemeClr val="bg1"/>
                </a:solidFill>
              </a:rPr>
              <a:t> </a:t>
            </a:r>
            <a:r>
              <a:rPr lang="pt-PT" sz="2300" dirty="0" err="1">
                <a:solidFill>
                  <a:schemeClr val="bg1"/>
                </a:solidFill>
              </a:rPr>
              <a:t>Visible</a:t>
            </a:r>
            <a:r>
              <a:rPr lang="pt-PT" sz="2300" dirty="0">
                <a:solidFill>
                  <a:schemeClr val="bg1"/>
                </a:solidFill>
              </a:rPr>
              <a:t>):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300" dirty="0">
                <a:solidFill>
                  <a:schemeClr val="bg1"/>
                </a:solidFill>
              </a:rPr>
              <a:t>é luz de alta energia, que também existe na luz do dia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300" dirty="0">
                <a:solidFill>
                  <a:schemeClr val="bg1"/>
                </a:solidFill>
              </a:rPr>
              <a:t>penetra mais profundamente na pele do que a radiação UV</a:t>
            </a:r>
          </a:p>
          <a:p>
            <a:pPr algn="l">
              <a:lnSpc>
                <a:spcPct val="110000"/>
              </a:lnSpc>
            </a:pPr>
            <a:endParaRPr lang="de-DE" sz="230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pt-PT" sz="2300" dirty="0">
                <a:solidFill>
                  <a:schemeClr val="bg1"/>
                </a:solidFill>
              </a:rPr>
              <a:t>A utilização intensiva de ecrãs de dispositivos digitais pode levar a </a:t>
            </a:r>
            <a:r>
              <a:rPr lang="pt-PT" sz="2300" dirty="0" smtClean="0">
                <a:solidFill>
                  <a:schemeClr val="bg1"/>
                </a:solidFill>
              </a:rPr>
              <a:t>excessos</a:t>
            </a:r>
            <a:endParaRPr lang="de-DE" sz="2300" dirty="0" err="1" smtClean="0"/>
          </a:p>
        </p:txBody>
      </p:sp>
    </p:spTree>
    <p:extLst>
      <p:ext uri="{BB962C8B-B14F-4D97-AF65-F5344CB8AC3E}">
        <p14:creationId xmlns:p14="http://schemas.microsoft.com/office/powerpoint/2010/main" val="38030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feld 3"/>
          <p:cNvSpPr txBox="1"/>
          <p:nvPr/>
        </p:nvSpPr>
        <p:spPr>
          <a:xfrm>
            <a:off x="1444291" y="559311"/>
            <a:ext cx="11125297" cy="108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200">
                <a:solidFill>
                  <a:schemeClr val="bg1"/>
                </a:solidFill>
                <a:latin typeface="+mj-lt"/>
              </a:rPr>
              <a:t>UM EXCESSO DE LUZ AZUL PODE LEVAR AO ENVELHECIMENTO PRECOCE DA PELE:</a:t>
            </a:r>
          </a:p>
        </p:txBody>
      </p:sp>
      <p:pic>
        <p:nvPicPr>
          <p:cNvPr id="77827" name="Picture 3" descr="A:\GlobalSalesOperations\Yield Management &amp; Career Plan\Trade Marketing\03_BEAUTY\ZEITGARD\Blue Light Defender\BILDER\ICONS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0156" y="1740058"/>
            <a:ext cx="1173708" cy="14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A:\GlobalSalesOperations\Yield Management &amp; Career Plan\Trade Marketing\03_BEAUTY\ZEITGARD\Blue Light Defender\BILDER\ICONS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8885" y="4310200"/>
            <a:ext cx="1214650" cy="141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A:\GlobalSalesOperations\Yield Management &amp; Career Plan\Trade Marketing\03_BEAUTY\ZEITGARD\Blue Light Defender\BILDER\ICONS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347" y="4310200"/>
            <a:ext cx="1196438" cy="13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A:\GlobalSalesOperations\Yield Management &amp; Career Plan\Trade Marketing\03_BEAUTY\ZEITGARD\Blue Light Defender\BILDER\ICONS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9158" y="1777876"/>
            <a:ext cx="1261589" cy="13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A:\GlobalSalesOperations\Yield Management &amp; Career Plan\Trade Marketing\03_BEAUTY\ZEITGARD\Blue Light Defender\BILDER\ICONS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8857" y="4224914"/>
            <a:ext cx="1161006" cy="13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06099" y="3050250"/>
            <a:ext cx="1177602" cy="389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dirty="0">
                <a:solidFill>
                  <a:schemeClr val="bg1"/>
                </a:solidFill>
              </a:rPr>
              <a:t>RUGAS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362136" y="3139804"/>
            <a:ext cx="2969217" cy="389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>
                <a:solidFill>
                  <a:schemeClr val="bg1"/>
                </a:solidFill>
              </a:rPr>
              <a:t>RADICAIS LIVRES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06798" y="5674350"/>
            <a:ext cx="2645391" cy="389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>
                <a:solidFill>
                  <a:schemeClr val="bg1"/>
                </a:solidFill>
              </a:rPr>
              <a:t>DANOS NO ADN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485830" y="5673323"/>
            <a:ext cx="3127059" cy="389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>
                <a:solidFill>
                  <a:schemeClr val="bg1"/>
                </a:solidFill>
              </a:rPr>
              <a:t>STRESS OXIDATIVO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933266" y="5674350"/>
            <a:ext cx="2156346" cy="389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>
                <a:solidFill>
                  <a:schemeClr val="bg1"/>
                </a:solidFill>
              </a:rPr>
              <a:t>DANOS CELULARES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640729" y="3641922"/>
            <a:ext cx="7581002" cy="1584088"/>
          </a:xfrm>
          <a:prstGeom prst="rect">
            <a:avLst/>
          </a:prstGeom>
          <a:noFill/>
          <a:effectLst>
            <a:reflection blurRad="6350" stA="52000" endA="300" endPos="74000" dir="5400000" sy="-100000" algn="bl" rotWithShape="0"/>
          </a:effectLst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4800" dirty="0">
                <a:solidFill>
                  <a:schemeClr val="bg1"/>
                </a:solidFill>
                <a:latin typeface="+mj-lt"/>
              </a:rPr>
              <a:t>ENVELHECIMENTO DIGITAL </a:t>
            </a:r>
          </a:p>
        </p:txBody>
      </p:sp>
    </p:spTree>
    <p:extLst>
      <p:ext uri="{BB962C8B-B14F-4D97-AF65-F5344CB8AC3E}">
        <p14:creationId xmlns:p14="http://schemas.microsoft.com/office/powerpoint/2010/main" val="38030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1872913" y="6340475"/>
            <a:ext cx="319087" cy="168275"/>
          </a:xfrm>
        </p:spPr>
        <p:txBody>
          <a:bodyPr/>
          <a:lstStyle/>
          <a:p>
            <a:fld id="{51E35F2D-46CB-4692-9D84-F12A32C0DE84}" type="slidenum">
              <a:rPr lang="de-DE" smtClean="0"/>
              <a:t>14</a:t>
            </a:fld>
            <a:endParaRPr lang="de-DE" smtClean="0"/>
          </a:p>
        </p:txBody>
      </p:sp>
      <p:sp>
        <p:nvSpPr>
          <p:cNvPr id="2" name="Textfeld 1"/>
          <p:cNvSpPr txBox="1"/>
          <p:nvPr/>
        </p:nvSpPr>
        <p:spPr>
          <a:xfrm>
            <a:off x="3034964" y="3171293"/>
            <a:ext cx="6427121" cy="7715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4800" dirty="0" smtClean="0">
                <a:solidFill>
                  <a:schemeClr val="bg1"/>
                </a:solidFill>
                <a:latin typeface="+mj-lt"/>
              </a:rPr>
              <a:t>VIDEO</a:t>
            </a:r>
            <a:endParaRPr lang="pt-PT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94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feld 1"/>
          <p:cNvSpPr txBox="1"/>
          <p:nvPr/>
        </p:nvSpPr>
        <p:spPr>
          <a:xfrm>
            <a:off x="1365753" y="559311"/>
            <a:ext cx="10418260" cy="10560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200" dirty="0">
                <a:solidFill>
                  <a:schemeClr val="bg1"/>
                </a:solidFill>
                <a:latin typeface="+mj-lt"/>
              </a:rPr>
              <a:t>A ERA DE UMA NOVA </a:t>
            </a:r>
            <a:endParaRPr lang="pt-PT" sz="3200" dirty="0" smtClean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ct val="110000"/>
              </a:lnSpc>
            </a:pPr>
            <a:r>
              <a:rPr lang="pt-PT" sz="3200" dirty="0" smtClean="0">
                <a:solidFill>
                  <a:schemeClr val="bg1"/>
                </a:solidFill>
                <a:latin typeface="+mj-lt"/>
              </a:rPr>
              <a:t>GERAÇÃO ANTI-ENVELHECIMENTO</a:t>
            </a:r>
            <a:r>
              <a:rPr lang="pt-PT" sz="32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365752" y="4814059"/>
            <a:ext cx="3670271" cy="1168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b="1" dirty="0">
                <a:solidFill>
                  <a:schemeClr val="bg1"/>
                </a:solidFill>
              </a:rPr>
              <a:t>FOTOENVELHECIMENTO</a:t>
            </a:r>
            <a:r>
              <a:rPr lang="pt-PT" sz="2300" dirty="0">
                <a:solidFill>
                  <a:schemeClr val="bg1"/>
                </a:solidFill>
              </a:rPr>
              <a:t> envelhecimento da pele devido a raios UV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72373" y="4700869"/>
            <a:ext cx="5720827" cy="1557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dirty="0" smtClean="0">
                <a:solidFill>
                  <a:schemeClr val="bg1"/>
                </a:solidFill>
                <a:latin typeface="+mj-lt"/>
              </a:rPr>
              <a:t>ENVELHECIMENTO PELA POLUIÇÃO</a:t>
            </a:r>
            <a:endParaRPr lang="pt-PT" sz="2300" dirty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ct val="110000"/>
              </a:lnSpc>
            </a:pPr>
            <a:r>
              <a:rPr lang="pt-PT" sz="2300" dirty="0">
                <a:solidFill>
                  <a:schemeClr val="bg1"/>
                </a:solidFill>
              </a:rPr>
              <a:t>Envelhecimento devido a </a:t>
            </a:r>
            <a:endParaRPr lang="pt-PT" sz="230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pt-PT" sz="2300" dirty="0" smtClean="0">
                <a:solidFill>
                  <a:schemeClr val="bg1"/>
                </a:solidFill>
              </a:rPr>
              <a:t>smogue </a:t>
            </a:r>
            <a:r>
              <a:rPr lang="pt-PT" sz="2300" dirty="0">
                <a:solidFill>
                  <a:schemeClr val="bg1"/>
                </a:solidFill>
              </a:rPr>
              <a:t>e poluição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345717" y="1925283"/>
            <a:ext cx="4295823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200" dirty="0">
                <a:solidFill>
                  <a:schemeClr val="bg1"/>
                </a:solidFill>
                <a:latin typeface="+mj-lt"/>
              </a:rPr>
              <a:t>ENVELHECIMENTO DIGITAL</a:t>
            </a:r>
          </a:p>
          <a:p>
            <a:pPr algn="l">
              <a:lnSpc>
                <a:spcPct val="110000"/>
              </a:lnSpc>
            </a:pPr>
            <a:r>
              <a:rPr lang="pt-PT" sz="2800" dirty="0">
                <a:solidFill>
                  <a:schemeClr val="bg1"/>
                </a:solidFill>
              </a:rPr>
              <a:t>Envelhecimento da pele devido a luz azul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7992" y="4433634"/>
            <a:ext cx="763298" cy="9644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pPr algn="l">
              <a:lnSpc>
                <a:spcPct val="110000"/>
              </a:lnSpc>
            </a:pPr>
            <a:r>
              <a:rPr lang="pt-PT" sz="6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9075" y="4671410"/>
            <a:ext cx="763298" cy="9644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pPr algn="l">
              <a:lnSpc>
                <a:spcPct val="110000"/>
              </a:lnSpc>
            </a:pPr>
            <a:r>
              <a:rPr lang="pt-PT" sz="6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17756" y="1665971"/>
            <a:ext cx="3290860" cy="11172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pPr algn="l">
              <a:lnSpc>
                <a:spcPct val="110000"/>
              </a:lnSpc>
            </a:pPr>
            <a:r>
              <a:rPr lang="pt-PT" sz="6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NOVO</a:t>
            </a:r>
          </a:p>
        </p:txBody>
      </p:sp>
    </p:spTree>
    <p:extLst>
      <p:ext uri="{BB962C8B-B14F-4D97-AF65-F5344CB8AC3E}">
        <p14:creationId xmlns:p14="http://schemas.microsoft.com/office/powerpoint/2010/main" val="38030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/>
      <p:bldP spid="3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1872913" y="6340475"/>
            <a:ext cx="319087" cy="168275"/>
          </a:xfrm>
        </p:spPr>
        <p:txBody>
          <a:bodyPr/>
          <a:lstStyle/>
          <a:p>
            <a:fld id="{51E35F2D-46CB-4692-9D84-F12A32C0DE84}" type="slidenum">
              <a:rPr lang="de-DE" smtClean="0"/>
              <a:t>16</a:t>
            </a:fld>
            <a:endParaRPr lang="de-DE" smtClean="0"/>
          </a:p>
        </p:txBody>
      </p:sp>
      <p:pic>
        <p:nvPicPr>
          <p:cNvPr id="76802" name="Picture 2" descr="A:\GlobalSalesOperations\Yield Management &amp; Career Plan\Trade Marketing\03_BEAUTY\ZEITGARD\Blue Light Defender\BILDER\Dreieck_Ne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164" y="98828"/>
            <a:ext cx="6409922" cy="64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00" y="3598458"/>
            <a:ext cx="6851650" cy="16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623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pic>
        <p:nvPicPr>
          <p:cNvPr id="62482" name="Picture 18" descr="K:\Schulze-Gabrechten\LR Zeitgard Blue Light Defender\200117_DE_BLUE_LIGHT_SERUM_KeyVisua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" y="3177"/>
            <a:ext cx="4846148" cy="68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15049" y="1268603"/>
            <a:ext cx="6604127" cy="4306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200" dirty="0">
                <a:solidFill>
                  <a:srgbClr val="002060"/>
                </a:solidFill>
                <a:latin typeface="+mj-lt"/>
              </a:rPr>
              <a:t>A LR conseguiu desenvolver um sérum cujos ingredientes </a:t>
            </a:r>
            <a:r>
              <a:rPr lang="pt-PT" sz="3200" dirty="0" err="1">
                <a:solidFill>
                  <a:srgbClr val="002060"/>
                </a:solidFill>
                <a:latin typeface="+mj-lt"/>
              </a:rPr>
              <a:t>ativos</a:t>
            </a:r>
            <a:r>
              <a:rPr lang="pt-PT" sz="3200" dirty="0">
                <a:solidFill>
                  <a:srgbClr val="002060"/>
                </a:solidFill>
                <a:latin typeface="+mj-lt"/>
              </a:rPr>
              <a:t> são </a:t>
            </a:r>
            <a:r>
              <a:rPr lang="pt-PT" sz="3200" dirty="0" err="1">
                <a:solidFill>
                  <a:srgbClr val="002060"/>
                </a:solidFill>
                <a:latin typeface="+mj-lt"/>
              </a:rPr>
              <a:t>ativados</a:t>
            </a:r>
            <a:r>
              <a:rPr lang="pt-PT" sz="3200" dirty="0">
                <a:solidFill>
                  <a:srgbClr val="002060"/>
                </a:solidFill>
                <a:latin typeface="+mj-lt"/>
              </a:rPr>
              <a:t> apenas pela luz azul.</a:t>
            </a:r>
          </a:p>
          <a:p>
            <a:pPr algn="l">
              <a:lnSpc>
                <a:spcPct val="110000"/>
              </a:lnSpc>
            </a:pPr>
            <a:endParaRPr lang="de-DE" sz="3200" dirty="0" smtClean="0">
              <a:solidFill>
                <a:srgbClr val="002060"/>
              </a:solidFill>
              <a:latin typeface="+mj-lt"/>
            </a:endParaRPr>
          </a:p>
          <a:p>
            <a:pPr algn="l">
              <a:lnSpc>
                <a:spcPct val="110000"/>
              </a:lnSpc>
            </a:pPr>
            <a:r>
              <a:rPr lang="pt-PT" sz="3200" dirty="0" err="1">
                <a:solidFill>
                  <a:srgbClr val="002060"/>
                </a:solidFill>
                <a:latin typeface="+mj-lt"/>
              </a:rPr>
              <a:t>Ação</a:t>
            </a:r>
            <a:r>
              <a:rPr lang="pt-PT" sz="3200" dirty="0">
                <a:solidFill>
                  <a:srgbClr val="002060"/>
                </a:solidFill>
                <a:latin typeface="+mj-lt"/>
              </a:rPr>
              <a:t> tripla eficaz e </a:t>
            </a:r>
            <a:r>
              <a:rPr lang="pt-PT" sz="3200" dirty="0" err="1">
                <a:solidFill>
                  <a:srgbClr val="002060"/>
                </a:solidFill>
                <a:latin typeface="+mj-lt"/>
              </a:rPr>
              <a:t>proteção</a:t>
            </a:r>
            <a:r>
              <a:rPr lang="pt-PT" sz="3200" dirty="0">
                <a:solidFill>
                  <a:srgbClr val="002060"/>
                </a:solidFill>
                <a:latin typeface="+mj-lt"/>
              </a:rPr>
              <a:t> total contra influências </a:t>
            </a:r>
            <a:r>
              <a:rPr lang="pt-PT" sz="3200" dirty="0" smtClean="0">
                <a:solidFill>
                  <a:srgbClr val="002060"/>
                </a:solidFill>
                <a:latin typeface="+mj-lt"/>
              </a:rPr>
              <a:t>nocivas da </a:t>
            </a:r>
            <a:r>
              <a:rPr lang="pt-PT" sz="3200" dirty="0">
                <a:solidFill>
                  <a:srgbClr val="002060"/>
                </a:solidFill>
                <a:latin typeface="+mj-lt"/>
              </a:rPr>
              <a:t>luz azul.</a:t>
            </a:r>
          </a:p>
        </p:txBody>
      </p:sp>
    </p:spTree>
    <p:extLst>
      <p:ext uri="{BB962C8B-B14F-4D97-AF65-F5344CB8AC3E}">
        <p14:creationId xmlns:p14="http://schemas.microsoft.com/office/powerpoint/2010/main" val="301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6850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pic>
        <p:nvPicPr>
          <p:cNvPr id="68610" name="Picture 2" descr="K:\Schulze-Gabrechten\LR Zeitgard Blue Light Defender\Dreieck_Ne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257" y="700087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K:\Schulze-Gabrechten\LR Zeitgard Blue Light Defender\Blauer Lotus_freigestellt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"/>
          <a:stretch/>
        </p:blipFill>
        <p:spPr bwMode="auto">
          <a:xfrm rot="17721201">
            <a:off x="223442" y="3644033"/>
            <a:ext cx="5167317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K:\Schulze-Gabrechten\LR Zeitgard Blue Light Defender\Spirulina_freigestellt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040216">
            <a:off x="3386926" y="1579586"/>
            <a:ext cx="4308223" cy="38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7" name="Picture 9" descr="K:\Schulze-Gabrechten\LR Zeitgard Blue Light Defender\200107_blue_light_defender_01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703" y="1967930"/>
            <a:ext cx="6059694" cy="40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7" name="Picture 19" descr="C:\Users\schulze-gabrechten\Desktop\BEAUTY\Made in Germany\Logo_MadeInGermany_sw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852" y="3094529"/>
            <a:ext cx="761082" cy="7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1" name="Picture 3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31" y="440140"/>
            <a:ext cx="4316106" cy="17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9411221" y="3094529"/>
            <a:ext cx="176834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 ml </a:t>
            </a:r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pt-P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39,30€</a:t>
            </a:r>
            <a:endParaRPr lang="pt-P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54,99€ PVP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Art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n.º 71060</a:t>
            </a:r>
          </a:p>
          <a:p>
            <a:pPr algn="ctr">
              <a:lnSpc>
                <a:spcPct val="110000"/>
              </a:lnSpc>
            </a:pPr>
            <a:r>
              <a:rPr lang="pt-P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Pts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54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VN 29,05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3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445" y="-252303"/>
            <a:ext cx="3629253" cy="31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337987" y="579858"/>
            <a:ext cx="2264170" cy="1388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000" b="1"/>
              <a:t>REFLETE A LUZ AZUL</a:t>
            </a:r>
          </a:p>
          <a:p>
            <a:pPr algn="ctr">
              <a:lnSpc>
                <a:spcPct val="110000"/>
              </a:lnSpc>
            </a:pPr>
            <a:r>
              <a:rPr lang="pt-PT" sz="1400"/>
              <a:t>A luz azul é refletida por um pigmento presente no extrato de espirulina</a:t>
            </a:r>
          </a:p>
        </p:txBody>
      </p:sp>
      <p:pic>
        <p:nvPicPr>
          <p:cNvPr id="20" name="Picture 3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143" y="4024313"/>
            <a:ext cx="3629253" cy="31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960" y="4024313"/>
            <a:ext cx="3629253" cy="31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77799" y="4982294"/>
            <a:ext cx="2264170" cy="1388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000" b="1"/>
              <a:t>ELIMINA RADICAIS LIVRES</a:t>
            </a:r>
          </a:p>
          <a:p>
            <a:pPr algn="ctr">
              <a:lnSpc>
                <a:spcPct val="110000"/>
              </a:lnSpc>
            </a:pPr>
            <a:r>
              <a:rPr lang="pt-PT" sz="1400"/>
              <a:t>O extrato de lótus azul age como antioxidante e elimina os radicais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804168" y="4745306"/>
            <a:ext cx="2264170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000" b="1"/>
              <a:t>REPARA </a:t>
            </a:r>
          </a:p>
          <a:p>
            <a:pPr algn="ctr">
              <a:lnSpc>
                <a:spcPct val="110000"/>
              </a:lnSpc>
            </a:pPr>
            <a:r>
              <a:rPr lang="pt-PT" sz="2000" b="1"/>
              <a:t>A PELE</a:t>
            </a:r>
          </a:p>
          <a:p>
            <a:pPr algn="ctr">
              <a:lnSpc>
                <a:spcPct val="110000"/>
              </a:lnSpc>
            </a:pPr>
            <a:r>
              <a:rPr lang="pt-PT" sz="1400"/>
              <a:t>Uma enzima especial no extrato de espirulina repara os danos celulares que já ocorreram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050716" y="1977762"/>
            <a:ext cx="3232335" cy="643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000">
                <a:solidFill>
                  <a:schemeClr val="tx1">
                    <a:lumMod val="50000"/>
                    <a:lumOff val="50000"/>
                  </a:schemeClr>
                </a:solidFill>
              </a:rPr>
              <a:t>BLUE LIGHT DEFENDER</a:t>
            </a:r>
          </a:p>
          <a:p>
            <a:pPr algn="ctr">
              <a:lnSpc>
                <a:spcPct val="110000"/>
              </a:lnSpc>
            </a:pPr>
            <a:r>
              <a:rPr lang="pt-PT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 EFEITO TRIPLO </a:t>
            </a:r>
          </a:p>
        </p:txBody>
      </p:sp>
    </p:spTree>
    <p:extLst>
      <p:ext uri="{BB962C8B-B14F-4D97-AF65-F5344CB8AC3E}">
        <p14:creationId xmlns:p14="http://schemas.microsoft.com/office/powerpoint/2010/main" val="1545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0311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82600" y="5257749"/>
            <a:ext cx="9459912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>
                <a:latin typeface="+mj-lt"/>
              </a:rPr>
              <a:t>LR ZEITGARD Blue Light Defender é eficaz nos três pontos:</a:t>
            </a:r>
          </a:p>
          <a:p>
            <a:pPr algn="l">
              <a:lnSpc>
                <a:spcPct val="110000"/>
              </a:lnSpc>
            </a:pPr>
            <a:r>
              <a:rPr lang="pt-PT"/>
              <a:t> 	Para proteção ideal contra envelhecimento precoce e irritações da pele</a:t>
            </a:r>
          </a:p>
          <a:p>
            <a:pPr algn="l">
              <a:lnSpc>
                <a:spcPct val="110000"/>
              </a:lnSpc>
            </a:pPr>
            <a:r>
              <a:rPr lang="pt-PT"/>
              <a:t>	Para uma pele jovem e radiante</a:t>
            </a:r>
          </a:p>
          <a:p>
            <a:pPr algn="l">
              <a:lnSpc>
                <a:spcPct val="110000"/>
              </a:lnSpc>
            </a:pPr>
            <a:r>
              <a:rPr lang="pt-PT"/>
              <a:t>	Para uma redução significativa das rugas existentes</a:t>
            </a: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de-DE" dirty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4448318" y="977588"/>
            <a:ext cx="2824401" cy="1865356"/>
            <a:chOff x="4594226" y="632007"/>
            <a:chExt cx="3022600" cy="2034740"/>
          </a:xfrm>
        </p:grpSpPr>
        <p:sp>
          <p:nvSpPr>
            <p:cNvPr id="7" name="Textfeld 6"/>
            <p:cNvSpPr txBox="1"/>
            <p:nvPr/>
          </p:nvSpPr>
          <p:spPr>
            <a:xfrm>
              <a:off x="4594226" y="2057349"/>
              <a:ext cx="302260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t-PT">
                  <a:latin typeface="+mj-lt"/>
                </a:rPr>
                <a:t>Ocorre stress oxidativo </a:t>
              </a:r>
            </a:p>
          </p:txBody>
        </p:sp>
        <p:pic>
          <p:nvPicPr>
            <p:cNvPr id="73733" name="Picture 5" descr="A:\GlobalSalesOperations\Yield Management &amp; Career Plan\Trade Marketing\03_BEAUTY\ZEITGARD\Blue Light Defender\BILDER\ICONS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87999" y="632007"/>
              <a:ext cx="1320801" cy="142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8509876" y="1131641"/>
            <a:ext cx="2824401" cy="1836863"/>
            <a:chOff x="8940800" y="800049"/>
            <a:chExt cx="3022600" cy="2003659"/>
          </a:xfrm>
        </p:grpSpPr>
        <p:sp>
          <p:nvSpPr>
            <p:cNvPr id="8" name="Textfeld 7"/>
            <p:cNvSpPr txBox="1"/>
            <p:nvPr/>
          </p:nvSpPr>
          <p:spPr>
            <a:xfrm>
              <a:off x="8940800" y="1905000"/>
              <a:ext cx="3022600" cy="8987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pt-PT">
                  <a:latin typeface="+mj-lt"/>
                </a:rPr>
                <a:t>Envelhecimento precoce da pele e aparecimento de rugas</a:t>
              </a:r>
            </a:p>
          </p:txBody>
        </p:sp>
        <p:pic>
          <p:nvPicPr>
            <p:cNvPr id="73734" name="Picture 6" descr="A:\GlobalSalesOperations\Yield Management &amp; Career Plan\Trade Marketing\03_BEAUTY\ZEITGARD\Blue Light Defender\BILDER\ICONS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70999" y="800049"/>
              <a:ext cx="1343027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855514" y="1292024"/>
            <a:ext cx="2824401" cy="1676480"/>
            <a:chOff x="749300" y="974995"/>
            <a:chExt cx="3022600" cy="1828713"/>
          </a:xfrm>
        </p:grpSpPr>
        <p:sp>
          <p:nvSpPr>
            <p:cNvPr id="4" name="Textfeld 3"/>
            <p:cNvSpPr txBox="1"/>
            <p:nvPr/>
          </p:nvSpPr>
          <p:spPr>
            <a:xfrm>
              <a:off x="749300" y="1905000"/>
              <a:ext cx="3022600" cy="8987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pt-PT">
                  <a:latin typeface="+mj-lt"/>
                </a:rPr>
                <a:t>Excesso de luz azul dos ecrãs</a:t>
              </a:r>
            </a:p>
          </p:txBody>
        </p:sp>
        <p:pic>
          <p:nvPicPr>
            <p:cNvPr id="73735" name="Picture 7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362" y="974995"/>
              <a:ext cx="1138238" cy="90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Gerade Verbindung mit Pfeil 8"/>
          <p:cNvCxnSpPr/>
          <p:nvPr/>
        </p:nvCxnSpPr>
        <p:spPr>
          <a:xfrm>
            <a:off x="3679914" y="2626273"/>
            <a:ext cx="79510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272719" y="2614770"/>
            <a:ext cx="79510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90244" y="4200516"/>
            <a:ext cx="2385313" cy="77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PT">
                <a:latin typeface="+mj-lt"/>
              </a:rPr>
              <a:t>Reflexo</a:t>
            </a:r>
          </a:p>
          <a:p>
            <a:pPr>
              <a:lnSpc>
                <a:spcPct val="110000"/>
              </a:lnSpc>
            </a:pPr>
            <a:r>
              <a:rPr lang="pt-PT" sz="1600"/>
              <a:t>Graças a um pigmento no extrato de espirulina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544737" y="4235444"/>
            <a:ext cx="286890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dirty="0">
                <a:latin typeface="+mj-lt"/>
              </a:rPr>
              <a:t>Limpeza de radicais</a:t>
            </a:r>
          </a:p>
          <a:p>
            <a:pPr algn="ctr">
              <a:lnSpc>
                <a:spcPct val="110000"/>
              </a:lnSpc>
            </a:pPr>
            <a:r>
              <a:rPr lang="pt-PT" sz="1600" dirty="0"/>
              <a:t>Graças ao </a:t>
            </a:r>
            <a:r>
              <a:rPr lang="pt-PT" sz="1600" dirty="0" err="1"/>
              <a:t>extrato</a:t>
            </a:r>
            <a:r>
              <a:rPr lang="pt-PT" sz="1600" dirty="0"/>
              <a:t> de lótus </a:t>
            </a:r>
          </a:p>
          <a:p>
            <a:pPr algn="ctr">
              <a:lnSpc>
                <a:spcPct val="110000"/>
              </a:lnSpc>
            </a:pPr>
            <a:r>
              <a:rPr lang="pt-PT" sz="1600" dirty="0"/>
              <a:t>azul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8253247" y="4235444"/>
            <a:ext cx="2385313" cy="1004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>
                <a:latin typeface="+mj-lt"/>
              </a:rPr>
              <a:t>Repara</a:t>
            </a:r>
          </a:p>
          <a:p>
            <a:pPr algn="ctr">
              <a:lnSpc>
                <a:spcPct val="110000"/>
              </a:lnSpc>
            </a:pPr>
            <a:r>
              <a:rPr lang="pt-PT" sz="1600"/>
              <a:t>Graças a uma enzima no extrato de espirulina</a:t>
            </a:r>
          </a:p>
          <a:p>
            <a:pPr algn="l">
              <a:lnSpc>
                <a:spcPct val="110000"/>
              </a:lnSpc>
            </a:pPr>
            <a:endParaRPr lang="de-DE" sz="1600" dirty="0" smtClean="0"/>
          </a:p>
        </p:txBody>
      </p:sp>
      <p:pic>
        <p:nvPicPr>
          <p:cNvPr id="73741" name="Picture 13" descr="A:\GlobalSalesOperations\Yield Management &amp; Career Plan\Trade Marketing\03_BEAUTY\ZEITGARD\Blue Light Defender\BILDER\ICONS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5594" y="3488987"/>
            <a:ext cx="858035" cy="8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5" name="Picture 27" descr="A:\GlobalSalesOperations\Yield Management &amp; Career Plan\Trade Marketing\03_BEAUTY\ZEITGARD\Blue Light Defender\BILDER\Dreieck_Neon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0551" y="6155973"/>
            <a:ext cx="354842" cy="3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7" descr="A:\GlobalSalesOperations\Yield Management &amp; Career Plan\Trade Marketing\03_BEAUTY\ZEITGARD\Blue Light Defender\BILDER\Dreieck_Neon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0244" y="5819329"/>
            <a:ext cx="354842" cy="3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7" descr="A:\GlobalSalesOperations\Yield Management &amp; Career Plan\Trade Marketing\03_BEAUTY\ZEITGARD\Blue Light Defender\BILDER\Dreieck_Neon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0244" y="5477301"/>
            <a:ext cx="354842" cy="3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23083" y="423081"/>
            <a:ext cx="11477766" cy="514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200">
                <a:solidFill>
                  <a:srgbClr val="002060"/>
                </a:solidFill>
                <a:latin typeface="+mj-lt"/>
              </a:rPr>
              <a:t>O SÉRUM INTELIGENTE CONTRA O ENVELHECIMENTO DIGITAL  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1300563" y="3400069"/>
            <a:ext cx="717549" cy="861400"/>
            <a:chOff x="4988218" y="2448466"/>
            <a:chExt cx="1322025" cy="1524000"/>
          </a:xfrm>
        </p:grpSpPr>
        <p:pic>
          <p:nvPicPr>
            <p:cNvPr id="30" name="Picture 12" descr="K:\Krähling\10.02.20\GettyImages-1042952270.jp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936" t="5795" r="43379" b="75925"/>
            <a:stretch/>
          </p:blipFill>
          <p:spPr bwMode="auto">
            <a:xfrm>
              <a:off x="4988218" y="2448466"/>
              <a:ext cx="1322025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hteck 30"/>
            <p:cNvSpPr/>
            <p:nvPr/>
          </p:nvSpPr>
          <p:spPr>
            <a:xfrm>
              <a:off x="5270185" y="2513555"/>
              <a:ext cx="504966" cy="307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</p:grpSp>
      <p:cxnSp>
        <p:nvCxnSpPr>
          <p:cNvPr id="16" name="Gerade Verbindung mit Pfeil 15"/>
          <p:cNvCxnSpPr/>
          <p:nvPr/>
        </p:nvCxnSpPr>
        <p:spPr>
          <a:xfrm flipV="1">
            <a:off x="1650618" y="2994532"/>
            <a:ext cx="0" cy="5472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79" name="Picture 5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7697" y="3465615"/>
            <a:ext cx="915687" cy="7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Gerade Verbindung mit Pfeil 20"/>
          <p:cNvCxnSpPr/>
          <p:nvPr/>
        </p:nvCxnSpPr>
        <p:spPr>
          <a:xfrm flipV="1">
            <a:off x="5979190" y="3023639"/>
            <a:ext cx="0" cy="5472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9422169" y="3006175"/>
            <a:ext cx="0" cy="5472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82709" y="3405984"/>
            <a:ext cx="8911628" cy="1416734"/>
          </a:xfrm>
        </p:spPr>
        <p:txBody>
          <a:bodyPr/>
          <a:lstStyle/>
          <a:p>
            <a:r>
              <a:rPr lang="en-GB" dirty="0" smtClean="0"/>
              <a:t>Enjoy summer </a:t>
            </a:r>
            <a:br>
              <a:rPr lang="en-GB" dirty="0" smtClean="0"/>
            </a:br>
            <a:r>
              <a:rPr lang="en-GB" dirty="0" smtClean="0"/>
              <a:t>with LR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82709" y="5359229"/>
            <a:ext cx="8911628" cy="461665"/>
          </a:xfrm>
        </p:spPr>
        <p:txBody>
          <a:bodyPr/>
          <a:lstStyle/>
          <a:p>
            <a:r>
              <a:rPr lang="en-GB" sz="3000" dirty="0" smtClean="0"/>
              <a:t>EDIÇÕES DE VERÃO LIMITADAS 2020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1528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1" descr="A:\GlobalSalesOperations\Yield Management &amp; Career Plan\Trade Marketing\03_BEAUTY\ZEITGARD\Blue Light Defender\BILDER\Blauer Lotus_freigestellt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418263" flipH="1">
            <a:off x="9761234" y="1299368"/>
            <a:ext cx="3867781" cy="22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8" descr="K:\Schulze-Gabrechten\LR Zeitgard Blue Light Defender\Blauer Lotus_freigestellt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581464">
            <a:off x="5740534" y="3862568"/>
            <a:ext cx="8318626" cy="39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-912838" y="-1517233"/>
            <a:ext cx="4843156" cy="9055783"/>
            <a:chOff x="-912838" y="-1517233"/>
            <a:chExt cx="4843156" cy="9055783"/>
          </a:xfrm>
        </p:grpSpPr>
        <p:pic>
          <p:nvPicPr>
            <p:cNvPr id="4" name="Picture 37" descr="K:\Schulze-Gabrechten\LR Zeitgard Blue Light Defender\Spirulina_freigestellt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7862480">
              <a:off x="-1490793" y="-469542"/>
              <a:ext cx="5520721" cy="3425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7" descr="K:\Schulze-Gabrechten\LR Zeitgard Blue Light Defender\Spirulina_freigestellt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998218">
              <a:off x="343935" y="4710599"/>
              <a:ext cx="3586383" cy="256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7" descr="K:\Schulze-Gabrechten\LR Zeitgard Blue Light Defender\Spirulina_freigestellt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6344563">
              <a:off x="-2038294" y="2073851"/>
              <a:ext cx="6590155" cy="433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6330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75596" y="373649"/>
            <a:ext cx="11447154" cy="61234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7587225" y="3146006"/>
            <a:ext cx="3293512" cy="578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600">
                <a:solidFill>
                  <a:srgbClr val="002060"/>
                </a:solidFill>
                <a:latin typeface="+mj-lt"/>
              </a:rPr>
              <a:t>Lótus azul</a:t>
            </a:r>
          </a:p>
        </p:txBody>
      </p:sp>
      <p:sp>
        <p:nvSpPr>
          <p:cNvPr id="24" name="Plus 23"/>
          <p:cNvSpPr/>
          <p:nvPr/>
        </p:nvSpPr>
        <p:spPr>
          <a:xfrm>
            <a:off x="5006887" y="2317645"/>
            <a:ext cx="2166941" cy="2235409"/>
          </a:xfrm>
          <a:prstGeom prst="mathPlus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29" name="Textfeld 28"/>
          <p:cNvSpPr txBox="1"/>
          <p:nvPr/>
        </p:nvSpPr>
        <p:spPr>
          <a:xfrm>
            <a:off x="713181" y="3130648"/>
            <a:ext cx="4666862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600" dirty="0">
                <a:solidFill>
                  <a:srgbClr val="002060"/>
                </a:solidFill>
                <a:latin typeface="+mj-lt"/>
              </a:rPr>
              <a:t>Algas </a:t>
            </a:r>
            <a:r>
              <a:rPr lang="pt-PT" sz="3600" dirty="0" err="1">
                <a:solidFill>
                  <a:srgbClr val="002060"/>
                </a:solidFill>
                <a:latin typeface="+mj-lt"/>
              </a:rPr>
              <a:t>espirulinas</a:t>
            </a:r>
            <a:endParaRPr lang="pt-PT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2218" y="544296"/>
            <a:ext cx="8602339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PT" sz="3200" b="1" dirty="0">
                <a:solidFill>
                  <a:srgbClr val="002060"/>
                </a:solidFill>
                <a:latin typeface="+mj-lt"/>
              </a:rPr>
              <a:t>DOIS INGREDIENTES PODEROSOS: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300616" y="3835886"/>
            <a:ext cx="5261801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002060"/>
                </a:solidFill>
              </a:rPr>
              <a:t>Elimina radicais de forma ideal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7300617" y="2012432"/>
            <a:ext cx="3556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002060"/>
                </a:solidFill>
              </a:rPr>
              <a:t>Símbolo da eterna juventude e imortalidade</a:t>
            </a:r>
          </a:p>
        </p:txBody>
      </p:sp>
      <p:sp>
        <p:nvSpPr>
          <p:cNvPr id="54272" name="Textfeld 54271"/>
          <p:cNvSpPr txBox="1"/>
          <p:nvPr/>
        </p:nvSpPr>
        <p:spPr>
          <a:xfrm>
            <a:off x="7300617" y="2725398"/>
            <a:ext cx="3293512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002060"/>
                </a:solidFill>
              </a:rPr>
              <a:t>Flor Sagrada do Egito</a:t>
            </a:r>
          </a:p>
        </p:txBody>
      </p:sp>
      <p:sp>
        <p:nvSpPr>
          <p:cNvPr id="54273" name="Textfeld 54272"/>
          <p:cNvSpPr txBox="1"/>
          <p:nvPr/>
        </p:nvSpPr>
        <p:spPr>
          <a:xfrm>
            <a:off x="7300616" y="4292359"/>
            <a:ext cx="3797511" cy="65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002060"/>
                </a:solidFill>
              </a:rPr>
              <a:t>Atua contra o stress oxidativo</a:t>
            </a:r>
          </a:p>
        </p:txBody>
      </p:sp>
      <p:sp>
        <p:nvSpPr>
          <p:cNvPr id="54274" name="Textfeld 54273"/>
          <p:cNvSpPr txBox="1"/>
          <p:nvPr/>
        </p:nvSpPr>
        <p:spPr>
          <a:xfrm>
            <a:off x="7300617" y="5908432"/>
            <a:ext cx="39243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002060"/>
                </a:solidFill>
              </a:rPr>
              <a:t>Proteção celular ideal</a:t>
            </a:r>
          </a:p>
        </p:txBody>
      </p:sp>
      <p:sp>
        <p:nvSpPr>
          <p:cNvPr id="54275" name="Textfeld 54274"/>
          <p:cNvSpPr txBox="1"/>
          <p:nvPr/>
        </p:nvSpPr>
        <p:spPr>
          <a:xfrm>
            <a:off x="7300616" y="5101049"/>
            <a:ext cx="3556000" cy="65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002060"/>
                </a:solidFill>
              </a:rPr>
              <a:t>Acalma irritações e vermelhidão</a:t>
            </a:r>
          </a:p>
        </p:txBody>
      </p:sp>
      <p:sp>
        <p:nvSpPr>
          <p:cNvPr id="54276" name="Textfeld 54275"/>
          <p:cNvSpPr txBox="1"/>
          <p:nvPr/>
        </p:nvSpPr>
        <p:spPr>
          <a:xfrm>
            <a:off x="7300616" y="1270862"/>
            <a:ext cx="3149811" cy="65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002060"/>
                </a:solidFill>
              </a:rPr>
              <a:t>Elasticidade da pele melhorada</a:t>
            </a:r>
          </a:p>
        </p:txBody>
      </p:sp>
      <p:sp>
        <p:nvSpPr>
          <p:cNvPr id="54277" name="Textfeld 54276"/>
          <p:cNvSpPr txBox="1"/>
          <p:nvPr/>
        </p:nvSpPr>
        <p:spPr>
          <a:xfrm>
            <a:off x="626432" y="2279180"/>
            <a:ext cx="52545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</a:rPr>
              <a:t>Exemplo </a:t>
            </a:r>
            <a:r>
              <a:rPr lang="pt-PT" sz="2000" dirty="0" err="1">
                <a:solidFill>
                  <a:srgbClr val="002060"/>
                </a:solidFill>
              </a:rPr>
              <a:t>anti-luz</a:t>
            </a:r>
            <a:r>
              <a:rPr lang="pt-PT" sz="2000" dirty="0">
                <a:solidFill>
                  <a:srgbClr val="002060"/>
                </a:solidFill>
              </a:rPr>
              <a:t> azul na natureza</a:t>
            </a:r>
          </a:p>
        </p:txBody>
      </p:sp>
      <p:sp>
        <p:nvSpPr>
          <p:cNvPr id="54278" name="Textfeld 54277"/>
          <p:cNvSpPr txBox="1"/>
          <p:nvPr/>
        </p:nvSpPr>
        <p:spPr>
          <a:xfrm>
            <a:off x="626431" y="1795981"/>
            <a:ext cx="511041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</a:rPr>
              <a:t>Mecanismo de </a:t>
            </a:r>
            <a:r>
              <a:rPr lang="pt-PT" sz="2000" dirty="0" err="1">
                <a:solidFill>
                  <a:srgbClr val="002060"/>
                </a:solidFill>
              </a:rPr>
              <a:t>proteção</a:t>
            </a:r>
            <a:r>
              <a:rPr lang="pt-PT" sz="2000" dirty="0">
                <a:solidFill>
                  <a:srgbClr val="002060"/>
                </a:solidFill>
              </a:rPr>
              <a:t> e defesa próprio</a:t>
            </a:r>
          </a:p>
        </p:txBody>
      </p:sp>
      <p:sp>
        <p:nvSpPr>
          <p:cNvPr id="54279" name="Textfeld 54278"/>
          <p:cNvSpPr txBox="1"/>
          <p:nvPr/>
        </p:nvSpPr>
        <p:spPr>
          <a:xfrm>
            <a:off x="641269" y="1361056"/>
            <a:ext cx="50955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</a:rPr>
              <a:t>Existentes há 3,5 mil milhões de anos</a:t>
            </a:r>
          </a:p>
        </p:txBody>
      </p:sp>
      <p:sp>
        <p:nvSpPr>
          <p:cNvPr id="54280" name="Textfeld 54279"/>
          <p:cNvSpPr txBox="1"/>
          <p:nvPr/>
        </p:nvSpPr>
        <p:spPr>
          <a:xfrm>
            <a:off x="626432" y="3906648"/>
            <a:ext cx="4753611" cy="65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002060"/>
                </a:solidFill>
              </a:rPr>
              <a:t>A enzima fotolíase repara possíveis danos nas células da pele</a:t>
            </a:r>
          </a:p>
        </p:txBody>
      </p:sp>
      <p:sp>
        <p:nvSpPr>
          <p:cNvPr id="54281" name="Textfeld 54280"/>
          <p:cNvSpPr txBox="1"/>
          <p:nvPr/>
        </p:nvSpPr>
        <p:spPr>
          <a:xfrm>
            <a:off x="642218" y="4775607"/>
            <a:ext cx="4418804" cy="65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</a:rPr>
              <a:t>O pigmento ficocianina absorve e </a:t>
            </a:r>
            <a:r>
              <a:rPr lang="pt-PT" sz="2000" dirty="0" err="1">
                <a:solidFill>
                  <a:srgbClr val="002060"/>
                </a:solidFill>
              </a:rPr>
              <a:t>reflete</a:t>
            </a:r>
            <a:endParaRPr lang="pt-PT" sz="2000" dirty="0">
              <a:solidFill>
                <a:srgbClr val="002060"/>
              </a:solidFill>
            </a:endParaRPr>
          </a:p>
        </p:txBody>
      </p:sp>
      <p:sp>
        <p:nvSpPr>
          <p:cNvPr id="54282" name="Textfeld 54281"/>
          <p:cNvSpPr txBox="1"/>
          <p:nvPr/>
        </p:nvSpPr>
        <p:spPr>
          <a:xfrm>
            <a:off x="642218" y="5711806"/>
            <a:ext cx="37237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000">
                <a:solidFill>
                  <a:srgbClr val="002060"/>
                </a:solidFill>
              </a:rPr>
              <a:t>O extrato de espirulina é ativado pela luz azul</a:t>
            </a:r>
          </a:p>
        </p:txBody>
      </p:sp>
    </p:spTree>
    <p:extLst>
      <p:ext uri="{BB962C8B-B14F-4D97-AF65-F5344CB8AC3E}">
        <p14:creationId xmlns:p14="http://schemas.microsoft.com/office/powerpoint/2010/main" val="37240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9" grpId="0"/>
      <p:bldP spid="30" grpId="0"/>
      <p:bldP spid="31" grpId="0"/>
      <p:bldP spid="54272" grpId="0"/>
      <p:bldP spid="54273" grpId="0"/>
      <p:bldP spid="54274" grpId="0"/>
      <p:bldP spid="54275" grpId="0"/>
      <p:bldP spid="54276" grpId="0"/>
      <p:bldP spid="54277" grpId="0"/>
      <p:bldP spid="54278" grpId="0"/>
      <p:bldP spid="54279" grpId="0"/>
      <p:bldP spid="54280" grpId="0"/>
      <p:bldP spid="54281" grpId="0"/>
      <p:bldP spid="542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0311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6453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3400" y="558800"/>
            <a:ext cx="10612244" cy="9479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800">
                <a:solidFill>
                  <a:srgbClr val="002060"/>
                </a:solidFill>
                <a:latin typeface="+mj-lt"/>
              </a:rPr>
              <a:t>LR ZEITGARD BLUE LIGHT DEFENDER INTEGRA-SE DE FORMA IDEAL NA SUA ROTINA DE BELEZA LR HABITUAL: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4600" y="5106199"/>
            <a:ext cx="2540000" cy="5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b="1">
                <a:solidFill>
                  <a:srgbClr val="002060"/>
                </a:solidFill>
              </a:rPr>
              <a:t>PASSO  2 </a:t>
            </a:r>
          </a:p>
          <a:p>
            <a:pPr algn="ctr">
              <a:lnSpc>
                <a:spcPct val="110000"/>
              </a:lnSpc>
            </a:pPr>
            <a:r>
              <a:rPr lang="pt-PT">
                <a:solidFill>
                  <a:srgbClr val="002060"/>
                </a:solidFill>
              </a:rPr>
              <a:t>ZEITGARD II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911726" y="5106198"/>
            <a:ext cx="4105274" cy="5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b="1">
                <a:solidFill>
                  <a:srgbClr val="002060"/>
                </a:solidFill>
              </a:rPr>
              <a:t>PASSO 3A</a:t>
            </a:r>
          </a:p>
          <a:p>
            <a:pPr algn="ctr">
              <a:lnSpc>
                <a:spcPct val="110000"/>
              </a:lnSpc>
            </a:pPr>
            <a:r>
              <a:rPr lang="pt-PT">
                <a:solidFill>
                  <a:srgbClr val="002060"/>
                </a:solidFill>
              </a:rPr>
              <a:t> BLUE LIGHT DEFENDER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775700" y="5118900"/>
            <a:ext cx="3492500" cy="5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b="1">
                <a:solidFill>
                  <a:srgbClr val="002060"/>
                </a:solidFill>
              </a:rPr>
              <a:t>PASSO 3B </a:t>
            </a:r>
          </a:p>
          <a:p>
            <a:pPr algn="ctr">
              <a:lnSpc>
                <a:spcPct val="110000"/>
              </a:lnSpc>
            </a:pPr>
            <a:r>
              <a:rPr lang="pt-PT">
                <a:solidFill>
                  <a:srgbClr val="002060"/>
                </a:solidFill>
              </a:rPr>
              <a:t>CREME DE DIA 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108200" y="5399098"/>
            <a:ext cx="8001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660900" y="5399098"/>
            <a:ext cx="8001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8540750" y="5399099"/>
            <a:ext cx="8001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464" y="2273733"/>
            <a:ext cx="2880628" cy="26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8" name="Picture 16" descr="A:\GlobalSalesOperations\Yield Management &amp; Career Plan\Trade Marketing\03_BEAUTY\ZEITGARD\Blue Light Defender\BILDER\200107_blue_light_defender_0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814" y="2318932"/>
            <a:ext cx="4027036" cy="26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8705312" y="2181975"/>
            <a:ext cx="2860290" cy="2631616"/>
            <a:chOff x="8705312" y="2181975"/>
            <a:chExt cx="2860290" cy="2631616"/>
          </a:xfrm>
        </p:grpSpPr>
        <p:pic>
          <p:nvPicPr>
            <p:cNvPr id="74765" name="Picture 1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010" y="3449647"/>
              <a:ext cx="1363944" cy="1363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66" name="Picture 1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9101" y="3488330"/>
              <a:ext cx="1325261" cy="132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67" name="Picture 15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5312" y="2181975"/>
              <a:ext cx="1734760" cy="138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73" name="Picture 21" descr="C:\Users\schulze-gabrechten\Desktop\Aloe Zahnrad Splash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2774" y="2186357"/>
              <a:ext cx="1462828" cy="1468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61" name="Picture 9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321" y="2636259"/>
              <a:ext cx="771879" cy="1157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64" name="Picture 12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0494" y="2274894"/>
              <a:ext cx="839915" cy="125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789" name="Picture 3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79" y="2233058"/>
            <a:ext cx="1912241" cy="336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176" y="5118900"/>
            <a:ext cx="238760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b="1">
                <a:solidFill>
                  <a:srgbClr val="002060"/>
                </a:solidFill>
              </a:rPr>
              <a:t>PASSO  1 </a:t>
            </a:r>
          </a:p>
          <a:p>
            <a:pPr algn="ctr">
              <a:lnSpc>
                <a:spcPct val="110000"/>
              </a:lnSpc>
            </a:pPr>
            <a:r>
              <a:rPr lang="pt-PT">
                <a:solidFill>
                  <a:srgbClr val="002060"/>
                </a:solidFill>
              </a:rPr>
              <a:t>ZEITGARD I</a:t>
            </a:r>
          </a:p>
        </p:txBody>
      </p:sp>
    </p:spTree>
    <p:extLst>
      <p:ext uri="{BB962C8B-B14F-4D97-AF65-F5344CB8AC3E}">
        <p14:creationId xmlns:p14="http://schemas.microsoft.com/office/powerpoint/2010/main" val="18969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206" y="4345590"/>
            <a:ext cx="2433651" cy="2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489" y="2594469"/>
            <a:ext cx="2433651" cy="2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13" y="955833"/>
            <a:ext cx="2433651" cy="2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488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5300" y="520801"/>
            <a:ext cx="1052830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PT" sz="3600">
                <a:solidFill>
                  <a:srgbClr val="002060"/>
                </a:solidFill>
                <a:latin typeface="+mj-lt"/>
              </a:rPr>
              <a:t>GRANDE POTENCIAL PARA A LR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17068" y="2170875"/>
            <a:ext cx="8796174" cy="778675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b="1" dirty="0">
                <a:solidFill>
                  <a:schemeClr val="bg1"/>
                </a:solidFill>
              </a:rPr>
              <a:t>ENVELHECIMENTO DIGITAL - INÍCIO DE UMA NOVA</a:t>
            </a:r>
          </a:p>
          <a:p>
            <a:pPr algn="l">
              <a:lnSpc>
                <a:spcPct val="110000"/>
              </a:lnSpc>
            </a:pPr>
            <a:r>
              <a:rPr lang="pt-PT" sz="2300" b="1" dirty="0" smtClean="0">
                <a:solidFill>
                  <a:schemeClr val="bg1"/>
                </a:solidFill>
              </a:rPr>
              <a:t>GERAÇÃO </a:t>
            </a:r>
            <a:r>
              <a:rPr lang="pt-PT" sz="2300" b="1" dirty="0">
                <a:solidFill>
                  <a:schemeClr val="bg1"/>
                </a:solidFill>
              </a:rPr>
              <a:t>ANTIENVELHECIMENTO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86868" y="1066800"/>
            <a:ext cx="1409700" cy="1414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8800" b="1">
                <a:solidFill>
                  <a:srgbClr val="002060"/>
                </a:solidFill>
                <a:latin typeface="+mj-lt"/>
              </a:rPr>
              <a:t>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852866" y="3878363"/>
            <a:ext cx="8438022" cy="778675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b="1" dirty="0">
                <a:solidFill>
                  <a:schemeClr val="bg1"/>
                </a:solidFill>
              </a:rPr>
              <a:t>DIRIGIDO A UM </a:t>
            </a:r>
            <a:r>
              <a:rPr lang="pt-PT" sz="2300" b="1" dirty="0" smtClean="0">
                <a:solidFill>
                  <a:schemeClr val="bg1"/>
                </a:solidFill>
              </a:rPr>
              <a:t>GRUPO-ALVO ALARGADO, TODOS SOMOS </a:t>
            </a:r>
            <a:r>
              <a:rPr lang="pt-PT" sz="2300" b="1" dirty="0">
                <a:solidFill>
                  <a:schemeClr val="bg1"/>
                </a:solidFill>
              </a:rPr>
              <a:t>UTILIZADORES DE MEIOS DE COMUNICAÇÃO DIGITAL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92516" y="2799189"/>
            <a:ext cx="1409700" cy="1414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8800" b="1">
                <a:solidFill>
                  <a:srgbClr val="002060"/>
                </a:solidFill>
                <a:latin typeface="+mj-lt"/>
              </a:rPr>
              <a:t>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689938" y="4500536"/>
            <a:ext cx="1409700" cy="1414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8800" b="1">
                <a:solidFill>
                  <a:srgbClr val="002060"/>
                </a:solidFill>
                <a:latin typeface="+mj-lt"/>
              </a:rPr>
              <a:t>3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117284" y="5566189"/>
            <a:ext cx="7200900" cy="778675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b="1" dirty="0">
                <a:solidFill>
                  <a:schemeClr val="bg1"/>
                </a:solidFill>
              </a:rPr>
              <a:t>MUITA PROCURA </a:t>
            </a:r>
            <a:r>
              <a:rPr lang="pt-PT" sz="2300" b="1" dirty="0" smtClean="0">
                <a:solidFill>
                  <a:schemeClr val="bg1"/>
                </a:solidFill>
              </a:rPr>
              <a:t>PARA</a:t>
            </a:r>
          </a:p>
          <a:p>
            <a:pPr algn="l">
              <a:lnSpc>
                <a:spcPct val="110000"/>
              </a:lnSpc>
            </a:pPr>
            <a:r>
              <a:rPr lang="pt-PT" sz="2300" b="1" dirty="0" smtClean="0">
                <a:solidFill>
                  <a:schemeClr val="bg1"/>
                </a:solidFill>
              </a:rPr>
              <a:t>POUCA </a:t>
            </a:r>
            <a:r>
              <a:rPr lang="pt-PT" sz="2300" b="1" dirty="0">
                <a:solidFill>
                  <a:schemeClr val="bg1"/>
                </a:solidFill>
              </a:rPr>
              <a:t>OFERTA </a:t>
            </a:r>
            <a:r>
              <a:rPr lang="pt-PT" sz="2300" b="1" dirty="0" smtClean="0">
                <a:solidFill>
                  <a:schemeClr val="bg1"/>
                </a:solidFill>
              </a:rPr>
              <a:t>NO </a:t>
            </a:r>
            <a:r>
              <a:rPr lang="pt-PT" sz="2300" b="1" dirty="0">
                <a:solidFill>
                  <a:schemeClr val="bg1"/>
                </a:solidFill>
              </a:rPr>
              <a:t>MERCADO</a:t>
            </a:r>
          </a:p>
        </p:txBody>
      </p:sp>
    </p:spTree>
    <p:extLst>
      <p:ext uri="{BB962C8B-B14F-4D97-AF65-F5344CB8AC3E}">
        <p14:creationId xmlns:p14="http://schemas.microsoft.com/office/powerpoint/2010/main" val="27772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6" name="Picture 100" descr="C:\Users\schulze-gabrechten\Desktop\200212_Blue_Light_Defender_Verpacku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9581" y="937462"/>
            <a:ext cx="8854036" cy="593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623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3081" y="409433"/>
            <a:ext cx="10522423" cy="108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200" dirty="0">
                <a:solidFill>
                  <a:srgbClr val="002060"/>
                </a:solidFill>
                <a:latin typeface="+mj-lt"/>
              </a:rPr>
              <a:t>CONCEÇÃO DE PRODUTO </a:t>
            </a:r>
            <a:r>
              <a:rPr lang="pt-PT" sz="3200" dirty="0" smtClean="0">
                <a:solidFill>
                  <a:srgbClr val="002060"/>
                </a:solidFill>
                <a:latin typeface="+mj-lt"/>
              </a:rPr>
              <a:t>DE CUIDADO,</a:t>
            </a:r>
          </a:p>
          <a:p>
            <a:pPr algn="l">
              <a:lnSpc>
                <a:spcPct val="110000"/>
              </a:lnSpc>
            </a:pPr>
            <a:r>
              <a:rPr lang="pt-PT" sz="3200" dirty="0" smtClean="0">
                <a:solidFill>
                  <a:srgbClr val="002060"/>
                </a:solidFill>
                <a:latin typeface="+mj-lt"/>
              </a:rPr>
              <a:t>DE </a:t>
            </a:r>
            <a:r>
              <a:rPr lang="pt-PT" sz="3200" dirty="0">
                <a:solidFill>
                  <a:srgbClr val="002060"/>
                </a:solidFill>
                <a:latin typeface="+mj-lt"/>
              </a:rPr>
              <a:t>ALTA </a:t>
            </a:r>
            <a:r>
              <a:rPr lang="pt-PT" sz="3200" dirty="0" smtClean="0">
                <a:solidFill>
                  <a:srgbClr val="002060"/>
                </a:solidFill>
                <a:latin typeface="+mj-lt"/>
              </a:rPr>
              <a:t>QUALIDADE</a:t>
            </a:r>
            <a:endParaRPr lang="pt-PT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16" descr="A:\GlobalSalesOperations\Yield Management &amp; Career Plan\Trade Marketing\03_BEAUTY\ZEITGARD\Blue Light Defender\BILDER\200107_blue_light_defender_0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9581" y="1872002"/>
            <a:ext cx="7505277" cy="500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:\Users\schulze-gabrechten\Desktop\BEAUTY\Made in Germany\Logo_MadeInGermany_sw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3062" y="5141693"/>
            <a:ext cx="1089171" cy="11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A:\GlobalSalesOperations\Yield Management &amp; Career Plan\Trade Marketing\03_BEAUTY\ZEITGARD\Blue Light Defender\BILDER\Dreieck_Neon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684292" y="2068481"/>
            <a:ext cx="663628" cy="6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7" descr="A:\GlobalSalesOperations\Yield Management &amp; Career Plan\Trade Marketing\03_BEAUTY\ZEITGARD\Blue Light Defender\BILDER\Dreieck_Neon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684292" y="3119740"/>
            <a:ext cx="663628" cy="6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A:\GlobalSalesOperations\Yield Management &amp; Career Plan\Trade Marketing\03_BEAUTY\ZEITGARD\Blue Light Defender\BILDER\Dreieck_Neon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684292" y="4147545"/>
            <a:ext cx="663628" cy="6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41264" y="2205626"/>
            <a:ext cx="2565779" cy="389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>
                <a:solidFill>
                  <a:srgbClr val="002060"/>
                </a:solidFill>
              </a:rPr>
              <a:t>REFLEXO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541264" y="3256885"/>
            <a:ext cx="4677196" cy="389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dirty="0">
                <a:solidFill>
                  <a:srgbClr val="002060"/>
                </a:solidFill>
              </a:rPr>
              <a:t>ELIMINAÇÃO DE RADICAIS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541264" y="4284690"/>
            <a:ext cx="2565779" cy="359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>
                <a:solidFill>
                  <a:srgbClr val="002060"/>
                </a:solidFill>
              </a:rPr>
              <a:t>REPARAÇÃO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84292" y="5281682"/>
            <a:ext cx="4366523" cy="1168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dirty="0">
                <a:solidFill>
                  <a:srgbClr val="002060"/>
                </a:solidFill>
              </a:rPr>
              <a:t>Uma rápida visão geral do efeito triplo </a:t>
            </a:r>
            <a:r>
              <a:rPr lang="pt-PT" sz="2300" dirty="0" err="1">
                <a:solidFill>
                  <a:srgbClr val="002060"/>
                </a:solidFill>
              </a:rPr>
              <a:t>diretamente</a:t>
            </a:r>
            <a:r>
              <a:rPr lang="pt-PT" sz="2300" dirty="0">
                <a:solidFill>
                  <a:srgbClr val="002060"/>
                </a:solidFill>
              </a:rPr>
              <a:t> na  </a:t>
            </a:r>
          </a:p>
          <a:p>
            <a:pPr algn="l">
              <a:lnSpc>
                <a:spcPct val="110000"/>
              </a:lnSpc>
            </a:pPr>
            <a:r>
              <a:rPr lang="pt-PT" sz="2300" dirty="0">
                <a:solidFill>
                  <a:srgbClr val="002060"/>
                </a:solidFill>
              </a:rPr>
              <a:t>embalagem!</a:t>
            </a:r>
          </a:p>
        </p:txBody>
      </p:sp>
    </p:spTree>
    <p:extLst>
      <p:ext uri="{BB962C8B-B14F-4D97-AF65-F5344CB8AC3E}">
        <p14:creationId xmlns:p14="http://schemas.microsoft.com/office/powerpoint/2010/main" val="301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K:\Schulze-Gabrechten\LR Zeitgard Blue Light Defender\Dreieck_Ne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986" y="256665"/>
            <a:ext cx="8890856" cy="66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7726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800" y="419100"/>
            <a:ext cx="10350500" cy="514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endParaRPr lang="de-DE" sz="3200" dirty="0" smtClean="0">
              <a:latin typeface="+mj-lt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2136" y="419100"/>
            <a:ext cx="11328400" cy="114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pt-PT" sz="3200" dirty="0">
                <a:solidFill>
                  <a:srgbClr val="002060"/>
                </a:solidFill>
                <a:latin typeface="Arial Black"/>
              </a:rPr>
              <a:t>ÚNICO E </a:t>
            </a:r>
            <a:r>
              <a:rPr lang="pt-PT" sz="3200" dirty="0" smtClean="0">
                <a:solidFill>
                  <a:srgbClr val="002060"/>
                </a:solidFill>
                <a:latin typeface="Arial Black"/>
              </a:rPr>
              <a:t>COM EFICÁCIA MÁXIMA </a:t>
            </a:r>
            <a:endParaRPr lang="pt-PT" sz="3200" dirty="0">
              <a:solidFill>
                <a:srgbClr val="002060"/>
              </a:solidFill>
              <a:latin typeface="Arial Black"/>
            </a:endParaRPr>
          </a:p>
          <a:p>
            <a:pPr lvl="0">
              <a:lnSpc>
                <a:spcPct val="110000"/>
              </a:lnSpc>
            </a:pPr>
            <a:r>
              <a:rPr lang="pt-PT" sz="3200" dirty="0">
                <a:solidFill>
                  <a:srgbClr val="002060"/>
                </a:solidFill>
                <a:latin typeface="Arial Black"/>
              </a:rPr>
              <a:t>PARA O SEU NEGÓCIO</a:t>
            </a:r>
          </a:p>
        </p:txBody>
      </p:sp>
      <p:sp>
        <p:nvSpPr>
          <p:cNvPr id="9" name="Ellipse 8"/>
          <p:cNvSpPr/>
          <p:nvPr/>
        </p:nvSpPr>
        <p:spPr>
          <a:xfrm>
            <a:off x="4010261" y="3175696"/>
            <a:ext cx="3084394" cy="2743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010261" y="3791467"/>
            <a:ext cx="3084394" cy="17266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300"/>
              <a:t>Produtos anti envelhecimento contra fotoenvelhecimento</a:t>
            </a:r>
          </a:p>
          <a:p>
            <a:pPr algn="ctr">
              <a:lnSpc>
                <a:spcPct val="110000"/>
              </a:lnSpc>
            </a:pPr>
            <a:r>
              <a:rPr lang="pt-PT" sz="1100"/>
              <a:t>Vários filtros UVA e UVB fornecem proteção a longo prazo contra o envelhecimento da pele causado pela luz solar</a:t>
            </a:r>
          </a:p>
          <a:p>
            <a:pPr algn="l">
              <a:lnSpc>
                <a:spcPct val="110000"/>
              </a:lnSpc>
            </a:pPr>
            <a:r>
              <a:rPr lang="pt-PT" sz="2300"/>
              <a:t> </a:t>
            </a:r>
          </a:p>
        </p:txBody>
      </p:sp>
      <p:sp>
        <p:nvSpPr>
          <p:cNvPr id="15" name="Ellipse 14"/>
          <p:cNvSpPr/>
          <p:nvPr/>
        </p:nvSpPr>
        <p:spPr>
          <a:xfrm>
            <a:off x="4343993" y="3126053"/>
            <a:ext cx="3084394" cy="2743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343993" y="3706087"/>
            <a:ext cx="3084394" cy="2166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300"/>
              <a:t>Produtos anti-envelhecimento contra o envelhecimento devido a poluição do ar</a:t>
            </a:r>
          </a:p>
          <a:p>
            <a:pPr algn="ctr">
              <a:lnSpc>
                <a:spcPct val="110000"/>
              </a:lnSpc>
            </a:pPr>
            <a:r>
              <a:rPr lang="pt-PT" sz="1200"/>
              <a:t>Proteção direcionada contra influências ambientais nocivas, como poluição atmosférica, fumo de cigarro, etc. </a:t>
            </a:r>
          </a:p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16" name="Ellipse 15"/>
          <p:cNvSpPr/>
          <p:nvPr/>
        </p:nvSpPr>
        <p:spPr>
          <a:xfrm>
            <a:off x="4816283" y="2893607"/>
            <a:ext cx="3084394" cy="2743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942003" y="3468187"/>
            <a:ext cx="2958674" cy="25053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300"/>
              <a:t>Produtos anti envelhecimento contra envelhecimento digital</a:t>
            </a:r>
          </a:p>
          <a:p>
            <a:pPr algn="ctr">
              <a:lnSpc>
                <a:spcPct val="110000"/>
              </a:lnSpc>
            </a:pPr>
            <a:r>
              <a:rPr lang="pt-PT" sz="1400"/>
              <a:t>Alguns produtos que protegem contra os raios UVA e UVB agora também protegem contra</a:t>
            </a:r>
          </a:p>
          <a:p>
            <a:pPr algn="ctr">
              <a:lnSpc>
                <a:spcPct val="110000"/>
              </a:lnSpc>
            </a:pPr>
            <a:r>
              <a:rPr lang="pt-PT" sz="1400"/>
              <a:t> “outros raio de luz"</a:t>
            </a:r>
          </a:p>
          <a:p>
            <a:pPr algn="l">
              <a:lnSpc>
                <a:spcPct val="110000"/>
              </a:lnSpc>
            </a:pPr>
            <a:endParaRPr lang="de-DE" sz="2300" dirty="0" smtClean="0"/>
          </a:p>
          <a:p>
            <a:pPr algn="l">
              <a:lnSpc>
                <a:spcPct val="110000"/>
              </a:lnSpc>
            </a:pPr>
            <a:endParaRPr lang="de-DE" sz="2300" dirty="0" err="1" smtClean="0"/>
          </a:p>
        </p:txBody>
      </p:sp>
      <p:sp>
        <p:nvSpPr>
          <p:cNvPr id="17" name="Gleichschenkliges Dreieck 16"/>
          <p:cNvSpPr/>
          <p:nvPr/>
        </p:nvSpPr>
        <p:spPr>
          <a:xfrm>
            <a:off x="7597170" y="2167843"/>
            <a:ext cx="5715165" cy="44221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18" name="Gleichschenkliges Dreieck 17"/>
          <p:cNvSpPr/>
          <p:nvPr/>
        </p:nvSpPr>
        <p:spPr>
          <a:xfrm>
            <a:off x="2596546" y="1049078"/>
            <a:ext cx="7134303" cy="5138473"/>
          </a:xfrm>
          <a:prstGeom prst="triangle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3741706" y="4189268"/>
            <a:ext cx="4843982" cy="931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1600">
                <a:solidFill>
                  <a:schemeClr val="bg1"/>
                </a:solidFill>
              </a:rPr>
              <a:t>graças ao seu efeito triplo com máxima eficácia</a:t>
            </a:r>
          </a:p>
          <a:p>
            <a:pPr algn="ctr">
              <a:lnSpc>
                <a:spcPct val="110000"/>
              </a:lnSpc>
            </a:pPr>
            <a:r>
              <a:rPr lang="pt-PT" sz="1600">
                <a:solidFill>
                  <a:schemeClr val="bg1"/>
                </a:solidFill>
              </a:rPr>
              <a:t> e aproveita os raios de luz azuis:</a:t>
            </a:r>
          </a:p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4394573" y="2949314"/>
            <a:ext cx="35175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000" b="1">
                <a:solidFill>
                  <a:schemeClr val="bg1"/>
                </a:solidFill>
              </a:rPr>
              <a:t>LR ZEITGARD </a:t>
            </a:r>
          </a:p>
          <a:p>
            <a:pPr algn="ctr">
              <a:lnSpc>
                <a:spcPct val="110000"/>
              </a:lnSpc>
            </a:pPr>
            <a:r>
              <a:rPr lang="pt-PT" sz="2000" b="1">
                <a:solidFill>
                  <a:schemeClr val="bg1"/>
                </a:solidFill>
              </a:rPr>
              <a:t>BLUE LIGHT DEFENDER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012447" y="3787975"/>
            <a:ext cx="4254544" cy="270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1600" b="1">
                <a:solidFill>
                  <a:schemeClr val="bg1"/>
                </a:solidFill>
              </a:rPr>
              <a:t>ÚNICO E COM EFICÁCIA MÁXIMA</a:t>
            </a:r>
            <a:r>
              <a:rPr lang="pt-PT" sz="1600">
                <a:solidFill>
                  <a:schemeClr val="bg1"/>
                </a:solidFill>
              </a:rPr>
              <a:t>: </a:t>
            </a:r>
          </a:p>
        </p:txBody>
      </p:sp>
      <p:pic>
        <p:nvPicPr>
          <p:cNvPr id="79882" name="Picture 10" descr="K:\Schulze-Gabrechten\LR Zeitgard Blue Light Defender\Blauer Lotus_freigestellt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49049">
            <a:off x="8013131" y="4724432"/>
            <a:ext cx="2363364" cy="15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3" name="Picture 11" descr="K:\Schulze-Gabrechten\LR Zeitgard Blue Light Defender\Spirulina_freigestellt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5431">
            <a:off x="1811201" y="4894669"/>
            <a:ext cx="2702468" cy="17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2982675" y="4824277"/>
            <a:ext cx="6109221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1600" dirty="0">
                <a:solidFill>
                  <a:schemeClr val="bg1"/>
                </a:solidFill>
              </a:rPr>
              <a:t>As poderosas substâncias </a:t>
            </a:r>
            <a:r>
              <a:rPr lang="pt-PT" sz="1600" dirty="0" err="1">
                <a:solidFill>
                  <a:schemeClr val="bg1"/>
                </a:solidFill>
              </a:rPr>
              <a:t>ativas</a:t>
            </a:r>
            <a:r>
              <a:rPr lang="pt-PT" sz="1600" dirty="0">
                <a:solidFill>
                  <a:schemeClr val="bg1"/>
                </a:solidFill>
              </a:rPr>
              <a:t> são </a:t>
            </a:r>
            <a:r>
              <a:rPr lang="pt-PT" sz="1600" dirty="0" err="1">
                <a:solidFill>
                  <a:schemeClr val="bg1"/>
                </a:solidFill>
              </a:rPr>
              <a:t>ativadas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smtClean="0">
                <a:solidFill>
                  <a:schemeClr val="bg1"/>
                </a:solidFill>
              </a:rPr>
              <a:t>e</a:t>
            </a:r>
          </a:p>
          <a:p>
            <a:pPr algn="ctr">
              <a:lnSpc>
                <a:spcPct val="110000"/>
              </a:lnSpc>
            </a:pPr>
            <a:r>
              <a:rPr lang="pt-PT" sz="1600" dirty="0" err="1" smtClean="0">
                <a:solidFill>
                  <a:schemeClr val="bg1"/>
                </a:solidFill>
              </a:rPr>
              <a:t>refletem</a:t>
            </a:r>
            <a:r>
              <a:rPr lang="pt-PT" sz="1600" dirty="0" smtClean="0">
                <a:solidFill>
                  <a:schemeClr val="bg1"/>
                </a:solidFill>
              </a:rPr>
              <a:t> </a:t>
            </a:r>
            <a:r>
              <a:rPr lang="pt-PT" sz="1600" dirty="0">
                <a:solidFill>
                  <a:schemeClr val="bg1"/>
                </a:solidFill>
              </a:rPr>
              <a:t>os </a:t>
            </a:r>
            <a:r>
              <a:rPr lang="pt-PT" sz="1600" dirty="0" smtClean="0">
                <a:solidFill>
                  <a:schemeClr val="bg1"/>
                </a:solidFill>
              </a:rPr>
              <a:t>efeitos </a:t>
            </a:r>
            <a:r>
              <a:rPr lang="pt-PT" sz="1600" dirty="0">
                <a:solidFill>
                  <a:schemeClr val="bg1"/>
                </a:solidFill>
              </a:rPr>
              <a:t>negativos da luz azul. 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pt-PT" sz="1600" b="1" dirty="0" smtClean="0">
                <a:solidFill>
                  <a:schemeClr val="bg1"/>
                </a:solidFill>
              </a:rPr>
              <a:t>Reflexo</a:t>
            </a:r>
            <a:r>
              <a:rPr lang="pt-PT" sz="1600" b="1" dirty="0">
                <a:solidFill>
                  <a:schemeClr val="bg1"/>
                </a:solidFill>
              </a:rPr>
              <a:t>, a eliminação de radicais e a reparação.</a:t>
            </a:r>
          </a:p>
        </p:txBody>
      </p:sp>
    </p:spTree>
    <p:extLst>
      <p:ext uri="{BB962C8B-B14F-4D97-AF65-F5344CB8AC3E}">
        <p14:creationId xmlns:p14="http://schemas.microsoft.com/office/powerpoint/2010/main" val="9663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5" grpId="0" animBg="1"/>
      <p:bldP spid="8" grpId="0"/>
      <p:bldP spid="16" grpId="0" animBg="1"/>
      <p:bldP spid="10" grpId="0"/>
      <p:bldP spid="18" grpId="0" animBg="1"/>
      <p:bldP spid="11" grpId="0"/>
      <p:bldP spid="20" grpId="0"/>
      <p:bldP spid="23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0006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5300" y="578577"/>
            <a:ext cx="10504796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600">
                <a:solidFill>
                  <a:srgbClr val="002060"/>
                </a:solidFill>
                <a:latin typeface="+mj-lt"/>
              </a:rPr>
              <a:t>ENVELHECIMENTO DIGITAL: UM TEMA ATUAL</a:t>
            </a:r>
          </a:p>
        </p:txBody>
      </p:sp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1557929"/>
            <a:ext cx="5599113" cy="375484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36" y="1420180"/>
            <a:ext cx="5009265" cy="41263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675" y="1420180"/>
            <a:ext cx="7705725" cy="36957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995" y="1420180"/>
            <a:ext cx="8143875" cy="25241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135" y="1420180"/>
            <a:ext cx="6296025" cy="30384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064" y="1420180"/>
            <a:ext cx="4757738" cy="236711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478" y="1420180"/>
            <a:ext cx="6810943" cy="278734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5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623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050" y="1788313"/>
            <a:ext cx="3386963" cy="241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2508" y="2356899"/>
            <a:ext cx="2802749" cy="248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875" y="3600926"/>
            <a:ext cx="2943867" cy="251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3400" y="482600"/>
            <a:ext cx="10058400" cy="578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600" dirty="0" smtClean="0">
                <a:solidFill>
                  <a:srgbClr val="002060"/>
                </a:solidFill>
                <a:latin typeface="+mj-lt"/>
              </a:rPr>
              <a:t>TEMPO </a:t>
            </a:r>
            <a:r>
              <a:rPr lang="pt-PT" sz="3600" dirty="0">
                <a:solidFill>
                  <a:srgbClr val="002060"/>
                </a:solidFill>
                <a:latin typeface="+mj-lt"/>
              </a:rPr>
              <a:t>DE ECRÃ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1754403" y="1191175"/>
            <a:ext cx="3954249" cy="1427830"/>
            <a:chOff x="731667" y="1829824"/>
            <a:chExt cx="3954249" cy="1427830"/>
          </a:xfrm>
        </p:grpSpPr>
        <p:sp>
          <p:nvSpPr>
            <p:cNvPr id="11" name="Ovale Legende 10"/>
            <p:cNvSpPr/>
            <p:nvPr/>
          </p:nvSpPr>
          <p:spPr>
            <a:xfrm>
              <a:off x="731667" y="1829824"/>
              <a:ext cx="3954249" cy="1427830"/>
            </a:xfrm>
            <a:prstGeom prst="wedgeEllipseCallout">
              <a:avLst/>
            </a:prstGeom>
            <a:blipFill dpi="0" rotWithShape="1">
              <a:blip r:embed="rId11" cstate="email">
                <a:alphaModFix amt="5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345626" y="1985480"/>
              <a:ext cx="2564641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t-PT" sz="2000" dirty="0">
                  <a:solidFill>
                    <a:srgbClr val="002060"/>
                  </a:solidFill>
                </a:rPr>
                <a:t>Quanto tempo passa a olhar para o ecrã do telemóvel diariamente?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43554" y="2856618"/>
            <a:ext cx="3377820" cy="1427830"/>
            <a:chOff x="533400" y="3129018"/>
            <a:chExt cx="3377820" cy="1427830"/>
          </a:xfrm>
        </p:grpSpPr>
        <p:sp>
          <p:nvSpPr>
            <p:cNvPr id="17" name="Ovale Legende 16"/>
            <p:cNvSpPr/>
            <p:nvPr/>
          </p:nvSpPr>
          <p:spPr>
            <a:xfrm>
              <a:off x="533400" y="3129018"/>
              <a:ext cx="3377820" cy="1427830"/>
            </a:xfrm>
            <a:prstGeom prst="wedgeEllipseCallout">
              <a:avLst/>
            </a:prstGeom>
            <a:blipFill dpi="0" rotWithShape="1">
              <a:blip r:embed="rId11" cstate="email">
                <a:alphaModFix amt="5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574344" y="3580228"/>
              <a:ext cx="3247030" cy="890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t-PT" dirty="0">
                  <a:solidFill>
                    <a:srgbClr val="002060"/>
                  </a:solidFill>
                </a:rPr>
                <a:t>Sabia que a luz azul pode levar ao envelhecimento precoce da pele?</a:t>
              </a:r>
            </a:p>
          </p:txBody>
        </p:sp>
      </p:grpSp>
      <p:sp>
        <p:nvSpPr>
          <p:cNvPr id="19" name="Ovale Legende 18"/>
          <p:cNvSpPr/>
          <p:nvPr/>
        </p:nvSpPr>
        <p:spPr>
          <a:xfrm>
            <a:off x="2550897" y="4025478"/>
            <a:ext cx="3808959" cy="2199282"/>
          </a:xfrm>
          <a:prstGeom prst="wedgeEllipseCallout">
            <a:avLst/>
          </a:prstGeom>
          <a:blipFill dpi="0" rotWithShape="1">
            <a:blip r:embed="rId12" cstate="email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678061" y="4461761"/>
            <a:ext cx="3554629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dirty="0">
                <a:solidFill>
                  <a:srgbClr val="002060"/>
                </a:solidFill>
              </a:rPr>
              <a:t>Ligado 24 horas por dia, 7 dias por semana? Sem problema - o LR ZEITGARD </a:t>
            </a:r>
            <a:r>
              <a:rPr lang="pt-PT" dirty="0" err="1">
                <a:solidFill>
                  <a:srgbClr val="002060"/>
                </a:solidFill>
              </a:rPr>
              <a:t>Blue</a:t>
            </a:r>
            <a:r>
              <a:rPr lang="pt-PT" dirty="0">
                <a:solidFill>
                  <a:srgbClr val="002060"/>
                </a:solidFill>
              </a:rPr>
              <a:t> Light Defender é a </a:t>
            </a:r>
            <a:r>
              <a:rPr lang="pt-PT" dirty="0" err="1">
                <a:solidFill>
                  <a:srgbClr val="002060"/>
                </a:solidFill>
              </a:rPr>
              <a:t>proteção</a:t>
            </a:r>
            <a:r>
              <a:rPr lang="pt-PT" dirty="0">
                <a:solidFill>
                  <a:srgbClr val="002060"/>
                </a:solidFill>
              </a:rPr>
              <a:t> ideal </a:t>
            </a:r>
            <a:r>
              <a:rPr lang="pt-PT" dirty="0" smtClean="0">
                <a:solidFill>
                  <a:srgbClr val="002060"/>
                </a:solidFill>
              </a:rPr>
              <a:t>contra o</a:t>
            </a:r>
            <a:endParaRPr lang="pt-PT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pt-PT" dirty="0">
                <a:solidFill>
                  <a:srgbClr val="002060"/>
                </a:solidFill>
              </a:rPr>
              <a:t> envelhecimento digital!</a:t>
            </a:r>
          </a:p>
        </p:txBody>
      </p:sp>
    </p:spTree>
    <p:extLst>
      <p:ext uri="{BB962C8B-B14F-4D97-AF65-F5344CB8AC3E}">
        <p14:creationId xmlns:p14="http://schemas.microsoft.com/office/powerpoint/2010/main" val="3018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0169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31231" y="424572"/>
            <a:ext cx="11223957" cy="578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600" dirty="0" smtClean="0">
                <a:solidFill>
                  <a:srgbClr val="002060"/>
                </a:solidFill>
                <a:latin typeface="+mj-lt"/>
              </a:rPr>
              <a:t>ÓCULOS COM </a:t>
            </a:r>
            <a:r>
              <a:rPr lang="pt-PT" sz="3600" dirty="0">
                <a:solidFill>
                  <a:srgbClr val="002060"/>
                </a:solidFill>
                <a:latin typeface="+mj-lt"/>
              </a:rPr>
              <a:t>FILTRO DE LUZ AZUL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822" y="2487731"/>
            <a:ext cx="46958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3003645" y="3015784"/>
            <a:ext cx="3377820" cy="1427830"/>
            <a:chOff x="533400" y="3129018"/>
            <a:chExt cx="3377820" cy="1427830"/>
          </a:xfrm>
        </p:grpSpPr>
        <p:sp>
          <p:nvSpPr>
            <p:cNvPr id="7" name="Ovale Legende 6"/>
            <p:cNvSpPr/>
            <p:nvPr/>
          </p:nvSpPr>
          <p:spPr>
            <a:xfrm>
              <a:off x="533400" y="3129018"/>
              <a:ext cx="3377820" cy="1427830"/>
            </a:xfrm>
            <a:prstGeom prst="wedgeEllipseCallout">
              <a:avLst/>
            </a:prstGeom>
            <a:blipFill dpi="0" rotWithShape="1">
              <a:blip r:embed="rId9" cstate="email">
                <a:alphaModFix amt="5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74344" y="3539284"/>
              <a:ext cx="324703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t-PT">
                  <a:solidFill>
                    <a:srgbClr val="002060"/>
                  </a:solidFill>
                </a:rPr>
                <a:t>Porquê proteger apenas os seus olhos da luz azul?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00501" y="4380932"/>
            <a:ext cx="3666202" cy="1759565"/>
            <a:chOff x="533400" y="3129018"/>
            <a:chExt cx="3377820" cy="1505397"/>
          </a:xfrm>
        </p:grpSpPr>
        <p:sp>
          <p:nvSpPr>
            <p:cNvPr id="10" name="Ovale Legende 9"/>
            <p:cNvSpPr/>
            <p:nvPr/>
          </p:nvSpPr>
          <p:spPr>
            <a:xfrm>
              <a:off x="533400" y="3129018"/>
              <a:ext cx="3377820" cy="1427830"/>
            </a:xfrm>
            <a:prstGeom prst="wedgeEllipseCallout">
              <a:avLst/>
            </a:prstGeom>
            <a:blipFill dpi="0" rotWithShape="1">
              <a:blip r:embed="rId10" cstate="email">
                <a:alphaModFix amt="5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71123" y="3415620"/>
              <a:ext cx="3247030" cy="12187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t-PT">
                  <a:solidFill>
                    <a:srgbClr val="002060"/>
                  </a:solidFill>
                </a:rPr>
                <a:t>Um excesso de luz azul não só cansa os olhos, mas também pode levar ao envelhecimento precoce da pele</a:t>
              </a: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431231" y="1774209"/>
            <a:ext cx="6065745" cy="1557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b="1">
                <a:solidFill>
                  <a:srgbClr val="002060"/>
                </a:solidFill>
              </a:rPr>
              <a:t>Muitos fabricantes de óculos oferecem um filtro de luz azul nas lentes. A proteção dos olhos contra a luz azul é conhecida por muitos...</a:t>
            </a:r>
          </a:p>
        </p:txBody>
      </p:sp>
    </p:spTree>
    <p:extLst>
      <p:ext uri="{BB962C8B-B14F-4D97-AF65-F5344CB8AC3E}">
        <p14:creationId xmlns:p14="http://schemas.microsoft.com/office/powerpoint/2010/main" val="27054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6850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0177" y="520333"/>
            <a:ext cx="9255267" cy="578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600" dirty="0" smtClean="0">
                <a:solidFill>
                  <a:srgbClr val="002060"/>
                </a:solidFill>
                <a:latin typeface="+mj-lt"/>
              </a:rPr>
              <a:t>PROMOÇÃO PRÉ-LANÇAMENTO</a:t>
            </a:r>
          </a:p>
        </p:txBody>
      </p:sp>
      <p:pic>
        <p:nvPicPr>
          <p:cNvPr id="11" name="Picture 19" descr="C:\Users\schulze-gabrechten\Desktop\BEAUTY\Made in Germany\Logo_MadeInGermany_sw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93" y="1372183"/>
            <a:ext cx="761082" cy="7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8" name="Picture 1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8" y="2380420"/>
            <a:ext cx="11122215" cy="36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9671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0177" y="520333"/>
            <a:ext cx="9255267" cy="578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600" dirty="0" smtClean="0">
                <a:solidFill>
                  <a:srgbClr val="002060"/>
                </a:solidFill>
                <a:latin typeface="+mj-lt"/>
              </a:rPr>
              <a:t>PROMOÇÃO PRÉ-LANÇAMENTO</a:t>
            </a:r>
          </a:p>
        </p:txBody>
      </p:sp>
      <p:pic>
        <p:nvPicPr>
          <p:cNvPr id="11" name="Picture 19" descr="C:\Users\schulze-gabrechten\Desktop\BEAUTY\Made in Germany\Logo_MadeInGermany_sw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93" y="1372183"/>
            <a:ext cx="761082" cy="7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8" name="Picture 1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8" y="2380420"/>
            <a:ext cx="11122215" cy="36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96" y="-54431"/>
            <a:ext cx="9897610" cy="69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7" b="364"/>
          <a:stretch/>
        </p:blipFill>
        <p:spPr bwMode="auto">
          <a:xfrm>
            <a:off x="0" y="-54431"/>
            <a:ext cx="2800350" cy="69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-257178" y="2494465"/>
            <a:ext cx="81819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latin typeface="+mj-lt"/>
              </a:rPr>
              <a:t>SUPER ALIMENTO AÇAÍ </a:t>
            </a:r>
          </a:p>
          <a:p>
            <a:pPr algn="ctr"/>
            <a:r>
              <a:rPr lang="en-GB" sz="4000" dirty="0" smtClean="0"/>
              <a:t>ENCONTRA O </a:t>
            </a:r>
            <a:r>
              <a:rPr lang="en-GB" sz="4400" b="1" dirty="0" smtClean="0">
                <a:latin typeface="+mj-lt"/>
              </a:rPr>
              <a:t>ELIXIR DA VIDA</a:t>
            </a:r>
          </a:p>
          <a:p>
            <a:pPr algn="ctr"/>
            <a:r>
              <a:rPr lang="en-GB" sz="4400" b="1" dirty="0" smtClean="0">
                <a:latin typeface="+mj-lt"/>
              </a:rPr>
              <a:t>ALOE VERA</a:t>
            </a:r>
            <a:endParaRPr lang="en-GB" sz="4400" b="1" dirty="0"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5235547"/>
            <a:ext cx="2719714" cy="11695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GB" sz="1000" b="1" dirty="0" smtClean="0"/>
          </a:p>
          <a:p>
            <a:pPr algn="ctr"/>
            <a:r>
              <a:rPr lang="en-GB" sz="2600" b="1" dirty="0" smtClean="0"/>
              <a:t>LIMITADO </a:t>
            </a:r>
          </a:p>
          <a:p>
            <a:pPr algn="ctr"/>
            <a:r>
              <a:rPr lang="en-GB" sz="1500" dirty="0" smtClean="0"/>
              <a:t>DE MAIO A SETEMBRO</a:t>
            </a:r>
          </a:p>
          <a:p>
            <a:pPr algn="ctr"/>
            <a:r>
              <a:rPr lang="en-GB" sz="1500" dirty="0" smtClean="0"/>
              <a:t>DE 2020</a:t>
            </a:r>
          </a:p>
          <a:p>
            <a:pPr algn="ctr"/>
            <a:endParaRPr lang="en-GB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8248648" y="5744584"/>
            <a:ext cx="2719713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 smtClean="0"/>
              <a:t>PARCEIRO: 27,10€</a:t>
            </a:r>
          </a:p>
          <a:p>
            <a:pPr algn="ctr"/>
            <a:r>
              <a:rPr lang="en-GB" sz="1400" dirty="0" smtClean="0"/>
              <a:t>PTS: 42 │ VN: 20,93</a:t>
            </a:r>
          </a:p>
          <a:p>
            <a:pPr algn="ctr"/>
            <a:r>
              <a:rPr lang="en-GB" sz="1400" dirty="0" smtClean="0"/>
              <a:t>81100</a:t>
            </a:r>
          </a:p>
          <a:p>
            <a:pPr algn="ctr"/>
            <a:r>
              <a:rPr lang="en-GB" sz="1400" dirty="0" smtClean="0"/>
              <a:t>PVP: 37,90€</a:t>
            </a:r>
            <a:endParaRPr lang="en-GB" sz="14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8004085" y="3952550"/>
            <a:ext cx="1344062" cy="971550"/>
            <a:chOff x="7267574" y="4572000"/>
            <a:chExt cx="1344062" cy="971550"/>
          </a:xfrm>
        </p:grpSpPr>
        <p:sp>
          <p:nvSpPr>
            <p:cNvPr id="3" name="Ellipse 2"/>
            <p:cNvSpPr/>
            <p:nvPr/>
          </p:nvSpPr>
          <p:spPr>
            <a:xfrm>
              <a:off x="7267574" y="4572000"/>
              <a:ext cx="952500" cy="971550"/>
            </a:xfrm>
            <a:prstGeom prst="ellipse">
              <a:avLst/>
            </a:prstGeom>
            <a:solidFill>
              <a:srgbClr val="9875B3"/>
            </a:solidFill>
            <a:ln w="38100">
              <a:solidFill>
                <a:srgbClr val="C098CC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7354336" y="4914418"/>
              <a:ext cx="1257300" cy="312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GB" sz="2000" b="1" dirty="0" smtClean="0"/>
                <a:t>NOVO</a:t>
              </a:r>
            </a:p>
          </p:txBody>
        </p:sp>
      </p:grpSp>
      <p:pic>
        <p:nvPicPr>
          <p:cNvPr id="77826" name="Picture 2" descr="A:\GlobalSalesOperations\Yield Management &amp; Career Plan\Trade Marketing\07_LIMITEDS\SUMMER\Abbildungen\Summer_Protection_Acai_Schrif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104" y="304704"/>
            <a:ext cx="3808197" cy="15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0594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0177" y="520333"/>
            <a:ext cx="9255267" cy="578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600" dirty="0" smtClean="0">
                <a:solidFill>
                  <a:srgbClr val="002060"/>
                </a:solidFill>
                <a:latin typeface="+mj-lt"/>
              </a:rPr>
              <a:t>PROMOÇÃO PRÉ-LANÇAMENTO</a:t>
            </a:r>
          </a:p>
        </p:txBody>
      </p:sp>
      <p:pic>
        <p:nvPicPr>
          <p:cNvPr id="11" name="Picture 19" descr="C:\Users\schulze-gabrechten\Desktop\BEAUTY\Made in Germany\Logo_MadeInGermany_sw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93" y="1372183"/>
            <a:ext cx="761082" cy="7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4" y="2397899"/>
            <a:ext cx="10768084" cy="39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5835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0177" y="520333"/>
            <a:ext cx="9255267" cy="578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600" dirty="0" smtClean="0">
                <a:solidFill>
                  <a:srgbClr val="002060"/>
                </a:solidFill>
                <a:latin typeface="+mj-lt"/>
              </a:rPr>
              <a:t>PROMOÇÃO PRÉ-LANÇAMENTO</a:t>
            </a:r>
          </a:p>
        </p:txBody>
      </p:sp>
      <p:pic>
        <p:nvPicPr>
          <p:cNvPr id="11" name="Picture 19" descr="C:\Users\schulze-gabrechten\Desktop\BEAUTY\Made in Germany\Logo_MadeInGermany_sw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93" y="1372183"/>
            <a:ext cx="761082" cy="7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2257703"/>
            <a:ext cx="11151113" cy="407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6850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sitionsrahmen 11"/>
          <p:cNvSpPr/>
          <p:nvPr/>
        </p:nvSpPr>
        <p:spPr>
          <a:xfrm>
            <a:off x="3176" y="0"/>
            <a:ext cx="12204700" cy="6870700"/>
          </a:xfrm>
          <a:prstGeom prst="frame">
            <a:avLst>
              <a:gd name="adj1" fmla="val 5460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300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31231" y="424572"/>
            <a:ext cx="11223957" cy="121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3600">
                <a:solidFill>
                  <a:srgbClr val="002060"/>
                </a:solidFill>
                <a:latin typeface="+mj-lt"/>
              </a:rPr>
              <a:t>APOIO COMPLETO PARA </a:t>
            </a:r>
          </a:p>
          <a:p>
            <a:pPr algn="l">
              <a:lnSpc>
                <a:spcPct val="110000"/>
              </a:lnSpc>
            </a:pPr>
            <a:r>
              <a:rPr lang="pt-PT" sz="3600">
                <a:solidFill>
                  <a:srgbClr val="002060"/>
                </a:solidFill>
                <a:latin typeface="+mj-lt"/>
              </a:rPr>
              <a:t>SUCESSO MÁXIMO DE NEGÓCIO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3933448" y="1944004"/>
            <a:ext cx="4201947" cy="4491075"/>
            <a:chOff x="3933448" y="2121428"/>
            <a:chExt cx="4201947" cy="4491075"/>
          </a:xfrm>
        </p:grpSpPr>
        <p:grpSp>
          <p:nvGrpSpPr>
            <p:cNvPr id="4" name="Gruppieren 3"/>
            <p:cNvGrpSpPr/>
            <p:nvPr/>
          </p:nvGrpSpPr>
          <p:grpSpPr>
            <a:xfrm>
              <a:off x="3933448" y="2121428"/>
              <a:ext cx="3903247" cy="4491075"/>
              <a:chOff x="3406793" y="700088"/>
              <a:chExt cx="3903247" cy="4491075"/>
            </a:xfrm>
          </p:grpSpPr>
          <p:pic>
            <p:nvPicPr>
              <p:cNvPr id="5" name="Picture 2" descr="K:\Schulze-Gabrechten\LR Zeitgard Blue Light Defender\Dreieck_Neon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2054" y="700088"/>
                <a:ext cx="3666878" cy="36668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K:\Schulze-Gabrechten\LR Zeitgard Blue Light Defender\Blauer Lotus_freigestellt.png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52"/>
              <a:stretch/>
            </p:blipFill>
            <p:spPr bwMode="auto">
              <a:xfrm rot="17721201">
                <a:off x="2624795" y="2870905"/>
                <a:ext cx="3102256" cy="1538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K:\Schulze-Gabrechten\LR Zeitgard Blue Light Defender\Spirulina_freigestellt.png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7040216">
                <a:off x="4549189" y="1173252"/>
                <a:ext cx="2925140" cy="2596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9" descr="K:\Schulze-Gabrechten\LR Zeitgard Blue Light Defender\200107_blue_light_defender_01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065" y="2946195"/>
              <a:ext cx="4114330" cy="274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3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1" y="1746894"/>
            <a:ext cx="2083082" cy="17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uppieren 23"/>
          <p:cNvGrpSpPr/>
          <p:nvPr/>
        </p:nvGrpSpPr>
        <p:grpSpPr>
          <a:xfrm>
            <a:off x="2148940" y="4883951"/>
            <a:ext cx="3053950" cy="1785809"/>
            <a:chOff x="2148940" y="4883951"/>
            <a:chExt cx="3053950" cy="1785809"/>
          </a:xfrm>
        </p:grpSpPr>
        <p:pic>
          <p:nvPicPr>
            <p:cNvPr id="13" name="Picture 3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940" y="4883951"/>
              <a:ext cx="2083082" cy="1785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3223598" y="5597286"/>
              <a:ext cx="1979292" cy="359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pt-PT" sz="2300">
                  <a:solidFill>
                    <a:srgbClr val="002060"/>
                  </a:solidFill>
                </a:rPr>
                <a:t>FAQ´S</a:t>
              </a:r>
            </a:p>
          </p:txBody>
        </p:sp>
      </p:grpSp>
      <p:pic>
        <p:nvPicPr>
          <p:cNvPr id="15" name="Picture 3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47" y="3532703"/>
            <a:ext cx="2083082" cy="17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uppieren 26"/>
          <p:cNvGrpSpPr/>
          <p:nvPr/>
        </p:nvGrpSpPr>
        <p:grpSpPr>
          <a:xfrm>
            <a:off x="7738281" y="1643367"/>
            <a:ext cx="3749692" cy="1785809"/>
            <a:chOff x="7738281" y="1643367"/>
            <a:chExt cx="3749692" cy="1785809"/>
          </a:xfrm>
        </p:grpSpPr>
        <p:pic>
          <p:nvPicPr>
            <p:cNvPr id="17" name="Picture 3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891" y="1643367"/>
              <a:ext cx="2083082" cy="1785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7738281" y="2131049"/>
              <a:ext cx="2604361" cy="748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pt-PT" sz="2300" dirty="0">
                  <a:solidFill>
                    <a:srgbClr val="002060"/>
                  </a:solidFill>
                </a:rPr>
                <a:t>MANUAL </a:t>
              </a:r>
              <a:r>
                <a:rPr lang="pt-PT" sz="2300" dirty="0" smtClean="0">
                  <a:solidFill>
                    <a:srgbClr val="002060"/>
                  </a:solidFill>
                </a:rPr>
                <a:t>DO </a:t>
              </a:r>
              <a:r>
                <a:rPr lang="pt-PT" sz="2300" dirty="0">
                  <a:solidFill>
                    <a:srgbClr val="002060"/>
                  </a:solidFill>
                </a:rPr>
                <a:t>PRODUTO</a:t>
              </a:r>
            </a:p>
          </p:txBody>
        </p:sp>
      </p:grpSp>
      <p:pic>
        <p:nvPicPr>
          <p:cNvPr id="19" name="Picture 3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6671" y="3517593"/>
            <a:ext cx="2083082" cy="17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1212132" y="2265559"/>
            <a:ext cx="2604361" cy="748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PT" sz="2300" dirty="0">
                <a:solidFill>
                  <a:srgbClr val="002060"/>
                </a:solidFill>
              </a:rPr>
              <a:t>FILME DE</a:t>
            </a:r>
          </a:p>
          <a:p>
            <a:pPr>
              <a:lnSpc>
                <a:spcPct val="110000"/>
              </a:lnSpc>
            </a:pPr>
            <a:r>
              <a:rPr lang="pt-PT" sz="2300" dirty="0">
                <a:solidFill>
                  <a:srgbClr val="002060"/>
                </a:solidFill>
              </a:rPr>
              <a:t>APRESENTAÇÃO</a:t>
            </a:r>
          </a:p>
        </p:txBody>
      </p:sp>
      <p:pic>
        <p:nvPicPr>
          <p:cNvPr id="21" name="Picture 3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587" y="4883951"/>
            <a:ext cx="2083082" cy="17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1888300" y="4036269"/>
            <a:ext cx="2604361" cy="778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PT" sz="2300" dirty="0">
                <a:solidFill>
                  <a:srgbClr val="002060"/>
                </a:solidFill>
              </a:rPr>
              <a:t>CONJUNTO </a:t>
            </a:r>
            <a:endParaRPr lang="pt-PT" sz="230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pt-PT" sz="2300" dirty="0" smtClean="0">
                <a:solidFill>
                  <a:srgbClr val="002060"/>
                </a:solidFill>
              </a:rPr>
              <a:t>DE OFERTA</a:t>
            </a:r>
            <a:endParaRPr lang="pt-PT" sz="2300" dirty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050815" y="4036269"/>
            <a:ext cx="1979292" cy="748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PT" sz="2300" dirty="0" smtClean="0">
                <a:solidFill>
                  <a:srgbClr val="002060"/>
                </a:solidFill>
              </a:rPr>
              <a:t>ROLL-UP LIMITADO</a:t>
            </a:r>
            <a:endParaRPr lang="pt-PT" sz="2300" dirty="0">
              <a:solidFill>
                <a:srgbClr val="00206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748635" y="5345808"/>
            <a:ext cx="1979292" cy="778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PT" sz="2300" dirty="0" smtClean="0">
                <a:solidFill>
                  <a:srgbClr val="002060"/>
                </a:solidFill>
              </a:rPr>
              <a:t>CATÁLOGO DE  MAIO</a:t>
            </a:r>
            <a:endParaRPr lang="pt-PT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0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extfeld 6"/>
          <p:cNvSpPr txBox="1"/>
          <p:nvPr/>
        </p:nvSpPr>
        <p:spPr>
          <a:xfrm>
            <a:off x="2321093" y="5571457"/>
            <a:ext cx="9361387" cy="7715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4800" dirty="0" smtClean="0">
                <a:solidFill>
                  <a:schemeClr val="bg1"/>
                </a:solidFill>
                <a:latin typeface="+mj-lt"/>
              </a:rPr>
              <a:t>PROTEJA A SUA PELE!</a:t>
            </a:r>
            <a:endParaRPr lang="pt-PT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5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3D3E3649-D207-4F00-B890-234181CEC4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0794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1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96" y="-54431"/>
            <a:ext cx="9897610" cy="69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7" b="364"/>
          <a:stretch/>
        </p:blipFill>
        <p:spPr bwMode="auto">
          <a:xfrm>
            <a:off x="0" y="-54431"/>
            <a:ext cx="2800350" cy="69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7266826" y="4286250"/>
            <a:ext cx="1471546" cy="1238250"/>
            <a:chOff x="5736085" y="4610100"/>
            <a:chExt cx="1471546" cy="1238250"/>
          </a:xfrm>
        </p:grpSpPr>
        <p:sp>
          <p:nvSpPr>
            <p:cNvPr id="12" name="Ellipse 11"/>
            <p:cNvSpPr/>
            <p:nvPr/>
          </p:nvSpPr>
          <p:spPr>
            <a:xfrm>
              <a:off x="5829300" y="4610100"/>
              <a:ext cx="1266825" cy="1238250"/>
            </a:xfrm>
            <a:prstGeom prst="ellipse">
              <a:avLst/>
            </a:prstGeom>
            <a:solidFill>
              <a:srgbClr val="9875B3"/>
            </a:solidFill>
            <a:ln w="38100">
              <a:solidFill>
                <a:srgbClr val="C098CC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736085" y="4901800"/>
              <a:ext cx="1471546" cy="5858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 dirty="0"/>
                <a:t>Novo e </a:t>
              </a:r>
              <a:r>
                <a:rPr lang="en-GB" b="1" dirty="0" err="1"/>
                <a:t>limitado</a:t>
              </a:r>
              <a:endParaRPr lang="en-GB" b="1" dirty="0"/>
            </a:p>
          </p:txBody>
        </p:sp>
      </p:grpSp>
      <p:sp>
        <p:nvSpPr>
          <p:cNvPr id="16" name="Titel 7"/>
          <p:cNvSpPr>
            <a:spLocks noGrp="1"/>
          </p:cNvSpPr>
          <p:nvPr>
            <p:ph type="title"/>
          </p:nvPr>
        </p:nvSpPr>
        <p:spPr>
          <a:xfrm>
            <a:off x="0" y="2482468"/>
            <a:ext cx="5701553" cy="512961"/>
          </a:xfrm>
          <a:solidFill>
            <a:schemeClr val="tx1"/>
          </a:solidFill>
        </p:spPr>
        <p:txBody>
          <a:bodyPr anchor="ctr"/>
          <a:lstStyle/>
          <a:p>
            <a:pPr marL="444500"/>
            <a:r>
              <a:rPr lang="en-GB" dirty="0" err="1" smtClean="0">
                <a:solidFill>
                  <a:schemeClr val="bg1"/>
                </a:solidFill>
              </a:rPr>
              <a:t>Proteção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tripla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5591" y="1523150"/>
            <a:ext cx="5565947" cy="4489434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en-GB" sz="36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r>
              <a:rPr lang="en-GB" sz="3600" cap="all" dirty="0" smtClean="0">
                <a:latin typeface="+mj-lt"/>
              </a:rPr>
              <a:t>a </a:t>
            </a:r>
            <a:endParaRPr lang="en-GB" sz="3600" cap="all" spc="-13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en-GB" sz="36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r>
              <a:rPr lang="en-GB" sz="3600" cap="all" dirty="0" smtClean="0">
                <a:latin typeface="+mj-lt"/>
              </a:rPr>
              <a:t>PARA </a:t>
            </a:r>
            <a:r>
              <a:rPr lang="en-GB" sz="3600" cap="all" dirty="0">
                <a:latin typeface="+mj-lt"/>
              </a:rPr>
              <a:t>O SEU VERÃO</a:t>
            </a:r>
          </a:p>
          <a:p>
            <a:pPr marL="0" indent="0">
              <a:buNone/>
            </a:pPr>
            <a:endParaRPr lang="en-GB" sz="12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1200" cap="all" spc="-13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cap="all" dirty="0">
                <a:latin typeface="+mj-lt"/>
              </a:rPr>
              <a:t>+ </a:t>
            </a:r>
            <a:r>
              <a:rPr lang="en-GB" cap="all" dirty="0" err="1" smtClean="0">
                <a:latin typeface="+mj-lt"/>
              </a:rPr>
              <a:t>previne</a:t>
            </a:r>
            <a:r>
              <a:rPr lang="en-GB" cap="all" dirty="0" smtClean="0">
                <a:latin typeface="+mj-lt"/>
              </a:rPr>
              <a:t> a </a:t>
            </a:r>
            <a:r>
              <a:rPr lang="en-GB" cap="all" dirty="0" err="1" smtClean="0">
                <a:latin typeface="+mj-lt"/>
              </a:rPr>
              <a:t>desidratação</a:t>
            </a:r>
            <a:endParaRPr lang="en-GB" cap="all" dirty="0">
              <a:latin typeface="+mj-lt"/>
            </a:endParaRPr>
          </a:p>
          <a:p>
            <a:pPr marL="0" indent="0">
              <a:buNone/>
            </a:pPr>
            <a:endParaRPr lang="en-GB" sz="1400" cap="all" spc="-13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cap="all" dirty="0">
                <a:latin typeface="+mj-lt"/>
              </a:rPr>
              <a:t>+ </a:t>
            </a:r>
            <a:r>
              <a:rPr lang="en-GB" cap="all" dirty="0" err="1" smtClean="0">
                <a:latin typeface="+mj-lt"/>
              </a:rPr>
              <a:t>proteção</a:t>
            </a:r>
            <a:r>
              <a:rPr lang="en-GB" cap="all" dirty="0" smtClean="0">
                <a:latin typeface="+mj-lt"/>
              </a:rPr>
              <a:t> solar</a:t>
            </a:r>
            <a:endParaRPr lang="en-GB" cap="all" dirty="0">
              <a:latin typeface="+mj-lt"/>
            </a:endParaRPr>
          </a:p>
          <a:p>
            <a:pPr marL="0" indent="0">
              <a:buNone/>
            </a:pPr>
            <a:endParaRPr lang="en-GB" sz="14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cap="all" dirty="0" smtClean="0">
                <a:latin typeface="+mj-lt"/>
              </a:rPr>
              <a:t>+ </a:t>
            </a:r>
            <a:r>
              <a:rPr lang="en-GB" cap="all" dirty="0" err="1" smtClean="0">
                <a:latin typeface="+mj-lt"/>
              </a:rPr>
              <a:t>melhora</a:t>
            </a:r>
            <a:r>
              <a:rPr lang="en-GB" cap="all" dirty="0" smtClean="0">
                <a:latin typeface="+mj-lt"/>
              </a:rPr>
              <a:t> as </a:t>
            </a:r>
            <a:r>
              <a:rPr lang="en-GB" cap="all" dirty="0" err="1" smtClean="0">
                <a:latin typeface="+mj-lt"/>
              </a:rPr>
              <a:t>defesas</a:t>
            </a:r>
            <a:endParaRPr lang="en-GB" cap="all" dirty="0" smtClean="0"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" name="Titel 13"/>
          <p:cNvSpPr txBox="1">
            <a:spLocks/>
          </p:cNvSpPr>
          <p:nvPr/>
        </p:nvSpPr>
        <p:spPr>
          <a:xfrm>
            <a:off x="407988" y="457903"/>
            <a:ext cx="10035460" cy="4455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 cap="all" spc="-13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tx1"/>
                </a:solidFill>
              </a:rPr>
              <a:t>LR LIFETAKT Aloe Vera GEL BEBÍVEL AÇAÍ PARA  O VERÃO</a:t>
            </a:r>
          </a:p>
        </p:txBody>
      </p:sp>
    </p:spTree>
    <p:extLst>
      <p:ext uri="{BB962C8B-B14F-4D97-AF65-F5344CB8AC3E}">
        <p14:creationId xmlns:p14="http://schemas.microsoft.com/office/powerpoint/2010/main" val="3987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96" y="-54431"/>
            <a:ext cx="9897610" cy="69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7" b="364"/>
          <a:stretch/>
        </p:blipFill>
        <p:spPr bwMode="auto">
          <a:xfrm>
            <a:off x="0" y="-54431"/>
            <a:ext cx="2800350" cy="69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7"/>
          <p:cNvSpPr>
            <a:spLocks noGrp="1"/>
          </p:cNvSpPr>
          <p:nvPr>
            <p:ph type="title"/>
          </p:nvPr>
        </p:nvSpPr>
        <p:spPr>
          <a:xfrm>
            <a:off x="0" y="2471582"/>
            <a:ext cx="5701553" cy="512961"/>
          </a:xfrm>
          <a:solidFill>
            <a:schemeClr val="tx1"/>
          </a:solidFill>
        </p:spPr>
        <p:txBody>
          <a:bodyPr anchor="ctr"/>
          <a:lstStyle/>
          <a:p>
            <a:pPr marL="444500"/>
            <a:r>
              <a:rPr lang="en-GB" dirty="0" smtClean="0">
                <a:solidFill>
                  <a:schemeClr val="bg1"/>
                </a:solidFill>
              </a:rPr>
              <a:t>ESPECIALISTA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5591" y="1523150"/>
            <a:ext cx="7262984" cy="5115759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en-GB" sz="36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r>
              <a:rPr lang="en-GB" sz="3600" cap="all" dirty="0" smtClean="0">
                <a:latin typeface="+mj-lt"/>
              </a:rPr>
              <a:t>O NOSSO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en-GB" sz="36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r>
              <a:rPr lang="en-GB" sz="3600" cap="all" dirty="0" smtClean="0">
                <a:latin typeface="+mj-lt"/>
              </a:rPr>
              <a:t>PARA O SEU VERÃO</a:t>
            </a:r>
          </a:p>
          <a:p>
            <a:pPr marL="0" indent="0">
              <a:buNone/>
            </a:pPr>
            <a:endParaRPr lang="en-GB" sz="12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12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5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000" b="1" cap="all" dirty="0" smtClean="0">
                <a:latin typeface="+mj-lt"/>
              </a:rPr>
              <a:t>Natural</a:t>
            </a:r>
            <a:r>
              <a:rPr lang="en-GB" sz="2000" cap="all" dirty="0" smtClean="0"/>
              <a:t>:</a:t>
            </a:r>
            <a:r>
              <a:rPr lang="en-GB" dirty="0"/>
              <a:t> </a:t>
            </a:r>
            <a:r>
              <a:rPr lang="en-GB" sz="2000" dirty="0" smtClean="0"/>
              <a:t>85 </a:t>
            </a:r>
            <a:r>
              <a:rPr lang="en-GB" sz="2000" dirty="0"/>
              <a:t>% </a:t>
            </a:r>
            <a:r>
              <a:rPr lang="en-GB" sz="2000" dirty="0" smtClean="0"/>
              <a:t>gel de </a:t>
            </a:r>
            <a:r>
              <a:rPr lang="en-GB" sz="2000" dirty="0" err="1" smtClean="0"/>
              <a:t>folha</a:t>
            </a:r>
            <a:r>
              <a:rPr lang="en-GB" sz="2000" dirty="0" smtClean="0"/>
              <a:t> de aloe vera – </a:t>
            </a:r>
            <a:r>
              <a:rPr lang="en-GB" sz="2000" dirty="0" err="1" smtClean="0"/>
              <a:t>sem</a:t>
            </a:r>
            <a:r>
              <a:rPr lang="en-GB" sz="2000" dirty="0" smtClean="0"/>
              <a:t> </a:t>
            </a:r>
            <a:r>
              <a:rPr lang="en-GB" sz="2000" dirty="0" err="1" smtClean="0"/>
              <a:t>aloína</a:t>
            </a:r>
            <a:r>
              <a:rPr lang="en-GB" sz="2000" dirty="0" smtClean="0"/>
              <a:t>*</a:t>
            </a:r>
            <a:r>
              <a:rPr lang="en-GB" dirty="0" smtClean="0"/>
              <a:t> </a:t>
            </a:r>
            <a:endParaRPr lang="en-GB" sz="2000" cap="all" spc="-130" dirty="0"/>
          </a:p>
          <a:p>
            <a:pPr marL="0" indent="0">
              <a:buNone/>
            </a:pPr>
            <a:endParaRPr lang="en-GB" sz="2000" cap="all" spc="-130" dirty="0"/>
          </a:p>
          <a:p>
            <a:pPr marL="0" indent="0">
              <a:buNone/>
            </a:pPr>
            <a:r>
              <a:rPr lang="en-GB" sz="2000" b="1" cap="all" dirty="0" err="1" smtClean="0">
                <a:latin typeface="+mj-lt"/>
              </a:rPr>
              <a:t>sazonal</a:t>
            </a:r>
            <a:r>
              <a:rPr lang="en-GB" sz="2000" cap="all" dirty="0" smtClean="0"/>
              <a:t>:</a:t>
            </a:r>
            <a:r>
              <a:rPr lang="en-GB" dirty="0" smtClean="0"/>
              <a:t> com </a:t>
            </a:r>
            <a:r>
              <a:rPr lang="en-GB" dirty="0" err="1" smtClean="0"/>
              <a:t>açaí,</a:t>
            </a:r>
            <a:r>
              <a:rPr lang="en-GB" sz="2000" dirty="0" err="1" smtClean="0"/>
              <a:t>with</a:t>
            </a:r>
            <a:r>
              <a:rPr lang="en-GB" sz="2000" dirty="0" smtClean="0"/>
              <a:t> </a:t>
            </a:r>
            <a:r>
              <a:rPr lang="en-GB" sz="2000" dirty="0" err="1" smtClean="0"/>
              <a:t>açaí</a:t>
            </a:r>
            <a:r>
              <a:rPr lang="en-GB" sz="2000" dirty="0"/>
              <a:t>, </a:t>
            </a:r>
            <a:r>
              <a:rPr lang="en-GB" sz="2000" dirty="0" err="1" smtClean="0"/>
              <a:t>groselhas</a:t>
            </a:r>
            <a:r>
              <a:rPr lang="en-GB" sz="2000" dirty="0" smtClean="0"/>
              <a:t>,</a:t>
            </a:r>
            <a:r>
              <a:rPr lang="en-GB" dirty="0" smtClean="0"/>
              <a:t> </a:t>
            </a:r>
            <a:r>
              <a:rPr lang="en-GB" sz="2000" dirty="0" err="1" smtClean="0"/>
              <a:t>frutas</a:t>
            </a:r>
            <a:r>
              <a:rPr lang="en-GB" sz="2000" dirty="0" smtClean="0"/>
              <a:t> </a:t>
            </a:r>
            <a:r>
              <a:rPr lang="en-GB" sz="2000" dirty="0" err="1" smtClean="0"/>
              <a:t>silvestres</a:t>
            </a:r>
            <a:r>
              <a:rPr lang="en-GB" sz="2000" dirty="0" smtClean="0"/>
              <a:t> e </a:t>
            </a:r>
            <a:r>
              <a:rPr lang="en-GB" sz="2000" dirty="0" err="1" smtClean="0"/>
              <a:t>mel</a:t>
            </a:r>
            <a:endParaRPr lang="en-GB" sz="2000" cap="all" spc="-130" dirty="0"/>
          </a:p>
          <a:p>
            <a:pPr marL="0" indent="0">
              <a:buNone/>
            </a:pPr>
            <a:endParaRPr lang="en-GB" sz="2000" b="1" cap="all" dirty="0" smtClean="0">
              <a:latin typeface="+mj-lt"/>
            </a:endParaRPr>
          </a:p>
          <a:p>
            <a:pPr marL="0" indent="0">
              <a:buNone/>
            </a:pPr>
            <a:r>
              <a:rPr lang="en-GB" sz="2000" b="1" cap="all" dirty="0" err="1" smtClean="0">
                <a:latin typeface="+mj-lt"/>
              </a:rPr>
              <a:t>DeliciOSO</a:t>
            </a:r>
            <a:r>
              <a:rPr lang="en-GB" sz="2000" cap="all" dirty="0" smtClean="0"/>
              <a:t>:</a:t>
            </a:r>
            <a:r>
              <a:rPr lang="en-GB" dirty="0" smtClean="0"/>
              <a:t> </a:t>
            </a:r>
            <a:r>
              <a:rPr lang="en-GB" sz="2000" dirty="0" smtClean="0"/>
              <a:t>natural, </a:t>
            </a:r>
            <a:r>
              <a:rPr lang="en-GB" sz="2000" dirty="0" err="1" smtClean="0"/>
              <a:t>sabor</a:t>
            </a:r>
            <a:r>
              <a:rPr lang="en-GB" sz="2000" dirty="0" smtClean="0"/>
              <a:t> </a:t>
            </a:r>
            <a:r>
              <a:rPr lang="en-GB" sz="2000" dirty="0" err="1" smtClean="0"/>
              <a:t>frutado</a:t>
            </a:r>
            <a:r>
              <a:rPr lang="en-GB" sz="2000" dirty="0" smtClean="0"/>
              <a:t> e fresco a </a:t>
            </a:r>
            <a:r>
              <a:rPr lang="en-GB" sz="2000" dirty="0" err="1" smtClean="0"/>
              <a:t>bagas</a:t>
            </a:r>
            <a:r>
              <a:rPr lang="en-GB" sz="2000" dirty="0" smtClean="0"/>
              <a:t> de </a:t>
            </a:r>
            <a:r>
              <a:rPr lang="en-GB" sz="2000" dirty="0" err="1" smtClean="0"/>
              <a:t>açaí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" name="Titel 13"/>
          <p:cNvSpPr txBox="1">
            <a:spLocks/>
          </p:cNvSpPr>
          <p:nvPr/>
        </p:nvSpPr>
        <p:spPr>
          <a:xfrm>
            <a:off x="407988" y="457903"/>
            <a:ext cx="10035460" cy="51296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 cap="all" spc="-13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solidFill>
                  <a:schemeClr val="tx1"/>
                </a:solidFill>
              </a:rPr>
              <a:t>LR LIFETAKT Aloe Vera GEL BEBÍVEL AÇAÍ PARA  O VERÃO</a:t>
            </a:r>
            <a:endParaRPr lang="en-GB" sz="1800" b="1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7266826" y="4286250"/>
            <a:ext cx="1471546" cy="1238250"/>
            <a:chOff x="5736085" y="4610100"/>
            <a:chExt cx="1471546" cy="1238250"/>
          </a:xfrm>
        </p:grpSpPr>
        <p:sp>
          <p:nvSpPr>
            <p:cNvPr id="13" name="Ellipse 12"/>
            <p:cNvSpPr/>
            <p:nvPr/>
          </p:nvSpPr>
          <p:spPr>
            <a:xfrm>
              <a:off x="5829300" y="4610100"/>
              <a:ext cx="1266825" cy="1238250"/>
            </a:xfrm>
            <a:prstGeom prst="ellipse">
              <a:avLst/>
            </a:prstGeom>
            <a:solidFill>
              <a:srgbClr val="9875B3"/>
            </a:solidFill>
            <a:ln w="38100">
              <a:solidFill>
                <a:srgbClr val="C098CC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736085" y="4901800"/>
              <a:ext cx="1471546" cy="5858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 dirty="0"/>
                <a:t>Novo e </a:t>
              </a:r>
              <a:r>
                <a:rPr lang="en-GB" b="1" dirty="0" err="1"/>
                <a:t>limitado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264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0" y="-54431"/>
            <a:ext cx="9872256" cy="69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7" b="364"/>
          <a:stretch/>
        </p:blipFill>
        <p:spPr bwMode="auto">
          <a:xfrm>
            <a:off x="0" y="-54431"/>
            <a:ext cx="2800350" cy="69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5591" y="1523150"/>
            <a:ext cx="7262984" cy="902298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en-GB" sz="36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" name="Titel 13"/>
          <p:cNvSpPr txBox="1">
            <a:spLocks/>
          </p:cNvSpPr>
          <p:nvPr/>
        </p:nvSpPr>
        <p:spPr>
          <a:xfrm>
            <a:off x="407988" y="457903"/>
            <a:ext cx="10035460" cy="4455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 cap="all" spc="-13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b="1" dirty="0">
              <a:solidFill>
                <a:prstClr val="black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7266826" y="4286250"/>
            <a:ext cx="1471546" cy="1238250"/>
            <a:chOff x="5736085" y="4610100"/>
            <a:chExt cx="1471546" cy="1238250"/>
          </a:xfrm>
        </p:grpSpPr>
        <p:sp>
          <p:nvSpPr>
            <p:cNvPr id="13" name="Ellipse 12"/>
            <p:cNvSpPr/>
            <p:nvPr/>
          </p:nvSpPr>
          <p:spPr>
            <a:xfrm>
              <a:off x="5829300" y="4610100"/>
              <a:ext cx="1266825" cy="1238250"/>
            </a:xfrm>
            <a:prstGeom prst="ellipse">
              <a:avLst/>
            </a:prstGeom>
            <a:solidFill>
              <a:srgbClr val="9875B3"/>
            </a:solidFill>
            <a:ln w="38100">
              <a:solidFill>
                <a:srgbClr val="C098CC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736085" y="4901800"/>
              <a:ext cx="1471546" cy="5858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 dirty="0"/>
                <a:t>Novo e </a:t>
              </a:r>
              <a:r>
                <a:rPr lang="en-GB" b="1" dirty="0" err="1"/>
                <a:t>limitado</a:t>
              </a:r>
              <a:endParaRPr lang="en-GB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7988" y="2049052"/>
            <a:ext cx="7378367" cy="311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2300" dirty="0" smtClean="0"/>
              <a:t>É uma baga da palmeira Euterpe </a:t>
            </a:r>
            <a:r>
              <a:rPr lang="pt-PT" sz="2300" dirty="0" err="1" smtClean="0"/>
              <a:t>Oleracea</a:t>
            </a:r>
            <a:r>
              <a:rPr lang="pt-PT" sz="2300" dirty="0" smtClean="0"/>
              <a:t> </a:t>
            </a:r>
            <a:r>
              <a:rPr lang="pt-PT" sz="2300" dirty="0" smtClean="0"/>
              <a:t>da Amazónia</a:t>
            </a:r>
            <a:endParaRPr lang="pt-PT" sz="2300" dirty="0" smtClean="0"/>
          </a:p>
          <a:p>
            <a:pPr algn="l">
              <a:lnSpc>
                <a:spcPct val="110000"/>
              </a:lnSpc>
            </a:pPr>
            <a:r>
              <a:rPr lang="pt-PT" sz="2300" dirty="0" smtClean="0"/>
              <a:t>Rica em nutrientes e antioxidantes</a:t>
            </a:r>
          </a:p>
          <a:p>
            <a:pPr algn="l">
              <a:lnSpc>
                <a:spcPct val="110000"/>
              </a:lnSpc>
            </a:pPr>
            <a:r>
              <a:rPr lang="pt-PT" sz="2300" dirty="0" smtClean="0"/>
              <a:t>Redutor de radicais livres</a:t>
            </a:r>
          </a:p>
          <a:p>
            <a:pPr algn="l">
              <a:lnSpc>
                <a:spcPct val="110000"/>
              </a:lnSpc>
            </a:pPr>
            <a:r>
              <a:rPr lang="pt-PT" sz="2300" dirty="0" smtClean="0"/>
              <a:t>Previne o envelhecimento</a:t>
            </a:r>
          </a:p>
          <a:p>
            <a:pPr algn="l">
              <a:lnSpc>
                <a:spcPct val="110000"/>
              </a:lnSpc>
            </a:pPr>
            <a:r>
              <a:rPr lang="pt-PT" sz="2300" dirty="0" smtClean="0"/>
              <a:t>Contém ómegas 3, 6 e 9</a:t>
            </a:r>
          </a:p>
          <a:p>
            <a:pPr algn="l">
              <a:lnSpc>
                <a:spcPct val="110000"/>
              </a:lnSpc>
            </a:pPr>
            <a:r>
              <a:rPr lang="pt-PT" sz="2300" dirty="0" smtClean="0"/>
              <a:t>40% fibra</a:t>
            </a:r>
          </a:p>
          <a:p>
            <a:pPr algn="l">
              <a:lnSpc>
                <a:spcPct val="110000"/>
              </a:lnSpc>
            </a:pPr>
            <a:r>
              <a:rPr lang="pt-PT" sz="2300" dirty="0" smtClean="0"/>
              <a:t>Contém hidratos de carbono e proteínas</a:t>
            </a:r>
          </a:p>
          <a:p>
            <a:pPr algn="l">
              <a:lnSpc>
                <a:spcPct val="110000"/>
              </a:lnSpc>
            </a:pPr>
            <a:r>
              <a:rPr lang="pt-PT" sz="2300" dirty="0"/>
              <a:t> </a:t>
            </a:r>
            <a:r>
              <a:rPr lang="pt-PT" sz="2300" dirty="0" smtClean="0">
                <a:sym typeface="Wingdings" panose="05000000000000000000" pitchFamily="2" charset="2"/>
              </a:rPr>
              <a:t> recomendado a desportistas</a:t>
            </a:r>
            <a:endParaRPr lang="pt-PT" sz="2300" dirty="0" smtClean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07988" y="460101"/>
            <a:ext cx="10035460" cy="512961"/>
          </a:xfrm>
        </p:spPr>
        <p:txBody>
          <a:bodyPr/>
          <a:lstStyle/>
          <a:p>
            <a:r>
              <a:rPr lang="pt-PT" dirty="0" smtClean="0"/>
              <a:t>açaí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1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0" y="-54431"/>
            <a:ext cx="9872256" cy="69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7" b="364"/>
          <a:stretch/>
        </p:blipFill>
        <p:spPr bwMode="auto">
          <a:xfrm>
            <a:off x="0" y="-54431"/>
            <a:ext cx="2800350" cy="69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5591" y="1523150"/>
            <a:ext cx="7262984" cy="902298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en-GB" sz="36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" name="Titel 13"/>
          <p:cNvSpPr txBox="1">
            <a:spLocks/>
          </p:cNvSpPr>
          <p:nvPr/>
        </p:nvSpPr>
        <p:spPr>
          <a:xfrm>
            <a:off x="308254" y="457903"/>
            <a:ext cx="10035460" cy="4455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 cap="all" spc="-13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b="1" dirty="0">
              <a:solidFill>
                <a:prstClr val="black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7266826" y="4286250"/>
            <a:ext cx="1471546" cy="1238250"/>
            <a:chOff x="5736085" y="4610100"/>
            <a:chExt cx="1471546" cy="1238250"/>
          </a:xfrm>
        </p:grpSpPr>
        <p:sp>
          <p:nvSpPr>
            <p:cNvPr id="13" name="Ellipse 12"/>
            <p:cNvSpPr/>
            <p:nvPr/>
          </p:nvSpPr>
          <p:spPr>
            <a:xfrm>
              <a:off x="5829300" y="4610100"/>
              <a:ext cx="1266825" cy="1238250"/>
            </a:xfrm>
            <a:prstGeom prst="ellipse">
              <a:avLst/>
            </a:prstGeom>
            <a:solidFill>
              <a:srgbClr val="9875B3"/>
            </a:solidFill>
            <a:ln w="38100">
              <a:solidFill>
                <a:srgbClr val="C098CC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736085" y="4901800"/>
              <a:ext cx="1471546" cy="5858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 dirty="0"/>
                <a:t>Novo e </a:t>
              </a:r>
              <a:r>
                <a:rPr lang="en-GB" b="1" dirty="0" err="1"/>
                <a:t>limitado</a:t>
              </a:r>
              <a:endParaRPr lang="en-GB" b="1" dirty="0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407988" y="1648312"/>
            <a:ext cx="6096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pt-PT" sz="2000" spc="-1" dirty="0" smtClean="0">
                <a:solidFill>
                  <a:srgbClr val="000000"/>
                </a:solidFill>
                <a:ea typeface="DejaVu Sans"/>
                <a:cs typeface="DejaVu Sans"/>
              </a:rPr>
              <a:t>É </a:t>
            </a:r>
            <a:r>
              <a:rPr lang="pt-PT" sz="2000" spc="-1" dirty="0">
                <a:solidFill>
                  <a:srgbClr val="000000"/>
                </a:solidFill>
                <a:ea typeface="DejaVu Sans"/>
                <a:cs typeface="DejaVu Sans"/>
              </a:rPr>
              <a:t>uma </a:t>
            </a:r>
            <a:r>
              <a:rPr lang="pt-PT" sz="2000" spc="-1" dirty="0" err="1">
                <a:solidFill>
                  <a:srgbClr val="000000"/>
                </a:solidFill>
                <a:ea typeface="DejaVu Sans"/>
                <a:cs typeface="DejaVu Sans"/>
              </a:rPr>
              <a:t>super</a:t>
            </a:r>
            <a:r>
              <a:rPr lang="pt-PT" sz="2000" spc="-1" dirty="0">
                <a:solidFill>
                  <a:srgbClr val="000000"/>
                </a:solidFill>
                <a:ea typeface="DejaVu Sans"/>
                <a:cs typeface="DejaVu Sans"/>
              </a:rPr>
              <a:t> fruta </a:t>
            </a:r>
            <a:r>
              <a:rPr lang="pt-PT" sz="2000" spc="-1" dirty="0" smtClean="0">
                <a:solidFill>
                  <a:srgbClr val="000000"/>
                </a:solidFill>
                <a:ea typeface="DejaVu Sans"/>
                <a:cs typeface="DejaVu Sans"/>
              </a:rPr>
              <a:t>com elevado </a:t>
            </a:r>
            <a:r>
              <a:rPr lang="pt-PT" sz="2000" spc="-1" dirty="0">
                <a:solidFill>
                  <a:srgbClr val="000000"/>
                </a:solidFill>
                <a:ea typeface="DejaVu Sans"/>
                <a:cs typeface="DejaVu Sans"/>
              </a:rPr>
              <a:t>teor de nutrientes e antioxidantes, como </a:t>
            </a:r>
            <a:r>
              <a:rPr lang="pt-PT" sz="2000" spc="-1" dirty="0" smtClean="0">
                <a:solidFill>
                  <a:srgbClr val="000000"/>
                </a:solidFill>
                <a:ea typeface="DejaVu Sans"/>
                <a:cs typeface="DejaVu Sans"/>
              </a:rPr>
              <a:t>a amora e a </a:t>
            </a:r>
            <a:r>
              <a:rPr lang="pt-PT" sz="2000" spc="-1" dirty="0">
                <a:solidFill>
                  <a:srgbClr val="000000"/>
                </a:solidFill>
                <a:ea typeface="DejaVu Sans"/>
                <a:cs typeface="DejaVu Sans"/>
              </a:rPr>
              <a:t>romã.</a:t>
            </a: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pt-PT" sz="2000" spc="-1" dirty="0">
                <a:solidFill>
                  <a:srgbClr val="000000"/>
                </a:solidFill>
                <a:ea typeface="DejaVu Sans"/>
                <a:cs typeface="DejaVu Sans"/>
              </a:rPr>
              <a:t>Atrasa o envelhecimento do corpo e do </a:t>
            </a:r>
            <a:r>
              <a:rPr lang="pt-PT" sz="2000" spc="-1" dirty="0" smtClean="0">
                <a:solidFill>
                  <a:srgbClr val="000000"/>
                </a:solidFill>
                <a:ea typeface="DejaVu Sans"/>
                <a:cs typeface="DejaVu Sans"/>
              </a:rPr>
              <a:t>cérebro</a:t>
            </a:r>
            <a:endParaRPr lang="pt-PT" sz="2000" spc="-1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60101"/>
            <a:ext cx="10035460" cy="512961"/>
          </a:xfrm>
        </p:spPr>
        <p:txBody>
          <a:bodyPr/>
          <a:lstStyle/>
          <a:p>
            <a:r>
              <a:rPr lang="pt-PT" dirty="0" smtClean="0"/>
              <a:t>açaí</a:t>
            </a:r>
            <a:endParaRPr lang="pt-PT" dirty="0"/>
          </a:p>
        </p:txBody>
      </p:sp>
      <p:sp>
        <p:nvSpPr>
          <p:cNvPr id="14" name="2 Rectángulo"/>
          <p:cNvSpPr/>
          <p:nvPr/>
        </p:nvSpPr>
        <p:spPr>
          <a:xfrm>
            <a:off x="407988" y="4023214"/>
            <a:ext cx="6974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err="1" smtClean="0"/>
              <a:t>Antiocianinas</a:t>
            </a:r>
            <a:r>
              <a:rPr lang="pt-PT" sz="2000" dirty="0" smtClean="0"/>
              <a:t> </a:t>
            </a:r>
            <a:r>
              <a:rPr lang="pt-PT" sz="2000" dirty="0"/>
              <a:t>e outros antioxidantes como </a:t>
            </a:r>
            <a:r>
              <a:rPr lang="pt-PT" sz="2000" b="1" dirty="0"/>
              <a:t>vitamina A</a:t>
            </a:r>
            <a:r>
              <a:rPr lang="pt-PT" sz="2000" dirty="0"/>
              <a:t/>
            </a:r>
            <a:br>
              <a:rPr lang="pt-PT" sz="2000" dirty="0"/>
            </a:br>
            <a:endParaRPr lang="pt-PT" sz="2000" dirty="0" smtClean="0"/>
          </a:p>
          <a:p>
            <a:r>
              <a:rPr lang="pt-PT" sz="2000" dirty="0" smtClean="0"/>
              <a:t>O Açaí </a:t>
            </a:r>
            <a:r>
              <a:rPr lang="pt-PT" sz="2000" dirty="0"/>
              <a:t>tem 2,5 vezes mais antioxidantes</a:t>
            </a:r>
            <a:br>
              <a:rPr lang="pt-PT" sz="2000" dirty="0"/>
            </a:br>
            <a:endParaRPr lang="pt-PT" sz="2000" dirty="0" smtClean="0"/>
          </a:p>
        </p:txBody>
      </p:sp>
    </p:spTree>
    <p:extLst>
      <p:ext uri="{BB962C8B-B14F-4D97-AF65-F5344CB8AC3E}">
        <p14:creationId xmlns:p14="http://schemas.microsoft.com/office/powerpoint/2010/main" val="11367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0" y="-54431"/>
            <a:ext cx="9872256" cy="69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:\GlobalSalesOperations\Yield Management &amp; Career Plan\Trade Marketing\07_LIMITEDS\SUMMER\Abbildungen\Summer_Limited_Acai_Bild_FIN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7" b="364"/>
          <a:stretch/>
        </p:blipFill>
        <p:spPr bwMode="auto">
          <a:xfrm>
            <a:off x="0" y="-54431"/>
            <a:ext cx="2800350" cy="69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7"/>
          <p:cNvSpPr>
            <a:spLocks noGrp="1"/>
          </p:cNvSpPr>
          <p:nvPr>
            <p:ph type="title"/>
          </p:nvPr>
        </p:nvSpPr>
        <p:spPr>
          <a:xfrm flipV="1">
            <a:off x="0" y="2260821"/>
            <a:ext cx="45719" cy="45719"/>
          </a:xfrm>
          <a:solidFill>
            <a:schemeClr val="tx1"/>
          </a:solidFill>
        </p:spPr>
        <p:txBody>
          <a:bodyPr anchor="ctr"/>
          <a:lstStyle/>
          <a:p>
            <a:pPr marL="444500"/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5591" y="1523150"/>
            <a:ext cx="7262984" cy="902298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en-GB" sz="3600" cap="all" spc="-13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" name="Titel 13"/>
          <p:cNvSpPr txBox="1">
            <a:spLocks/>
          </p:cNvSpPr>
          <p:nvPr/>
        </p:nvSpPr>
        <p:spPr>
          <a:xfrm>
            <a:off x="308254" y="457903"/>
            <a:ext cx="10035460" cy="4455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 cap="all" spc="-13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b="1" dirty="0">
              <a:solidFill>
                <a:prstClr val="black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7266826" y="4286250"/>
            <a:ext cx="1471546" cy="1238250"/>
            <a:chOff x="5736085" y="4610100"/>
            <a:chExt cx="1471546" cy="1238250"/>
          </a:xfrm>
        </p:grpSpPr>
        <p:sp>
          <p:nvSpPr>
            <p:cNvPr id="13" name="Ellipse 12"/>
            <p:cNvSpPr/>
            <p:nvPr/>
          </p:nvSpPr>
          <p:spPr>
            <a:xfrm>
              <a:off x="5829300" y="4610100"/>
              <a:ext cx="1266825" cy="1238250"/>
            </a:xfrm>
            <a:prstGeom prst="ellipse">
              <a:avLst/>
            </a:prstGeom>
            <a:solidFill>
              <a:srgbClr val="9875B3"/>
            </a:solidFill>
            <a:ln w="38100">
              <a:solidFill>
                <a:srgbClr val="C098CC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de-DE" sz="23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736085" y="4901800"/>
              <a:ext cx="1471546" cy="5858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 dirty="0"/>
                <a:t>Novo e </a:t>
              </a:r>
              <a:r>
                <a:rPr lang="en-GB" b="1" dirty="0" err="1"/>
                <a:t>limitado</a:t>
              </a:r>
              <a:endParaRPr lang="en-GB" b="1" dirty="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181970" y="1207224"/>
            <a:ext cx="6741344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# Ricas 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en </a:t>
            </a:r>
            <a:r>
              <a:rPr lang="es-ES" sz="1900" b="1" spc="-1" dirty="0">
                <a:solidFill>
                  <a:srgbClr val="FF0000"/>
                </a:solidFill>
                <a:ea typeface="DejaVu Sans"/>
                <a:cs typeface="DejaVu Sans"/>
              </a:rPr>
              <a:t>VITAMINA C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e </a:t>
            </a:r>
            <a:r>
              <a:rPr lang="es-ES" sz="1900" b="1" spc="-1" dirty="0">
                <a:solidFill>
                  <a:srgbClr val="FF0000"/>
                </a:solidFill>
                <a:ea typeface="DejaVu Sans"/>
                <a:cs typeface="DejaVu Sans"/>
              </a:rPr>
              <a:t>BETA CAROTENOS</a:t>
            </a: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# 84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% é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  <a:r>
              <a:rPr lang="es-ES" sz="1900" b="1" spc="-1" dirty="0" smtClean="0">
                <a:solidFill>
                  <a:srgbClr val="FF0000"/>
                </a:solidFill>
                <a:ea typeface="DejaVu Sans"/>
                <a:cs typeface="DejaVu Sans"/>
              </a:rPr>
              <a:t>AGUA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	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	</a:t>
            </a:r>
            <a:r>
              <a:rPr lang="es-ES" sz="1900" spc="-1" dirty="0" err="1" smtClean="0">
                <a:solidFill>
                  <a:srgbClr val="0070C0"/>
                </a:solidFill>
                <a:ea typeface="DejaVu Sans"/>
                <a:cs typeface="DejaVu Sans"/>
              </a:rPr>
              <a:t>hidratação</a:t>
            </a:r>
            <a:endParaRPr lang="es-ES" sz="1900" spc="-1" dirty="0">
              <a:solidFill>
                <a:srgbClr val="0070C0"/>
              </a:solidFill>
              <a:ea typeface="DejaVu Sans"/>
              <a:cs typeface="DejaVu Sans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es-ES" sz="1900" spc="-1" dirty="0" smtClean="0">
                <a:solidFill>
                  <a:prstClr val="black"/>
                </a:solidFill>
                <a:ea typeface="DejaVu Sans"/>
                <a:cs typeface="DejaVu Sans"/>
              </a:rPr>
              <a:t>#</a:t>
            </a:r>
            <a:r>
              <a:rPr lang="es-ES" sz="1900" b="1" spc="-1" dirty="0" smtClean="0">
                <a:solidFill>
                  <a:srgbClr val="FF0000"/>
                </a:solidFill>
                <a:ea typeface="DejaVu Sans"/>
                <a:cs typeface="DejaVu Sans"/>
              </a:rPr>
              <a:t> FÓSFORO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e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  <a:r>
              <a:rPr lang="es-ES" sz="1900" b="1" spc="-1" dirty="0">
                <a:solidFill>
                  <a:srgbClr val="FF0000"/>
                </a:solidFill>
                <a:ea typeface="DejaVu Sans"/>
                <a:cs typeface="DejaVu Sans"/>
              </a:rPr>
              <a:t>VITAMINA B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		</a:t>
            </a:r>
            <a:r>
              <a:rPr lang="es-ES" sz="1900" spc="-1" dirty="0" err="1" smtClean="0">
                <a:solidFill>
                  <a:srgbClr val="000000"/>
                </a:solidFill>
                <a:ea typeface="DejaVu Sans"/>
                <a:cs typeface="DejaVu Sans"/>
              </a:rPr>
              <a:t>actua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sobre 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 </a:t>
            </a: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 as </a:t>
            </a:r>
            <a:r>
              <a:rPr lang="es-ES" sz="1900" spc="-1" dirty="0" err="1" smtClean="0">
                <a:solidFill>
                  <a:srgbClr val="0070C0"/>
                </a:solidFill>
                <a:ea typeface="DejaVu Sans"/>
                <a:cs typeface="DejaVu Sans"/>
              </a:rPr>
              <a:t>funções</a:t>
            </a:r>
            <a:r>
              <a:rPr lang="es-ES" sz="1900" spc="-1" dirty="0" smtClean="0">
                <a:solidFill>
                  <a:srgbClr val="0070C0"/>
                </a:solidFill>
                <a:ea typeface="DejaVu Sans"/>
                <a:cs typeface="DejaVu Sans"/>
              </a:rPr>
              <a:t> </a:t>
            </a:r>
            <a:r>
              <a:rPr lang="es-ES" sz="1900" spc="-1" dirty="0" err="1" smtClean="0">
                <a:solidFill>
                  <a:srgbClr val="0070C0"/>
                </a:solidFill>
                <a:ea typeface="DejaVu Sans"/>
                <a:cs typeface="DejaVu Sans"/>
              </a:rPr>
              <a:t>cerebrais</a:t>
            </a:r>
            <a:endParaRPr lang="es-ES" sz="1900" spc="-1" dirty="0">
              <a:solidFill>
                <a:srgbClr val="0070C0"/>
              </a:solidFill>
              <a:ea typeface="DejaVu Sans"/>
              <a:cs typeface="DejaVu Sans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# 4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% 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é </a:t>
            </a:r>
            <a:r>
              <a:rPr lang="es-ES" sz="1900" b="1" spc="-1" dirty="0" smtClean="0">
                <a:solidFill>
                  <a:srgbClr val="FF0000"/>
                </a:solidFill>
                <a:ea typeface="DejaVu Sans"/>
                <a:cs typeface="DejaVu Sans"/>
              </a:rPr>
              <a:t>FIBRA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		regula o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  <a:r>
              <a:rPr lang="es-ES" sz="1900" spc="-1" dirty="0" err="1" smtClean="0">
                <a:solidFill>
                  <a:srgbClr val="0070C0"/>
                </a:solidFill>
                <a:ea typeface="DejaVu Sans"/>
                <a:cs typeface="DejaVu Sans"/>
              </a:rPr>
              <a:t>trânsito</a:t>
            </a:r>
            <a:r>
              <a:rPr lang="es-ES" sz="1900" spc="-1" dirty="0" smtClean="0">
                <a:solidFill>
                  <a:srgbClr val="0070C0"/>
                </a:solidFill>
                <a:ea typeface="DejaVu Sans"/>
                <a:cs typeface="DejaVu Sans"/>
              </a:rPr>
              <a:t> </a:t>
            </a:r>
            <a:r>
              <a:rPr lang="es-ES" sz="1900" spc="-1" dirty="0">
                <a:solidFill>
                  <a:srgbClr val="0070C0"/>
                </a:solidFill>
                <a:ea typeface="DejaVu Sans"/>
                <a:cs typeface="DejaVu Sans"/>
              </a:rPr>
              <a:t>intestinal</a:t>
            </a: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es-ES" sz="1900" spc="-1" dirty="0" smtClean="0">
                <a:solidFill>
                  <a:prstClr val="black"/>
                </a:solidFill>
                <a:ea typeface="DejaVu Sans"/>
                <a:cs typeface="DejaVu Sans"/>
              </a:rPr>
              <a:t># </a:t>
            </a:r>
            <a:r>
              <a:rPr lang="es-ES" sz="1900" b="1" spc="-1" dirty="0" smtClean="0">
                <a:solidFill>
                  <a:srgbClr val="FF0000"/>
                </a:solidFill>
                <a:ea typeface="DejaVu Sans"/>
                <a:cs typeface="DejaVu Sans"/>
              </a:rPr>
              <a:t>ANTOCIANINAS</a:t>
            </a:r>
            <a:r>
              <a:rPr lang="es-ES" sz="1900" b="1" spc="-1" dirty="0">
                <a:solidFill>
                  <a:srgbClr val="FF0000"/>
                </a:solidFill>
                <a:ea typeface="DejaVu Sans"/>
                <a:cs typeface="DejaVu Sans"/>
              </a:rPr>
              <a:t>	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	como antioxidante </a:t>
            </a:r>
            <a:endParaRPr lang="es-ES" sz="1900" spc="-1" dirty="0" smtClean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 </a:t>
            </a:r>
            <a:r>
              <a:rPr lang="es-ES" sz="1900" spc="-1" dirty="0" err="1" smtClean="0">
                <a:solidFill>
                  <a:srgbClr val="000000"/>
                </a:solidFill>
                <a:ea typeface="DejaVu Sans"/>
                <a:cs typeface="DejaVu Sans"/>
              </a:rPr>
              <a:t>atrasam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o </a:t>
            </a:r>
            <a:r>
              <a:rPr lang="es-ES" sz="1900" spc="-1" dirty="0" err="1" smtClean="0">
                <a:solidFill>
                  <a:srgbClr val="0070C0"/>
                </a:solidFill>
                <a:ea typeface="DejaVu Sans"/>
                <a:cs typeface="DejaVu Sans"/>
              </a:rPr>
              <a:t>envelhecimento</a:t>
            </a:r>
            <a:endParaRPr lang="es-ES" sz="1900" spc="-1" dirty="0" smtClean="0">
              <a:solidFill>
                <a:srgbClr val="0070C0"/>
              </a:solidFill>
              <a:ea typeface="DejaVu Sans"/>
              <a:cs typeface="DejaVu Sans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  </a:t>
            </a:r>
            <a:r>
              <a:rPr lang="es-ES" sz="1900" spc="-1" dirty="0" err="1" smtClean="0">
                <a:solidFill>
                  <a:srgbClr val="000000"/>
                </a:solidFill>
                <a:ea typeface="DejaVu Sans"/>
                <a:cs typeface="DejaVu Sans"/>
              </a:rPr>
              <a:t>Melhoram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a </a:t>
            </a:r>
            <a:r>
              <a:rPr lang="es-ES" sz="1900" spc="-1" dirty="0" err="1" smtClean="0">
                <a:solidFill>
                  <a:srgbClr val="0070C0"/>
                </a:solidFill>
                <a:ea typeface="DejaVu Sans"/>
                <a:cs typeface="DejaVu Sans"/>
              </a:rPr>
              <a:t>circulação</a:t>
            </a:r>
            <a:endParaRPr lang="es-ES" sz="1900" spc="-1" dirty="0">
              <a:solidFill>
                <a:srgbClr val="0070C0"/>
              </a:solidFill>
              <a:ea typeface="DejaVu Sans"/>
              <a:cs typeface="DejaVu Sans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es-ES" sz="1900" spc="-1" dirty="0" smtClean="0">
                <a:solidFill>
                  <a:prstClr val="black"/>
                </a:solidFill>
                <a:ea typeface="DejaVu Sans"/>
                <a:cs typeface="DejaVu Sans"/>
              </a:rPr>
              <a:t>#</a:t>
            </a:r>
            <a:r>
              <a:rPr lang="es-ES" sz="1900" b="1" spc="-1" dirty="0" smtClean="0">
                <a:solidFill>
                  <a:srgbClr val="FF0000"/>
                </a:solidFill>
                <a:ea typeface="DejaVu Sans"/>
                <a:cs typeface="DejaVu Sans"/>
              </a:rPr>
              <a:t> FERRO</a:t>
            </a:r>
            <a:r>
              <a:rPr lang="es-ES" sz="1900" spc="-1" dirty="0">
                <a:solidFill>
                  <a:srgbClr val="000000"/>
                </a:solidFill>
                <a:ea typeface="DejaVu Sans"/>
                <a:cs typeface="DejaVu Sans"/>
              </a:rPr>
              <a:t>		</a:t>
            </a:r>
            <a:r>
              <a:rPr lang="es-ES" sz="1900" spc="-1" dirty="0" err="1" smtClean="0">
                <a:solidFill>
                  <a:srgbClr val="000000"/>
                </a:solidFill>
                <a:ea typeface="DejaVu Sans"/>
                <a:cs typeface="DejaVu Sans"/>
              </a:rPr>
              <a:t>prevenção</a:t>
            </a:r>
            <a:r>
              <a:rPr lang="es-ES" sz="1900" spc="-1" dirty="0" smtClean="0">
                <a:solidFill>
                  <a:srgbClr val="000000"/>
                </a:solidFill>
                <a:ea typeface="DejaVu Sans"/>
                <a:cs typeface="DejaVu Sans"/>
              </a:rPr>
              <a:t> da </a:t>
            </a:r>
            <a:r>
              <a:rPr lang="es-ES" sz="1900" spc="-1" dirty="0" smtClean="0">
                <a:solidFill>
                  <a:srgbClr val="0070C0"/>
                </a:solidFill>
                <a:ea typeface="DejaVu Sans"/>
                <a:cs typeface="DejaVu Sans"/>
              </a:rPr>
              <a:t>anemia</a:t>
            </a:r>
            <a:endParaRPr lang="es-ES" sz="1900" spc="-1" dirty="0">
              <a:solidFill>
                <a:srgbClr val="0070C0"/>
              </a:solidFill>
              <a:ea typeface="DejaVu Sans"/>
              <a:cs typeface="DejaVu San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0890" y="462038"/>
            <a:ext cx="4476466" cy="43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2800" b="1" dirty="0" smtClean="0">
                <a:solidFill>
                  <a:prstClr val="black"/>
                </a:solidFill>
              </a:rPr>
              <a:t>GROSELHAS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36" y="1943181"/>
            <a:ext cx="682814" cy="13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3" y="2444118"/>
            <a:ext cx="1006879" cy="20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99" y="3445146"/>
            <a:ext cx="1006884" cy="20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45" y="3924264"/>
            <a:ext cx="1348782" cy="25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70" y="5483249"/>
            <a:ext cx="1210280" cy="24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8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38125" y="3096905"/>
            <a:ext cx="3078489" cy="11233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 smtClean="0"/>
              <a:t>CERTIFIED</a:t>
            </a:r>
            <a:r>
              <a:t/>
            </a:r>
            <a:br/>
            <a:r>
              <a:rPr lang="en-GB" sz="4500" dirty="0" smtClean="0"/>
              <a:t>quality</a:t>
            </a:r>
            <a:endParaRPr lang="en-GB" sz="4500" dirty="0"/>
          </a:p>
        </p:txBody>
      </p:sp>
      <p:pic>
        <p:nvPicPr>
          <p:cNvPr id="15" name="Bildplatzhalt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4188" y="-231984"/>
            <a:ext cx="7229637" cy="6200577"/>
          </a:xfrm>
          <a:prstGeom prst="rect">
            <a:avLst/>
          </a:prstGeom>
        </p:spPr>
      </p:pic>
      <p:pic>
        <p:nvPicPr>
          <p:cNvPr id="16" name="Picture 8" descr="https://i1.wp.com/tasteofglamour.ro/wp-content/uploads/2016/06/iasc.png?fit=1500%2C14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00" y="5507585"/>
            <a:ext cx="774885" cy="8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www.siegelklarheit.de/static/custom_standards/61_custom_stand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42" y="5507585"/>
            <a:ext cx="1114805" cy="8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5396"/>
          <a:stretch/>
        </p:blipFill>
        <p:spPr bwMode="auto">
          <a:xfrm>
            <a:off x="5040760" y="5452015"/>
            <a:ext cx="785121" cy="86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3" descr="A:\GlobalSalesOperations\Yield Management &amp; Career Plan\Trade Marketing\07_LIMITEDS\SUMMER\Abbildungen\200124_Gütesiegel_LR_Aloinfrei_FINAL_farbig-0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441" y="5354445"/>
            <a:ext cx="2228652" cy="12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54330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*The aloin content is below the detection limit of 0.1 mg/litre.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325100" y="5553795"/>
            <a:ext cx="304800" cy="234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sz="1500" dirty="0" smtClean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153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b0hGy6QguBjLOOtqfm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b0hGy6QguBjLOOtqfm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SwhTtUQU64ReD1XKsh6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SwhTtUQU64ReD1XKsh6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b0hGy6QguBjLOOtqfm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b0hGy6QguBjLOOtqfm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4ahj7vQpu3yehZ5rcC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4ahj7vQpu3yehZ5rcC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4ahj7vQpu3yehZ5rcC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4ahj7vQpu3yehZ5rcC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CYXUx5SiGkiMcaGQQ8Z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9Jx9ghSWSxmo.yNj_x_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SNTYIlSJ65e9Q98OUG7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SNTYIlSJ65e9Q98OUG7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SNTYIlSJ65e9Q98OUG7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iB6VSFQX.irGhbHDly6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iB6VSFQX.irGhbHDly6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SNTYIlSJ65e9Q98OUG7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SNTYIlSJ65e9Q98OUG7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v2u7WSTEe2zCWJeBsaOA"/>
</p:tagLst>
</file>

<file path=ppt/theme/theme1.xml><?xml version="1.0" encoding="utf-8"?>
<a:theme xmlns:a="http://schemas.openxmlformats.org/drawingml/2006/main" name="LR Template 16zu9">
  <a:themeElements>
    <a:clrScheme name="LR 2019">
      <a:dk1>
        <a:sysClr val="windowText" lastClr="000000"/>
      </a:dk1>
      <a:lt1>
        <a:sysClr val="window" lastClr="FFFFFF"/>
      </a:lt1>
      <a:dk2>
        <a:srgbClr val="B2B5B7"/>
      </a:dk2>
      <a:lt2>
        <a:srgbClr val="00B428"/>
      </a:lt2>
      <a:accent1>
        <a:srgbClr val="93B792"/>
      </a:accent1>
      <a:accent2>
        <a:srgbClr val="99CC9A"/>
      </a:accent2>
      <a:accent3>
        <a:srgbClr val="A0C8C7"/>
      </a:accent3>
      <a:accent4>
        <a:srgbClr val="FFD500"/>
      </a:accent4>
      <a:accent5>
        <a:srgbClr val="E60078"/>
      </a:accent5>
      <a:accent6>
        <a:srgbClr val="00A0E6"/>
      </a:accent6>
      <a:hlink>
        <a:srgbClr val="93B792"/>
      </a:hlink>
      <a:folHlink>
        <a:srgbClr val="B2B5B7"/>
      </a:folHlink>
    </a:clrScheme>
    <a:fontScheme name="LR 2019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2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10000"/>
          </a:lnSpc>
          <a:defRPr sz="2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1951</Words>
  <Application>Microsoft Office PowerPoint</Application>
  <PresentationFormat>Custom</PresentationFormat>
  <Paragraphs>296</Paragraphs>
  <Slides>34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LR Template 16zu9</vt:lpstr>
      <vt:lpstr>think-cell Folie</vt:lpstr>
      <vt:lpstr>PowerPoint Presentation</vt:lpstr>
      <vt:lpstr>Enjoy summer  with LR</vt:lpstr>
      <vt:lpstr>PowerPoint Presentation</vt:lpstr>
      <vt:lpstr>Proteção tripla</vt:lpstr>
      <vt:lpstr>ESPECIALISTA</vt:lpstr>
      <vt:lpstr>açaí</vt:lpstr>
      <vt:lpstr>açaí</vt:lpstr>
      <vt:lpstr> </vt:lpstr>
      <vt:lpstr>CERTIFIED quality</vt:lpstr>
      <vt:lpstr>Lr zeitgard blue light defender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Ruth Strohmaier</dc:creator>
  <cp:lastModifiedBy>Teixeira, Ana</cp:lastModifiedBy>
  <cp:revision>256</cp:revision>
  <dcterms:created xsi:type="dcterms:W3CDTF">2019-05-09T07:07:25Z</dcterms:created>
  <dcterms:modified xsi:type="dcterms:W3CDTF">2020-04-20T09:31:03Z</dcterms:modified>
</cp:coreProperties>
</file>