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sldIdLst>
    <p:sldId id="258" r:id="rId5"/>
  </p:sldIdLst>
  <p:sldSz cx="7561263" cy="10693400"/>
  <p:notesSz cx="6858000" cy="9926638"/>
  <p:defaultTextStyle>
    <a:defPPr>
      <a:defRPr lang="en-US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86" userDrawn="1">
          <p15:clr>
            <a:srgbClr val="A4A3A4"/>
          </p15:clr>
        </p15:guide>
        <p15:guide id="2" pos="229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4D6"/>
    <a:srgbClr val="007CD6"/>
    <a:srgbClr val="007BDF"/>
    <a:srgbClr val="00AA5A"/>
    <a:srgbClr val="E31D1A"/>
    <a:srgbClr val="FF7F32"/>
    <a:srgbClr val="FFC72C"/>
    <a:srgbClr val="3CDBC0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187" autoAdjust="0"/>
    <p:restoredTop sz="50000" autoAdjust="0"/>
  </p:normalViewPr>
  <p:slideViewPr>
    <p:cSldViewPr snapToGrid="0">
      <p:cViewPr varScale="1">
        <p:scale>
          <a:sx n="41" d="100"/>
          <a:sy n="41" d="100"/>
        </p:scale>
        <p:origin x="2688" y="48"/>
      </p:cViewPr>
      <p:guideLst>
        <p:guide orient="horz" pos="3686"/>
        <p:guide pos="22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 userDrawn="1"/>
        </p:nvSpPr>
        <p:spPr>
          <a:xfrm>
            <a:off x="113525" y="9906905"/>
            <a:ext cx="276999" cy="60430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fld id="{F868DAB4-B630-4E75-8469-C3462281C099}" type="datetime1">
              <a:rPr lang="pt-PT" sz="600" smtClean="0">
                <a:solidFill>
                  <a:schemeClr val="bg1">
                    <a:lumMod val="50000"/>
                  </a:schemeClr>
                </a:solidFill>
                <a:latin typeface="Roobert" panose="00000500000000000000" pitchFamily="2" charset="0"/>
              </a:rPr>
              <a:pPr/>
              <a:t>16/01/2025</a:t>
            </a:fld>
            <a:endParaRPr lang="pt-PT" sz="600" dirty="0">
              <a:solidFill>
                <a:schemeClr val="bg1">
                  <a:lumMod val="50000"/>
                </a:schemeClr>
              </a:solidFill>
              <a:latin typeface="Roobert" panose="00000500000000000000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EB33662-3EFB-4997-3997-FD43900A9EA1}"/>
              </a:ext>
            </a:extLst>
          </p:cNvPr>
          <p:cNvSpPr txBox="1"/>
          <p:nvPr userDrawn="1"/>
        </p:nvSpPr>
        <p:spPr>
          <a:xfrm>
            <a:off x="423861" y="10111265"/>
            <a:ext cx="352266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>
                <a:solidFill>
                  <a:srgbClr val="003956"/>
                </a:solidFill>
                <a:latin typeface="Roobert" panose="00000500000000000000" pitchFamily="2" charset="0"/>
              </a:rPr>
              <a:t>Gestor | 16 206 | meoempresas.pt</a:t>
            </a:r>
          </a:p>
          <a:p>
            <a:r>
              <a:rPr lang="pt-PT" sz="900" dirty="0">
                <a:latin typeface="Roobert" panose="00000500000000000000" pitchFamily="2" charset="0"/>
              </a:rPr>
              <a:t>Os produtos e serviços destinam-se ao mercado empresarial</a:t>
            </a:r>
            <a:endParaRPr lang="pt-PT" sz="1400" dirty="0">
              <a:latin typeface="Roobert" panose="00000500000000000000" pitchFamily="2" charset="0"/>
            </a:endParaRPr>
          </a:p>
        </p:txBody>
      </p:sp>
      <p:pic>
        <p:nvPicPr>
          <p:cNvPr id="4" name="Picture 3" descr="A blue rectangle with white text&#10;&#10;Description automatically generated">
            <a:extLst>
              <a:ext uri="{FF2B5EF4-FFF2-40B4-BE49-F238E27FC236}">
                <a16:creationId xmlns:a16="http://schemas.microsoft.com/office/drawing/2014/main" id="{CF25120E-1D89-1949-780D-AA6D325D61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311" y="9903992"/>
            <a:ext cx="1939952" cy="789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85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F8E38-BCB8-4791-9533-8683FD50153D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26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23764" y="243532"/>
            <a:ext cx="7381183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t-PT" altLang="ja-JP" sz="3600" b="1" dirty="0">
                <a:solidFill>
                  <a:srgbClr val="003956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Apple iPhone 16 Pro Max</a:t>
            </a:r>
          </a:p>
        </p:txBody>
      </p:sp>
      <p:sp>
        <p:nvSpPr>
          <p:cNvPr id="23" name="Rectangle 2">
            <a:extLst>
              <a:ext uri="{FF2B5EF4-FFF2-40B4-BE49-F238E27FC236}">
                <a16:creationId xmlns:a16="http://schemas.microsoft.com/office/drawing/2014/main" id="{7BDD7387-A757-3F4B-8220-F1298EE06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47910" y="1380080"/>
            <a:ext cx="547317" cy="504000"/>
          </a:xfrm>
          <a:prstGeom prst="rect">
            <a:avLst/>
          </a:prstGeom>
          <a:solidFill>
            <a:srgbClr val="E31D1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R 227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G 29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B 26</a:t>
            </a:r>
          </a:p>
        </p:txBody>
      </p:sp>
      <p:sp>
        <p:nvSpPr>
          <p:cNvPr id="24" name="Rectangle 5">
            <a:extLst>
              <a:ext uri="{FF2B5EF4-FFF2-40B4-BE49-F238E27FC236}">
                <a16:creationId xmlns:a16="http://schemas.microsoft.com/office/drawing/2014/main" id="{BFB534B5-7B9B-7E47-91A0-20BA66DF8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47910" y="1992867"/>
            <a:ext cx="547317" cy="504000"/>
          </a:xfrm>
          <a:prstGeom prst="rect">
            <a:avLst/>
          </a:prstGeom>
          <a:solidFill>
            <a:srgbClr val="FF7F3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R 255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G 127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B 50</a:t>
            </a:r>
          </a:p>
        </p:txBody>
      </p:sp>
      <p:sp>
        <p:nvSpPr>
          <p:cNvPr id="25" name="Rectangle 8">
            <a:extLst>
              <a:ext uri="{FF2B5EF4-FFF2-40B4-BE49-F238E27FC236}">
                <a16:creationId xmlns:a16="http://schemas.microsoft.com/office/drawing/2014/main" id="{5EFC70B4-3600-7B4E-B2FE-1F26ADD24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47916" y="2605654"/>
            <a:ext cx="547316" cy="504000"/>
          </a:xfrm>
          <a:prstGeom prst="rect">
            <a:avLst/>
          </a:prstGeom>
          <a:solidFill>
            <a:srgbClr val="FFC72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R 255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G 199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B 44</a:t>
            </a:r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6D4599F5-C7D2-9E42-B511-19D3C81FE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47910" y="3218441"/>
            <a:ext cx="547317" cy="504000"/>
          </a:xfrm>
          <a:prstGeom prst="rect">
            <a:avLst/>
          </a:prstGeom>
          <a:solidFill>
            <a:srgbClr val="00AA5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R 0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G 170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B 90</a:t>
            </a:r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8E3949A3-C04D-9A41-BF85-274856236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47910" y="3831228"/>
            <a:ext cx="547317" cy="504000"/>
          </a:xfrm>
          <a:prstGeom prst="rect">
            <a:avLst/>
          </a:prstGeom>
          <a:solidFill>
            <a:srgbClr val="3CDB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R 60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G 219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B 192</a:t>
            </a:r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E2F6F1F0-860F-D346-B669-2714066F94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47910" y="154506"/>
            <a:ext cx="547317" cy="5040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R 0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G 0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FFFFFF"/>
                </a:solidFill>
                <a:cs typeface="Arial" pitchFamily="34" charset="0"/>
              </a:rPr>
              <a:t>B 0</a:t>
            </a:r>
          </a:p>
        </p:txBody>
      </p:sp>
      <p:sp>
        <p:nvSpPr>
          <p:cNvPr id="29" name="Rectangle 5">
            <a:extLst>
              <a:ext uri="{FF2B5EF4-FFF2-40B4-BE49-F238E27FC236}">
                <a16:creationId xmlns:a16="http://schemas.microsoft.com/office/drawing/2014/main" id="{BD78880E-B686-A047-BDCD-44B8FBCBE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47910" y="767293"/>
            <a:ext cx="547317" cy="50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sz="900" kern="0" dirty="0">
                <a:solidFill>
                  <a:prstClr val="black"/>
                </a:solidFill>
                <a:cs typeface="Arial" pitchFamily="34" charset="0"/>
              </a:rPr>
              <a:t>R 255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prstClr val="black"/>
                </a:solidFill>
                <a:cs typeface="Arial" pitchFamily="34" charset="0"/>
              </a:rPr>
              <a:t>G 255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prstClr val="black"/>
                </a:solidFill>
                <a:cs typeface="Arial" pitchFamily="34" charset="0"/>
              </a:rPr>
              <a:t>B 255</a:t>
            </a:r>
          </a:p>
        </p:txBody>
      </p:sp>
      <p:sp>
        <p:nvSpPr>
          <p:cNvPr id="30" name="Rectangle 11">
            <a:extLst>
              <a:ext uri="{FF2B5EF4-FFF2-40B4-BE49-F238E27FC236}">
                <a16:creationId xmlns:a16="http://schemas.microsoft.com/office/drawing/2014/main" id="{456896D7-D313-F144-9700-79A5D48FA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47910" y="4444014"/>
            <a:ext cx="547317" cy="504000"/>
          </a:xfrm>
          <a:prstGeom prst="rect">
            <a:avLst/>
          </a:prstGeom>
          <a:solidFill>
            <a:srgbClr val="0084D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sz="900" kern="0" dirty="0">
                <a:solidFill>
                  <a:srgbClr val="007BDF"/>
                </a:solidFill>
                <a:cs typeface="Arial" pitchFamily="34" charset="0"/>
              </a:rPr>
              <a:t>R 0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007BDF"/>
                </a:solidFill>
                <a:cs typeface="Arial" pitchFamily="34" charset="0"/>
              </a:rPr>
              <a:t>G 123</a:t>
            </a:r>
          </a:p>
          <a:p>
            <a:pPr eaLnBrk="0" hangingPunct="0">
              <a:defRPr/>
            </a:pPr>
            <a:r>
              <a:rPr lang="en-US" sz="900" kern="0" dirty="0">
                <a:solidFill>
                  <a:srgbClr val="007BDF"/>
                </a:solidFill>
                <a:cs typeface="Arial" pitchFamily="34" charset="0"/>
              </a:rPr>
              <a:t>B 223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2E05C7-FD71-AD4F-A7D7-D691BE8A0C52}"/>
              </a:ext>
            </a:extLst>
          </p:cNvPr>
          <p:cNvSpPr/>
          <p:nvPr/>
        </p:nvSpPr>
        <p:spPr bwMode="gray">
          <a:xfrm>
            <a:off x="8037345" y="1910976"/>
            <a:ext cx="547200" cy="504000"/>
          </a:xfrm>
          <a:prstGeom prst="rect">
            <a:avLst/>
          </a:prstGeom>
          <a:gradFill flip="none" rotWithShape="1">
            <a:gsLst>
              <a:gs pos="0">
                <a:srgbClr val="FFC72C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7AD9553-6F10-5646-9B44-6A850F21441C}"/>
              </a:ext>
            </a:extLst>
          </p:cNvPr>
          <p:cNvSpPr/>
          <p:nvPr/>
        </p:nvSpPr>
        <p:spPr bwMode="gray">
          <a:xfrm>
            <a:off x="8037345" y="2523763"/>
            <a:ext cx="547200" cy="504000"/>
          </a:xfrm>
          <a:prstGeom prst="rect">
            <a:avLst/>
          </a:prstGeom>
          <a:gradFill flip="none" rotWithShape="1">
            <a:gsLst>
              <a:gs pos="0">
                <a:srgbClr val="00AA5A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B996FB6-267C-0147-94AC-6896A7D934EC}"/>
              </a:ext>
            </a:extLst>
          </p:cNvPr>
          <p:cNvSpPr/>
          <p:nvPr/>
        </p:nvSpPr>
        <p:spPr bwMode="gray">
          <a:xfrm>
            <a:off x="8037345" y="3749336"/>
            <a:ext cx="547200" cy="504000"/>
          </a:xfrm>
          <a:prstGeom prst="rect">
            <a:avLst/>
          </a:prstGeom>
          <a:gradFill flip="none" rotWithShape="1">
            <a:gsLst>
              <a:gs pos="0">
                <a:srgbClr val="007BDF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F3C1A58-E4B8-2048-9FA5-676E501A9720}"/>
              </a:ext>
            </a:extLst>
          </p:cNvPr>
          <p:cNvSpPr/>
          <p:nvPr/>
        </p:nvSpPr>
        <p:spPr bwMode="gray">
          <a:xfrm>
            <a:off x="8037345" y="3136550"/>
            <a:ext cx="547200" cy="504000"/>
          </a:xfrm>
          <a:prstGeom prst="rect">
            <a:avLst/>
          </a:prstGeom>
          <a:gradFill flip="none" rotWithShape="1">
            <a:gsLst>
              <a:gs pos="0">
                <a:srgbClr val="3CDBC0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34B857A-30A1-0044-B8FD-AA85B82D633A}"/>
              </a:ext>
            </a:extLst>
          </p:cNvPr>
          <p:cNvSpPr/>
          <p:nvPr/>
        </p:nvSpPr>
        <p:spPr bwMode="gray">
          <a:xfrm>
            <a:off x="8037345" y="685402"/>
            <a:ext cx="547200" cy="504000"/>
          </a:xfrm>
          <a:prstGeom prst="rect">
            <a:avLst/>
          </a:prstGeom>
          <a:gradFill flip="none" rotWithShape="1">
            <a:gsLst>
              <a:gs pos="0">
                <a:srgbClr val="E31D1A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311CD53-A7C9-D34C-8135-32A38054CD87}"/>
              </a:ext>
            </a:extLst>
          </p:cNvPr>
          <p:cNvSpPr/>
          <p:nvPr/>
        </p:nvSpPr>
        <p:spPr bwMode="gray">
          <a:xfrm>
            <a:off x="8037345" y="1298189"/>
            <a:ext cx="547200" cy="504000"/>
          </a:xfrm>
          <a:prstGeom prst="rect">
            <a:avLst/>
          </a:prstGeom>
          <a:gradFill flip="none" rotWithShape="1">
            <a:gsLst>
              <a:gs pos="0">
                <a:srgbClr val="FF7F32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 rot="16200000">
            <a:off x="7004649" y="10193102"/>
            <a:ext cx="846707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Ref.ª_Temp_FProd_2020.01</a:t>
            </a:r>
          </a:p>
        </p:txBody>
      </p:sp>
      <p:sp>
        <p:nvSpPr>
          <p:cNvPr id="117" name="TextBox 19"/>
          <p:cNvSpPr txBox="1"/>
          <p:nvPr/>
        </p:nvSpPr>
        <p:spPr>
          <a:xfrm>
            <a:off x="396875" y="5756275"/>
            <a:ext cx="292882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84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69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53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38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922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707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916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761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"/>
            <a:r>
              <a:rPr lang="pt-PT" sz="1000" b="1" dirty="0">
                <a:solidFill>
                  <a:srgbClr val="003956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CONECTIVIDADE</a:t>
            </a:r>
          </a:p>
          <a:p>
            <a:pPr fontAlgn="b"/>
            <a:r>
              <a:rPr lang="pt-PT" sz="1000" dirty="0" err="1">
                <a:latin typeface="Roobert" panose="00000500000000000000" pitchFamily="2" charset="0"/>
                <a:cs typeface="Arial" panose="020B0604020202020204" pitchFamily="34" charset="0"/>
              </a:rPr>
              <a:t>Quad-band</a:t>
            </a:r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 GSM (850, 900, 1800, 1900): sim </a:t>
            </a:r>
          </a:p>
          <a:p>
            <a:pPr fontAlgn="ctr"/>
            <a:r>
              <a:rPr lang="pt-PT" sz="1000" dirty="0" err="1">
                <a:latin typeface="Roobert" panose="00000500000000000000" pitchFamily="2" charset="0"/>
                <a:cs typeface="Arial" panose="020B0604020202020204" pitchFamily="34" charset="0"/>
              </a:rPr>
              <a:t>Veloc</a:t>
            </a:r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. de download de dados (</a:t>
            </a:r>
            <a:r>
              <a:rPr lang="pt-PT" sz="1000" dirty="0" err="1">
                <a:latin typeface="Roobert" panose="00000500000000000000" pitchFamily="2" charset="0"/>
                <a:cs typeface="Arial" panose="020B0604020202020204" pitchFamily="34" charset="0"/>
              </a:rPr>
              <a:t>Gbps</a:t>
            </a:r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): 5G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DUAL SIM: Sim (nano-sim + e-sim)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WiFi: sim (802.11 a/b/g/n/</a:t>
            </a:r>
            <a:r>
              <a:rPr lang="pt-PT" sz="1000" dirty="0" err="1">
                <a:latin typeface="Roobert" panose="00000500000000000000" pitchFamily="2" charset="0"/>
                <a:cs typeface="Arial" panose="020B0604020202020204" pitchFamily="34" charset="0"/>
              </a:rPr>
              <a:t>ac</a:t>
            </a:r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/6e/7)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Bluetooth: 5.3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NFC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USB </a:t>
            </a:r>
            <a:r>
              <a:rPr lang="pt-PT" sz="1000" dirty="0" err="1">
                <a:latin typeface="Roobert" panose="00000500000000000000" pitchFamily="2" charset="0"/>
                <a:cs typeface="Arial" panose="020B0604020202020204" pitchFamily="34" charset="0"/>
              </a:rPr>
              <a:t>Type</a:t>
            </a:r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-C 3.2, </a:t>
            </a:r>
            <a:r>
              <a:rPr lang="pt-PT" sz="1000" dirty="0" err="1">
                <a:latin typeface="Roobert" panose="00000500000000000000" pitchFamily="2" charset="0"/>
                <a:cs typeface="Arial" panose="020B0604020202020204" pitchFamily="34" charset="0"/>
              </a:rPr>
              <a:t>DisplayPort</a:t>
            </a:r>
            <a:endParaRPr lang="pt-PT" sz="1000" dirty="0">
              <a:latin typeface="Roobert" panose="00000500000000000000" pitchFamily="2" charset="0"/>
              <a:cs typeface="Arial" panose="020B0604020202020204" pitchFamily="34" charset="0"/>
            </a:endParaRP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GPS (L1+L5), GLONASS, GALILEO, BDS, QZSS, </a:t>
            </a:r>
            <a:r>
              <a:rPr lang="pt-PT" sz="1000" dirty="0" err="1">
                <a:latin typeface="Roobert" panose="00000500000000000000" pitchFamily="2" charset="0"/>
                <a:cs typeface="Arial" panose="020B0604020202020204" pitchFamily="34" charset="0"/>
              </a:rPr>
              <a:t>NavIC</a:t>
            </a:r>
            <a:endParaRPr lang="pt-PT" sz="1000" dirty="0">
              <a:latin typeface="Roobert" panose="00000500000000000000" pitchFamily="2" charset="0"/>
              <a:cs typeface="Arial" panose="020B0604020202020204" pitchFamily="34" charset="0"/>
            </a:endParaRPr>
          </a:p>
          <a:p>
            <a:pPr algn="ctr"/>
            <a:endParaRPr lang="pt-PT" sz="1000" dirty="0">
              <a:latin typeface="Roobert" panose="00000500000000000000" pitchFamily="2" charset="0"/>
              <a:cs typeface="Arial" panose="020B0604020202020204" pitchFamily="34" charset="0"/>
            </a:endParaRPr>
          </a:p>
          <a:p>
            <a:r>
              <a:rPr lang="pt-PT" sz="1000" b="1" dirty="0">
                <a:solidFill>
                  <a:srgbClr val="003956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DIMENSÕES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Dimensões (C x L x A) mm: 163 x 77.6 x 8.3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Peso (g): 227</a:t>
            </a:r>
          </a:p>
          <a:p>
            <a:pPr fontAlgn="ctr"/>
            <a:endParaRPr lang="pt-PT" sz="1000" dirty="0">
              <a:latin typeface="Roobert" panose="00000500000000000000" pitchFamily="2" charset="0"/>
            </a:endParaRPr>
          </a:p>
          <a:p>
            <a:pPr fontAlgn="b"/>
            <a:r>
              <a:rPr lang="pt-PT" sz="1000" b="1" dirty="0">
                <a:solidFill>
                  <a:srgbClr val="003956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ECRÃ   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Ecrã : OLED LTPO </a:t>
            </a:r>
            <a:r>
              <a:rPr lang="pt-PT" sz="1000" dirty="0" err="1">
                <a:latin typeface="Roobert" panose="00000500000000000000" pitchFamily="2" charset="0"/>
                <a:cs typeface="Arial" panose="020B0604020202020204" pitchFamily="34" charset="0"/>
              </a:rPr>
              <a:t>Super</a:t>
            </a:r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 Retina XDR sempre ligado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Dimensão do ecrã (polegadas): 6.9”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Resolução do ecrã (pixel): 1320 x 2868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PPP: 460</a:t>
            </a:r>
          </a:p>
          <a:p>
            <a:pPr fontAlgn="ctr"/>
            <a:endParaRPr lang="pt-PT" sz="1000" dirty="0">
              <a:latin typeface="Roobert" panose="00000500000000000000" pitchFamily="2" charset="0"/>
              <a:cs typeface="Arial" panose="020B0604020202020204" pitchFamily="34" charset="0"/>
            </a:endParaRPr>
          </a:p>
          <a:p>
            <a:pPr fontAlgn="ctr"/>
            <a:endParaRPr lang="pt-PT" sz="1000" dirty="0">
              <a:latin typeface="Roobert" panose="00000500000000000000" pitchFamily="2" charset="0"/>
              <a:cs typeface="Arial" panose="020B0604020202020204" pitchFamily="34" charset="0"/>
            </a:endParaRP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Conteúdo da caixa: </a:t>
            </a:r>
            <a:r>
              <a:rPr lang="pt-PT" sz="1000" dirty="0" err="1">
                <a:latin typeface="Roobert" panose="00000500000000000000" pitchFamily="2" charset="0"/>
                <a:cs typeface="Arial" panose="020B0604020202020204" pitchFamily="34" charset="0"/>
              </a:rPr>
              <a:t>Iphone</a:t>
            </a:r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 + cabo USB-C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para USB-C</a:t>
            </a:r>
          </a:p>
          <a:p>
            <a:pPr fontAlgn="ctr"/>
            <a:endParaRPr lang="pt-P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/>
            <a:endParaRPr lang="pt-PT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20"/>
          <p:cNvSpPr txBox="1"/>
          <p:nvPr/>
        </p:nvSpPr>
        <p:spPr>
          <a:xfrm>
            <a:off x="3671424" y="5756275"/>
            <a:ext cx="3492964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84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69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53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38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922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707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916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761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"/>
            <a:r>
              <a:rPr lang="pt-PT" sz="1000" b="1" dirty="0">
                <a:solidFill>
                  <a:srgbClr val="003956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AUTONOMIA 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Streaming de vídeo : até 33 horas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Streaming de áudio: até 105 horas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Carregamento rápido (até 50% em 30 minutos)</a:t>
            </a:r>
          </a:p>
          <a:p>
            <a:pPr fontAlgn="ctr"/>
            <a:endParaRPr lang="pt-PT" sz="1000" b="1" dirty="0">
              <a:latin typeface="Roobert" panose="00000500000000000000" pitchFamily="2" charset="0"/>
            </a:endParaRPr>
          </a:p>
          <a:p>
            <a:pPr fontAlgn="b"/>
            <a:r>
              <a:rPr lang="pt-PT" sz="1000" b="1" dirty="0">
                <a:solidFill>
                  <a:srgbClr val="003956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MEMÓRIA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Memória interna (anunciada): (256GB, 512GB ou 1TB)</a:t>
            </a:r>
          </a:p>
          <a:p>
            <a:pPr fontAlgn="ctr"/>
            <a:endParaRPr lang="pt-PT" sz="1000" b="1" dirty="0">
              <a:latin typeface="Roobert" panose="00000500000000000000" pitchFamily="2" charset="0"/>
            </a:endParaRPr>
          </a:p>
          <a:p>
            <a:pPr fontAlgn="b"/>
            <a:r>
              <a:rPr lang="pt-PT" sz="1000" b="1" dirty="0">
                <a:solidFill>
                  <a:srgbClr val="003956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SISTEMA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Sistema operativo: iOS 18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Processador: </a:t>
            </a:r>
            <a:r>
              <a:rPr lang="fr-FR" sz="1000" dirty="0">
                <a:latin typeface="Roobert" panose="00000500000000000000" pitchFamily="2" charset="0"/>
                <a:cs typeface="Arial" panose="020B0604020202020204" pitchFamily="34" charset="0"/>
              </a:rPr>
              <a:t> </a:t>
            </a:r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A18 Pro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RAM:8GB</a:t>
            </a:r>
          </a:p>
          <a:p>
            <a:pPr fontAlgn="ctr"/>
            <a:endParaRPr lang="pt-PT" sz="1000" b="1" dirty="0">
              <a:latin typeface="Roobert" panose="00000500000000000000" pitchFamily="2" charset="0"/>
            </a:endParaRPr>
          </a:p>
          <a:p>
            <a:pPr fontAlgn="b"/>
            <a:r>
              <a:rPr lang="pt-PT" sz="1000" b="1" dirty="0">
                <a:solidFill>
                  <a:srgbClr val="003956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CÂMARA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Resolução da câmara (</a:t>
            </a:r>
            <a:r>
              <a:rPr lang="pt-PT" sz="1000" dirty="0" err="1">
                <a:latin typeface="Roobert" panose="00000500000000000000" pitchFamily="2" charset="0"/>
                <a:cs typeface="Arial" panose="020B0604020202020204" pitchFamily="34" charset="0"/>
              </a:rPr>
              <a:t>MPxl</a:t>
            </a:r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): Triple Camara 48+12+48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Zoom </a:t>
            </a:r>
            <a:r>
              <a:rPr lang="pt-PT" sz="1000" dirty="0" err="1">
                <a:latin typeface="Roobert" panose="00000500000000000000" pitchFamily="2" charset="0"/>
                <a:cs typeface="Arial" panose="020B0604020202020204" pitchFamily="34" charset="0"/>
              </a:rPr>
              <a:t>óptico</a:t>
            </a:r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 10x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Gravação vídeo: 4K@120fps | </a:t>
            </a:r>
            <a:r>
              <a:rPr lang="pt-PT" sz="1000" dirty="0" err="1">
                <a:latin typeface="Roobert" panose="00000500000000000000" pitchFamily="2" charset="0"/>
                <a:cs typeface="Arial" panose="020B0604020202020204" pitchFamily="34" charset="0"/>
              </a:rPr>
              <a:t>Cinematic</a:t>
            </a:r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 </a:t>
            </a:r>
            <a:r>
              <a:rPr lang="pt-PT" sz="1000" dirty="0" err="1">
                <a:latin typeface="Roobert" panose="00000500000000000000" pitchFamily="2" charset="0"/>
                <a:cs typeface="Arial" panose="020B0604020202020204" pitchFamily="34" charset="0"/>
              </a:rPr>
              <a:t>mode</a:t>
            </a:r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 (4K@30fps)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Resolução da câmara frontal (</a:t>
            </a:r>
            <a:r>
              <a:rPr lang="pt-PT" sz="1000" dirty="0" err="1">
                <a:latin typeface="Roobert" panose="00000500000000000000" pitchFamily="2" charset="0"/>
                <a:cs typeface="Arial" panose="020B0604020202020204" pitchFamily="34" charset="0"/>
              </a:rPr>
              <a:t>MPxl</a:t>
            </a:r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): 12</a:t>
            </a:r>
          </a:p>
          <a:p>
            <a:pPr fontAlgn="ctr"/>
            <a:endParaRPr lang="pt-PT" sz="1000" dirty="0">
              <a:latin typeface="Roobert" panose="00000500000000000000" pitchFamily="2" charset="0"/>
            </a:endParaRPr>
          </a:p>
          <a:p>
            <a:pPr fontAlgn="b"/>
            <a:r>
              <a:rPr lang="pt-PT" sz="1000" b="1" dirty="0">
                <a:solidFill>
                  <a:srgbClr val="003956"/>
                </a:solidFill>
                <a:latin typeface="Roobert" panose="00000500000000000000" pitchFamily="2" charset="0"/>
                <a:cs typeface="Arial" panose="020B0604020202020204" pitchFamily="34" charset="0"/>
              </a:rPr>
              <a:t>OUTROS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Certificação robustez - IP 68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Face ID – Reconhecimento Facial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Tecnologia </a:t>
            </a:r>
            <a:r>
              <a:rPr lang="pt-PT" sz="1000" dirty="0" err="1">
                <a:latin typeface="Roobert" panose="00000500000000000000" pitchFamily="2" charset="0"/>
                <a:cs typeface="Arial" panose="020B0604020202020204" pitchFamily="34" charset="0"/>
              </a:rPr>
              <a:t>ProMotion</a:t>
            </a:r>
            <a:endParaRPr lang="pt-PT" sz="1000" dirty="0">
              <a:latin typeface="Roobert" panose="00000500000000000000" pitchFamily="2" charset="0"/>
              <a:cs typeface="Arial" panose="020B0604020202020204" pitchFamily="34" charset="0"/>
            </a:endParaRP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Detenção de acidente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Carregamento Sem fios: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 </a:t>
            </a:r>
            <a:r>
              <a:rPr lang="pt-PT" sz="1000" dirty="0" err="1">
                <a:latin typeface="Roobert" panose="00000500000000000000" pitchFamily="2" charset="0"/>
                <a:cs typeface="Arial" panose="020B0604020202020204" pitchFamily="34" charset="0"/>
              </a:rPr>
              <a:t>Magsafe</a:t>
            </a:r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 ((25W),Qi2 (15W)</a:t>
            </a:r>
          </a:p>
          <a:p>
            <a:pPr fontAlgn="ctr"/>
            <a:r>
              <a:rPr lang="pt-PT" sz="1000" dirty="0">
                <a:latin typeface="Roobert" panose="00000500000000000000" pitchFamily="2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0C22D3-1EBF-ACA9-9AD4-D3FB1F382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0570" y="1884080"/>
            <a:ext cx="3952875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90771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26B5A02-BBBD-174C-A662-D2EA704E7988}" vid="{C66B5D80-B51F-AD4A-960E-092148EE667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918DC1C15A87D4DBDC33C1C16DC4909" ma:contentTypeVersion="6" ma:contentTypeDescription="Criar um novo documento." ma:contentTypeScope="" ma:versionID="3a4a47102db022961fd4f1961b217fd4">
  <xsd:schema xmlns:xsd="http://www.w3.org/2001/XMLSchema" xmlns:xs="http://www.w3.org/2001/XMLSchema" xmlns:p="http://schemas.microsoft.com/office/2006/metadata/properties" xmlns:ns2="bb34f22c-a803-47f8-99e6-15f196ee7e37" xmlns:ns3="02eb863f-4599-49ad-a305-aa30a1bbc495" targetNamespace="http://schemas.microsoft.com/office/2006/metadata/properties" ma:root="true" ma:fieldsID="d0e9910aa1c1f7386a3ac54235d1cc1f" ns2:_="" ns3:_="">
    <xsd:import namespace="bb34f22c-a803-47f8-99e6-15f196ee7e37"/>
    <xsd:import namespace="02eb863f-4599-49ad-a305-aa30a1bbc4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34f22c-a803-47f8-99e6-15f196ee7e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eb863f-4599-49ad-a305-aa30a1bbc49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D6A049B-95C4-4DF4-9A03-88B6201A1D2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2E9F29-1BB5-49C8-8E0E-5BB5D04C0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34f22c-a803-47f8-99e6-15f196ee7e37"/>
    <ds:schemaRef ds:uri="02eb863f-4599-49ad-a305-aa30a1bbc4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1793B01-0052-41AE-AEFF-C98783BE6ED6}">
  <ds:schemaRefs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cb40782d-fa74-4043-a019-713b748473d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2001 TEMPLATE Ficha-Produto-A4- EQUIPAMENTO</Template>
  <TotalTime>355</TotalTime>
  <Words>314</Words>
  <Application>Microsoft Office PowerPoint</Application>
  <PresentationFormat>Custom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Roobert</vt:lpstr>
      <vt:lpstr>1_Office Theme</vt:lpstr>
      <vt:lpstr>PowerPoint Presentation</vt:lpstr>
    </vt:vector>
  </TitlesOfParts>
  <Company>PT Portugal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Susana Runa Gonçalves Fouto</dc:creator>
  <cp:lastModifiedBy>Claudia Redondo</cp:lastModifiedBy>
  <cp:revision>77</cp:revision>
  <dcterms:created xsi:type="dcterms:W3CDTF">2019-12-30T12:56:25Z</dcterms:created>
  <dcterms:modified xsi:type="dcterms:W3CDTF">2025-01-16T10:24:06Z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0x0101008918DC1C15A87D4DBDC33C1C16DC4909</vt:lpwstr>
  </property>
</Properties>
</file>