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29"/>
  </p:notesMasterIdLst>
  <p:handoutMasterIdLst>
    <p:handoutMasterId r:id="rId30"/>
  </p:handoutMasterIdLst>
  <p:sldIdLst>
    <p:sldId id="326" r:id="rId2"/>
    <p:sldId id="256" r:id="rId3"/>
    <p:sldId id="332" r:id="rId4"/>
    <p:sldId id="333" r:id="rId5"/>
    <p:sldId id="334" r:id="rId6"/>
    <p:sldId id="325" r:id="rId7"/>
    <p:sldId id="257" r:id="rId8"/>
    <p:sldId id="337" r:id="rId9"/>
    <p:sldId id="338" r:id="rId10"/>
    <p:sldId id="339" r:id="rId11"/>
    <p:sldId id="327" r:id="rId12"/>
    <p:sldId id="260" r:id="rId13"/>
    <p:sldId id="318" r:id="rId14"/>
    <p:sldId id="311" r:id="rId15"/>
    <p:sldId id="336" r:id="rId16"/>
    <p:sldId id="335" r:id="rId17"/>
    <p:sldId id="261" r:id="rId18"/>
    <p:sldId id="340" r:id="rId19"/>
    <p:sldId id="321" r:id="rId20"/>
    <p:sldId id="341" r:id="rId21"/>
    <p:sldId id="269" r:id="rId22"/>
    <p:sldId id="342" r:id="rId23"/>
    <p:sldId id="270" r:id="rId24"/>
    <p:sldId id="272" r:id="rId25"/>
    <p:sldId id="343" r:id="rId26"/>
    <p:sldId id="344" r:id="rId27"/>
    <p:sldId id="329" r:id="rId28"/>
  </p:sldIdLst>
  <p:sldSz cx="9144000" cy="6858000" type="screen4x3"/>
  <p:notesSz cx="6797675" cy="9926638"/>
  <p:kinsoku lang="ja-JP" invalStChars="、。，．・：；？！゛゜ヽヾゝゞ々ー’”）〕］｝〉》」』】°‰′″℃￠％ぁぃぅぇぉっゃゅょゎァィゥェォッャュョヮヵヶ!%),.:;?]}｡｣､･ｧｨｩｪｫｬｭｮｯｰﾞﾟ" invalEndChars="‘“（〔［｛〈《「『【￥＄$([\{｢￡"/>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FF3300"/>
    <a:srgbClr val="FFFF00"/>
    <a:srgbClr val="66CCFF"/>
    <a:srgbClr val="F9E1D1"/>
    <a:srgbClr val="FFFF99"/>
    <a:srgbClr val="F6D2BA"/>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40" autoAdjust="0"/>
    <p:restoredTop sz="94664" autoAdjust="0"/>
  </p:normalViewPr>
  <p:slideViewPr>
    <p:cSldViewPr>
      <p:cViewPr varScale="1">
        <p:scale>
          <a:sx n="78" d="100"/>
          <a:sy n="78" d="100"/>
        </p:scale>
        <p:origin x="-152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5502"/>
    </p:cViewPr>
  </p:sorterViewPr>
  <p:notesViewPr>
    <p:cSldViewPr>
      <p:cViewPr varScale="1">
        <p:scale>
          <a:sx n="59" d="100"/>
          <a:sy n="59" d="100"/>
        </p:scale>
        <p:origin x="-1788" y="-84"/>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683782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ChangeArrowheads="1" noTextEdit="1"/>
          </p:cNvSpPr>
          <p:nvPr>
            <p:ph type="sldImg" idx="2"/>
          </p:nvPr>
        </p:nvSpPr>
        <p:spPr bwMode="auto">
          <a:xfrm>
            <a:off x="925513" y="750888"/>
            <a:ext cx="4946650" cy="3709987"/>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1" name="Rectangle 3"/>
          <p:cNvSpPr>
            <a:spLocks noGrp="1" noChangeArrowheads="1"/>
          </p:cNvSpPr>
          <p:nvPr>
            <p:ph type="body" sz="quarter" idx="3"/>
          </p:nvPr>
        </p:nvSpPr>
        <p:spPr bwMode="auto">
          <a:xfrm>
            <a:off x="906463" y="4714875"/>
            <a:ext cx="4984750" cy="4467225"/>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Tree>
    <p:extLst>
      <p:ext uri="{BB962C8B-B14F-4D97-AF65-F5344CB8AC3E}">
        <p14:creationId xmlns:p14="http://schemas.microsoft.com/office/powerpoint/2010/main" val="23501358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3851275"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1747" name="Rectangle 3"/>
          <p:cNvSpPr>
            <a:spLocks noChangeArrowheads="1"/>
          </p:cNvSpPr>
          <p:nvPr/>
        </p:nvSpPr>
        <p:spPr bwMode="auto">
          <a:xfrm>
            <a:off x="3851275"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b"/>
          <a:lstStyle/>
          <a:p>
            <a:pPr algn="r" eaLnBrk="0" hangingPunct="0"/>
            <a:r>
              <a:rPr lang="en-US" sz="1200">
                <a:latin typeface="Times New Roman" pitchFamily="18" charset="0"/>
              </a:rPr>
              <a:t>1</a:t>
            </a:r>
          </a:p>
        </p:txBody>
      </p:sp>
      <p:sp>
        <p:nvSpPr>
          <p:cNvPr id="31748" name="Rectangle 4"/>
          <p:cNvSpPr>
            <a:spLocks noChangeArrowheads="1"/>
          </p:cNvSpPr>
          <p:nvPr/>
        </p:nvSpPr>
        <p:spPr bwMode="auto">
          <a:xfrm>
            <a:off x="0"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1749" name="Rectangle 5"/>
          <p:cNvSpPr>
            <a:spLocks noChangeArrowheads="1"/>
          </p:cNvSpPr>
          <p:nvPr/>
        </p:nvSpPr>
        <p:spPr bwMode="auto">
          <a:xfrm>
            <a:off x="0"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1750" name="Rectangle 6"/>
          <p:cNvSpPr>
            <a:spLocks noChangeArrowheads="1"/>
          </p:cNvSpPr>
          <p:nvPr/>
        </p:nvSpPr>
        <p:spPr bwMode="auto">
          <a:xfrm>
            <a:off x="3849688" y="0"/>
            <a:ext cx="294798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1751" name="Rectangle 7"/>
          <p:cNvSpPr>
            <a:spLocks noChangeArrowheads="1"/>
          </p:cNvSpPr>
          <p:nvPr/>
        </p:nvSpPr>
        <p:spPr bwMode="auto">
          <a:xfrm>
            <a:off x="3849688" y="9428163"/>
            <a:ext cx="2947987"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p>
            <a:pPr algn="r" defTabSz="949325" eaLnBrk="0" hangingPunct="0"/>
            <a:r>
              <a:rPr lang="en-US" sz="1000" i="1">
                <a:latin typeface="Times New Roman" pitchFamily="18" charset="0"/>
              </a:rPr>
              <a:t>17</a:t>
            </a:r>
          </a:p>
        </p:txBody>
      </p:sp>
      <p:sp>
        <p:nvSpPr>
          <p:cNvPr id="31752" name="Rectangle 8"/>
          <p:cNvSpPr>
            <a:spLocks noChangeArrowheads="1"/>
          </p:cNvSpPr>
          <p:nvPr/>
        </p:nvSpPr>
        <p:spPr bwMode="auto">
          <a:xfrm>
            <a:off x="0" y="9428163"/>
            <a:ext cx="29464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1753" name="Rectangle 9"/>
          <p:cNvSpPr>
            <a:spLocks noChangeArrowheads="1"/>
          </p:cNvSpPr>
          <p:nvPr/>
        </p:nvSpPr>
        <p:spPr bwMode="auto">
          <a:xfrm>
            <a:off x="0" y="0"/>
            <a:ext cx="2946400"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1754" name="Rectangle 10"/>
          <p:cNvSpPr>
            <a:spLocks noChangeArrowheads="1" noTextEdit="1"/>
          </p:cNvSpPr>
          <p:nvPr>
            <p:ph type="sldImg"/>
          </p:nvPr>
        </p:nvSpPr>
        <p:spPr>
          <a:ln cap="flat">
            <a:solidFill>
              <a:schemeClr val="tx1"/>
            </a:solidFill>
          </a:ln>
        </p:spPr>
      </p:sp>
      <p:sp>
        <p:nvSpPr>
          <p:cNvPr id="31755" name="Rectangle 11"/>
          <p:cNvSpPr>
            <a:spLocks noGrp="1" noChangeArrowheads="1"/>
          </p:cNvSpPr>
          <p:nvPr>
            <p:ph type="body" idx="1"/>
          </p:nvPr>
        </p:nvSpPr>
        <p:spPr>
          <a:xfrm>
            <a:off x="906463" y="4713288"/>
            <a:ext cx="4983162" cy="4467225"/>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662" tIns="47625" rIns="93662" bIns="47625"/>
          <a:lstStyle/>
          <a:p>
            <a:pPr defTabSz="790575" eaLnBrk="1" hangingPunct="1"/>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ChangeArrowheads="1"/>
          </p:cNvSpPr>
          <p:nvPr/>
        </p:nvSpPr>
        <p:spPr bwMode="auto">
          <a:xfrm>
            <a:off x="3851275"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0963" name="Rectangle 3"/>
          <p:cNvSpPr>
            <a:spLocks noChangeArrowheads="1"/>
          </p:cNvSpPr>
          <p:nvPr/>
        </p:nvSpPr>
        <p:spPr bwMode="auto">
          <a:xfrm>
            <a:off x="3851275"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b"/>
          <a:lstStyle/>
          <a:p>
            <a:pPr algn="r" eaLnBrk="0" hangingPunct="0"/>
            <a:r>
              <a:rPr lang="en-US" sz="1200">
                <a:latin typeface="Times New Roman" pitchFamily="18" charset="0"/>
              </a:rPr>
              <a:t>7</a:t>
            </a:r>
          </a:p>
        </p:txBody>
      </p:sp>
      <p:sp>
        <p:nvSpPr>
          <p:cNvPr id="40964" name="Rectangle 4"/>
          <p:cNvSpPr>
            <a:spLocks noChangeArrowheads="1"/>
          </p:cNvSpPr>
          <p:nvPr/>
        </p:nvSpPr>
        <p:spPr bwMode="auto">
          <a:xfrm>
            <a:off x="0"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0965" name="Rectangle 5"/>
          <p:cNvSpPr>
            <a:spLocks noChangeArrowheads="1"/>
          </p:cNvSpPr>
          <p:nvPr/>
        </p:nvSpPr>
        <p:spPr bwMode="auto">
          <a:xfrm>
            <a:off x="0"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0966" name="Rectangle 6"/>
          <p:cNvSpPr>
            <a:spLocks noChangeArrowheads="1" noTextEdit="1"/>
          </p:cNvSpPr>
          <p:nvPr>
            <p:ph type="sldImg"/>
          </p:nvPr>
        </p:nvSpPr>
        <p:spPr>
          <a:ln cap="flat">
            <a:solidFill>
              <a:schemeClr val="tx1"/>
            </a:solidFill>
          </a:ln>
        </p:spPr>
      </p:sp>
      <p:sp>
        <p:nvSpPr>
          <p:cNvPr id="40967" name="Rectangle 7"/>
          <p:cNvSpPr>
            <a:spLocks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7625" rIns="92075" bIns="47625"/>
          <a:lstStyle/>
          <a:p>
            <a:pPr eaLnBrk="1" hangingPunct="1"/>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3851275"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1987" name="Rectangle 3"/>
          <p:cNvSpPr>
            <a:spLocks noChangeArrowheads="1"/>
          </p:cNvSpPr>
          <p:nvPr/>
        </p:nvSpPr>
        <p:spPr bwMode="auto">
          <a:xfrm>
            <a:off x="3851275"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b"/>
          <a:lstStyle/>
          <a:p>
            <a:pPr algn="r" eaLnBrk="0" hangingPunct="0"/>
            <a:r>
              <a:rPr lang="en-US" sz="1200">
                <a:latin typeface="Times New Roman" pitchFamily="18" charset="0"/>
              </a:rPr>
              <a:t>7</a:t>
            </a:r>
          </a:p>
        </p:txBody>
      </p:sp>
      <p:sp>
        <p:nvSpPr>
          <p:cNvPr id="41988" name="Rectangle 4"/>
          <p:cNvSpPr>
            <a:spLocks noChangeArrowheads="1"/>
          </p:cNvSpPr>
          <p:nvPr/>
        </p:nvSpPr>
        <p:spPr bwMode="auto">
          <a:xfrm>
            <a:off x="0"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1989" name="Rectangle 5"/>
          <p:cNvSpPr>
            <a:spLocks noChangeArrowheads="1"/>
          </p:cNvSpPr>
          <p:nvPr/>
        </p:nvSpPr>
        <p:spPr bwMode="auto">
          <a:xfrm>
            <a:off x="0"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1990" name="Rectangle 6"/>
          <p:cNvSpPr>
            <a:spLocks noChangeArrowheads="1" noTextEdit="1"/>
          </p:cNvSpPr>
          <p:nvPr>
            <p:ph type="sldImg"/>
          </p:nvPr>
        </p:nvSpPr>
        <p:spPr>
          <a:ln cap="flat">
            <a:solidFill>
              <a:schemeClr val="tx1"/>
            </a:solidFill>
          </a:ln>
        </p:spPr>
      </p:sp>
      <p:sp>
        <p:nvSpPr>
          <p:cNvPr id="41991" name="Rectangle 7"/>
          <p:cNvSpPr>
            <a:spLocks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7625" rIns="92075" bIns="47625"/>
          <a:lstStyle/>
          <a:p>
            <a:pPr eaLnBrk="1" hangingPunct="1"/>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3851275"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3011" name="Rectangle 3"/>
          <p:cNvSpPr>
            <a:spLocks noChangeArrowheads="1"/>
          </p:cNvSpPr>
          <p:nvPr/>
        </p:nvSpPr>
        <p:spPr bwMode="auto">
          <a:xfrm>
            <a:off x="3851275"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b"/>
          <a:lstStyle/>
          <a:p>
            <a:pPr algn="r" eaLnBrk="0" hangingPunct="0"/>
            <a:r>
              <a:rPr lang="en-US" sz="1200">
                <a:latin typeface="Times New Roman" pitchFamily="18" charset="0"/>
              </a:rPr>
              <a:t>7</a:t>
            </a:r>
          </a:p>
        </p:txBody>
      </p:sp>
      <p:sp>
        <p:nvSpPr>
          <p:cNvPr id="43012" name="Rectangle 4"/>
          <p:cNvSpPr>
            <a:spLocks noChangeArrowheads="1"/>
          </p:cNvSpPr>
          <p:nvPr/>
        </p:nvSpPr>
        <p:spPr bwMode="auto">
          <a:xfrm>
            <a:off x="0"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3013" name="Rectangle 5"/>
          <p:cNvSpPr>
            <a:spLocks noChangeArrowheads="1"/>
          </p:cNvSpPr>
          <p:nvPr/>
        </p:nvSpPr>
        <p:spPr bwMode="auto">
          <a:xfrm>
            <a:off x="0"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3014" name="Rectangle 6"/>
          <p:cNvSpPr>
            <a:spLocks noChangeArrowheads="1" noTextEdit="1"/>
          </p:cNvSpPr>
          <p:nvPr>
            <p:ph type="sldImg"/>
          </p:nvPr>
        </p:nvSpPr>
        <p:spPr>
          <a:ln cap="flat">
            <a:solidFill>
              <a:schemeClr val="tx1"/>
            </a:solidFill>
          </a:ln>
        </p:spPr>
      </p:sp>
      <p:sp>
        <p:nvSpPr>
          <p:cNvPr id="43015" name="Rectangle 7"/>
          <p:cNvSpPr>
            <a:spLocks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7625" rIns="92075" bIns="47625"/>
          <a:lstStyle/>
          <a:p>
            <a:pPr eaLnBrk="1" hangingPunct="1"/>
            <a:endParaRPr lang="en-GB"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ChangeArrowheads="1"/>
          </p:cNvSpPr>
          <p:nvPr/>
        </p:nvSpPr>
        <p:spPr bwMode="auto">
          <a:xfrm>
            <a:off x="3851275"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4035" name="Rectangle 3"/>
          <p:cNvSpPr>
            <a:spLocks noChangeArrowheads="1"/>
          </p:cNvSpPr>
          <p:nvPr/>
        </p:nvSpPr>
        <p:spPr bwMode="auto">
          <a:xfrm>
            <a:off x="3851275"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b"/>
          <a:lstStyle/>
          <a:p>
            <a:pPr algn="r" eaLnBrk="0" hangingPunct="0"/>
            <a:r>
              <a:rPr lang="en-US" sz="1200">
                <a:latin typeface="Times New Roman" pitchFamily="18" charset="0"/>
              </a:rPr>
              <a:t>7</a:t>
            </a:r>
          </a:p>
        </p:txBody>
      </p:sp>
      <p:sp>
        <p:nvSpPr>
          <p:cNvPr id="44036" name="Rectangle 4"/>
          <p:cNvSpPr>
            <a:spLocks noChangeArrowheads="1"/>
          </p:cNvSpPr>
          <p:nvPr/>
        </p:nvSpPr>
        <p:spPr bwMode="auto">
          <a:xfrm>
            <a:off x="0"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4037" name="Rectangle 5"/>
          <p:cNvSpPr>
            <a:spLocks noChangeArrowheads="1"/>
          </p:cNvSpPr>
          <p:nvPr/>
        </p:nvSpPr>
        <p:spPr bwMode="auto">
          <a:xfrm>
            <a:off x="0"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4038" name="Rectangle 6"/>
          <p:cNvSpPr>
            <a:spLocks noChangeArrowheads="1" noTextEdit="1"/>
          </p:cNvSpPr>
          <p:nvPr>
            <p:ph type="sldImg"/>
          </p:nvPr>
        </p:nvSpPr>
        <p:spPr>
          <a:ln cap="flat">
            <a:solidFill>
              <a:schemeClr val="tx1"/>
            </a:solidFill>
          </a:ln>
        </p:spPr>
      </p:sp>
      <p:sp>
        <p:nvSpPr>
          <p:cNvPr id="44039" name="Rectangle 7"/>
          <p:cNvSpPr>
            <a:spLocks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7625" rIns="92075" bIns="47625"/>
          <a:lstStyle/>
          <a:p>
            <a:pPr eaLnBrk="1" hangingPunct="1"/>
            <a:endParaRPr lang="en-GB"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ChangeArrowheads="1"/>
          </p:cNvSpPr>
          <p:nvPr/>
        </p:nvSpPr>
        <p:spPr bwMode="auto">
          <a:xfrm>
            <a:off x="3851275"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5059" name="Rectangle 3"/>
          <p:cNvSpPr>
            <a:spLocks noChangeArrowheads="1"/>
          </p:cNvSpPr>
          <p:nvPr/>
        </p:nvSpPr>
        <p:spPr bwMode="auto">
          <a:xfrm>
            <a:off x="3851275"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b"/>
          <a:lstStyle/>
          <a:p>
            <a:pPr algn="r" eaLnBrk="0" hangingPunct="0"/>
            <a:r>
              <a:rPr lang="en-US" sz="1200">
                <a:latin typeface="Times New Roman" pitchFamily="18" charset="0"/>
              </a:rPr>
              <a:t>6</a:t>
            </a:r>
          </a:p>
        </p:txBody>
      </p:sp>
      <p:sp>
        <p:nvSpPr>
          <p:cNvPr id="45060" name="Rectangle 4"/>
          <p:cNvSpPr>
            <a:spLocks noChangeArrowheads="1"/>
          </p:cNvSpPr>
          <p:nvPr/>
        </p:nvSpPr>
        <p:spPr bwMode="auto">
          <a:xfrm>
            <a:off x="0"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5061" name="Rectangle 5"/>
          <p:cNvSpPr>
            <a:spLocks noChangeArrowheads="1"/>
          </p:cNvSpPr>
          <p:nvPr/>
        </p:nvSpPr>
        <p:spPr bwMode="auto">
          <a:xfrm>
            <a:off x="0"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5062" name="Rectangle 6"/>
          <p:cNvSpPr>
            <a:spLocks noChangeArrowheads="1"/>
          </p:cNvSpPr>
          <p:nvPr/>
        </p:nvSpPr>
        <p:spPr bwMode="auto">
          <a:xfrm>
            <a:off x="3851275" y="0"/>
            <a:ext cx="2946400"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5063" name="Rectangle 7"/>
          <p:cNvSpPr>
            <a:spLocks noChangeArrowheads="1"/>
          </p:cNvSpPr>
          <p:nvPr/>
        </p:nvSpPr>
        <p:spPr bwMode="auto">
          <a:xfrm>
            <a:off x="3851275" y="9428163"/>
            <a:ext cx="29464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p>
            <a:pPr algn="r" eaLnBrk="0" hangingPunct="0"/>
            <a:r>
              <a:rPr lang="en-US" sz="1000" i="1">
                <a:latin typeface="Times New Roman" pitchFamily="18" charset="0"/>
              </a:rPr>
              <a:t>2</a:t>
            </a:r>
          </a:p>
        </p:txBody>
      </p:sp>
      <p:sp>
        <p:nvSpPr>
          <p:cNvPr id="45064" name="Rectangle 8"/>
          <p:cNvSpPr>
            <a:spLocks noChangeArrowheads="1"/>
          </p:cNvSpPr>
          <p:nvPr/>
        </p:nvSpPr>
        <p:spPr bwMode="auto">
          <a:xfrm>
            <a:off x="0" y="9428163"/>
            <a:ext cx="29464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5065" name="Rectangle 9"/>
          <p:cNvSpPr>
            <a:spLocks noChangeArrowheads="1"/>
          </p:cNvSpPr>
          <p:nvPr/>
        </p:nvSpPr>
        <p:spPr bwMode="auto">
          <a:xfrm>
            <a:off x="0" y="0"/>
            <a:ext cx="2946400"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5066" name="Rectangle 10"/>
          <p:cNvSpPr>
            <a:spLocks noChangeArrowheads="1" noTextEdit="1"/>
          </p:cNvSpPr>
          <p:nvPr>
            <p:ph type="sldImg"/>
          </p:nvPr>
        </p:nvSpPr>
        <p:spPr>
          <a:ln cap="flat">
            <a:solidFill>
              <a:schemeClr val="tx1"/>
            </a:solidFill>
          </a:ln>
        </p:spPr>
      </p:sp>
      <p:sp>
        <p:nvSpPr>
          <p:cNvPr id="45067" name="Rectangle 11"/>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ChangeArrowheads="1"/>
          </p:cNvSpPr>
          <p:nvPr/>
        </p:nvSpPr>
        <p:spPr bwMode="auto">
          <a:xfrm>
            <a:off x="3851275"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6083" name="Rectangle 3"/>
          <p:cNvSpPr>
            <a:spLocks noChangeArrowheads="1"/>
          </p:cNvSpPr>
          <p:nvPr/>
        </p:nvSpPr>
        <p:spPr bwMode="auto">
          <a:xfrm>
            <a:off x="3851275"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b"/>
          <a:lstStyle/>
          <a:p>
            <a:pPr algn="r" eaLnBrk="0" hangingPunct="0"/>
            <a:r>
              <a:rPr lang="en-US" sz="1200">
                <a:latin typeface="Times New Roman" pitchFamily="18" charset="0"/>
              </a:rPr>
              <a:t>6</a:t>
            </a:r>
          </a:p>
        </p:txBody>
      </p:sp>
      <p:sp>
        <p:nvSpPr>
          <p:cNvPr id="46084" name="Rectangle 4"/>
          <p:cNvSpPr>
            <a:spLocks noChangeArrowheads="1"/>
          </p:cNvSpPr>
          <p:nvPr/>
        </p:nvSpPr>
        <p:spPr bwMode="auto">
          <a:xfrm>
            <a:off x="0"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6085" name="Rectangle 5"/>
          <p:cNvSpPr>
            <a:spLocks noChangeArrowheads="1"/>
          </p:cNvSpPr>
          <p:nvPr/>
        </p:nvSpPr>
        <p:spPr bwMode="auto">
          <a:xfrm>
            <a:off x="0"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6086" name="Rectangle 6"/>
          <p:cNvSpPr>
            <a:spLocks noChangeArrowheads="1"/>
          </p:cNvSpPr>
          <p:nvPr/>
        </p:nvSpPr>
        <p:spPr bwMode="auto">
          <a:xfrm>
            <a:off x="3851275" y="0"/>
            <a:ext cx="2946400"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6087" name="Rectangle 7"/>
          <p:cNvSpPr>
            <a:spLocks noChangeArrowheads="1"/>
          </p:cNvSpPr>
          <p:nvPr/>
        </p:nvSpPr>
        <p:spPr bwMode="auto">
          <a:xfrm>
            <a:off x="3851275" y="9428163"/>
            <a:ext cx="29464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p>
            <a:pPr algn="r" eaLnBrk="0" hangingPunct="0"/>
            <a:r>
              <a:rPr lang="en-US" sz="1000" i="1">
                <a:latin typeface="Times New Roman" pitchFamily="18" charset="0"/>
              </a:rPr>
              <a:t>2</a:t>
            </a:r>
          </a:p>
        </p:txBody>
      </p:sp>
      <p:sp>
        <p:nvSpPr>
          <p:cNvPr id="46088" name="Rectangle 8"/>
          <p:cNvSpPr>
            <a:spLocks noChangeArrowheads="1"/>
          </p:cNvSpPr>
          <p:nvPr/>
        </p:nvSpPr>
        <p:spPr bwMode="auto">
          <a:xfrm>
            <a:off x="0" y="9428163"/>
            <a:ext cx="29464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6089" name="Rectangle 9"/>
          <p:cNvSpPr>
            <a:spLocks noChangeArrowheads="1"/>
          </p:cNvSpPr>
          <p:nvPr/>
        </p:nvSpPr>
        <p:spPr bwMode="auto">
          <a:xfrm>
            <a:off x="0" y="0"/>
            <a:ext cx="2946400"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6090" name="Rectangle 10"/>
          <p:cNvSpPr>
            <a:spLocks noChangeArrowheads="1" noTextEdit="1"/>
          </p:cNvSpPr>
          <p:nvPr>
            <p:ph type="sldImg"/>
          </p:nvPr>
        </p:nvSpPr>
        <p:spPr>
          <a:ln cap="flat">
            <a:solidFill>
              <a:schemeClr val="tx1"/>
            </a:solidFill>
          </a:ln>
        </p:spPr>
      </p:sp>
      <p:sp>
        <p:nvSpPr>
          <p:cNvPr id="46091" name="Rectangle 11"/>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ChangeArrowheads="1"/>
          </p:cNvSpPr>
          <p:nvPr/>
        </p:nvSpPr>
        <p:spPr bwMode="auto">
          <a:xfrm>
            <a:off x="3851275"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7107" name="Rectangle 3"/>
          <p:cNvSpPr>
            <a:spLocks noChangeArrowheads="1"/>
          </p:cNvSpPr>
          <p:nvPr/>
        </p:nvSpPr>
        <p:spPr bwMode="auto">
          <a:xfrm>
            <a:off x="3851275"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b"/>
          <a:lstStyle/>
          <a:p>
            <a:pPr algn="r" eaLnBrk="0" hangingPunct="0"/>
            <a:r>
              <a:rPr lang="en-US" sz="1200">
                <a:latin typeface="Times New Roman" pitchFamily="18" charset="0"/>
              </a:rPr>
              <a:t>14</a:t>
            </a:r>
          </a:p>
        </p:txBody>
      </p:sp>
      <p:sp>
        <p:nvSpPr>
          <p:cNvPr id="47108" name="Rectangle 4"/>
          <p:cNvSpPr>
            <a:spLocks noChangeArrowheads="1"/>
          </p:cNvSpPr>
          <p:nvPr/>
        </p:nvSpPr>
        <p:spPr bwMode="auto">
          <a:xfrm>
            <a:off x="0"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7109" name="Rectangle 5"/>
          <p:cNvSpPr>
            <a:spLocks noChangeArrowheads="1"/>
          </p:cNvSpPr>
          <p:nvPr/>
        </p:nvSpPr>
        <p:spPr bwMode="auto">
          <a:xfrm>
            <a:off x="0"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7110" name="Rectangle 6"/>
          <p:cNvSpPr>
            <a:spLocks noChangeArrowheads="1" noTextEdit="1"/>
          </p:cNvSpPr>
          <p:nvPr>
            <p:ph type="sldImg"/>
          </p:nvPr>
        </p:nvSpPr>
        <p:spPr>
          <a:ln cap="flat">
            <a:solidFill>
              <a:schemeClr val="tx1"/>
            </a:solidFill>
          </a:ln>
        </p:spPr>
      </p:sp>
      <p:sp>
        <p:nvSpPr>
          <p:cNvPr id="47111" name="Rectangle 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7625" rIns="92075" bIns="47625"/>
          <a:lstStyle/>
          <a:p>
            <a:pPr eaLnBrk="1" hangingPunct="1"/>
            <a:endParaRPr lang="en-GB"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3851275"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8131" name="Rectangle 3"/>
          <p:cNvSpPr>
            <a:spLocks noChangeArrowheads="1"/>
          </p:cNvSpPr>
          <p:nvPr/>
        </p:nvSpPr>
        <p:spPr bwMode="auto">
          <a:xfrm>
            <a:off x="3851275"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b"/>
          <a:lstStyle/>
          <a:p>
            <a:pPr algn="r" eaLnBrk="0" hangingPunct="0"/>
            <a:r>
              <a:rPr lang="en-US" sz="1200">
                <a:latin typeface="Times New Roman" pitchFamily="18" charset="0"/>
              </a:rPr>
              <a:t>14</a:t>
            </a:r>
          </a:p>
        </p:txBody>
      </p:sp>
      <p:sp>
        <p:nvSpPr>
          <p:cNvPr id="48132" name="Rectangle 4"/>
          <p:cNvSpPr>
            <a:spLocks noChangeArrowheads="1"/>
          </p:cNvSpPr>
          <p:nvPr/>
        </p:nvSpPr>
        <p:spPr bwMode="auto">
          <a:xfrm>
            <a:off x="0"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8133" name="Rectangle 5"/>
          <p:cNvSpPr>
            <a:spLocks noChangeArrowheads="1"/>
          </p:cNvSpPr>
          <p:nvPr/>
        </p:nvSpPr>
        <p:spPr bwMode="auto">
          <a:xfrm>
            <a:off x="0"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8134" name="Rectangle 6"/>
          <p:cNvSpPr>
            <a:spLocks noChangeArrowheads="1" noTextEdit="1"/>
          </p:cNvSpPr>
          <p:nvPr>
            <p:ph type="sldImg"/>
          </p:nvPr>
        </p:nvSpPr>
        <p:spPr>
          <a:ln cap="flat">
            <a:solidFill>
              <a:schemeClr val="tx1"/>
            </a:solidFill>
          </a:ln>
        </p:spPr>
      </p:sp>
      <p:sp>
        <p:nvSpPr>
          <p:cNvPr id="48135" name="Rectangle 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7625" rIns="92075" bIns="47625"/>
          <a:lstStyle/>
          <a:p>
            <a:pPr eaLnBrk="1" hangingPunct="1"/>
            <a:endParaRPr lang="en-GB"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ChangeArrowheads="1"/>
          </p:cNvSpPr>
          <p:nvPr/>
        </p:nvSpPr>
        <p:spPr bwMode="auto">
          <a:xfrm>
            <a:off x="3851275"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9155" name="Rectangle 3"/>
          <p:cNvSpPr>
            <a:spLocks noChangeArrowheads="1"/>
          </p:cNvSpPr>
          <p:nvPr/>
        </p:nvSpPr>
        <p:spPr bwMode="auto">
          <a:xfrm>
            <a:off x="3851275"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b"/>
          <a:lstStyle/>
          <a:p>
            <a:pPr algn="r" eaLnBrk="0" hangingPunct="0"/>
            <a:r>
              <a:rPr lang="en-US" sz="1200">
                <a:latin typeface="Times New Roman" pitchFamily="18" charset="0"/>
              </a:rPr>
              <a:t>15</a:t>
            </a:r>
          </a:p>
        </p:txBody>
      </p:sp>
      <p:sp>
        <p:nvSpPr>
          <p:cNvPr id="49156" name="Rectangle 4"/>
          <p:cNvSpPr>
            <a:spLocks noChangeArrowheads="1"/>
          </p:cNvSpPr>
          <p:nvPr/>
        </p:nvSpPr>
        <p:spPr bwMode="auto">
          <a:xfrm>
            <a:off x="0"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9157" name="Rectangle 5"/>
          <p:cNvSpPr>
            <a:spLocks noChangeArrowheads="1"/>
          </p:cNvSpPr>
          <p:nvPr/>
        </p:nvSpPr>
        <p:spPr bwMode="auto">
          <a:xfrm>
            <a:off x="0"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49158" name="Rectangle 6"/>
          <p:cNvSpPr>
            <a:spLocks noChangeArrowheads="1" noTextEdit="1"/>
          </p:cNvSpPr>
          <p:nvPr>
            <p:ph type="sldImg"/>
          </p:nvPr>
        </p:nvSpPr>
        <p:spPr>
          <a:ln cap="flat"/>
        </p:spPr>
      </p:sp>
      <p:sp>
        <p:nvSpPr>
          <p:cNvPr id="49159" name="Rectangle 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ChangeArrowheads="1"/>
          </p:cNvSpPr>
          <p:nvPr/>
        </p:nvSpPr>
        <p:spPr bwMode="auto">
          <a:xfrm>
            <a:off x="3851275"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50179" name="Rectangle 3"/>
          <p:cNvSpPr>
            <a:spLocks noChangeArrowheads="1"/>
          </p:cNvSpPr>
          <p:nvPr/>
        </p:nvSpPr>
        <p:spPr bwMode="auto">
          <a:xfrm>
            <a:off x="3851275"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b"/>
          <a:lstStyle/>
          <a:p>
            <a:pPr algn="r" eaLnBrk="0" hangingPunct="0"/>
            <a:r>
              <a:rPr lang="en-US" sz="1200">
                <a:latin typeface="Times New Roman" pitchFamily="18" charset="0"/>
              </a:rPr>
              <a:t>17</a:t>
            </a:r>
          </a:p>
        </p:txBody>
      </p:sp>
      <p:sp>
        <p:nvSpPr>
          <p:cNvPr id="50180" name="Rectangle 4"/>
          <p:cNvSpPr>
            <a:spLocks noChangeArrowheads="1"/>
          </p:cNvSpPr>
          <p:nvPr/>
        </p:nvSpPr>
        <p:spPr bwMode="auto">
          <a:xfrm>
            <a:off x="0"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50181" name="Rectangle 5"/>
          <p:cNvSpPr>
            <a:spLocks noChangeArrowheads="1"/>
          </p:cNvSpPr>
          <p:nvPr/>
        </p:nvSpPr>
        <p:spPr bwMode="auto">
          <a:xfrm>
            <a:off x="0"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50182" name="Rectangle 6"/>
          <p:cNvSpPr>
            <a:spLocks noChangeArrowheads="1" noTextEdit="1"/>
          </p:cNvSpPr>
          <p:nvPr>
            <p:ph type="sldImg"/>
          </p:nvPr>
        </p:nvSpPr>
        <p:spPr>
          <a:ln cap="flat">
            <a:solidFill>
              <a:schemeClr val="tx1"/>
            </a:solidFill>
          </a:ln>
        </p:spPr>
      </p:sp>
      <p:sp>
        <p:nvSpPr>
          <p:cNvPr id="50183" name="Rectangle 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7625" rIns="92075" bIns="47625"/>
          <a:lstStyle/>
          <a:p>
            <a:pPr eaLnBrk="1" hangingPunct="1"/>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3851275"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2771" name="Rectangle 3"/>
          <p:cNvSpPr>
            <a:spLocks noChangeArrowheads="1"/>
          </p:cNvSpPr>
          <p:nvPr/>
        </p:nvSpPr>
        <p:spPr bwMode="auto">
          <a:xfrm>
            <a:off x="3851275"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b"/>
          <a:lstStyle/>
          <a:p>
            <a:pPr algn="r" eaLnBrk="0" hangingPunct="0"/>
            <a:r>
              <a:rPr lang="en-US" sz="1200">
                <a:latin typeface="Times New Roman" pitchFamily="18" charset="0"/>
              </a:rPr>
              <a:t>2</a:t>
            </a:r>
          </a:p>
        </p:txBody>
      </p:sp>
      <p:sp>
        <p:nvSpPr>
          <p:cNvPr id="32772" name="Rectangle 4"/>
          <p:cNvSpPr>
            <a:spLocks noChangeArrowheads="1"/>
          </p:cNvSpPr>
          <p:nvPr/>
        </p:nvSpPr>
        <p:spPr bwMode="auto">
          <a:xfrm>
            <a:off x="0"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2773" name="Rectangle 5"/>
          <p:cNvSpPr>
            <a:spLocks noChangeArrowheads="1"/>
          </p:cNvSpPr>
          <p:nvPr/>
        </p:nvSpPr>
        <p:spPr bwMode="auto">
          <a:xfrm>
            <a:off x="0"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2774" name="Rectangle 6"/>
          <p:cNvSpPr>
            <a:spLocks noChangeArrowheads="1"/>
          </p:cNvSpPr>
          <p:nvPr/>
        </p:nvSpPr>
        <p:spPr bwMode="auto">
          <a:xfrm>
            <a:off x="3849688" y="0"/>
            <a:ext cx="294798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2775" name="Rectangle 7"/>
          <p:cNvSpPr>
            <a:spLocks noChangeArrowheads="1"/>
          </p:cNvSpPr>
          <p:nvPr/>
        </p:nvSpPr>
        <p:spPr bwMode="auto">
          <a:xfrm>
            <a:off x="3849688" y="9428163"/>
            <a:ext cx="2947987"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p>
            <a:pPr algn="r" defTabSz="949325" eaLnBrk="0" hangingPunct="0"/>
            <a:r>
              <a:rPr lang="en-US" sz="1000" i="1">
                <a:latin typeface="Times New Roman" pitchFamily="18" charset="0"/>
              </a:rPr>
              <a:t>18</a:t>
            </a:r>
          </a:p>
        </p:txBody>
      </p:sp>
      <p:sp>
        <p:nvSpPr>
          <p:cNvPr id="32776" name="Rectangle 8"/>
          <p:cNvSpPr>
            <a:spLocks noChangeArrowheads="1"/>
          </p:cNvSpPr>
          <p:nvPr/>
        </p:nvSpPr>
        <p:spPr bwMode="auto">
          <a:xfrm>
            <a:off x="0" y="9428163"/>
            <a:ext cx="29464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2777" name="Rectangle 9"/>
          <p:cNvSpPr>
            <a:spLocks noChangeArrowheads="1"/>
          </p:cNvSpPr>
          <p:nvPr/>
        </p:nvSpPr>
        <p:spPr bwMode="auto">
          <a:xfrm>
            <a:off x="0" y="0"/>
            <a:ext cx="2946400"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2778" name="Rectangle 10"/>
          <p:cNvSpPr>
            <a:spLocks noChangeArrowheads="1" noTextEdit="1"/>
          </p:cNvSpPr>
          <p:nvPr>
            <p:ph type="sldImg"/>
          </p:nvPr>
        </p:nvSpPr>
        <p:spPr>
          <a:ln cap="flat">
            <a:solidFill>
              <a:schemeClr val="tx1"/>
            </a:solidFill>
          </a:ln>
        </p:spPr>
      </p:sp>
      <p:sp>
        <p:nvSpPr>
          <p:cNvPr id="32779" name="Rectangle 11"/>
          <p:cNvSpPr>
            <a:spLocks noGrp="1" noChangeArrowheads="1"/>
          </p:cNvSpPr>
          <p:nvPr>
            <p:ph type="body" idx="1"/>
          </p:nvPr>
        </p:nvSpPr>
        <p:spPr>
          <a:xfrm>
            <a:off x="906463" y="4713288"/>
            <a:ext cx="4983162" cy="4467225"/>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662" tIns="47625" rIns="93662" bIns="47625"/>
          <a:lstStyle/>
          <a:p>
            <a:pPr defTabSz="790575" eaLnBrk="1" hangingPunct="1"/>
            <a:endParaRPr lang="en-GB"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p:cNvSpPr>
          <p:nvPr/>
        </p:nvSpPr>
        <p:spPr bwMode="auto">
          <a:xfrm>
            <a:off x="3851275"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51203" name="Rectangle 3"/>
          <p:cNvSpPr>
            <a:spLocks noChangeArrowheads="1"/>
          </p:cNvSpPr>
          <p:nvPr/>
        </p:nvSpPr>
        <p:spPr bwMode="auto">
          <a:xfrm>
            <a:off x="3851275"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b"/>
          <a:lstStyle/>
          <a:p>
            <a:pPr algn="r" eaLnBrk="0" hangingPunct="0"/>
            <a:r>
              <a:rPr lang="en-US" sz="1200">
                <a:latin typeface="Times New Roman" pitchFamily="18" charset="0"/>
              </a:rPr>
              <a:t>15</a:t>
            </a:r>
          </a:p>
        </p:txBody>
      </p:sp>
      <p:sp>
        <p:nvSpPr>
          <p:cNvPr id="51204" name="Rectangle 4"/>
          <p:cNvSpPr>
            <a:spLocks noChangeArrowheads="1"/>
          </p:cNvSpPr>
          <p:nvPr/>
        </p:nvSpPr>
        <p:spPr bwMode="auto">
          <a:xfrm>
            <a:off x="0"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51205" name="Rectangle 5"/>
          <p:cNvSpPr>
            <a:spLocks noChangeArrowheads="1"/>
          </p:cNvSpPr>
          <p:nvPr/>
        </p:nvSpPr>
        <p:spPr bwMode="auto">
          <a:xfrm>
            <a:off x="0"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51206" name="Rectangle 6"/>
          <p:cNvSpPr>
            <a:spLocks noChangeArrowheads="1" noTextEdit="1"/>
          </p:cNvSpPr>
          <p:nvPr>
            <p:ph type="sldImg"/>
          </p:nvPr>
        </p:nvSpPr>
        <p:spPr>
          <a:ln cap="flat"/>
        </p:spPr>
      </p:sp>
      <p:sp>
        <p:nvSpPr>
          <p:cNvPr id="51207" name="Rectangle 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3851275"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3795" name="Rectangle 3"/>
          <p:cNvSpPr>
            <a:spLocks noChangeArrowheads="1"/>
          </p:cNvSpPr>
          <p:nvPr/>
        </p:nvSpPr>
        <p:spPr bwMode="auto">
          <a:xfrm>
            <a:off x="3851275"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b"/>
          <a:lstStyle/>
          <a:p>
            <a:pPr algn="r" eaLnBrk="0" hangingPunct="0"/>
            <a:r>
              <a:rPr lang="en-US" sz="1200">
                <a:latin typeface="Times New Roman" pitchFamily="18" charset="0"/>
              </a:rPr>
              <a:t>2</a:t>
            </a:r>
          </a:p>
        </p:txBody>
      </p:sp>
      <p:sp>
        <p:nvSpPr>
          <p:cNvPr id="33796" name="Rectangle 4"/>
          <p:cNvSpPr>
            <a:spLocks noChangeArrowheads="1"/>
          </p:cNvSpPr>
          <p:nvPr/>
        </p:nvSpPr>
        <p:spPr bwMode="auto">
          <a:xfrm>
            <a:off x="0"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3797" name="Rectangle 5"/>
          <p:cNvSpPr>
            <a:spLocks noChangeArrowheads="1"/>
          </p:cNvSpPr>
          <p:nvPr/>
        </p:nvSpPr>
        <p:spPr bwMode="auto">
          <a:xfrm>
            <a:off x="0"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3798" name="Rectangle 6"/>
          <p:cNvSpPr>
            <a:spLocks noChangeArrowheads="1"/>
          </p:cNvSpPr>
          <p:nvPr/>
        </p:nvSpPr>
        <p:spPr bwMode="auto">
          <a:xfrm>
            <a:off x="3849688" y="0"/>
            <a:ext cx="294798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3799" name="Rectangle 7"/>
          <p:cNvSpPr>
            <a:spLocks noChangeArrowheads="1"/>
          </p:cNvSpPr>
          <p:nvPr/>
        </p:nvSpPr>
        <p:spPr bwMode="auto">
          <a:xfrm>
            <a:off x="3849688" y="9428163"/>
            <a:ext cx="2947987"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p>
            <a:pPr algn="r" defTabSz="949325" eaLnBrk="0" hangingPunct="0"/>
            <a:r>
              <a:rPr lang="en-US" sz="1000" i="1">
                <a:latin typeface="Times New Roman" pitchFamily="18" charset="0"/>
              </a:rPr>
              <a:t>18</a:t>
            </a:r>
          </a:p>
        </p:txBody>
      </p:sp>
      <p:sp>
        <p:nvSpPr>
          <p:cNvPr id="33800" name="Rectangle 8"/>
          <p:cNvSpPr>
            <a:spLocks noChangeArrowheads="1"/>
          </p:cNvSpPr>
          <p:nvPr/>
        </p:nvSpPr>
        <p:spPr bwMode="auto">
          <a:xfrm>
            <a:off x="0" y="9428163"/>
            <a:ext cx="29464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3801" name="Rectangle 9"/>
          <p:cNvSpPr>
            <a:spLocks noChangeArrowheads="1"/>
          </p:cNvSpPr>
          <p:nvPr/>
        </p:nvSpPr>
        <p:spPr bwMode="auto">
          <a:xfrm>
            <a:off x="0" y="0"/>
            <a:ext cx="2946400"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3802" name="Rectangle 10"/>
          <p:cNvSpPr>
            <a:spLocks noChangeArrowheads="1" noTextEdit="1"/>
          </p:cNvSpPr>
          <p:nvPr>
            <p:ph type="sldImg"/>
          </p:nvPr>
        </p:nvSpPr>
        <p:spPr>
          <a:ln cap="flat">
            <a:solidFill>
              <a:schemeClr val="tx1"/>
            </a:solidFill>
          </a:ln>
        </p:spPr>
      </p:sp>
      <p:sp>
        <p:nvSpPr>
          <p:cNvPr id="33803" name="Rectangle 11"/>
          <p:cNvSpPr>
            <a:spLocks noGrp="1" noChangeArrowheads="1"/>
          </p:cNvSpPr>
          <p:nvPr>
            <p:ph type="body" idx="1"/>
          </p:nvPr>
        </p:nvSpPr>
        <p:spPr>
          <a:xfrm>
            <a:off x="906463" y="4713288"/>
            <a:ext cx="4983162" cy="4467225"/>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662" tIns="47625" rIns="93662" bIns="47625"/>
          <a:lstStyle/>
          <a:p>
            <a:pPr defTabSz="790575" eaLnBrk="1" hangingPunct="1"/>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3851275"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4819" name="Rectangle 3"/>
          <p:cNvSpPr>
            <a:spLocks noChangeArrowheads="1"/>
          </p:cNvSpPr>
          <p:nvPr/>
        </p:nvSpPr>
        <p:spPr bwMode="auto">
          <a:xfrm>
            <a:off x="3851275"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b"/>
          <a:lstStyle/>
          <a:p>
            <a:pPr algn="r" eaLnBrk="0" hangingPunct="0"/>
            <a:r>
              <a:rPr lang="en-US" sz="1200">
                <a:latin typeface="Times New Roman" pitchFamily="18" charset="0"/>
              </a:rPr>
              <a:t>2</a:t>
            </a:r>
          </a:p>
        </p:txBody>
      </p:sp>
      <p:sp>
        <p:nvSpPr>
          <p:cNvPr id="34820" name="Rectangle 4"/>
          <p:cNvSpPr>
            <a:spLocks noChangeArrowheads="1"/>
          </p:cNvSpPr>
          <p:nvPr/>
        </p:nvSpPr>
        <p:spPr bwMode="auto">
          <a:xfrm>
            <a:off x="0"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4821" name="Rectangle 5"/>
          <p:cNvSpPr>
            <a:spLocks noChangeArrowheads="1"/>
          </p:cNvSpPr>
          <p:nvPr/>
        </p:nvSpPr>
        <p:spPr bwMode="auto">
          <a:xfrm>
            <a:off x="0"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4822" name="Rectangle 6"/>
          <p:cNvSpPr>
            <a:spLocks noChangeArrowheads="1"/>
          </p:cNvSpPr>
          <p:nvPr/>
        </p:nvSpPr>
        <p:spPr bwMode="auto">
          <a:xfrm>
            <a:off x="3849688" y="0"/>
            <a:ext cx="294798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4823" name="Rectangle 7"/>
          <p:cNvSpPr>
            <a:spLocks noChangeArrowheads="1"/>
          </p:cNvSpPr>
          <p:nvPr/>
        </p:nvSpPr>
        <p:spPr bwMode="auto">
          <a:xfrm>
            <a:off x="3849688" y="9428163"/>
            <a:ext cx="2947987"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p>
            <a:pPr algn="r" defTabSz="949325" eaLnBrk="0" hangingPunct="0"/>
            <a:r>
              <a:rPr lang="en-US" sz="1000" i="1">
                <a:latin typeface="Times New Roman" pitchFamily="18" charset="0"/>
              </a:rPr>
              <a:t>18</a:t>
            </a:r>
          </a:p>
        </p:txBody>
      </p:sp>
      <p:sp>
        <p:nvSpPr>
          <p:cNvPr id="34824" name="Rectangle 8"/>
          <p:cNvSpPr>
            <a:spLocks noChangeArrowheads="1"/>
          </p:cNvSpPr>
          <p:nvPr/>
        </p:nvSpPr>
        <p:spPr bwMode="auto">
          <a:xfrm>
            <a:off x="0" y="9428163"/>
            <a:ext cx="29464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4825" name="Rectangle 9"/>
          <p:cNvSpPr>
            <a:spLocks noChangeArrowheads="1"/>
          </p:cNvSpPr>
          <p:nvPr/>
        </p:nvSpPr>
        <p:spPr bwMode="auto">
          <a:xfrm>
            <a:off x="0" y="0"/>
            <a:ext cx="2946400"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4826" name="Rectangle 10"/>
          <p:cNvSpPr>
            <a:spLocks noChangeArrowheads="1" noTextEdit="1"/>
          </p:cNvSpPr>
          <p:nvPr>
            <p:ph type="sldImg"/>
          </p:nvPr>
        </p:nvSpPr>
        <p:spPr>
          <a:ln cap="flat">
            <a:solidFill>
              <a:schemeClr val="tx1"/>
            </a:solidFill>
          </a:ln>
        </p:spPr>
      </p:sp>
      <p:sp>
        <p:nvSpPr>
          <p:cNvPr id="34827" name="Rectangle 11"/>
          <p:cNvSpPr>
            <a:spLocks noGrp="1" noChangeArrowheads="1"/>
          </p:cNvSpPr>
          <p:nvPr>
            <p:ph type="body" idx="1"/>
          </p:nvPr>
        </p:nvSpPr>
        <p:spPr>
          <a:xfrm>
            <a:off x="906463" y="4713288"/>
            <a:ext cx="4983162" cy="4467225"/>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662" tIns="47625" rIns="93662" bIns="47625"/>
          <a:lstStyle/>
          <a:p>
            <a:pPr defTabSz="790575" eaLnBrk="1" hangingPunct="1"/>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3851275"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5843" name="Rectangle 3"/>
          <p:cNvSpPr>
            <a:spLocks noChangeArrowheads="1"/>
          </p:cNvSpPr>
          <p:nvPr/>
        </p:nvSpPr>
        <p:spPr bwMode="auto">
          <a:xfrm>
            <a:off x="3851275"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b"/>
          <a:lstStyle/>
          <a:p>
            <a:pPr algn="r" eaLnBrk="0" hangingPunct="0"/>
            <a:r>
              <a:rPr lang="en-US" sz="1200">
                <a:latin typeface="Times New Roman" pitchFamily="18" charset="0"/>
              </a:rPr>
              <a:t>2</a:t>
            </a:r>
          </a:p>
        </p:txBody>
      </p:sp>
      <p:sp>
        <p:nvSpPr>
          <p:cNvPr id="35844" name="Rectangle 4"/>
          <p:cNvSpPr>
            <a:spLocks noChangeArrowheads="1"/>
          </p:cNvSpPr>
          <p:nvPr/>
        </p:nvSpPr>
        <p:spPr bwMode="auto">
          <a:xfrm>
            <a:off x="0"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5845" name="Rectangle 5"/>
          <p:cNvSpPr>
            <a:spLocks noChangeArrowheads="1"/>
          </p:cNvSpPr>
          <p:nvPr/>
        </p:nvSpPr>
        <p:spPr bwMode="auto">
          <a:xfrm>
            <a:off x="0"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5846" name="Rectangle 6"/>
          <p:cNvSpPr>
            <a:spLocks noChangeArrowheads="1"/>
          </p:cNvSpPr>
          <p:nvPr/>
        </p:nvSpPr>
        <p:spPr bwMode="auto">
          <a:xfrm>
            <a:off x="3849688" y="0"/>
            <a:ext cx="294798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5847" name="Rectangle 7"/>
          <p:cNvSpPr>
            <a:spLocks noChangeArrowheads="1"/>
          </p:cNvSpPr>
          <p:nvPr/>
        </p:nvSpPr>
        <p:spPr bwMode="auto">
          <a:xfrm>
            <a:off x="3849688" y="9428163"/>
            <a:ext cx="2947987"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p>
            <a:pPr algn="r" defTabSz="949325" eaLnBrk="0" hangingPunct="0"/>
            <a:r>
              <a:rPr lang="en-US" sz="1000" i="1">
                <a:latin typeface="Times New Roman" pitchFamily="18" charset="0"/>
              </a:rPr>
              <a:t>18</a:t>
            </a:r>
          </a:p>
        </p:txBody>
      </p:sp>
      <p:sp>
        <p:nvSpPr>
          <p:cNvPr id="35848" name="Rectangle 8"/>
          <p:cNvSpPr>
            <a:spLocks noChangeArrowheads="1"/>
          </p:cNvSpPr>
          <p:nvPr/>
        </p:nvSpPr>
        <p:spPr bwMode="auto">
          <a:xfrm>
            <a:off x="0" y="9428163"/>
            <a:ext cx="29464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5849" name="Rectangle 9"/>
          <p:cNvSpPr>
            <a:spLocks noChangeArrowheads="1"/>
          </p:cNvSpPr>
          <p:nvPr/>
        </p:nvSpPr>
        <p:spPr bwMode="auto">
          <a:xfrm>
            <a:off x="0" y="0"/>
            <a:ext cx="2946400"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5850" name="Rectangle 10"/>
          <p:cNvSpPr>
            <a:spLocks noChangeArrowheads="1" noTextEdit="1"/>
          </p:cNvSpPr>
          <p:nvPr>
            <p:ph type="sldImg"/>
          </p:nvPr>
        </p:nvSpPr>
        <p:spPr>
          <a:ln cap="flat">
            <a:solidFill>
              <a:schemeClr val="tx1"/>
            </a:solidFill>
          </a:ln>
        </p:spPr>
      </p:sp>
      <p:sp>
        <p:nvSpPr>
          <p:cNvPr id="35851" name="Rectangle 11"/>
          <p:cNvSpPr>
            <a:spLocks noGrp="1" noChangeArrowheads="1"/>
          </p:cNvSpPr>
          <p:nvPr>
            <p:ph type="body" idx="1"/>
          </p:nvPr>
        </p:nvSpPr>
        <p:spPr>
          <a:xfrm>
            <a:off x="906463" y="4713288"/>
            <a:ext cx="4983162" cy="4467225"/>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662" tIns="47625" rIns="93662" bIns="47625"/>
          <a:lstStyle/>
          <a:p>
            <a:pPr defTabSz="790575" eaLnBrk="1" hangingPunct="1"/>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3851275"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6867" name="Rectangle 3"/>
          <p:cNvSpPr>
            <a:spLocks noChangeArrowheads="1"/>
          </p:cNvSpPr>
          <p:nvPr/>
        </p:nvSpPr>
        <p:spPr bwMode="auto">
          <a:xfrm>
            <a:off x="3851275"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b"/>
          <a:lstStyle/>
          <a:p>
            <a:pPr algn="r" eaLnBrk="0" hangingPunct="0"/>
            <a:r>
              <a:rPr lang="en-US" sz="1200">
                <a:latin typeface="Times New Roman" pitchFamily="18" charset="0"/>
              </a:rPr>
              <a:t>2</a:t>
            </a:r>
          </a:p>
        </p:txBody>
      </p:sp>
      <p:sp>
        <p:nvSpPr>
          <p:cNvPr id="36868" name="Rectangle 4"/>
          <p:cNvSpPr>
            <a:spLocks noChangeArrowheads="1"/>
          </p:cNvSpPr>
          <p:nvPr/>
        </p:nvSpPr>
        <p:spPr bwMode="auto">
          <a:xfrm>
            <a:off x="0"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6869" name="Rectangle 5"/>
          <p:cNvSpPr>
            <a:spLocks noChangeArrowheads="1"/>
          </p:cNvSpPr>
          <p:nvPr/>
        </p:nvSpPr>
        <p:spPr bwMode="auto">
          <a:xfrm>
            <a:off x="0"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6870" name="Rectangle 6"/>
          <p:cNvSpPr>
            <a:spLocks noChangeArrowheads="1"/>
          </p:cNvSpPr>
          <p:nvPr/>
        </p:nvSpPr>
        <p:spPr bwMode="auto">
          <a:xfrm>
            <a:off x="3849688" y="0"/>
            <a:ext cx="294798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6871" name="Rectangle 7"/>
          <p:cNvSpPr>
            <a:spLocks noChangeArrowheads="1"/>
          </p:cNvSpPr>
          <p:nvPr/>
        </p:nvSpPr>
        <p:spPr bwMode="auto">
          <a:xfrm>
            <a:off x="3849688" y="9428163"/>
            <a:ext cx="2947987"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p>
            <a:pPr algn="r" defTabSz="949325" eaLnBrk="0" hangingPunct="0"/>
            <a:r>
              <a:rPr lang="en-US" sz="1000" i="1">
                <a:latin typeface="Times New Roman" pitchFamily="18" charset="0"/>
              </a:rPr>
              <a:t>18</a:t>
            </a:r>
          </a:p>
        </p:txBody>
      </p:sp>
      <p:sp>
        <p:nvSpPr>
          <p:cNvPr id="36872" name="Rectangle 8"/>
          <p:cNvSpPr>
            <a:spLocks noChangeArrowheads="1"/>
          </p:cNvSpPr>
          <p:nvPr/>
        </p:nvSpPr>
        <p:spPr bwMode="auto">
          <a:xfrm>
            <a:off x="0" y="9428163"/>
            <a:ext cx="29464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6873" name="Rectangle 9"/>
          <p:cNvSpPr>
            <a:spLocks noChangeArrowheads="1"/>
          </p:cNvSpPr>
          <p:nvPr/>
        </p:nvSpPr>
        <p:spPr bwMode="auto">
          <a:xfrm>
            <a:off x="0" y="0"/>
            <a:ext cx="2946400"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6874" name="Rectangle 10"/>
          <p:cNvSpPr>
            <a:spLocks noChangeArrowheads="1" noTextEdit="1"/>
          </p:cNvSpPr>
          <p:nvPr>
            <p:ph type="sldImg"/>
          </p:nvPr>
        </p:nvSpPr>
        <p:spPr>
          <a:ln cap="flat">
            <a:solidFill>
              <a:schemeClr val="tx1"/>
            </a:solidFill>
          </a:ln>
        </p:spPr>
      </p:sp>
      <p:sp>
        <p:nvSpPr>
          <p:cNvPr id="36875" name="Rectangle 11"/>
          <p:cNvSpPr>
            <a:spLocks noGrp="1" noChangeArrowheads="1"/>
          </p:cNvSpPr>
          <p:nvPr>
            <p:ph type="body" idx="1"/>
          </p:nvPr>
        </p:nvSpPr>
        <p:spPr>
          <a:xfrm>
            <a:off x="906463" y="4713288"/>
            <a:ext cx="4983162" cy="4467225"/>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662" tIns="47625" rIns="93662" bIns="47625"/>
          <a:lstStyle/>
          <a:p>
            <a:pPr defTabSz="790575" eaLnBrk="1" hangingPunct="1"/>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ChangeArrowheads="1"/>
          </p:cNvSpPr>
          <p:nvPr/>
        </p:nvSpPr>
        <p:spPr bwMode="auto">
          <a:xfrm>
            <a:off x="3851275"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7891" name="Rectangle 3"/>
          <p:cNvSpPr>
            <a:spLocks noChangeArrowheads="1"/>
          </p:cNvSpPr>
          <p:nvPr/>
        </p:nvSpPr>
        <p:spPr bwMode="auto">
          <a:xfrm>
            <a:off x="3851275"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b"/>
          <a:lstStyle/>
          <a:p>
            <a:pPr algn="r" eaLnBrk="0" hangingPunct="0"/>
            <a:r>
              <a:rPr lang="en-US" sz="1200">
                <a:latin typeface="Times New Roman" pitchFamily="18" charset="0"/>
              </a:rPr>
              <a:t>2</a:t>
            </a:r>
          </a:p>
        </p:txBody>
      </p:sp>
      <p:sp>
        <p:nvSpPr>
          <p:cNvPr id="37892" name="Rectangle 4"/>
          <p:cNvSpPr>
            <a:spLocks noChangeArrowheads="1"/>
          </p:cNvSpPr>
          <p:nvPr/>
        </p:nvSpPr>
        <p:spPr bwMode="auto">
          <a:xfrm>
            <a:off x="0"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7893" name="Rectangle 5"/>
          <p:cNvSpPr>
            <a:spLocks noChangeArrowheads="1"/>
          </p:cNvSpPr>
          <p:nvPr/>
        </p:nvSpPr>
        <p:spPr bwMode="auto">
          <a:xfrm>
            <a:off x="0"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7894" name="Rectangle 6"/>
          <p:cNvSpPr>
            <a:spLocks noChangeArrowheads="1"/>
          </p:cNvSpPr>
          <p:nvPr/>
        </p:nvSpPr>
        <p:spPr bwMode="auto">
          <a:xfrm>
            <a:off x="3849688" y="0"/>
            <a:ext cx="294798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7895" name="Rectangle 7"/>
          <p:cNvSpPr>
            <a:spLocks noChangeArrowheads="1"/>
          </p:cNvSpPr>
          <p:nvPr/>
        </p:nvSpPr>
        <p:spPr bwMode="auto">
          <a:xfrm>
            <a:off x="3849688" y="9428163"/>
            <a:ext cx="2947987"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p>
            <a:pPr algn="r" defTabSz="949325" eaLnBrk="0" hangingPunct="0"/>
            <a:r>
              <a:rPr lang="en-US" sz="1000" i="1">
                <a:latin typeface="Times New Roman" pitchFamily="18" charset="0"/>
              </a:rPr>
              <a:t>18</a:t>
            </a:r>
          </a:p>
        </p:txBody>
      </p:sp>
      <p:sp>
        <p:nvSpPr>
          <p:cNvPr id="37896" name="Rectangle 8"/>
          <p:cNvSpPr>
            <a:spLocks noChangeArrowheads="1"/>
          </p:cNvSpPr>
          <p:nvPr/>
        </p:nvSpPr>
        <p:spPr bwMode="auto">
          <a:xfrm>
            <a:off x="0" y="9428163"/>
            <a:ext cx="29464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7897" name="Rectangle 9"/>
          <p:cNvSpPr>
            <a:spLocks noChangeArrowheads="1"/>
          </p:cNvSpPr>
          <p:nvPr/>
        </p:nvSpPr>
        <p:spPr bwMode="auto">
          <a:xfrm>
            <a:off x="0" y="0"/>
            <a:ext cx="2946400"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7898" name="Rectangle 10"/>
          <p:cNvSpPr>
            <a:spLocks noChangeArrowheads="1" noTextEdit="1"/>
          </p:cNvSpPr>
          <p:nvPr>
            <p:ph type="sldImg"/>
          </p:nvPr>
        </p:nvSpPr>
        <p:spPr>
          <a:ln cap="flat">
            <a:solidFill>
              <a:schemeClr val="tx1"/>
            </a:solidFill>
          </a:ln>
        </p:spPr>
      </p:sp>
      <p:sp>
        <p:nvSpPr>
          <p:cNvPr id="37899" name="Rectangle 11"/>
          <p:cNvSpPr>
            <a:spLocks noGrp="1" noChangeArrowheads="1"/>
          </p:cNvSpPr>
          <p:nvPr>
            <p:ph type="body" idx="1"/>
          </p:nvPr>
        </p:nvSpPr>
        <p:spPr>
          <a:xfrm>
            <a:off x="906463" y="4713288"/>
            <a:ext cx="4983162" cy="4467225"/>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662" tIns="47625" rIns="93662" bIns="47625"/>
          <a:lstStyle/>
          <a:p>
            <a:pPr defTabSz="790575" eaLnBrk="1" hangingPunct="1"/>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ChangeArrowheads="1"/>
          </p:cNvSpPr>
          <p:nvPr/>
        </p:nvSpPr>
        <p:spPr bwMode="auto">
          <a:xfrm>
            <a:off x="3851275"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8915" name="Rectangle 3"/>
          <p:cNvSpPr>
            <a:spLocks noChangeArrowheads="1"/>
          </p:cNvSpPr>
          <p:nvPr/>
        </p:nvSpPr>
        <p:spPr bwMode="auto">
          <a:xfrm>
            <a:off x="3851275"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b"/>
          <a:lstStyle/>
          <a:p>
            <a:pPr algn="r" eaLnBrk="0" hangingPunct="0"/>
            <a:r>
              <a:rPr lang="en-US" sz="1200">
                <a:latin typeface="Times New Roman" pitchFamily="18" charset="0"/>
              </a:rPr>
              <a:t>2</a:t>
            </a:r>
          </a:p>
        </p:txBody>
      </p:sp>
      <p:sp>
        <p:nvSpPr>
          <p:cNvPr id="38916" name="Rectangle 4"/>
          <p:cNvSpPr>
            <a:spLocks noChangeArrowheads="1"/>
          </p:cNvSpPr>
          <p:nvPr/>
        </p:nvSpPr>
        <p:spPr bwMode="auto">
          <a:xfrm>
            <a:off x="0"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8917" name="Rectangle 5"/>
          <p:cNvSpPr>
            <a:spLocks noChangeArrowheads="1"/>
          </p:cNvSpPr>
          <p:nvPr/>
        </p:nvSpPr>
        <p:spPr bwMode="auto">
          <a:xfrm>
            <a:off x="0"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8918" name="Rectangle 6"/>
          <p:cNvSpPr>
            <a:spLocks noChangeArrowheads="1"/>
          </p:cNvSpPr>
          <p:nvPr/>
        </p:nvSpPr>
        <p:spPr bwMode="auto">
          <a:xfrm>
            <a:off x="3849688" y="0"/>
            <a:ext cx="294798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8919" name="Rectangle 7"/>
          <p:cNvSpPr>
            <a:spLocks noChangeArrowheads="1"/>
          </p:cNvSpPr>
          <p:nvPr/>
        </p:nvSpPr>
        <p:spPr bwMode="auto">
          <a:xfrm>
            <a:off x="3849688" y="9428163"/>
            <a:ext cx="2947987"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p>
            <a:pPr algn="r" defTabSz="949325" eaLnBrk="0" hangingPunct="0"/>
            <a:r>
              <a:rPr lang="en-US" sz="1000" i="1">
                <a:latin typeface="Times New Roman" pitchFamily="18" charset="0"/>
              </a:rPr>
              <a:t>18</a:t>
            </a:r>
          </a:p>
        </p:txBody>
      </p:sp>
      <p:sp>
        <p:nvSpPr>
          <p:cNvPr id="38920" name="Rectangle 8"/>
          <p:cNvSpPr>
            <a:spLocks noChangeArrowheads="1"/>
          </p:cNvSpPr>
          <p:nvPr/>
        </p:nvSpPr>
        <p:spPr bwMode="auto">
          <a:xfrm>
            <a:off x="0" y="9428163"/>
            <a:ext cx="29464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8921" name="Rectangle 9"/>
          <p:cNvSpPr>
            <a:spLocks noChangeArrowheads="1"/>
          </p:cNvSpPr>
          <p:nvPr/>
        </p:nvSpPr>
        <p:spPr bwMode="auto">
          <a:xfrm>
            <a:off x="0" y="0"/>
            <a:ext cx="2946400"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8922" name="Rectangle 10"/>
          <p:cNvSpPr>
            <a:spLocks noChangeArrowheads="1" noTextEdit="1"/>
          </p:cNvSpPr>
          <p:nvPr>
            <p:ph type="sldImg"/>
          </p:nvPr>
        </p:nvSpPr>
        <p:spPr>
          <a:ln cap="flat">
            <a:solidFill>
              <a:schemeClr val="tx1"/>
            </a:solidFill>
          </a:ln>
        </p:spPr>
      </p:sp>
      <p:sp>
        <p:nvSpPr>
          <p:cNvPr id="38923" name="Rectangle 11"/>
          <p:cNvSpPr>
            <a:spLocks noGrp="1" noChangeArrowheads="1"/>
          </p:cNvSpPr>
          <p:nvPr>
            <p:ph type="body" idx="1"/>
          </p:nvPr>
        </p:nvSpPr>
        <p:spPr>
          <a:xfrm>
            <a:off x="906463" y="4713288"/>
            <a:ext cx="4983162" cy="4467225"/>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662" tIns="47625" rIns="93662" bIns="47625"/>
          <a:lstStyle/>
          <a:p>
            <a:pPr defTabSz="790575" eaLnBrk="1" hangingPunct="1"/>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p:cNvSpPr>
          <p:nvPr/>
        </p:nvSpPr>
        <p:spPr bwMode="auto">
          <a:xfrm>
            <a:off x="3851275"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9939" name="Rectangle 3"/>
          <p:cNvSpPr>
            <a:spLocks noChangeArrowheads="1"/>
          </p:cNvSpPr>
          <p:nvPr/>
        </p:nvSpPr>
        <p:spPr bwMode="auto">
          <a:xfrm>
            <a:off x="3851275"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b"/>
          <a:lstStyle/>
          <a:p>
            <a:pPr algn="r" eaLnBrk="0" hangingPunct="0"/>
            <a:r>
              <a:rPr lang="en-US" sz="1200">
                <a:latin typeface="Times New Roman" pitchFamily="18" charset="0"/>
              </a:rPr>
              <a:t>5</a:t>
            </a:r>
          </a:p>
        </p:txBody>
      </p:sp>
      <p:sp>
        <p:nvSpPr>
          <p:cNvPr id="39940" name="Rectangle 4"/>
          <p:cNvSpPr>
            <a:spLocks noChangeArrowheads="1"/>
          </p:cNvSpPr>
          <p:nvPr/>
        </p:nvSpPr>
        <p:spPr bwMode="auto">
          <a:xfrm>
            <a:off x="0" y="942975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9941" name="Rectangle 5"/>
          <p:cNvSpPr>
            <a:spLocks noChangeArrowheads="1"/>
          </p:cNvSpPr>
          <p:nvPr/>
        </p:nvSpPr>
        <p:spPr bwMode="auto">
          <a:xfrm>
            <a:off x="0"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9942" name="Rectangle 6"/>
          <p:cNvSpPr>
            <a:spLocks noChangeArrowheads="1" noTextEdit="1"/>
          </p:cNvSpPr>
          <p:nvPr>
            <p:ph type="sldImg"/>
          </p:nvPr>
        </p:nvSpPr>
        <p:spPr>
          <a:ln cap="flat">
            <a:solidFill>
              <a:schemeClr val="tx1"/>
            </a:solidFill>
          </a:ln>
        </p:spPr>
      </p:sp>
      <p:sp>
        <p:nvSpPr>
          <p:cNvPr id="39943" name="Rectangle 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7625" rIns="92075" bIns="47625"/>
          <a:lstStyle/>
          <a:p>
            <a:pPr eaLnBrk="1" hangingPunct="1"/>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175" y="4267200"/>
            <a:ext cx="9140825" cy="2590800"/>
            <a:chOff x="2" y="2688"/>
            <a:chExt cx="5758" cy="1632"/>
          </a:xfrm>
        </p:grpSpPr>
        <p:sp>
          <p:nvSpPr>
            <p:cNvPr id="5" name="Freeform 3"/>
            <p:cNvSpPr>
              <a:spLocks/>
            </p:cNvSpPr>
            <p:nvPr/>
          </p:nvSpPr>
          <p:spPr bwMode="hidden">
            <a:xfrm>
              <a:off x="2" y="2688"/>
              <a:ext cx="5758" cy="1632"/>
            </a:xfrm>
            <a:custGeom>
              <a:avLst/>
              <a:gdLst>
                <a:gd name="T0" fmla="*/ 5848 w 5740"/>
                <a:gd name="T1" fmla="*/ 12 h 4316"/>
                <a:gd name="T2" fmla="*/ 0 w 5740"/>
                <a:gd name="T3" fmla="*/ 12 h 4316"/>
                <a:gd name="T4" fmla="*/ 0 w 5740"/>
                <a:gd name="T5" fmla="*/ 0 h 4316"/>
                <a:gd name="T6" fmla="*/ 5848 w 5740"/>
                <a:gd name="T7" fmla="*/ 0 h 4316"/>
                <a:gd name="T8" fmla="*/ 5848 w 5740"/>
                <a:gd name="T9" fmla="*/ 12 h 4316"/>
                <a:gd name="T10" fmla="*/ 5848 w 5740"/>
                <a:gd name="T11" fmla="*/ 12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PT"/>
            </a:p>
          </p:txBody>
        </p:sp>
        <p:grpSp>
          <p:nvGrpSpPr>
            <p:cNvPr id="6" name="Group 4"/>
            <p:cNvGrpSpPr>
              <a:grpSpLocks/>
            </p:cNvGrpSpPr>
            <p:nvPr userDrawn="1"/>
          </p:nvGrpSpPr>
          <p:grpSpPr bwMode="auto">
            <a:xfrm>
              <a:off x="3528" y="3715"/>
              <a:ext cx="792" cy="521"/>
              <a:chOff x="3527" y="3715"/>
              <a:chExt cx="792" cy="521"/>
            </a:xfrm>
          </p:grpSpPr>
          <p:sp>
            <p:nvSpPr>
              <p:cNvPr id="57" name="Oval 5"/>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pPr>
                  <a:defRPr/>
                </a:pPr>
                <a:endParaRPr lang="en-GB">
                  <a:latin typeface="Arial" pitchFamily="34" charset="0"/>
                </a:endParaRPr>
              </a:p>
            </p:txBody>
          </p:sp>
          <p:sp>
            <p:nvSpPr>
              <p:cNvPr id="58" name="Oval 6"/>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pPr>
                  <a:defRPr/>
                </a:pPr>
                <a:endParaRPr lang="en-GB">
                  <a:latin typeface="Arial" pitchFamily="34" charset="0"/>
                </a:endParaRPr>
              </a:p>
            </p:txBody>
          </p:sp>
          <p:sp>
            <p:nvSpPr>
              <p:cNvPr id="59" name="Oval 7"/>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en-GB">
                  <a:latin typeface="Arial" pitchFamily="34" charset="0"/>
                </a:endParaRPr>
              </a:p>
            </p:txBody>
          </p:sp>
          <p:sp>
            <p:nvSpPr>
              <p:cNvPr id="60" name="Oval 8"/>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defRPr/>
                </a:pPr>
                <a:endParaRPr lang="en-GB">
                  <a:latin typeface="Arial" pitchFamily="34" charset="0"/>
                </a:endParaRPr>
              </a:p>
            </p:txBody>
          </p:sp>
          <p:sp>
            <p:nvSpPr>
              <p:cNvPr id="61" name="Oval 9"/>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en-GB">
                  <a:latin typeface="Arial" pitchFamily="34" charset="0"/>
                </a:endParaRPr>
              </a:p>
            </p:txBody>
          </p:sp>
          <p:sp>
            <p:nvSpPr>
              <p:cNvPr id="62" name="Freeform 10"/>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pPr>
                  <a:defRPr/>
                </a:pPr>
                <a:endParaRPr lang="en-GB">
                  <a:latin typeface="Arial" pitchFamily="34" charset="0"/>
                </a:endParaRPr>
              </a:p>
            </p:txBody>
          </p:sp>
          <p:sp>
            <p:nvSpPr>
              <p:cNvPr id="63" name="Freeform 11"/>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pPr>
                  <a:defRPr/>
                </a:pPr>
                <a:endParaRPr lang="en-GB">
                  <a:latin typeface="Arial" pitchFamily="34" charset="0"/>
                </a:endParaRPr>
              </a:p>
            </p:txBody>
          </p:sp>
          <p:sp>
            <p:nvSpPr>
              <p:cNvPr id="64" name="Freeform 12"/>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en-GB">
                  <a:latin typeface="Arial" pitchFamily="34" charset="0"/>
                </a:endParaRPr>
              </a:p>
            </p:txBody>
          </p:sp>
          <p:sp>
            <p:nvSpPr>
              <p:cNvPr id="65" name="Freeform 13"/>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pPr>
                  <a:defRPr/>
                </a:pPr>
                <a:endParaRPr lang="en-GB">
                  <a:latin typeface="Arial" pitchFamily="34" charset="0"/>
                </a:endParaRPr>
              </a:p>
            </p:txBody>
          </p:sp>
          <p:sp>
            <p:nvSpPr>
              <p:cNvPr id="66" name="Freeform 14"/>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pPr>
                  <a:defRPr/>
                </a:pPr>
                <a:endParaRPr lang="en-GB">
                  <a:latin typeface="Arial" pitchFamily="34" charset="0"/>
                </a:endParaRPr>
              </a:p>
            </p:txBody>
          </p:sp>
          <p:sp>
            <p:nvSpPr>
              <p:cNvPr id="67" name="Oval 15"/>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en-GB">
                  <a:latin typeface="Arial" pitchFamily="34" charset="0"/>
                </a:endParaRPr>
              </a:p>
            </p:txBody>
          </p:sp>
        </p:grpSp>
        <p:grpSp>
          <p:nvGrpSpPr>
            <p:cNvPr id="7" name="Group 16"/>
            <p:cNvGrpSpPr>
              <a:grpSpLocks/>
            </p:cNvGrpSpPr>
            <p:nvPr userDrawn="1"/>
          </p:nvGrpSpPr>
          <p:grpSpPr bwMode="auto">
            <a:xfrm>
              <a:off x="1776" y="3631"/>
              <a:ext cx="1626" cy="683"/>
              <a:chOff x="1776" y="3631"/>
              <a:chExt cx="1626" cy="683"/>
            </a:xfrm>
          </p:grpSpPr>
          <p:sp>
            <p:nvSpPr>
              <p:cNvPr id="39" name="Oval 17"/>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pPr>
                  <a:defRPr/>
                </a:pPr>
                <a:endParaRPr lang="en-GB">
                  <a:latin typeface="Arial" pitchFamily="34" charset="0"/>
                </a:endParaRPr>
              </a:p>
            </p:txBody>
          </p:sp>
          <p:sp>
            <p:nvSpPr>
              <p:cNvPr id="40" name="Oval 18"/>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pPr>
                  <a:defRPr/>
                </a:pPr>
                <a:endParaRPr lang="en-GB">
                  <a:latin typeface="Arial" pitchFamily="34" charset="0"/>
                </a:endParaRPr>
              </a:p>
            </p:txBody>
          </p:sp>
          <p:sp>
            <p:nvSpPr>
              <p:cNvPr id="41" name="Oval 19"/>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pPr>
                  <a:defRPr/>
                </a:pPr>
                <a:endParaRPr lang="en-GB">
                  <a:latin typeface="Arial" pitchFamily="34" charset="0"/>
                </a:endParaRPr>
              </a:p>
            </p:txBody>
          </p:sp>
          <p:sp>
            <p:nvSpPr>
              <p:cNvPr id="42" name="Oval 20"/>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defRPr/>
                </a:pPr>
                <a:endParaRPr lang="en-GB">
                  <a:latin typeface="Arial" pitchFamily="34" charset="0"/>
                </a:endParaRPr>
              </a:p>
            </p:txBody>
          </p:sp>
          <p:sp>
            <p:nvSpPr>
              <p:cNvPr id="43" name="Oval 21"/>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en-GB">
                  <a:latin typeface="Arial" pitchFamily="34" charset="0"/>
                </a:endParaRPr>
              </a:p>
            </p:txBody>
          </p:sp>
          <p:sp>
            <p:nvSpPr>
              <p:cNvPr id="44" name="Oval 22"/>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defRPr/>
                </a:pPr>
                <a:endParaRPr lang="en-GB">
                  <a:latin typeface="Arial" pitchFamily="34" charset="0"/>
                </a:endParaRPr>
              </a:p>
            </p:txBody>
          </p:sp>
          <p:sp>
            <p:nvSpPr>
              <p:cNvPr id="45" name="Oval 23"/>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pPr>
                  <a:defRPr/>
                </a:pPr>
                <a:endParaRPr lang="en-GB">
                  <a:latin typeface="Arial" pitchFamily="34" charset="0"/>
                </a:endParaRPr>
              </a:p>
            </p:txBody>
          </p:sp>
          <p:sp>
            <p:nvSpPr>
              <p:cNvPr id="46" name="Oval 24"/>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pPr>
                  <a:defRPr/>
                </a:pPr>
                <a:endParaRPr lang="en-GB">
                  <a:latin typeface="Arial" pitchFamily="34" charset="0"/>
                </a:endParaRPr>
              </a:p>
            </p:txBody>
          </p:sp>
          <p:sp>
            <p:nvSpPr>
              <p:cNvPr id="47" name="Freeform 25"/>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pPr>
                  <a:defRPr/>
                </a:pPr>
                <a:endParaRPr lang="en-GB">
                  <a:latin typeface="Arial" pitchFamily="34" charset="0"/>
                </a:endParaRPr>
              </a:p>
            </p:txBody>
          </p:sp>
          <p:sp>
            <p:nvSpPr>
              <p:cNvPr id="48" name="Freeform 26"/>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pPr>
                  <a:defRPr/>
                </a:pPr>
                <a:endParaRPr lang="en-GB">
                  <a:latin typeface="Arial" pitchFamily="34" charset="0"/>
                </a:endParaRPr>
              </a:p>
            </p:txBody>
          </p:sp>
          <p:sp>
            <p:nvSpPr>
              <p:cNvPr id="49" name="Freeform 27"/>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pPr>
                  <a:defRPr/>
                </a:pPr>
                <a:endParaRPr lang="en-GB">
                  <a:latin typeface="Arial" pitchFamily="34" charset="0"/>
                </a:endParaRPr>
              </a:p>
            </p:txBody>
          </p:sp>
          <p:sp>
            <p:nvSpPr>
              <p:cNvPr id="50" name="Freeform 28"/>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pPr>
                  <a:defRPr/>
                </a:pPr>
                <a:endParaRPr lang="en-GB">
                  <a:latin typeface="Arial" pitchFamily="34" charset="0"/>
                </a:endParaRPr>
              </a:p>
            </p:txBody>
          </p:sp>
          <p:sp>
            <p:nvSpPr>
              <p:cNvPr id="51" name="Freeform 29"/>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PT"/>
              </a:p>
            </p:txBody>
          </p:sp>
          <p:sp>
            <p:nvSpPr>
              <p:cNvPr id="52" name="Freeform 30"/>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PT"/>
              </a:p>
            </p:txBody>
          </p:sp>
          <p:sp>
            <p:nvSpPr>
              <p:cNvPr id="53" name="Freeform 31"/>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en-GB">
                  <a:latin typeface="Arial" pitchFamily="34" charset="0"/>
                </a:endParaRPr>
              </a:p>
            </p:txBody>
          </p:sp>
          <p:sp>
            <p:nvSpPr>
              <p:cNvPr id="54" name="Freeform 32"/>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en-GB">
                  <a:latin typeface="Arial" pitchFamily="34" charset="0"/>
                </a:endParaRPr>
              </a:p>
            </p:txBody>
          </p:sp>
          <p:sp>
            <p:nvSpPr>
              <p:cNvPr id="55" name="Freeform 33"/>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en-GB">
                  <a:latin typeface="Arial" pitchFamily="34" charset="0"/>
                </a:endParaRPr>
              </a:p>
            </p:txBody>
          </p:sp>
          <p:sp>
            <p:nvSpPr>
              <p:cNvPr id="56" name="Freeform 34"/>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PT"/>
              </a:p>
            </p:txBody>
          </p:sp>
        </p:grpSp>
        <p:grpSp>
          <p:nvGrpSpPr>
            <p:cNvPr id="8" name="Group 35"/>
            <p:cNvGrpSpPr>
              <a:grpSpLocks/>
            </p:cNvGrpSpPr>
            <p:nvPr userDrawn="1"/>
          </p:nvGrpSpPr>
          <p:grpSpPr bwMode="auto">
            <a:xfrm>
              <a:off x="4128" y="3360"/>
              <a:ext cx="1351" cy="821"/>
              <a:chOff x="4128" y="3360"/>
              <a:chExt cx="1351" cy="821"/>
            </a:xfrm>
          </p:grpSpPr>
          <p:sp>
            <p:nvSpPr>
              <p:cNvPr id="22" name="Freeform 36"/>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en-GB">
                  <a:latin typeface="Arial" pitchFamily="34" charset="0"/>
                </a:endParaRPr>
              </a:p>
            </p:txBody>
          </p:sp>
          <p:sp>
            <p:nvSpPr>
              <p:cNvPr id="23" name="Freeform 37"/>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en-GB">
                  <a:latin typeface="Arial" pitchFamily="34" charset="0"/>
                </a:endParaRPr>
              </a:p>
            </p:txBody>
          </p:sp>
          <p:sp>
            <p:nvSpPr>
              <p:cNvPr id="24" name="Freeform 38"/>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pPr>
                  <a:defRPr/>
                </a:pPr>
                <a:endParaRPr lang="en-GB">
                  <a:latin typeface="Arial" pitchFamily="34" charset="0"/>
                </a:endParaRPr>
              </a:p>
            </p:txBody>
          </p:sp>
          <p:sp>
            <p:nvSpPr>
              <p:cNvPr id="25" name="Freeform 39"/>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en-GB">
                  <a:latin typeface="Arial" pitchFamily="34" charset="0"/>
                </a:endParaRPr>
              </a:p>
            </p:txBody>
          </p:sp>
          <p:sp>
            <p:nvSpPr>
              <p:cNvPr id="26" name="Freeform 40"/>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en-GB">
                  <a:latin typeface="Arial" pitchFamily="34" charset="0"/>
                </a:endParaRPr>
              </a:p>
            </p:txBody>
          </p:sp>
          <p:sp>
            <p:nvSpPr>
              <p:cNvPr id="27" name="Freeform 41"/>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en-GB">
                  <a:latin typeface="Arial" pitchFamily="34" charset="0"/>
                </a:endParaRPr>
              </a:p>
            </p:txBody>
          </p:sp>
          <p:sp>
            <p:nvSpPr>
              <p:cNvPr id="28" name="Freeform 42"/>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en-GB">
                  <a:latin typeface="Arial" pitchFamily="34" charset="0"/>
                </a:endParaRPr>
              </a:p>
            </p:txBody>
          </p:sp>
          <p:sp>
            <p:nvSpPr>
              <p:cNvPr id="29" name="Freeform 43"/>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PT"/>
              </a:p>
            </p:txBody>
          </p:sp>
          <p:sp>
            <p:nvSpPr>
              <p:cNvPr id="30" name="Freeform 44"/>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pPr>
                  <a:defRPr/>
                </a:pPr>
                <a:endParaRPr lang="en-GB">
                  <a:latin typeface="Arial" pitchFamily="34" charset="0"/>
                </a:endParaRPr>
              </a:p>
            </p:txBody>
          </p:sp>
          <p:sp>
            <p:nvSpPr>
              <p:cNvPr id="31" name="Freeform 45"/>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en-GB">
                  <a:latin typeface="Arial" pitchFamily="34" charset="0"/>
                </a:endParaRPr>
              </a:p>
            </p:txBody>
          </p:sp>
          <p:sp>
            <p:nvSpPr>
              <p:cNvPr id="32" name="Freeform 46"/>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en-GB">
                  <a:latin typeface="Arial" pitchFamily="34" charset="0"/>
                </a:endParaRPr>
              </a:p>
            </p:txBody>
          </p:sp>
          <p:sp>
            <p:nvSpPr>
              <p:cNvPr id="33" name="Oval 47"/>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pPr>
                  <a:defRPr/>
                </a:pPr>
                <a:endParaRPr lang="en-GB">
                  <a:latin typeface="Arial" pitchFamily="34" charset="0"/>
                </a:endParaRPr>
              </a:p>
            </p:txBody>
          </p:sp>
          <p:sp>
            <p:nvSpPr>
              <p:cNvPr id="34" name="Oval 48"/>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pPr>
                  <a:defRPr/>
                </a:pPr>
                <a:endParaRPr lang="en-GB">
                  <a:latin typeface="Arial" pitchFamily="34" charset="0"/>
                </a:endParaRPr>
              </a:p>
            </p:txBody>
          </p:sp>
          <p:sp>
            <p:nvSpPr>
              <p:cNvPr id="35" name="Oval 49"/>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en-GB">
                  <a:latin typeface="Arial" pitchFamily="34" charset="0"/>
                </a:endParaRPr>
              </a:p>
            </p:txBody>
          </p:sp>
          <p:sp>
            <p:nvSpPr>
              <p:cNvPr id="36" name="Oval 50"/>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en-GB">
                  <a:latin typeface="Arial" pitchFamily="34" charset="0"/>
                </a:endParaRPr>
              </a:p>
            </p:txBody>
          </p:sp>
          <p:sp>
            <p:nvSpPr>
              <p:cNvPr id="37" name="Oval 51"/>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en-GB">
                  <a:latin typeface="Arial" pitchFamily="34" charset="0"/>
                </a:endParaRPr>
              </a:p>
            </p:txBody>
          </p:sp>
          <p:sp>
            <p:nvSpPr>
              <p:cNvPr id="38" name="Oval 52"/>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defRPr/>
                </a:pPr>
                <a:endParaRPr lang="en-GB">
                  <a:latin typeface="Arial" pitchFamily="34" charset="0"/>
                </a:endParaRPr>
              </a:p>
            </p:txBody>
          </p:sp>
        </p:grpSp>
        <p:grpSp>
          <p:nvGrpSpPr>
            <p:cNvPr id="9" name="Group 53"/>
            <p:cNvGrpSpPr>
              <a:grpSpLocks/>
            </p:cNvGrpSpPr>
            <p:nvPr userDrawn="1"/>
          </p:nvGrpSpPr>
          <p:grpSpPr bwMode="auto">
            <a:xfrm>
              <a:off x="5280" y="3024"/>
              <a:ext cx="425" cy="258"/>
              <a:chOff x="5280" y="3024"/>
              <a:chExt cx="425" cy="258"/>
            </a:xfrm>
          </p:grpSpPr>
          <p:sp>
            <p:nvSpPr>
              <p:cNvPr id="10" name="Freeform 54"/>
              <p:cNvSpPr>
                <a:spLocks/>
              </p:cNvSpPr>
              <p:nvPr/>
            </p:nvSpPr>
            <p:spPr bwMode="hidden">
              <a:xfrm>
                <a:off x="5280" y="3186"/>
                <a:ext cx="383" cy="96"/>
              </a:xfrm>
              <a:custGeom>
                <a:avLst/>
                <a:gdLst>
                  <a:gd name="T0" fmla="*/ 215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15 w 382"/>
                  <a:gd name="T19" fmla="*/ 96 h 96"/>
                  <a:gd name="T20" fmla="*/ 269 w 382"/>
                  <a:gd name="T21" fmla="*/ 90 h 96"/>
                  <a:gd name="T22" fmla="*/ 317 w 382"/>
                  <a:gd name="T23" fmla="*/ 84 h 96"/>
                  <a:gd name="T24" fmla="*/ 358 w 382"/>
                  <a:gd name="T25" fmla="*/ 66 h 96"/>
                  <a:gd name="T26" fmla="*/ 388 w 382"/>
                  <a:gd name="T27" fmla="*/ 42 h 96"/>
                  <a:gd name="T28" fmla="*/ 382 w 382"/>
                  <a:gd name="T29" fmla="*/ 42 h 96"/>
                  <a:gd name="T30" fmla="*/ 352 w 382"/>
                  <a:gd name="T31" fmla="*/ 66 h 96"/>
                  <a:gd name="T32" fmla="*/ 311 w 382"/>
                  <a:gd name="T33" fmla="*/ 78 h 96"/>
                  <a:gd name="T34" fmla="*/ 269 w 382"/>
                  <a:gd name="T35" fmla="*/ 90 h 96"/>
                  <a:gd name="T36" fmla="*/ 215 w 382"/>
                  <a:gd name="T37" fmla="*/ 96 h 96"/>
                  <a:gd name="T38" fmla="*/ 215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PT"/>
              </a:p>
            </p:txBody>
          </p:sp>
          <p:sp>
            <p:nvSpPr>
              <p:cNvPr id="11" name="Freeform 55"/>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PT"/>
              </a:p>
            </p:txBody>
          </p:sp>
          <p:sp>
            <p:nvSpPr>
              <p:cNvPr id="12" name="Freeform 56"/>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PT"/>
              </a:p>
            </p:txBody>
          </p:sp>
          <p:sp>
            <p:nvSpPr>
              <p:cNvPr id="13" name="Freeform 57"/>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PT"/>
              </a:p>
            </p:txBody>
          </p:sp>
          <p:sp>
            <p:nvSpPr>
              <p:cNvPr id="14" name="Freeform 58"/>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PT"/>
              </a:p>
            </p:txBody>
          </p:sp>
          <p:sp>
            <p:nvSpPr>
              <p:cNvPr id="15" name="Freeform 59"/>
              <p:cNvSpPr>
                <a:spLocks/>
              </p:cNvSpPr>
              <p:nvPr/>
            </p:nvSpPr>
            <p:spPr bwMode="hidden">
              <a:xfrm>
                <a:off x="5489" y="3042"/>
                <a:ext cx="186" cy="210"/>
              </a:xfrm>
              <a:custGeom>
                <a:avLst/>
                <a:gdLst>
                  <a:gd name="T0" fmla="*/ 0 w 185"/>
                  <a:gd name="T1" fmla="*/ 6 h 210"/>
                  <a:gd name="T2" fmla="*/ 66 w 185"/>
                  <a:gd name="T3" fmla="*/ 12 h 210"/>
                  <a:gd name="T4" fmla="*/ 125 w 185"/>
                  <a:gd name="T5" fmla="*/ 36 h 210"/>
                  <a:gd name="T6" fmla="*/ 161 w 185"/>
                  <a:gd name="T7" fmla="*/ 72 h 210"/>
                  <a:gd name="T8" fmla="*/ 167 w 185"/>
                  <a:gd name="T9" fmla="*/ 90 h 210"/>
                  <a:gd name="T10" fmla="*/ 173 w 185"/>
                  <a:gd name="T11" fmla="*/ 114 h 210"/>
                  <a:gd name="T12" fmla="*/ 167 w 185"/>
                  <a:gd name="T13" fmla="*/ 138 h 210"/>
                  <a:gd name="T14" fmla="*/ 155 w 185"/>
                  <a:gd name="T15" fmla="*/ 162 h 210"/>
                  <a:gd name="T16" fmla="*/ 125 w 185"/>
                  <a:gd name="T17" fmla="*/ 180 h 210"/>
                  <a:gd name="T18" fmla="*/ 90 w 185"/>
                  <a:gd name="T19" fmla="*/ 198 h 210"/>
                  <a:gd name="T20" fmla="*/ 102 w 185"/>
                  <a:gd name="T21" fmla="*/ 210 h 210"/>
                  <a:gd name="T22" fmla="*/ 137 w 185"/>
                  <a:gd name="T23" fmla="*/ 192 h 210"/>
                  <a:gd name="T24" fmla="*/ 167 w 185"/>
                  <a:gd name="T25" fmla="*/ 168 h 210"/>
                  <a:gd name="T26" fmla="*/ 185 w 185"/>
                  <a:gd name="T27" fmla="*/ 144 h 210"/>
                  <a:gd name="T28" fmla="*/ 191 w 185"/>
                  <a:gd name="T29" fmla="*/ 114 h 210"/>
                  <a:gd name="T30" fmla="*/ 185 w 185"/>
                  <a:gd name="T31" fmla="*/ 90 h 210"/>
                  <a:gd name="T32" fmla="*/ 179 w 185"/>
                  <a:gd name="T33" fmla="*/ 66 h 210"/>
                  <a:gd name="T34" fmla="*/ 161 w 185"/>
                  <a:gd name="T35" fmla="*/ 48 h 210"/>
                  <a:gd name="T36" fmla="*/ 137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PT"/>
              </a:p>
            </p:txBody>
          </p:sp>
          <p:sp>
            <p:nvSpPr>
              <p:cNvPr id="16" name="Freeform 60"/>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PT"/>
              </a:p>
            </p:txBody>
          </p:sp>
          <p:grpSp>
            <p:nvGrpSpPr>
              <p:cNvPr id="17" name="Group 61"/>
              <p:cNvGrpSpPr>
                <a:grpSpLocks/>
              </p:cNvGrpSpPr>
              <p:nvPr/>
            </p:nvGrpSpPr>
            <p:grpSpPr bwMode="auto">
              <a:xfrm>
                <a:off x="5381" y="3085"/>
                <a:ext cx="227" cy="132"/>
                <a:chOff x="5381" y="3085"/>
                <a:chExt cx="227" cy="132"/>
              </a:xfrm>
            </p:grpSpPr>
            <p:sp>
              <p:nvSpPr>
                <p:cNvPr id="18" name="Oval 62"/>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9" name="Oval 63"/>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0" name="Oval 64"/>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1" name="Oval 65"/>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grpSp>
      </p:grpSp>
      <p:sp>
        <p:nvSpPr>
          <p:cNvPr id="138306" name="Rectangle 66"/>
          <p:cNvSpPr>
            <a:spLocks noGrp="1" noChangeArrowheads="1"/>
          </p:cNvSpPr>
          <p:nvPr>
            <p:ph type="ctrTitle" sz="quarter"/>
          </p:nvPr>
        </p:nvSpPr>
        <p:spPr>
          <a:xfrm>
            <a:off x="685800" y="1692275"/>
            <a:ext cx="7772400" cy="1736725"/>
          </a:xfrm>
        </p:spPr>
        <p:txBody>
          <a:bodyPr anchor="b"/>
          <a:lstStyle>
            <a:lvl1pPr>
              <a:defRPr sz="5400"/>
            </a:lvl1pPr>
          </a:lstStyle>
          <a:p>
            <a:r>
              <a:rPr lang="pt-PT"/>
              <a:t>Clique para editar o estilo do título</a:t>
            </a:r>
          </a:p>
        </p:txBody>
      </p:sp>
      <p:sp>
        <p:nvSpPr>
          <p:cNvPr id="138307" name="Rectangle 67"/>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pt-PT"/>
              <a:t>Faça clique para editar o estilo do subtítulo do modelo global</a:t>
            </a:r>
          </a:p>
        </p:txBody>
      </p:sp>
      <p:sp>
        <p:nvSpPr>
          <p:cNvPr id="68" name="Rectangle 68"/>
          <p:cNvSpPr>
            <a:spLocks noGrp="1" noChangeArrowheads="1"/>
          </p:cNvSpPr>
          <p:nvPr>
            <p:ph type="dt" sz="quarter" idx="10"/>
          </p:nvPr>
        </p:nvSpPr>
        <p:spPr>
          <a:xfrm>
            <a:off x="457200" y="6248400"/>
            <a:ext cx="2133600" cy="457200"/>
          </a:xfrm>
        </p:spPr>
        <p:txBody>
          <a:bodyPr/>
          <a:lstStyle>
            <a:lvl1pPr>
              <a:defRPr/>
            </a:lvl1pPr>
          </a:lstStyle>
          <a:p>
            <a:pPr>
              <a:defRPr/>
            </a:pPr>
            <a:endParaRPr lang="pt-PT"/>
          </a:p>
        </p:txBody>
      </p:sp>
      <p:sp>
        <p:nvSpPr>
          <p:cNvPr id="69" name="Rectangle 69"/>
          <p:cNvSpPr>
            <a:spLocks noGrp="1" noChangeArrowheads="1"/>
          </p:cNvSpPr>
          <p:nvPr>
            <p:ph type="ftr" sz="quarter" idx="11"/>
          </p:nvPr>
        </p:nvSpPr>
        <p:spPr>
          <a:xfrm>
            <a:off x="3124200" y="6248400"/>
            <a:ext cx="2895600" cy="457200"/>
          </a:xfrm>
        </p:spPr>
        <p:txBody>
          <a:bodyPr/>
          <a:lstStyle>
            <a:lvl1pPr>
              <a:defRPr/>
            </a:lvl1pPr>
          </a:lstStyle>
          <a:p>
            <a:pPr>
              <a:defRPr/>
            </a:pPr>
            <a:endParaRPr lang="pt-PT"/>
          </a:p>
        </p:txBody>
      </p:sp>
      <p:sp>
        <p:nvSpPr>
          <p:cNvPr id="70" name="Rectangle 70"/>
          <p:cNvSpPr>
            <a:spLocks noGrp="1" noChangeArrowheads="1"/>
          </p:cNvSpPr>
          <p:nvPr>
            <p:ph type="sldNum" sz="quarter" idx="12"/>
          </p:nvPr>
        </p:nvSpPr>
        <p:spPr>
          <a:xfrm>
            <a:off x="6553200" y="6248400"/>
            <a:ext cx="2133600" cy="457200"/>
          </a:xfrm>
        </p:spPr>
        <p:txBody>
          <a:bodyPr/>
          <a:lstStyle>
            <a:lvl1pPr>
              <a:defRPr/>
            </a:lvl1pPr>
          </a:lstStyle>
          <a:p>
            <a:pPr>
              <a:defRPr/>
            </a:pPr>
            <a:fld id="{72F0EF1D-7761-44AB-B8AF-B0620CADB5AF}" type="slidenum">
              <a:rPr lang="pt-PT"/>
              <a:pPr>
                <a:defRPr/>
              </a:pPr>
              <a:t>‹nº›</a:t>
            </a:fld>
            <a:endParaRPr lang="pt-PT"/>
          </a:p>
        </p:txBody>
      </p:sp>
    </p:spTree>
    <p:extLst>
      <p:ext uri="{BB962C8B-B14F-4D97-AF65-F5344CB8AC3E}">
        <p14:creationId xmlns:p14="http://schemas.microsoft.com/office/powerpoint/2010/main" val="3163318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9"/>
          <p:cNvSpPr>
            <a:spLocks noGrp="1" noChangeArrowheads="1"/>
          </p:cNvSpPr>
          <p:nvPr>
            <p:ph type="dt" sz="half" idx="10"/>
          </p:nvPr>
        </p:nvSpPr>
        <p:spPr>
          <a:ln/>
        </p:spPr>
        <p:txBody>
          <a:bodyPr/>
          <a:lstStyle>
            <a:lvl1pPr>
              <a:defRPr/>
            </a:lvl1pPr>
          </a:lstStyle>
          <a:p>
            <a:pPr>
              <a:defRPr/>
            </a:pPr>
            <a:endParaRPr lang="pt-PT"/>
          </a:p>
        </p:txBody>
      </p:sp>
      <p:sp>
        <p:nvSpPr>
          <p:cNvPr id="5" name="Rectangle 70"/>
          <p:cNvSpPr>
            <a:spLocks noGrp="1" noChangeArrowheads="1"/>
          </p:cNvSpPr>
          <p:nvPr>
            <p:ph type="ftr" sz="quarter" idx="11"/>
          </p:nvPr>
        </p:nvSpPr>
        <p:spPr>
          <a:ln/>
        </p:spPr>
        <p:txBody>
          <a:bodyPr/>
          <a:lstStyle>
            <a:lvl1pPr>
              <a:defRPr/>
            </a:lvl1pPr>
          </a:lstStyle>
          <a:p>
            <a:pPr>
              <a:defRPr/>
            </a:pPr>
            <a:endParaRPr lang="pt-PT"/>
          </a:p>
        </p:txBody>
      </p:sp>
      <p:sp>
        <p:nvSpPr>
          <p:cNvPr id="6" name="Rectangle 71"/>
          <p:cNvSpPr>
            <a:spLocks noGrp="1" noChangeArrowheads="1"/>
          </p:cNvSpPr>
          <p:nvPr>
            <p:ph type="sldNum" sz="quarter" idx="12"/>
          </p:nvPr>
        </p:nvSpPr>
        <p:spPr>
          <a:ln/>
        </p:spPr>
        <p:txBody>
          <a:bodyPr/>
          <a:lstStyle>
            <a:lvl1pPr>
              <a:defRPr/>
            </a:lvl1pPr>
          </a:lstStyle>
          <a:p>
            <a:pPr>
              <a:defRPr/>
            </a:pPr>
            <a:fld id="{47A26747-2B64-45F3-986E-C9E6938AEBA4}" type="slidenum">
              <a:rPr lang="pt-PT"/>
              <a:pPr>
                <a:defRPr/>
              </a:pPr>
              <a:t>‹nº›</a:t>
            </a:fld>
            <a:endParaRPr lang="pt-PT"/>
          </a:p>
        </p:txBody>
      </p:sp>
    </p:spTree>
    <p:extLst>
      <p:ext uri="{BB962C8B-B14F-4D97-AF65-F5344CB8AC3E}">
        <p14:creationId xmlns:p14="http://schemas.microsoft.com/office/powerpoint/2010/main" val="25244097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4835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7813"/>
            <a:ext cx="6019800" cy="58483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9"/>
          <p:cNvSpPr>
            <a:spLocks noGrp="1" noChangeArrowheads="1"/>
          </p:cNvSpPr>
          <p:nvPr>
            <p:ph type="dt" sz="half" idx="10"/>
          </p:nvPr>
        </p:nvSpPr>
        <p:spPr>
          <a:ln/>
        </p:spPr>
        <p:txBody>
          <a:bodyPr/>
          <a:lstStyle>
            <a:lvl1pPr>
              <a:defRPr/>
            </a:lvl1pPr>
          </a:lstStyle>
          <a:p>
            <a:pPr>
              <a:defRPr/>
            </a:pPr>
            <a:endParaRPr lang="pt-PT"/>
          </a:p>
        </p:txBody>
      </p:sp>
      <p:sp>
        <p:nvSpPr>
          <p:cNvPr id="5" name="Rectangle 70"/>
          <p:cNvSpPr>
            <a:spLocks noGrp="1" noChangeArrowheads="1"/>
          </p:cNvSpPr>
          <p:nvPr>
            <p:ph type="ftr" sz="quarter" idx="11"/>
          </p:nvPr>
        </p:nvSpPr>
        <p:spPr>
          <a:ln/>
        </p:spPr>
        <p:txBody>
          <a:bodyPr/>
          <a:lstStyle>
            <a:lvl1pPr>
              <a:defRPr/>
            </a:lvl1pPr>
          </a:lstStyle>
          <a:p>
            <a:pPr>
              <a:defRPr/>
            </a:pPr>
            <a:endParaRPr lang="pt-PT"/>
          </a:p>
        </p:txBody>
      </p:sp>
      <p:sp>
        <p:nvSpPr>
          <p:cNvPr id="6" name="Rectangle 71"/>
          <p:cNvSpPr>
            <a:spLocks noGrp="1" noChangeArrowheads="1"/>
          </p:cNvSpPr>
          <p:nvPr>
            <p:ph type="sldNum" sz="quarter" idx="12"/>
          </p:nvPr>
        </p:nvSpPr>
        <p:spPr>
          <a:ln/>
        </p:spPr>
        <p:txBody>
          <a:bodyPr/>
          <a:lstStyle>
            <a:lvl1pPr>
              <a:defRPr/>
            </a:lvl1pPr>
          </a:lstStyle>
          <a:p>
            <a:pPr>
              <a:defRPr/>
            </a:pPr>
            <a:fld id="{CC0D2511-D73A-4A11-8F64-4EE816C9BFA9}" type="slidenum">
              <a:rPr lang="pt-PT"/>
              <a:pPr>
                <a:defRPr/>
              </a:pPr>
              <a:t>‹nº›</a:t>
            </a:fld>
            <a:endParaRPr lang="pt-PT"/>
          </a:p>
        </p:txBody>
      </p:sp>
    </p:spTree>
    <p:extLst>
      <p:ext uri="{BB962C8B-B14F-4D97-AF65-F5344CB8AC3E}">
        <p14:creationId xmlns:p14="http://schemas.microsoft.com/office/powerpoint/2010/main" val="18924748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7813"/>
            <a:ext cx="8229600" cy="58483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3" name="Rectangle 69"/>
          <p:cNvSpPr>
            <a:spLocks noGrp="1" noChangeArrowheads="1"/>
          </p:cNvSpPr>
          <p:nvPr>
            <p:ph type="dt" sz="half" idx="10"/>
          </p:nvPr>
        </p:nvSpPr>
        <p:spPr>
          <a:ln/>
        </p:spPr>
        <p:txBody>
          <a:bodyPr/>
          <a:lstStyle>
            <a:lvl1pPr>
              <a:defRPr/>
            </a:lvl1pPr>
          </a:lstStyle>
          <a:p>
            <a:pPr>
              <a:defRPr/>
            </a:pPr>
            <a:endParaRPr lang="pt-PT"/>
          </a:p>
        </p:txBody>
      </p:sp>
      <p:sp>
        <p:nvSpPr>
          <p:cNvPr id="4" name="Rectangle 70"/>
          <p:cNvSpPr>
            <a:spLocks noGrp="1" noChangeArrowheads="1"/>
          </p:cNvSpPr>
          <p:nvPr>
            <p:ph type="ftr" sz="quarter" idx="11"/>
          </p:nvPr>
        </p:nvSpPr>
        <p:spPr>
          <a:ln/>
        </p:spPr>
        <p:txBody>
          <a:bodyPr/>
          <a:lstStyle>
            <a:lvl1pPr>
              <a:defRPr/>
            </a:lvl1pPr>
          </a:lstStyle>
          <a:p>
            <a:pPr>
              <a:defRPr/>
            </a:pPr>
            <a:endParaRPr lang="pt-PT"/>
          </a:p>
        </p:txBody>
      </p:sp>
      <p:sp>
        <p:nvSpPr>
          <p:cNvPr id="5" name="Rectangle 71"/>
          <p:cNvSpPr>
            <a:spLocks noGrp="1" noChangeArrowheads="1"/>
          </p:cNvSpPr>
          <p:nvPr>
            <p:ph type="sldNum" sz="quarter" idx="12"/>
          </p:nvPr>
        </p:nvSpPr>
        <p:spPr>
          <a:ln/>
        </p:spPr>
        <p:txBody>
          <a:bodyPr/>
          <a:lstStyle>
            <a:lvl1pPr>
              <a:defRPr/>
            </a:lvl1pPr>
          </a:lstStyle>
          <a:p>
            <a:pPr>
              <a:defRPr/>
            </a:pPr>
            <a:fld id="{6566F121-9A9A-407E-8CA2-1D2BBEC0206C}" type="slidenum">
              <a:rPr lang="pt-PT"/>
              <a:pPr>
                <a:defRPr/>
              </a:pPr>
              <a:t>‹nº›</a:t>
            </a:fld>
            <a:endParaRPr lang="pt-PT"/>
          </a:p>
        </p:txBody>
      </p:sp>
    </p:spTree>
    <p:extLst>
      <p:ext uri="{BB962C8B-B14F-4D97-AF65-F5344CB8AC3E}">
        <p14:creationId xmlns:p14="http://schemas.microsoft.com/office/powerpoint/2010/main" val="1073209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9"/>
          <p:cNvSpPr>
            <a:spLocks noGrp="1" noChangeArrowheads="1"/>
          </p:cNvSpPr>
          <p:nvPr>
            <p:ph type="dt" sz="half" idx="10"/>
          </p:nvPr>
        </p:nvSpPr>
        <p:spPr>
          <a:ln/>
        </p:spPr>
        <p:txBody>
          <a:bodyPr/>
          <a:lstStyle>
            <a:lvl1pPr>
              <a:defRPr/>
            </a:lvl1pPr>
          </a:lstStyle>
          <a:p>
            <a:pPr>
              <a:defRPr/>
            </a:pPr>
            <a:endParaRPr lang="pt-PT"/>
          </a:p>
        </p:txBody>
      </p:sp>
      <p:sp>
        <p:nvSpPr>
          <p:cNvPr id="5" name="Rectangle 70"/>
          <p:cNvSpPr>
            <a:spLocks noGrp="1" noChangeArrowheads="1"/>
          </p:cNvSpPr>
          <p:nvPr>
            <p:ph type="ftr" sz="quarter" idx="11"/>
          </p:nvPr>
        </p:nvSpPr>
        <p:spPr>
          <a:ln/>
        </p:spPr>
        <p:txBody>
          <a:bodyPr/>
          <a:lstStyle>
            <a:lvl1pPr>
              <a:defRPr/>
            </a:lvl1pPr>
          </a:lstStyle>
          <a:p>
            <a:pPr>
              <a:defRPr/>
            </a:pPr>
            <a:endParaRPr lang="pt-PT"/>
          </a:p>
        </p:txBody>
      </p:sp>
      <p:sp>
        <p:nvSpPr>
          <p:cNvPr id="6" name="Rectangle 71"/>
          <p:cNvSpPr>
            <a:spLocks noGrp="1" noChangeArrowheads="1"/>
          </p:cNvSpPr>
          <p:nvPr>
            <p:ph type="sldNum" sz="quarter" idx="12"/>
          </p:nvPr>
        </p:nvSpPr>
        <p:spPr>
          <a:ln/>
        </p:spPr>
        <p:txBody>
          <a:bodyPr/>
          <a:lstStyle>
            <a:lvl1pPr>
              <a:defRPr/>
            </a:lvl1pPr>
          </a:lstStyle>
          <a:p>
            <a:pPr>
              <a:defRPr/>
            </a:pPr>
            <a:fld id="{B429B3C5-DD1B-4C72-B535-B7D803239B38}" type="slidenum">
              <a:rPr lang="pt-PT"/>
              <a:pPr>
                <a:defRPr/>
              </a:pPr>
              <a:t>‹nº›</a:t>
            </a:fld>
            <a:endParaRPr lang="pt-PT"/>
          </a:p>
        </p:txBody>
      </p:sp>
    </p:spTree>
    <p:extLst>
      <p:ext uri="{BB962C8B-B14F-4D97-AF65-F5344CB8AC3E}">
        <p14:creationId xmlns:p14="http://schemas.microsoft.com/office/powerpoint/2010/main" val="1436399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9"/>
          <p:cNvSpPr>
            <a:spLocks noGrp="1" noChangeArrowheads="1"/>
          </p:cNvSpPr>
          <p:nvPr>
            <p:ph type="dt" sz="half" idx="10"/>
          </p:nvPr>
        </p:nvSpPr>
        <p:spPr>
          <a:ln/>
        </p:spPr>
        <p:txBody>
          <a:bodyPr/>
          <a:lstStyle>
            <a:lvl1pPr>
              <a:defRPr/>
            </a:lvl1pPr>
          </a:lstStyle>
          <a:p>
            <a:pPr>
              <a:defRPr/>
            </a:pPr>
            <a:endParaRPr lang="pt-PT"/>
          </a:p>
        </p:txBody>
      </p:sp>
      <p:sp>
        <p:nvSpPr>
          <p:cNvPr id="5" name="Rectangle 70"/>
          <p:cNvSpPr>
            <a:spLocks noGrp="1" noChangeArrowheads="1"/>
          </p:cNvSpPr>
          <p:nvPr>
            <p:ph type="ftr" sz="quarter" idx="11"/>
          </p:nvPr>
        </p:nvSpPr>
        <p:spPr>
          <a:ln/>
        </p:spPr>
        <p:txBody>
          <a:bodyPr/>
          <a:lstStyle>
            <a:lvl1pPr>
              <a:defRPr/>
            </a:lvl1pPr>
          </a:lstStyle>
          <a:p>
            <a:pPr>
              <a:defRPr/>
            </a:pPr>
            <a:endParaRPr lang="pt-PT"/>
          </a:p>
        </p:txBody>
      </p:sp>
      <p:sp>
        <p:nvSpPr>
          <p:cNvPr id="6" name="Rectangle 71"/>
          <p:cNvSpPr>
            <a:spLocks noGrp="1" noChangeArrowheads="1"/>
          </p:cNvSpPr>
          <p:nvPr>
            <p:ph type="sldNum" sz="quarter" idx="12"/>
          </p:nvPr>
        </p:nvSpPr>
        <p:spPr>
          <a:ln/>
        </p:spPr>
        <p:txBody>
          <a:bodyPr/>
          <a:lstStyle>
            <a:lvl1pPr>
              <a:defRPr/>
            </a:lvl1pPr>
          </a:lstStyle>
          <a:p>
            <a:pPr>
              <a:defRPr/>
            </a:pPr>
            <a:fld id="{92A8D107-1A7F-4928-A21D-8A72C8118316}" type="slidenum">
              <a:rPr lang="pt-PT"/>
              <a:pPr>
                <a:defRPr/>
              </a:pPr>
              <a:t>‹nº›</a:t>
            </a:fld>
            <a:endParaRPr lang="pt-PT"/>
          </a:p>
        </p:txBody>
      </p:sp>
    </p:spTree>
    <p:extLst>
      <p:ext uri="{BB962C8B-B14F-4D97-AF65-F5344CB8AC3E}">
        <p14:creationId xmlns:p14="http://schemas.microsoft.com/office/powerpoint/2010/main" val="2017767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69"/>
          <p:cNvSpPr>
            <a:spLocks noGrp="1" noChangeArrowheads="1"/>
          </p:cNvSpPr>
          <p:nvPr>
            <p:ph type="dt" sz="half" idx="10"/>
          </p:nvPr>
        </p:nvSpPr>
        <p:spPr>
          <a:ln/>
        </p:spPr>
        <p:txBody>
          <a:bodyPr/>
          <a:lstStyle>
            <a:lvl1pPr>
              <a:defRPr/>
            </a:lvl1pPr>
          </a:lstStyle>
          <a:p>
            <a:pPr>
              <a:defRPr/>
            </a:pPr>
            <a:endParaRPr lang="pt-PT"/>
          </a:p>
        </p:txBody>
      </p:sp>
      <p:sp>
        <p:nvSpPr>
          <p:cNvPr id="6" name="Rectangle 70"/>
          <p:cNvSpPr>
            <a:spLocks noGrp="1" noChangeArrowheads="1"/>
          </p:cNvSpPr>
          <p:nvPr>
            <p:ph type="ftr" sz="quarter" idx="11"/>
          </p:nvPr>
        </p:nvSpPr>
        <p:spPr>
          <a:ln/>
        </p:spPr>
        <p:txBody>
          <a:bodyPr/>
          <a:lstStyle>
            <a:lvl1pPr>
              <a:defRPr/>
            </a:lvl1pPr>
          </a:lstStyle>
          <a:p>
            <a:pPr>
              <a:defRPr/>
            </a:pPr>
            <a:endParaRPr lang="pt-PT"/>
          </a:p>
        </p:txBody>
      </p:sp>
      <p:sp>
        <p:nvSpPr>
          <p:cNvPr id="7" name="Rectangle 71"/>
          <p:cNvSpPr>
            <a:spLocks noGrp="1" noChangeArrowheads="1"/>
          </p:cNvSpPr>
          <p:nvPr>
            <p:ph type="sldNum" sz="quarter" idx="12"/>
          </p:nvPr>
        </p:nvSpPr>
        <p:spPr>
          <a:ln/>
        </p:spPr>
        <p:txBody>
          <a:bodyPr/>
          <a:lstStyle>
            <a:lvl1pPr>
              <a:defRPr/>
            </a:lvl1pPr>
          </a:lstStyle>
          <a:p>
            <a:pPr>
              <a:defRPr/>
            </a:pPr>
            <a:fld id="{34B8EAF7-6A2E-44A8-9833-E2EAE1E392A1}" type="slidenum">
              <a:rPr lang="pt-PT"/>
              <a:pPr>
                <a:defRPr/>
              </a:pPr>
              <a:t>‹nº›</a:t>
            </a:fld>
            <a:endParaRPr lang="pt-PT"/>
          </a:p>
        </p:txBody>
      </p:sp>
    </p:spTree>
    <p:extLst>
      <p:ext uri="{BB962C8B-B14F-4D97-AF65-F5344CB8AC3E}">
        <p14:creationId xmlns:p14="http://schemas.microsoft.com/office/powerpoint/2010/main" val="1685643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69"/>
          <p:cNvSpPr>
            <a:spLocks noGrp="1" noChangeArrowheads="1"/>
          </p:cNvSpPr>
          <p:nvPr>
            <p:ph type="dt" sz="half" idx="10"/>
          </p:nvPr>
        </p:nvSpPr>
        <p:spPr>
          <a:ln/>
        </p:spPr>
        <p:txBody>
          <a:bodyPr/>
          <a:lstStyle>
            <a:lvl1pPr>
              <a:defRPr/>
            </a:lvl1pPr>
          </a:lstStyle>
          <a:p>
            <a:pPr>
              <a:defRPr/>
            </a:pPr>
            <a:endParaRPr lang="pt-PT"/>
          </a:p>
        </p:txBody>
      </p:sp>
      <p:sp>
        <p:nvSpPr>
          <p:cNvPr id="8" name="Rectangle 70"/>
          <p:cNvSpPr>
            <a:spLocks noGrp="1" noChangeArrowheads="1"/>
          </p:cNvSpPr>
          <p:nvPr>
            <p:ph type="ftr" sz="quarter" idx="11"/>
          </p:nvPr>
        </p:nvSpPr>
        <p:spPr>
          <a:ln/>
        </p:spPr>
        <p:txBody>
          <a:bodyPr/>
          <a:lstStyle>
            <a:lvl1pPr>
              <a:defRPr/>
            </a:lvl1pPr>
          </a:lstStyle>
          <a:p>
            <a:pPr>
              <a:defRPr/>
            </a:pPr>
            <a:endParaRPr lang="pt-PT"/>
          </a:p>
        </p:txBody>
      </p:sp>
      <p:sp>
        <p:nvSpPr>
          <p:cNvPr id="9" name="Rectangle 71"/>
          <p:cNvSpPr>
            <a:spLocks noGrp="1" noChangeArrowheads="1"/>
          </p:cNvSpPr>
          <p:nvPr>
            <p:ph type="sldNum" sz="quarter" idx="12"/>
          </p:nvPr>
        </p:nvSpPr>
        <p:spPr>
          <a:ln/>
        </p:spPr>
        <p:txBody>
          <a:bodyPr/>
          <a:lstStyle>
            <a:lvl1pPr>
              <a:defRPr/>
            </a:lvl1pPr>
          </a:lstStyle>
          <a:p>
            <a:pPr>
              <a:defRPr/>
            </a:pPr>
            <a:fld id="{BA75AAE9-F950-46F2-B7B7-0515844E7D8E}" type="slidenum">
              <a:rPr lang="pt-PT"/>
              <a:pPr>
                <a:defRPr/>
              </a:pPr>
              <a:t>‹nº›</a:t>
            </a:fld>
            <a:endParaRPr lang="pt-PT"/>
          </a:p>
        </p:txBody>
      </p:sp>
    </p:spTree>
    <p:extLst>
      <p:ext uri="{BB962C8B-B14F-4D97-AF65-F5344CB8AC3E}">
        <p14:creationId xmlns:p14="http://schemas.microsoft.com/office/powerpoint/2010/main" val="4217338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69"/>
          <p:cNvSpPr>
            <a:spLocks noGrp="1" noChangeArrowheads="1"/>
          </p:cNvSpPr>
          <p:nvPr>
            <p:ph type="dt" sz="half" idx="10"/>
          </p:nvPr>
        </p:nvSpPr>
        <p:spPr>
          <a:ln/>
        </p:spPr>
        <p:txBody>
          <a:bodyPr/>
          <a:lstStyle>
            <a:lvl1pPr>
              <a:defRPr/>
            </a:lvl1pPr>
          </a:lstStyle>
          <a:p>
            <a:pPr>
              <a:defRPr/>
            </a:pPr>
            <a:endParaRPr lang="pt-PT"/>
          </a:p>
        </p:txBody>
      </p:sp>
      <p:sp>
        <p:nvSpPr>
          <p:cNvPr id="4" name="Rectangle 70"/>
          <p:cNvSpPr>
            <a:spLocks noGrp="1" noChangeArrowheads="1"/>
          </p:cNvSpPr>
          <p:nvPr>
            <p:ph type="ftr" sz="quarter" idx="11"/>
          </p:nvPr>
        </p:nvSpPr>
        <p:spPr>
          <a:ln/>
        </p:spPr>
        <p:txBody>
          <a:bodyPr/>
          <a:lstStyle>
            <a:lvl1pPr>
              <a:defRPr/>
            </a:lvl1pPr>
          </a:lstStyle>
          <a:p>
            <a:pPr>
              <a:defRPr/>
            </a:pPr>
            <a:endParaRPr lang="pt-PT"/>
          </a:p>
        </p:txBody>
      </p:sp>
      <p:sp>
        <p:nvSpPr>
          <p:cNvPr id="5" name="Rectangle 71"/>
          <p:cNvSpPr>
            <a:spLocks noGrp="1" noChangeArrowheads="1"/>
          </p:cNvSpPr>
          <p:nvPr>
            <p:ph type="sldNum" sz="quarter" idx="12"/>
          </p:nvPr>
        </p:nvSpPr>
        <p:spPr>
          <a:ln/>
        </p:spPr>
        <p:txBody>
          <a:bodyPr/>
          <a:lstStyle>
            <a:lvl1pPr>
              <a:defRPr/>
            </a:lvl1pPr>
          </a:lstStyle>
          <a:p>
            <a:pPr>
              <a:defRPr/>
            </a:pPr>
            <a:fld id="{F147C2D6-D8E3-46D5-8481-C5BE645234EB}" type="slidenum">
              <a:rPr lang="pt-PT"/>
              <a:pPr>
                <a:defRPr/>
              </a:pPr>
              <a:t>‹nº›</a:t>
            </a:fld>
            <a:endParaRPr lang="pt-PT"/>
          </a:p>
        </p:txBody>
      </p:sp>
    </p:spTree>
    <p:extLst>
      <p:ext uri="{BB962C8B-B14F-4D97-AF65-F5344CB8AC3E}">
        <p14:creationId xmlns:p14="http://schemas.microsoft.com/office/powerpoint/2010/main" val="2556429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9"/>
          <p:cNvSpPr>
            <a:spLocks noGrp="1" noChangeArrowheads="1"/>
          </p:cNvSpPr>
          <p:nvPr>
            <p:ph type="dt" sz="half" idx="10"/>
          </p:nvPr>
        </p:nvSpPr>
        <p:spPr>
          <a:ln/>
        </p:spPr>
        <p:txBody>
          <a:bodyPr/>
          <a:lstStyle>
            <a:lvl1pPr>
              <a:defRPr/>
            </a:lvl1pPr>
          </a:lstStyle>
          <a:p>
            <a:pPr>
              <a:defRPr/>
            </a:pPr>
            <a:endParaRPr lang="pt-PT"/>
          </a:p>
        </p:txBody>
      </p:sp>
      <p:sp>
        <p:nvSpPr>
          <p:cNvPr id="3" name="Rectangle 70"/>
          <p:cNvSpPr>
            <a:spLocks noGrp="1" noChangeArrowheads="1"/>
          </p:cNvSpPr>
          <p:nvPr>
            <p:ph type="ftr" sz="quarter" idx="11"/>
          </p:nvPr>
        </p:nvSpPr>
        <p:spPr>
          <a:ln/>
        </p:spPr>
        <p:txBody>
          <a:bodyPr/>
          <a:lstStyle>
            <a:lvl1pPr>
              <a:defRPr/>
            </a:lvl1pPr>
          </a:lstStyle>
          <a:p>
            <a:pPr>
              <a:defRPr/>
            </a:pPr>
            <a:endParaRPr lang="pt-PT"/>
          </a:p>
        </p:txBody>
      </p:sp>
      <p:sp>
        <p:nvSpPr>
          <p:cNvPr id="4" name="Rectangle 71"/>
          <p:cNvSpPr>
            <a:spLocks noGrp="1" noChangeArrowheads="1"/>
          </p:cNvSpPr>
          <p:nvPr>
            <p:ph type="sldNum" sz="quarter" idx="12"/>
          </p:nvPr>
        </p:nvSpPr>
        <p:spPr>
          <a:ln/>
        </p:spPr>
        <p:txBody>
          <a:bodyPr/>
          <a:lstStyle>
            <a:lvl1pPr>
              <a:defRPr/>
            </a:lvl1pPr>
          </a:lstStyle>
          <a:p>
            <a:pPr>
              <a:defRPr/>
            </a:pPr>
            <a:fld id="{797D22FD-42B1-497B-BBE6-1E949049F2A5}" type="slidenum">
              <a:rPr lang="pt-PT"/>
              <a:pPr>
                <a:defRPr/>
              </a:pPr>
              <a:t>‹nº›</a:t>
            </a:fld>
            <a:endParaRPr lang="pt-PT"/>
          </a:p>
        </p:txBody>
      </p:sp>
    </p:spTree>
    <p:extLst>
      <p:ext uri="{BB962C8B-B14F-4D97-AF65-F5344CB8AC3E}">
        <p14:creationId xmlns:p14="http://schemas.microsoft.com/office/powerpoint/2010/main" val="2123856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9"/>
          <p:cNvSpPr>
            <a:spLocks noGrp="1" noChangeArrowheads="1"/>
          </p:cNvSpPr>
          <p:nvPr>
            <p:ph type="dt" sz="half" idx="10"/>
          </p:nvPr>
        </p:nvSpPr>
        <p:spPr>
          <a:ln/>
        </p:spPr>
        <p:txBody>
          <a:bodyPr/>
          <a:lstStyle>
            <a:lvl1pPr>
              <a:defRPr/>
            </a:lvl1pPr>
          </a:lstStyle>
          <a:p>
            <a:pPr>
              <a:defRPr/>
            </a:pPr>
            <a:endParaRPr lang="pt-PT"/>
          </a:p>
        </p:txBody>
      </p:sp>
      <p:sp>
        <p:nvSpPr>
          <p:cNvPr id="6" name="Rectangle 70"/>
          <p:cNvSpPr>
            <a:spLocks noGrp="1" noChangeArrowheads="1"/>
          </p:cNvSpPr>
          <p:nvPr>
            <p:ph type="ftr" sz="quarter" idx="11"/>
          </p:nvPr>
        </p:nvSpPr>
        <p:spPr>
          <a:ln/>
        </p:spPr>
        <p:txBody>
          <a:bodyPr/>
          <a:lstStyle>
            <a:lvl1pPr>
              <a:defRPr/>
            </a:lvl1pPr>
          </a:lstStyle>
          <a:p>
            <a:pPr>
              <a:defRPr/>
            </a:pPr>
            <a:endParaRPr lang="pt-PT"/>
          </a:p>
        </p:txBody>
      </p:sp>
      <p:sp>
        <p:nvSpPr>
          <p:cNvPr id="7" name="Rectangle 71"/>
          <p:cNvSpPr>
            <a:spLocks noGrp="1" noChangeArrowheads="1"/>
          </p:cNvSpPr>
          <p:nvPr>
            <p:ph type="sldNum" sz="quarter" idx="12"/>
          </p:nvPr>
        </p:nvSpPr>
        <p:spPr>
          <a:ln/>
        </p:spPr>
        <p:txBody>
          <a:bodyPr/>
          <a:lstStyle>
            <a:lvl1pPr>
              <a:defRPr/>
            </a:lvl1pPr>
          </a:lstStyle>
          <a:p>
            <a:pPr>
              <a:defRPr/>
            </a:pPr>
            <a:fld id="{D2C75847-07DD-4E64-B9C8-08CBF57CA8E4}" type="slidenum">
              <a:rPr lang="pt-PT"/>
              <a:pPr>
                <a:defRPr/>
              </a:pPr>
              <a:t>‹nº›</a:t>
            </a:fld>
            <a:endParaRPr lang="pt-PT"/>
          </a:p>
        </p:txBody>
      </p:sp>
    </p:spTree>
    <p:extLst>
      <p:ext uri="{BB962C8B-B14F-4D97-AF65-F5344CB8AC3E}">
        <p14:creationId xmlns:p14="http://schemas.microsoft.com/office/powerpoint/2010/main" val="1483940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9"/>
          <p:cNvSpPr>
            <a:spLocks noGrp="1" noChangeArrowheads="1"/>
          </p:cNvSpPr>
          <p:nvPr>
            <p:ph type="dt" sz="half" idx="10"/>
          </p:nvPr>
        </p:nvSpPr>
        <p:spPr>
          <a:ln/>
        </p:spPr>
        <p:txBody>
          <a:bodyPr/>
          <a:lstStyle>
            <a:lvl1pPr>
              <a:defRPr/>
            </a:lvl1pPr>
          </a:lstStyle>
          <a:p>
            <a:pPr>
              <a:defRPr/>
            </a:pPr>
            <a:endParaRPr lang="pt-PT"/>
          </a:p>
        </p:txBody>
      </p:sp>
      <p:sp>
        <p:nvSpPr>
          <p:cNvPr id="6" name="Rectangle 70"/>
          <p:cNvSpPr>
            <a:spLocks noGrp="1" noChangeArrowheads="1"/>
          </p:cNvSpPr>
          <p:nvPr>
            <p:ph type="ftr" sz="quarter" idx="11"/>
          </p:nvPr>
        </p:nvSpPr>
        <p:spPr>
          <a:ln/>
        </p:spPr>
        <p:txBody>
          <a:bodyPr/>
          <a:lstStyle>
            <a:lvl1pPr>
              <a:defRPr/>
            </a:lvl1pPr>
          </a:lstStyle>
          <a:p>
            <a:pPr>
              <a:defRPr/>
            </a:pPr>
            <a:endParaRPr lang="pt-PT"/>
          </a:p>
        </p:txBody>
      </p:sp>
      <p:sp>
        <p:nvSpPr>
          <p:cNvPr id="7" name="Rectangle 71"/>
          <p:cNvSpPr>
            <a:spLocks noGrp="1" noChangeArrowheads="1"/>
          </p:cNvSpPr>
          <p:nvPr>
            <p:ph type="sldNum" sz="quarter" idx="12"/>
          </p:nvPr>
        </p:nvSpPr>
        <p:spPr>
          <a:ln/>
        </p:spPr>
        <p:txBody>
          <a:bodyPr/>
          <a:lstStyle>
            <a:lvl1pPr>
              <a:defRPr/>
            </a:lvl1pPr>
          </a:lstStyle>
          <a:p>
            <a:pPr>
              <a:defRPr/>
            </a:pPr>
            <a:fld id="{54169AA7-8DCC-4A05-894E-309472A08A33}" type="slidenum">
              <a:rPr lang="pt-PT"/>
              <a:pPr>
                <a:defRPr/>
              </a:pPr>
              <a:t>‹nº›</a:t>
            </a:fld>
            <a:endParaRPr lang="pt-PT"/>
          </a:p>
        </p:txBody>
      </p:sp>
    </p:spTree>
    <p:extLst>
      <p:ext uri="{BB962C8B-B14F-4D97-AF65-F5344CB8AC3E}">
        <p14:creationId xmlns:p14="http://schemas.microsoft.com/office/powerpoint/2010/main" val="3242013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7218" name="Freeform 2"/>
          <p:cNvSpPr>
            <a:spLocks/>
          </p:cNvSpPr>
          <p:nvPr/>
        </p:nvSpPr>
        <p:spPr bwMode="hidden">
          <a:xfrm>
            <a:off x="6627813" y="6429375"/>
            <a:ext cx="285750" cy="209550"/>
          </a:xfrm>
          <a:custGeom>
            <a:avLst/>
            <a:gdLst/>
            <a:ahLst/>
            <a:cxnLst>
              <a:cxn ang="0">
                <a:pos x="0" y="132"/>
              </a:cxn>
              <a:cxn ang="0">
                <a:pos x="29" y="132"/>
              </a:cxn>
              <a:cxn ang="0">
                <a:pos x="77" y="108"/>
              </a:cxn>
              <a:cxn ang="0">
                <a:pos x="119" y="78"/>
              </a:cxn>
              <a:cxn ang="0">
                <a:pos x="155" y="48"/>
              </a:cxn>
              <a:cxn ang="0">
                <a:pos x="179" y="12"/>
              </a:cxn>
              <a:cxn ang="0">
                <a:pos x="173" y="6"/>
              </a:cxn>
              <a:cxn ang="0">
                <a:pos x="167" y="0"/>
              </a:cxn>
              <a:cxn ang="0">
                <a:pos x="137" y="42"/>
              </a:cxn>
              <a:cxn ang="0">
                <a:pos x="101" y="78"/>
              </a:cxn>
              <a:cxn ang="0">
                <a:pos x="53" y="108"/>
              </a:cxn>
              <a:cxn ang="0">
                <a:pos x="0" y="132"/>
              </a:cxn>
              <a:cxn ang="0">
                <a:pos x="0" y="132"/>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w="9525">
            <a:noFill/>
            <a:round/>
            <a:headEnd/>
            <a:tailEnd/>
          </a:ln>
        </p:spPr>
        <p:txBody>
          <a:bodyPr/>
          <a:lstStyle/>
          <a:p>
            <a:pPr>
              <a:defRPr/>
            </a:pPr>
            <a:endParaRPr lang="en-GB">
              <a:latin typeface="Arial" pitchFamily="34" charset="0"/>
            </a:endParaRPr>
          </a:p>
        </p:txBody>
      </p:sp>
      <p:grpSp>
        <p:nvGrpSpPr>
          <p:cNvPr id="1027" name="Group 3"/>
          <p:cNvGrpSpPr>
            <a:grpSpLocks/>
          </p:cNvGrpSpPr>
          <p:nvPr/>
        </p:nvGrpSpPr>
        <p:grpSpPr bwMode="auto">
          <a:xfrm>
            <a:off x="3175" y="4267200"/>
            <a:ext cx="9140825" cy="2590800"/>
            <a:chOff x="2" y="2688"/>
            <a:chExt cx="5758" cy="1632"/>
          </a:xfrm>
        </p:grpSpPr>
        <p:sp>
          <p:nvSpPr>
            <p:cNvPr id="1033" name="Freeform 4"/>
            <p:cNvSpPr>
              <a:spLocks/>
            </p:cNvSpPr>
            <p:nvPr/>
          </p:nvSpPr>
          <p:spPr bwMode="hidden">
            <a:xfrm>
              <a:off x="2" y="2688"/>
              <a:ext cx="5758" cy="1632"/>
            </a:xfrm>
            <a:custGeom>
              <a:avLst/>
              <a:gdLst>
                <a:gd name="T0" fmla="*/ 5848 w 5740"/>
                <a:gd name="T1" fmla="*/ 12 h 4316"/>
                <a:gd name="T2" fmla="*/ 0 w 5740"/>
                <a:gd name="T3" fmla="*/ 12 h 4316"/>
                <a:gd name="T4" fmla="*/ 0 w 5740"/>
                <a:gd name="T5" fmla="*/ 0 h 4316"/>
                <a:gd name="T6" fmla="*/ 5848 w 5740"/>
                <a:gd name="T7" fmla="*/ 0 h 4316"/>
                <a:gd name="T8" fmla="*/ 5848 w 5740"/>
                <a:gd name="T9" fmla="*/ 12 h 4316"/>
                <a:gd name="T10" fmla="*/ 5848 w 5740"/>
                <a:gd name="T11" fmla="*/ 12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PT"/>
            </a:p>
          </p:txBody>
        </p:sp>
        <p:grpSp>
          <p:nvGrpSpPr>
            <p:cNvPr id="1034" name="Group 5"/>
            <p:cNvGrpSpPr>
              <a:grpSpLocks/>
            </p:cNvGrpSpPr>
            <p:nvPr userDrawn="1"/>
          </p:nvGrpSpPr>
          <p:grpSpPr bwMode="auto">
            <a:xfrm>
              <a:off x="3528" y="3715"/>
              <a:ext cx="792" cy="521"/>
              <a:chOff x="3527" y="3715"/>
              <a:chExt cx="792" cy="521"/>
            </a:xfrm>
          </p:grpSpPr>
          <p:sp>
            <p:nvSpPr>
              <p:cNvPr id="137222" name="Oval 6"/>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pPr>
                  <a:defRPr/>
                </a:pPr>
                <a:endParaRPr lang="en-GB">
                  <a:latin typeface="Arial" pitchFamily="34" charset="0"/>
                </a:endParaRPr>
              </a:p>
            </p:txBody>
          </p:sp>
          <p:sp>
            <p:nvSpPr>
              <p:cNvPr id="137223" name="Oval 7"/>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pPr>
                  <a:defRPr/>
                </a:pPr>
                <a:endParaRPr lang="en-GB">
                  <a:latin typeface="Arial" pitchFamily="34" charset="0"/>
                </a:endParaRPr>
              </a:p>
            </p:txBody>
          </p:sp>
          <p:sp>
            <p:nvSpPr>
              <p:cNvPr id="137224" name="Oval 8"/>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en-GB">
                  <a:latin typeface="Arial" pitchFamily="34" charset="0"/>
                </a:endParaRPr>
              </a:p>
            </p:txBody>
          </p:sp>
          <p:sp>
            <p:nvSpPr>
              <p:cNvPr id="137225" name="Oval 9"/>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defRPr/>
                </a:pPr>
                <a:endParaRPr lang="en-GB">
                  <a:latin typeface="Arial" pitchFamily="34" charset="0"/>
                </a:endParaRPr>
              </a:p>
            </p:txBody>
          </p:sp>
          <p:sp>
            <p:nvSpPr>
              <p:cNvPr id="137226" name="Oval 10"/>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en-GB">
                  <a:latin typeface="Arial" pitchFamily="34" charset="0"/>
                </a:endParaRPr>
              </a:p>
            </p:txBody>
          </p:sp>
          <p:sp>
            <p:nvSpPr>
              <p:cNvPr id="137227" name="Freeform 11"/>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pPr>
                  <a:defRPr/>
                </a:pPr>
                <a:endParaRPr lang="en-GB">
                  <a:latin typeface="Arial" pitchFamily="34" charset="0"/>
                </a:endParaRPr>
              </a:p>
            </p:txBody>
          </p:sp>
          <p:sp>
            <p:nvSpPr>
              <p:cNvPr id="137228" name="Freeform 12"/>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pPr>
                  <a:defRPr/>
                </a:pPr>
                <a:endParaRPr lang="en-GB">
                  <a:latin typeface="Arial" pitchFamily="34" charset="0"/>
                </a:endParaRPr>
              </a:p>
            </p:txBody>
          </p:sp>
          <p:sp>
            <p:nvSpPr>
              <p:cNvPr id="137229" name="Freeform 13"/>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en-GB">
                  <a:latin typeface="Arial" pitchFamily="34" charset="0"/>
                </a:endParaRPr>
              </a:p>
            </p:txBody>
          </p:sp>
          <p:sp>
            <p:nvSpPr>
              <p:cNvPr id="137230" name="Freeform 14"/>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pPr>
                  <a:defRPr/>
                </a:pPr>
                <a:endParaRPr lang="en-GB">
                  <a:latin typeface="Arial" pitchFamily="34" charset="0"/>
                </a:endParaRPr>
              </a:p>
            </p:txBody>
          </p:sp>
          <p:sp>
            <p:nvSpPr>
              <p:cNvPr id="137231" name="Freeform 15"/>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pPr>
                  <a:defRPr/>
                </a:pPr>
                <a:endParaRPr lang="en-GB">
                  <a:latin typeface="Arial" pitchFamily="34" charset="0"/>
                </a:endParaRPr>
              </a:p>
            </p:txBody>
          </p:sp>
          <p:sp>
            <p:nvSpPr>
              <p:cNvPr id="137232" name="Oval 16"/>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en-GB">
                  <a:latin typeface="Arial" pitchFamily="34" charset="0"/>
                </a:endParaRPr>
              </a:p>
            </p:txBody>
          </p:sp>
        </p:grpSp>
        <p:grpSp>
          <p:nvGrpSpPr>
            <p:cNvPr id="1035" name="Group 17"/>
            <p:cNvGrpSpPr>
              <a:grpSpLocks/>
            </p:cNvGrpSpPr>
            <p:nvPr userDrawn="1"/>
          </p:nvGrpSpPr>
          <p:grpSpPr bwMode="auto">
            <a:xfrm>
              <a:off x="1776" y="3631"/>
              <a:ext cx="1626" cy="683"/>
              <a:chOff x="1776" y="3631"/>
              <a:chExt cx="1626" cy="683"/>
            </a:xfrm>
          </p:grpSpPr>
          <p:sp>
            <p:nvSpPr>
              <p:cNvPr id="137234" name="Oval 18"/>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pPr>
                  <a:defRPr/>
                </a:pPr>
                <a:endParaRPr lang="en-GB">
                  <a:latin typeface="Arial" pitchFamily="34" charset="0"/>
                </a:endParaRPr>
              </a:p>
            </p:txBody>
          </p:sp>
          <p:sp>
            <p:nvSpPr>
              <p:cNvPr id="137235" name="Oval 19"/>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pPr>
                  <a:defRPr/>
                </a:pPr>
                <a:endParaRPr lang="en-GB">
                  <a:latin typeface="Arial" pitchFamily="34" charset="0"/>
                </a:endParaRPr>
              </a:p>
            </p:txBody>
          </p:sp>
          <p:sp>
            <p:nvSpPr>
              <p:cNvPr id="137236" name="Oval 20"/>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pPr>
                  <a:defRPr/>
                </a:pPr>
                <a:endParaRPr lang="en-GB">
                  <a:latin typeface="Arial" pitchFamily="34" charset="0"/>
                </a:endParaRPr>
              </a:p>
            </p:txBody>
          </p:sp>
          <p:sp>
            <p:nvSpPr>
              <p:cNvPr id="137237" name="Oval 21"/>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defRPr/>
                </a:pPr>
                <a:endParaRPr lang="en-GB">
                  <a:latin typeface="Arial" pitchFamily="34" charset="0"/>
                </a:endParaRPr>
              </a:p>
            </p:txBody>
          </p:sp>
          <p:sp>
            <p:nvSpPr>
              <p:cNvPr id="137238" name="Oval 22"/>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en-GB">
                  <a:latin typeface="Arial" pitchFamily="34" charset="0"/>
                </a:endParaRPr>
              </a:p>
            </p:txBody>
          </p:sp>
          <p:sp>
            <p:nvSpPr>
              <p:cNvPr id="137239" name="Oval 23"/>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defRPr/>
                </a:pPr>
                <a:endParaRPr lang="en-GB">
                  <a:latin typeface="Arial" pitchFamily="34" charset="0"/>
                </a:endParaRPr>
              </a:p>
            </p:txBody>
          </p:sp>
          <p:sp>
            <p:nvSpPr>
              <p:cNvPr id="137240" name="Oval 24"/>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pPr>
                  <a:defRPr/>
                </a:pPr>
                <a:endParaRPr lang="en-GB">
                  <a:latin typeface="Arial" pitchFamily="34" charset="0"/>
                </a:endParaRPr>
              </a:p>
            </p:txBody>
          </p:sp>
          <p:sp>
            <p:nvSpPr>
              <p:cNvPr id="137241" name="Oval 25"/>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pPr>
                  <a:defRPr/>
                </a:pPr>
                <a:endParaRPr lang="en-GB">
                  <a:latin typeface="Arial" pitchFamily="34" charset="0"/>
                </a:endParaRPr>
              </a:p>
            </p:txBody>
          </p:sp>
          <p:sp>
            <p:nvSpPr>
              <p:cNvPr id="137242" name="Freeform 26"/>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pPr>
                  <a:defRPr/>
                </a:pPr>
                <a:endParaRPr lang="en-GB">
                  <a:latin typeface="Arial" pitchFamily="34" charset="0"/>
                </a:endParaRPr>
              </a:p>
            </p:txBody>
          </p:sp>
          <p:sp>
            <p:nvSpPr>
              <p:cNvPr id="137243" name="Freeform 27"/>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pPr>
                  <a:defRPr/>
                </a:pPr>
                <a:endParaRPr lang="en-GB">
                  <a:latin typeface="Arial" pitchFamily="34" charset="0"/>
                </a:endParaRPr>
              </a:p>
            </p:txBody>
          </p:sp>
          <p:sp>
            <p:nvSpPr>
              <p:cNvPr id="137244" name="Freeform 28"/>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pPr>
                  <a:defRPr/>
                </a:pPr>
                <a:endParaRPr lang="en-GB">
                  <a:latin typeface="Arial" pitchFamily="34" charset="0"/>
                </a:endParaRPr>
              </a:p>
            </p:txBody>
          </p:sp>
          <p:sp>
            <p:nvSpPr>
              <p:cNvPr id="137245" name="Freeform 29"/>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pPr>
                  <a:defRPr/>
                </a:pPr>
                <a:endParaRPr lang="en-GB">
                  <a:latin typeface="Arial" pitchFamily="34" charset="0"/>
                </a:endParaRPr>
              </a:p>
            </p:txBody>
          </p:sp>
          <p:sp>
            <p:nvSpPr>
              <p:cNvPr id="1079" name="Freeform 30"/>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PT"/>
              </a:p>
            </p:txBody>
          </p:sp>
          <p:sp>
            <p:nvSpPr>
              <p:cNvPr id="1080" name="Freeform 31"/>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PT"/>
              </a:p>
            </p:txBody>
          </p:sp>
          <p:sp>
            <p:nvSpPr>
              <p:cNvPr id="137248" name="Freeform 32"/>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en-GB">
                  <a:latin typeface="Arial" pitchFamily="34" charset="0"/>
                </a:endParaRPr>
              </a:p>
            </p:txBody>
          </p:sp>
          <p:sp>
            <p:nvSpPr>
              <p:cNvPr id="137249" name="Freeform 33"/>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en-GB">
                  <a:latin typeface="Arial" pitchFamily="34" charset="0"/>
                </a:endParaRPr>
              </a:p>
            </p:txBody>
          </p:sp>
          <p:sp>
            <p:nvSpPr>
              <p:cNvPr id="137250" name="Freeform 34"/>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en-GB">
                  <a:latin typeface="Arial" pitchFamily="34" charset="0"/>
                </a:endParaRPr>
              </a:p>
            </p:txBody>
          </p:sp>
          <p:sp>
            <p:nvSpPr>
              <p:cNvPr id="1084" name="Freeform 35"/>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PT"/>
              </a:p>
            </p:txBody>
          </p:sp>
        </p:grpSp>
        <p:grpSp>
          <p:nvGrpSpPr>
            <p:cNvPr id="1036" name="Group 36"/>
            <p:cNvGrpSpPr>
              <a:grpSpLocks/>
            </p:cNvGrpSpPr>
            <p:nvPr userDrawn="1"/>
          </p:nvGrpSpPr>
          <p:grpSpPr bwMode="auto">
            <a:xfrm>
              <a:off x="4128" y="3360"/>
              <a:ext cx="1351" cy="821"/>
              <a:chOff x="4128" y="3360"/>
              <a:chExt cx="1351" cy="821"/>
            </a:xfrm>
          </p:grpSpPr>
          <p:sp>
            <p:nvSpPr>
              <p:cNvPr id="137253" name="Freeform 37"/>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en-GB">
                  <a:latin typeface="Arial" pitchFamily="34" charset="0"/>
                </a:endParaRPr>
              </a:p>
            </p:txBody>
          </p:sp>
          <p:sp>
            <p:nvSpPr>
              <p:cNvPr id="137254" name="Freeform 38"/>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en-GB">
                  <a:latin typeface="Arial" pitchFamily="34" charset="0"/>
                </a:endParaRPr>
              </a:p>
            </p:txBody>
          </p:sp>
          <p:sp>
            <p:nvSpPr>
              <p:cNvPr id="137255" name="Freeform 39"/>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pPr>
                  <a:defRPr/>
                </a:pPr>
                <a:endParaRPr lang="en-GB">
                  <a:latin typeface="Arial" pitchFamily="34" charset="0"/>
                </a:endParaRPr>
              </a:p>
            </p:txBody>
          </p:sp>
          <p:sp>
            <p:nvSpPr>
              <p:cNvPr id="137256" name="Freeform 40"/>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en-GB">
                  <a:latin typeface="Arial" pitchFamily="34" charset="0"/>
                </a:endParaRPr>
              </a:p>
            </p:txBody>
          </p:sp>
          <p:sp>
            <p:nvSpPr>
              <p:cNvPr id="137257" name="Freeform 41"/>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en-GB">
                  <a:latin typeface="Arial" pitchFamily="34" charset="0"/>
                </a:endParaRPr>
              </a:p>
            </p:txBody>
          </p:sp>
          <p:sp>
            <p:nvSpPr>
              <p:cNvPr id="137258" name="Freeform 42"/>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en-GB">
                  <a:latin typeface="Arial" pitchFamily="34" charset="0"/>
                </a:endParaRPr>
              </a:p>
            </p:txBody>
          </p:sp>
          <p:sp>
            <p:nvSpPr>
              <p:cNvPr id="137259" name="Freeform 43"/>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en-GB">
                  <a:latin typeface="Arial" pitchFamily="34" charset="0"/>
                </a:endParaRPr>
              </a:p>
            </p:txBody>
          </p:sp>
          <p:sp>
            <p:nvSpPr>
              <p:cNvPr id="1057" name="Freeform 44"/>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PT"/>
              </a:p>
            </p:txBody>
          </p:sp>
          <p:sp>
            <p:nvSpPr>
              <p:cNvPr id="137261" name="Freeform 45"/>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pPr>
                  <a:defRPr/>
                </a:pPr>
                <a:endParaRPr lang="en-GB">
                  <a:latin typeface="Arial" pitchFamily="34" charset="0"/>
                </a:endParaRPr>
              </a:p>
            </p:txBody>
          </p:sp>
          <p:sp>
            <p:nvSpPr>
              <p:cNvPr id="137262" name="Freeform 46"/>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en-GB">
                  <a:latin typeface="Arial" pitchFamily="34" charset="0"/>
                </a:endParaRPr>
              </a:p>
            </p:txBody>
          </p:sp>
          <p:sp>
            <p:nvSpPr>
              <p:cNvPr id="137263" name="Freeform 47"/>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en-GB">
                  <a:latin typeface="Arial" pitchFamily="34" charset="0"/>
                </a:endParaRPr>
              </a:p>
            </p:txBody>
          </p:sp>
          <p:sp>
            <p:nvSpPr>
              <p:cNvPr id="137264" name="Oval 48"/>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pPr>
                  <a:defRPr/>
                </a:pPr>
                <a:endParaRPr lang="en-GB">
                  <a:latin typeface="Arial" pitchFamily="34" charset="0"/>
                </a:endParaRPr>
              </a:p>
            </p:txBody>
          </p:sp>
          <p:sp>
            <p:nvSpPr>
              <p:cNvPr id="137265" name="Oval 49"/>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pPr>
                  <a:defRPr/>
                </a:pPr>
                <a:endParaRPr lang="en-GB">
                  <a:latin typeface="Arial" pitchFamily="34" charset="0"/>
                </a:endParaRPr>
              </a:p>
            </p:txBody>
          </p:sp>
          <p:sp>
            <p:nvSpPr>
              <p:cNvPr id="137266" name="Oval 50"/>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en-GB">
                  <a:latin typeface="Arial" pitchFamily="34" charset="0"/>
                </a:endParaRPr>
              </a:p>
            </p:txBody>
          </p:sp>
          <p:sp>
            <p:nvSpPr>
              <p:cNvPr id="137267" name="Oval 51"/>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en-GB">
                  <a:latin typeface="Arial" pitchFamily="34" charset="0"/>
                </a:endParaRPr>
              </a:p>
            </p:txBody>
          </p:sp>
          <p:sp>
            <p:nvSpPr>
              <p:cNvPr id="137268" name="Oval 52"/>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en-GB">
                  <a:latin typeface="Arial" pitchFamily="34" charset="0"/>
                </a:endParaRPr>
              </a:p>
            </p:txBody>
          </p:sp>
          <p:sp>
            <p:nvSpPr>
              <p:cNvPr id="137269" name="Oval 53"/>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defRPr/>
                </a:pPr>
                <a:endParaRPr lang="en-GB">
                  <a:latin typeface="Arial" pitchFamily="34" charset="0"/>
                </a:endParaRPr>
              </a:p>
            </p:txBody>
          </p:sp>
        </p:grpSp>
        <p:grpSp>
          <p:nvGrpSpPr>
            <p:cNvPr id="1037" name="Group 54"/>
            <p:cNvGrpSpPr>
              <a:grpSpLocks/>
            </p:cNvGrpSpPr>
            <p:nvPr userDrawn="1"/>
          </p:nvGrpSpPr>
          <p:grpSpPr bwMode="auto">
            <a:xfrm>
              <a:off x="5280" y="3024"/>
              <a:ext cx="425" cy="258"/>
              <a:chOff x="5280" y="3024"/>
              <a:chExt cx="425" cy="258"/>
            </a:xfrm>
          </p:grpSpPr>
          <p:sp>
            <p:nvSpPr>
              <p:cNvPr id="1038" name="Freeform 55"/>
              <p:cNvSpPr>
                <a:spLocks/>
              </p:cNvSpPr>
              <p:nvPr/>
            </p:nvSpPr>
            <p:spPr bwMode="hidden">
              <a:xfrm>
                <a:off x="5280" y="3186"/>
                <a:ext cx="383" cy="96"/>
              </a:xfrm>
              <a:custGeom>
                <a:avLst/>
                <a:gdLst>
                  <a:gd name="T0" fmla="*/ 215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15 w 382"/>
                  <a:gd name="T19" fmla="*/ 96 h 96"/>
                  <a:gd name="T20" fmla="*/ 269 w 382"/>
                  <a:gd name="T21" fmla="*/ 90 h 96"/>
                  <a:gd name="T22" fmla="*/ 317 w 382"/>
                  <a:gd name="T23" fmla="*/ 84 h 96"/>
                  <a:gd name="T24" fmla="*/ 358 w 382"/>
                  <a:gd name="T25" fmla="*/ 66 h 96"/>
                  <a:gd name="T26" fmla="*/ 388 w 382"/>
                  <a:gd name="T27" fmla="*/ 42 h 96"/>
                  <a:gd name="T28" fmla="*/ 382 w 382"/>
                  <a:gd name="T29" fmla="*/ 42 h 96"/>
                  <a:gd name="T30" fmla="*/ 352 w 382"/>
                  <a:gd name="T31" fmla="*/ 66 h 96"/>
                  <a:gd name="T32" fmla="*/ 311 w 382"/>
                  <a:gd name="T33" fmla="*/ 78 h 96"/>
                  <a:gd name="T34" fmla="*/ 269 w 382"/>
                  <a:gd name="T35" fmla="*/ 90 h 96"/>
                  <a:gd name="T36" fmla="*/ 215 w 382"/>
                  <a:gd name="T37" fmla="*/ 96 h 96"/>
                  <a:gd name="T38" fmla="*/ 215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PT"/>
              </a:p>
            </p:txBody>
          </p:sp>
          <p:sp>
            <p:nvSpPr>
              <p:cNvPr id="1039" name="Freeform 56"/>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PT"/>
              </a:p>
            </p:txBody>
          </p:sp>
          <p:sp>
            <p:nvSpPr>
              <p:cNvPr id="1040" name="Freeform 57"/>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PT"/>
              </a:p>
            </p:txBody>
          </p:sp>
          <p:sp>
            <p:nvSpPr>
              <p:cNvPr id="1041" name="Freeform 58"/>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PT"/>
              </a:p>
            </p:txBody>
          </p:sp>
          <p:sp>
            <p:nvSpPr>
              <p:cNvPr id="1042" name="Freeform 59"/>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PT"/>
              </a:p>
            </p:txBody>
          </p:sp>
          <p:sp>
            <p:nvSpPr>
              <p:cNvPr id="1043" name="Freeform 60"/>
              <p:cNvSpPr>
                <a:spLocks/>
              </p:cNvSpPr>
              <p:nvPr/>
            </p:nvSpPr>
            <p:spPr bwMode="hidden">
              <a:xfrm>
                <a:off x="5489" y="3042"/>
                <a:ext cx="186" cy="210"/>
              </a:xfrm>
              <a:custGeom>
                <a:avLst/>
                <a:gdLst>
                  <a:gd name="T0" fmla="*/ 0 w 185"/>
                  <a:gd name="T1" fmla="*/ 6 h 210"/>
                  <a:gd name="T2" fmla="*/ 66 w 185"/>
                  <a:gd name="T3" fmla="*/ 12 h 210"/>
                  <a:gd name="T4" fmla="*/ 125 w 185"/>
                  <a:gd name="T5" fmla="*/ 36 h 210"/>
                  <a:gd name="T6" fmla="*/ 161 w 185"/>
                  <a:gd name="T7" fmla="*/ 72 h 210"/>
                  <a:gd name="T8" fmla="*/ 167 w 185"/>
                  <a:gd name="T9" fmla="*/ 90 h 210"/>
                  <a:gd name="T10" fmla="*/ 173 w 185"/>
                  <a:gd name="T11" fmla="*/ 114 h 210"/>
                  <a:gd name="T12" fmla="*/ 167 w 185"/>
                  <a:gd name="T13" fmla="*/ 138 h 210"/>
                  <a:gd name="T14" fmla="*/ 155 w 185"/>
                  <a:gd name="T15" fmla="*/ 162 h 210"/>
                  <a:gd name="T16" fmla="*/ 125 w 185"/>
                  <a:gd name="T17" fmla="*/ 180 h 210"/>
                  <a:gd name="T18" fmla="*/ 90 w 185"/>
                  <a:gd name="T19" fmla="*/ 198 h 210"/>
                  <a:gd name="T20" fmla="*/ 102 w 185"/>
                  <a:gd name="T21" fmla="*/ 210 h 210"/>
                  <a:gd name="T22" fmla="*/ 137 w 185"/>
                  <a:gd name="T23" fmla="*/ 192 h 210"/>
                  <a:gd name="T24" fmla="*/ 167 w 185"/>
                  <a:gd name="T25" fmla="*/ 168 h 210"/>
                  <a:gd name="T26" fmla="*/ 185 w 185"/>
                  <a:gd name="T27" fmla="*/ 144 h 210"/>
                  <a:gd name="T28" fmla="*/ 191 w 185"/>
                  <a:gd name="T29" fmla="*/ 114 h 210"/>
                  <a:gd name="T30" fmla="*/ 185 w 185"/>
                  <a:gd name="T31" fmla="*/ 90 h 210"/>
                  <a:gd name="T32" fmla="*/ 179 w 185"/>
                  <a:gd name="T33" fmla="*/ 66 h 210"/>
                  <a:gd name="T34" fmla="*/ 161 w 185"/>
                  <a:gd name="T35" fmla="*/ 48 h 210"/>
                  <a:gd name="T36" fmla="*/ 137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PT"/>
              </a:p>
            </p:txBody>
          </p:sp>
          <p:sp>
            <p:nvSpPr>
              <p:cNvPr id="1044" name="Freeform 61"/>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pt-PT"/>
              </a:p>
            </p:txBody>
          </p:sp>
          <p:grpSp>
            <p:nvGrpSpPr>
              <p:cNvPr id="1045" name="Group 62"/>
              <p:cNvGrpSpPr>
                <a:grpSpLocks/>
              </p:cNvGrpSpPr>
              <p:nvPr/>
            </p:nvGrpSpPr>
            <p:grpSpPr bwMode="auto">
              <a:xfrm>
                <a:off x="5381" y="3085"/>
                <a:ext cx="227" cy="132"/>
                <a:chOff x="5381" y="3085"/>
                <a:chExt cx="227" cy="132"/>
              </a:xfrm>
            </p:grpSpPr>
            <p:sp>
              <p:nvSpPr>
                <p:cNvPr id="1046" name="Oval 63"/>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047" name="Oval 64"/>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048" name="Oval 65"/>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049" name="Oval 66"/>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grpSp>
      </p:grpSp>
      <p:sp>
        <p:nvSpPr>
          <p:cNvPr id="137283" name="Rectangle 67"/>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pt-PT" smtClean="0"/>
              <a:t>Clique para editar o estilo do título</a:t>
            </a:r>
          </a:p>
        </p:txBody>
      </p:sp>
      <p:sp>
        <p:nvSpPr>
          <p:cNvPr id="137284" name="Rectangle 68"/>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p>
        </p:txBody>
      </p:sp>
      <p:sp>
        <p:nvSpPr>
          <p:cNvPr id="137285" name="Rectangle 69"/>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pitchFamily="34" charset="0"/>
              </a:defRPr>
            </a:lvl1pPr>
          </a:lstStyle>
          <a:p>
            <a:pPr>
              <a:defRPr/>
            </a:pPr>
            <a:endParaRPr lang="pt-PT"/>
          </a:p>
        </p:txBody>
      </p:sp>
      <p:sp>
        <p:nvSpPr>
          <p:cNvPr id="137286" name="Rectangle 70"/>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pitchFamily="34" charset="0"/>
              </a:defRPr>
            </a:lvl1pPr>
          </a:lstStyle>
          <a:p>
            <a:pPr>
              <a:defRPr/>
            </a:pPr>
            <a:endParaRPr lang="pt-PT"/>
          </a:p>
        </p:txBody>
      </p:sp>
      <p:sp>
        <p:nvSpPr>
          <p:cNvPr id="137287" name="Rectangle 71"/>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pitchFamily="34" charset="0"/>
              </a:defRPr>
            </a:lvl1pPr>
          </a:lstStyle>
          <a:p>
            <a:pPr>
              <a:defRPr/>
            </a:pPr>
            <a:fld id="{4F9A2E56-3A17-4565-84A6-4139784A85F1}" type="slidenum">
              <a:rPr lang="pt-PT"/>
              <a:pPr>
                <a:defRPr/>
              </a:pPr>
              <a:t>‹nº›</a:t>
            </a:fld>
            <a:endParaRPr lang="pt-PT"/>
          </a:p>
        </p:txBody>
      </p:sp>
    </p:spTree>
  </p:cSld>
  <p:clrMap bg1="dk2" tx1="lt1" bg2="dk1" tx2="lt2" accent1="accent1" accent2="accent2" accent3="accent3" accent4="accent4" accent5="accent5" accent6="accent6" hlink="hlink" folHlink="folHlink"/>
  <p:sldLayoutIdLst>
    <p:sldLayoutId id="2147483830" r:id="rId1"/>
    <p:sldLayoutId id="2147483819" r:id="rId2"/>
    <p:sldLayoutId id="2147483820" r:id="rId3"/>
    <p:sldLayoutId id="2147483821" r:id="rId4"/>
    <p:sldLayoutId id="2147483822" r:id="rId5"/>
    <p:sldLayoutId id="2147483823" r:id="rId6"/>
    <p:sldLayoutId id="2147483824" r:id="rId7"/>
    <p:sldLayoutId id="2147483825" r:id="rId8"/>
    <p:sldLayoutId id="2147483826" r:id="rId9"/>
    <p:sldLayoutId id="2147483827" r:id="rId10"/>
    <p:sldLayoutId id="2147483828" r:id="rId11"/>
    <p:sldLayoutId id="2147483829" r:id="rId12"/>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rebuchet MS"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itchFamily="2" charset="2"/>
        <a:buChar char="l"/>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50000"/>
        <a:buFont typeface="Wingdings" pitchFamily="2" charset="2"/>
        <a:buChar char="l"/>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oleObject" Target="../embeddings/oleObject1.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7.gif"/><Relationship Id="rId3" Type="http://schemas.openxmlformats.org/officeDocument/2006/relationships/hyperlink" Target="http://www.bananarepublic.com/" TargetMode="External"/><Relationship Id="rId7" Type="http://schemas.openxmlformats.org/officeDocument/2006/relationships/hyperlink" Target="http://www.oldnavy.com/"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6.emf"/><Relationship Id="rId11" Type="http://schemas.openxmlformats.org/officeDocument/2006/relationships/image" Target="http://www.gapinc.com/public/images/2_Our_Brands/2_brand_pllogo.jpg" TargetMode="External"/><Relationship Id="rId5" Type="http://schemas.openxmlformats.org/officeDocument/2006/relationships/image" Target="http://www.bananarepublic.com/assets/common/navigation/en/topnav_brlogo.gif" TargetMode="External"/><Relationship Id="rId10" Type="http://schemas.openxmlformats.org/officeDocument/2006/relationships/image" Target="../media/image8.jpeg"/><Relationship Id="rId4" Type="http://schemas.openxmlformats.org/officeDocument/2006/relationships/image" Target="../media/image5.gif"/><Relationship Id="rId9" Type="http://schemas.openxmlformats.org/officeDocument/2006/relationships/image" Target="http://www.oldnavy.com/content/0000/520/129/cn520129.gif"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idx="1"/>
          </p:nvPr>
        </p:nvSpPr>
        <p:spPr>
          <a:xfrm>
            <a:off x="533400" y="2819400"/>
            <a:ext cx="8229600" cy="1295400"/>
          </a:xfrm>
          <a:solidFill>
            <a:srgbClr val="003366"/>
          </a:solidFill>
          <a:ln w="25400" cap="flat">
            <a:solidFill>
              <a:srgbClr val="3366FF"/>
            </a:solidFill>
          </a:ln>
          <a:effectLst>
            <a:outerShdw dist="107763" dir="2700000" algn="ctr" rotWithShape="0">
              <a:schemeClr val="bg2"/>
            </a:outerShdw>
          </a:effectLst>
        </p:spPr>
        <p:txBody>
          <a:bodyPr lIns="90488" tIns="44450" rIns="90488" bIns="44450"/>
          <a:lstStyle/>
          <a:p>
            <a:pPr algn="ctr" eaLnBrk="1" hangingPunct="1">
              <a:buFont typeface="Wingdings" pitchFamily="2" charset="2"/>
              <a:buNone/>
              <a:defRPr/>
            </a:pPr>
            <a:r>
              <a:rPr lang="en-US" b="1" dirty="0" err="1" smtClean="0">
                <a:solidFill>
                  <a:srgbClr val="FFFF00"/>
                </a:solidFill>
              </a:rPr>
              <a:t>Análise</a:t>
            </a:r>
            <a:r>
              <a:rPr lang="en-US" b="1" dirty="0" smtClean="0">
                <a:solidFill>
                  <a:srgbClr val="FFFF00"/>
                </a:solidFill>
              </a:rPr>
              <a:t> do </a:t>
            </a:r>
            <a:r>
              <a:rPr lang="en-US" b="1" dirty="0" err="1" smtClean="0">
                <a:solidFill>
                  <a:srgbClr val="FFFF00"/>
                </a:solidFill>
              </a:rPr>
              <a:t>Meio</a:t>
            </a:r>
            <a:r>
              <a:rPr lang="en-US" b="1" dirty="0" smtClean="0">
                <a:solidFill>
                  <a:srgbClr val="FFFF00"/>
                </a:solidFill>
              </a:rPr>
              <a:t> </a:t>
            </a:r>
            <a:r>
              <a:rPr lang="en-US" b="1" dirty="0" err="1" smtClean="0">
                <a:solidFill>
                  <a:srgbClr val="FFFF00"/>
                </a:solidFill>
              </a:rPr>
              <a:t>Envolvente</a:t>
            </a:r>
            <a:r>
              <a:rPr lang="en-US" b="1" dirty="0" smtClean="0">
                <a:solidFill>
                  <a:srgbClr val="FFFF00"/>
                </a:solidFill>
              </a:rPr>
              <a:t>: </a:t>
            </a:r>
          </a:p>
          <a:p>
            <a:pPr algn="ctr" eaLnBrk="1" hangingPunct="1">
              <a:buFont typeface="Wingdings" pitchFamily="2" charset="2"/>
              <a:buNone/>
              <a:defRPr/>
            </a:pPr>
            <a:r>
              <a:rPr lang="en-US" b="1" dirty="0" err="1" smtClean="0">
                <a:solidFill>
                  <a:srgbClr val="FFFF00"/>
                </a:solidFill>
              </a:rPr>
              <a:t>Geral</a:t>
            </a:r>
            <a:r>
              <a:rPr lang="en-US" b="1" dirty="0" smtClean="0">
                <a:solidFill>
                  <a:srgbClr val="FFFF00"/>
                </a:solidFill>
              </a:rPr>
              <a:t> e </a:t>
            </a:r>
            <a:r>
              <a:rPr lang="en-US" b="1" dirty="0" err="1" smtClean="0">
                <a:solidFill>
                  <a:srgbClr val="FFFF00"/>
                </a:solidFill>
              </a:rPr>
              <a:t>Específico</a:t>
            </a:r>
            <a:endParaRPr lang="en-US" b="1" dirty="0" smtClean="0">
              <a:solidFill>
                <a:srgbClr val="FFFF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12291"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12292" name="Rectangle 4"/>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12293" name="Rectangle 5"/>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6150" name="Rectangle 6"/>
          <p:cNvSpPr>
            <a:spLocks noGrp="1" noChangeArrowheads="1"/>
          </p:cNvSpPr>
          <p:nvPr>
            <p:ph type="title"/>
          </p:nvPr>
        </p:nvSpPr>
        <p:spPr>
          <a:xfrm>
            <a:off x="1155700" y="304800"/>
            <a:ext cx="6832600" cy="1295400"/>
          </a:xfrm>
          <a:solidFill>
            <a:srgbClr val="003366"/>
          </a:solidFill>
          <a:ln w="25400" cap="flat">
            <a:solidFill>
              <a:srgbClr val="3366FF"/>
            </a:solidFill>
          </a:ln>
          <a:effectLst>
            <a:outerShdw dist="107763" dir="2700000" algn="ctr" rotWithShape="0">
              <a:schemeClr val="bg2"/>
            </a:outerShdw>
          </a:effectLst>
        </p:spPr>
        <p:txBody>
          <a:bodyPr lIns="90488" tIns="44450" rIns="90488" bIns="44450" anchorCtr="0"/>
          <a:lstStyle/>
          <a:p>
            <a:pPr eaLnBrk="1" hangingPunct="1">
              <a:defRPr/>
            </a:pPr>
            <a:r>
              <a:rPr lang="pt-PT" sz="2800" b="1" dirty="0">
                <a:solidFill>
                  <a:srgbClr val="FFFF00"/>
                </a:solidFill>
              </a:rPr>
              <a:t>Análise </a:t>
            </a:r>
            <a:r>
              <a:rPr lang="pt-PT" sz="2800" b="1" dirty="0" smtClean="0">
                <a:solidFill>
                  <a:srgbClr val="FFFF00"/>
                </a:solidFill>
              </a:rPr>
              <a:t>Externa da Indústria</a:t>
            </a:r>
          </a:p>
        </p:txBody>
      </p:sp>
      <p:sp>
        <p:nvSpPr>
          <p:cNvPr id="6151" name="Rectangle 7"/>
          <p:cNvSpPr>
            <a:spLocks noGrp="1" noChangeArrowheads="1"/>
          </p:cNvSpPr>
          <p:nvPr>
            <p:ph type="body" idx="1"/>
          </p:nvPr>
        </p:nvSpPr>
        <p:spPr>
          <a:xfrm>
            <a:off x="685800" y="1530350"/>
            <a:ext cx="8070850" cy="2736850"/>
          </a:xfrm>
        </p:spPr>
        <p:txBody>
          <a:bodyPr lIns="90488" tIns="44450" rIns="90488" bIns="44450"/>
          <a:lstStyle/>
          <a:p>
            <a:pPr eaLnBrk="1" hangingPunct="1">
              <a:lnSpc>
                <a:spcPct val="90000"/>
              </a:lnSpc>
              <a:defRPr/>
            </a:pPr>
            <a:endParaRPr lang="en-US" sz="2200" b="1" dirty="0" smtClean="0"/>
          </a:p>
          <a:p>
            <a:pPr eaLnBrk="1" hangingPunct="1">
              <a:lnSpc>
                <a:spcPct val="90000"/>
              </a:lnSpc>
              <a:defRPr/>
            </a:pPr>
            <a:r>
              <a:rPr lang="pt-PT" sz="2200" b="1" dirty="0" smtClean="0"/>
              <a:t>Distribuidores e agentes – </a:t>
            </a:r>
            <a:r>
              <a:rPr lang="pt-PT" sz="1400" b="1" dirty="0" smtClean="0"/>
              <a:t>Quis as modificações que se verificam nos canais de distribuição quais os níveis de eficiência e potenciais de crescimento de cada canal? Quais os canais actualmente não explorados? Quais os custos logísticos típicos da distribuição?.....</a:t>
            </a:r>
            <a:endParaRPr lang="pt-PT" sz="1400" b="1" dirty="0"/>
          </a:p>
          <a:p>
            <a:pPr eaLnBrk="1" hangingPunct="1">
              <a:lnSpc>
                <a:spcPct val="90000"/>
              </a:lnSpc>
              <a:defRPr/>
            </a:pPr>
            <a:endParaRPr lang="pt-PT" sz="1400" b="1" dirty="0" smtClean="0"/>
          </a:p>
          <a:p>
            <a:pPr eaLnBrk="1" hangingPunct="1">
              <a:lnSpc>
                <a:spcPct val="90000"/>
              </a:lnSpc>
              <a:defRPr/>
            </a:pPr>
            <a:r>
              <a:rPr lang="pt-PT" sz="2200" b="1" dirty="0" smtClean="0"/>
              <a:t>Publicitários e Agências – </a:t>
            </a:r>
            <a:r>
              <a:rPr lang="pt-PT" sz="1400" b="1" dirty="0" smtClean="0"/>
              <a:t>São efectivos os resultados conseguidos pela publicidade e agências de comunicação? Quais as tendências na prática publicitária que estão a emergir?..... </a:t>
            </a:r>
          </a:p>
        </p:txBody>
      </p:sp>
      <p:sp>
        <p:nvSpPr>
          <p:cNvPr id="8" name="Text Box 1042"/>
          <p:cNvSpPr txBox="1">
            <a:spLocks noChangeArrowheads="1"/>
          </p:cNvSpPr>
          <p:nvPr/>
        </p:nvSpPr>
        <p:spPr bwMode="auto">
          <a:xfrm>
            <a:off x="8466138" y="6521450"/>
            <a:ext cx="685800" cy="368300"/>
          </a:xfrm>
          <a:prstGeom prst="rect">
            <a:avLst/>
          </a:prstGeom>
          <a:noFill/>
          <a:ln w="9525">
            <a:noFill/>
            <a:miter lim="800000"/>
            <a:headEnd/>
            <a:tailEnd/>
          </a:ln>
          <a:effectLst/>
        </p:spPr>
        <p:txBody>
          <a:bodyPr>
            <a:spAutoFit/>
          </a:bodyPr>
          <a:lstStyle/>
          <a:p>
            <a:pPr algn="ctr">
              <a:spcBef>
                <a:spcPct val="50000"/>
              </a:spcBef>
              <a:defRPr/>
            </a:pPr>
            <a:r>
              <a:rPr lang="pt-BR" dirty="0">
                <a:latin typeface="+mn-lt"/>
              </a:rPr>
              <a:t>10</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pt-BR" dirty="0" smtClean="0">
                <a:latin typeface="+mn-lt"/>
              </a:rPr>
              <a:t>Micro ambiente</a:t>
            </a:r>
            <a:endParaRPr lang="en-GB" dirty="0" smtClean="0">
              <a:latin typeface="+mn-lt"/>
            </a:endParaRPr>
          </a:p>
        </p:txBody>
      </p:sp>
      <p:pic>
        <p:nvPicPr>
          <p:cNvPr id="13315" name="Picture 102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20013" y="3238500"/>
            <a:ext cx="1423987" cy="2011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 name="Group 1029"/>
          <p:cNvGrpSpPr>
            <a:grpSpLocks/>
          </p:cNvGrpSpPr>
          <p:nvPr/>
        </p:nvGrpSpPr>
        <p:grpSpPr bwMode="auto">
          <a:xfrm>
            <a:off x="4572000" y="3503613"/>
            <a:ext cx="2762250" cy="1489075"/>
            <a:chOff x="192" y="1760"/>
            <a:chExt cx="1014" cy="2421"/>
          </a:xfrm>
          <a:scene3d>
            <a:camera prst="orthographicFront"/>
            <a:lightRig rig="sunset" dir="t"/>
          </a:scene3d>
        </p:grpSpPr>
        <p:sp>
          <p:nvSpPr>
            <p:cNvPr id="6" name="Rectangle 1030"/>
            <p:cNvSpPr>
              <a:spLocks noChangeArrowheads="1"/>
            </p:cNvSpPr>
            <p:nvPr/>
          </p:nvSpPr>
          <p:spPr bwMode="auto">
            <a:xfrm>
              <a:off x="288" y="1856"/>
              <a:ext cx="918" cy="2325"/>
            </a:xfrm>
            <a:prstGeom prst="rect">
              <a:avLst/>
            </a:prstGeom>
            <a:solidFill>
              <a:schemeClr val="tx1"/>
            </a:solidFill>
            <a:ln w="9525">
              <a:noFill/>
              <a:miter lim="800000"/>
              <a:headEnd/>
              <a:tailEnd/>
            </a:ln>
            <a:effectLst/>
            <a:sp3d extrusionH="76200">
              <a:bevelT/>
              <a:extrusionClr>
                <a:schemeClr val="tx1"/>
              </a:extrusionClr>
            </a:sp3d>
          </p:spPr>
          <p:txBody>
            <a:bodyPr wrap="none" anchor="ctr"/>
            <a:lstStyle/>
            <a:p>
              <a:pPr>
                <a:defRPr/>
              </a:pPr>
              <a:endParaRPr lang="en-GB">
                <a:latin typeface="+mn-lt"/>
              </a:endParaRPr>
            </a:p>
          </p:txBody>
        </p:sp>
        <p:sp>
          <p:nvSpPr>
            <p:cNvPr id="7" name="Rectangle 1031"/>
            <p:cNvSpPr>
              <a:spLocks noChangeArrowheads="1"/>
            </p:cNvSpPr>
            <p:nvPr/>
          </p:nvSpPr>
          <p:spPr bwMode="auto">
            <a:xfrm>
              <a:off x="192" y="1760"/>
              <a:ext cx="918" cy="2325"/>
            </a:xfrm>
            <a:prstGeom prst="rect">
              <a:avLst/>
            </a:prstGeom>
            <a:solidFill>
              <a:srgbClr val="66CCFF"/>
            </a:solidFill>
            <a:ln w="9525">
              <a:noFill/>
              <a:miter lim="800000"/>
              <a:headEnd/>
              <a:tailEnd/>
            </a:ln>
            <a:effectLst/>
            <a:sp3d extrusionH="76200">
              <a:bevelT/>
              <a:extrusionClr>
                <a:schemeClr val="tx1"/>
              </a:extrusionClr>
            </a:sp3d>
          </p:spPr>
          <p:txBody>
            <a:bodyPr wrap="none" anchor="ctr"/>
            <a:lstStyle/>
            <a:p>
              <a:pPr>
                <a:defRPr/>
              </a:pPr>
              <a:endParaRPr lang="en-GB">
                <a:latin typeface="+mn-lt"/>
              </a:endParaRPr>
            </a:p>
          </p:txBody>
        </p:sp>
      </p:grpSp>
      <p:grpSp>
        <p:nvGrpSpPr>
          <p:cNvPr id="4" name="Group 1032"/>
          <p:cNvGrpSpPr>
            <a:grpSpLocks/>
          </p:cNvGrpSpPr>
          <p:nvPr/>
        </p:nvGrpSpPr>
        <p:grpSpPr bwMode="auto">
          <a:xfrm>
            <a:off x="2082800" y="4419600"/>
            <a:ext cx="2338388" cy="1184275"/>
            <a:chOff x="192" y="1760"/>
            <a:chExt cx="1014" cy="2421"/>
          </a:xfrm>
          <a:scene3d>
            <a:camera prst="orthographicFront"/>
            <a:lightRig rig="sunset" dir="t"/>
          </a:scene3d>
        </p:grpSpPr>
        <p:sp>
          <p:nvSpPr>
            <p:cNvPr id="9" name="Rectangle 1033"/>
            <p:cNvSpPr>
              <a:spLocks noChangeArrowheads="1"/>
            </p:cNvSpPr>
            <p:nvPr/>
          </p:nvSpPr>
          <p:spPr bwMode="auto">
            <a:xfrm>
              <a:off x="288" y="1856"/>
              <a:ext cx="918" cy="2325"/>
            </a:xfrm>
            <a:prstGeom prst="rect">
              <a:avLst/>
            </a:prstGeom>
            <a:solidFill>
              <a:schemeClr val="tx1"/>
            </a:solidFill>
            <a:ln w="9525">
              <a:noFill/>
              <a:miter lim="800000"/>
              <a:headEnd/>
              <a:tailEnd/>
            </a:ln>
            <a:effectLst/>
            <a:sp3d extrusionH="76200">
              <a:bevelT/>
              <a:extrusionClr>
                <a:schemeClr val="tx1"/>
              </a:extrusionClr>
            </a:sp3d>
          </p:spPr>
          <p:txBody>
            <a:bodyPr wrap="none" anchor="ctr"/>
            <a:lstStyle/>
            <a:p>
              <a:pPr>
                <a:defRPr/>
              </a:pPr>
              <a:endParaRPr lang="en-GB">
                <a:latin typeface="+mn-lt"/>
              </a:endParaRPr>
            </a:p>
          </p:txBody>
        </p:sp>
        <p:sp>
          <p:nvSpPr>
            <p:cNvPr id="10" name="Rectangle 1034"/>
            <p:cNvSpPr>
              <a:spLocks noChangeArrowheads="1"/>
            </p:cNvSpPr>
            <p:nvPr/>
          </p:nvSpPr>
          <p:spPr bwMode="auto">
            <a:xfrm>
              <a:off x="192" y="1760"/>
              <a:ext cx="918" cy="2325"/>
            </a:xfrm>
            <a:prstGeom prst="rect">
              <a:avLst/>
            </a:prstGeom>
            <a:solidFill>
              <a:srgbClr val="66CCFF"/>
            </a:solidFill>
            <a:ln w="9525">
              <a:noFill/>
              <a:miter lim="800000"/>
              <a:headEnd/>
              <a:tailEnd/>
            </a:ln>
            <a:effectLst/>
            <a:sp3d extrusionH="76200">
              <a:bevelT/>
              <a:extrusionClr>
                <a:schemeClr val="tx1"/>
              </a:extrusionClr>
            </a:sp3d>
          </p:spPr>
          <p:txBody>
            <a:bodyPr wrap="none" anchor="ctr"/>
            <a:lstStyle/>
            <a:p>
              <a:pPr>
                <a:defRPr/>
              </a:pPr>
              <a:endParaRPr lang="en-GB">
                <a:latin typeface="+mn-lt"/>
              </a:endParaRPr>
            </a:p>
          </p:txBody>
        </p:sp>
      </p:grpSp>
      <p:grpSp>
        <p:nvGrpSpPr>
          <p:cNvPr id="5" name="Group 1035"/>
          <p:cNvGrpSpPr>
            <a:grpSpLocks/>
          </p:cNvGrpSpPr>
          <p:nvPr/>
        </p:nvGrpSpPr>
        <p:grpSpPr bwMode="auto">
          <a:xfrm>
            <a:off x="1981200" y="2913063"/>
            <a:ext cx="2457450" cy="1235075"/>
            <a:chOff x="192" y="1760"/>
            <a:chExt cx="1014" cy="2421"/>
          </a:xfrm>
          <a:scene3d>
            <a:camera prst="orthographicFront"/>
            <a:lightRig rig="sunset" dir="t"/>
          </a:scene3d>
        </p:grpSpPr>
        <p:sp>
          <p:nvSpPr>
            <p:cNvPr id="12" name="Rectangle 1036"/>
            <p:cNvSpPr>
              <a:spLocks noChangeArrowheads="1"/>
            </p:cNvSpPr>
            <p:nvPr/>
          </p:nvSpPr>
          <p:spPr bwMode="auto">
            <a:xfrm>
              <a:off x="288" y="1856"/>
              <a:ext cx="918" cy="2325"/>
            </a:xfrm>
            <a:prstGeom prst="rect">
              <a:avLst/>
            </a:prstGeom>
            <a:solidFill>
              <a:schemeClr val="tx1"/>
            </a:solidFill>
            <a:ln w="9525">
              <a:noFill/>
              <a:miter lim="800000"/>
              <a:headEnd/>
              <a:tailEnd/>
            </a:ln>
            <a:effectLst/>
            <a:sp3d extrusionH="76200">
              <a:bevelT/>
              <a:extrusionClr>
                <a:schemeClr val="tx1"/>
              </a:extrusionClr>
            </a:sp3d>
          </p:spPr>
          <p:txBody>
            <a:bodyPr wrap="none" anchor="ctr"/>
            <a:lstStyle/>
            <a:p>
              <a:pPr>
                <a:defRPr/>
              </a:pPr>
              <a:endParaRPr lang="en-GB">
                <a:latin typeface="+mn-lt"/>
              </a:endParaRPr>
            </a:p>
          </p:txBody>
        </p:sp>
        <p:sp>
          <p:nvSpPr>
            <p:cNvPr id="13" name="Rectangle 1037"/>
            <p:cNvSpPr>
              <a:spLocks noChangeArrowheads="1"/>
            </p:cNvSpPr>
            <p:nvPr/>
          </p:nvSpPr>
          <p:spPr bwMode="auto">
            <a:xfrm>
              <a:off x="192" y="1760"/>
              <a:ext cx="918" cy="2325"/>
            </a:xfrm>
            <a:prstGeom prst="rect">
              <a:avLst/>
            </a:prstGeom>
            <a:solidFill>
              <a:srgbClr val="66CCFF"/>
            </a:solidFill>
            <a:ln w="9525">
              <a:noFill/>
              <a:miter lim="800000"/>
              <a:headEnd/>
              <a:tailEnd/>
            </a:ln>
            <a:effectLst/>
            <a:sp3d extrusionH="76200">
              <a:bevelT/>
              <a:extrusionClr>
                <a:schemeClr val="tx1"/>
              </a:extrusionClr>
            </a:sp3d>
          </p:spPr>
          <p:txBody>
            <a:bodyPr wrap="none" anchor="ctr"/>
            <a:lstStyle/>
            <a:p>
              <a:pPr>
                <a:defRPr/>
              </a:pPr>
              <a:endParaRPr lang="en-GB">
                <a:latin typeface="+mn-lt"/>
              </a:endParaRPr>
            </a:p>
          </p:txBody>
        </p:sp>
      </p:grpSp>
      <p:grpSp>
        <p:nvGrpSpPr>
          <p:cNvPr id="8" name="Group 1038"/>
          <p:cNvGrpSpPr>
            <a:grpSpLocks/>
          </p:cNvGrpSpPr>
          <p:nvPr/>
        </p:nvGrpSpPr>
        <p:grpSpPr bwMode="auto">
          <a:xfrm>
            <a:off x="254000" y="2252663"/>
            <a:ext cx="1611313" cy="3843337"/>
            <a:chOff x="192" y="1760"/>
            <a:chExt cx="1014" cy="2421"/>
          </a:xfrm>
          <a:scene3d>
            <a:camera prst="orthographicFront"/>
            <a:lightRig rig="sunset" dir="t"/>
          </a:scene3d>
        </p:grpSpPr>
        <p:sp>
          <p:nvSpPr>
            <p:cNvPr id="15" name="Rectangle 1039"/>
            <p:cNvSpPr>
              <a:spLocks noChangeArrowheads="1"/>
            </p:cNvSpPr>
            <p:nvPr/>
          </p:nvSpPr>
          <p:spPr bwMode="auto">
            <a:xfrm>
              <a:off x="288" y="1856"/>
              <a:ext cx="918" cy="2325"/>
            </a:xfrm>
            <a:prstGeom prst="rect">
              <a:avLst/>
            </a:prstGeom>
            <a:solidFill>
              <a:schemeClr val="tx1"/>
            </a:solidFill>
            <a:ln w="9525">
              <a:noFill/>
              <a:miter lim="800000"/>
              <a:headEnd/>
              <a:tailEnd/>
            </a:ln>
            <a:effectLst/>
            <a:sp3d extrusionH="76200">
              <a:bevelT/>
              <a:extrusionClr>
                <a:schemeClr val="tx1"/>
              </a:extrusionClr>
            </a:sp3d>
          </p:spPr>
          <p:txBody>
            <a:bodyPr wrap="none" anchor="ctr"/>
            <a:lstStyle/>
            <a:p>
              <a:pPr>
                <a:defRPr/>
              </a:pPr>
              <a:endParaRPr lang="en-GB">
                <a:latin typeface="+mn-lt"/>
              </a:endParaRPr>
            </a:p>
          </p:txBody>
        </p:sp>
        <p:sp>
          <p:nvSpPr>
            <p:cNvPr id="16" name="Rectangle 1040"/>
            <p:cNvSpPr>
              <a:spLocks noChangeArrowheads="1"/>
            </p:cNvSpPr>
            <p:nvPr/>
          </p:nvSpPr>
          <p:spPr bwMode="auto">
            <a:xfrm>
              <a:off x="192" y="1760"/>
              <a:ext cx="918" cy="2325"/>
            </a:xfrm>
            <a:prstGeom prst="rect">
              <a:avLst/>
            </a:prstGeom>
            <a:solidFill>
              <a:srgbClr val="66CCFF"/>
            </a:solidFill>
            <a:ln w="9525">
              <a:noFill/>
              <a:miter lim="800000"/>
              <a:headEnd/>
              <a:tailEnd/>
            </a:ln>
            <a:effectLst/>
            <a:sp3d extrusionH="76200">
              <a:bevelT/>
              <a:extrusionClr>
                <a:schemeClr val="tx1"/>
              </a:extrusionClr>
            </a:sp3d>
          </p:spPr>
          <p:txBody>
            <a:bodyPr wrap="none" anchor="ctr"/>
            <a:lstStyle/>
            <a:p>
              <a:pPr>
                <a:defRPr/>
              </a:pPr>
              <a:endParaRPr lang="en-GB">
                <a:latin typeface="+mn-lt"/>
              </a:endParaRPr>
            </a:p>
          </p:txBody>
        </p:sp>
      </p:grpSp>
      <p:sp>
        <p:nvSpPr>
          <p:cNvPr id="17" name="Text Box 1042"/>
          <p:cNvSpPr txBox="1">
            <a:spLocks noChangeArrowheads="1"/>
          </p:cNvSpPr>
          <p:nvPr/>
        </p:nvSpPr>
        <p:spPr bwMode="auto">
          <a:xfrm>
            <a:off x="3027363" y="1884363"/>
            <a:ext cx="2908300" cy="641350"/>
          </a:xfrm>
          <a:prstGeom prst="rect">
            <a:avLst/>
          </a:prstGeom>
          <a:noFill/>
          <a:ln w="9525">
            <a:noFill/>
            <a:miter lim="800000"/>
            <a:headEnd/>
            <a:tailEnd/>
          </a:ln>
          <a:effectLst/>
        </p:spPr>
        <p:txBody>
          <a:bodyPr>
            <a:spAutoFit/>
          </a:bodyPr>
          <a:lstStyle/>
          <a:p>
            <a:pPr algn="ctr">
              <a:spcBef>
                <a:spcPct val="50000"/>
              </a:spcBef>
              <a:defRPr/>
            </a:pPr>
            <a:r>
              <a:rPr lang="pt-BR" sz="3600" dirty="0">
                <a:latin typeface="+mn-lt"/>
              </a:rPr>
              <a:t>Públicos</a:t>
            </a:r>
          </a:p>
        </p:txBody>
      </p:sp>
      <p:sp>
        <p:nvSpPr>
          <p:cNvPr id="18" name="Rectangle 1043"/>
          <p:cNvSpPr>
            <a:spLocks noChangeArrowheads="1"/>
          </p:cNvSpPr>
          <p:nvPr/>
        </p:nvSpPr>
        <p:spPr bwMode="auto">
          <a:xfrm>
            <a:off x="989013" y="2505075"/>
            <a:ext cx="1339850" cy="2794000"/>
          </a:xfrm>
          <a:prstGeom prst="rect">
            <a:avLst/>
          </a:prstGeom>
          <a:noFill/>
          <a:ln w="9525">
            <a:noFill/>
            <a:miter lim="800000"/>
            <a:headEnd/>
            <a:tailEnd/>
          </a:ln>
          <a:effectLst/>
        </p:spPr>
        <p:txBody>
          <a:bodyPr wrap="none" anchor="ctr"/>
          <a:lstStyle/>
          <a:p>
            <a:pPr>
              <a:defRPr/>
            </a:pPr>
            <a:endParaRPr lang="en-GB">
              <a:latin typeface="+mn-lt"/>
            </a:endParaRPr>
          </a:p>
        </p:txBody>
      </p:sp>
      <p:sp>
        <p:nvSpPr>
          <p:cNvPr id="19" name="Text Box 1044"/>
          <p:cNvSpPr txBox="1">
            <a:spLocks noChangeArrowheads="1"/>
          </p:cNvSpPr>
          <p:nvPr/>
        </p:nvSpPr>
        <p:spPr bwMode="auto">
          <a:xfrm rot="16200000" flipH="1">
            <a:off x="-649287" y="3903663"/>
            <a:ext cx="3141662" cy="519112"/>
          </a:xfrm>
          <a:prstGeom prst="rect">
            <a:avLst/>
          </a:prstGeom>
          <a:noFill/>
          <a:ln w="9525">
            <a:noFill/>
            <a:miter lim="800000"/>
            <a:headEnd/>
            <a:tailEnd/>
          </a:ln>
          <a:effectLst/>
        </p:spPr>
        <p:txBody>
          <a:bodyPr>
            <a:spAutoFit/>
          </a:bodyPr>
          <a:lstStyle/>
          <a:p>
            <a:pPr algn="ctr">
              <a:spcBef>
                <a:spcPct val="50000"/>
              </a:spcBef>
              <a:defRPr/>
            </a:pPr>
            <a:r>
              <a:rPr lang="pt-BR" sz="2800" b="1">
                <a:latin typeface="+mn-lt"/>
              </a:rPr>
              <a:t>Fornecedores</a:t>
            </a:r>
          </a:p>
        </p:txBody>
      </p:sp>
      <p:sp>
        <p:nvSpPr>
          <p:cNvPr id="20" name="Text Box 1045"/>
          <p:cNvSpPr txBox="1">
            <a:spLocks noChangeArrowheads="1"/>
          </p:cNvSpPr>
          <p:nvPr/>
        </p:nvSpPr>
        <p:spPr bwMode="auto">
          <a:xfrm>
            <a:off x="1898650" y="3232150"/>
            <a:ext cx="2322513" cy="519113"/>
          </a:xfrm>
          <a:prstGeom prst="rect">
            <a:avLst/>
          </a:prstGeom>
          <a:noFill/>
          <a:ln w="9525">
            <a:noFill/>
            <a:miter lim="800000"/>
            <a:headEnd/>
            <a:tailEnd/>
          </a:ln>
          <a:effectLst/>
        </p:spPr>
        <p:txBody>
          <a:bodyPr>
            <a:spAutoFit/>
          </a:bodyPr>
          <a:lstStyle/>
          <a:p>
            <a:pPr algn="ctr">
              <a:spcBef>
                <a:spcPct val="50000"/>
              </a:spcBef>
              <a:defRPr/>
            </a:pPr>
            <a:r>
              <a:rPr lang="pt-BR" sz="2800" b="1">
                <a:latin typeface="+mn-lt"/>
              </a:rPr>
              <a:t>Empresa</a:t>
            </a:r>
          </a:p>
        </p:txBody>
      </p:sp>
      <p:sp>
        <p:nvSpPr>
          <p:cNvPr id="21" name="Text Box 1046"/>
          <p:cNvSpPr txBox="1">
            <a:spLocks noChangeArrowheads="1"/>
          </p:cNvSpPr>
          <p:nvPr/>
        </p:nvSpPr>
        <p:spPr bwMode="auto">
          <a:xfrm>
            <a:off x="1573213" y="4692650"/>
            <a:ext cx="3184525" cy="369888"/>
          </a:xfrm>
          <a:prstGeom prst="rect">
            <a:avLst/>
          </a:prstGeom>
          <a:noFill/>
          <a:ln w="9525">
            <a:noFill/>
            <a:miter lim="800000"/>
            <a:headEnd/>
            <a:tailEnd/>
          </a:ln>
          <a:effectLst/>
        </p:spPr>
        <p:txBody>
          <a:bodyPr>
            <a:spAutoFit/>
          </a:bodyPr>
          <a:lstStyle/>
          <a:p>
            <a:pPr algn="ctr">
              <a:spcBef>
                <a:spcPct val="50000"/>
              </a:spcBef>
              <a:defRPr/>
            </a:pPr>
            <a:r>
              <a:rPr lang="pt-BR" b="1" dirty="0">
                <a:latin typeface="+mn-lt"/>
              </a:rPr>
              <a:t>Concorrentes</a:t>
            </a:r>
          </a:p>
        </p:txBody>
      </p:sp>
      <p:sp>
        <p:nvSpPr>
          <p:cNvPr id="22" name="Text Box 1047"/>
          <p:cNvSpPr txBox="1">
            <a:spLocks noChangeArrowheads="1"/>
          </p:cNvSpPr>
          <p:nvPr/>
        </p:nvSpPr>
        <p:spPr bwMode="auto">
          <a:xfrm>
            <a:off x="4759325" y="3765550"/>
            <a:ext cx="2187575" cy="954088"/>
          </a:xfrm>
          <a:prstGeom prst="rect">
            <a:avLst/>
          </a:prstGeom>
          <a:noFill/>
          <a:ln w="9525">
            <a:noFill/>
            <a:miter lim="800000"/>
            <a:headEnd/>
            <a:tailEnd/>
          </a:ln>
          <a:effectLst/>
        </p:spPr>
        <p:txBody>
          <a:bodyPr wrap="none">
            <a:spAutoFit/>
          </a:bodyPr>
          <a:lstStyle/>
          <a:p>
            <a:pPr algn="ctr">
              <a:defRPr/>
            </a:pPr>
            <a:r>
              <a:rPr lang="pt-BR" sz="2800" b="1">
                <a:latin typeface="+mn-lt"/>
              </a:rPr>
              <a:t>Canal de </a:t>
            </a:r>
          </a:p>
          <a:p>
            <a:pPr algn="ctr">
              <a:defRPr/>
            </a:pPr>
            <a:r>
              <a:rPr lang="pt-BR" sz="2800" b="1">
                <a:latin typeface="+mn-lt"/>
              </a:rPr>
              <a:t>Distribuição</a:t>
            </a:r>
          </a:p>
        </p:txBody>
      </p:sp>
      <p:sp>
        <p:nvSpPr>
          <p:cNvPr id="23" name="Text Box 1048"/>
          <p:cNvSpPr txBox="1">
            <a:spLocks noChangeArrowheads="1"/>
          </p:cNvSpPr>
          <p:nvPr/>
        </p:nvSpPr>
        <p:spPr bwMode="auto">
          <a:xfrm>
            <a:off x="7566025" y="5218113"/>
            <a:ext cx="1538288" cy="523875"/>
          </a:xfrm>
          <a:prstGeom prst="rect">
            <a:avLst/>
          </a:prstGeom>
          <a:noFill/>
          <a:ln w="9525">
            <a:noFill/>
            <a:miter lim="800000"/>
            <a:headEnd/>
            <a:tailEnd/>
          </a:ln>
          <a:effectLst/>
        </p:spPr>
        <p:txBody>
          <a:bodyPr wrap="none">
            <a:spAutoFit/>
          </a:bodyPr>
          <a:lstStyle/>
          <a:p>
            <a:pPr algn="ctr">
              <a:defRPr/>
            </a:pPr>
            <a:r>
              <a:rPr lang="pt-BR" sz="2800" b="1">
                <a:latin typeface="+mn-lt"/>
              </a:rPr>
              <a:t>Clientes</a:t>
            </a:r>
          </a:p>
        </p:txBody>
      </p:sp>
      <p:sp>
        <p:nvSpPr>
          <p:cNvPr id="24" name="Text Box 1042"/>
          <p:cNvSpPr txBox="1">
            <a:spLocks noChangeArrowheads="1"/>
          </p:cNvSpPr>
          <p:nvPr/>
        </p:nvSpPr>
        <p:spPr bwMode="auto">
          <a:xfrm>
            <a:off x="8466138" y="6521450"/>
            <a:ext cx="685800" cy="368300"/>
          </a:xfrm>
          <a:prstGeom prst="rect">
            <a:avLst/>
          </a:prstGeom>
          <a:noFill/>
          <a:ln w="9525">
            <a:noFill/>
            <a:miter lim="800000"/>
            <a:headEnd/>
            <a:tailEnd/>
          </a:ln>
          <a:effectLst/>
        </p:spPr>
        <p:txBody>
          <a:bodyPr>
            <a:spAutoFit/>
          </a:bodyPr>
          <a:lstStyle/>
          <a:p>
            <a:pPr algn="ctr">
              <a:spcBef>
                <a:spcPct val="50000"/>
              </a:spcBef>
              <a:defRPr/>
            </a:pPr>
            <a:r>
              <a:rPr lang="pt-BR" dirty="0">
                <a:latin typeface="+mn-lt"/>
              </a:rPr>
              <a:t>11</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14339"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12292" name="Rectangle 4"/>
          <p:cNvSpPr>
            <a:spLocks noGrp="1" noChangeArrowheads="1"/>
          </p:cNvSpPr>
          <p:nvPr>
            <p:ph type="title"/>
          </p:nvPr>
        </p:nvSpPr>
        <p:spPr>
          <a:xfrm>
            <a:off x="1066800" y="457200"/>
            <a:ext cx="6985000" cy="1193800"/>
          </a:xfrm>
          <a:solidFill>
            <a:srgbClr val="003366"/>
          </a:solidFill>
          <a:ln w="25400" cap="flat">
            <a:solidFill>
              <a:srgbClr val="3366FF"/>
            </a:solidFill>
          </a:ln>
          <a:effectLst>
            <a:outerShdw dist="107763" dir="2700000" algn="ctr" rotWithShape="0">
              <a:schemeClr val="bg2"/>
            </a:outerShdw>
          </a:effectLst>
        </p:spPr>
        <p:txBody>
          <a:bodyPr lIns="90488" tIns="44450" rIns="90488" bIns="44450" anchorCtr="0"/>
          <a:lstStyle/>
          <a:p>
            <a:pPr defTabSz="762000" eaLnBrk="1" hangingPunct="1">
              <a:defRPr/>
            </a:pPr>
            <a:r>
              <a:rPr lang="pt-PT" sz="3200" b="1" smtClean="0">
                <a:solidFill>
                  <a:srgbClr val="FFFF00"/>
                </a:solidFill>
              </a:rPr>
              <a:t>Os Determinantes do </a:t>
            </a:r>
            <a:br>
              <a:rPr lang="pt-PT" sz="3200" b="1" smtClean="0">
                <a:solidFill>
                  <a:srgbClr val="FFFF00"/>
                </a:solidFill>
              </a:rPr>
            </a:br>
            <a:r>
              <a:rPr lang="pt-PT" sz="3200" b="1" smtClean="0">
                <a:solidFill>
                  <a:srgbClr val="FFFF00"/>
                </a:solidFill>
              </a:rPr>
              <a:t>Resultado da Indústria</a:t>
            </a:r>
          </a:p>
        </p:txBody>
      </p:sp>
      <p:sp>
        <p:nvSpPr>
          <p:cNvPr id="12293" name="Rectangle 5"/>
          <p:cNvSpPr>
            <a:spLocks noGrp="1" noChangeArrowheads="1"/>
          </p:cNvSpPr>
          <p:nvPr>
            <p:ph type="body" idx="1"/>
          </p:nvPr>
        </p:nvSpPr>
        <p:spPr>
          <a:xfrm>
            <a:off x="996950" y="2667000"/>
            <a:ext cx="7150100" cy="3498850"/>
          </a:xfrm>
        </p:spPr>
        <p:txBody>
          <a:bodyPr lIns="90488" tIns="44450" rIns="90488" bIns="44450"/>
          <a:lstStyle/>
          <a:p>
            <a:pPr defTabSz="762000" eaLnBrk="1" hangingPunct="1">
              <a:lnSpc>
                <a:spcPct val="135000"/>
              </a:lnSpc>
              <a:buFont typeface="Wingdings" pitchFamily="2" charset="2"/>
              <a:buNone/>
              <a:defRPr/>
            </a:pPr>
            <a:r>
              <a:rPr lang="en-US" sz="2800" b="1" i="1" dirty="0" smtClean="0"/>
              <a:t>3 </a:t>
            </a:r>
            <a:r>
              <a:rPr lang="pt-PT" sz="2800" b="1" i="1" dirty="0" err="1" smtClean="0"/>
              <a:t>influências-chave</a:t>
            </a:r>
            <a:r>
              <a:rPr lang="pt-PT" sz="2800" b="1" dirty="0" smtClean="0"/>
              <a:t>:</a:t>
            </a:r>
            <a:endParaRPr lang="pt-PT" sz="2400" b="1" dirty="0" smtClean="0"/>
          </a:p>
          <a:p>
            <a:pPr defTabSz="762000" eaLnBrk="1" hangingPunct="1">
              <a:lnSpc>
                <a:spcPct val="135000"/>
              </a:lnSpc>
              <a:spcBef>
                <a:spcPct val="70000"/>
              </a:spcBef>
              <a:defRPr/>
            </a:pPr>
            <a:r>
              <a:rPr lang="pt-PT" sz="2400" b="1" dirty="0" smtClean="0"/>
              <a:t>O valor do produto para os consumidores</a:t>
            </a:r>
          </a:p>
          <a:p>
            <a:pPr defTabSz="762000" eaLnBrk="1" hangingPunct="1">
              <a:lnSpc>
                <a:spcPct val="135000"/>
              </a:lnSpc>
              <a:spcBef>
                <a:spcPct val="70000"/>
              </a:spcBef>
              <a:defRPr/>
            </a:pPr>
            <a:r>
              <a:rPr lang="pt-PT" sz="2400" b="1" dirty="0" smtClean="0"/>
              <a:t>A intensidade da competição</a:t>
            </a:r>
          </a:p>
          <a:p>
            <a:pPr defTabSz="762000" eaLnBrk="1" hangingPunct="1">
              <a:lnSpc>
                <a:spcPct val="135000"/>
              </a:lnSpc>
              <a:spcBef>
                <a:spcPct val="70000"/>
              </a:spcBef>
              <a:defRPr/>
            </a:pPr>
            <a:r>
              <a:rPr lang="pt-PT" sz="2400" b="1" dirty="0" smtClean="0"/>
              <a:t>O poder de negociação relativo em diferentes níveis da cadeia de valor.</a:t>
            </a:r>
          </a:p>
        </p:txBody>
      </p:sp>
      <p:sp>
        <p:nvSpPr>
          <p:cNvPr id="6" name="Text Box 1042"/>
          <p:cNvSpPr txBox="1">
            <a:spLocks noChangeArrowheads="1"/>
          </p:cNvSpPr>
          <p:nvPr/>
        </p:nvSpPr>
        <p:spPr bwMode="auto">
          <a:xfrm>
            <a:off x="8466138" y="6521450"/>
            <a:ext cx="685800" cy="368300"/>
          </a:xfrm>
          <a:prstGeom prst="rect">
            <a:avLst/>
          </a:prstGeom>
          <a:noFill/>
          <a:ln w="9525">
            <a:noFill/>
            <a:miter lim="800000"/>
            <a:headEnd/>
            <a:tailEnd/>
          </a:ln>
          <a:effectLst/>
        </p:spPr>
        <p:txBody>
          <a:bodyPr>
            <a:spAutoFit/>
          </a:bodyPr>
          <a:lstStyle/>
          <a:p>
            <a:pPr algn="ctr">
              <a:spcBef>
                <a:spcPct val="50000"/>
              </a:spcBef>
              <a:defRPr/>
            </a:pPr>
            <a:r>
              <a:rPr lang="pt-BR" dirty="0">
                <a:latin typeface="+mn-lt"/>
              </a:rPr>
              <a:t>12</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Line 12"/>
          <p:cNvSpPr>
            <a:spLocks noChangeShapeType="1"/>
          </p:cNvSpPr>
          <p:nvPr/>
        </p:nvSpPr>
        <p:spPr bwMode="auto">
          <a:xfrm>
            <a:off x="1981200" y="4267200"/>
            <a:ext cx="1401763"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pt-PT"/>
          </a:p>
        </p:txBody>
      </p:sp>
      <p:sp>
        <p:nvSpPr>
          <p:cNvPr id="15363" name="Line 13"/>
          <p:cNvSpPr>
            <a:spLocks noChangeShapeType="1"/>
          </p:cNvSpPr>
          <p:nvPr/>
        </p:nvSpPr>
        <p:spPr bwMode="auto">
          <a:xfrm flipH="1">
            <a:off x="5562600" y="4267200"/>
            <a:ext cx="12954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pt-PT"/>
          </a:p>
        </p:txBody>
      </p:sp>
      <p:sp>
        <p:nvSpPr>
          <p:cNvPr id="15364" name="Line 14"/>
          <p:cNvSpPr>
            <a:spLocks noChangeShapeType="1"/>
          </p:cNvSpPr>
          <p:nvPr/>
        </p:nvSpPr>
        <p:spPr bwMode="auto">
          <a:xfrm>
            <a:off x="4443413" y="1828800"/>
            <a:ext cx="0" cy="1096963"/>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pt-PT"/>
          </a:p>
        </p:txBody>
      </p:sp>
      <p:sp>
        <p:nvSpPr>
          <p:cNvPr id="15365"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pt-PT"/>
          </a:p>
        </p:txBody>
      </p:sp>
      <p:sp>
        <p:nvSpPr>
          <p:cNvPr id="15366" name="Rectangle 3"/>
          <p:cNvSpPr>
            <a:spLocks noChangeArrowheads="1"/>
          </p:cNvSpPr>
          <p:nvPr/>
        </p:nvSpPr>
        <p:spPr bwMode="auto">
          <a:xfrm>
            <a:off x="2995613"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pt-PT"/>
          </a:p>
        </p:txBody>
      </p:sp>
      <p:sp>
        <p:nvSpPr>
          <p:cNvPr id="128004" name="Rectangle 4"/>
          <p:cNvSpPr>
            <a:spLocks noGrp="1" noChangeArrowheads="1"/>
          </p:cNvSpPr>
          <p:nvPr>
            <p:ph type="title"/>
          </p:nvPr>
        </p:nvSpPr>
        <p:spPr>
          <a:xfrm>
            <a:off x="304800" y="304800"/>
            <a:ext cx="8382000" cy="838200"/>
          </a:xfrm>
          <a:solidFill>
            <a:srgbClr val="000080"/>
          </a:solidFill>
          <a:ln w="25400" cap="flat">
            <a:solidFill>
              <a:srgbClr val="3366FF"/>
            </a:solidFill>
          </a:ln>
          <a:effectLst>
            <a:outerShdw dist="107763" dir="2700000" algn="ctr" rotWithShape="0">
              <a:schemeClr val="bg2"/>
            </a:outerShdw>
          </a:effectLst>
        </p:spPr>
        <p:txBody>
          <a:bodyPr lIns="73152" tIns="44450" rIns="45720" bIns="44450" anchorCtr="0"/>
          <a:lstStyle/>
          <a:p>
            <a:pPr defTabSz="762000" eaLnBrk="1" hangingPunct="1">
              <a:defRPr/>
            </a:pPr>
            <a:r>
              <a:rPr lang="pt-PT" sz="2800" b="1" dirty="0" smtClean="0">
                <a:solidFill>
                  <a:srgbClr val="FFFF00"/>
                </a:solidFill>
              </a:rPr>
              <a:t>Analise do Meio Envolvente Imediato, Especifico ou Sectorial</a:t>
            </a:r>
          </a:p>
        </p:txBody>
      </p:sp>
      <p:sp>
        <p:nvSpPr>
          <p:cNvPr id="128005" name="Rectangle 5"/>
          <p:cNvSpPr>
            <a:spLocks noChangeArrowheads="1"/>
          </p:cNvSpPr>
          <p:nvPr/>
        </p:nvSpPr>
        <p:spPr bwMode="auto">
          <a:xfrm>
            <a:off x="3382169" y="3016250"/>
            <a:ext cx="2120900" cy="2197100"/>
          </a:xfrm>
          <a:prstGeom prst="rect">
            <a:avLst/>
          </a:prstGeom>
          <a:solidFill>
            <a:schemeClr val="accent1"/>
          </a:solidFill>
          <a:ln w="12700">
            <a:noFill/>
            <a:miter lim="800000"/>
            <a:headEnd/>
            <a:tailEnd/>
          </a:ln>
          <a:effectLst/>
          <a:scene3d>
            <a:camera prst="orthographicFront"/>
            <a:lightRig rig="threePt" dir="t"/>
          </a:scene3d>
          <a:sp3d>
            <a:bevelT/>
          </a:sp3d>
        </p:spPr>
        <p:txBody>
          <a:bodyPr wrap="none" anchor="ctr"/>
          <a:lstStyle/>
          <a:p>
            <a:pPr>
              <a:defRPr/>
            </a:pPr>
            <a:endParaRPr lang="pt-PT">
              <a:latin typeface="Arial" pitchFamily="34" charset="0"/>
            </a:endParaRPr>
          </a:p>
        </p:txBody>
      </p:sp>
      <p:sp>
        <p:nvSpPr>
          <p:cNvPr id="128006" name="Rectangle 6"/>
          <p:cNvSpPr>
            <a:spLocks noChangeArrowheads="1"/>
          </p:cNvSpPr>
          <p:nvPr/>
        </p:nvSpPr>
        <p:spPr bwMode="auto">
          <a:xfrm>
            <a:off x="3261519" y="1828800"/>
            <a:ext cx="2362200" cy="406400"/>
          </a:xfrm>
          <a:prstGeom prst="rect">
            <a:avLst/>
          </a:prstGeom>
          <a:solidFill>
            <a:schemeClr val="accent1"/>
          </a:solidFill>
          <a:ln w="12700">
            <a:noFill/>
            <a:miter lim="800000"/>
            <a:headEnd/>
            <a:tailEnd/>
          </a:ln>
          <a:effectLst/>
          <a:scene3d>
            <a:camera prst="orthographicFront"/>
            <a:lightRig rig="threePt" dir="t"/>
          </a:scene3d>
          <a:sp3d>
            <a:bevelT/>
          </a:sp3d>
        </p:spPr>
        <p:txBody>
          <a:bodyPr lIns="90488" tIns="44450" rIns="90488" bIns="44450">
            <a:spAutoFit/>
          </a:bodyPr>
          <a:lstStyle/>
          <a:p>
            <a:pPr algn="ctr" defTabSz="762000" eaLnBrk="0" hangingPunct="0">
              <a:defRPr/>
            </a:pPr>
            <a:r>
              <a:rPr lang="pt-PT" sz="2000" b="1" dirty="0">
                <a:latin typeface="Trebuchet MS" pitchFamily="34" charset="0"/>
              </a:rPr>
              <a:t>FORNECEDORES</a:t>
            </a:r>
          </a:p>
        </p:txBody>
      </p:sp>
      <p:sp>
        <p:nvSpPr>
          <p:cNvPr id="128007" name="Rectangle 7"/>
          <p:cNvSpPr>
            <a:spLocks noChangeArrowheads="1"/>
          </p:cNvSpPr>
          <p:nvPr/>
        </p:nvSpPr>
        <p:spPr bwMode="auto">
          <a:xfrm>
            <a:off x="727075" y="3933825"/>
            <a:ext cx="1439863" cy="650875"/>
          </a:xfrm>
          <a:prstGeom prst="rect">
            <a:avLst/>
          </a:prstGeom>
          <a:solidFill>
            <a:srgbClr val="FF0000"/>
          </a:solidFill>
          <a:ln w="12700">
            <a:noFill/>
            <a:miter lim="800000"/>
            <a:headEnd/>
            <a:tailEnd/>
          </a:ln>
          <a:effectLst/>
          <a:scene3d>
            <a:camera prst="orthographicFront"/>
            <a:lightRig rig="threePt" dir="t"/>
          </a:scene3d>
          <a:sp3d>
            <a:bevelT/>
          </a:sp3d>
        </p:spPr>
        <p:txBody>
          <a:bodyPr wrap="none" lIns="90488" tIns="44450" rIns="90488" bIns="44450">
            <a:spAutoFit/>
          </a:bodyPr>
          <a:lstStyle/>
          <a:p>
            <a:pPr algn="ctr" defTabSz="762000" eaLnBrk="0" hangingPunct="0">
              <a:defRPr/>
            </a:pPr>
            <a:r>
              <a:rPr lang="pt-PT" b="1">
                <a:latin typeface="Trebuchet MS" pitchFamily="34" charset="0"/>
              </a:rPr>
              <a:t>POTENCIAIS</a:t>
            </a:r>
          </a:p>
          <a:p>
            <a:pPr algn="ctr" defTabSz="762000" eaLnBrk="0" hangingPunct="0">
              <a:defRPr/>
            </a:pPr>
            <a:r>
              <a:rPr lang="pt-PT" b="1">
                <a:latin typeface="Trebuchet MS" pitchFamily="34" charset="0"/>
              </a:rPr>
              <a:t>ENTRANTES</a:t>
            </a:r>
          </a:p>
        </p:txBody>
      </p:sp>
      <p:sp>
        <p:nvSpPr>
          <p:cNvPr id="128008" name="Rectangle 8"/>
          <p:cNvSpPr>
            <a:spLocks noChangeArrowheads="1"/>
          </p:cNvSpPr>
          <p:nvPr/>
        </p:nvSpPr>
        <p:spPr bwMode="auto">
          <a:xfrm>
            <a:off x="6802438" y="4086225"/>
            <a:ext cx="1636712" cy="376238"/>
          </a:xfrm>
          <a:prstGeom prst="rect">
            <a:avLst/>
          </a:prstGeom>
          <a:solidFill>
            <a:srgbClr val="FF0000"/>
          </a:solidFill>
          <a:ln w="12700">
            <a:noFill/>
            <a:miter lim="800000"/>
            <a:headEnd/>
            <a:tailEnd/>
          </a:ln>
          <a:effectLst/>
          <a:scene3d>
            <a:camera prst="orthographicFront"/>
            <a:lightRig rig="threePt" dir="t"/>
          </a:scene3d>
          <a:sp3d>
            <a:bevelT/>
          </a:sp3d>
        </p:spPr>
        <p:txBody>
          <a:bodyPr wrap="none" lIns="90488" tIns="44450" rIns="90488" bIns="44450">
            <a:spAutoFit/>
          </a:bodyPr>
          <a:lstStyle/>
          <a:p>
            <a:pPr algn="ctr" defTabSz="762000" eaLnBrk="0" hangingPunct="0">
              <a:defRPr/>
            </a:pPr>
            <a:r>
              <a:rPr lang="pt-PT" b="1">
                <a:latin typeface="Trebuchet MS" pitchFamily="34" charset="0"/>
              </a:rPr>
              <a:t>SUBSTITUTOS</a:t>
            </a:r>
          </a:p>
        </p:txBody>
      </p:sp>
      <p:sp>
        <p:nvSpPr>
          <p:cNvPr id="128009" name="Rectangle 9"/>
          <p:cNvSpPr>
            <a:spLocks noChangeArrowheads="1"/>
          </p:cNvSpPr>
          <p:nvPr/>
        </p:nvSpPr>
        <p:spPr bwMode="auto">
          <a:xfrm>
            <a:off x="3464719" y="6045200"/>
            <a:ext cx="1955800" cy="406400"/>
          </a:xfrm>
          <a:prstGeom prst="rect">
            <a:avLst/>
          </a:prstGeom>
          <a:solidFill>
            <a:schemeClr val="accent1"/>
          </a:solidFill>
          <a:ln w="12700">
            <a:noFill/>
            <a:miter lim="800000"/>
            <a:headEnd/>
            <a:tailEnd/>
          </a:ln>
          <a:effectLst/>
          <a:scene3d>
            <a:camera prst="orthographicFront"/>
            <a:lightRig rig="threePt" dir="t"/>
          </a:scene3d>
          <a:sp3d>
            <a:bevelT/>
          </a:sp3d>
        </p:spPr>
        <p:txBody>
          <a:bodyPr wrap="none" lIns="90488" tIns="44450" rIns="90488" bIns="44450">
            <a:spAutoFit/>
          </a:bodyPr>
          <a:lstStyle/>
          <a:p>
            <a:pPr algn="ctr" defTabSz="762000" eaLnBrk="0" hangingPunct="0">
              <a:defRPr/>
            </a:pPr>
            <a:r>
              <a:rPr lang="pt-PT" sz="2000" b="1">
                <a:latin typeface="Trebuchet MS" pitchFamily="34" charset="0"/>
              </a:rPr>
              <a:t>COMPRADORES</a:t>
            </a:r>
          </a:p>
        </p:txBody>
      </p:sp>
      <p:sp>
        <p:nvSpPr>
          <p:cNvPr id="15383" name="Rectangle 10"/>
          <p:cNvSpPr>
            <a:spLocks noChangeArrowheads="1"/>
          </p:cNvSpPr>
          <p:nvPr/>
        </p:nvSpPr>
        <p:spPr bwMode="auto">
          <a:xfrm>
            <a:off x="3411538" y="3073400"/>
            <a:ext cx="2062162"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algn="ctr" defTabSz="762000" eaLnBrk="0" hangingPunct="0"/>
            <a:r>
              <a:rPr lang="pt-PT" sz="1600" b="1">
                <a:latin typeface="Trebuchet MS" pitchFamily="34" charset="0"/>
              </a:rPr>
              <a:t>COMPETIDORES DA indústria</a:t>
            </a:r>
          </a:p>
        </p:txBody>
      </p:sp>
      <p:sp>
        <p:nvSpPr>
          <p:cNvPr id="128011" name="Rectangle 11"/>
          <p:cNvSpPr>
            <a:spLocks noChangeArrowheads="1"/>
          </p:cNvSpPr>
          <p:nvPr/>
        </p:nvSpPr>
        <p:spPr bwMode="auto">
          <a:xfrm>
            <a:off x="3429000" y="4495800"/>
            <a:ext cx="2028825" cy="582211"/>
          </a:xfrm>
          <a:prstGeom prst="rect">
            <a:avLst/>
          </a:prstGeom>
          <a:solidFill>
            <a:srgbClr val="FF0000">
              <a:alpha val="62000"/>
            </a:srgbClr>
          </a:solidFill>
          <a:ln w="12700">
            <a:noFill/>
            <a:miter lim="800000"/>
            <a:headEnd/>
            <a:tailEnd/>
          </a:ln>
          <a:effectLst/>
          <a:scene3d>
            <a:camera prst="orthographicFront"/>
            <a:lightRig rig="threePt" dir="t"/>
          </a:scene3d>
          <a:sp3d>
            <a:bevelT/>
          </a:sp3d>
        </p:spPr>
        <p:txBody>
          <a:bodyPr lIns="90488" tIns="44450" rIns="90488" bIns="44450">
            <a:spAutoFit/>
          </a:bodyPr>
          <a:lstStyle/>
          <a:p>
            <a:pPr algn="ctr" defTabSz="762000" eaLnBrk="0" hangingPunct="0">
              <a:defRPr/>
            </a:pPr>
            <a:r>
              <a:rPr lang="pt-PT" sz="1600" b="1">
                <a:latin typeface="Trebuchet MS" pitchFamily="34" charset="0"/>
              </a:rPr>
              <a:t>Rivalidade entre os</a:t>
            </a:r>
          </a:p>
          <a:p>
            <a:pPr algn="ctr" defTabSz="762000" eaLnBrk="0" hangingPunct="0">
              <a:defRPr/>
            </a:pPr>
            <a:r>
              <a:rPr lang="pt-PT" sz="1600" b="1">
                <a:latin typeface="Trebuchet MS" pitchFamily="34" charset="0"/>
              </a:rPr>
              <a:t>existentes</a:t>
            </a:r>
          </a:p>
        </p:txBody>
      </p:sp>
      <p:sp>
        <p:nvSpPr>
          <p:cNvPr id="15387" name="Rectangle 15"/>
          <p:cNvSpPr>
            <a:spLocks noChangeArrowheads="1"/>
          </p:cNvSpPr>
          <p:nvPr/>
        </p:nvSpPr>
        <p:spPr bwMode="auto">
          <a:xfrm>
            <a:off x="2271713" y="1389063"/>
            <a:ext cx="434181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algn="ctr" defTabSz="762000" eaLnBrk="0" hangingPunct="0"/>
            <a:r>
              <a:rPr lang="pt-PT" b="1">
                <a:solidFill>
                  <a:srgbClr val="FFFF00"/>
                </a:solidFill>
                <a:latin typeface="Trebuchet MS" pitchFamily="34" charset="0"/>
              </a:rPr>
              <a:t>Poder de negociação dos fornecedores</a:t>
            </a:r>
          </a:p>
        </p:txBody>
      </p:sp>
      <p:sp>
        <p:nvSpPr>
          <p:cNvPr id="15388" name="Rectangle 16"/>
          <p:cNvSpPr>
            <a:spLocks noChangeArrowheads="1"/>
          </p:cNvSpPr>
          <p:nvPr/>
        </p:nvSpPr>
        <p:spPr bwMode="auto">
          <a:xfrm>
            <a:off x="2292350" y="6494463"/>
            <a:ext cx="43021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algn="ctr" defTabSz="762000" eaLnBrk="0" hangingPunct="0"/>
            <a:r>
              <a:rPr lang="en-US" b="1">
                <a:solidFill>
                  <a:srgbClr val="FFFF00"/>
                </a:solidFill>
                <a:latin typeface="Trebuchet MS" pitchFamily="34" charset="0"/>
              </a:rPr>
              <a:t>Poder de negociação dos compradores</a:t>
            </a:r>
          </a:p>
        </p:txBody>
      </p:sp>
      <p:sp>
        <p:nvSpPr>
          <p:cNvPr id="15389" name="Line 17"/>
          <p:cNvSpPr>
            <a:spLocks noChangeShapeType="1"/>
          </p:cNvSpPr>
          <p:nvPr/>
        </p:nvSpPr>
        <p:spPr bwMode="auto">
          <a:xfrm flipV="1">
            <a:off x="4443413" y="5181600"/>
            <a:ext cx="0" cy="868363"/>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pt-PT"/>
          </a:p>
        </p:txBody>
      </p:sp>
      <p:sp>
        <p:nvSpPr>
          <p:cNvPr id="15390" name="Rectangle 18"/>
          <p:cNvSpPr>
            <a:spLocks noChangeArrowheads="1"/>
          </p:cNvSpPr>
          <p:nvPr/>
        </p:nvSpPr>
        <p:spPr bwMode="auto">
          <a:xfrm>
            <a:off x="685800" y="4648200"/>
            <a:ext cx="1489075" cy="912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algn="ctr" defTabSz="762000" eaLnBrk="0" hangingPunct="0"/>
            <a:r>
              <a:rPr lang="pt-PT" b="1">
                <a:solidFill>
                  <a:srgbClr val="FFFF00"/>
                </a:solidFill>
                <a:latin typeface="Trebuchet MS" pitchFamily="34" charset="0"/>
              </a:rPr>
              <a:t>Ameaça de novos entrantes</a:t>
            </a:r>
          </a:p>
        </p:txBody>
      </p:sp>
      <p:sp>
        <p:nvSpPr>
          <p:cNvPr id="15391" name="Rectangle 19"/>
          <p:cNvSpPr>
            <a:spLocks noChangeArrowheads="1"/>
          </p:cNvSpPr>
          <p:nvPr/>
        </p:nvSpPr>
        <p:spPr bwMode="auto">
          <a:xfrm>
            <a:off x="6858000" y="4495800"/>
            <a:ext cx="1528763"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algn="ctr" defTabSz="762000" eaLnBrk="0" hangingPunct="0"/>
            <a:r>
              <a:rPr lang="pt-PT" b="1">
                <a:solidFill>
                  <a:srgbClr val="FFFF00"/>
                </a:solidFill>
                <a:latin typeface="Trebuchet MS" pitchFamily="34" charset="0"/>
              </a:rPr>
              <a:t>Ameaça dos</a:t>
            </a:r>
          </a:p>
          <a:p>
            <a:pPr algn="ctr" defTabSz="762000" eaLnBrk="0" hangingPunct="0"/>
            <a:r>
              <a:rPr lang="pt-PT" b="1">
                <a:solidFill>
                  <a:srgbClr val="FFFF00"/>
                </a:solidFill>
                <a:latin typeface="Trebuchet MS" pitchFamily="34" charset="0"/>
              </a:rPr>
              <a:t>Substitutos</a:t>
            </a:r>
          </a:p>
        </p:txBody>
      </p:sp>
      <p:graphicFrame>
        <p:nvGraphicFramePr>
          <p:cNvPr id="15392" name="Object 20">
            <a:hlinkClick r:id="" action="ppaction://ole?verb=0"/>
          </p:cNvPr>
          <p:cNvGraphicFramePr>
            <a:graphicFrameLocks/>
          </p:cNvGraphicFramePr>
          <p:nvPr/>
        </p:nvGraphicFramePr>
        <p:xfrm>
          <a:off x="4030663" y="3733800"/>
          <a:ext cx="825500" cy="749300"/>
        </p:xfrm>
        <a:graphic>
          <a:graphicData uri="http://schemas.openxmlformats.org/presentationml/2006/ole">
            <mc:AlternateContent xmlns:mc="http://schemas.openxmlformats.org/markup-compatibility/2006">
              <mc:Choice xmlns:v="urn:schemas-microsoft-com:vml" Requires="v">
                <p:oleObj spid="_x0000_s15395" name="Clip" r:id="rId4" imgW="824069" imgH="748001" progId="MS_ClipArt_Gallery.2">
                  <p:embed/>
                </p:oleObj>
              </mc:Choice>
              <mc:Fallback>
                <p:oleObj name="Clip" r:id="rId4" imgW="824069" imgH="748001" progId="MS_ClipArt_Gallery.2">
                  <p:embed/>
                  <p:pic>
                    <p:nvPicPr>
                      <p:cNvPr id="0" name="Object 20"/>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30663" y="3733800"/>
                        <a:ext cx="825500"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5393" name="Rectângulo 1"/>
          <p:cNvSpPr>
            <a:spLocks noChangeArrowheads="1"/>
          </p:cNvSpPr>
          <p:nvPr/>
        </p:nvSpPr>
        <p:spPr bwMode="auto">
          <a:xfrm>
            <a:off x="6962775" y="1382713"/>
            <a:ext cx="2028825"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pt-PT" sz="2400" i="1"/>
              <a:t>O Modelo das 5 Forças de Porter: </a:t>
            </a:r>
            <a:r>
              <a:rPr lang="pt-PT" i="1"/>
              <a:t>um modelo para análise do sector</a:t>
            </a:r>
            <a:endParaRPr lang="pt-PT"/>
          </a:p>
        </p:txBody>
      </p:sp>
      <p:sp>
        <p:nvSpPr>
          <p:cNvPr id="22" name="Text Box 1042"/>
          <p:cNvSpPr txBox="1">
            <a:spLocks noChangeArrowheads="1"/>
          </p:cNvSpPr>
          <p:nvPr/>
        </p:nvSpPr>
        <p:spPr bwMode="auto">
          <a:xfrm>
            <a:off x="8466138" y="6521450"/>
            <a:ext cx="685800" cy="368300"/>
          </a:xfrm>
          <a:prstGeom prst="rect">
            <a:avLst/>
          </a:prstGeom>
          <a:noFill/>
          <a:ln w="9525">
            <a:noFill/>
            <a:miter lim="800000"/>
            <a:headEnd/>
            <a:tailEnd/>
          </a:ln>
          <a:effectLst/>
        </p:spPr>
        <p:txBody>
          <a:bodyPr>
            <a:spAutoFit/>
          </a:bodyPr>
          <a:lstStyle/>
          <a:p>
            <a:pPr algn="ctr">
              <a:spcBef>
                <a:spcPct val="50000"/>
              </a:spcBef>
              <a:defRPr/>
            </a:pPr>
            <a:r>
              <a:rPr lang="pt-BR" dirty="0">
                <a:latin typeface="+mn-lt"/>
              </a:rPr>
              <a:t>13</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3"/>
          <p:cNvSpPr>
            <a:spLocks noChangeArrowheads="1"/>
          </p:cNvSpPr>
          <p:nvPr/>
        </p:nvSpPr>
        <p:spPr bwMode="auto">
          <a:xfrm>
            <a:off x="304800" y="2971800"/>
            <a:ext cx="8534400" cy="609600"/>
          </a:xfrm>
          <a:prstGeom prst="rect">
            <a:avLst/>
          </a:prstGeom>
          <a:solidFill>
            <a:srgbClr val="003366"/>
          </a:solidFill>
          <a:ln w="12700">
            <a:solidFill>
              <a:srgbClr val="3366FF"/>
            </a:solidFill>
            <a:miter lim="800000"/>
            <a:headEnd/>
            <a:tailEnd/>
          </a:ln>
          <a:effectLst>
            <a:outerShdw dist="107763" dir="2700000" algn="ctr" rotWithShape="0">
              <a:schemeClr val="tx2"/>
            </a:outerShdw>
          </a:effectLst>
        </p:spPr>
        <p:txBody>
          <a:bodyPr wrap="none" lIns="90488" tIns="44450" rIns="90488" bIns="44450" anchor="ctr"/>
          <a:lstStyle/>
          <a:p>
            <a:pPr algn="ctr" eaLnBrk="0" hangingPunct="0"/>
            <a:r>
              <a:rPr lang="pt-PT" sz="2800" b="1">
                <a:solidFill>
                  <a:srgbClr val="FFFF00"/>
                </a:solidFill>
                <a:latin typeface="Trebuchet MS" pitchFamily="34" charset="0"/>
              </a:rPr>
              <a:t>Os Determinantes Estruturais da Competição</a:t>
            </a:r>
          </a:p>
        </p:txBody>
      </p:sp>
      <p:sp>
        <p:nvSpPr>
          <p:cNvPr id="3" name="Text Box 1042"/>
          <p:cNvSpPr txBox="1">
            <a:spLocks noChangeArrowheads="1"/>
          </p:cNvSpPr>
          <p:nvPr/>
        </p:nvSpPr>
        <p:spPr bwMode="auto">
          <a:xfrm>
            <a:off x="8466138" y="6521450"/>
            <a:ext cx="685800" cy="368300"/>
          </a:xfrm>
          <a:prstGeom prst="rect">
            <a:avLst/>
          </a:prstGeom>
          <a:noFill/>
          <a:ln w="9525">
            <a:noFill/>
            <a:miter lim="800000"/>
            <a:headEnd/>
            <a:tailEnd/>
          </a:ln>
          <a:effectLst/>
        </p:spPr>
        <p:txBody>
          <a:bodyPr>
            <a:spAutoFit/>
          </a:bodyPr>
          <a:lstStyle/>
          <a:p>
            <a:pPr algn="ctr">
              <a:spcBef>
                <a:spcPct val="50000"/>
              </a:spcBef>
              <a:defRPr/>
            </a:pPr>
            <a:r>
              <a:rPr lang="pt-BR" dirty="0">
                <a:latin typeface="+mn-lt"/>
              </a:rPr>
              <a:t>14</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Line 12"/>
          <p:cNvSpPr>
            <a:spLocks noChangeShapeType="1"/>
          </p:cNvSpPr>
          <p:nvPr/>
        </p:nvSpPr>
        <p:spPr bwMode="auto">
          <a:xfrm>
            <a:off x="1981200" y="4129088"/>
            <a:ext cx="1014413"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pt-PT"/>
          </a:p>
        </p:txBody>
      </p:sp>
      <p:sp>
        <p:nvSpPr>
          <p:cNvPr id="17411" name="Line 13"/>
          <p:cNvSpPr>
            <a:spLocks noChangeShapeType="1"/>
          </p:cNvSpPr>
          <p:nvPr/>
        </p:nvSpPr>
        <p:spPr bwMode="auto">
          <a:xfrm flipH="1">
            <a:off x="5891213" y="4113213"/>
            <a:ext cx="966787" cy="15875"/>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pt-PT"/>
          </a:p>
        </p:txBody>
      </p:sp>
      <p:sp>
        <p:nvSpPr>
          <p:cNvPr id="17412" name="Line 14"/>
          <p:cNvSpPr>
            <a:spLocks noChangeShapeType="1"/>
          </p:cNvSpPr>
          <p:nvPr/>
        </p:nvSpPr>
        <p:spPr bwMode="auto">
          <a:xfrm>
            <a:off x="4495800" y="1905000"/>
            <a:ext cx="0" cy="563563"/>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pt-PT"/>
          </a:p>
        </p:txBody>
      </p:sp>
      <p:sp>
        <p:nvSpPr>
          <p:cNvPr id="17413"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pt-PT"/>
          </a:p>
        </p:txBody>
      </p:sp>
      <p:sp>
        <p:nvSpPr>
          <p:cNvPr id="17414" name="Rectangle 3"/>
          <p:cNvSpPr>
            <a:spLocks noChangeArrowheads="1"/>
          </p:cNvSpPr>
          <p:nvPr/>
        </p:nvSpPr>
        <p:spPr bwMode="auto">
          <a:xfrm>
            <a:off x="2995613"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pt-PT"/>
          </a:p>
        </p:txBody>
      </p:sp>
      <p:sp>
        <p:nvSpPr>
          <p:cNvPr id="128004" name="Rectangle 4"/>
          <p:cNvSpPr>
            <a:spLocks noGrp="1" noChangeArrowheads="1"/>
          </p:cNvSpPr>
          <p:nvPr>
            <p:ph type="title"/>
          </p:nvPr>
        </p:nvSpPr>
        <p:spPr>
          <a:xfrm>
            <a:off x="304800" y="304800"/>
            <a:ext cx="8382000" cy="838200"/>
          </a:xfrm>
          <a:solidFill>
            <a:srgbClr val="000080"/>
          </a:solidFill>
          <a:ln w="25400" cap="flat">
            <a:solidFill>
              <a:srgbClr val="3366FF"/>
            </a:solidFill>
          </a:ln>
          <a:effectLst>
            <a:outerShdw dist="107763" dir="2700000" algn="ctr" rotWithShape="0">
              <a:schemeClr val="bg2"/>
            </a:outerShdw>
          </a:effectLst>
        </p:spPr>
        <p:txBody>
          <a:bodyPr lIns="73152" tIns="44450" rIns="45720" bIns="44450" anchorCtr="0"/>
          <a:lstStyle/>
          <a:p>
            <a:pPr defTabSz="762000" eaLnBrk="1" hangingPunct="1">
              <a:defRPr/>
            </a:pPr>
            <a:r>
              <a:rPr lang="pt-PT" sz="2800" b="1" dirty="0" smtClean="0">
                <a:solidFill>
                  <a:srgbClr val="FFFF00"/>
                </a:solidFill>
              </a:rPr>
              <a:t>Analise do Meio Envolvente Imediato, Especifico ou Sectorial</a:t>
            </a:r>
          </a:p>
        </p:txBody>
      </p:sp>
      <p:sp>
        <p:nvSpPr>
          <p:cNvPr id="128006" name="Rectangle 6"/>
          <p:cNvSpPr>
            <a:spLocks noChangeArrowheads="1"/>
          </p:cNvSpPr>
          <p:nvPr/>
        </p:nvSpPr>
        <p:spPr bwMode="auto">
          <a:xfrm>
            <a:off x="3261519" y="1461704"/>
            <a:ext cx="2362200" cy="406400"/>
          </a:xfrm>
          <a:prstGeom prst="rect">
            <a:avLst/>
          </a:prstGeom>
          <a:solidFill>
            <a:schemeClr val="accent1"/>
          </a:solidFill>
          <a:ln w="12700">
            <a:noFill/>
            <a:miter lim="800000"/>
            <a:headEnd/>
            <a:tailEnd/>
          </a:ln>
          <a:effectLst/>
          <a:scene3d>
            <a:camera prst="orthographicFront"/>
            <a:lightRig rig="threePt" dir="t"/>
          </a:scene3d>
          <a:sp3d>
            <a:bevelT/>
          </a:sp3d>
        </p:spPr>
        <p:txBody>
          <a:bodyPr lIns="90488" tIns="44450" rIns="90488" bIns="44450">
            <a:spAutoFit/>
          </a:bodyPr>
          <a:lstStyle/>
          <a:p>
            <a:pPr algn="ctr" defTabSz="762000" eaLnBrk="0" hangingPunct="0">
              <a:defRPr/>
            </a:pPr>
            <a:r>
              <a:rPr lang="pt-PT" sz="2000" b="1" dirty="0">
                <a:latin typeface="Trebuchet MS" pitchFamily="34" charset="0"/>
              </a:rPr>
              <a:t>FORNECEDORES</a:t>
            </a:r>
          </a:p>
        </p:txBody>
      </p:sp>
      <p:sp>
        <p:nvSpPr>
          <p:cNvPr id="128007" name="Rectangle 7"/>
          <p:cNvSpPr>
            <a:spLocks noChangeArrowheads="1"/>
          </p:cNvSpPr>
          <p:nvPr/>
        </p:nvSpPr>
        <p:spPr bwMode="auto">
          <a:xfrm>
            <a:off x="727075" y="3795712"/>
            <a:ext cx="1439863" cy="650875"/>
          </a:xfrm>
          <a:prstGeom prst="rect">
            <a:avLst/>
          </a:prstGeom>
          <a:solidFill>
            <a:srgbClr val="FF0000"/>
          </a:solidFill>
          <a:ln w="12700">
            <a:noFill/>
            <a:miter lim="800000"/>
            <a:headEnd/>
            <a:tailEnd/>
          </a:ln>
          <a:effectLst/>
          <a:scene3d>
            <a:camera prst="orthographicFront"/>
            <a:lightRig rig="threePt" dir="t"/>
          </a:scene3d>
          <a:sp3d>
            <a:bevelT/>
          </a:sp3d>
        </p:spPr>
        <p:txBody>
          <a:bodyPr wrap="none" lIns="90488" tIns="44450" rIns="90488" bIns="44450">
            <a:spAutoFit/>
          </a:bodyPr>
          <a:lstStyle/>
          <a:p>
            <a:pPr algn="ctr" defTabSz="762000" eaLnBrk="0" hangingPunct="0">
              <a:defRPr/>
            </a:pPr>
            <a:r>
              <a:rPr lang="pt-PT" b="1">
                <a:latin typeface="Trebuchet MS" pitchFamily="34" charset="0"/>
              </a:rPr>
              <a:t>POTENCIAIS</a:t>
            </a:r>
          </a:p>
          <a:p>
            <a:pPr algn="ctr" defTabSz="762000" eaLnBrk="0" hangingPunct="0">
              <a:defRPr/>
            </a:pPr>
            <a:r>
              <a:rPr lang="pt-PT" b="1">
                <a:latin typeface="Trebuchet MS" pitchFamily="34" charset="0"/>
              </a:rPr>
              <a:t>ENTRANTES</a:t>
            </a:r>
          </a:p>
        </p:txBody>
      </p:sp>
      <p:sp>
        <p:nvSpPr>
          <p:cNvPr id="128008" name="Rectangle 8"/>
          <p:cNvSpPr>
            <a:spLocks noChangeArrowheads="1"/>
          </p:cNvSpPr>
          <p:nvPr/>
        </p:nvSpPr>
        <p:spPr bwMode="auto">
          <a:xfrm>
            <a:off x="6802438" y="3924568"/>
            <a:ext cx="1636712" cy="376238"/>
          </a:xfrm>
          <a:prstGeom prst="rect">
            <a:avLst/>
          </a:prstGeom>
          <a:solidFill>
            <a:srgbClr val="FF0000"/>
          </a:solidFill>
          <a:ln w="12700">
            <a:noFill/>
            <a:miter lim="800000"/>
            <a:headEnd/>
            <a:tailEnd/>
          </a:ln>
          <a:effectLst/>
          <a:scene3d>
            <a:camera prst="orthographicFront"/>
            <a:lightRig rig="threePt" dir="t"/>
          </a:scene3d>
          <a:sp3d>
            <a:bevelT/>
          </a:sp3d>
        </p:spPr>
        <p:txBody>
          <a:bodyPr wrap="none" lIns="90488" tIns="44450" rIns="90488" bIns="44450">
            <a:spAutoFit/>
          </a:bodyPr>
          <a:lstStyle/>
          <a:p>
            <a:pPr algn="ctr" defTabSz="762000" eaLnBrk="0" hangingPunct="0">
              <a:defRPr/>
            </a:pPr>
            <a:r>
              <a:rPr lang="pt-PT" b="1">
                <a:latin typeface="Trebuchet MS" pitchFamily="34" charset="0"/>
              </a:rPr>
              <a:t>SUBSTITUTOS</a:t>
            </a:r>
          </a:p>
        </p:txBody>
      </p:sp>
      <p:sp>
        <p:nvSpPr>
          <p:cNvPr id="128009" name="Rectangle 9"/>
          <p:cNvSpPr>
            <a:spLocks noChangeArrowheads="1"/>
          </p:cNvSpPr>
          <p:nvPr/>
        </p:nvSpPr>
        <p:spPr bwMode="auto">
          <a:xfrm>
            <a:off x="3464719" y="6273440"/>
            <a:ext cx="1955800" cy="406400"/>
          </a:xfrm>
          <a:prstGeom prst="rect">
            <a:avLst/>
          </a:prstGeom>
          <a:solidFill>
            <a:schemeClr val="accent1"/>
          </a:solidFill>
          <a:ln w="12700">
            <a:noFill/>
            <a:miter lim="800000"/>
            <a:headEnd/>
            <a:tailEnd/>
          </a:ln>
          <a:effectLst/>
          <a:scene3d>
            <a:camera prst="orthographicFront"/>
            <a:lightRig rig="threePt" dir="t"/>
          </a:scene3d>
          <a:sp3d>
            <a:bevelT/>
          </a:sp3d>
        </p:spPr>
        <p:txBody>
          <a:bodyPr wrap="none" lIns="90488" tIns="44450" rIns="90488" bIns="44450">
            <a:spAutoFit/>
          </a:bodyPr>
          <a:lstStyle/>
          <a:p>
            <a:pPr algn="ctr" defTabSz="762000" eaLnBrk="0" hangingPunct="0">
              <a:defRPr/>
            </a:pPr>
            <a:r>
              <a:rPr lang="pt-PT" sz="2000" b="1" dirty="0">
                <a:latin typeface="Trebuchet MS" pitchFamily="34" charset="0"/>
              </a:rPr>
              <a:t>COMPRADORES</a:t>
            </a:r>
          </a:p>
        </p:txBody>
      </p:sp>
      <p:sp>
        <p:nvSpPr>
          <p:cNvPr id="12315" name="Rectangle 15"/>
          <p:cNvSpPr>
            <a:spLocks noChangeArrowheads="1"/>
          </p:cNvSpPr>
          <p:nvPr/>
        </p:nvSpPr>
        <p:spPr bwMode="auto">
          <a:xfrm>
            <a:off x="6096000" y="1497013"/>
            <a:ext cx="3048000" cy="206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marL="285750" indent="-285750" defTabSz="762000" eaLnBrk="0" hangingPunct="0">
              <a:buFontTx/>
              <a:buChar char="-"/>
              <a:defRPr/>
            </a:pPr>
            <a:r>
              <a:rPr lang="pt-PT" sz="1600" b="1" dirty="0">
                <a:latin typeface="+mj-lt"/>
              </a:rPr>
              <a:t>Existência de substitutos</a:t>
            </a:r>
          </a:p>
          <a:p>
            <a:pPr marL="285750" lvl="2" indent="-285750" defTabSz="762000" eaLnBrk="0" hangingPunct="0">
              <a:buFontTx/>
              <a:buChar char="-"/>
              <a:defRPr/>
            </a:pPr>
            <a:r>
              <a:rPr lang="pt-PT" sz="1600" b="1" dirty="0">
                <a:latin typeface="+mj-lt"/>
              </a:rPr>
              <a:t>Propensão do comprador para a substituição</a:t>
            </a:r>
          </a:p>
          <a:p>
            <a:pPr marL="285750" lvl="2" indent="-285750" defTabSz="762000" eaLnBrk="0" hangingPunct="0">
              <a:buFontTx/>
              <a:buChar char="-"/>
              <a:defRPr/>
            </a:pPr>
            <a:r>
              <a:rPr lang="pt-PT" sz="1600" b="1" dirty="0">
                <a:latin typeface="+mj-lt"/>
              </a:rPr>
              <a:t>Relação desempenho/preço dos substitutos</a:t>
            </a:r>
          </a:p>
          <a:p>
            <a:pPr marL="0" lvl="2" defTabSz="762000" eaLnBrk="0" hangingPunct="0">
              <a:defRPr/>
            </a:pPr>
            <a:r>
              <a:rPr lang="pt-PT" sz="1600" b="1" dirty="0">
                <a:latin typeface="+mj-lt"/>
              </a:rPr>
              <a:t> (Elasticidade-preço cruzada)</a:t>
            </a:r>
          </a:p>
          <a:p>
            <a:pPr marL="285750" indent="-285750" defTabSz="762000" eaLnBrk="0" hangingPunct="0">
              <a:buFontTx/>
              <a:buChar char="-"/>
              <a:defRPr/>
            </a:pPr>
            <a:endParaRPr lang="pt-PT" sz="1600" b="1" dirty="0">
              <a:solidFill>
                <a:srgbClr val="FFFF00"/>
              </a:solidFill>
              <a:latin typeface="Trebuchet MS" pitchFamily="34" charset="0"/>
            </a:endParaRPr>
          </a:p>
        </p:txBody>
      </p:sp>
      <p:sp>
        <p:nvSpPr>
          <p:cNvPr id="17429" name="Line 17"/>
          <p:cNvSpPr>
            <a:spLocks noChangeShapeType="1"/>
          </p:cNvSpPr>
          <p:nvPr/>
        </p:nvSpPr>
        <p:spPr bwMode="auto">
          <a:xfrm flipV="1">
            <a:off x="4456113" y="5748338"/>
            <a:ext cx="0" cy="481012"/>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pt-PT"/>
          </a:p>
        </p:txBody>
      </p:sp>
      <p:sp>
        <p:nvSpPr>
          <p:cNvPr id="17430" name="Line 14"/>
          <p:cNvSpPr>
            <a:spLocks noChangeShapeType="1"/>
          </p:cNvSpPr>
          <p:nvPr/>
        </p:nvSpPr>
        <p:spPr bwMode="auto">
          <a:xfrm flipH="1">
            <a:off x="2590800" y="2032000"/>
            <a:ext cx="671513" cy="0"/>
          </a:xfrm>
          <a:prstGeom prst="line">
            <a:avLst/>
          </a:prstGeom>
          <a:noFill/>
          <a:ln w="57150">
            <a:solidFill>
              <a:schemeClr val="tx1"/>
            </a:solidFill>
            <a:prstDash val="sysDash"/>
            <a:round/>
            <a:headEnd/>
            <a:tailEnd type="triangle" w="med" len="med"/>
          </a:ln>
          <a:extLst>
            <a:ext uri="{909E8E84-426E-40DD-AFC4-6F175D3DCCD1}">
              <a14:hiddenFill xmlns:a14="http://schemas.microsoft.com/office/drawing/2010/main">
                <a:noFill/>
              </a14:hiddenFill>
            </a:ext>
          </a:extLst>
        </p:spPr>
        <p:txBody>
          <a:bodyPr wrap="none" anchor="ctr"/>
          <a:lstStyle/>
          <a:p>
            <a:endParaRPr lang="pt-PT"/>
          </a:p>
        </p:txBody>
      </p:sp>
      <p:sp>
        <p:nvSpPr>
          <p:cNvPr id="17431" name="Line 14"/>
          <p:cNvSpPr>
            <a:spLocks noChangeShapeType="1"/>
          </p:cNvSpPr>
          <p:nvPr/>
        </p:nvSpPr>
        <p:spPr bwMode="auto">
          <a:xfrm flipH="1" flipV="1">
            <a:off x="7756525" y="3343275"/>
            <a:ext cx="0" cy="581025"/>
          </a:xfrm>
          <a:prstGeom prst="line">
            <a:avLst/>
          </a:prstGeom>
          <a:noFill/>
          <a:ln w="57150">
            <a:solidFill>
              <a:schemeClr val="tx1"/>
            </a:solidFill>
            <a:prstDash val="sysDash"/>
            <a:round/>
            <a:headEnd/>
            <a:tailEnd type="triangle" w="med" len="med"/>
          </a:ln>
          <a:extLst>
            <a:ext uri="{909E8E84-426E-40DD-AFC4-6F175D3DCCD1}">
              <a14:hiddenFill xmlns:a14="http://schemas.microsoft.com/office/drawing/2010/main">
                <a:noFill/>
              </a14:hiddenFill>
            </a:ext>
          </a:extLst>
        </p:spPr>
        <p:txBody>
          <a:bodyPr wrap="none" anchor="ctr"/>
          <a:lstStyle/>
          <a:p>
            <a:endParaRPr lang="pt-PT"/>
          </a:p>
        </p:txBody>
      </p:sp>
      <p:sp>
        <p:nvSpPr>
          <p:cNvPr id="24" name="Rectangle 15"/>
          <p:cNvSpPr>
            <a:spLocks noChangeArrowheads="1"/>
          </p:cNvSpPr>
          <p:nvPr/>
        </p:nvSpPr>
        <p:spPr bwMode="auto">
          <a:xfrm>
            <a:off x="6097588" y="4303713"/>
            <a:ext cx="3048000" cy="329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marL="285750" lvl="2" indent="-285750" defTabSz="762000" eaLnBrk="0" hangingPunct="0">
              <a:buFontTx/>
              <a:buChar char="-"/>
              <a:defRPr/>
            </a:pPr>
            <a:r>
              <a:rPr lang="pt-PT" sz="1600" b="1" dirty="0">
                <a:latin typeface="+mj-lt"/>
              </a:rPr>
              <a:t>Sensibilidade ao preço</a:t>
            </a:r>
          </a:p>
          <a:p>
            <a:pPr marL="285750" lvl="2" indent="-285750" defTabSz="762000" eaLnBrk="0" hangingPunct="0">
              <a:buFontTx/>
              <a:buChar char="-"/>
              <a:defRPr/>
            </a:pPr>
            <a:r>
              <a:rPr lang="pt-PT" sz="1600" b="1" dirty="0">
                <a:latin typeface="+mj-lt"/>
              </a:rPr>
              <a:t>Nº e dimensão</a:t>
            </a:r>
          </a:p>
          <a:p>
            <a:pPr marL="285750" lvl="2" indent="-285750" defTabSz="762000" eaLnBrk="0" hangingPunct="0">
              <a:buFontTx/>
              <a:buChar char="-"/>
              <a:defRPr/>
            </a:pPr>
            <a:r>
              <a:rPr lang="pt-PT" sz="1600" b="1" dirty="0">
                <a:latin typeface="+mj-lt"/>
              </a:rPr>
              <a:t>Grau de informação</a:t>
            </a:r>
          </a:p>
          <a:p>
            <a:pPr marL="285750" indent="-285750">
              <a:buFontTx/>
              <a:buChar char="-"/>
              <a:defRPr/>
            </a:pPr>
            <a:r>
              <a:rPr lang="pt-PT" sz="1600" b="1" dirty="0">
                <a:latin typeface="+mj-lt"/>
              </a:rPr>
              <a:t>Custos de mudança</a:t>
            </a:r>
            <a:endParaRPr lang="pt-PT" b="1" dirty="0">
              <a:latin typeface="+mj-lt"/>
            </a:endParaRPr>
          </a:p>
          <a:p>
            <a:pPr marL="285750" indent="-285750">
              <a:buFontTx/>
              <a:buChar char="-"/>
              <a:defRPr/>
            </a:pPr>
            <a:r>
              <a:rPr lang="pt-PT" sz="1600" b="1" dirty="0">
                <a:latin typeface="+mj-lt"/>
              </a:rPr>
              <a:t>Existência de substitutos</a:t>
            </a:r>
          </a:p>
          <a:p>
            <a:pPr marL="285750" indent="-285750">
              <a:buFontTx/>
              <a:buChar char="-"/>
              <a:defRPr/>
            </a:pPr>
            <a:r>
              <a:rPr lang="pt-PT" sz="1600" b="1" dirty="0">
                <a:latin typeface="+mj-lt"/>
              </a:rPr>
              <a:t>Dimensão  e concentração dos compradores face aos vendedores</a:t>
            </a:r>
          </a:p>
          <a:p>
            <a:pPr marL="285750" lvl="1" indent="-285750">
              <a:buFontTx/>
              <a:buChar char="-"/>
              <a:defRPr/>
            </a:pPr>
            <a:r>
              <a:rPr lang="pt-PT" sz="1600" b="1" dirty="0">
                <a:latin typeface="+mj-lt"/>
              </a:rPr>
              <a:t>Capacidade de integração vertical</a:t>
            </a:r>
          </a:p>
          <a:p>
            <a:pPr marL="285750" indent="-285750">
              <a:buFontTx/>
              <a:buChar char="-"/>
              <a:defRPr/>
            </a:pPr>
            <a:endParaRPr lang="pt-PT" sz="1600" b="1" dirty="0">
              <a:latin typeface="+mj-lt"/>
            </a:endParaRPr>
          </a:p>
          <a:p>
            <a:pPr marL="285750" lvl="2" indent="-285750" defTabSz="762000" eaLnBrk="0" hangingPunct="0">
              <a:buFontTx/>
              <a:buChar char="-"/>
              <a:defRPr/>
            </a:pPr>
            <a:endParaRPr lang="pt-PT" sz="1600" b="1" dirty="0">
              <a:latin typeface="+mj-lt"/>
            </a:endParaRPr>
          </a:p>
          <a:p>
            <a:pPr marL="285750" lvl="2" indent="-285750" defTabSz="762000" eaLnBrk="0" hangingPunct="0">
              <a:buFontTx/>
              <a:buChar char="-"/>
              <a:defRPr/>
            </a:pPr>
            <a:endParaRPr lang="pt-PT" sz="1600" b="1" dirty="0">
              <a:latin typeface="+mj-lt"/>
            </a:endParaRPr>
          </a:p>
        </p:txBody>
      </p:sp>
      <p:sp>
        <p:nvSpPr>
          <p:cNvPr id="17433" name="Line 14"/>
          <p:cNvSpPr>
            <a:spLocks noChangeShapeType="1"/>
          </p:cNvSpPr>
          <p:nvPr/>
        </p:nvSpPr>
        <p:spPr bwMode="auto">
          <a:xfrm>
            <a:off x="5419725" y="6248400"/>
            <a:ext cx="600075" cy="0"/>
          </a:xfrm>
          <a:prstGeom prst="line">
            <a:avLst/>
          </a:prstGeom>
          <a:noFill/>
          <a:ln w="57150">
            <a:solidFill>
              <a:schemeClr val="tx1"/>
            </a:solidFill>
            <a:prstDash val="sysDash"/>
            <a:round/>
            <a:headEnd/>
            <a:tailEnd type="triangle" w="med" len="med"/>
          </a:ln>
          <a:extLst>
            <a:ext uri="{909E8E84-426E-40DD-AFC4-6F175D3DCCD1}">
              <a14:hiddenFill xmlns:a14="http://schemas.microsoft.com/office/drawing/2010/main">
                <a:noFill/>
              </a14:hiddenFill>
            </a:ext>
          </a:extLst>
        </p:spPr>
        <p:txBody>
          <a:bodyPr wrap="none" anchor="ctr"/>
          <a:lstStyle/>
          <a:p>
            <a:endParaRPr lang="pt-PT"/>
          </a:p>
        </p:txBody>
      </p:sp>
      <p:sp>
        <p:nvSpPr>
          <p:cNvPr id="17434" name="Line 14"/>
          <p:cNvSpPr>
            <a:spLocks noChangeShapeType="1"/>
          </p:cNvSpPr>
          <p:nvPr/>
        </p:nvSpPr>
        <p:spPr bwMode="auto">
          <a:xfrm flipH="1">
            <a:off x="1446213" y="4446588"/>
            <a:ext cx="0" cy="493712"/>
          </a:xfrm>
          <a:prstGeom prst="line">
            <a:avLst/>
          </a:prstGeom>
          <a:noFill/>
          <a:ln w="57150">
            <a:solidFill>
              <a:schemeClr val="tx1"/>
            </a:solidFill>
            <a:prstDash val="sysDash"/>
            <a:round/>
            <a:headEnd/>
            <a:tailEnd type="triangle" w="med" len="med"/>
          </a:ln>
          <a:extLst>
            <a:ext uri="{909E8E84-426E-40DD-AFC4-6F175D3DCCD1}">
              <a14:hiddenFill xmlns:a14="http://schemas.microsoft.com/office/drawing/2010/main">
                <a:noFill/>
              </a14:hiddenFill>
            </a:ext>
          </a:extLst>
        </p:spPr>
        <p:txBody>
          <a:bodyPr wrap="none" anchor="ctr"/>
          <a:lstStyle/>
          <a:p>
            <a:endParaRPr lang="pt-PT"/>
          </a:p>
        </p:txBody>
      </p:sp>
      <p:sp>
        <p:nvSpPr>
          <p:cNvPr id="27" name="Rectangle 15"/>
          <p:cNvSpPr>
            <a:spLocks noChangeArrowheads="1"/>
          </p:cNvSpPr>
          <p:nvPr/>
        </p:nvSpPr>
        <p:spPr bwMode="auto">
          <a:xfrm>
            <a:off x="-7938" y="4940300"/>
            <a:ext cx="3589338"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marL="285750" indent="-285750" defTabSz="762000" eaLnBrk="0" hangingPunct="0">
              <a:buFontTx/>
              <a:buChar char="-"/>
              <a:defRPr/>
            </a:pPr>
            <a:r>
              <a:rPr lang="pt-PT" sz="1600" b="1" dirty="0">
                <a:latin typeface="+mj-lt"/>
              </a:rPr>
              <a:t>Eficácia das Barreiras à entrada</a:t>
            </a:r>
          </a:p>
          <a:p>
            <a:pPr marL="285750" lvl="2" indent="-285750" defTabSz="762000" eaLnBrk="0" hangingPunct="0">
              <a:buFontTx/>
              <a:buChar char="-"/>
              <a:defRPr/>
            </a:pPr>
            <a:r>
              <a:rPr lang="pt-PT" sz="1600" b="1" dirty="0">
                <a:latin typeface="+mj-lt"/>
              </a:rPr>
              <a:t>Economias de escala</a:t>
            </a:r>
          </a:p>
          <a:p>
            <a:pPr marL="285750" lvl="2" indent="-285750" defTabSz="762000" eaLnBrk="0" hangingPunct="0">
              <a:buFontTx/>
              <a:buChar char="-"/>
              <a:defRPr/>
            </a:pPr>
            <a:r>
              <a:rPr lang="pt-PT" sz="1600" b="1" dirty="0">
                <a:latin typeface="+mj-lt"/>
              </a:rPr>
              <a:t>Diferenciação  do produto</a:t>
            </a:r>
          </a:p>
          <a:p>
            <a:pPr marL="285750" lvl="2" indent="-285750" defTabSz="762000" eaLnBrk="0" hangingPunct="0">
              <a:buFontTx/>
              <a:buChar char="-"/>
              <a:defRPr/>
            </a:pPr>
            <a:r>
              <a:rPr lang="pt-PT" sz="1600" b="1" dirty="0">
                <a:latin typeface="+mj-lt"/>
              </a:rPr>
              <a:t>Necessidades de capital</a:t>
            </a:r>
          </a:p>
          <a:p>
            <a:pPr marL="285750" lvl="2" indent="-285750" defTabSz="762000" eaLnBrk="0" hangingPunct="0">
              <a:buFontTx/>
              <a:buChar char="-"/>
              <a:defRPr/>
            </a:pPr>
            <a:r>
              <a:rPr lang="pt-PT" sz="1600" b="1" dirty="0">
                <a:latin typeface="+mj-lt"/>
              </a:rPr>
              <a:t>Barreiras legais e reguladoras</a:t>
            </a:r>
          </a:p>
          <a:p>
            <a:pPr marL="285750" indent="-285750">
              <a:buFontTx/>
              <a:buChar char="-"/>
              <a:defRPr/>
            </a:pPr>
            <a:r>
              <a:rPr lang="pt-PT" sz="1600" b="1" dirty="0">
                <a:latin typeface="+mj-lt"/>
              </a:rPr>
              <a:t>Acesso canais de distribuição</a:t>
            </a:r>
          </a:p>
          <a:p>
            <a:pPr marL="285750" indent="-285750">
              <a:buFontTx/>
              <a:buChar char="-"/>
              <a:defRPr/>
            </a:pPr>
            <a:r>
              <a:rPr lang="pt-PT" sz="1600" b="1" dirty="0">
                <a:latin typeface="+mj-lt"/>
              </a:rPr>
              <a:t>Política de retaliação</a:t>
            </a:r>
          </a:p>
          <a:p>
            <a:pPr marL="285750" indent="-285750">
              <a:buFontTx/>
              <a:buChar char="-"/>
              <a:defRPr/>
            </a:pPr>
            <a:endParaRPr lang="pt-PT" sz="1600" b="1" dirty="0">
              <a:latin typeface="+mj-lt"/>
            </a:endParaRPr>
          </a:p>
          <a:p>
            <a:pPr>
              <a:defRPr/>
            </a:pPr>
            <a:endParaRPr lang="pt-PT" sz="1600" b="1" dirty="0">
              <a:latin typeface="+mj-lt"/>
            </a:endParaRPr>
          </a:p>
        </p:txBody>
      </p:sp>
      <p:sp>
        <p:nvSpPr>
          <p:cNvPr id="29" name="Rectangle 11"/>
          <p:cNvSpPr>
            <a:spLocks noChangeArrowheads="1"/>
          </p:cNvSpPr>
          <p:nvPr/>
        </p:nvSpPr>
        <p:spPr bwMode="auto">
          <a:xfrm>
            <a:off x="3390619" y="2611158"/>
            <a:ext cx="2028825" cy="582211"/>
          </a:xfrm>
          <a:prstGeom prst="rect">
            <a:avLst/>
          </a:prstGeom>
          <a:solidFill>
            <a:srgbClr val="FF0000">
              <a:alpha val="62000"/>
            </a:srgbClr>
          </a:solidFill>
          <a:ln w="12700">
            <a:noFill/>
            <a:miter lim="800000"/>
            <a:headEnd/>
            <a:tailEnd/>
          </a:ln>
          <a:effectLst/>
          <a:scene3d>
            <a:camera prst="orthographicFront"/>
            <a:lightRig rig="threePt" dir="t"/>
          </a:scene3d>
          <a:sp3d>
            <a:bevelT/>
          </a:sp3d>
        </p:spPr>
        <p:txBody>
          <a:bodyPr lIns="90488" tIns="44450" rIns="90488" bIns="44450">
            <a:spAutoFit/>
          </a:bodyPr>
          <a:lstStyle/>
          <a:p>
            <a:pPr algn="ctr" defTabSz="762000" eaLnBrk="0" hangingPunct="0">
              <a:defRPr/>
            </a:pPr>
            <a:r>
              <a:rPr lang="pt-PT" sz="1600" b="1">
                <a:latin typeface="Trebuchet MS" pitchFamily="34" charset="0"/>
              </a:rPr>
              <a:t>Rivalidade entre os</a:t>
            </a:r>
          </a:p>
          <a:p>
            <a:pPr algn="ctr" defTabSz="762000" eaLnBrk="0" hangingPunct="0">
              <a:defRPr/>
            </a:pPr>
            <a:r>
              <a:rPr lang="pt-PT" sz="1600" b="1">
                <a:latin typeface="Trebuchet MS" pitchFamily="34" charset="0"/>
              </a:rPr>
              <a:t>existentes</a:t>
            </a:r>
          </a:p>
        </p:txBody>
      </p:sp>
      <p:sp>
        <p:nvSpPr>
          <p:cNvPr id="3" name="Rectângulo 2"/>
          <p:cNvSpPr/>
          <p:nvPr/>
        </p:nvSpPr>
        <p:spPr>
          <a:xfrm>
            <a:off x="304800" y="1549400"/>
            <a:ext cx="2286000" cy="2092325"/>
          </a:xfrm>
          <a:prstGeom prst="rect">
            <a:avLst/>
          </a:prstGeom>
        </p:spPr>
        <p:txBody>
          <a:bodyPr>
            <a:spAutoFit/>
          </a:bodyPr>
          <a:lstStyle/>
          <a:p>
            <a:pPr>
              <a:defRPr/>
            </a:pPr>
            <a:r>
              <a:rPr lang="pt-PT" sz="1600" b="1" dirty="0">
                <a:latin typeface="+mj-lt"/>
              </a:rPr>
              <a:t>Simétrica à dos compradores</a:t>
            </a:r>
          </a:p>
          <a:p>
            <a:pPr>
              <a:defRPr/>
            </a:pPr>
            <a:endParaRPr lang="pt-PT" sz="1600" b="1" dirty="0">
              <a:latin typeface="+mj-lt"/>
            </a:endParaRPr>
          </a:p>
          <a:p>
            <a:pPr>
              <a:defRPr/>
            </a:pPr>
            <a:r>
              <a:rPr lang="pt-PT" sz="1600" b="1" dirty="0">
                <a:latin typeface="+mj-lt"/>
              </a:rPr>
              <a:t>Fornecedores/compradores do sector (não de uma empresa em particular) </a:t>
            </a:r>
          </a:p>
          <a:p>
            <a:pPr>
              <a:defRPr/>
            </a:pPr>
            <a:endParaRPr lang="pt-PT" dirty="0">
              <a:latin typeface="+mj-lt"/>
            </a:endParaRPr>
          </a:p>
        </p:txBody>
      </p:sp>
      <p:sp>
        <p:nvSpPr>
          <p:cNvPr id="4" name="Rectângulo 3"/>
          <p:cNvSpPr/>
          <p:nvPr/>
        </p:nvSpPr>
        <p:spPr>
          <a:xfrm>
            <a:off x="3336925" y="3194050"/>
            <a:ext cx="2682875" cy="2554288"/>
          </a:xfrm>
          <a:prstGeom prst="rect">
            <a:avLst/>
          </a:prstGeom>
        </p:spPr>
        <p:txBody>
          <a:bodyPr>
            <a:spAutoFit/>
          </a:bodyPr>
          <a:lstStyle/>
          <a:p>
            <a:pPr marL="285750" indent="-285750">
              <a:buFontTx/>
              <a:buChar char="-"/>
              <a:defRPr/>
            </a:pPr>
            <a:r>
              <a:rPr lang="pt-PT" sz="1600" b="1" dirty="0">
                <a:latin typeface="+mj-lt"/>
              </a:rPr>
              <a:t>Nº e dimensão das empresas;</a:t>
            </a:r>
          </a:p>
          <a:p>
            <a:pPr marL="285750" indent="-285750">
              <a:buFontTx/>
              <a:buChar char="-"/>
              <a:defRPr/>
            </a:pPr>
            <a:r>
              <a:rPr lang="pt-PT" sz="1600" b="1" dirty="0">
                <a:latin typeface="+mj-lt"/>
              </a:rPr>
              <a:t>Diversidade de concorrentes</a:t>
            </a:r>
          </a:p>
          <a:p>
            <a:pPr marL="285750" indent="-285750">
              <a:buFontTx/>
              <a:buChar char="-"/>
              <a:defRPr/>
            </a:pPr>
            <a:r>
              <a:rPr lang="pt-PT" sz="1600" b="1" dirty="0">
                <a:latin typeface="+mj-lt"/>
              </a:rPr>
              <a:t>Diferenciação do produto</a:t>
            </a:r>
          </a:p>
          <a:p>
            <a:pPr marL="285750" indent="-285750">
              <a:buFontTx/>
              <a:buChar char="-"/>
              <a:defRPr/>
            </a:pPr>
            <a:r>
              <a:rPr lang="pt-PT" sz="1600" b="1" dirty="0">
                <a:latin typeface="+mj-lt"/>
              </a:rPr>
              <a:t>Excesso de capacidade produtiva</a:t>
            </a:r>
          </a:p>
          <a:p>
            <a:pPr>
              <a:defRPr/>
            </a:pPr>
            <a:r>
              <a:rPr lang="pt-PT" sz="1600" b="1" dirty="0">
                <a:latin typeface="+mj-lt"/>
              </a:rPr>
              <a:t>-   Barreiras à saída</a:t>
            </a:r>
          </a:p>
          <a:p>
            <a:pPr>
              <a:defRPr/>
            </a:pPr>
            <a:r>
              <a:rPr lang="pt-PT" sz="1600" b="1" dirty="0">
                <a:latin typeface="+mj-lt"/>
              </a:rPr>
              <a:t>-   Estrutura de custos…</a:t>
            </a:r>
          </a:p>
        </p:txBody>
      </p:sp>
      <p:sp>
        <p:nvSpPr>
          <p:cNvPr id="23" name="Text Box 1042"/>
          <p:cNvSpPr txBox="1">
            <a:spLocks noChangeArrowheads="1"/>
          </p:cNvSpPr>
          <p:nvPr/>
        </p:nvSpPr>
        <p:spPr bwMode="auto">
          <a:xfrm>
            <a:off x="8466138" y="6521450"/>
            <a:ext cx="685800" cy="368300"/>
          </a:xfrm>
          <a:prstGeom prst="rect">
            <a:avLst/>
          </a:prstGeom>
          <a:noFill/>
          <a:ln w="9525">
            <a:noFill/>
            <a:miter lim="800000"/>
            <a:headEnd/>
            <a:tailEnd/>
          </a:ln>
          <a:effectLst/>
        </p:spPr>
        <p:txBody>
          <a:bodyPr>
            <a:spAutoFit/>
          </a:bodyPr>
          <a:lstStyle/>
          <a:p>
            <a:pPr algn="ctr">
              <a:spcBef>
                <a:spcPct val="50000"/>
              </a:spcBef>
              <a:defRPr/>
            </a:pPr>
            <a:r>
              <a:rPr lang="pt-BR" dirty="0">
                <a:latin typeface="+mn-lt"/>
              </a:rPr>
              <a:t>15</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pt-PT"/>
          </a:p>
        </p:txBody>
      </p:sp>
      <p:sp>
        <p:nvSpPr>
          <p:cNvPr id="18435" name="Rectangle 3"/>
          <p:cNvSpPr>
            <a:spLocks noChangeArrowheads="1"/>
          </p:cNvSpPr>
          <p:nvPr/>
        </p:nvSpPr>
        <p:spPr bwMode="auto">
          <a:xfrm>
            <a:off x="2995613"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pt-PT"/>
          </a:p>
        </p:txBody>
      </p:sp>
      <p:sp>
        <p:nvSpPr>
          <p:cNvPr id="128004" name="Rectangle 4"/>
          <p:cNvSpPr>
            <a:spLocks noGrp="1" noChangeArrowheads="1"/>
          </p:cNvSpPr>
          <p:nvPr>
            <p:ph type="title"/>
          </p:nvPr>
        </p:nvSpPr>
        <p:spPr>
          <a:xfrm>
            <a:off x="342900" y="76200"/>
            <a:ext cx="8382000" cy="838200"/>
          </a:xfrm>
          <a:solidFill>
            <a:srgbClr val="000080"/>
          </a:solidFill>
          <a:ln w="25400" cap="flat">
            <a:solidFill>
              <a:srgbClr val="3366FF"/>
            </a:solidFill>
          </a:ln>
          <a:effectLst>
            <a:outerShdw dist="107763" dir="2700000" algn="ctr" rotWithShape="0">
              <a:schemeClr val="bg2"/>
            </a:outerShdw>
          </a:effectLst>
        </p:spPr>
        <p:txBody>
          <a:bodyPr lIns="73152" tIns="44450" rIns="45720" bIns="44450" anchorCtr="0"/>
          <a:lstStyle/>
          <a:p>
            <a:pPr defTabSz="762000" eaLnBrk="1" hangingPunct="1">
              <a:defRPr/>
            </a:pPr>
            <a:r>
              <a:rPr lang="pt-PT" sz="2800" b="1" dirty="0" smtClean="0">
                <a:solidFill>
                  <a:srgbClr val="FFFF00"/>
                </a:solidFill>
              </a:rPr>
              <a:t>Analise do Meio Envolvente Imediato, Especifico ou Sectorial</a:t>
            </a:r>
          </a:p>
        </p:txBody>
      </p:sp>
      <p:sp>
        <p:nvSpPr>
          <p:cNvPr id="18437" name="Rectangle 3"/>
          <p:cNvSpPr>
            <a:spLocks noChangeArrowheads="1"/>
          </p:cNvSpPr>
          <p:nvPr/>
        </p:nvSpPr>
        <p:spPr bwMode="auto">
          <a:xfrm>
            <a:off x="838200" y="1181100"/>
            <a:ext cx="7924800" cy="342900"/>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spcAft>
                <a:spcPts val="1000"/>
              </a:spcAft>
            </a:pPr>
            <a:r>
              <a:rPr lang="es-ES_tradnl" sz="2800"/>
              <a:t>Um pequeno exemplo – Indústria Vestuário </a:t>
            </a:r>
            <a:endParaRPr lang="pt-PT" sz="2800"/>
          </a:p>
        </p:txBody>
      </p:sp>
      <p:pic>
        <p:nvPicPr>
          <p:cNvPr id="1843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752600"/>
            <a:ext cx="9144000" cy="5126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19459"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19460" name="Rectangle 4"/>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19461" name="Rectangle 5"/>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19462" name="Rectangle 6"/>
          <p:cNvSpPr>
            <a:spLocks noChangeArrowheads="1"/>
          </p:cNvSpPr>
          <p:nvPr/>
        </p:nvSpPr>
        <p:spPr bwMode="auto">
          <a:xfrm>
            <a:off x="685800" y="223838"/>
            <a:ext cx="7543800" cy="914400"/>
          </a:xfrm>
          <a:prstGeom prst="rect">
            <a:avLst/>
          </a:prstGeom>
          <a:solidFill>
            <a:srgbClr val="003366"/>
          </a:solidFill>
          <a:ln w="12700">
            <a:solidFill>
              <a:srgbClr val="3366FF"/>
            </a:solidFill>
            <a:miter lim="800000"/>
            <a:headEnd/>
            <a:tailEnd/>
          </a:ln>
          <a:effectLst>
            <a:outerShdw dist="107763" dir="2700000" algn="ctr" rotWithShape="0">
              <a:schemeClr val="tx2"/>
            </a:outerShdw>
          </a:effectLst>
        </p:spPr>
        <p:txBody>
          <a:bodyPr wrap="none" lIns="90488" tIns="44450" rIns="90488" bIns="44450" anchor="ctr"/>
          <a:lstStyle/>
          <a:p>
            <a:pPr algn="ctr" eaLnBrk="0" hangingPunct="0"/>
            <a:r>
              <a:rPr lang="en-US" sz="2800" b="1">
                <a:solidFill>
                  <a:srgbClr val="FFFF00"/>
                </a:solidFill>
                <a:latin typeface="Trebuchet MS" pitchFamily="34" charset="0"/>
              </a:rPr>
              <a:t>Um Olhar sobre os Tipos de Estrutura</a:t>
            </a:r>
          </a:p>
          <a:p>
            <a:pPr algn="ctr" eaLnBrk="0" hangingPunct="0"/>
            <a:r>
              <a:rPr lang="en-US" sz="2800" b="1">
                <a:solidFill>
                  <a:srgbClr val="FFFF00"/>
                </a:solidFill>
                <a:latin typeface="Trebuchet MS" pitchFamily="34" charset="0"/>
              </a:rPr>
              <a:t> da Indústria</a:t>
            </a:r>
          </a:p>
        </p:txBody>
      </p:sp>
      <p:sp>
        <p:nvSpPr>
          <p:cNvPr id="14343" name="Rectangle 7"/>
          <p:cNvSpPr>
            <a:spLocks noChangeArrowheads="1"/>
          </p:cNvSpPr>
          <p:nvPr/>
        </p:nvSpPr>
        <p:spPr bwMode="auto">
          <a:xfrm>
            <a:off x="158750" y="2730232"/>
            <a:ext cx="1663700" cy="533400"/>
          </a:xfrm>
          <a:prstGeom prst="rect">
            <a:avLst/>
          </a:prstGeom>
          <a:solidFill>
            <a:srgbClr val="00FF00"/>
          </a:solidFill>
          <a:ln w="12700">
            <a:noFill/>
            <a:miter lim="800000"/>
            <a:headEnd/>
            <a:tailEnd/>
          </a:ln>
          <a:effectLst/>
          <a:scene3d>
            <a:camera prst="orthographicFront"/>
            <a:lightRig rig="threePt" dir="t"/>
          </a:scene3d>
          <a:sp3d>
            <a:bevelT/>
          </a:sp3d>
        </p:spPr>
        <p:txBody>
          <a:bodyPr wrap="none" lIns="90488" tIns="44450" rIns="90488" bIns="44450" anchor="ctr"/>
          <a:lstStyle/>
          <a:p>
            <a:pPr algn="ctr" eaLnBrk="0" hangingPunct="0">
              <a:defRPr/>
            </a:pPr>
            <a:r>
              <a:rPr lang="pt-PT" sz="2000" i="1">
                <a:latin typeface="Trebuchet MS" pitchFamily="34" charset="0"/>
              </a:rPr>
              <a:t>Concentração</a:t>
            </a:r>
          </a:p>
        </p:txBody>
      </p:sp>
      <p:sp>
        <p:nvSpPr>
          <p:cNvPr id="14344" name="Rectangle 8"/>
          <p:cNvSpPr>
            <a:spLocks noChangeArrowheads="1"/>
          </p:cNvSpPr>
          <p:nvPr/>
        </p:nvSpPr>
        <p:spPr bwMode="auto">
          <a:xfrm>
            <a:off x="158750" y="3568432"/>
            <a:ext cx="1663700" cy="685800"/>
          </a:xfrm>
          <a:prstGeom prst="rect">
            <a:avLst/>
          </a:prstGeom>
          <a:solidFill>
            <a:srgbClr val="00FF00"/>
          </a:solidFill>
          <a:ln w="12700">
            <a:noFill/>
            <a:miter lim="800000"/>
            <a:headEnd/>
            <a:tailEnd/>
          </a:ln>
          <a:effectLst/>
          <a:scene3d>
            <a:camera prst="orthographicFront"/>
            <a:lightRig rig="threePt" dir="t"/>
          </a:scene3d>
          <a:sp3d>
            <a:bevelT/>
          </a:sp3d>
        </p:spPr>
        <p:txBody>
          <a:bodyPr wrap="none" lIns="90488" tIns="44450" rIns="90488" bIns="44450" anchor="ctr"/>
          <a:lstStyle/>
          <a:p>
            <a:pPr algn="ctr" eaLnBrk="0" hangingPunct="0">
              <a:defRPr/>
            </a:pPr>
            <a:r>
              <a:rPr lang="pt-PT" i="1">
                <a:latin typeface="Trebuchet MS" pitchFamily="34" charset="0"/>
              </a:rPr>
              <a:t>Barreiras de </a:t>
            </a:r>
          </a:p>
          <a:p>
            <a:pPr algn="ctr" eaLnBrk="0" hangingPunct="0">
              <a:defRPr/>
            </a:pPr>
            <a:r>
              <a:rPr lang="pt-PT" i="1">
                <a:latin typeface="Trebuchet MS" pitchFamily="34" charset="0"/>
              </a:rPr>
              <a:t>Entrada-Saída</a:t>
            </a:r>
          </a:p>
        </p:txBody>
      </p:sp>
      <p:sp>
        <p:nvSpPr>
          <p:cNvPr id="14345" name="Rectangle 9"/>
          <p:cNvSpPr>
            <a:spLocks noChangeArrowheads="1"/>
          </p:cNvSpPr>
          <p:nvPr/>
        </p:nvSpPr>
        <p:spPr bwMode="auto">
          <a:xfrm>
            <a:off x="158750" y="4482832"/>
            <a:ext cx="1663700" cy="685800"/>
          </a:xfrm>
          <a:prstGeom prst="rect">
            <a:avLst/>
          </a:prstGeom>
          <a:solidFill>
            <a:srgbClr val="00FF00"/>
          </a:solidFill>
          <a:ln w="12700">
            <a:noFill/>
            <a:miter lim="800000"/>
            <a:headEnd/>
            <a:tailEnd/>
          </a:ln>
          <a:effectLst/>
          <a:scene3d>
            <a:camera prst="orthographicFront"/>
            <a:lightRig rig="threePt" dir="t"/>
          </a:scene3d>
          <a:sp3d>
            <a:bevelT/>
          </a:sp3d>
        </p:spPr>
        <p:txBody>
          <a:bodyPr wrap="none" lIns="90488" tIns="44450" rIns="90488" bIns="44450" anchor="ctr"/>
          <a:lstStyle/>
          <a:p>
            <a:pPr algn="ctr" eaLnBrk="0" hangingPunct="0">
              <a:defRPr/>
            </a:pPr>
            <a:r>
              <a:rPr lang="pt-PT" sz="2000" i="1">
                <a:latin typeface="Trebuchet MS" pitchFamily="34" charset="0"/>
              </a:rPr>
              <a:t>Diferenciação</a:t>
            </a:r>
          </a:p>
          <a:p>
            <a:pPr algn="ctr" eaLnBrk="0" hangingPunct="0">
              <a:defRPr/>
            </a:pPr>
            <a:r>
              <a:rPr lang="pt-PT" sz="2000" i="1">
                <a:latin typeface="Trebuchet MS" pitchFamily="34" charset="0"/>
              </a:rPr>
              <a:t>Do Producto</a:t>
            </a:r>
          </a:p>
        </p:txBody>
      </p:sp>
      <p:sp>
        <p:nvSpPr>
          <p:cNvPr id="14346" name="Rectangle 10"/>
          <p:cNvSpPr>
            <a:spLocks noChangeArrowheads="1"/>
          </p:cNvSpPr>
          <p:nvPr/>
        </p:nvSpPr>
        <p:spPr bwMode="auto">
          <a:xfrm>
            <a:off x="158750" y="5549632"/>
            <a:ext cx="1663700" cy="609600"/>
          </a:xfrm>
          <a:prstGeom prst="rect">
            <a:avLst/>
          </a:prstGeom>
          <a:solidFill>
            <a:srgbClr val="00FF00"/>
          </a:solidFill>
          <a:ln w="12700">
            <a:noFill/>
            <a:miter lim="800000"/>
            <a:headEnd/>
            <a:tailEnd/>
          </a:ln>
          <a:effectLst/>
          <a:scene3d>
            <a:camera prst="orthographicFront"/>
            <a:lightRig rig="threePt" dir="t"/>
          </a:scene3d>
          <a:sp3d>
            <a:bevelT/>
          </a:sp3d>
        </p:spPr>
        <p:txBody>
          <a:bodyPr wrap="none" lIns="90488" tIns="44450" rIns="90488" bIns="44450" anchor="ctr"/>
          <a:lstStyle/>
          <a:p>
            <a:pPr algn="ctr" eaLnBrk="0" hangingPunct="0">
              <a:defRPr/>
            </a:pPr>
            <a:r>
              <a:rPr lang="pt-PT" sz="2000" i="1">
                <a:latin typeface="Trebuchet MS" pitchFamily="34" charset="0"/>
              </a:rPr>
              <a:t>Informação</a:t>
            </a:r>
          </a:p>
        </p:txBody>
      </p:sp>
      <p:sp>
        <p:nvSpPr>
          <p:cNvPr id="14347" name="Rectangle 11"/>
          <p:cNvSpPr>
            <a:spLocks noChangeArrowheads="1"/>
          </p:cNvSpPr>
          <p:nvPr/>
        </p:nvSpPr>
        <p:spPr bwMode="auto">
          <a:xfrm>
            <a:off x="1987550" y="1593582"/>
            <a:ext cx="1739900" cy="901700"/>
          </a:xfrm>
          <a:prstGeom prst="rect">
            <a:avLst/>
          </a:prstGeom>
          <a:solidFill>
            <a:srgbClr val="FFCC00"/>
          </a:solidFill>
          <a:ln w="12700">
            <a:noFill/>
            <a:miter lim="800000"/>
            <a:headEnd/>
            <a:tailEnd/>
          </a:ln>
          <a:effectLst/>
          <a:scene3d>
            <a:camera prst="orthographicFront"/>
            <a:lightRig rig="threePt" dir="t"/>
          </a:scene3d>
          <a:sp3d>
            <a:bevelT/>
          </a:sp3d>
        </p:spPr>
        <p:txBody>
          <a:bodyPr wrap="none" lIns="90488" tIns="44450" rIns="90488" bIns="44450" anchor="ctr"/>
          <a:lstStyle/>
          <a:p>
            <a:pPr algn="ctr" eaLnBrk="0" hangingPunct="0">
              <a:defRPr/>
            </a:pPr>
            <a:r>
              <a:rPr lang="pt-PT" sz="2000" b="1" i="1">
                <a:latin typeface="Trebuchet MS" pitchFamily="34" charset="0"/>
              </a:rPr>
              <a:t>competição </a:t>
            </a:r>
          </a:p>
          <a:p>
            <a:pPr algn="ctr" eaLnBrk="0" hangingPunct="0">
              <a:defRPr/>
            </a:pPr>
            <a:r>
              <a:rPr lang="pt-PT" sz="2000" b="1" i="1">
                <a:latin typeface="Trebuchet MS" pitchFamily="34" charset="0"/>
              </a:rPr>
              <a:t>Perfeita</a:t>
            </a:r>
          </a:p>
        </p:txBody>
      </p:sp>
      <p:sp>
        <p:nvSpPr>
          <p:cNvPr id="14348" name="Rectangle 12"/>
          <p:cNvSpPr>
            <a:spLocks noChangeArrowheads="1"/>
          </p:cNvSpPr>
          <p:nvPr/>
        </p:nvSpPr>
        <p:spPr bwMode="auto">
          <a:xfrm>
            <a:off x="3968750" y="1593582"/>
            <a:ext cx="1587500" cy="901700"/>
          </a:xfrm>
          <a:prstGeom prst="rect">
            <a:avLst/>
          </a:prstGeom>
          <a:solidFill>
            <a:srgbClr val="FFCC00"/>
          </a:solidFill>
          <a:ln w="12700">
            <a:noFill/>
            <a:miter lim="800000"/>
            <a:headEnd/>
            <a:tailEnd/>
          </a:ln>
          <a:effectLst/>
          <a:scene3d>
            <a:camera prst="orthographicFront"/>
            <a:lightRig rig="threePt" dir="t"/>
          </a:scene3d>
          <a:sp3d>
            <a:bevelT/>
          </a:sp3d>
        </p:spPr>
        <p:txBody>
          <a:bodyPr wrap="none" lIns="90488" tIns="44450" rIns="90488" bIns="44450" anchor="ctr"/>
          <a:lstStyle/>
          <a:p>
            <a:pPr algn="ctr" eaLnBrk="0" hangingPunct="0">
              <a:defRPr/>
            </a:pPr>
            <a:r>
              <a:rPr lang="pt-PT" sz="2000" b="1" i="1">
                <a:latin typeface="Trebuchet MS" pitchFamily="34" charset="0"/>
              </a:rPr>
              <a:t>Oligopólio</a:t>
            </a:r>
          </a:p>
        </p:txBody>
      </p:sp>
      <p:sp>
        <p:nvSpPr>
          <p:cNvPr id="14349" name="Rectangle 13"/>
          <p:cNvSpPr>
            <a:spLocks noChangeArrowheads="1"/>
          </p:cNvSpPr>
          <p:nvPr/>
        </p:nvSpPr>
        <p:spPr bwMode="auto">
          <a:xfrm>
            <a:off x="5721350" y="1586069"/>
            <a:ext cx="1511300" cy="901700"/>
          </a:xfrm>
          <a:prstGeom prst="rect">
            <a:avLst/>
          </a:prstGeom>
          <a:solidFill>
            <a:srgbClr val="FFCC00"/>
          </a:solidFill>
          <a:ln w="12700">
            <a:noFill/>
            <a:miter lim="800000"/>
            <a:headEnd/>
            <a:tailEnd/>
          </a:ln>
          <a:effectLst/>
          <a:scene3d>
            <a:camera prst="orthographicFront"/>
            <a:lightRig rig="threePt" dir="t"/>
          </a:scene3d>
          <a:sp3d>
            <a:bevelT/>
          </a:sp3d>
        </p:spPr>
        <p:txBody>
          <a:bodyPr wrap="none" lIns="90488" tIns="44450" rIns="90488" bIns="44450" anchor="ctr"/>
          <a:lstStyle/>
          <a:p>
            <a:pPr algn="ctr" eaLnBrk="0" hangingPunct="0">
              <a:defRPr/>
            </a:pPr>
            <a:r>
              <a:rPr lang="pt-PT" sz="2000" b="1" i="1">
                <a:latin typeface="Trebuchet MS" pitchFamily="34" charset="0"/>
              </a:rPr>
              <a:t>Duopólio</a:t>
            </a:r>
          </a:p>
        </p:txBody>
      </p:sp>
      <p:sp>
        <p:nvSpPr>
          <p:cNvPr id="14350" name="Rectangle 14"/>
          <p:cNvSpPr>
            <a:spLocks noChangeArrowheads="1"/>
          </p:cNvSpPr>
          <p:nvPr/>
        </p:nvSpPr>
        <p:spPr bwMode="auto">
          <a:xfrm>
            <a:off x="7473950" y="1586069"/>
            <a:ext cx="1511300" cy="901700"/>
          </a:xfrm>
          <a:prstGeom prst="rect">
            <a:avLst/>
          </a:prstGeom>
          <a:solidFill>
            <a:srgbClr val="FFCC00"/>
          </a:solidFill>
          <a:ln w="12700">
            <a:noFill/>
            <a:miter lim="800000"/>
            <a:headEnd/>
            <a:tailEnd/>
          </a:ln>
          <a:effectLst/>
          <a:scene3d>
            <a:camera prst="orthographicFront"/>
            <a:lightRig rig="threePt" dir="t"/>
          </a:scene3d>
          <a:sp3d>
            <a:bevelT/>
          </a:sp3d>
        </p:spPr>
        <p:txBody>
          <a:bodyPr wrap="none" lIns="90488" tIns="44450" rIns="90488" bIns="44450" anchor="ctr"/>
          <a:lstStyle/>
          <a:p>
            <a:pPr algn="ctr" eaLnBrk="0" hangingPunct="0">
              <a:defRPr/>
            </a:pPr>
            <a:r>
              <a:rPr lang="pt-PT" sz="2000" b="1" i="1">
                <a:latin typeface="Trebuchet MS" pitchFamily="34" charset="0"/>
              </a:rPr>
              <a:t>Monopólio</a:t>
            </a:r>
          </a:p>
        </p:txBody>
      </p:sp>
      <p:sp>
        <p:nvSpPr>
          <p:cNvPr id="14351" name="Rectangle 15"/>
          <p:cNvSpPr>
            <a:spLocks noChangeArrowheads="1"/>
          </p:cNvSpPr>
          <p:nvPr/>
        </p:nvSpPr>
        <p:spPr bwMode="auto">
          <a:xfrm>
            <a:off x="1987550" y="2736582"/>
            <a:ext cx="1816100" cy="520700"/>
          </a:xfrm>
          <a:prstGeom prst="rect">
            <a:avLst/>
          </a:prstGeom>
          <a:solidFill>
            <a:srgbClr val="FFFFFF"/>
          </a:solidFill>
          <a:ln w="12700">
            <a:solidFill>
              <a:schemeClr val="tx1"/>
            </a:solidFill>
            <a:miter lim="800000"/>
            <a:headEnd/>
            <a:tailEnd/>
          </a:ln>
          <a:effectLst/>
          <a:scene3d>
            <a:camera prst="orthographicFront"/>
            <a:lightRig rig="threePt" dir="t"/>
          </a:scene3d>
          <a:sp3d>
            <a:bevelT/>
          </a:sp3d>
        </p:spPr>
        <p:txBody>
          <a:bodyPr wrap="none" lIns="90488" tIns="44450" rIns="90488" bIns="44450" anchor="ctr"/>
          <a:lstStyle/>
          <a:p>
            <a:pPr algn="ctr" eaLnBrk="0" hangingPunct="0">
              <a:defRPr/>
            </a:pPr>
            <a:r>
              <a:rPr lang="pt-PT" sz="2000">
                <a:solidFill>
                  <a:srgbClr val="000000"/>
                </a:solidFill>
                <a:latin typeface="Trebuchet MS" pitchFamily="34" charset="0"/>
              </a:rPr>
              <a:t>Muitas firmas</a:t>
            </a:r>
          </a:p>
        </p:txBody>
      </p:sp>
      <p:sp>
        <p:nvSpPr>
          <p:cNvPr id="14352" name="Rectangle 16"/>
          <p:cNvSpPr>
            <a:spLocks noChangeArrowheads="1"/>
          </p:cNvSpPr>
          <p:nvPr/>
        </p:nvSpPr>
        <p:spPr bwMode="auto">
          <a:xfrm>
            <a:off x="3968750" y="2736582"/>
            <a:ext cx="1593850" cy="527050"/>
          </a:xfrm>
          <a:prstGeom prst="rect">
            <a:avLst/>
          </a:prstGeom>
          <a:solidFill>
            <a:srgbClr val="FFFFFF"/>
          </a:solidFill>
          <a:ln w="12700">
            <a:solidFill>
              <a:schemeClr val="tx1"/>
            </a:solidFill>
            <a:miter lim="800000"/>
            <a:headEnd/>
            <a:tailEnd/>
          </a:ln>
          <a:effectLst/>
          <a:scene3d>
            <a:camera prst="orthographicFront"/>
            <a:lightRig rig="threePt" dir="t"/>
          </a:scene3d>
          <a:sp3d>
            <a:bevelT/>
          </a:sp3d>
        </p:spPr>
        <p:txBody>
          <a:bodyPr wrap="none" lIns="90488" tIns="44450" rIns="90488" bIns="44450" anchor="ctr"/>
          <a:lstStyle/>
          <a:p>
            <a:pPr algn="ctr" eaLnBrk="0" hangingPunct="0">
              <a:defRPr/>
            </a:pPr>
            <a:r>
              <a:rPr lang="pt-PT" sz="2000">
                <a:solidFill>
                  <a:srgbClr val="000000"/>
                </a:solidFill>
                <a:latin typeface="Trebuchet MS" pitchFamily="34" charset="0"/>
              </a:rPr>
              <a:t>Poucas firmas</a:t>
            </a:r>
          </a:p>
        </p:txBody>
      </p:sp>
      <p:sp>
        <p:nvSpPr>
          <p:cNvPr id="14353" name="Rectangle 17"/>
          <p:cNvSpPr>
            <a:spLocks noChangeArrowheads="1"/>
          </p:cNvSpPr>
          <p:nvPr/>
        </p:nvSpPr>
        <p:spPr bwMode="auto">
          <a:xfrm>
            <a:off x="5797550" y="2736582"/>
            <a:ext cx="1435100" cy="527050"/>
          </a:xfrm>
          <a:prstGeom prst="rect">
            <a:avLst/>
          </a:prstGeom>
          <a:solidFill>
            <a:srgbClr val="FFFFFF"/>
          </a:solidFill>
          <a:ln w="12700">
            <a:solidFill>
              <a:schemeClr val="tx1"/>
            </a:solidFill>
            <a:miter lim="800000"/>
            <a:headEnd/>
            <a:tailEnd/>
          </a:ln>
          <a:effectLst/>
          <a:scene3d>
            <a:camera prst="orthographicFront"/>
            <a:lightRig rig="threePt" dir="t"/>
          </a:scene3d>
          <a:sp3d>
            <a:bevelT/>
          </a:sp3d>
        </p:spPr>
        <p:txBody>
          <a:bodyPr wrap="none" lIns="90488" tIns="44450" rIns="90488" bIns="44450" anchor="ctr"/>
          <a:lstStyle/>
          <a:p>
            <a:pPr algn="ctr" eaLnBrk="0" hangingPunct="0">
              <a:defRPr/>
            </a:pPr>
            <a:r>
              <a:rPr lang="pt-PT" sz="2000">
                <a:solidFill>
                  <a:srgbClr val="000000"/>
                </a:solidFill>
                <a:latin typeface="Trebuchet MS" pitchFamily="34" charset="0"/>
              </a:rPr>
              <a:t>2 firmas</a:t>
            </a:r>
          </a:p>
        </p:txBody>
      </p:sp>
      <p:sp>
        <p:nvSpPr>
          <p:cNvPr id="14354" name="Rectangle 18"/>
          <p:cNvSpPr>
            <a:spLocks noChangeArrowheads="1"/>
          </p:cNvSpPr>
          <p:nvPr/>
        </p:nvSpPr>
        <p:spPr bwMode="auto">
          <a:xfrm>
            <a:off x="7473950" y="2736582"/>
            <a:ext cx="1511300" cy="527050"/>
          </a:xfrm>
          <a:prstGeom prst="rect">
            <a:avLst/>
          </a:prstGeom>
          <a:solidFill>
            <a:srgbClr val="FFFFFF"/>
          </a:solidFill>
          <a:ln w="12700">
            <a:solidFill>
              <a:schemeClr val="tx1"/>
            </a:solidFill>
            <a:miter lim="800000"/>
            <a:headEnd/>
            <a:tailEnd/>
          </a:ln>
          <a:effectLst/>
          <a:scene3d>
            <a:camera prst="orthographicFront"/>
            <a:lightRig rig="threePt" dir="t"/>
          </a:scene3d>
          <a:sp3d>
            <a:bevelT/>
          </a:sp3d>
        </p:spPr>
        <p:txBody>
          <a:bodyPr wrap="none" lIns="90488" tIns="44450" rIns="90488" bIns="44450" anchor="ctr"/>
          <a:lstStyle/>
          <a:p>
            <a:pPr algn="ctr" eaLnBrk="0" hangingPunct="0">
              <a:defRPr/>
            </a:pPr>
            <a:r>
              <a:rPr lang="pt-PT" sz="2000">
                <a:solidFill>
                  <a:srgbClr val="000000"/>
                </a:solidFill>
                <a:latin typeface="Trebuchet MS" pitchFamily="34" charset="0"/>
              </a:rPr>
              <a:t>Uma firma</a:t>
            </a:r>
          </a:p>
        </p:txBody>
      </p:sp>
      <p:sp>
        <p:nvSpPr>
          <p:cNvPr id="14355" name="Rectangle 19"/>
          <p:cNvSpPr>
            <a:spLocks noChangeArrowheads="1"/>
          </p:cNvSpPr>
          <p:nvPr/>
        </p:nvSpPr>
        <p:spPr bwMode="auto">
          <a:xfrm>
            <a:off x="1987550" y="3650982"/>
            <a:ext cx="1816100" cy="520700"/>
          </a:xfrm>
          <a:prstGeom prst="rect">
            <a:avLst/>
          </a:prstGeom>
          <a:solidFill>
            <a:srgbClr val="FFFFFF"/>
          </a:solidFill>
          <a:ln w="12700">
            <a:solidFill>
              <a:schemeClr val="tx1"/>
            </a:solidFill>
            <a:miter lim="800000"/>
            <a:headEnd/>
            <a:tailEnd/>
          </a:ln>
          <a:effectLst/>
          <a:scene3d>
            <a:camera prst="orthographicFront"/>
            <a:lightRig rig="threePt" dir="t"/>
          </a:scene3d>
          <a:sp3d>
            <a:bevelT/>
          </a:sp3d>
        </p:spPr>
        <p:txBody>
          <a:bodyPr wrap="none" lIns="90488" tIns="44450" rIns="90488" bIns="44450" anchor="ctr"/>
          <a:lstStyle/>
          <a:p>
            <a:pPr algn="ctr" eaLnBrk="0" hangingPunct="0">
              <a:defRPr/>
            </a:pPr>
            <a:r>
              <a:rPr lang="pt-PT" sz="1900">
                <a:solidFill>
                  <a:srgbClr val="000000"/>
                </a:solidFill>
                <a:latin typeface="Trebuchet MS" pitchFamily="34" charset="0"/>
              </a:rPr>
              <a:t>Não há barreiras</a:t>
            </a:r>
          </a:p>
        </p:txBody>
      </p:sp>
      <p:sp>
        <p:nvSpPr>
          <p:cNvPr id="14356" name="Rectangle 20"/>
          <p:cNvSpPr>
            <a:spLocks noChangeArrowheads="1"/>
          </p:cNvSpPr>
          <p:nvPr/>
        </p:nvSpPr>
        <p:spPr bwMode="auto">
          <a:xfrm>
            <a:off x="3968750" y="3650982"/>
            <a:ext cx="3263900" cy="520700"/>
          </a:xfrm>
          <a:prstGeom prst="rect">
            <a:avLst/>
          </a:prstGeom>
          <a:solidFill>
            <a:srgbClr val="FFFFFF"/>
          </a:solidFill>
          <a:ln w="12700">
            <a:solidFill>
              <a:schemeClr val="tx1"/>
            </a:solidFill>
            <a:miter lim="800000"/>
            <a:headEnd/>
            <a:tailEnd/>
          </a:ln>
          <a:effectLst/>
          <a:scene3d>
            <a:camera prst="orthographicFront"/>
            <a:lightRig rig="threePt" dir="t"/>
          </a:scene3d>
          <a:sp3d>
            <a:bevelT/>
          </a:sp3d>
        </p:spPr>
        <p:txBody>
          <a:bodyPr wrap="none" lIns="90488" tIns="44450" rIns="90488" bIns="44450" anchor="ctr"/>
          <a:lstStyle/>
          <a:p>
            <a:pPr algn="ctr" eaLnBrk="0" hangingPunct="0">
              <a:defRPr/>
            </a:pPr>
            <a:r>
              <a:rPr lang="pt-PT" sz="2000" dirty="0">
                <a:solidFill>
                  <a:srgbClr val="000000"/>
                </a:solidFill>
                <a:latin typeface="Trebuchet MS" pitchFamily="34" charset="0"/>
              </a:rPr>
              <a:t>Barreiras significativas</a:t>
            </a:r>
          </a:p>
        </p:txBody>
      </p:sp>
      <p:sp>
        <p:nvSpPr>
          <p:cNvPr id="14357" name="Rectangle 21"/>
          <p:cNvSpPr>
            <a:spLocks noChangeArrowheads="1"/>
          </p:cNvSpPr>
          <p:nvPr/>
        </p:nvSpPr>
        <p:spPr bwMode="auto">
          <a:xfrm>
            <a:off x="7473950" y="3650982"/>
            <a:ext cx="1511300" cy="520700"/>
          </a:xfrm>
          <a:prstGeom prst="rect">
            <a:avLst/>
          </a:prstGeom>
          <a:solidFill>
            <a:srgbClr val="FFFFFF"/>
          </a:solidFill>
          <a:ln w="12700">
            <a:solidFill>
              <a:schemeClr val="tx1"/>
            </a:solidFill>
            <a:miter lim="800000"/>
            <a:headEnd/>
            <a:tailEnd/>
          </a:ln>
          <a:effectLst/>
          <a:scene3d>
            <a:camera prst="orthographicFront"/>
            <a:lightRig rig="threePt" dir="t"/>
          </a:scene3d>
          <a:sp3d>
            <a:bevelT/>
          </a:sp3d>
        </p:spPr>
        <p:txBody>
          <a:bodyPr wrap="none" lIns="90488" tIns="44450" rIns="90488" bIns="44450" anchor="ctr"/>
          <a:lstStyle/>
          <a:p>
            <a:pPr algn="ctr" eaLnBrk="0" hangingPunct="0">
              <a:defRPr/>
            </a:pPr>
            <a:r>
              <a:rPr lang="pt-PT" dirty="0">
                <a:solidFill>
                  <a:srgbClr val="000000"/>
                </a:solidFill>
                <a:latin typeface="Trebuchet MS" pitchFamily="34" charset="0"/>
              </a:rPr>
              <a:t>Altas barreiras</a:t>
            </a:r>
          </a:p>
        </p:txBody>
      </p:sp>
      <p:sp>
        <p:nvSpPr>
          <p:cNvPr id="14358" name="Rectangle 22"/>
          <p:cNvSpPr>
            <a:spLocks noChangeArrowheads="1"/>
          </p:cNvSpPr>
          <p:nvPr/>
        </p:nvSpPr>
        <p:spPr bwMode="auto">
          <a:xfrm>
            <a:off x="1987550" y="4527282"/>
            <a:ext cx="1816100" cy="596900"/>
          </a:xfrm>
          <a:prstGeom prst="rect">
            <a:avLst/>
          </a:prstGeom>
          <a:solidFill>
            <a:srgbClr val="FFFFFF"/>
          </a:solidFill>
          <a:ln w="12700">
            <a:solidFill>
              <a:schemeClr val="tx1"/>
            </a:solidFill>
            <a:miter lim="800000"/>
            <a:headEnd/>
            <a:tailEnd/>
          </a:ln>
          <a:effectLst/>
          <a:scene3d>
            <a:camera prst="orthographicFront"/>
            <a:lightRig rig="threePt" dir="t"/>
          </a:scene3d>
          <a:sp3d>
            <a:bevelT/>
          </a:sp3d>
        </p:spPr>
        <p:txBody>
          <a:bodyPr wrap="none" lIns="90488" tIns="44450" rIns="90488" bIns="44450" anchor="ctr"/>
          <a:lstStyle/>
          <a:p>
            <a:pPr algn="ctr" eaLnBrk="0" hangingPunct="0">
              <a:defRPr/>
            </a:pPr>
            <a:r>
              <a:rPr lang="pt-PT" sz="2000" dirty="0">
                <a:solidFill>
                  <a:srgbClr val="000000"/>
                </a:solidFill>
                <a:latin typeface="Trebuchet MS" pitchFamily="34" charset="0"/>
              </a:rPr>
              <a:t>Produto</a:t>
            </a:r>
          </a:p>
          <a:p>
            <a:pPr algn="ctr" eaLnBrk="0" hangingPunct="0">
              <a:defRPr/>
            </a:pPr>
            <a:r>
              <a:rPr lang="pt-PT" sz="2000" dirty="0">
                <a:solidFill>
                  <a:srgbClr val="000000"/>
                </a:solidFill>
                <a:latin typeface="Trebuchet MS" pitchFamily="34" charset="0"/>
              </a:rPr>
              <a:t>Homogéneo</a:t>
            </a:r>
          </a:p>
        </p:txBody>
      </p:sp>
      <p:sp>
        <p:nvSpPr>
          <p:cNvPr id="14359" name="Rectangle 23"/>
          <p:cNvSpPr>
            <a:spLocks noChangeArrowheads="1"/>
          </p:cNvSpPr>
          <p:nvPr/>
        </p:nvSpPr>
        <p:spPr bwMode="auto">
          <a:xfrm>
            <a:off x="3968750" y="4527282"/>
            <a:ext cx="5016500" cy="596900"/>
          </a:xfrm>
          <a:prstGeom prst="rect">
            <a:avLst/>
          </a:prstGeom>
          <a:solidFill>
            <a:srgbClr val="FFFFFF"/>
          </a:solidFill>
          <a:ln w="12700">
            <a:solidFill>
              <a:schemeClr val="tx1"/>
            </a:solidFill>
            <a:miter lim="800000"/>
            <a:headEnd/>
            <a:tailEnd/>
          </a:ln>
          <a:effectLst/>
          <a:scene3d>
            <a:camera prst="orthographicFront"/>
            <a:lightRig rig="threePt" dir="t"/>
          </a:scene3d>
          <a:sp3d>
            <a:bevelT/>
          </a:sp3d>
        </p:spPr>
        <p:txBody>
          <a:bodyPr wrap="none" lIns="90488" tIns="44450" rIns="90488" bIns="44450" anchor="ctr"/>
          <a:lstStyle/>
          <a:p>
            <a:pPr algn="ctr" eaLnBrk="0" hangingPunct="0">
              <a:defRPr/>
            </a:pPr>
            <a:r>
              <a:rPr lang="pt-PT" sz="2000" dirty="0">
                <a:solidFill>
                  <a:srgbClr val="000000"/>
                </a:solidFill>
                <a:latin typeface="Trebuchet MS" pitchFamily="34" charset="0"/>
              </a:rPr>
              <a:t>Potencial para diferenciação do Produto</a:t>
            </a:r>
          </a:p>
        </p:txBody>
      </p:sp>
      <p:sp>
        <p:nvSpPr>
          <p:cNvPr id="14360" name="Rectangle 24"/>
          <p:cNvSpPr>
            <a:spLocks noChangeArrowheads="1"/>
          </p:cNvSpPr>
          <p:nvPr/>
        </p:nvSpPr>
        <p:spPr bwMode="auto">
          <a:xfrm>
            <a:off x="1987550" y="5555982"/>
            <a:ext cx="1822450" cy="596900"/>
          </a:xfrm>
          <a:prstGeom prst="rect">
            <a:avLst/>
          </a:prstGeom>
          <a:solidFill>
            <a:srgbClr val="FFFFFF"/>
          </a:solidFill>
          <a:ln w="12700">
            <a:solidFill>
              <a:schemeClr val="tx1"/>
            </a:solidFill>
            <a:miter lim="800000"/>
            <a:headEnd/>
            <a:tailEnd/>
          </a:ln>
          <a:effectLst/>
          <a:scene3d>
            <a:camera prst="orthographicFront"/>
            <a:lightRig rig="threePt" dir="t"/>
          </a:scene3d>
          <a:sp3d>
            <a:bevelT/>
          </a:sp3d>
        </p:spPr>
        <p:txBody>
          <a:bodyPr wrap="none" lIns="90488" tIns="44450" rIns="90488" bIns="44450" anchor="ctr"/>
          <a:lstStyle/>
          <a:p>
            <a:pPr algn="ctr" eaLnBrk="0" hangingPunct="0">
              <a:defRPr/>
            </a:pPr>
            <a:r>
              <a:rPr lang="pt-PT" dirty="0">
                <a:solidFill>
                  <a:srgbClr val="000000"/>
                </a:solidFill>
                <a:latin typeface="Trebuchet MS" pitchFamily="34" charset="0"/>
              </a:rPr>
              <a:t>Fluxo Perfeito de</a:t>
            </a:r>
          </a:p>
          <a:p>
            <a:pPr algn="ctr" eaLnBrk="0" hangingPunct="0">
              <a:defRPr/>
            </a:pPr>
            <a:r>
              <a:rPr lang="pt-PT" dirty="0">
                <a:solidFill>
                  <a:srgbClr val="000000"/>
                </a:solidFill>
                <a:latin typeface="Trebuchet MS" pitchFamily="34" charset="0"/>
              </a:rPr>
              <a:t>Informação</a:t>
            </a:r>
          </a:p>
        </p:txBody>
      </p:sp>
      <p:sp>
        <p:nvSpPr>
          <p:cNvPr id="14361" name="Rectangle 25"/>
          <p:cNvSpPr>
            <a:spLocks noChangeArrowheads="1"/>
          </p:cNvSpPr>
          <p:nvPr/>
        </p:nvSpPr>
        <p:spPr bwMode="auto">
          <a:xfrm>
            <a:off x="3962400" y="5555982"/>
            <a:ext cx="5022850" cy="596900"/>
          </a:xfrm>
          <a:prstGeom prst="rect">
            <a:avLst/>
          </a:prstGeom>
          <a:solidFill>
            <a:srgbClr val="FFFFFF"/>
          </a:solidFill>
          <a:ln w="12700">
            <a:solidFill>
              <a:schemeClr val="tx1"/>
            </a:solidFill>
            <a:miter lim="800000"/>
            <a:headEnd/>
            <a:tailEnd/>
          </a:ln>
          <a:effectLst/>
          <a:scene3d>
            <a:camera prst="orthographicFront"/>
            <a:lightRig rig="threePt" dir="t"/>
          </a:scene3d>
          <a:sp3d>
            <a:bevelT/>
          </a:sp3d>
        </p:spPr>
        <p:txBody>
          <a:bodyPr wrap="none" lIns="90488" tIns="44450" rIns="90488" bIns="44450" anchor="ctr"/>
          <a:lstStyle/>
          <a:p>
            <a:pPr algn="ctr" eaLnBrk="0" hangingPunct="0">
              <a:defRPr/>
            </a:pPr>
            <a:r>
              <a:rPr lang="pt-PT" sz="2000">
                <a:solidFill>
                  <a:srgbClr val="000000"/>
                </a:solidFill>
                <a:latin typeface="Trebuchet MS" pitchFamily="34" charset="0"/>
              </a:rPr>
              <a:t>Disponibilidade Imperfeita de informação</a:t>
            </a:r>
          </a:p>
        </p:txBody>
      </p:sp>
      <p:sp>
        <p:nvSpPr>
          <p:cNvPr id="26" name="Text Box 1042"/>
          <p:cNvSpPr txBox="1">
            <a:spLocks noChangeArrowheads="1"/>
          </p:cNvSpPr>
          <p:nvPr/>
        </p:nvSpPr>
        <p:spPr bwMode="auto">
          <a:xfrm>
            <a:off x="8466138" y="6521450"/>
            <a:ext cx="685800" cy="368300"/>
          </a:xfrm>
          <a:prstGeom prst="rect">
            <a:avLst/>
          </a:prstGeom>
          <a:noFill/>
          <a:ln w="9525">
            <a:noFill/>
            <a:miter lim="800000"/>
            <a:headEnd/>
            <a:tailEnd/>
          </a:ln>
          <a:effectLst/>
        </p:spPr>
        <p:txBody>
          <a:bodyPr>
            <a:spAutoFit/>
          </a:bodyPr>
          <a:lstStyle/>
          <a:p>
            <a:pPr algn="ctr">
              <a:spcBef>
                <a:spcPct val="50000"/>
              </a:spcBef>
              <a:defRPr/>
            </a:pPr>
            <a:r>
              <a:rPr lang="pt-BR" dirty="0">
                <a:latin typeface="+mn-lt"/>
              </a:rPr>
              <a:t>17</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20483"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20484" name="Rectangle 4"/>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20485" name="Rectangle 5"/>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20486" name="Rectangle 6"/>
          <p:cNvSpPr>
            <a:spLocks noChangeArrowheads="1"/>
          </p:cNvSpPr>
          <p:nvPr/>
        </p:nvSpPr>
        <p:spPr bwMode="auto">
          <a:xfrm>
            <a:off x="685800" y="223838"/>
            <a:ext cx="7543800" cy="914400"/>
          </a:xfrm>
          <a:prstGeom prst="rect">
            <a:avLst/>
          </a:prstGeom>
          <a:solidFill>
            <a:srgbClr val="003366"/>
          </a:solidFill>
          <a:ln w="12700">
            <a:solidFill>
              <a:srgbClr val="3366FF"/>
            </a:solidFill>
            <a:miter lim="800000"/>
            <a:headEnd/>
            <a:tailEnd/>
          </a:ln>
          <a:effectLst>
            <a:outerShdw dist="107763" dir="2700000" algn="ctr" rotWithShape="0">
              <a:schemeClr val="tx2"/>
            </a:outerShdw>
          </a:effectLst>
        </p:spPr>
        <p:txBody>
          <a:bodyPr wrap="none" lIns="90488" tIns="44450" rIns="90488" bIns="44450" anchor="ctr"/>
          <a:lstStyle/>
          <a:p>
            <a:pPr algn="ctr" eaLnBrk="0" hangingPunct="0"/>
            <a:r>
              <a:rPr lang="en-US" sz="2800" b="1">
                <a:solidFill>
                  <a:srgbClr val="FFFF00"/>
                </a:solidFill>
                <a:latin typeface="Trebuchet MS" pitchFamily="34" charset="0"/>
              </a:rPr>
              <a:t>Um Olhar sobre os Tipos de Estrutura</a:t>
            </a:r>
          </a:p>
          <a:p>
            <a:pPr algn="ctr" eaLnBrk="0" hangingPunct="0"/>
            <a:r>
              <a:rPr lang="en-US" sz="2800" b="1">
                <a:solidFill>
                  <a:srgbClr val="FFFF00"/>
                </a:solidFill>
                <a:latin typeface="Trebuchet MS" pitchFamily="34" charset="0"/>
              </a:rPr>
              <a:t> da Indústria</a:t>
            </a:r>
          </a:p>
        </p:txBody>
      </p:sp>
      <p:sp>
        <p:nvSpPr>
          <p:cNvPr id="14361" name="Rectangle 25"/>
          <p:cNvSpPr>
            <a:spLocks noChangeArrowheads="1"/>
          </p:cNvSpPr>
          <p:nvPr/>
        </p:nvSpPr>
        <p:spPr bwMode="auto">
          <a:xfrm>
            <a:off x="2583287" y="2279561"/>
            <a:ext cx="5334000" cy="1219200"/>
          </a:xfrm>
          <a:prstGeom prst="rect">
            <a:avLst/>
          </a:prstGeom>
          <a:solidFill>
            <a:srgbClr val="FFFFFF"/>
          </a:solidFill>
          <a:ln w="12700">
            <a:solidFill>
              <a:schemeClr val="tx1"/>
            </a:solidFill>
            <a:miter lim="800000"/>
            <a:headEnd/>
            <a:tailEnd/>
          </a:ln>
          <a:effectLst/>
          <a:scene3d>
            <a:camera prst="orthographicFront"/>
            <a:lightRig rig="threePt" dir="t"/>
          </a:scene3d>
          <a:sp3d>
            <a:bevelT/>
          </a:sp3d>
        </p:spPr>
        <p:txBody>
          <a:bodyPr wrap="none" lIns="90488" tIns="44450" rIns="90488" bIns="44450" anchor="ctr"/>
          <a:lstStyle/>
          <a:p>
            <a:pPr algn="ctr" eaLnBrk="0" hangingPunct="0">
              <a:defRPr/>
            </a:pPr>
            <a:r>
              <a:rPr lang="pt-PT" sz="2000" dirty="0">
                <a:solidFill>
                  <a:srgbClr val="000000"/>
                </a:solidFill>
                <a:latin typeface="Trebuchet MS" pitchFamily="34" charset="0"/>
              </a:rPr>
              <a:t>Monopólio Puro</a:t>
            </a:r>
          </a:p>
        </p:txBody>
      </p:sp>
      <p:sp>
        <p:nvSpPr>
          <p:cNvPr id="26" name="Rectangle 25"/>
          <p:cNvSpPr>
            <a:spLocks noChangeArrowheads="1"/>
          </p:cNvSpPr>
          <p:nvPr/>
        </p:nvSpPr>
        <p:spPr bwMode="auto">
          <a:xfrm>
            <a:off x="2590800" y="3505200"/>
            <a:ext cx="2667000" cy="1219200"/>
          </a:xfrm>
          <a:prstGeom prst="rect">
            <a:avLst/>
          </a:prstGeom>
          <a:solidFill>
            <a:srgbClr val="FFFFFF"/>
          </a:solidFill>
          <a:ln w="12700">
            <a:solidFill>
              <a:schemeClr val="tx1"/>
            </a:solidFill>
            <a:miter lim="800000"/>
            <a:headEnd/>
            <a:tailEnd/>
          </a:ln>
          <a:effectLst/>
          <a:scene3d>
            <a:camera prst="orthographicFront"/>
            <a:lightRig rig="threePt" dir="t"/>
          </a:scene3d>
          <a:sp3d>
            <a:bevelT/>
          </a:sp3d>
        </p:spPr>
        <p:txBody>
          <a:bodyPr wrap="none" lIns="90488" tIns="44450" rIns="90488" bIns="44450" anchor="ctr"/>
          <a:lstStyle/>
          <a:p>
            <a:pPr algn="ctr" eaLnBrk="0" hangingPunct="0">
              <a:defRPr/>
            </a:pPr>
            <a:r>
              <a:rPr lang="pt-PT" sz="2000" dirty="0">
                <a:solidFill>
                  <a:srgbClr val="000000"/>
                </a:solidFill>
                <a:latin typeface="Trebuchet MS" pitchFamily="34" charset="0"/>
              </a:rPr>
              <a:t>Oligopólio Puro</a:t>
            </a:r>
          </a:p>
        </p:txBody>
      </p:sp>
      <p:sp>
        <p:nvSpPr>
          <p:cNvPr id="27" name="Rectangle 25"/>
          <p:cNvSpPr>
            <a:spLocks noChangeArrowheads="1"/>
          </p:cNvSpPr>
          <p:nvPr/>
        </p:nvSpPr>
        <p:spPr bwMode="auto">
          <a:xfrm>
            <a:off x="5257800" y="3505200"/>
            <a:ext cx="2659487" cy="1219200"/>
          </a:xfrm>
          <a:prstGeom prst="rect">
            <a:avLst/>
          </a:prstGeom>
          <a:solidFill>
            <a:srgbClr val="FFFFFF"/>
          </a:solidFill>
          <a:ln w="12700">
            <a:solidFill>
              <a:schemeClr val="tx1"/>
            </a:solidFill>
            <a:miter lim="800000"/>
            <a:headEnd/>
            <a:tailEnd/>
          </a:ln>
          <a:effectLst/>
          <a:scene3d>
            <a:camera prst="orthographicFront"/>
            <a:lightRig rig="threePt" dir="t"/>
          </a:scene3d>
          <a:sp3d>
            <a:bevelT/>
          </a:sp3d>
        </p:spPr>
        <p:txBody>
          <a:bodyPr wrap="none" lIns="90488" tIns="44450" rIns="90488" bIns="44450" anchor="ctr"/>
          <a:lstStyle/>
          <a:p>
            <a:pPr algn="ctr" eaLnBrk="0" hangingPunct="0">
              <a:defRPr/>
            </a:pPr>
            <a:r>
              <a:rPr lang="pt-PT" sz="2000" dirty="0">
                <a:solidFill>
                  <a:srgbClr val="000000"/>
                </a:solidFill>
                <a:latin typeface="Trebuchet MS" pitchFamily="34" charset="0"/>
              </a:rPr>
              <a:t>Oligopólio </a:t>
            </a:r>
          </a:p>
          <a:p>
            <a:pPr algn="ctr" eaLnBrk="0" hangingPunct="0">
              <a:defRPr/>
            </a:pPr>
            <a:r>
              <a:rPr lang="pt-PT" sz="2000" dirty="0">
                <a:solidFill>
                  <a:srgbClr val="000000"/>
                </a:solidFill>
                <a:latin typeface="Trebuchet MS" pitchFamily="34" charset="0"/>
              </a:rPr>
              <a:t>Diferenciado</a:t>
            </a:r>
          </a:p>
        </p:txBody>
      </p:sp>
      <p:sp>
        <p:nvSpPr>
          <p:cNvPr id="28" name="Rectangle 25"/>
          <p:cNvSpPr>
            <a:spLocks noChangeArrowheads="1"/>
          </p:cNvSpPr>
          <p:nvPr/>
        </p:nvSpPr>
        <p:spPr bwMode="auto">
          <a:xfrm>
            <a:off x="2590800" y="4724400"/>
            <a:ext cx="2667000" cy="1219200"/>
          </a:xfrm>
          <a:prstGeom prst="rect">
            <a:avLst/>
          </a:prstGeom>
          <a:solidFill>
            <a:srgbClr val="FFFFFF"/>
          </a:solidFill>
          <a:ln w="12700">
            <a:solidFill>
              <a:schemeClr val="tx1"/>
            </a:solidFill>
            <a:miter lim="800000"/>
            <a:headEnd/>
            <a:tailEnd/>
          </a:ln>
          <a:effectLst/>
          <a:scene3d>
            <a:camera prst="orthographicFront"/>
            <a:lightRig rig="threePt" dir="t"/>
          </a:scene3d>
          <a:sp3d>
            <a:bevelT/>
          </a:sp3d>
        </p:spPr>
        <p:txBody>
          <a:bodyPr wrap="none" lIns="90488" tIns="44450" rIns="90488" bIns="44450" anchor="ctr"/>
          <a:lstStyle/>
          <a:p>
            <a:pPr algn="ctr" eaLnBrk="0" hangingPunct="0">
              <a:defRPr/>
            </a:pPr>
            <a:r>
              <a:rPr lang="pt-PT" sz="2000" dirty="0">
                <a:solidFill>
                  <a:srgbClr val="000000"/>
                </a:solidFill>
                <a:latin typeface="Trebuchet MS" pitchFamily="34" charset="0"/>
              </a:rPr>
              <a:t>Competição </a:t>
            </a:r>
          </a:p>
          <a:p>
            <a:pPr algn="ctr" eaLnBrk="0" hangingPunct="0">
              <a:defRPr/>
            </a:pPr>
            <a:r>
              <a:rPr lang="pt-PT" sz="2000" dirty="0">
                <a:solidFill>
                  <a:srgbClr val="000000"/>
                </a:solidFill>
                <a:latin typeface="Trebuchet MS" pitchFamily="34" charset="0"/>
              </a:rPr>
              <a:t>Monopolista</a:t>
            </a:r>
          </a:p>
        </p:txBody>
      </p:sp>
      <p:sp>
        <p:nvSpPr>
          <p:cNvPr id="29" name="Rectangle 25"/>
          <p:cNvSpPr>
            <a:spLocks noChangeArrowheads="1"/>
          </p:cNvSpPr>
          <p:nvPr/>
        </p:nvSpPr>
        <p:spPr bwMode="auto">
          <a:xfrm>
            <a:off x="5257800" y="4724400"/>
            <a:ext cx="2667000" cy="1219200"/>
          </a:xfrm>
          <a:prstGeom prst="rect">
            <a:avLst/>
          </a:prstGeom>
          <a:solidFill>
            <a:srgbClr val="FFFFFF"/>
          </a:solidFill>
          <a:ln w="12700">
            <a:solidFill>
              <a:schemeClr val="tx1"/>
            </a:solidFill>
            <a:miter lim="800000"/>
            <a:headEnd/>
            <a:tailEnd/>
          </a:ln>
          <a:effectLst/>
          <a:scene3d>
            <a:camera prst="orthographicFront"/>
            <a:lightRig rig="threePt" dir="t"/>
          </a:scene3d>
          <a:sp3d>
            <a:bevelT/>
          </a:sp3d>
        </p:spPr>
        <p:txBody>
          <a:bodyPr wrap="none" lIns="90488" tIns="44450" rIns="90488" bIns="44450" anchor="ctr"/>
          <a:lstStyle/>
          <a:p>
            <a:pPr algn="ctr" eaLnBrk="0" hangingPunct="0">
              <a:defRPr/>
            </a:pPr>
            <a:r>
              <a:rPr lang="pt-PT" sz="2000" dirty="0">
                <a:solidFill>
                  <a:srgbClr val="000000"/>
                </a:solidFill>
                <a:latin typeface="Trebuchet MS" pitchFamily="34" charset="0"/>
              </a:rPr>
              <a:t>Competição </a:t>
            </a:r>
          </a:p>
          <a:p>
            <a:pPr algn="ctr" eaLnBrk="0" hangingPunct="0">
              <a:defRPr/>
            </a:pPr>
            <a:r>
              <a:rPr lang="pt-PT" sz="2000" dirty="0">
                <a:solidFill>
                  <a:srgbClr val="000000"/>
                </a:solidFill>
                <a:latin typeface="Trebuchet MS" pitchFamily="34" charset="0"/>
              </a:rPr>
              <a:t>Pura</a:t>
            </a:r>
          </a:p>
        </p:txBody>
      </p:sp>
      <p:sp>
        <p:nvSpPr>
          <p:cNvPr id="30" name="Rectângulo 29"/>
          <p:cNvSpPr/>
          <p:nvPr/>
        </p:nvSpPr>
        <p:spPr>
          <a:xfrm>
            <a:off x="228600" y="3802063"/>
            <a:ext cx="1828800" cy="862012"/>
          </a:xfrm>
          <a:prstGeom prst="rect">
            <a:avLst/>
          </a:prstGeom>
        </p:spPr>
        <p:txBody>
          <a:bodyPr>
            <a:spAutoFit/>
          </a:bodyPr>
          <a:lstStyle/>
          <a:p>
            <a:pPr>
              <a:defRPr/>
            </a:pPr>
            <a:r>
              <a:rPr lang="pt-PT" sz="1600" b="1" dirty="0">
                <a:latin typeface="+mj-lt"/>
              </a:rPr>
              <a:t>Número de Vendedores</a:t>
            </a:r>
          </a:p>
          <a:p>
            <a:pPr>
              <a:defRPr/>
            </a:pPr>
            <a:endParaRPr lang="pt-PT" dirty="0">
              <a:latin typeface="+mj-lt"/>
            </a:endParaRPr>
          </a:p>
        </p:txBody>
      </p:sp>
      <p:sp>
        <p:nvSpPr>
          <p:cNvPr id="31" name="Rectângulo 30"/>
          <p:cNvSpPr/>
          <p:nvPr/>
        </p:nvSpPr>
        <p:spPr>
          <a:xfrm>
            <a:off x="5673725" y="1652588"/>
            <a:ext cx="1828800" cy="862012"/>
          </a:xfrm>
          <a:prstGeom prst="rect">
            <a:avLst/>
          </a:prstGeom>
        </p:spPr>
        <p:txBody>
          <a:bodyPr>
            <a:spAutoFit/>
          </a:bodyPr>
          <a:lstStyle/>
          <a:p>
            <a:pPr algn="ctr">
              <a:defRPr/>
            </a:pPr>
            <a:r>
              <a:rPr lang="pt-PT" sz="1600" b="1" dirty="0">
                <a:latin typeface="+mj-lt"/>
              </a:rPr>
              <a:t>Soluções Diferenciadas</a:t>
            </a:r>
          </a:p>
          <a:p>
            <a:pPr>
              <a:defRPr/>
            </a:pPr>
            <a:endParaRPr lang="pt-PT" dirty="0">
              <a:latin typeface="+mj-lt"/>
            </a:endParaRPr>
          </a:p>
        </p:txBody>
      </p:sp>
      <p:sp>
        <p:nvSpPr>
          <p:cNvPr id="32" name="Rectângulo 31"/>
          <p:cNvSpPr/>
          <p:nvPr/>
        </p:nvSpPr>
        <p:spPr>
          <a:xfrm>
            <a:off x="3162300" y="1673225"/>
            <a:ext cx="1828800" cy="862013"/>
          </a:xfrm>
          <a:prstGeom prst="rect">
            <a:avLst/>
          </a:prstGeom>
        </p:spPr>
        <p:txBody>
          <a:bodyPr>
            <a:spAutoFit/>
          </a:bodyPr>
          <a:lstStyle/>
          <a:p>
            <a:pPr algn="ctr">
              <a:defRPr/>
            </a:pPr>
            <a:r>
              <a:rPr lang="pt-PT" sz="1600" b="1" dirty="0">
                <a:latin typeface="+mj-lt"/>
              </a:rPr>
              <a:t>Soluções Indiferenciadas</a:t>
            </a:r>
          </a:p>
          <a:p>
            <a:pPr>
              <a:defRPr/>
            </a:pPr>
            <a:endParaRPr lang="pt-PT" dirty="0">
              <a:latin typeface="+mj-lt"/>
            </a:endParaRPr>
          </a:p>
        </p:txBody>
      </p:sp>
      <p:sp>
        <p:nvSpPr>
          <p:cNvPr id="33" name="Rectângulo 32"/>
          <p:cNvSpPr/>
          <p:nvPr/>
        </p:nvSpPr>
        <p:spPr>
          <a:xfrm>
            <a:off x="1143000" y="2667000"/>
            <a:ext cx="1828800" cy="615950"/>
          </a:xfrm>
          <a:prstGeom prst="rect">
            <a:avLst/>
          </a:prstGeom>
        </p:spPr>
        <p:txBody>
          <a:bodyPr>
            <a:spAutoFit/>
          </a:bodyPr>
          <a:lstStyle/>
          <a:p>
            <a:pPr algn="ctr">
              <a:defRPr/>
            </a:pPr>
            <a:r>
              <a:rPr lang="pt-PT" sz="1600" b="1" dirty="0">
                <a:latin typeface="+mj-lt"/>
              </a:rPr>
              <a:t>um</a:t>
            </a:r>
          </a:p>
          <a:p>
            <a:pPr>
              <a:defRPr/>
            </a:pPr>
            <a:endParaRPr lang="pt-PT" dirty="0">
              <a:latin typeface="+mj-lt"/>
            </a:endParaRPr>
          </a:p>
        </p:txBody>
      </p:sp>
      <p:sp>
        <p:nvSpPr>
          <p:cNvPr id="34" name="Rectângulo 33"/>
          <p:cNvSpPr/>
          <p:nvPr/>
        </p:nvSpPr>
        <p:spPr>
          <a:xfrm>
            <a:off x="1219200" y="3924300"/>
            <a:ext cx="1828800" cy="615950"/>
          </a:xfrm>
          <a:prstGeom prst="rect">
            <a:avLst/>
          </a:prstGeom>
        </p:spPr>
        <p:txBody>
          <a:bodyPr>
            <a:spAutoFit/>
          </a:bodyPr>
          <a:lstStyle/>
          <a:p>
            <a:pPr algn="ctr">
              <a:defRPr/>
            </a:pPr>
            <a:r>
              <a:rPr lang="pt-PT" sz="1600" b="1" dirty="0">
                <a:latin typeface="+mj-lt"/>
              </a:rPr>
              <a:t>poucos</a:t>
            </a:r>
          </a:p>
          <a:p>
            <a:pPr>
              <a:defRPr/>
            </a:pPr>
            <a:endParaRPr lang="pt-PT" dirty="0">
              <a:latin typeface="+mj-lt"/>
            </a:endParaRPr>
          </a:p>
        </p:txBody>
      </p:sp>
      <p:sp>
        <p:nvSpPr>
          <p:cNvPr id="35" name="Rectângulo 34"/>
          <p:cNvSpPr/>
          <p:nvPr/>
        </p:nvSpPr>
        <p:spPr>
          <a:xfrm>
            <a:off x="1219200" y="5181600"/>
            <a:ext cx="1828800" cy="615950"/>
          </a:xfrm>
          <a:prstGeom prst="rect">
            <a:avLst/>
          </a:prstGeom>
        </p:spPr>
        <p:txBody>
          <a:bodyPr>
            <a:spAutoFit/>
          </a:bodyPr>
          <a:lstStyle/>
          <a:p>
            <a:pPr algn="ctr">
              <a:defRPr/>
            </a:pPr>
            <a:r>
              <a:rPr lang="pt-PT" sz="1600" b="1" dirty="0">
                <a:latin typeface="+mj-lt"/>
              </a:rPr>
              <a:t>muitos</a:t>
            </a:r>
          </a:p>
          <a:p>
            <a:pPr>
              <a:defRPr/>
            </a:pPr>
            <a:endParaRPr lang="pt-PT" dirty="0">
              <a:latin typeface="+mj-lt"/>
            </a:endParaRPr>
          </a:p>
        </p:txBody>
      </p:sp>
      <p:sp>
        <p:nvSpPr>
          <p:cNvPr id="18" name="Text Box 1042"/>
          <p:cNvSpPr txBox="1">
            <a:spLocks noChangeArrowheads="1"/>
          </p:cNvSpPr>
          <p:nvPr/>
        </p:nvSpPr>
        <p:spPr bwMode="auto">
          <a:xfrm>
            <a:off x="8466138" y="6521450"/>
            <a:ext cx="685800" cy="368300"/>
          </a:xfrm>
          <a:prstGeom prst="rect">
            <a:avLst/>
          </a:prstGeom>
          <a:noFill/>
          <a:ln w="9525">
            <a:noFill/>
            <a:miter lim="800000"/>
            <a:headEnd/>
            <a:tailEnd/>
          </a:ln>
          <a:effectLst/>
        </p:spPr>
        <p:txBody>
          <a:bodyPr>
            <a:spAutoFit/>
          </a:bodyPr>
          <a:lstStyle/>
          <a:p>
            <a:pPr algn="ctr">
              <a:spcBef>
                <a:spcPct val="50000"/>
              </a:spcBef>
              <a:defRPr/>
            </a:pPr>
            <a:r>
              <a:rPr lang="pt-BR" dirty="0">
                <a:latin typeface="+mn-lt"/>
              </a:rPr>
              <a:t>18</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6" name="Text Box 6"/>
          <p:cNvSpPr txBox="1">
            <a:spLocks noChangeArrowheads="1"/>
          </p:cNvSpPr>
          <p:nvPr/>
        </p:nvSpPr>
        <p:spPr bwMode="auto">
          <a:xfrm>
            <a:off x="304800" y="228600"/>
            <a:ext cx="8534400" cy="830997"/>
          </a:xfrm>
          <a:prstGeom prst="rect">
            <a:avLst/>
          </a:prstGeom>
          <a:solidFill>
            <a:srgbClr val="003366"/>
          </a:solidFill>
          <a:ln w="9525">
            <a:noFill/>
            <a:miter lim="800000"/>
            <a:headEnd/>
            <a:tailEnd/>
          </a:ln>
          <a:effectLst/>
          <a:scene3d>
            <a:camera prst="orthographicFront"/>
            <a:lightRig rig="threePt" dir="t"/>
          </a:scene3d>
          <a:sp3d>
            <a:bevelT/>
          </a:sp3d>
        </p:spPr>
        <p:txBody>
          <a:bodyPr>
            <a:spAutoFit/>
          </a:bodyPr>
          <a:lstStyle/>
          <a:p>
            <a:pPr algn="ctr">
              <a:defRPr/>
            </a:pPr>
            <a:r>
              <a:rPr lang="en-US" sz="2400" b="1" dirty="0">
                <a:solidFill>
                  <a:srgbClr val="FFFF00"/>
                </a:solidFill>
                <a:latin typeface="Trebuchet MS" pitchFamily="34" charset="0"/>
              </a:rPr>
              <a:t>Um </a:t>
            </a:r>
            <a:r>
              <a:rPr lang="en-US" sz="2400" b="1" dirty="0" err="1">
                <a:solidFill>
                  <a:srgbClr val="FFFF00"/>
                </a:solidFill>
                <a:latin typeface="Trebuchet MS" pitchFamily="34" charset="0"/>
              </a:rPr>
              <a:t>olhar</a:t>
            </a:r>
            <a:r>
              <a:rPr lang="en-US" sz="2400" b="1" dirty="0">
                <a:solidFill>
                  <a:srgbClr val="FFFF00"/>
                </a:solidFill>
                <a:latin typeface="Trebuchet MS" pitchFamily="34" charset="0"/>
              </a:rPr>
              <a:t> </a:t>
            </a:r>
            <a:r>
              <a:rPr lang="en-US" sz="2400" b="1" dirty="0" err="1">
                <a:solidFill>
                  <a:srgbClr val="FFFF00"/>
                </a:solidFill>
                <a:latin typeface="Trebuchet MS" pitchFamily="34" charset="0"/>
              </a:rPr>
              <a:t>sobre</a:t>
            </a:r>
            <a:r>
              <a:rPr lang="en-US" sz="2400" b="1" dirty="0">
                <a:solidFill>
                  <a:srgbClr val="FFFF00"/>
                </a:solidFill>
                <a:latin typeface="Trebuchet MS" pitchFamily="34" charset="0"/>
              </a:rPr>
              <a:t> as </a:t>
            </a:r>
            <a:r>
              <a:rPr lang="en-US" sz="2400" b="1" dirty="0" err="1">
                <a:solidFill>
                  <a:srgbClr val="FFFF00"/>
                </a:solidFill>
                <a:latin typeface="Trebuchet MS" pitchFamily="34" charset="0"/>
              </a:rPr>
              <a:t>Barreiras</a:t>
            </a:r>
            <a:r>
              <a:rPr lang="en-US" sz="2400" b="1" dirty="0">
                <a:solidFill>
                  <a:srgbClr val="FFFF00"/>
                </a:solidFill>
                <a:latin typeface="Trebuchet MS" pitchFamily="34" charset="0"/>
              </a:rPr>
              <a:t> à </a:t>
            </a:r>
            <a:r>
              <a:rPr lang="en-US" sz="2400" b="1" dirty="0" err="1">
                <a:solidFill>
                  <a:srgbClr val="FFFF00"/>
                </a:solidFill>
                <a:latin typeface="Trebuchet MS" pitchFamily="34" charset="0"/>
              </a:rPr>
              <a:t>Entrada</a:t>
            </a:r>
            <a:r>
              <a:rPr lang="en-US" sz="2400" b="1" dirty="0">
                <a:solidFill>
                  <a:srgbClr val="FFFF00"/>
                </a:solidFill>
                <a:latin typeface="Trebuchet MS" pitchFamily="34" charset="0"/>
              </a:rPr>
              <a:t> e à </a:t>
            </a:r>
            <a:r>
              <a:rPr lang="en-US" sz="2400" b="1" dirty="0" err="1">
                <a:solidFill>
                  <a:srgbClr val="FFFF00"/>
                </a:solidFill>
                <a:latin typeface="Trebuchet MS" pitchFamily="34" charset="0"/>
              </a:rPr>
              <a:t>Saída</a:t>
            </a:r>
            <a:r>
              <a:rPr lang="en-US" sz="2400" b="1" dirty="0">
                <a:solidFill>
                  <a:srgbClr val="FFFF00"/>
                </a:solidFill>
                <a:latin typeface="Trebuchet MS" pitchFamily="34" charset="0"/>
              </a:rPr>
              <a:t> e </a:t>
            </a:r>
            <a:r>
              <a:rPr lang="en-US" sz="2400" b="1" dirty="0" err="1">
                <a:solidFill>
                  <a:srgbClr val="FFFF00"/>
                </a:solidFill>
                <a:latin typeface="Trebuchet MS" pitchFamily="34" charset="0"/>
              </a:rPr>
              <a:t>Rentabilidade</a:t>
            </a:r>
            <a:endParaRPr lang="en-US" b="1" dirty="0">
              <a:solidFill>
                <a:srgbClr val="FFFF00"/>
              </a:solidFill>
              <a:latin typeface="Trebuchet MS" pitchFamily="34" charset="0"/>
            </a:endParaRPr>
          </a:p>
        </p:txBody>
      </p:sp>
      <p:sp>
        <p:nvSpPr>
          <p:cNvPr id="5" name="Rectangle 25"/>
          <p:cNvSpPr>
            <a:spLocks noChangeArrowheads="1"/>
          </p:cNvSpPr>
          <p:nvPr/>
        </p:nvSpPr>
        <p:spPr bwMode="auto">
          <a:xfrm>
            <a:off x="1672104" y="1852433"/>
            <a:ext cx="3131713" cy="1757722"/>
          </a:xfrm>
          <a:prstGeom prst="rect">
            <a:avLst/>
          </a:prstGeom>
          <a:solidFill>
            <a:srgbClr val="FFFFFF"/>
          </a:solidFill>
          <a:ln w="12700">
            <a:solidFill>
              <a:schemeClr val="tx1"/>
            </a:solidFill>
            <a:miter lim="800000"/>
            <a:headEnd/>
            <a:tailEnd/>
          </a:ln>
          <a:effectLst/>
          <a:scene3d>
            <a:camera prst="orthographicFront"/>
            <a:lightRig rig="threePt" dir="t"/>
          </a:scene3d>
          <a:sp3d>
            <a:bevelT/>
          </a:sp3d>
        </p:spPr>
        <p:txBody>
          <a:bodyPr wrap="none" lIns="90488" tIns="44450" rIns="90488" bIns="44450" anchor="ctr"/>
          <a:lstStyle/>
          <a:p>
            <a:pPr algn="ctr" eaLnBrk="0" hangingPunct="0">
              <a:defRPr/>
            </a:pPr>
            <a:r>
              <a:rPr lang="pt-PT" sz="2000" dirty="0">
                <a:solidFill>
                  <a:srgbClr val="000000"/>
                </a:solidFill>
                <a:latin typeface="Trebuchet MS" pitchFamily="34" charset="0"/>
              </a:rPr>
              <a:t>Negócios de Especulação </a:t>
            </a:r>
          </a:p>
          <a:p>
            <a:pPr algn="ctr" eaLnBrk="0" hangingPunct="0">
              <a:defRPr/>
            </a:pPr>
            <a:endParaRPr lang="pt-PT" sz="1400" dirty="0">
              <a:solidFill>
                <a:srgbClr val="000000"/>
              </a:solidFill>
              <a:latin typeface="Trebuchet MS" pitchFamily="34" charset="0"/>
            </a:endParaRPr>
          </a:p>
        </p:txBody>
      </p:sp>
      <p:sp>
        <p:nvSpPr>
          <p:cNvPr id="6" name="Rectangle 25"/>
          <p:cNvSpPr>
            <a:spLocks noChangeArrowheads="1"/>
          </p:cNvSpPr>
          <p:nvPr/>
        </p:nvSpPr>
        <p:spPr bwMode="auto">
          <a:xfrm>
            <a:off x="4803817" y="1852433"/>
            <a:ext cx="2888087" cy="1757722"/>
          </a:xfrm>
          <a:prstGeom prst="rect">
            <a:avLst/>
          </a:prstGeom>
          <a:solidFill>
            <a:srgbClr val="FFFFFF"/>
          </a:solidFill>
          <a:ln w="12700">
            <a:solidFill>
              <a:schemeClr val="tx1"/>
            </a:solidFill>
            <a:miter lim="800000"/>
            <a:headEnd/>
            <a:tailEnd/>
          </a:ln>
          <a:effectLst/>
          <a:scene3d>
            <a:camera prst="orthographicFront"/>
            <a:lightRig rig="threePt" dir="t"/>
          </a:scene3d>
          <a:sp3d>
            <a:bevelT/>
          </a:sp3d>
        </p:spPr>
        <p:txBody>
          <a:bodyPr wrap="none" lIns="90488" tIns="44450" rIns="90488" bIns="44450" anchor="ctr"/>
          <a:lstStyle/>
          <a:p>
            <a:pPr algn="ctr" eaLnBrk="0" hangingPunct="0">
              <a:defRPr/>
            </a:pPr>
            <a:r>
              <a:rPr lang="pt-PT" sz="2000" dirty="0">
                <a:solidFill>
                  <a:srgbClr val="000000"/>
                </a:solidFill>
                <a:latin typeface="Trebuchet MS" pitchFamily="34" charset="0"/>
              </a:rPr>
              <a:t>Negócios de Forte </a:t>
            </a:r>
          </a:p>
          <a:p>
            <a:pPr algn="ctr" eaLnBrk="0" hangingPunct="0">
              <a:defRPr/>
            </a:pPr>
            <a:r>
              <a:rPr lang="pt-PT" sz="2000" dirty="0">
                <a:solidFill>
                  <a:srgbClr val="000000"/>
                </a:solidFill>
                <a:latin typeface="Trebuchet MS" pitchFamily="34" charset="0"/>
              </a:rPr>
              <a:t>Investimento e </a:t>
            </a:r>
          </a:p>
          <a:p>
            <a:pPr algn="ctr" eaLnBrk="0" hangingPunct="0">
              <a:defRPr/>
            </a:pPr>
            <a:r>
              <a:rPr lang="pt-PT" sz="2000" dirty="0">
                <a:solidFill>
                  <a:srgbClr val="000000"/>
                </a:solidFill>
                <a:latin typeface="Trebuchet MS" pitchFamily="34" charset="0"/>
              </a:rPr>
              <a:t>Compromissos</a:t>
            </a:r>
          </a:p>
        </p:txBody>
      </p:sp>
      <p:sp>
        <p:nvSpPr>
          <p:cNvPr id="7" name="Rectangle 25"/>
          <p:cNvSpPr>
            <a:spLocks noChangeArrowheads="1"/>
          </p:cNvSpPr>
          <p:nvPr/>
        </p:nvSpPr>
        <p:spPr bwMode="auto">
          <a:xfrm>
            <a:off x="1664591" y="3643082"/>
            <a:ext cx="3131713" cy="1790751"/>
          </a:xfrm>
          <a:prstGeom prst="rect">
            <a:avLst/>
          </a:prstGeom>
          <a:solidFill>
            <a:srgbClr val="FFFFFF"/>
          </a:solidFill>
          <a:ln w="12700">
            <a:solidFill>
              <a:schemeClr val="tx1"/>
            </a:solidFill>
            <a:miter lim="800000"/>
            <a:headEnd/>
            <a:tailEnd/>
          </a:ln>
          <a:effectLst/>
          <a:scene3d>
            <a:camera prst="orthographicFront"/>
            <a:lightRig rig="threePt" dir="t"/>
          </a:scene3d>
          <a:sp3d>
            <a:bevelT/>
          </a:sp3d>
        </p:spPr>
        <p:txBody>
          <a:bodyPr wrap="none" lIns="90488" tIns="44450" rIns="90488" bIns="44450" anchor="ctr"/>
          <a:lstStyle/>
          <a:p>
            <a:pPr algn="ctr" eaLnBrk="0" hangingPunct="0">
              <a:defRPr/>
            </a:pPr>
            <a:r>
              <a:rPr lang="pt-PT" sz="2000" dirty="0">
                <a:solidFill>
                  <a:srgbClr val="000000"/>
                </a:solidFill>
                <a:latin typeface="Trebuchet MS" pitchFamily="34" charset="0"/>
              </a:rPr>
              <a:t>Negócios de Baixos </a:t>
            </a:r>
          </a:p>
          <a:p>
            <a:pPr algn="ctr" eaLnBrk="0" hangingPunct="0">
              <a:defRPr/>
            </a:pPr>
            <a:r>
              <a:rPr lang="pt-PT" sz="2000" dirty="0">
                <a:solidFill>
                  <a:srgbClr val="000000"/>
                </a:solidFill>
                <a:latin typeface="Trebuchet MS" pitchFamily="34" charset="0"/>
              </a:rPr>
              <a:t>Investimentos e </a:t>
            </a:r>
          </a:p>
          <a:p>
            <a:pPr algn="ctr" eaLnBrk="0" hangingPunct="0">
              <a:defRPr/>
            </a:pPr>
            <a:r>
              <a:rPr lang="pt-PT" sz="2000" dirty="0">
                <a:solidFill>
                  <a:srgbClr val="000000"/>
                </a:solidFill>
                <a:latin typeface="Trebuchet MS" pitchFamily="34" charset="0"/>
              </a:rPr>
              <a:t>Compromissos</a:t>
            </a:r>
          </a:p>
        </p:txBody>
      </p:sp>
      <p:sp>
        <p:nvSpPr>
          <p:cNvPr id="8" name="Rectangle 25"/>
          <p:cNvSpPr>
            <a:spLocks noChangeArrowheads="1"/>
          </p:cNvSpPr>
          <p:nvPr/>
        </p:nvSpPr>
        <p:spPr bwMode="auto">
          <a:xfrm>
            <a:off x="4796304" y="3643081"/>
            <a:ext cx="2888087" cy="1790752"/>
          </a:xfrm>
          <a:prstGeom prst="rect">
            <a:avLst/>
          </a:prstGeom>
          <a:solidFill>
            <a:srgbClr val="FFFFFF"/>
          </a:solidFill>
          <a:ln w="12700">
            <a:solidFill>
              <a:schemeClr val="tx1"/>
            </a:solidFill>
            <a:miter lim="800000"/>
            <a:headEnd/>
            <a:tailEnd/>
          </a:ln>
          <a:effectLst/>
          <a:scene3d>
            <a:camera prst="orthographicFront"/>
            <a:lightRig rig="threePt" dir="t"/>
          </a:scene3d>
          <a:sp3d>
            <a:bevelT/>
          </a:sp3d>
        </p:spPr>
        <p:txBody>
          <a:bodyPr wrap="none" lIns="90488" tIns="44450" rIns="90488" bIns="44450" anchor="ctr"/>
          <a:lstStyle/>
          <a:p>
            <a:pPr algn="ctr" eaLnBrk="0" hangingPunct="0">
              <a:defRPr/>
            </a:pPr>
            <a:r>
              <a:rPr lang="pt-PT" sz="2000" dirty="0">
                <a:solidFill>
                  <a:srgbClr val="000000"/>
                </a:solidFill>
                <a:latin typeface="Trebuchet MS" pitchFamily="34" charset="0"/>
              </a:rPr>
              <a:t>Negócio de Fortes </a:t>
            </a:r>
          </a:p>
          <a:p>
            <a:pPr algn="ctr" eaLnBrk="0" hangingPunct="0">
              <a:defRPr/>
            </a:pPr>
            <a:r>
              <a:rPr lang="pt-PT" sz="2000" dirty="0">
                <a:solidFill>
                  <a:srgbClr val="000000"/>
                </a:solidFill>
                <a:latin typeface="Trebuchet MS" pitchFamily="34" charset="0"/>
              </a:rPr>
              <a:t>Compromissos</a:t>
            </a:r>
          </a:p>
          <a:p>
            <a:pPr algn="ctr" eaLnBrk="0" hangingPunct="0">
              <a:defRPr/>
            </a:pPr>
            <a:endParaRPr lang="pt-PT" sz="2000" dirty="0">
              <a:solidFill>
                <a:srgbClr val="000000"/>
              </a:solidFill>
              <a:latin typeface="Trebuchet MS" pitchFamily="34" charset="0"/>
            </a:endParaRPr>
          </a:p>
        </p:txBody>
      </p:sp>
      <p:sp>
        <p:nvSpPr>
          <p:cNvPr id="9" name="Rectângulo 8"/>
          <p:cNvSpPr/>
          <p:nvPr/>
        </p:nvSpPr>
        <p:spPr>
          <a:xfrm>
            <a:off x="-228600" y="3346450"/>
            <a:ext cx="1828800" cy="985838"/>
          </a:xfrm>
          <a:prstGeom prst="rect">
            <a:avLst/>
          </a:prstGeom>
        </p:spPr>
        <p:txBody>
          <a:bodyPr>
            <a:spAutoFit/>
          </a:bodyPr>
          <a:lstStyle/>
          <a:p>
            <a:pPr algn="ctr">
              <a:defRPr/>
            </a:pPr>
            <a:r>
              <a:rPr lang="pt-PT" sz="2000" b="1" dirty="0">
                <a:latin typeface="+mj-lt"/>
              </a:rPr>
              <a:t>Barreiras à Entrada</a:t>
            </a:r>
          </a:p>
          <a:p>
            <a:pPr>
              <a:defRPr/>
            </a:pPr>
            <a:endParaRPr lang="pt-PT" dirty="0">
              <a:latin typeface="+mj-lt"/>
            </a:endParaRPr>
          </a:p>
        </p:txBody>
      </p:sp>
      <p:sp>
        <p:nvSpPr>
          <p:cNvPr id="12" name="Rectângulo 11"/>
          <p:cNvSpPr/>
          <p:nvPr/>
        </p:nvSpPr>
        <p:spPr>
          <a:xfrm>
            <a:off x="233363" y="2730500"/>
            <a:ext cx="1828800" cy="615950"/>
          </a:xfrm>
          <a:prstGeom prst="rect">
            <a:avLst/>
          </a:prstGeom>
        </p:spPr>
        <p:txBody>
          <a:bodyPr>
            <a:spAutoFit/>
          </a:bodyPr>
          <a:lstStyle/>
          <a:p>
            <a:pPr algn="ctr">
              <a:defRPr/>
            </a:pPr>
            <a:r>
              <a:rPr lang="pt-PT" sz="1600" b="1" dirty="0">
                <a:latin typeface="+mj-lt"/>
              </a:rPr>
              <a:t>elevadas</a:t>
            </a:r>
          </a:p>
          <a:p>
            <a:pPr>
              <a:defRPr/>
            </a:pPr>
            <a:endParaRPr lang="pt-PT" dirty="0">
              <a:latin typeface="+mj-lt"/>
            </a:endParaRPr>
          </a:p>
        </p:txBody>
      </p:sp>
      <p:sp>
        <p:nvSpPr>
          <p:cNvPr id="13" name="Rectângulo 12"/>
          <p:cNvSpPr/>
          <p:nvPr/>
        </p:nvSpPr>
        <p:spPr>
          <a:xfrm>
            <a:off x="233363" y="4305300"/>
            <a:ext cx="1828800" cy="614363"/>
          </a:xfrm>
          <a:prstGeom prst="rect">
            <a:avLst/>
          </a:prstGeom>
        </p:spPr>
        <p:txBody>
          <a:bodyPr>
            <a:spAutoFit/>
          </a:bodyPr>
          <a:lstStyle/>
          <a:p>
            <a:pPr algn="ctr">
              <a:defRPr/>
            </a:pPr>
            <a:r>
              <a:rPr lang="pt-PT" sz="1600" b="1" dirty="0">
                <a:latin typeface="+mj-lt"/>
              </a:rPr>
              <a:t>fracas</a:t>
            </a:r>
          </a:p>
          <a:p>
            <a:pPr>
              <a:defRPr/>
            </a:pPr>
            <a:endParaRPr lang="pt-PT" dirty="0">
              <a:latin typeface="+mj-lt"/>
            </a:endParaRPr>
          </a:p>
        </p:txBody>
      </p:sp>
      <p:sp>
        <p:nvSpPr>
          <p:cNvPr id="14" name="Rectângulo 13"/>
          <p:cNvSpPr/>
          <p:nvPr/>
        </p:nvSpPr>
        <p:spPr>
          <a:xfrm>
            <a:off x="2270125" y="5541963"/>
            <a:ext cx="1828800" cy="615950"/>
          </a:xfrm>
          <a:prstGeom prst="rect">
            <a:avLst/>
          </a:prstGeom>
        </p:spPr>
        <p:txBody>
          <a:bodyPr>
            <a:spAutoFit/>
          </a:bodyPr>
          <a:lstStyle/>
          <a:p>
            <a:pPr algn="ctr">
              <a:defRPr/>
            </a:pPr>
            <a:r>
              <a:rPr lang="pt-PT" sz="1600" b="1" dirty="0">
                <a:latin typeface="+mj-lt"/>
              </a:rPr>
              <a:t>fracas</a:t>
            </a:r>
          </a:p>
          <a:p>
            <a:pPr>
              <a:defRPr/>
            </a:pPr>
            <a:endParaRPr lang="pt-PT" dirty="0">
              <a:latin typeface="+mj-lt"/>
            </a:endParaRPr>
          </a:p>
        </p:txBody>
      </p:sp>
      <p:sp>
        <p:nvSpPr>
          <p:cNvPr id="15" name="Rectângulo 14"/>
          <p:cNvSpPr/>
          <p:nvPr/>
        </p:nvSpPr>
        <p:spPr>
          <a:xfrm>
            <a:off x="5334000" y="5556250"/>
            <a:ext cx="1828800" cy="615950"/>
          </a:xfrm>
          <a:prstGeom prst="rect">
            <a:avLst/>
          </a:prstGeom>
        </p:spPr>
        <p:txBody>
          <a:bodyPr>
            <a:spAutoFit/>
          </a:bodyPr>
          <a:lstStyle/>
          <a:p>
            <a:pPr algn="ctr">
              <a:defRPr/>
            </a:pPr>
            <a:r>
              <a:rPr lang="pt-PT" sz="1600" b="1" dirty="0">
                <a:latin typeface="+mj-lt"/>
              </a:rPr>
              <a:t>elevadas</a:t>
            </a:r>
          </a:p>
          <a:p>
            <a:pPr>
              <a:defRPr/>
            </a:pPr>
            <a:endParaRPr lang="pt-PT" dirty="0">
              <a:latin typeface="+mj-lt"/>
            </a:endParaRPr>
          </a:p>
        </p:txBody>
      </p:sp>
      <p:sp>
        <p:nvSpPr>
          <p:cNvPr id="16" name="Rectângulo 15"/>
          <p:cNvSpPr/>
          <p:nvPr/>
        </p:nvSpPr>
        <p:spPr>
          <a:xfrm>
            <a:off x="3889375" y="5795963"/>
            <a:ext cx="1828800" cy="985837"/>
          </a:xfrm>
          <a:prstGeom prst="rect">
            <a:avLst/>
          </a:prstGeom>
        </p:spPr>
        <p:txBody>
          <a:bodyPr>
            <a:spAutoFit/>
          </a:bodyPr>
          <a:lstStyle/>
          <a:p>
            <a:pPr algn="ctr">
              <a:defRPr/>
            </a:pPr>
            <a:r>
              <a:rPr lang="pt-PT" sz="2000" b="1" dirty="0">
                <a:latin typeface="+mj-lt"/>
              </a:rPr>
              <a:t>Barreiras à </a:t>
            </a:r>
          </a:p>
          <a:p>
            <a:pPr algn="ctr">
              <a:defRPr/>
            </a:pPr>
            <a:r>
              <a:rPr lang="pt-PT" sz="2000" b="1" dirty="0">
                <a:latin typeface="+mj-lt"/>
              </a:rPr>
              <a:t>Saída</a:t>
            </a:r>
          </a:p>
          <a:p>
            <a:pPr>
              <a:defRPr/>
            </a:pPr>
            <a:endParaRPr lang="pt-PT" dirty="0">
              <a:latin typeface="+mj-lt"/>
            </a:endParaRPr>
          </a:p>
        </p:txBody>
      </p:sp>
      <p:sp>
        <p:nvSpPr>
          <p:cNvPr id="17" name="Rectângulo 16"/>
          <p:cNvSpPr/>
          <p:nvPr/>
        </p:nvSpPr>
        <p:spPr>
          <a:xfrm>
            <a:off x="7467600" y="3405188"/>
            <a:ext cx="1828800" cy="800100"/>
          </a:xfrm>
          <a:prstGeom prst="rect">
            <a:avLst/>
          </a:prstGeom>
        </p:spPr>
        <p:txBody>
          <a:bodyPr>
            <a:spAutoFit/>
          </a:bodyPr>
          <a:lstStyle/>
          <a:p>
            <a:pPr algn="ctr">
              <a:defRPr/>
            </a:pPr>
            <a:r>
              <a:rPr lang="pt-PT" sz="1400" b="1" dirty="0">
                <a:latin typeface="+mj-lt"/>
              </a:rPr>
              <a:t>Rentabilidade</a:t>
            </a:r>
          </a:p>
          <a:p>
            <a:pPr algn="ctr">
              <a:defRPr/>
            </a:pPr>
            <a:r>
              <a:rPr lang="pt-PT" sz="1400" b="1" dirty="0">
                <a:latin typeface="+mj-lt"/>
              </a:rPr>
              <a:t>Normal Associada</a:t>
            </a:r>
          </a:p>
          <a:p>
            <a:pPr>
              <a:defRPr/>
            </a:pPr>
            <a:endParaRPr lang="pt-PT" dirty="0">
              <a:latin typeface="+mj-lt"/>
            </a:endParaRPr>
          </a:p>
        </p:txBody>
      </p:sp>
      <p:sp>
        <p:nvSpPr>
          <p:cNvPr id="21528" name="Line 13"/>
          <p:cNvSpPr>
            <a:spLocks noChangeShapeType="1"/>
          </p:cNvSpPr>
          <p:nvPr/>
        </p:nvSpPr>
        <p:spPr bwMode="auto">
          <a:xfrm flipV="1">
            <a:off x="8534400" y="2438400"/>
            <a:ext cx="0" cy="90805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pt-PT"/>
          </a:p>
        </p:txBody>
      </p:sp>
      <p:sp>
        <p:nvSpPr>
          <p:cNvPr id="21529" name="Line 13"/>
          <p:cNvSpPr>
            <a:spLocks noChangeShapeType="1"/>
          </p:cNvSpPr>
          <p:nvPr/>
        </p:nvSpPr>
        <p:spPr bwMode="auto">
          <a:xfrm flipV="1">
            <a:off x="8534400" y="3986213"/>
            <a:ext cx="0" cy="909637"/>
          </a:xfrm>
          <a:prstGeom prst="line">
            <a:avLst/>
          </a:prstGeom>
          <a:noFill/>
          <a:ln w="57150">
            <a:solidFill>
              <a:schemeClr val="tx1"/>
            </a:solidFill>
            <a:round/>
            <a:headEnd type="triangle" w="med" len="med"/>
            <a:tailEnd/>
          </a:ln>
          <a:extLst>
            <a:ext uri="{909E8E84-426E-40DD-AFC4-6F175D3DCCD1}">
              <a14:hiddenFill xmlns:a14="http://schemas.microsoft.com/office/drawing/2010/main">
                <a:noFill/>
              </a14:hiddenFill>
            </a:ext>
          </a:extLst>
        </p:spPr>
        <p:txBody>
          <a:bodyPr wrap="none" anchor="ctr"/>
          <a:lstStyle/>
          <a:p>
            <a:endParaRPr lang="pt-PT"/>
          </a:p>
        </p:txBody>
      </p:sp>
      <p:sp>
        <p:nvSpPr>
          <p:cNvPr id="20" name="Rectângulo 19"/>
          <p:cNvSpPr/>
          <p:nvPr/>
        </p:nvSpPr>
        <p:spPr>
          <a:xfrm>
            <a:off x="8085138" y="1874838"/>
            <a:ext cx="898525" cy="800100"/>
          </a:xfrm>
          <a:prstGeom prst="rect">
            <a:avLst/>
          </a:prstGeom>
        </p:spPr>
        <p:txBody>
          <a:bodyPr>
            <a:spAutoFit/>
          </a:bodyPr>
          <a:lstStyle/>
          <a:p>
            <a:pPr algn="ctr">
              <a:defRPr/>
            </a:pPr>
            <a:r>
              <a:rPr lang="pt-PT" sz="2800" b="1" dirty="0">
                <a:latin typeface="+mj-lt"/>
              </a:rPr>
              <a:t>+</a:t>
            </a:r>
          </a:p>
          <a:p>
            <a:pPr>
              <a:defRPr/>
            </a:pPr>
            <a:endParaRPr lang="pt-PT" dirty="0">
              <a:latin typeface="+mj-lt"/>
            </a:endParaRPr>
          </a:p>
        </p:txBody>
      </p:sp>
      <p:sp>
        <p:nvSpPr>
          <p:cNvPr id="21" name="Rectângulo 20"/>
          <p:cNvSpPr/>
          <p:nvPr/>
        </p:nvSpPr>
        <p:spPr>
          <a:xfrm>
            <a:off x="8118475" y="4927600"/>
            <a:ext cx="896938" cy="800100"/>
          </a:xfrm>
          <a:prstGeom prst="rect">
            <a:avLst/>
          </a:prstGeom>
        </p:spPr>
        <p:txBody>
          <a:bodyPr>
            <a:spAutoFit/>
          </a:bodyPr>
          <a:lstStyle/>
          <a:p>
            <a:pPr algn="ctr">
              <a:defRPr/>
            </a:pPr>
            <a:r>
              <a:rPr lang="pt-PT" sz="2800" b="1" dirty="0">
                <a:latin typeface="+mj-lt"/>
              </a:rPr>
              <a:t>-</a:t>
            </a:r>
          </a:p>
          <a:p>
            <a:pPr>
              <a:defRPr/>
            </a:pPr>
            <a:endParaRPr lang="pt-PT" dirty="0">
              <a:latin typeface="+mj-lt"/>
            </a:endParaRPr>
          </a:p>
        </p:txBody>
      </p:sp>
      <p:sp>
        <p:nvSpPr>
          <p:cNvPr id="18" name="Text Box 1042"/>
          <p:cNvSpPr txBox="1">
            <a:spLocks noChangeArrowheads="1"/>
          </p:cNvSpPr>
          <p:nvPr/>
        </p:nvSpPr>
        <p:spPr bwMode="auto">
          <a:xfrm>
            <a:off x="8466138" y="6521450"/>
            <a:ext cx="685800" cy="368300"/>
          </a:xfrm>
          <a:prstGeom prst="rect">
            <a:avLst/>
          </a:prstGeom>
          <a:noFill/>
          <a:ln w="9525">
            <a:noFill/>
            <a:miter lim="800000"/>
            <a:headEnd/>
            <a:tailEnd/>
          </a:ln>
          <a:effectLst/>
        </p:spPr>
        <p:txBody>
          <a:bodyPr>
            <a:spAutoFit/>
          </a:bodyPr>
          <a:lstStyle/>
          <a:p>
            <a:pPr algn="ctr">
              <a:spcBef>
                <a:spcPct val="50000"/>
              </a:spcBef>
              <a:defRPr/>
            </a:pPr>
            <a:r>
              <a:rPr lang="pt-BR" dirty="0">
                <a:latin typeface="+mn-lt"/>
              </a:rPr>
              <a:t>19</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685800" y="6261100"/>
            <a:ext cx="1905000" cy="457200"/>
          </a:xfrm>
          <a:prstGeom prst="rect">
            <a:avLst/>
          </a:prstGeom>
          <a:noFill/>
          <a:ln w="12700">
            <a:noFill/>
            <a:miter lim="800000"/>
            <a:headEnd/>
            <a:tailEnd/>
          </a:ln>
          <a:effectLst/>
        </p:spPr>
        <p:txBody>
          <a:bodyPr wrap="none" anchor="ctr"/>
          <a:lstStyle/>
          <a:p>
            <a:pPr>
              <a:defRPr/>
            </a:pPr>
            <a:endParaRPr lang="en-GB">
              <a:latin typeface="+mj-lt"/>
            </a:endParaRPr>
          </a:p>
        </p:txBody>
      </p:sp>
      <p:sp>
        <p:nvSpPr>
          <p:cNvPr id="4099" name="Rectangle 3"/>
          <p:cNvSpPr>
            <a:spLocks noChangeArrowheads="1"/>
          </p:cNvSpPr>
          <p:nvPr/>
        </p:nvSpPr>
        <p:spPr bwMode="auto">
          <a:xfrm>
            <a:off x="3124200" y="6261100"/>
            <a:ext cx="2895600" cy="457200"/>
          </a:xfrm>
          <a:prstGeom prst="rect">
            <a:avLst/>
          </a:prstGeom>
          <a:noFill/>
          <a:ln w="12700">
            <a:noFill/>
            <a:miter lim="800000"/>
            <a:headEnd/>
            <a:tailEnd/>
          </a:ln>
          <a:effectLst/>
        </p:spPr>
        <p:txBody>
          <a:bodyPr wrap="none" anchor="ctr"/>
          <a:lstStyle/>
          <a:p>
            <a:pPr>
              <a:defRPr/>
            </a:pPr>
            <a:endParaRPr lang="en-GB">
              <a:latin typeface="+mj-lt"/>
            </a:endParaRPr>
          </a:p>
        </p:txBody>
      </p:sp>
      <p:sp>
        <p:nvSpPr>
          <p:cNvPr id="4100" name="Rectangle 4"/>
          <p:cNvSpPr>
            <a:spLocks noChangeArrowheads="1"/>
          </p:cNvSpPr>
          <p:nvPr/>
        </p:nvSpPr>
        <p:spPr bwMode="auto">
          <a:xfrm>
            <a:off x="685800" y="6261100"/>
            <a:ext cx="1905000" cy="457200"/>
          </a:xfrm>
          <a:prstGeom prst="rect">
            <a:avLst/>
          </a:prstGeom>
          <a:noFill/>
          <a:ln w="12700">
            <a:noFill/>
            <a:miter lim="800000"/>
            <a:headEnd/>
            <a:tailEnd/>
          </a:ln>
          <a:effectLst/>
        </p:spPr>
        <p:txBody>
          <a:bodyPr wrap="none" anchor="ctr"/>
          <a:lstStyle/>
          <a:p>
            <a:pPr>
              <a:defRPr/>
            </a:pPr>
            <a:endParaRPr lang="en-GB">
              <a:latin typeface="+mj-lt"/>
            </a:endParaRPr>
          </a:p>
        </p:txBody>
      </p:sp>
      <p:sp>
        <p:nvSpPr>
          <p:cNvPr id="4101" name="Rectangle 5"/>
          <p:cNvSpPr>
            <a:spLocks noChangeArrowheads="1"/>
          </p:cNvSpPr>
          <p:nvPr/>
        </p:nvSpPr>
        <p:spPr bwMode="auto">
          <a:xfrm>
            <a:off x="3124200" y="6261100"/>
            <a:ext cx="2895600" cy="457200"/>
          </a:xfrm>
          <a:prstGeom prst="rect">
            <a:avLst/>
          </a:prstGeom>
          <a:noFill/>
          <a:ln w="12700">
            <a:noFill/>
            <a:miter lim="800000"/>
            <a:headEnd/>
            <a:tailEnd/>
          </a:ln>
          <a:effectLst/>
        </p:spPr>
        <p:txBody>
          <a:bodyPr wrap="none" anchor="ctr"/>
          <a:lstStyle/>
          <a:p>
            <a:pPr>
              <a:defRPr/>
            </a:pPr>
            <a:endParaRPr lang="en-GB">
              <a:latin typeface="+mj-lt"/>
            </a:endParaRPr>
          </a:p>
        </p:txBody>
      </p:sp>
      <p:sp>
        <p:nvSpPr>
          <p:cNvPr id="4103" name="Rectangle 7"/>
          <p:cNvSpPr>
            <a:spLocks noGrp="1" noChangeArrowheads="1"/>
          </p:cNvSpPr>
          <p:nvPr>
            <p:ph type="body" idx="1"/>
          </p:nvPr>
        </p:nvSpPr>
        <p:spPr>
          <a:xfrm>
            <a:off x="692150" y="2908300"/>
            <a:ext cx="7759700" cy="3352800"/>
          </a:xfrm>
        </p:spPr>
        <p:txBody>
          <a:bodyPr lIns="90488" tIns="151200" rIns="90488" bIns="44450"/>
          <a:lstStyle/>
          <a:p>
            <a:pPr eaLnBrk="1" hangingPunct="1">
              <a:lnSpc>
                <a:spcPct val="80000"/>
              </a:lnSpc>
              <a:spcBef>
                <a:spcPct val="55000"/>
              </a:spcBef>
              <a:defRPr/>
            </a:pPr>
            <a:r>
              <a:rPr lang="pt-PT" sz="2800" b="1" dirty="0" smtClean="0">
                <a:latin typeface="+mj-lt"/>
              </a:rPr>
              <a:t>Os objectivos da análise da indústria</a:t>
            </a:r>
          </a:p>
          <a:p>
            <a:pPr eaLnBrk="1" hangingPunct="1">
              <a:lnSpc>
                <a:spcPct val="80000"/>
              </a:lnSpc>
              <a:spcBef>
                <a:spcPct val="45000"/>
              </a:spcBef>
              <a:defRPr/>
            </a:pPr>
            <a:r>
              <a:rPr lang="pt-PT" sz="2800" b="1" dirty="0" smtClean="0">
                <a:latin typeface="+mj-lt"/>
              </a:rPr>
              <a:t>Da análise ambiental à análise da indústria</a:t>
            </a:r>
          </a:p>
          <a:p>
            <a:pPr eaLnBrk="1" hangingPunct="1">
              <a:lnSpc>
                <a:spcPct val="80000"/>
              </a:lnSpc>
              <a:spcBef>
                <a:spcPct val="45000"/>
              </a:spcBef>
              <a:defRPr/>
            </a:pPr>
            <a:r>
              <a:rPr lang="pt-PT" sz="2800" b="1" dirty="0" smtClean="0">
                <a:latin typeface="+mj-lt"/>
              </a:rPr>
              <a:t>O modelo de Cinco Forças de </a:t>
            </a:r>
            <a:r>
              <a:rPr lang="pt-PT" sz="2800" b="1" dirty="0" err="1" smtClean="0">
                <a:latin typeface="+mj-lt"/>
              </a:rPr>
              <a:t>Porter</a:t>
            </a:r>
            <a:endParaRPr lang="pt-PT" sz="2800" b="1" dirty="0" smtClean="0">
              <a:latin typeface="+mj-lt"/>
            </a:endParaRPr>
          </a:p>
          <a:p>
            <a:pPr eaLnBrk="1" hangingPunct="1">
              <a:lnSpc>
                <a:spcPct val="80000"/>
              </a:lnSpc>
              <a:spcBef>
                <a:spcPct val="45000"/>
              </a:spcBef>
              <a:defRPr/>
            </a:pPr>
            <a:r>
              <a:rPr lang="pt-PT" sz="2800" b="1" dirty="0" smtClean="0">
                <a:latin typeface="+mj-lt"/>
              </a:rPr>
              <a:t>A aplicar a análise da indústria</a:t>
            </a:r>
          </a:p>
          <a:p>
            <a:pPr eaLnBrk="1" hangingPunct="1">
              <a:lnSpc>
                <a:spcPct val="80000"/>
              </a:lnSpc>
              <a:spcBef>
                <a:spcPct val="45000"/>
              </a:spcBef>
              <a:defRPr/>
            </a:pPr>
            <a:r>
              <a:rPr lang="pt-PT" sz="2800" b="1" dirty="0" smtClean="0">
                <a:latin typeface="+mj-lt"/>
              </a:rPr>
              <a:t>Limites da indústria e do mercado</a:t>
            </a:r>
          </a:p>
          <a:p>
            <a:pPr eaLnBrk="1" hangingPunct="1">
              <a:lnSpc>
                <a:spcPct val="80000"/>
              </a:lnSpc>
              <a:spcBef>
                <a:spcPct val="45000"/>
              </a:spcBef>
              <a:defRPr/>
            </a:pPr>
            <a:r>
              <a:rPr lang="pt-PT" sz="2800" b="1" dirty="0" smtClean="0">
                <a:latin typeface="+mj-lt"/>
              </a:rPr>
              <a:t>Identificar factores-chave de sucesso</a:t>
            </a:r>
          </a:p>
        </p:txBody>
      </p:sp>
      <p:sp>
        <p:nvSpPr>
          <p:cNvPr id="11" name="Title 10"/>
          <p:cNvSpPr>
            <a:spLocks noGrp="1"/>
          </p:cNvSpPr>
          <p:nvPr>
            <p:ph type="title"/>
          </p:nvPr>
        </p:nvSpPr>
        <p:spPr>
          <a:xfrm>
            <a:off x="457200" y="914400"/>
            <a:ext cx="8229600" cy="1139825"/>
          </a:xfrm>
        </p:spPr>
        <p:txBody>
          <a:bodyPr/>
          <a:lstStyle/>
          <a:p>
            <a:pPr eaLnBrk="1" hangingPunct="1">
              <a:defRPr/>
            </a:pPr>
            <a:r>
              <a:rPr lang="pt-PT" b="1" dirty="0" smtClean="0"/>
              <a:t>Agenda da Aula</a:t>
            </a:r>
            <a:br>
              <a:rPr lang="pt-PT" b="1" dirty="0" smtClean="0"/>
            </a:br>
            <a:endParaRPr lang="en-GB" dirty="0" smtClean="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6" name="Text Box 6"/>
          <p:cNvSpPr txBox="1">
            <a:spLocks noChangeArrowheads="1"/>
          </p:cNvSpPr>
          <p:nvPr/>
        </p:nvSpPr>
        <p:spPr bwMode="auto">
          <a:xfrm>
            <a:off x="304800" y="228600"/>
            <a:ext cx="8534400" cy="830997"/>
          </a:xfrm>
          <a:prstGeom prst="rect">
            <a:avLst/>
          </a:prstGeom>
          <a:solidFill>
            <a:srgbClr val="003366"/>
          </a:solidFill>
          <a:ln w="9525">
            <a:noFill/>
            <a:miter lim="800000"/>
            <a:headEnd/>
            <a:tailEnd/>
          </a:ln>
          <a:effectLst/>
          <a:scene3d>
            <a:camera prst="orthographicFront"/>
            <a:lightRig rig="threePt" dir="t"/>
          </a:scene3d>
          <a:sp3d>
            <a:bevelT/>
          </a:sp3d>
        </p:spPr>
        <p:txBody>
          <a:bodyPr>
            <a:spAutoFit/>
          </a:bodyPr>
          <a:lstStyle/>
          <a:p>
            <a:pPr algn="ctr">
              <a:defRPr/>
            </a:pPr>
            <a:r>
              <a:rPr lang="en-US" sz="2400" b="1" dirty="0">
                <a:solidFill>
                  <a:srgbClr val="FFFF00"/>
                </a:solidFill>
                <a:latin typeface="Trebuchet MS" pitchFamily="34" charset="0"/>
              </a:rPr>
              <a:t>Um </a:t>
            </a:r>
            <a:r>
              <a:rPr lang="en-US" sz="2400" b="1" dirty="0" err="1">
                <a:solidFill>
                  <a:srgbClr val="FFFF00"/>
                </a:solidFill>
                <a:latin typeface="Trebuchet MS" pitchFamily="34" charset="0"/>
              </a:rPr>
              <a:t>olhar</a:t>
            </a:r>
            <a:r>
              <a:rPr lang="en-US" sz="2400" b="1" dirty="0">
                <a:solidFill>
                  <a:srgbClr val="FFFF00"/>
                </a:solidFill>
                <a:latin typeface="Trebuchet MS" pitchFamily="34" charset="0"/>
              </a:rPr>
              <a:t> </a:t>
            </a:r>
            <a:r>
              <a:rPr lang="en-US" sz="2400" b="1" dirty="0" err="1">
                <a:solidFill>
                  <a:srgbClr val="FFFF00"/>
                </a:solidFill>
                <a:latin typeface="Trebuchet MS" pitchFamily="34" charset="0"/>
              </a:rPr>
              <a:t>sobre</a:t>
            </a:r>
            <a:r>
              <a:rPr lang="en-US" sz="2400" b="1" dirty="0">
                <a:solidFill>
                  <a:srgbClr val="FFFF00"/>
                </a:solidFill>
                <a:latin typeface="Trebuchet MS" pitchFamily="34" charset="0"/>
              </a:rPr>
              <a:t> </a:t>
            </a:r>
            <a:r>
              <a:rPr lang="pt-PT" sz="2400" b="1" dirty="0">
                <a:solidFill>
                  <a:srgbClr val="FFFF00"/>
                </a:solidFill>
              </a:rPr>
              <a:t>o melhor posicionamento do conjunto de produtos e mercados</a:t>
            </a:r>
            <a:endParaRPr lang="en-US" b="1" dirty="0">
              <a:solidFill>
                <a:srgbClr val="FFFF00"/>
              </a:solidFill>
              <a:latin typeface="Trebuchet MS" pitchFamily="34" charset="0"/>
            </a:endParaRPr>
          </a:p>
        </p:txBody>
      </p:sp>
      <p:sp>
        <p:nvSpPr>
          <p:cNvPr id="5" name="Rectangle 25"/>
          <p:cNvSpPr>
            <a:spLocks noChangeArrowheads="1"/>
          </p:cNvSpPr>
          <p:nvPr/>
        </p:nvSpPr>
        <p:spPr bwMode="auto">
          <a:xfrm>
            <a:off x="1672105" y="1852433"/>
            <a:ext cx="2595096" cy="1347967"/>
          </a:xfrm>
          <a:prstGeom prst="rect">
            <a:avLst/>
          </a:prstGeom>
          <a:solidFill>
            <a:srgbClr val="FFFFFF"/>
          </a:solidFill>
          <a:ln w="12700">
            <a:solidFill>
              <a:schemeClr val="tx1"/>
            </a:solidFill>
            <a:miter lim="800000"/>
            <a:headEnd/>
            <a:tailEnd/>
          </a:ln>
          <a:effectLst/>
          <a:scene3d>
            <a:camera prst="orthographicFront"/>
            <a:lightRig rig="threePt" dir="t"/>
          </a:scene3d>
          <a:sp3d>
            <a:bevelT/>
          </a:sp3d>
        </p:spPr>
        <p:txBody>
          <a:bodyPr wrap="none" lIns="90488" tIns="44450" rIns="90488" bIns="44450" anchor="ctr"/>
          <a:lstStyle/>
          <a:p>
            <a:pPr algn="ctr" eaLnBrk="0" hangingPunct="0">
              <a:defRPr/>
            </a:pPr>
            <a:r>
              <a:rPr lang="pt-PT" sz="2000" dirty="0">
                <a:solidFill>
                  <a:srgbClr val="000000"/>
                </a:solidFill>
                <a:latin typeface="Trebuchet MS" pitchFamily="34" charset="0"/>
              </a:rPr>
              <a:t>Penetração de </a:t>
            </a:r>
          </a:p>
          <a:p>
            <a:pPr algn="ctr" eaLnBrk="0" hangingPunct="0">
              <a:defRPr/>
            </a:pPr>
            <a:r>
              <a:rPr lang="pt-PT" sz="2000" dirty="0">
                <a:solidFill>
                  <a:srgbClr val="000000"/>
                </a:solidFill>
                <a:latin typeface="Trebuchet MS" pitchFamily="34" charset="0"/>
              </a:rPr>
              <a:t>Mercado</a:t>
            </a:r>
          </a:p>
          <a:p>
            <a:pPr algn="ctr" eaLnBrk="0" hangingPunct="0">
              <a:defRPr/>
            </a:pPr>
            <a:r>
              <a:rPr lang="pt-PT" sz="1400" dirty="0">
                <a:solidFill>
                  <a:srgbClr val="000000"/>
                </a:solidFill>
                <a:latin typeface="Trebuchet MS" pitchFamily="34" charset="0"/>
              </a:rPr>
              <a:t>(e.g. clientes ainda</a:t>
            </a:r>
          </a:p>
          <a:p>
            <a:pPr algn="ctr" eaLnBrk="0" hangingPunct="0">
              <a:defRPr/>
            </a:pPr>
            <a:r>
              <a:rPr lang="pt-PT" sz="1400" dirty="0">
                <a:solidFill>
                  <a:srgbClr val="000000"/>
                </a:solidFill>
                <a:latin typeface="Trebuchet MS" pitchFamily="34" charset="0"/>
              </a:rPr>
              <a:t> não servidos)</a:t>
            </a:r>
          </a:p>
          <a:p>
            <a:pPr algn="ctr" eaLnBrk="0" hangingPunct="0">
              <a:defRPr/>
            </a:pPr>
            <a:endParaRPr lang="pt-PT" sz="1400" dirty="0">
              <a:solidFill>
                <a:srgbClr val="000000"/>
              </a:solidFill>
              <a:latin typeface="Trebuchet MS" pitchFamily="34" charset="0"/>
            </a:endParaRPr>
          </a:p>
        </p:txBody>
      </p:sp>
      <p:sp>
        <p:nvSpPr>
          <p:cNvPr id="6" name="Rectangle 25"/>
          <p:cNvSpPr>
            <a:spLocks noChangeArrowheads="1"/>
          </p:cNvSpPr>
          <p:nvPr/>
        </p:nvSpPr>
        <p:spPr bwMode="auto">
          <a:xfrm>
            <a:off x="4267200" y="1850308"/>
            <a:ext cx="2602610" cy="1347967"/>
          </a:xfrm>
          <a:prstGeom prst="rect">
            <a:avLst/>
          </a:prstGeom>
          <a:solidFill>
            <a:srgbClr val="FFFFFF"/>
          </a:solidFill>
          <a:ln w="12700">
            <a:solidFill>
              <a:schemeClr val="tx1"/>
            </a:solidFill>
            <a:miter lim="800000"/>
            <a:headEnd/>
            <a:tailEnd/>
          </a:ln>
          <a:effectLst/>
          <a:scene3d>
            <a:camera prst="orthographicFront"/>
            <a:lightRig rig="threePt" dir="t"/>
          </a:scene3d>
          <a:sp3d>
            <a:bevelT/>
          </a:sp3d>
        </p:spPr>
        <p:txBody>
          <a:bodyPr wrap="none" lIns="90488" tIns="44450" rIns="90488" bIns="44450" anchor="ctr"/>
          <a:lstStyle/>
          <a:p>
            <a:pPr algn="ctr" eaLnBrk="0" hangingPunct="0">
              <a:defRPr/>
            </a:pPr>
            <a:r>
              <a:rPr lang="pt-PT" sz="2000" dirty="0">
                <a:solidFill>
                  <a:srgbClr val="000000"/>
                </a:solidFill>
                <a:latin typeface="Trebuchet MS" pitchFamily="34" charset="0"/>
              </a:rPr>
              <a:t>Desenvolvimento </a:t>
            </a:r>
          </a:p>
          <a:p>
            <a:pPr algn="ctr" eaLnBrk="0" hangingPunct="0">
              <a:defRPr/>
            </a:pPr>
            <a:r>
              <a:rPr lang="pt-PT" sz="2000" dirty="0">
                <a:solidFill>
                  <a:srgbClr val="000000"/>
                </a:solidFill>
                <a:latin typeface="Trebuchet MS" pitchFamily="34" charset="0"/>
              </a:rPr>
              <a:t>Produto/Serviço</a:t>
            </a:r>
          </a:p>
          <a:p>
            <a:pPr algn="ctr" eaLnBrk="0" hangingPunct="0">
              <a:defRPr/>
            </a:pPr>
            <a:r>
              <a:rPr lang="pt-PT" sz="1400" dirty="0">
                <a:solidFill>
                  <a:srgbClr val="000000"/>
                </a:solidFill>
                <a:latin typeface="Trebuchet MS" pitchFamily="34" charset="0"/>
              </a:rPr>
              <a:t>(e.g. aumento da </a:t>
            </a:r>
          </a:p>
          <a:p>
            <a:pPr algn="ctr" eaLnBrk="0" hangingPunct="0">
              <a:defRPr/>
            </a:pPr>
            <a:r>
              <a:rPr lang="pt-PT" sz="1400" dirty="0">
                <a:solidFill>
                  <a:srgbClr val="000000"/>
                </a:solidFill>
                <a:latin typeface="Trebuchet MS" pitchFamily="34" charset="0"/>
              </a:rPr>
              <a:t>gama de produtos) </a:t>
            </a:r>
          </a:p>
        </p:txBody>
      </p:sp>
      <p:sp>
        <p:nvSpPr>
          <p:cNvPr id="7" name="Rectangle 25"/>
          <p:cNvSpPr>
            <a:spLocks noChangeArrowheads="1"/>
          </p:cNvSpPr>
          <p:nvPr/>
        </p:nvSpPr>
        <p:spPr bwMode="auto">
          <a:xfrm>
            <a:off x="1672105" y="3223416"/>
            <a:ext cx="2595096" cy="1389095"/>
          </a:xfrm>
          <a:prstGeom prst="rect">
            <a:avLst/>
          </a:prstGeom>
          <a:solidFill>
            <a:srgbClr val="FFFFFF"/>
          </a:solidFill>
          <a:ln w="12700">
            <a:solidFill>
              <a:schemeClr val="tx1"/>
            </a:solidFill>
            <a:miter lim="800000"/>
            <a:headEnd/>
            <a:tailEnd/>
          </a:ln>
          <a:effectLst/>
          <a:scene3d>
            <a:camera prst="orthographicFront"/>
            <a:lightRig rig="threePt" dir="t"/>
          </a:scene3d>
          <a:sp3d>
            <a:bevelT/>
          </a:sp3d>
        </p:spPr>
        <p:txBody>
          <a:bodyPr wrap="none" lIns="90488" tIns="44450" rIns="90488" bIns="44450" anchor="ctr"/>
          <a:lstStyle/>
          <a:p>
            <a:pPr algn="ctr" eaLnBrk="0" hangingPunct="0">
              <a:defRPr/>
            </a:pPr>
            <a:r>
              <a:rPr lang="pt-PT" sz="2000" dirty="0">
                <a:solidFill>
                  <a:srgbClr val="000000"/>
                </a:solidFill>
                <a:latin typeface="Trebuchet MS" pitchFamily="34" charset="0"/>
              </a:rPr>
              <a:t>Desenvolvimento</a:t>
            </a:r>
          </a:p>
          <a:p>
            <a:pPr algn="ctr" eaLnBrk="0" hangingPunct="0">
              <a:defRPr/>
            </a:pPr>
            <a:r>
              <a:rPr lang="pt-PT" sz="2000" dirty="0">
                <a:solidFill>
                  <a:srgbClr val="000000"/>
                </a:solidFill>
                <a:latin typeface="Trebuchet MS" pitchFamily="34" charset="0"/>
              </a:rPr>
              <a:t>De Mercado</a:t>
            </a:r>
          </a:p>
          <a:p>
            <a:pPr algn="ctr" eaLnBrk="0" hangingPunct="0">
              <a:defRPr/>
            </a:pPr>
            <a:r>
              <a:rPr lang="pt-PT" sz="1400" dirty="0">
                <a:solidFill>
                  <a:srgbClr val="000000"/>
                </a:solidFill>
                <a:latin typeface="Trebuchet MS" pitchFamily="34" charset="0"/>
              </a:rPr>
              <a:t>(e.g. mercados</a:t>
            </a:r>
          </a:p>
          <a:p>
            <a:pPr algn="ctr" eaLnBrk="0" hangingPunct="0">
              <a:defRPr/>
            </a:pPr>
            <a:r>
              <a:rPr lang="pt-PT" sz="1400" dirty="0">
                <a:solidFill>
                  <a:srgbClr val="000000"/>
                </a:solidFill>
                <a:latin typeface="Trebuchet MS" pitchFamily="34" charset="0"/>
              </a:rPr>
              <a:t> emergentes)</a:t>
            </a:r>
          </a:p>
        </p:txBody>
      </p:sp>
      <p:sp>
        <p:nvSpPr>
          <p:cNvPr id="8" name="Rectangle 25"/>
          <p:cNvSpPr>
            <a:spLocks noChangeArrowheads="1"/>
          </p:cNvSpPr>
          <p:nvPr/>
        </p:nvSpPr>
        <p:spPr bwMode="auto">
          <a:xfrm>
            <a:off x="4279539" y="3223416"/>
            <a:ext cx="2590271" cy="1389095"/>
          </a:xfrm>
          <a:prstGeom prst="rect">
            <a:avLst/>
          </a:prstGeom>
          <a:solidFill>
            <a:srgbClr val="FFFFFF"/>
          </a:solidFill>
          <a:ln w="12700">
            <a:solidFill>
              <a:schemeClr val="tx1"/>
            </a:solidFill>
            <a:miter lim="800000"/>
            <a:headEnd/>
            <a:tailEnd/>
          </a:ln>
          <a:effectLst/>
          <a:scene3d>
            <a:camera prst="orthographicFront"/>
            <a:lightRig rig="threePt" dir="t"/>
          </a:scene3d>
          <a:sp3d>
            <a:bevelT/>
          </a:sp3d>
        </p:spPr>
        <p:txBody>
          <a:bodyPr wrap="none" lIns="90488" tIns="44450" rIns="90488" bIns="44450" anchor="ctr"/>
          <a:lstStyle/>
          <a:p>
            <a:pPr algn="ctr" eaLnBrk="0" hangingPunct="0">
              <a:defRPr/>
            </a:pPr>
            <a:endParaRPr lang="pt-PT" sz="2000" dirty="0">
              <a:solidFill>
                <a:srgbClr val="000000"/>
              </a:solidFill>
              <a:latin typeface="Trebuchet MS" pitchFamily="34" charset="0"/>
            </a:endParaRPr>
          </a:p>
          <a:p>
            <a:pPr algn="ctr" eaLnBrk="0" hangingPunct="0">
              <a:defRPr/>
            </a:pPr>
            <a:r>
              <a:rPr lang="pt-PT" sz="2000" dirty="0">
                <a:solidFill>
                  <a:srgbClr val="000000"/>
                </a:solidFill>
                <a:latin typeface="Trebuchet MS" pitchFamily="34" charset="0"/>
              </a:rPr>
              <a:t>Diversificação</a:t>
            </a:r>
          </a:p>
          <a:p>
            <a:pPr algn="ctr" eaLnBrk="0" hangingPunct="0">
              <a:defRPr/>
            </a:pPr>
            <a:r>
              <a:rPr lang="pt-PT" sz="1400" dirty="0">
                <a:solidFill>
                  <a:srgbClr val="000000"/>
                </a:solidFill>
                <a:latin typeface="Trebuchet MS" pitchFamily="34" charset="0"/>
              </a:rPr>
              <a:t>(e.g. produtos </a:t>
            </a:r>
          </a:p>
          <a:p>
            <a:pPr algn="ctr" eaLnBrk="0" hangingPunct="0">
              <a:defRPr/>
            </a:pPr>
            <a:r>
              <a:rPr lang="pt-PT" sz="1400" dirty="0">
                <a:solidFill>
                  <a:srgbClr val="000000"/>
                </a:solidFill>
                <a:latin typeface="Trebuchet MS" pitchFamily="34" charset="0"/>
              </a:rPr>
              <a:t>relacionados)</a:t>
            </a:r>
          </a:p>
          <a:p>
            <a:pPr algn="ctr" eaLnBrk="0" hangingPunct="0">
              <a:defRPr/>
            </a:pPr>
            <a:endParaRPr lang="pt-PT" sz="2000" dirty="0">
              <a:solidFill>
                <a:srgbClr val="000000"/>
              </a:solidFill>
              <a:latin typeface="Trebuchet MS" pitchFamily="34" charset="0"/>
            </a:endParaRPr>
          </a:p>
        </p:txBody>
      </p:sp>
      <p:sp>
        <p:nvSpPr>
          <p:cNvPr id="9" name="Rectângulo 8"/>
          <p:cNvSpPr/>
          <p:nvPr/>
        </p:nvSpPr>
        <p:spPr>
          <a:xfrm>
            <a:off x="-228600" y="3346450"/>
            <a:ext cx="1828800" cy="677863"/>
          </a:xfrm>
          <a:prstGeom prst="rect">
            <a:avLst/>
          </a:prstGeom>
        </p:spPr>
        <p:txBody>
          <a:bodyPr>
            <a:spAutoFit/>
          </a:bodyPr>
          <a:lstStyle/>
          <a:p>
            <a:pPr algn="ctr">
              <a:defRPr/>
            </a:pPr>
            <a:r>
              <a:rPr lang="pt-PT" sz="2000" b="1" dirty="0">
                <a:latin typeface="+mj-lt"/>
              </a:rPr>
              <a:t>Mercados</a:t>
            </a:r>
          </a:p>
          <a:p>
            <a:pPr>
              <a:defRPr/>
            </a:pPr>
            <a:endParaRPr lang="pt-PT" dirty="0">
              <a:latin typeface="+mj-lt"/>
            </a:endParaRPr>
          </a:p>
        </p:txBody>
      </p:sp>
      <p:sp>
        <p:nvSpPr>
          <p:cNvPr id="12" name="Rectângulo 11"/>
          <p:cNvSpPr/>
          <p:nvPr/>
        </p:nvSpPr>
        <p:spPr>
          <a:xfrm>
            <a:off x="233363" y="2730500"/>
            <a:ext cx="1828800" cy="615950"/>
          </a:xfrm>
          <a:prstGeom prst="rect">
            <a:avLst/>
          </a:prstGeom>
        </p:spPr>
        <p:txBody>
          <a:bodyPr>
            <a:spAutoFit/>
          </a:bodyPr>
          <a:lstStyle/>
          <a:p>
            <a:pPr algn="ctr">
              <a:defRPr/>
            </a:pPr>
            <a:r>
              <a:rPr lang="pt-PT" sz="1600" b="1" dirty="0">
                <a:latin typeface="+mj-lt"/>
              </a:rPr>
              <a:t>existente</a:t>
            </a:r>
          </a:p>
          <a:p>
            <a:pPr>
              <a:defRPr/>
            </a:pPr>
            <a:endParaRPr lang="pt-PT" dirty="0">
              <a:latin typeface="+mj-lt"/>
            </a:endParaRPr>
          </a:p>
        </p:txBody>
      </p:sp>
      <p:sp>
        <p:nvSpPr>
          <p:cNvPr id="13" name="Rectângulo 12"/>
          <p:cNvSpPr/>
          <p:nvPr/>
        </p:nvSpPr>
        <p:spPr>
          <a:xfrm>
            <a:off x="233363" y="3854450"/>
            <a:ext cx="1828800" cy="615950"/>
          </a:xfrm>
          <a:prstGeom prst="rect">
            <a:avLst/>
          </a:prstGeom>
        </p:spPr>
        <p:txBody>
          <a:bodyPr>
            <a:spAutoFit/>
          </a:bodyPr>
          <a:lstStyle/>
          <a:p>
            <a:pPr algn="ctr">
              <a:defRPr/>
            </a:pPr>
            <a:r>
              <a:rPr lang="pt-PT" sz="1600" b="1" dirty="0">
                <a:latin typeface="+mj-lt"/>
              </a:rPr>
              <a:t>novo</a:t>
            </a:r>
          </a:p>
          <a:p>
            <a:pPr>
              <a:defRPr/>
            </a:pPr>
            <a:endParaRPr lang="pt-PT" dirty="0">
              <a:latin typeface="+mj-lt"/>
            </a:endParaRPr>
          </a:p>
        </p:txBody>
      </p:sp>
      <p:sp>
        <p:nvSpPr>
          <p:cNvPr id="14" name="Rectângulo 13"/>
          <p:cNvSpPr/>
          <p:nvPr/>
        </p:nvSpPr>
        <p:spPr>
          <a:xfrm>
            <a:off x="2051050" y="4741863"/>
            <a:ext cx="1828800" cy="615950"/>
          </a:xfrm>
          <a:prstGeom prst="rect">
            <a:avLst/>
          </a:prstGeom>
        </p:spPr>
        <p:txBody>
          <a:bodyPr>
            <a:spAutoFit/>
          </a:bodyPr>
          <a:lstStyle/>
          <a:p>
            <a:pPr algn="ctr">
              <a:defRPr/>
            </a:pPr>
            <a:r>
              <a:rPr lang="pt-PT" sz="1600" b="1" dirty="0">
                <a:latin typeface="+mj-lt"/>
              </a:rPr>
              <a:t>existente</a:t>
            </a:r>
          </a:p>
          <a:p>
            <a:pPr>
              <a:defRPr/>
            </a:pPr>
            <a:endParaRPr lang="pt-PT" dirty="0">
              <a:latin typeface="+mj-lt"/>
            </a:endParaRPr>
          </a:p>
        </p:txBody>
      </p:sp>
      <p:sp>
        <p:nvSpPr>
          <p:cNvPr id="15" name="Rectângulo 14"/>
          <p:cNvSpPr/>
          <p:nvPr/>
        </p:nvSpPr>
        <p:spPr>
          <a:xfrm>
            <a:off x="4751388" y="4718050"/>
            <a:ext cx="1828800" cy="614363"/>
          </a:xfrm>
          <a:prstGeom prst="rect">
            <a:avLst/>
          </a:prstGeom>
        </p:spPr>
        <p:txBody>
          <a:bodyPr>
            <a:spAutoFit/>
          </a:bodyPr>
          <a:lstStyle/>
          <a:p>
            <a:pPr algn="ctr">
              <a:defRPr/>
            </a:pPr>
            <a:r>
              <a:rPr lang="pt-PT" sz="1600" b="1" dirty="0">
                <a:latin typeface="+mj-lt"/>
              </a:rPr>
              <a:t>novo</a:t>
            </a:r>
          </a:p>
          <a:p>
            <a:pPr>
              <a:defRPr/>
            </a:pPr>
            <a:endParaRPr lang="pt-PT" dirty="0">
              <a:latin typeface="+mj-lt"/>
            </a:endParaRPr>
          </a:p>
        </p:txBody>
      </p:sp>
      <p:sp>
        <p:nvSpPr>
          <p:cNvPr id="16" name="Rectângulo 15"/>
          <p:cNvSpPr/>
          <p:nvPr/>
        </p:nvSpPr>
        <p:spPr>
          <a:xfrm>
            <a:off x="3406775" y="5181600"/>
            <a:ext cx="2162175" cy="677863"/>
          </a:xfrm>
          <a:prstGeom prst="rect">
            <a:avLst/>
          </a:prstGeom>
        </p:spPr>
        <p:txBody>
          <a:bodyPr>
            <a:spAutoFit/>
          </a:bodyPr>
          <a:lstStyle/>
          <a:p>
            <a:pPr algn="ctr">
              <a:defRPr/>
            </a:pPr>
            <a:r>
              <a:rPr lang="pt-PT" sz="2000" b="1" dirty="0">
                <a:latin typeface="+mj-lt"/>
              </a:rPr>
              <a:t>Produto/Serviço</a:t>
            </a:r>
          </a:p>
          <a:p>
            <a:pPr>
              <a:defRPr/>
            </a:pPr>
            <a:endParaRPr lang="pt-PT" dirty="0">
              <a:latin typeface="+mj-lt"/>
            </a:endParaRPr>
          </a:p>
        </p:txBody>
      </p:sp>
      <p:sp>
        <p:nvSpPr>
          <p:cNvPr id="22551" name="Rectângulo 1"/>
          <p:cNvSpPr>
            <a:spLocks noChangeArrowheads="1"/>
          </p:cNvSpPr>
          <p:nvPr/>
        </p:nvSpPr>
        <p:spPr bwMode="auto">
          <a:xfrm>
            <a:off x="450850" y="1339850"/>
            <a:ext cx="52149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pt-PT" b="1">
                <a:solidFill>
                  <a:srgbClr val="FFFF00"/>
                </a:solidFill>
              </a:rPr>
              <a:t>Matriz de Produtos e Mercados de Igor Ansoff</a:t>
            </a:r>
            <a:endParaRPr lang="en-US" b="1">
              <a:solidFill>
                <a:srgbClr val="FFFF00"/>
              </a:solidFill>
              <a:latin typeface="Trebuchet MS" pitchFamily="34" charset="0"/>
            </a:endParaRPr>
          </a:p>
        </p:txBody>
      </p:sp>
      <p:sp>
        <p:nvSpPr>
          <p:cNvPr id="22552" name="Rectângulo 2"/>
          <p:cNvSpPr>
            <a:spLocks noChangeArrowheads="1"/>
          </p:cNvSpPr>
          <p:nvPr/>
        </p:nvSpPr>
        <p:spPr bwMode="auto">
          <a:xfrm>
            <a:off x="152400" y="5834063"/>
            <a:ext cx="89916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pt-PT" b="1"/>
              <a:t>Operacionaliza a estratégia através da escolha do conjunto de produtos e mercados, através do vector de crescimento, da vantagem competitiva, das sinergias e da tomada de decisão de fazer ou comprar</a:t>
            </a:r>
          </a:p>
        </p:txBody>
      </p:sp>
      <p:sp>
        <p:nvSpPr>
          <p:cNvPr id="17" name="Text Box 1042"/>
          <p:cNvSpPr txBox="1">
            <a:spLocks noChangeArrowheads="1"/>
          </p:cNvSpPr>
          <p:nvPr/>
        </p:nvSpPr>
        <p:spPr bwMode="auto">
          <a:xfrm>
            <a:off x="8466138" y="6521450"/>
            <a:ext cx="685800" cy="368300"/>
          </a:xfrm>
          <a:prstGeom prst="rect">
            <a:avLst/>
          </a:prstGeom>
          <a:noFill/>
          <a:ln w="9525">
            <a:noFill/>
            <a:miter lim="800000"/>
            <a:headEnd/>
            <a:tailEnd/>
          </a:ln>
          <a:effectLst/>
        </p:spPr>
        <p:txBody>
          <a:bodyPr>
            <a:spAutoFit/>
          </a:bodyPr>
          <a:lstStyle/>
          <a:p>
            <a:pPr algn="ctr">
              <a:spcBef>
                <a:spcPct val="50000"/>
              </a:spcBef>
              <a:defRPr/>
            </a:pPr>
            <a:r>
              <a:rPr lang="pt-BR" dirty="0">
                <a:latin typeface="+mn-lt"/>
              </a:rPr>
              <a:t>20</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23555"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0724" name="Rectangle 4"/>
          <p:cNvSpPr>
            <a:spLocks noGrp="1" noChangeArrowheads="1"/>
          </p:cNvSpPr>
          <p:nvPr>
            <p:ph type="title"/>
          </p:nvPr>
        </p:nvSpPr>
        <p:spPr>
          <a:xfrm>
            <a:off x="1196975" y="152400"/>
            <a:ext cx="6804025" cy="885825"/>
          </a:xfrm>
          <a:solidFill>
            <a:srgbClr val="003366"/>
          </a:solidFill>
          <a:ln w="25400" cap="flat">
            <a:solidFill>
              <a:srgbClr val="3366FF"/>
            </a:solidFill>
          </a:ln>
          <a:effectLst>
            <a:outerShdw dist="107763" dir="2700000" algn="ctr" rotWithShape="0">
              <a:schemeClr val="bg2"/>
            </a:outerShdw>
          </a:effectLst>
        </p:spPr>
        <p:txBody>
          <a:bodyPr lIns="90488" tIns="44450" rIns="90488" bIns="44450" anchorCtr="0"/>
          <a:lstStyle/>
          <a:p>
            <a:pPr defTabSz="762000" eaLnBrk="1" hangingPunct="1">
              <a:defRPr/>
            </a:pPr>
            <a:r>
              <a:rPr lang="pt-PT" sz="2800" b="1" dirty="0" smtClean="0">
                <a:solidFill>
                  <a:srgbClr val="FFFF00"/>
                </a:solidFill>
              </a:rPr>
              <a:t>O Modelo das 5 Forças de </a:t>
            </a:r>
            <a:r>
              <a:rPr lang="pt-PT" sz="2800" b="1" dirty="0" err="1" smtClean="0">
                <a:solidFill>
                  <a:srgbClr val="FFFF00"/>
                </a:solidFill>
              </a:rPr>
              <a:t>Porter</a:t>
            </a:r>
            <a:r>
              <a:rPr lang="pt-PT" sz="2800" b="1" dirty="0" smtClean="0">
                <a:solidFill>
                  <a:srgbClr val="FFFF00"/>
                </a:solidFill>
              </a:rPr>
              <a:t> – Como Operacionalizar?</a:t>
            </a:r>
          </a:p>
        </p:txBody>
      </p:sp>
      <p:sp>
        <p:nvSpPr>
          <p:cNvPr id="7" name="Rectangle 7"/>
          <p:cNvSpPr txBox="1">
            <a:spLocks noChangeArrowheads="1"/>
          </p:cNvSpPr>
          <p:nvPr/>
        </p:nvSpPr>
        <p:spPr bwMode="auto">
          <a:xfrm>
            <a:off x="612775" y="990600"/>
            <a:ext cx="8070850" cy="2736850"/>
          </a:xfrm>
          <a:prstGeom prst="rect">
            <a:avLst/>
          </a:prstGeom>
          <a:noFill/>
          <a:ln w="9525">
            <a:noFill/>
            <a:miter lim="800000"/>
            <a:headEnd/>
            <a:tailEnd/>
          </a:ln>
          <a:effectLst/>
        </p:spPr>
        <p:txBody>
          <a:bodyPr lIns="90488" tIns="44450" rIns="90488" bIns="44450"/>
          <a:lstStyle>
            <a:lvl1pPr marL="342900" indent="-342900" algn="l" rtl="0" eaLnBrk="0" fontAlgn="base" hangingPunct="0">
              <a:spcBef>
                <a:spcPct val="20000"/>
              </a:spcBef>
              <a:spcAft>
                <a:spcPct val="0"/>
              </a:spcAft>
              <a:buClr>
                <a:schemeClr val="hlink"/>
              </a:buClr>
              <a:buSzPct val="80000"/>
              <a:buFont typeface="Wingdings"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itchFamily="2" charset="2"/>
              <a:buChar char="l"/>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50000"/>
              <a:buFont typeface="Wingdings" pitchFamily="2" charset="2"/>
              <a:buChar char="l"/>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9pPr>
          </a:lstStyle>
          <a:p>
            <a:pPr marL="0" indent="0" eaLnBrk="1" hangingPunct="1">
              <a:lnSpc>
                <a:spcPct val="90000"/>
              </a:lnSpc>
              <a:buFont typeface="Wingdings" pitchFamily="2" charset="2"/>
              <a:buNone/>
              <a:defRPr/>
            </a:pPr>
            <a:endParaRPr lang="en-US" sz="2200" b="1" dirty="0" smtClean="0"/>
          </a:p>
          <a:p>
            <a:pPr eaLnBrk="1" hangingPunct="1">
              <a:lnSpc>
                <a:spcPct val="90000"/>
              </a:lnSpc>
              <a:defRPr/>
            </a:pPr>
            <a:r>
              <a:rPr lang="pt-PT" sz="2200" b="1" dirty="0" smtClean="0"/>
              <a:t>Conjugação das 5 Forças</a:t>
            </a:r>
          </a:p>
          <a:p>
            <a:pPr eaLnBrk="1" hangingPunct="1">
              <a:lnSpc>
                <a:spcPct val="90000"/>
              </a:lnSpc>
              <a:defRPr/>
            </a:pPr>
            <a:endParaRPr lang="pt-PT" sz="1200" b="1" dirty="0"/>
          </a:p>
          <a:p>
            <a:pPr>
              <a:defRPr/>
            </a:pPr>
            <a:r>
              <a:rPr lang="pt-PT" sz="2200" dirty="0"/>
              <a:t>O modelo é uma metodologia de análise do </a:t>
            </a:r>
            <a:r>
              <a:rPr lang="pt-PT" sz="2200" dirty="0" smtClean="0"/>
              <a:t>sector sendo necessária a </a:t>
            </a:r>
            <a:r>
              <a:rPr lang="pt-PT" sz="2200" dirty="0"/>
              <a:t>interligação </a:t>
            </a:r>
            <a:r>
              <a:rPr lang="pt-PT" sz="2200" dirty="0" smtClean="0"/>
              <a:t>entre estes dados e </a:t>
            </a:r>
            <a:r>
              <a:rPr lang="pt-PT" sz="2200" dirty="0"/>
              <a:t>o meio envolvente imediato </a:t>
            </a:r>
            <a:r>
              <a:rPr lang="pt-PT" sz="2200" dirty="0" smtClean="0"/>
              <a:t>e geral</a:t>
            </a:r>
          </a:p>
          <a:p>
            <a:pPr>
              <a:defRPr/>
            </a:pPr>
            <a:endParaRPr lang="pt-PT" sz="1200" b="1" dirty="0"/>
          </a:p>
          <a:p>
            <a:pPr>
              <a:defRPr/>
            </a:pPr>
            <a:r>
              <a:rPr lang="pt-PT" sz="2200" dirty="0"/>
              <a:t>É importante estabelecer o </a:t>
            </a:r>
            <a:r>
              <a:rPr lang="pt-PT" sz="2200" b="1" dirty="0"/>
              <a:t>âmbito </a:t>
            </a:r>
            <a:r>
              <a:rPr lang="pt-PT" sz="2200" dirty="0"/>
              <a:t>do sector a considerar: </a:t>
            </a:r>
            <a:r>
              <a:rPr lang="pt-PT" sz="2200" dirty="0" smtClean="0"/>
              <a:t>o critério </a:t>
            </a:r>
            <a:r>
              <a:rPr lang="pt-PT" sz="2200" dirty="0"/>
              <a:t>da classificação das actividades económicas; o </a:t>
            </a:r>
            <a:r>
              <a:rPr lang="pt-PT" sz="2200" dirty="0" smtClean="0"/>
              <a:t>critério da </a:t>
            </a:r>
            <a:r>
              <a:rPr lang="pt-PT" sz="2200" dirty="0"/>
              <a:t>substituibilidade; o âmbito geográfico</a:t>
            </a:r>
            <a:r>
              <a:rPr lang="pt-PT" sz="2200" dirty="0" smtClean="0"/>
              <a:t>….</a:t>
            </a:r>
          </a:p>
          <a:p>
            <a:pPr>
              <a:defRPr/>
            </a:pPr>
            <a:endParaRPr lang="pt-PT" sz="1200" b="1" dirty="0"/>
          </a:p>
          <a:p>
            <a:pPr>
              <a:defRPr/>
            </a:pPr>
            <a:r>
              <a:rPr lang="pt-PT" sz="2200" dirty="0"/>
              <a:t>A importância do </a:t>
            </a:r>
            <a:r>
              <a:rPr lang="pt-PT" sz="2200" b="1" dirty="0"/>
              <a:t>objectivo da </a:t>
            </a:r>
            <a:r>
              <a:rPr lang="pt-PT" sz="2200" b="1" dirty="0" smtClean="0"/>
              <a:t>análise</a:t>
            </a:r>
          </a:p>
          <a:p>
            <a:pPr>
              <a:defRPr/>
            </a:pPr>
            <a:endParaRPr lang="pt-PT" sz="1200" b="1" dirty="0"/>
          </a:p>
          <a:p>
            <a:pPr>
              <a:defRPr/>
            </a:pPr>
            <a:r>
              <a:rPr lang="pt-PT" sz="2400" dirty="0" smtClean="0"/>
              <a:t>Ter em linha de conta que os </a:t>
            </a:r>
            <a:r>
              <a:rPr lang="pt-PT" sz="2400" dirty="0"/>
              <a:t>Fornecedores e Clientes nesta análise são os fornecedores e clientes </a:t>
            </a:r>
            <a:r>
              <a:rPr lang="pt-PT" sz="2400" dirty="0" smtClean="0"/>
              <a:t>do sector </a:t>
            </a:r>
            <a:r>
              <a:rPr lang="pt-PT" sz="2400" dirty="0"/>
              <a:t>e não de uma empresa em particular</a:t>
            </a:r>
            <a:endParaRPr lang="pt-PT" sz="2200" b="1" dirty="0" smtClean="0"/>
          </a:p>
          <a:p>
            <a:pPr>
              <a:defRPr/>
            </a:pPr>
            <a:endParaRPr lang="pt-PT" sz="2200" b="1" dirty="0"/>
          </a:p>
          <a:p>
            <a:pPr>
              <a:defRPr/>
            </a:pPr>
            <a:endParaRPr lang="pt-PT" sz="2200" b="1" dirty="0" smtClean="0"/>
          </a:p>
        </p:txBody>
      </p:sp>
      <p:sp>
        <p:nvSpPr>
          <p:cNvPr id="6" name="Text Box 1042"/>
          <p:cNvSpPr txBox="1">
            <a:spLocks noChangeArrowheads="1"/>
          </p:cNvSpPr>
          <p:nvPr/>
        </p:nvSpPr>
        <p:spPr bwMode="auto">
          <a:xfrm>
            <a:off x="8466138" y="6521450"/>
            <a:ext cx="685800" cy="368300"/>
          </a:xfrm>
          <a:prstGeom prst="rect">
            <a:avLst/>
          </a:prstGeom>
          <a:noFill/>
          <a:ln w="9525">
            <a:noFill/>
            <a:miter lim="800000"/>
            <a:headEnd/>
            <a:tailEnd/>
          </a:ln>
          <a:effectLst/>
        </p:spPr>
        <p:txBody>
          <a:bodyPr>
            <a:spAutoFit/>
          </a:bodyPr>
          <a:lstStyle/>
          <a:p>
            <a:pPr algn="ctr">
              <a:spcBef>
                <a:spcPct val="50000"/>
              </a:spcBef>
              <a:defRPr/>
            </a:pPr>
            <a:r>
              <a:rPr lang="pt-BR" dirty="0">
                <a:latin typeface="+mn-lt"/>
              </a:rPr>
              <a:t>21</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24579"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0724" name="Rectangle 4"/>
          <p:cNvSpPr>
            <a:spLocks noGrp="1" noChangeArrowheads="1"/>
          </p:cNvSpPr>
          <p:nvPr>
            <p:ph type="title"/>
          </p:nvPr>
        </p:nvSpPr>
        <p:spPr>
          <a:xfrm>
            <a:off x="1196975" y="152400"/>
            <a:ext cx="6804025" cy="885825"/>
          </a:xfrm>
          <a:solidFill>
            <a:srgbClr val="003366"/>
          </a:solidFill>
          <a:ln w="25400" cap="flat">
            <a:solidFill>
              <a:srgbClr val="3366FF"/>
            </a:solidFill>
          </a:ln>
          <a:effectLst>
            <a:outerShdw dist="107763" dir="2700000" algn="ctr" rotWithShape="0">
              <a:schemeClr val="bg2"/>
            </a:outerShdw>
          </a:effectLst>
        </p:spPr>
        <p:txBody>
          <a:bodyPr lIns="90488" tIns="44450" rIns="90488" bIns="44450" anchorCtr="0"/>
          <a:lstStyle/>
          <a:p>
            <a:pPr defTabSz="762000" eaLnBrk="1" hangingPunct="1">
              <a:defRPr/>
            </a:pPr>
            <a:r>
              <a:rPr lang="pt-PT" sz="2800" b="1" dirty="0" smtClean="0">
                <a:solidFill>
                  <a:srgbClr val="FFFF00"/>
                </a:solidFill>
              </a:rPr>
              <a:t>O Modelo das 5 Forças de </a:t>
            </a:r>
            <a:r>
              <a:rPr lang="pt-PT" sz="2800" b="1" dirty="0" err="1" smtClean="0">
                <a:solidFill>
                  <a:srgbClr val="FFFF00"/>
                </a:solidFill>
              </a:rPr>
              <a:t>Porter</a:t>
            </a:r>
            <a:r>
              <a:rPr lang="pt-PT" sz="2800" b="1" dirty="0" smtClean="0">
                <a:solidFill>
                  <a:srgbClr val="FFFF00"/>
                </a:solidFill>
              </a:rPr>
              <a:t> – Como Operacionalizar?</a:t>
            </a:r>
          </a:p>
        </p:txBody>
      </p:sp>
      <p:sp>
        <p:nvSpPr>
          <p:cNvPr id="7" name="Rectangle 7"/>
          <p:cNvSpPr txBox="1">
            <a:spLocks noChangeArrowheads="1"/>
          </p:cNvSpPr>
          <p:nvPr/>
        </p:nvSpPr>
        <p:spPr bwMode="auto">
          <a:xfrm>
            <a:off x="612775" y="990600"/>
            <a:ext cx="8070850" cy="2736850"/>
          </a:xfrm>
          <a:prstGeom prst="rect">
            <a:avLst/>
          </a:prstGeom>
          <a:noFill/>
          <a:ln w="9525">
            <a:noFill/>
            <a:miter lim="800000"/>
            <a:headEnd/>
            <a:tailEnd/>
          </a:ln>
          <a:effectLst/>
        </p:spPr>
        <p:txBody>
          <a:bodyPr lIns="90488" tIns="44450" rIns="90488" bIns="44450"/>
          <a:lstStyle>
            <a:lvl1pPr marL="342900" indent="-342900" algn="l" rtl="0" eaLnBrk="0" fontAlgn="base" hangingPunct="0">
              <a:spcBef>
                <a:spcPct val="20000"/>
              </a:spcBef>
              <a:spcAft>
                <a:spcPct val="0"/>
              </a:spcAft>
              <a:buClr>
                <a:schemeClr val="hlink"/>
              </a:buClr>
              <a:buSzPct val="80000"/>
              <a:buFont typeface="Wingdings"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itchFamily="2" charset="2"/>
              <a:buChar char="l"/>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50000"/>
              <a:buFont typeface="Wingdings" pitchFamily="2" charset="2"/>
              <a:buChar char="l"/>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9pPr>
          </a:lstStyle>
          <a:p>
            <a:pPr marL="0" indent="0" eaLnBrk="1" hangingPunct="1">
              <a:lnSpc>
                <a:spcPct val="90000"/>
              </a:lnSpc>
              <a:buFont typeface="Wingdings" pitchFamily="2" charset="2"/>
              <a:buNone/>
              <a:defRPr/>
            </a:pPr>
            <a:endParaRPr lang="en-US" sz="2200" b="1" dirty="0" smtClean="0"/>
          </a:p>
          <a:p>
            <a:pPr eaLnBrk="1" hangingPunct="1">
              <a:lnSpc>
                <a:spcPct val="90000"/>
              </a:lnSpc>
              <a:defRPr/>
            </a:pPr>
            <a:r>
              <a:rPr lang="pt-PT" sz="2200" b="1" dirty="0" smtClean="0"/>
              <a:t>Prever o lucro da indústria através do impacto da estrutura actual ao nível da concorrência e lucro, das tendências que podem alterar esta indústria, e de como as mudanças estruturais a podem afectar</a:t>
            </a:r>
          </a:p>
          <a:p>
            <a:pPr eaLnBrk="1" hangingPunct="1">
              <a:lnSpc>
                <a:spcPct val="90000"/>
              </a:lnSpc>
              <a:defRPr/>
            </a:pPr>
            <a:endParaRPr lang="pt-PT" sz="1200" b="1" dirty="0"/>
          </a:p>
          <a:p>
            <a:pPr>
              <a:defRPr/>
            </a:pPr>
            <a:r>
              <a:rPr lang="pt-PT" sz="2200" dirty="0" smtClean="0"/>
              <a:t>Identificação de estratégias para aumentar o lucro, com base na identificação dos elementos responsáveis pela redução do lucro e dos elementos passiveis de serem alterados</a:t>
            </a:r>
          </a:p>
          <a:p>
            <a:pPr>
              <a:defRPr/>
            </a:pPr>
            <a:endParaRPr lang="pt-PT" sz="1200" b="1" dirty="0"/>
          </a:p>
        </p:txBody>
      </p:sp>
      <p:sp>
        <p:nvSpPr>
          <p:cNvPr id="6" name="Text Box 1042"/>
          <p:cNvSpPr txBox="1">
            <a:spLocks noChangeArrowheads="1"/>
          </p:cNvSpPr>
          <p:nvPr/>
        </p:nvSpPr>
        <p:spPr bwMode="auto">
          <a:xfrm>
            <a:off x="8466138" y="6521450"/>
            <a:ext cx="685800" cy="368300"/>
          </a:xfrm>
          <a:prstGeom prst="rect">
            <a:avLst/>
          </a:prstGeom>
          <a:noFill/>
          <a:ln w="9525">
            <a:noFill/>
            <a:miter lim="800000"/>
            <a:headEnd/>
            <a:tailEnd/>
          </a:ln>
          <a:effectLst/>
        </p:spPr>
        <p:txBody>
          <a:bodyPr>
            <a:spAutoFit/>
          </a:bodyPr>
          <a:lstStyle/>
          <a:p>
            <a:pPr algn="ctr">
              <a:spcBef>
                <a:spcPct val="50000"/>
              </a:spcBef>
              <a:defRPr/>
            </a:pPr>
            <a:r>
              <a:rPr lang="pt-BR" dirty="0">
                <a:latin typeface="+mn-lt"/>
              </a:rPr>
              <a:t>22</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25603"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2772" name="Rectangle 4"/>
          <p:cNvSpPr>
            <a:spLocks noGrp="1" noChangeArrowheads="1"/>
          </p:cNvSpPr>
          <p:nvPr>
            <p:ph type="title"/>
          </p:nvPr>
        </p:nvSpPr>
        <p:spPr>
          <a:xfrm>
            <a:off x="1143000" y="533400"/>
            <a:ext cx="6934200" cy="1063625"/>
          </a:xfrm>
          <a:solidFill>
            <a:srgbClr val="003366"/>
          </a:solidFill>
          <a:ln w="12700" cap="flat">
            <a:solidFill>
              <a:srgbClr val="3366FF"/>
            </a:solidFill>
          </a:ln>
          <a:effectLst>
            <a:outerShdw dist="107763" dir="2700000" algn="ctr" rotWithShape="0">
              <a:schemeClr val="bg2"/>
            </a:outerShdw>
          </a:effectLst>
        </p:spPr>
        <p:txBody>
          <a:bodyPr lIns="90488" tIns="44450" rIns="90488" bIns="44450" anchorCtr="0"/>
          <a:lstStyle/>
          <a:p>
            <a:pPr eaLnBrk="1" hangingPunct="1">
              <a:defRPr/>
            </a:pPr>
            <a:r>
              <a:rPr lang="en-US" sz="2800" b="1" dirty="0" smtClean="0">
                <a:solidFill>
                  <a:srgbClr val="FFFF00"/>
                </a:solidFill>
              </a:rPr>
              <a:t>Um </a:t>
            </a:r>
            <a:r>
              <a:rPr lang="en-US" sz="2800" b="1" dirty="0" err="1" smtClean="0">
                <a:solidFill>
                  <a:srgbClr val="FFFF00"/>
                </a:solidFill>
              </a:rPr>
              <a:t>Olhar</a:t>
            </a:r>
            <a:r>
              <a:rPr lang="en-US" sz="2800" b="1" dirty="0" smtClean="0">
                <a:solidFill>
                  <a:srgbClr val="FFFF00"/>
                </a:solidFill>
              </a:rPr>
              <a:t> </a:t>
            </a:r>
            <a:r>
              <a:rPr lang="en-US" sz="2800" b="1" dirty="0" err="1" smtClean="0">
                <a:solidFill>
                  <a:srgbClr val="FFFF00"/>
                </a:solidFill>
              </a:rPr>
              <a:t>sobre</a:t>
            </a:r>
            <a:r>
              <a:rPr lang="en-US" sz="2800" b="1" dirty="0" smtClean="0">
                <a:solidFill>
                  <a:srgbClr val="FFFF00"/>
                </a:solidFill>
              </a:rPr>
              <a:t> </a:t>
            </a:r>
            <a:r>
              <a:rPr lang="en-US" sz="2800" b="1" dirty="0" err="1" smtClean="0">
                <a:solidFill>
                  <a:srgbClr val="FFFF00"/>
                </a:solidFill>
              </a:rPr>
              <a:t>os</a:t>
            </a:r>
            <a:r>
              <a:rPr lang="en-US" sz="2800" b="1" dirty="0" smtClean="0">
                <a:solidFill>
                  <a:srgbClr val="FFFF00"/>
                </a:solidFill>
              </a:rPr>
              <a:t> </a:t>
            </a:r>
            <a:r>
              <a:rPr lang="en-US" sz="2800" b="1" dirty="0" err="1" smtClean="0">
                <a:solidFill>
                  <a:srgbClr val="FFFF00"/>
                </a:solidFill>
              </a:rPr>
              <a:t>factores</a:t>
            </a:r>
            <a:r>
              <a:rPr lang="en-US" sz="2800" b="1" dirty="0" smtClean="0">
                <a:solidFill>
                  <a:srgbClr val="FFFF00"/>
                </a:solidFill>
              </a:rPr>
              <a:t> </a:t>
            </a:r>
            <a:r>
              <a:rPr lang="en-US" sz="2800" b="1" dirty="0" err="1" smtClean="0">
                <a:solidFill>
                  <a:srgbClr val="FFFF00"/>
                </a:solidFill>
              </a:rPr>
              <a:t>criticos</a:t>
            </a:r>
            <a:r>
              <a:rPr lang="en-US" sz="2800" b="1" dirty="0" smtClean="0">
                <a:solidFill>
                  <a:srgbClr val="FFFF00"/>
                </a:solidFill>
              </a:rPr>
              <a:t> de </a:t>
            </a:r>
            <a:r>
              <a:rPr lang="en-US" sz="2800" b="1" dirty="0" err="1" smtClean="0">
                <a:solidFill>
                  <a:srgbClr val="FFFF00"/>
                </a:solidFill>
              </a:rPr>
              <a:t>sucesso</a:t>
            </a:r>
            <a:endParaRPr lang="en-US" sz="3200" dirty="0" smtClean="0"/>
          </a:p>
        </p:txBody>
      </p:sp>
      <p:sp>
        <p:nvSpPr>
          <p:cNvPr id="32773" name="Rectangle 5"/>
          <p:cNvSpPr>
            <a:spLocks noGrp="1" noChangeArrowheads="1"/>
          </p:cNvSpPr>
          <p:nvPr>
            <p:ph type="body" idx="1"/>
          </p:nvPr>
        </p:nvSpPr>
        <p:spPr>
          <a:xfrm>
            <a:off x="687388" y="1905000"/>
            <a:ext cx="7769225" cy="2970213"/>
          </a:xfrm>
        </p:spPr>
        <p:txBody>
          <a:bodyPr lIns="90488" tIns="44450" rIns="90488" bIns="44450"/>
          <a:lstStyle/>
          <a:p>
            <a:pPr eaLnBrk="1" hangingPunct="1">
              <a:lnSpc>
                <a:spcPct val="150000"/>
              </a:lnSpc>
              <a:defRPr/>
            </a:pPr>
            <a:r>
              <a:rPr lang="pt-PT" sz="2400" b="1" dirty="0" smtClean="0"/>
              <a:t>São os factores, recursos e competências, onde assenta a procura de vantagem competitiva e que devem ser devidamente combinados para gerarem a correspondente capacidade estratégica (</a:t>
            </a:r>
            <a:r>
              <a:rPr lang="pt-PT" sz="2400" b="1" dirty="0" err="1" smtClean="0"/>
              <a:t>capability</a:t>
            </a:r>
            <a:r>
              <a:rPr lang="pt-PT" sz="2400" b="1" dirty="0" smtClean="0"/>
              <a:t>).  </a:t>
            </a:r>
            <a:endParaRPr lang="pt-PT" sz="2000" b="1" dirty="0" smtClean="0"/>
          </a:p>
        </p:txBody>
      </p:sp>
      <p:sp>
        <p:nvSpPr>
          <p:cNvPr id="6" name="Rectangle 5"/>
          <p:cNvSpPr txBox="1">
            <a:spLocks noChangeArrowheads="1"/>
          </p:cNvSpPr>
          <p:nvPr/>
        </p:nvSpPr>
        <p:spPr bwMode="auto">
          <a:xfrm>
            <a:off x="838200" y="5105400"/>
            <a:ext cx="7769225" cy="1752600"/>
          </a:xfrm>
          <a:prstGeom prst="rect">
            <a:avLst/>
          </a:prstGeom>
          <a:noFill/>
          <a:ln w="9525">
            <a:noFill/>
            <a:miter lim="800000"/>
            <a:headEnd/>
            <a:tailEnd/>
          </a:ln>
          <a:effectLst/>
        </p:spPr>
        <p:txBody>
          <a:bodyPr lIns="90488" tIns="44450" rIns="90488" bIns="44450"/>
          <a:lstStyle>
            <a:lvl1pPr marL="342900" indent="-342900" algn="l" rtl="0" eaLnBrk="0" fontAlgn="base" hangingPunct="0">
              <a:spcBef>
                <a:spcPct val="20000"/>
              </a:spcBef>
              <a:spcAft>
                <a:spcPct val="0"/>
              </a:spcAft>
              <a:buClr>
                <a:schemeClr val="hlink"/>
              </a:buClr>
              <a:buSzPct val="80000"/>
              <a:buFont typeface="Wingdings"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itchFamily="2" charset="2"/>
              <a:buChar char="l"/>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50000"/>
              <a:buFont typeface="Wingdings" pitchFamily="2" charset="2"/>
              <a:buChar char="l"/>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9pPr>
          </a:lstStyle>
          <a:p>
            <a:pPr marL="0" indent="0" eaLnBrk="1" hangingPunct="1">
              <a:lnSpc>
                <a:spcPct val="150000"/>
              </a:lnSpc>
              <a:buFont typeface="Wingdings" pitchFamily="2" charset="2"/>
              <a:buNone/>
              <a:defRPr/>
            </a:pPr>
            <a:r>
              <a:rPr lang="pt-PT" sz="2400" b="1" dirty="0" smtClean="0"/>
              <a:t>Portugal Telecom – </a:t>
            </a:r>
            <a:r>
              <a:rPr lang="pt-PT" sz="1600" b="1" dirty="0" smtClean="0"/>
              <a:t>Identidade e cultura empresariais fortes acompanhadas de forte comunicação interne e externa; definição clara dos objectivos do grupo e das empresas; aliança internacional; a pessoa certa no local certo (formação e motivação; qualidade no serviço ao cliente.</a:t>
            </a:r>
          </a:p>
        </p:txBody>
      </p:sp>
      <p:sp>
        <p:nvSpPr>
          <p:cNvPr id="7" name="Text Box 1042"/>
          <p:cNvSpPr txBox="1">
            <a:spLocks noChangeArrowheads="1"/>
          </p:cNvSpPr>
          <p:nvPr/>
        </p:nvSpPr>
        <p:spPr bwMode="auto">
          <a:xfrm>
            <a:off x="8466138" y="6521450"/>
            <a:ext cx="685800" cy="368300"/>
          </a:xfrm>
          <a:prstGeom prst="rect">
            <a:avLst/>
          </a:prstGeom>
          <a:noFill/>
          <a:ln w="9525">
            <a:noFill/>
            <a:miter lim="800000"/>
            <a:headEnd/>
            <a:tailEnd/>
          </a:ln>
          <a:effectLst/>
        </p:spPr>
        <p:txBody>
          <a:bodyPr>
            <a:spAutoFit/>
          </a:bodyPr>
          <a:lstStyle/>
          <a:p>
            <a:pPr algn="ctr">
              <a:spcBef>
                <a:spcPct val="50000"/>
              </a:spcBef>
              <a:defRPr/>
            </a:pPr>
            <a:r>
              <a:rPr lang="pt-BR" dirty="0">
                <a:latin typeface="+mn-lt"/>
              </a:rPr>
              <a:t>23</a:t>
            </a:r>
          </a:p>
        </p:txBody>
      </p:sp>
    </p:spTree>
  </p:cSld>
  <p:clrMapOvr>
    <a:masterClrMapping/>
  </p:clrMapOvr>
  <p:transition spd="slow"/>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Line 12"/>
          <p:cNvSpPr>
            <a:spLocks noChangeShapeType="1"/>
          </p:cNvSpPr>
          <p:nvPr/>
        </p:nvSpPr>
        <p:spPr bwMode="auto">
          <a:xfrm flipH="1">
            <a:off x="3722688" y="1752600"/>
            <a:ext cx="773112" cy="81915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pt-PT"/>
          </a:p>
        </p:txBody>
      </p:sp>
      <p:sp>
        <p:nvSpPr>
          <p:cNvPr id="26627" name="Line 13"/>
          <p:cNvSpPr>
            <a:spLocks noChangeShapeType="1"/>
          </p:cNvSpPr>
          <p:nvPr/>
        </p:nvSpPr>
        <p:spPr bwMode="auto">
          <a:xfrm>
            <a:off x="5029200" y="1676400"/>
            <a:ext cx="666750" cy="89535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pt-PT"/>
          </a:p>
        </p:txBody>
      </p:sp>
      <p:sp>
        <p:nvSpPr>
          <p:cNvPr id="26628" name="Line 18"/>
          <p:cNvSpPr>
            <a:spLocks noChangeShapeType="1"/>
          </p:cNvSpPr>
          <p:nvPr/>
        </p:nvSpPr>
        <p:spPr bwMode="auto">
          <a:xfrm>
            <a:off x="2286000" y="5562600"/>
            <a:ext cx="762000" cy="6096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pt-PT"/>
          </a:p>
        </p:txBody>
      </p:sp>
      <p:sp>
        <p:nvSpPr>
          <p:cNvPr id="26629" name="Line 19"/>
          <p:cNvSpPr>
            <a:spLocks noChangeShapeType="1"/>
          </p:cNvSpPr>
          <p:nvPr/>
        </p:nvSpPr>
        <p:spPr bwMode="auto">
          <a:xfrm flipH="1">
            <a:off x="6172200" y="5715000"/>
            <a:ext cx="990600" cy="4572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pt-PT"/>
          </a:p>
        </p:txBody>
      </p:sp>
      <p:sp>
        <p:nvSpPr>
          <p:cNvPr id="26630"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26631"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6869" name="Rectangle 5"/>
          <p:cNvSpPr>
            <a:spLocks noGrp="1" noChangeArrowheads="1"/>
          </p:cNvSpPr>
          <p:nvPr>
            <p:ph type="body" idx="1"/>
          </p:nvPr>
        </p:nvSpPr>
        <p:spPr>
          <a:xfrm>
            <a:off x="990600" y="1447800"/>
            <a:ext cx="7772400" cy="4800600"/>
          </a:xfrm>
        </p:spPr>
        <p:txBody>
          <a:bodyPr lIns="90488" tIns="44450" rIns="90488" bIns="44450"/>
          <a:lstStyle/>
          <a:p>
            <a:pPr defTabSz="762000" eaLnBrk="1" hangingPunct="1">
              <a:buFont typeface="Wingdings" pitchFamily="2" charset="2"/>
              <a:buNone/>
              <a:defRPr/>
            </a:pPr>
            <a:r>
              <a:rPr lang="en-US" sz="2000" b="1" dirty="0" smtClean="0"/>
              <a:t>                          </a:t>
            </a:r>
            <a:r>
              <a:rPr lang="en-US" sz="2400" b="1" dirty="0" smtClean="0"/>
              <a:t>Pre-requisites for success								</a:t>
            </a:r>
          </a:p>
        </p:txBody>
      </p:sp>
      <p:sp>
        <p:nvSpPr>
          <p:cNvPr id="36870" name="Rectangle 6"/>
          <p:cNvSpPr>
            <a:spLocks noChangeArrowheads="1"/>
          </p:cNvSpPr>
          <p:nvPr/>
        </p:nvSpPr>
        <p:spPr bwMode="auto">
          <a:xfrm>
            <a:off x="2749550" y="1454150"/>
            <a:ext cx="4102100" cy="444500"/>
          </a:xfrm>
          <a:prstGeom prst="rect">
            <a:avLst/>
          </a:prstGeom>
          <a:solidFill>
            <a:schemeClr val="accent1"/>
          </a:solidFill>
          <a:ln w="12700">
            <a:noFill/>
            <a:miter lim="800000"/>
            <a:headEnd/>
            <a:tailEnd/>
          </a:ln>
          <a:effectLst/>
          <a:scene3d>
            <a:camera prst="orthographicFront"/>
            <a:lightRig rig="threePt" dir="t"/>
          </a:scene3d>
          <a:sp3d>
            <a:bevelT/>
          </a:sp3d>
        </p:spPr>
        <p:txBody>
          <a:bodyPr wrap="none" anchor="ctr"/>
          <a:lstStyle/>
          <a:p>
            <a:pPr>
              <a:defRPr/>
            </a:pPr>
            <a:endParaRPr lang="en-GB">
              <a:latin typeface="Arial" pitchFamily="34" charset="0"/>
            </a:endParaRPr>
          </a:p>
        </p:txBody>
      </p:sp>
      <p:sp>
        <p:nvSpPr>
          <p:cNvPr id="36873" name="Rectangle 9"/>
          <p:cNvSpPr>
            <a:spLocks noChangeArrowheads="1"/>
          </p:cNvSpPr>
          <p:nvPr/>
        </p:nvSpPr>
        <p:spPr bwMode="auto">
          <a:xfrm>
            <a:off x="996950" y="3359150"/>
            <a:ext cx="2959100" cy="2349500"/>
          </a:xfrm>
          <a:prstGeom prst="rect">
            <a:avLst/>
          </a:prstGeom>
          <a:solidFill>
            <a:schemeClr val="accent1"/>
          </a:solidFill>
          <a:ln w="9525">
            <a:noFill/>
            <a:miter lim="800000"/>
            <a:headEnd/>
            <a:tailEnd/>
          </a:ln>
          <a:effectLst/>
          <a:scene3d>
            <a:camera prst="orthographicFront"/>
            <a:lightRig rig="threePt" dir="t"/>
          </a:scene3d>
          <a:sp3d>
            <a:bevelT/>
          </a:sp3d>
        </p:spPr>
        <p:txBody>
          <a:bodyPr wrap="none" anchor="ctr"/>
          <a:lstStyle/>
          <a:p>
            <a:pPr>
              <a:defRPr/>
            </a:pPr>
            <a:endParaRPr lang="en-GB">
              <a:latin typeface="Arial" pitchFamily="34" charset="0"/>
            </a:endParaRPr>
          </a:p>
        </p:txBody>
      </p:sp>
      <p:sp>
        <p:nvSpPr>
          <p:cNvPr id="26639" name="Line 14"/>
          <p:cNvSpPr>
            <a:spLocks noChangeShapeType="1"/>
          </p:cNvSpPr>
          <p:nvPr/>
        </p:nvSpPr>
        <p:spPr bwMode="auto">
          <a:xfrm>
            <a:off x="2209800" y="2743200"/>
            <a:ext cx="0" cy="5334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pt-PT"/>
          </a:p>
        </p:txBody>
      </p:sp>
      <p:sp>
        <p:nvSpPr>
          <p:cNvPr id="26640" name="Line 15"/>
          <p:cNvSpPr>
            <a:spLocks noChangeShapeType="1"/>
          </p:cNvSpPr>
          <p:nvPr/>
        </p:nvSpPr>
        <p:spPr bwMode="auto">
          <a:xfrm>
            <a:off x="7162800" y="2998788"/>
            <a:ext cx="0" cy="271462"/>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pt-PT"/>
          </a:p>
        </p:txBody>
      </p:sp>
      <p:sp>
        <p:nvSpPr>
          <p:cNvPr id="26641" name="Rectangle 16"/>
          <p:cNvSpPr>
            <a:spLocks noChangeArrowheads="1"/>
          </p:cNvSpPr>
          <p:nvPr/>
        </p:nvSpPr>
        <p:spPr bwMode="auto">
          <a:xfrm>
            <a:off x="1139825" y="3509963"/>
            <a:ext cx="2752725" cy="1736725"/>
          </a:xfrm>
          <a:prstGeom prst="rect">
            <a:avLst/>
          </a:prstGeom>
          <a:solidFill>
            <a:schemeClr val="accent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defTabSz="762000" eaLnBrk="0" hangingPunct="0"/>
            <a:r>
              <a:rPr lang="pt-PT" b="1" i="1">
                <a:solidFill>
                  <a:srgbClr val="FFFF00"/>
                </a:solidFill>
                <a:latin typeface="Trebuchet MS" pitchFamily="34" charset="0"/>
              </a:rPr>
              <a:t>análise da procura</a:t>
            </a:r>
            <a:endParaRPr lang="pt-PT" b="1">
              <a:solidFill>
                <a:srgbClr val="FFFF00"/>
              </a:solidFill>
              <a:latin typeface="Trebuchet MS" pitchFamily="34" charset="0"/>
            </a:endParaRPr>
          </a:p>
          <a:p>
            <a:pPr defTabSz="762000" eaLnBrk="0" hangingPunct="0"/>
            <a:endParaRPr lang="pt-PT" b="1">
              <a:latin typeface="Trebuchet MS" pitchFamily="34" charset="0"/>
            </a:endParaRPr>
          </a:p>
          <a:p>
            <a:pPr defTabSz="762000" eaLnBrk="0" hangingPunct="0">
              <a:buFontTx/>
              <a:buChar char="•"/>
            </a:pPr>
            <a:r>
              <a:rPr lang="pt-PT" b="1">
                <a:latin typeface="Trebuchet MS" pitchFamily="34" charset="0"/>
              </a:rPr>
              <a:t> quem são nossos consumidores?</a:t>
            </a:r>
          </a:p>
          <a:p>
            <a:pPr defTabSz="762000" eaLnBrk="0" hangingPunct="0"/>
            <a:endParaRPr lang="pt-PT" b="1">
              <a:latin typeface="Trebuchet MS" pitchFamily="34" charset="0"/>
            </a:endParaRPr>
          </a:p>
          <a:p>
            <a:pPr defTabSz="762000" eaLnBrk="0" hangingPunct="0">
              <a:buFontTx/>
              <a:buChar char="•"/>
            </a:pPr>
            <a:r>
              <a:rPr lang="pt-PT" b="1">
                <a:latin typeface="Trebuchet MS" pitchFamily="34" charset="0"/>
              </a:rPr>
              <a:t> O que eles querem?</a:t>
            </a:r>
          </a:p>
        </p:txBody>
      </p:sp>
      <p:sp>
        <p:nvSpPr>
          <p:cNvPr id="36881" name="Rectangle 17"/>
          <p:cNvSpPr>
            <a:spLocks noChangeArrowheads="1"/>
          </p:cNvSpPr>
          <p:nvPr/>
        </p:nvSpPr>
        <p:spPr bwMode="auto">
          <a:xfrm>
            <a:off x="3255963" y="6143625"/>
            <a:ext cx="2633662" cy="376238"/>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wrap="none" lIns="90488" tIns="44450" rIns="90488" bIns="44450">
            <a:spAutoFit/>
          </a:bodyPr>
          <a:lstStyle/>
          <a:p>
            <a:pPr algn="ctr" defTabSz="762000" eaLnBrk="0" hangingPunct="0">
              <a:defRPr/>
            </a:pPr>
            <a:r>
              <a:rPr lang="en-US" b="1"/>
              <a:t>KEY SUCCESS FACTORS</a:t>
            </a:r>
          </a:p>
        </p:txBody>
      </p:sp>
      <p:sp>
        <p:nvSpPr>
          <p:cNvPr id="36884" name="Rectangle 20"/>
          <p:cNvSpPr>
            <a:spLocks noChangeArrowheads="1"/>
          </p:cNvSpPr>
          <p:nvPr/>
        </p:nvSpPr>
        <p:spPr bwMode="auto">
          <a:xfrm>
            <a:off x="5638800" y="3276600"/>
            <a:ext cx="3209925" cy="2546350"/>
          </a:xfrm>
          <a:prstGeom prst="rect">
            <a:avLst/>
          </a:prstGeom>
          <a:solidFill>
            <a:schemeClr val="accent1"/>
          </a:solidFill>
          <a:ln w="12700">
            <a:noFill/>
            <a:miter lim="800000"/>
            <a:headEnd/>
            <a:tailEnd/>
          </a:ln>
          <a:effectLst/>
          <a:scene3d>
            <a:camera prst="orthographicFront"/>
            <a:lightRig rig="threePt" dir="t"/>
          </a:scene3d>
          <a:sp3d>
            <a:bevelT/>
          </a:sp3d>
        </p:spPr>
        <p:txBody>
          <a:bodyPr lIns="90488" tIns="44450" rIns="90488" bIns="44450">
            <a:spAutoFit/>
          </a:bodyPr>
          <a:lstStyle/>
          <a:p>
            <a:pPr defTabSz="762000" eaLnBrk="0" hangingPunct="0">
              <a:spcBef>
                <a:spcPct val="50000"/>
              </a:spcBef>
              <a:defRPr/>
            </a:pPr>
            <a:r>
              <a:rPr lang="pt-PT" sz="1600" b="1" i="1" dirty="0">
                <a:solidFill>
                  <a:srgbClr val="FFFF00"/>
                </a:solidFill>
                <a:effectLst>
                  <a:outerShdw blurRad="38100" dist="38100" dir="2700000" algn="tl">
                    <a:srgbClr val="000000"/>
                  </a:outerShdw>
                </a:effectLst>
                <a:latin typeface="Trebuchet MS" pitchFamily="34" charset="0"/>
              </a:rPr>
              <a:t>análise da competição</a:t>
            </a:r>
            <a:endParaRPr lang="pt-PT" sz="1600" b="1" dirty="0">
              <a:solidFill>
                <a:srgbClr val="FFFF00"/>
              </a:solidFill>
              <a:effectLst>
                <a:outerShdw blurRad="38100" dist="38100" dir="2700000" algn="tl">
                  <a:srgbClr val="000000"/>
                </a:outerShdw>
              </a:effectLst>
              <a:latin typeface="Trebuchet MS" pitchFamily="34" charset="0"/>
            </a:endParaRPr>
          </a:p>
          <a:p>
            <a:pPr defTabSz="762000" eaLnBrk="0" hangingPunct="0">
              <a:spcBef>
                <a:spcPct val="50000"/>
              </a:spcBef>
              <a:buFontTx/>
              <a:buChar char="•"/>
              <a:defRPr/>
            </a:pPr>
            <a:r>
              <a:rPr lang="pt-PT" sz="1600" b="1" dirty="0">
                <a:effectLst>
                  <a:outerShdw blurRad="38100" dist="38100" dir="2700000" algn="tl">
                    <a:srgbClr val="000000"/>
                  </a:outerShdw>
                </a:effectLst>
                <a:latin typeface="Trebuchet MS" pitchFamily="34" charset="0"/>
              </a:rPr>
              <a:t> O que condiciona a competição?</a:t>
            </a:r>
          </a:p>
          <a:p>
            <a:pPr defTabSz="762000" eaLnBrk="0" hangingPunct="0">
              <a:spcBef>
                <a:spcPct val="50000"/>
              </a:spcBef>
              <a:buFontTx/>
              <a:buChar char="•"/>
              <a:defRPr/>
            </a:pPr>
            <a:r>
              <a:rPr lang="pt-PT" sz="1600" b="1" dirty="0">
                <a:effectLst>
                  <a:outerShdw blurRad="38100" dist="38100" dir="2700000" algn="tl">
                    <a:srgbClr val="000000"/>
                  </a:outerShdw>
                </a:effectLst>
                <a:latin typeface="Trebuchet MS" pitchFamily="34" charset="0"/>
              </a:rPr>
              <a:t> Quais são as principais dimensões da competição?</a:t>
            </a:r>
          </a:p>
          <a:p>
            <a:pPr defTabSz="762000" eaLnBrk="0" hangingPunct="0">
              <a:spcBef>
                <a:spcPct val="50000"/>
              </a:spcBef>
              <a:buFontTx/>
              <a:buChar char="•"/>
              <a:defRPr/>
            </a:pPr>
            <a:r>
              <a:rPr lang="pt-PT" sz="1600" b="1" dirty="0">
                <a:effectLst>
                  <a:outerShdw blurRad="38100" dist="38100" dir="2700000" algn="tl">
                    <a:srgbClr val="000000"/>
                  </a:outerShdw>
                </a:effectLst>
                <a:latin typeface="Trebuchet MS" pitchFamily="34" charset="0"/>
              </a:rPr>
              <a:t> A competição é intensa?</a:t>
            </a:r>
          </a:p>
          <a:p>
            <a:pPr defTabSz="762000" eaLnBrk="0" hangingPunct="0">
              <a:spcBef>
                <a:spcPct val="50000"/>
              </a:spcBef>
              <a:buFontTx/>
              <a:buChar char="•"/>
              <a:defRPr/>
            </a:pPr>
            <a:r>
              <a:rPr lang="pt-PT" sz="1600" b="1" dirty="0">
                <a:effectLst>
                  <a:outerShdw blurRad="38100" dist="38100" dir="2700000" algn="tl">
                    <a:srgbClr val="000000"/>
                  </a:outerShdw>
                </a:effectLst>
                <a:latin typeface="Trebuchet MS" pitchFamily="34" charset="0"/>
              </a:rPr>
              <a:t> Como podemos obter uma posição competitiva superior?</a:t>
            </a:r>
          </a:p>
        </p:txBody>
      </p:sp>
      <p:sp>
        <p:nvSpPr>
          <p:cNvPr id="36885" name="Rectangle 21"/>
          <p:cNvSpPr>
            <a:spLocks noChangeArrowheads="1"/>
          </p:cNvSpPr>
          <p:nvPr/>
        </p:nvSpPr>
        <p:spPr bwMode="auto">
          <a:xfrm>
            <a:off x="1066800" y="2133600"/>
            <a:ext cx="2590800" cy="650875"/>
          </a:xfrm>
          <a:prstGeom prst="rect">
            <a:avLst/>
          </a:prstGeom>
          <a:solidFill>
            <a:schemeClr val="accent1"/>
          </a:solidFill>
          <a:ln w="12700">
            <a:noFill/>
            <a:miter lim="800000"/>
            <a:headEnd/>
            <a:tailEnd/>
          </a:ln>
          <a:effectLst/>
          <a:scene3d>
            <a:camera prst="orthographicFront"/>
            <a:lightRig rig="threePt" dir="t"/>
          </a:scene3d>
          <a:sp3d>
            <a:bevelT/>
          </a:sp3d>
        </p:spPr>
        <p:txBody>
          <a:bodyPr lIns="90488" tIns="44450" rIns="90488" bIns="44450">
            <a:spAutoFit/>
          </a:bodyPr>
          <a:lstStyle/>
          <a:p>
            <a:pPr algn="ctr" defTabSz="762000" eaLnBrk="0" hangingPunct="0">
              <a:spcBef>
                <a:spcPct val="50000"/>
              </a:spcBef>
              <a:defRPr/>
            </a:pPr>
            <a:r>
              <a:rPr lang="en-US" b="1" dirty="0">
                <a:effectLst>
                  <a:outerShdw blurRad="38100" dist="38100" dir="2700000" algn="tl">
                    <a:srgbClr val="000000"/>
                  </a:outerShdw>
                </a:effectLst>
                <a:latin typeface="Trebuchet MS" pitchFamily="34" charset="0"/>
              </a:rPr>
              <a:t>O </a:t>
            </a:r>
            <a:r>
              <a:rPr lang="en-US" b="1" dirty="0" err="1">
                <a:effectLst>
                  <a:outerShdw blurRad="38100" dist="38100" dir="2700000" algn="tl">
                    <a:srgbClr val="000000"/>
                  </a:outerShdw>
                </a:effectLst>
                <a:latin typeface="Trebuchet MS" pitchFamily="34" charset="0"/>
              </a:rPr>
              <a:t>que</a:t>
            </a:r>
            <a:r>
              <a:rPr lang="en-US" b="1" dirty="0">
                <a:effectLst>
                  <a:outerShdw blurRad="38100" dist="38100" dir="2700000" algn="tl">
                    <a:srgbClr val="000000"/>
                  </a:outerShdw>
                </a:effectLst>
                <a:latin typeface="Trebuchet MS" pitchFamily="34" charset="0"/>
              </a:rPr>
              <a:t> o </a:t>
            </a:r>
            <a:r>
              <a:rPr lang="en-US" b="1" dirty="0" err="1">
                <a:effectLst>
                  <a:outerShdw blurRad="38100" dist="38100" dir="2700000" algn="tl">
                    <a:srgbClr val="000000"/>
                  </a:outerShdw>
                </a:effectLst>
                <a:latin typeface="Trebuchet MS" pitchFamily="34" charset="0"/>
              </a:rPr>
              <a:t>consumidores</a:t>
            </a:r>
            <a:r>
              <a:rPr lang="en-US" b="1" dirty="0">
                <a:effectLst>
                  <a:outerShdw blurRad="38100" dist="38100" dir="2700000" algn="tl">
                    <a:srgbClr val="000000"/>
                  </a:outerShdw>
                </a:effectLst>
                <a:latin typeface="Trebuchet MS" pitchFamily="34" charset="0"/>
              </a:rPr>
              <a:t> </a:t>
            </a:r>
            <a:r>
              <a:rPr lang="en-US" b="1" dirty="0" err="1">
                <a:effectLst>
                  <a:outerShdw blurRad="38100" dist="38100" dir="2700000" algn="tl">
                    <a:srgbClr val="000000"/>
                  </a:outerShdw>
                </a:effectLst>
                <a:latin typeface="Trebuchet MS" pitchFamily="34" charset="0"/>
              </a:rPr>
              <a:t>querem</a:t>
            </a:r>
            <a:r>
              <a:rPr lang="en-US" b="1" dirty="0">
                <a:effectLst>
                  <a:outerShdw blurRad="38100" dist="38100" dir="2700000" algn="tl">
                    <a:srgbClr val="000000"/>
                  </a:outerShdw>
                </a:effectLst>
                <a:latin typeface="Trebuchet MS" pitchFamily="34" charset="0"/>
              </a:rPr>
              <a:t>?</a:t>
            </a:r>
          </a:p>
        </p:txBody>
      </p:sp>
      <p:sp>
        <p:nvSpPr>
          <p:cNvPr id="36886" name="Rectangle 22"/>
          <p:cNvSpPr>
            <a:spLocks noChangeArrowheads="1"/>
          </p:cNvSpPr>
          <p:nvPr/>
        </p:nvSpPr>
        <p:spPr bwMode="auto">
          <a:xfrm>
            <a:off x="5943600" y="2133600"/>
            <a:ext cx="2676525" cy="643766"/>
          </a:xfrm>
          <a:prstGeom prst="rect">
            <a:avLst/>
          </a:prstGeom>
          <a:solidFill>
            <a:schemeClr val="accent1"/>
          </a:solidFill>
          <a:ln w="12700">
            <a:noFill/>
            <a:miter lim="800000"/>
            <a:headEnd/>
            <a:tailEnd/>
          </a:ln>
          <a:effectLst/>
          <a:scene3d>
            <a:camera prst="orthographicFront"/>
            <a:lightRig rig="threePt" dir="t"/>
          </a:scene3d>
          <a:sp3d>
            <a:bevelT/>
          </a:sp3d>
        </p:spPr>
        <p:txBody>
          <a:bodyPr lIns="90488" tIns="44450" rIns="90488" bIns="44450">
            <a:spAutoFit/>
          </a:bodyPr>
          <a:lstStyle/>
          <a:p>
            <a:pPr algn="ctr" defTabSz="762000" eaLnBrk="0" hangingPunct="0">
              <a:spcBef>
                <a:spcPct val="50000"/>
              </a:spcBef>
              <a:defRPr/>
            </a:pPr>
            <a:r>
              <a:rPr lang="en-US" b="1" dirty="0">
                <a:effectLst>
                  <a:outerShdw blurRad="38100" dist="38100" dir="2700000" algn="tl">
                    <a:srgbClr val="000000"/>
                  </a:outerShdw>
                </a:effectLst>
                <a:latin typeface="Trebuchet MS" pitchFamily="34" charset="0"/>
              </a:rPr>
              <a:t>Como a </a:t>
            </a:r>
            <a:r>
              <a:rPr lang="en-US" b="1" dirty="0" err="1">
                <a:effectLst>
                  <a:outerShdw blurRad="38100" dist="38100" dir="2700000" algn="tl">
                    <a:srgbClr val="000000"/>
                  </a:outerShdw>
                </a:effectLst>
                <a:latin typeface="Trebuchet MS" pitchFamily="34" charset="0"/>
              </a:rPr>
              <a:t>empresa</a:t>
            </a:r>
            <a:r>
              <a:rPr lang="en-US" b="1" dirty="0">
                <a:effectLst>
                  <a:outerShdw blurRad="38100" dist="38100" dir="2700000" algn="tl">
                    <a:srgbClr val="000000"/>
                  </a:outerShdw>
                </a:effectLst>
                <a:latin typeface="Trebuchet MS" pitchFamily="34" charset="0"/>
              </a:rPr>
              <a:t> </a:t>
            </a:r>
            <a:r>
              <a:rPr lang="en-US" b="1" dirty="0" err="1">
                <a:effectLst>
                  <a:outerShdw blurRad="38100" dist="38100" dir="2700000" algn="tl">
                    <a:srgbClr val="000000"/>
                  </a:outerShdw>
                </a:effectLst>
                <a:latin typeface="Trebuchet MS" pitchFamily="34" charset="0"/>
              </a:rPr>
              <a:t>sobrevive</a:t>
            </a:r>
            <a:r>
              <a:rPr lang="en-US" b="1" dirty="0">
                <a:effectLst>
                  <a:outerShdw blurRad="38100" dist="38100" dir="2700000" algn="tl">
                    <a:srgbClr val="000000"/>
                  </a:outerShdw>
                </a:effectLst>
                <a:latin typeface="Trebuchet MS" pitchFamily="34" charset="0"/>
              </a:rPr>
              <a:t>?</a:t>
            </a:r>
          </a:p>
        </p:txBody>
      </p:sp>
      <p:sp>
        <p:nvSpPr>
          <p:cNvPr id="26654" name="Rectangle 23"/>
          <p:cNvSpPr>
            <a:spLocks noChangeArrowheads="1"/>
          </p:cNvSpPr>
          <p:nvPr/>
        </p:nvSpPr>
        <p:spPr bwMode="auto">
          <a:xfrm>
            <a:off x="2814638" y="1519238"/>
            <a:ext cx="3971925"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algn="ctr" defTabSz="762000" eaLnBrk="0" hangingPunct="0">
              <a:spcBef>
                <a:spcPct val="50000"/>
              </a:spcBef>
            </a:pPr>
            <a:r>
              <a:rPr lang="en-US" sz="2000" b="1">
                <a:latin typeface="Trebuchet MS" pitchFamily="34" charset="0"/>
              </a:rPr>
              <a:t>Pré-requisitos para o sucesso</a:t>
            </a:r>
          </a:p>
        </p:txBody>
      </p:sp>
      <p:sp>
        <p:nvSpPr>
          <p:cNvPr id="36889" name="Rectangle 25"/>
          <p:cNvSpPr>
            <a:spLocks noGrp="1" noChangeArrowheads="1"/>
          </p:cNvSpPr>
          <p:nvPr>
            <p:ph type="title"/>
          </p:nvPr>
        </p:nvSpPr>
        <p:spPr>
          <a:xfrm>
            <a:off x="1295400" y="0"/>
            <a:ext cx="7010400" cy="990600"/>
          </a:xfrm>
          <a:solidFill>
            <a:srgbClr val="003366"/>
          </a:solidFill>
          <a:ln w="25400" cap="flat">
            <a:solidFill>
              <a:srgbClr val="3366FF"/>
            </a:solidFill>
          </a:ln>
          <a:effectLst>
            <a:outerShdw dist="107763" dir="2700000" algn="ctr" rotWithShape="0">
              <a:schemeClr val="bg2"/>
            </a:outerShdw>
          </a:effectLst>
        </p:spPr>
        <p:txBody>
          <a:bodyPr lIns="90488" tIns="44450" rIns="90488" bIns="44450" anchorCtr="0"/>
          <a:lstStyle/>
          <a:p>
            <a:pPr defTabSz="762000" eaLnBrk="1" hangingPunct="1">
              <a:defRPr/>
            </a:pPr>
            <a:r>
              <a:rPr lang="en-US" sz="2800" b="1" dirty="0" err="1" smtClean="0">
                <a:solidFill>
                  <a:srgbClr val="FFFF00"/>
                </a:solidFill>
              </a:rPr>
              <a:t>Identificar</a:t>
            </a:r>
            <a:r>
              <a:rPr lang="en-US" sz="2800" b="1" dirty="0" smtClean="0">
                <a:solidFill>
                  <a:srgbClr val="FFFF00"/>
                </a:solidFill>
              </a:rPr>
              <a:t> </a:t>
            </a:r>
            <a:r>
              <a:rPr lang="en-US" sz="2800" b="1" dirty="0" err="1" smtClean="0">
                <a:solidFill>
                  <a:srgbClr val="FFFF00"/>
                </a:solidFill>
              </a:rPr>
              <a:t>Fatores-Chave</a:t>
            </a:r>
            <a:r>
              <a:rPr lang="en-US" sz="2800" b="1" dirty="0" smtClean="0">
                <a:solidFill>
                  <a:srgbClr val="FFFF00"/>
                </a:solidFill>
              </a:rPr>
              <a:t> de </a:t>
            </a:r>
            <a:r>
              <a:rPr lang="en-US" sz="2800" b="1" dirty="0" err="1" smtClean="0">
                <a:solidFill>
                  <a:srgbClr val="FFFF00"/>
                </a:solidFill>
              </a:rPr>
              <a:t>Sucesso</a:t>
            </a:r>
            <a:r>
              <a:rPr lang="en-US" sz="2800" b="1" dirty="0" smtClean="0">
                <a:solidFill>
                  <a:srgbClr val="FFFF00"/>
                </a:solidFill>
              </a:rPr>
              <a:t> (Key Success Factors)</a:t>
            </a:r>
          </a:p>
        </p:txBody>
      </p:sp>
      <p:sp>
        <p:nvSpPr>
          <p:cNvPr id="20" name="Text Box 1042"/>
          <p:cNvSpPr txBox="1">
            <a:spLocks noChangeArrowheads="1"/>
          </p:cNvSpPr>
          <p:nvPr/>
        </p:nvSpPr>
        <p:spPr bwMode="auto">
          <a:xfrm>
            <a:off x="8466138" y="6521450"/>
            <a:ext cx="685800" cy="368300"/>
          </a:xfrm>
          <a:prstGeom prst="rect">
            <a:avLst/>
          </a:prstGeom>
          <a:noFill/>
          <a:ln w="9525">
            <a:noFill/>
            <a:miter lim="800000"/>
            <a:headEnd/>
            <a:tailEnd/>
          </a:ln>
          <a:effectLst/>
        </p:spPr>
        <p:txBody>
          <a:bodyPr>
            <a:spAutoFit/>
          </a:bodyPr>
          <a:lstStyle/>
          <a:p>
            <a:pPr algn="ctr">
              <a:spcBef>
                <a:spcPct val="50000"/>
              </a:spcBef>
              <a:defRPr/>
            </a:pPr>
            <a:r>
              <a:rPr lang="pt-BR" dirty="0">
                <a:latin typeface="+mn-lt"/>
              </a:rPr>
              <a:t>24</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27651"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32772" name="Rectangle 4"/>
          <p:cNvSpPr>
            <a:spLocks noGrp="1" noChangeArrowheads="1"/>
          </p:cNvSpPr>
          <p:nvPr>
            <p:ph type="title"/>
          </p:nvPr>
        </p:nvSpPr>
        <p:spPr>
          <a:xfrm>
            <a:off x="1143000" y="533400"/>
            <a:ext cx="6934200" cy="1063625"/>
          </a:xfrm>
          <a:solidFill>
            <a:srgbClr val="003366"/>
          </a:solidFill>
          <a:ln w="12700" cap="flat">
            <a:solidFill>
              <a:srgbClr val="3366FF"/>
            </a:solidFill>
          </a:ln>
          <a:effectLst>
            <a:outerShdw dist="107763" dir="2700000" algn="ctr" rotWithShape="0">
              <a:schemeClr val="bg2"/>
            </a:outerShdw>
          </a:effectLst>
        </p:spPr>
        <p:txBody>
          <a:bodyPr lIns="90488" tIns="44450" rIns="90488" bIns="44450" anchorCtr="0"/>
          <a:lstStyle/>
          <a:p>
            <a:pPr eaLnBrk="1" hangingPunct="1">
              <a:defRPr/>
            </a:pPr>
            <a:r>
              <a:rPr lang="en-US" sz="2800" b="1" dirty="0" smtClean="0">
                <a:solidFill>
                  <a:srgbClr val="FFFF00"/>
                </a:solidFill>
              </a:rPr>
              <a:t>Um </a:t>
            </a:r>
            <a:r>
              <a:rPr lang="en-US" sz="2800" b="1" dirty="0" err="1" smtClean="0">
                <a:solidFill>
                  <a:srgbClr val="FFFF00"/>
                </a:solidFill>
              </a:rPr>
              <a:t>Olhar</a:t>
            </a:r>
            <a:r>
              <a:rPr lang="en-US" sz="2800" b="1" dirty="0" smtClean="0">
                <a:solidFill>
                  <a:srgbClr val="FFFF00"/>
                </a:solidFill>
              </a:rPr>
              <a:t> </a:t>
            </a:r>
            <a:r>
              <a:rPr lang="en-US" sz="2800" b="1" dirty="0" err="1" smtClean="0">
                <a:solidFill>
                  <a:srgbClr val="FFFF00"/>
                </a:solidFill>
              </a:rPr>
              <a:t>sobre</a:t>
            </a:r>
            <a:r>
              <a:rPr lang="en-US" sz="2800" b="1" dirty="0" smtClean="0">
                <a:solidFill>
                  <a:srgbClr val="FFFF00"/>
                </a:solidFill>
              </a:rPr>
              <a:t> </a:t>
            </a:r>
            <a:r>
              <a:rPr lang="en-US" sz="2800" b="1" dirty="0" err="1" smtClean="0">
                <a:solidFill>
                  <a:srgbClr val="FFFF00"/>
                </a:solidFill>
              </a:rPr>
              <a:t>os</a:t>
            </a:r>
            <a:r>
              <a:rPr lang="en-US" sz="2800" b="1" dirty="0" smtClean="0">
                <a:solidFill>
                  <a:srgbClr val="FFFF00"/>
                </a:solidFill>
              </a:rPr>
              <a:t> </a:t>
            </a:r>
            <a:r>
              <a:rPr lang="en-US" sz="2800" b="1" dirty="0" err="1" smtClean="0">
                <a:solidFill>
                  <a:srgbClr val="FFFF00"/>
                </a:solidFill>
              </a:rPr>
              <a:t>factores</a:t>
            </a:r>
            <a:r>
              <a:rPr lang="en-US" sz="2800" b="1" dirty="0" smtClean="0">
                <a:solidFill>
                  <a:srgbClr val="FFFF00"/>
                </a:solidFill>
              </a:rPr>
              <a:t> </a:t>
            </a:r>
            <a:r>
              <a:rPr lang="en-US" sz="2800" b="1" dirty="0" err="1" smtClean="0">
                <a:solidFill>
                  <a:srgbClr val="FFFF00"/>
                </a:solidFill>
              </a:rPr>
              <a:t>criticos</a:t>
            </a:r>
            <a:r>
              <a:rPr lang="en-US" sz="2800" b="1" dirty="0" smtClean="0">
                <a:solidFill>
                  <a:srgbClr val="FFFF00"/>
                </a:solidFill>
              </a:rPr>
              <a:t> de </a:t>
            </a:r>
            <a:r>
              <a:rPr lang="en-US" sz="2800" b="1" dirty="0" err="1" smtClean="0">
                <a:solidFill>
                  <a:srgbClr val="FFFF00"/>
                </a:solidFill>
              </a:rPr>
              <a:t>sucesso</a:t>
            </a:r>
            <a:endParaRPr lang="en-US" sz="3200" dirty="0" smtClean="0"/>
          </a:p>
        </p:txBody>
      </p:sp>
      <p:sp>
        <p:nvSpPr>
          <p:cNvPr id="2" name="Marcador de Posição de Conteúdo 1"/>
          <p:cNvSpPr>
            <a:spLocks noGrp="1"/>
          </p:cNvSpPr>
          <p:nvPr>
            <p:ph idx="1"/>
          </p:nvPr>
        </p:nvSpPr>
        <p:spPr/>
        <p:txBody>
          <a:bodyPr/>
          <a:lstStyle/>
          <a:p>
            <a:pPr marL="0" indent="0">
              <a:buFont typeface="Wingdings" pitchFamily="2" charset="2"/>
              <a:buNone/>
              <a:defRPr/>
            </a:pPr>
            <a:endParaRPr lang="pt-PT" b="1" dirty="0" smtClean="0">
              <a:effectLst/>
            </a:endParaRPr>
          </a:p>
          <a:p>
            <a:pPr>
              <a:defRPr/>
            </a:pPr>
            <a:r>
              <a:rPr lang="pt-PT" sz="1800" dirty="0" smtClean="0">
                <a:effectLst/>
              </a:rPr>
              <a:t>Qualidade </a:t>
            </a:r>
            <a:r>
              <a:rPr lang="pt-PT" sz="1800" dirty="0">
                <a:effectLst/>
              </a:rPr>
              <a:t>de oferta: produto com boa relação qualidade/preço;</a:t>
            </a:r>
          </a:p>
          <a:p>
            <a:pPr>
              <a:defRPr/>
            </a:pPr>
            <a:r>
              <a:rPr lang="pt-PT" sz="1800" dirty="0">
                <a:effectLst/>
              </a:rPr>
              <a:t>Comunicação da marca (notoriedade percepcionada)</a:t>
            </a:r>
          </a:p>
          <a:p>
            <a:pPr>
              <a:defRPr/>
            </a:pPr>
            <a:r>
              <a:rPr lang="pt-PT" sz="1800" dirty="0">
                <a:effectLst/>
              </a:rPr>
              <a:t>Estrutura de </a:t>
            </a:r>
            <a:r>
              <a:rPr lang="pt-PT" sz="1800" dirty="0" err="1">
                <a:effectLst/>
              </a:rPr>
              <a:t>procurement</a:t>
            </a:r>
            <a:r>
              <a:rPr lang="pt-PT" sz="1800" dirty="0">
                <a:effectLst/>
              </a:rPr>
              <a:t> flexível e especializada;</a:t>
            </a:r>
          </a:p>
          <a:p>
            <a:pPr>
              <a:defRPr/>
            </a:pPr>
            <a:r>
              <a:rPr lang="pt-PT" sz="1800" dirty="0">
                <a:effectLst/>
              </a:rPr>
              <a:t>Marca/Comunicação de qualidade e segurança;</a:t>
            </a:r>
          </a:p>
          <a:p>
            <a:pPr>
              <a:defRPr/>
            </a:pPr>
            <a:r>
              <a:rPr lang="pt-PT" sz="1800" dirty="0">
                <a:effectLst/>
              </a:rPr>
              <a:t>Disponibilidade de produto (nº de canais)</a:t>
            </a:r>
          </a:p>
          <a:p>
            <a:pPr>
              <a:defRPr/>
            </a:pPr>
            <a:r>
              <a:rPr lang="pt-PT" sz="1800" dirty="0" smtClean="0">
                <a:effectLst/>
              </a:rPr>
              <a:t>Rede distribuição adequada;</a:t>
            </a:r>
          </a:p>
          <a:p>
            <a:pPr>
              <a:defRPr/>
            </a:pPr>
            <a:r>
              <a:rPr lang="pt-PT" sz="1800" dirty="0" smtClean="0">
                <a:effectLst/>
              </a:rPr>
              <a:t>Baixos </a:t>
            </a:r>
            <a:r>
              <a:rPr lang="pt-PT" sz="1800" dirty="0">
                <a:effectLst/>
              </a:rPr>
              <a:t>Custos Operacionais</a:t>
            </a:r>
          </a:p>
          <a:p>
            <a:pPr>
              <a:defRPr/>
            </a:pPr>
            <a:r>
              <a:rPr lang="pt-PT" sz="1800" dirty="0">
                <a:effectLst/>
              </a:rPr>
              <a:t>Forte cultura empresarial</a:t>
            </a:r>
          </a:p>
          <a:p>
            <a:pPr>
              <a:defRPr/>
            </a:pPr>
            <a:r>
              <a:rPr lang="pt-PT" sz="1800" dirty="0">
                <a:effectLst/>
              </a:rPr>
              <a:t>Sinergias entre </a:t>
            </a:r>
            <a:r>
              <a:rPr lang="pt-PT" sz="1800" dirty="0" err="1">
                <a:effectLst/>
              </a:rPr>
              <a:t>insignias</a:t>
            </a:r>
            <a:endParaRPr lang="pt-PT" sz="1800" dirty="0">
              <a:effectLst/>
            </a:endParaRPr>
          </a:p>
          <a:p>
            <a:pPr>
              <a:defRPr/>
            </a:pPr>
            <a:r>
              <a:rPr lang="pt-PT" sz="1800" dirty="0">
                <a:effectLst/>
              </a:rPr>
              <a:t>Capacidade de inovação</a:t>
            </a:r>
          </a:p>
          <a:p>
            <a:pPr>
              <a:defRPr/>
            </a:pPr>
            <a:r>
              <a:rPr lang="pt-PT" sz="1800" dirty="0">
                <a:effectLst/>
              </a:rPr>
              <a:t>Espírito empreendedor </a:t>
            </a:r>
          </a:p>
          <a:p>
            <a:pPr>
              <a:defRPr/>
            </a:pPr>
            <a:r>
              <a:rPr lang="pt-PT" sz="1800" dirty="0">
                <a:effectLst/>
              </a:rPr>
              <a:t>Liderança interna forte</a:t>
            </a:r>
          </a:p>
          <a:p>
            <a:pPr>
              <a:defRPr/>
            </a:pPr>
            <a:r>
              <a:rPr lang="pt-PT" sz="1800" dirty="0">
                <a:effectLst/>
              </a:rPr>
              <a:t>Diversidade da </a:t>
            </a:r>
            <a:r>
              <a:rPr lang="pt-PT" sz="1800" dirty="0" smtClean="0">
                <a:effectLst/>
              </a:rPr>
              <a:t>oferta</a:t>
            </a:r>
          </a:p>
          <a:p>
            <a:pPr marL="0" indent="0">
              <a:buFont typeface="Wingdings" pitchFamily="2" charset="2"/>
              <a:buNone/>
              <a:defRPr/>
            </a:pPr>
            <a:endParaRPr lang="pt-PT" dirty="0" smtClean="0">
              <a:effectLst/>
            </a:endParaRPr>
          </a:p>
          <a:p>
            <a:pPr>
              <a:defRPr/>
            </a:pPr>
            <a:endParaRPr lang="pt-PT" dirty="0"/>
          </a:p>
        </p:txBody>
      </p:sp>
      <p:sp>
        <p:nvSpPr>
          <p:cNvPr id="27654" name="Text Box 2"/>
          <p:cNvSpPr txBox="1">
            <a:spLocks noChangeArrowheads="1"/>
          </p:cNvSpPr>
          <p:nvPr/>
        </p:nvSpPr>
        <p:spPr bwMode="auto">
          <a:xfrm>
            <a:off x="6400800" y="3276600"/>
            <a:ext cx="2057400" cy="892175"/>
          </a:xfrm>
          <a:prstGeom prst="rect">
            <a:avLst/>
          </a:prstGeom>
          <a:solidFill>
            <a:srgbClr val="E1EBF6"/>
          </a:solidFill>
          <a:ln>
            <a:noFill/>
          </a:ln>
          <a:effectLst/>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FFFFFF"/>
                  </a:outerShdw>
                </a:effectLst>
              </a14:hiddenEffects>
            </a:ext>
          </a:extLst>
        </p:spPr>
        <p:txBody>
          <a:bodyPr wrap="none" lIns="64008" tIns="32004" rIns="64008" bIns="32004"/>
          <a:lstStyle>
            <a:lvl1pPr marL="342900" indent="-342900"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hangingPunct="1">
              <a:spcAft>
                <a:spcPts val="1000"/>
              </a:spcAft>
            </a:pPr>
            <a:r>
              <a:rPr lang="es-ES_tradnl" sz="4600" b="1">
                <a:solidFill>
                  <a:srgbClr val="000000"/>
                </a:solidFill>
                <a:latin typeface="Calibri" pitchFamily="34" charset="0"/>
              </a:rPr>
              <a:t>GAP</a:t>
            </a:r>
            <a:r>
              <a:rPr lang="es-ES_tradnl" b="1">
                <a:solidFill>
                  <a:srgbClr val="000000"/>
                </a:solidFill>
                <a:latin typeface="Calibri" pitchFamily="34" charset="0"/>
              </a:rPr>
              <a:t>inc</a:t>
            </a:r>
            <a:r>
              <a:rPr lang="es-ES_tradnl" b="1">
                <a:solidFill>
                  <a:srgbClr val="000000"/>
                </a:solidFill>
                <a:latin typeface="Times New Roman" pitchFamily="18" charset="0"/>
              </a:rPr>
              <a:t>.</a:t>
            </a:r>
            <a:endParaRPr lang="pt-PT"/>
          </a:p>
        </p:txBody>
      </p:sp>
      <p:pic>
        <p:nvPicPr>
          <p:cNvPr id="27655" name="Picture 3" descr="Banana Republic">
            <a:hlinkClick r:id="rId3"/>
          </p:cNvPr>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6553200" y="4343400"/>
            <a:ext cx="173513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6"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53200" y="4800600"/>
            <a:ext cx="504825"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7" name="Picture 5" descr="http://www.oldnavy.com/content/0000/520/129/cn520129.gif">
            <a:hlinkClick r:id="rId7"/>
          </p:cNvPr>
          <p:cNvPicPr>
            <a:picLocks noChangeAspect="1" noChangeArrowheads="1"/>
          </p:cNvPicPr>
          <p:nvPr/>
        </p:nvPicPr>
        <p:blipFill>
          <a:blip r:embed="rId8" r:link="rId9">
            <a:extLst>
              <a:ext uri="{28A0092B-C50C-407E-A947-70E740481C1C}">
                <a14:useLocalDpi xmlns:a14="http://schemas.microsoft.com/office/drawing/2010/main" val="0"/>
              </a:ext>
            </a:extLst>
          </a:blip>
          <a:srcRect/>
          <a:stretch>
            <a:fillRect/>
          </a:stretch>
        </p:blipFill>
        <p:spPr bwMode="auto">
          <a:xfrm>
            <a:off x="7467600" y="4953000"/>
            <a:ext cx="1266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8" name="Text Box 6"/>
          <p:cNvSpPr txBox="1">
            <a:spLocks noChangeArrowheads="1"/>
          </p:cNvSpPr>
          <p:nvPr/>
        </p:nvSpPr>
        <p:spPr bwMode="auto">
          <a:xfrm>
            <a:off x="6553200" y="5715000"/>
            <a:ext cx="1444625" cy="3444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Aft>
                <a:spcPts val="1000"/>
              </a:spcAft>
            </a:pPr>
            <a:r>
              <a:rPr lang="pt-PT" sz="1100" b="1">
                <a:solidFill>
                  <a:srgbClr val="002060"/>
                </a:solidFill>
                <a:latin typeface="Verdana" pitchFamily="34" charset="0"/>
              </a:rPr>
              <a:t>Forth &amp; Towne</a:t>
            </a:r>
            <a:endParaRPr lang="pt-PT">
              <a:solidFill>
                <a:srgbClr val="002060"/>
              </a:solidFill>
            </a:endParaRPr>
          </a:p>
        </p:txBody>
      </p:sp>
      <p:pic>
        <p:nvPicPr>
          <p:cNvPr id="27659" name="Picture 7" descr="http://www.gapinc.com/public/images/2_Our_Brands/2_brand_pllogo.jpg"/>
          <p:cNvPicPr>
            <a:picLocks noChangeAspect="1" noChangeArrowheads="1"/>
          </p:cNvPicPr>
          <p:nvPr/>
        </p:nvPicPr>
        <p:blipFill>
          <a:blip r:embed="rId10" r:link="rId11">
            <a:extLst>
              <a:ext uri="{28A0092B-C50C-407E-A947-70E740481C1C}">
                <a14:useLocalDpi xmlns:a14="http://schemas.microsoft.com/office/drawing/2010/main" val="0"/>
              </a:ext>
            </a:extLst>
          </a:blip>
          <a:srcRect/>
          <a:stretch>
            <a:fillRect/>
          </a:stretch>
        </p:blipFill>
        <p:spPr bwMode="auto">
          <a:xfrm>
            <a:off x="6629400" y="6324600"/>
            <a:ext cx="1466850" cy="34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 Box 1042"/>
          <p:cNvSpPr txBox="1">
            <a:spLocks noChangeArrowheads="1"/>
          </p:cNvSpPr>
          <p:nvPr/>
        </p:nvSpPr>
        <p:spPr bwMode="auto">
          <a:xfrm>
            <a:off x="8466138" y="6521450"/>
            <a:ext cx="685800" cy="368300"/>
          </a:xfrm>
          <a:prstGeom prst="rect">
            <a:avLst/>
          </a:prstGeom>
          <a:noFill/>
          <a:ln w="9525">
            <a:noFill/>
            <a:miter lim="800000"/>
            <a:headEnd/>
            <a:tailEnd/>
          </a:ln>
          <a:effectLst/>
        </p:spPr>
        <p:txBody>
          <a:bodyPr>
            <a:spAutoFit/>
          </a:bodyPr>
          <a:lstStyle/>
          <a:p>
            <a:pPr algn="ctr">
              <a:spcBef>
                <a:spcPct val="50000"/>
              </a:spcBef>
              <a:defRPr/>
            </a:pPr>
            <a:r>
              <a:rPr lang="pt-BR" dirty="0">
                <a:latin typeface="+mn-lt"/>
              </a:rPr>
              <a:t>25</a:t>
            </a:r>
          </a:p>
        </p:txBody>
      </p:sp>
    </p:spTree>
  </p:cSld>
  <p:clrMapOvr>
    <a:masterClrMapping/>
  </p:clrMapOvr>
  <p:transition spd="slow"/>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pt-BR" dirty="0" smtClean="0"/>
              <a:t>Críticas ao Modelo de Porter</a:t>
            </a:r>
            <a:endParaRPr lang="pt-PT" dirty="0" smtClean="0"/>
          </a:p>
        </p:txBody>
      </p:sp>
      <p:sp>
        <p:nvSpPr>
          <p:cNvPr id="3" name="Content Placeholder 2"/>
          <p:cNvSpPr>
            <a:spLocks noGrp="1"/>
          </p:cNvSpPr>
          <p:nvPr>
            <p:ph idx="1"/>
          </p:nvPr>
        </p:nvSpPr>
        <p:spPr>
          <a:xfrm>
            <a:off x="685800" y="1371600"/>
            <a:ext cx="8229600" cy="4525963"/>
          </a:xfrm>
        </p:spPr>
        <p:txBody>
          <a:bodyPr/>
          <a:lstStyle/>
          <a:p>
            <a:pPr eaLnBrk="1" hangingPunct="1">
              <a:defRPr/>
            </a:pPr>
            <a:r>
              <a:rPr lang="pt-PT" dirty="0" smtClean="0"/>
              <a:t>Produtos complementares</a:t>
            </a:r>
          </a:p>
          <a:p>
            <a:pPr eaLnBrk="1" hangingPunct="1">
              <a:defRPr/>
            </a:pPr>
            <a:r>
              <a:rPr lang="pt-PT" dirty="0" smtClean="0"/>
              <a:t>Como e onde</a:t>
            </a:r>
          </a:p>
          <a:p>
            <a:pPr eaLnBrk="1" hangingPunct="1">
              <a:defRPr/>
            </a:pPr>
            <a:r>
              <a:rPr lang="pt-PT" dirty="0" smtClean="0"/>
              <a:t>Liderança em custo</a:t>
            </a:r>
          </a:p>
          <a:p>
            <a:pPr eaLnBrk="1" hangingPunct="1">
              <a:defRPr/>
            </a:pPr>
            <a:r>
              <a:rPr lang="pt-PT" dirty="0" smtClean="0"/>
              <a:t>Liderança em diferenciação</a:t>
            </a:r>
          </a:p>
          <a:p>
            <a:pPr eaLnBrk="1" hangingPunct="1">
              <a:defRPr/>
            </a:pPr>
            <a:r>
              <a:rPr lang="pt-PT" dirty="0" smtClean="0"/>
              <a:t>O papel dos governos</a:t>
            </a:r>
          </a:p>
          <a:p>
            <a:pPr eaLnBrk="1" hangingPunct="1">
              <a:defRPr/>
            </a:pPr>
            <a:r>
              <a:rPr lang="pt-PT" dirty="0" smtClean="0"/>
              <a:t>Estático (competição dinâmica)</a:t>
            </a:r>
          </a:p>
          <a:p>
            <a:pPr eaLnBrk="1" hangingPunct="1">
              <a:defRPr/>
            </a:pPr>
            <a:r>
              <a:rPr lang="pt-PT" dirty="0" smtClean="0"/>
              <a:t>Competição não pressupõe cooperação</a:t>
            </a:r>
          </a:p>
          <a:p>
            <a:pPr marL="0" indent="0" eaLnBrk="1" hangingPunct="1">
              <a:buFont typeface="Wingdings" pitchFamily="2" charset="2"/>
              <a:buNone/>
              <a:defRPr/>
            </a:pPr>
            <a:r>
              <a:rPr lang="pt-PT" dirty="0" smtClean="0"/>
              <a:t>		Teoria dos Jogos</a:t>
            </a:r>
          </a:p>
          <a:p>
            <a:pPr eaLnBrk="1" hangingPunct="1">
              <a:defRPr/>
            </a:pPr>
            <a:endParaRPr lang="pt-PT" dirty="0" smtClean="0"/>
          </a:p>
          <a:p>
            <a:pPr eaLnBrk="1" hangingPunct="1">
              <a:defRPr/>
            </a:pPr>
            <a:endParaRPr lang="pt-PT" dirty="0" smtClean="0"/>
          </a:p>
          <a:p>
            <a:pPr marL="457200" lvl="1" indent="0" eaLnBrk="1" hangingPunct="1">
              <a:buFont typeface="Wingdings" pitchFamily="2" charset="2"/>
              <a:buNone/>
              <a:defRPr/>
            </a:pPr>
            <a:endParaRPr lang="pt-PT" dirty="0" smtClean="0"/>
          </a:p>
        </p:txBody>
      </p:sp>
      <p:sp>
        <p:nvSpPr>
          <p:cNvPr id="4" name="Text Box 1042"/>
          <p:cNvSpPr txBox="1">
            <a:spLocks noChangeArrowheads="1"/>
          </p:cNvSpPr>
          <p:nvPr/>
        </p:nvSpPr>
        <p:spPr bwMode="auto">
          <a:xfrm>
            <a:off x="8466138" y="6521450"/>
            <a:ext cx="685800" cy="368300"/>
          </a:xfrm>
          <a:prstGeom prst="rect">
            <a:avLst/>
          </a:prstGeom>
          <a:noFill/>
          <a:ln w="9525">
            <a:noFill/>
            <a:miter lim="800000"/>
            <a:headEnd/>
            <a:tailEnd/>
          </a:ln>
          <a:effectLst/>
        </p:spPr>
        <p:txBody>
          <a:bodyPr>
            <a:spAutoFit/>
          </a:bodyPr>
          <a:lstStyle/>
          <a:p>
            <a:pPr algn="ctr">
              <a:spcBef>
                <a:spcPct val="50000"/>
              </a:spcBef>
              <a:defRPr/>
            </a:pPr>
            <a:r>
              <a:rPr lang="pt-BR" dirty="0">
                <a:latin typeface="+mn-lt"/>
              </a:rPr>
              <a:t>26</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pt-BR" dirty="0" smtClean="0"/>
              <a:t>Críticas ao Modelo de Porter</a:t>
            </a:r>
            <a:endParaRPr lang="pt-PT" dirty="0" smtClean="0"/>
          </a:p>
        </p:txBody>
      </p:sp>
      <p:sp>
        <p:nvSpPr>
          <p:cNvPr id="3" name="Content Placeholder 2"/>
          <p:cNvSpPr>
            <a:spLocks noGrp="1"/>
          </p:cNvSpPr>
          <p:nvPr>
            <p:ph idx="1"/>
          </p:nvPr>
        </p:nvSpPr>
        <p:spPr>
          <a:xfrm>
            <a:off x="457200" y="1600200"/>
            <a:ext cx="8229600" cy="4343400"/>
          </a:xfrm>
        </p:spPr>
        <p:txBody>
          <a:bodyPr/>
          <a:lstStyle/>
          <a:p>
            <a:pPr marL="0" indent="0" algn="ctr" eaLnBrk="1" hangingPunct="1">
              <a:buFont typeface="Wingdings" pitchFamily="2" charset="2"/>
              <a:buNone/>
              <a:defRPr/>
            </a:pPr>
            <a:r>
              <a:rPr lang="pt-PT" dirty="0" smtClean="0"/>
              <a:t>Teoria dos jogos – Dilema do Prisioneiro</a:t>
            </a:r>
          </a:p>
          <a:p>
            <a:pPr marL="0" indent="0" algn="ctr" eaLnBrk="1" hangingPunct="1">
              <a:buFont typeface="Wingdings" pitchFamily="2" charset="2"/>
              <a:buNone/>
              <a:defRPr/>
            </a:pPr>
            <a:endParaRPr lang="pt-PT" sz="1100" dirty="0"/>
          </a:p>
          <a:p>
            <a:pPr marL="0" indent="0" algn="ctr" eaLnBrk="1" hangingPunct="1">
              <a:buFont typeface="Wingdings" pitchFamily="2" charset="2"/>
              <a:buNone/>
              <a:defRPr/>
            </a:pPr>
            <a:r>
              <a:rPr lang="pt-PT" dirty="0" smtClean="0">
                <a:effectLst/>
              </a:rPr>
              <a:t>“</a:t>
            </a:r>
            <a:r>
              <a:rPr lang="pt-PT" dirty="0">
                <a:effectLst/>
              </a:rPr>
              <a:t>eu ganho porque tu perdes”</a:t>
            </a:r>
            <a:endParaRPr lang="pt-PT" dirty="0"/>
          </a:p>
          <a:p>
            <a:pPr marL="0" indent="0" eaLnBrk="1" hangingPunct="1">
              <a:buFont typeface="Wingdings" pitchFamily="2" charset="2"/>
              <a:buNone/>
              <a:defRPr/>
            </a:pPr>
            <a:r>
              <a:rPr lang="pt-PT" sz="2000" dirty="0" smtClean="0"/>
              <a:t>Relações</a:t>
            </a:r>
          </a:p>
          <a:p>
            <a:pPr marL="0" indent="0" eaLnBrk="1" hangingPunct="1">
              <a:buFont typeface="Wingdings" pitchFamily="2" charset="2"/>
              <a:buNone/>
              <a:defRPr/>
            </a:pPr>
            <a:r>
              <a:rPr lang="pt-PT" sz="2000" dirty="0" err="1" smtClean="0"/>
              <a:t>win-win</a:t>
            </a:r>
            <a:endParaRPr lang="pt-PT" dirty="0" smtClean="0"/>
          </a:p>
          <a:p>
            <a:pPr marL="0" indent="0" algn="r" eaLnBrk="1" hangingPunct="1">
              <a:buFont typeface="Wingdings" pitchFamily="2" charset="2"/>
              <a:buNone/>
              <a:defRPr/>
            </a:pPr>
            <a:r>
              <a:rPr lang="pt-PT" sz="2000" dirty="0"/>
              <a:t>Relações</a:t>
            </a:r>
          </a:p>
          <a:p>
            <a:pPr marL="0" indent="0" algn="r" eaLnBrk="1" hangingPunct="1">
              <a:buFont typeface="Wingdings" pitchFamily="2" charset="2"/>
              <a:buNone/>
              <a:defRPr/>
            </a:pPr>
            <a:r>
              <a:rPr lang="pt-PT" sz="2000" dirty="0" err="1" smtClean="0"/>
              <a:t>win-lose</a:t>
            </a:r>
            <a:endParaRPr lang="pt-PT" dirty="0"/>
          </a:p>
          <a:p>
            <a:pPr marL="0" indent="0" algn="r" eaLnBrk="1" hangingPunct="1">
              <a:buFont typeface="Wingdings" pitchFamily="2" charset="2"/>
              <a:buNone/>
              <a:defRPr/>
            </a:pPr>
            <a:endParaRPr lang="pt-PT" dirty="0" smtClean="0"/>
          </a:p>
          <a:p>
            <a:pPr marL="0" indent="0" algn="r" eaLnBrk="1" hangingPunct="1">
              <a:buFont typeface="Wingdings" pitchFamily="2" charset="2"/>
              <a:buNone/>
              <a:defRPr/>
            </a:pPr>
            <a:r>
              <a:rPr lang="pt-PT" sz="2000" dirty="0" smtClean="0"/>
              <a:t>Relações</a:t>
            </a:r>
            <a:endParaRPr lang="pt-PT" sz="2000" dirty="0"/>
          </a:p>
          <a:p>
            <a:pPr marL="0" indent="0" algn="r" eaLnBrk="1" hangingPunct="1">
              <a:buFont typeface="Wingdings" pitchFamily="2" charset="2"/>
              <a:buNone/>
              <a:defRPr/>
            </a:pPr>
            <a:r>
              <a:rPr lang="pt-PT" sz="2000" dirty="0" err="1"/>
              <a:t>l</a:t>
            </a:r>
            <a:r>
              <a:rPr lang="pt-PT" sz="2000" dirty="0" err="1" smtClean="0"/>
              <a:t>ose-lose</a:t>
            </a:r>
            <a:endParaRPr lang="pt-PT" dirty="0"/>
          </a:p>
          <a:p>
            <a:pPr marL="914400" lvl="2" indent="0" eaLnBrk="1" hangingPunct="1">
              <a:buFontTx/>
              <a:buNone/>
              <a:defRPr/>
            </a:pPr>
            <a:endParaRPr lang="pt-PT" dirty="0"/>
          </a:p>
          <a:p>
            <a:pPr marL="914400" lvl="2" indent="0" eaLnBrk="1" hangingPunct="1">
              <a:buFontTx/>
              <a:buNone/>
              <a:defRPr/>
            </a:pPr>
            <a:endParaRPr lang="pt-PT" dirty="0" smtClean="0"/>
          </a:p>
          <a:p>
            <a:pPr marL="914400" lvl="2" indent="0" eaLnBrk="1" hangingPunct="1">
              <a:buFontTx/>
              <a:buNone/>
              <a:defRPr/>
            </a:pPr>
            <a:endParaRPr lang="pt-PT" dirty="0"/>
          </a:p>
          <a:p>
            <a:pPr lvl="3" eaLnBrk="1" hangingPunct="1">
              <a:defRPr/>
            </a:pPr>
            <a:endParaRPr lang="pt-PT" dirty="0" smtClean="0"/>
          </a:p>
        </p:txBody>
      </p:sp>
      <p:cxnSp>
        <p:nvCxnSpPr>
          <p:cNvPr id="29700" name="Conexão recta 4"/>
          <p:cNvCxnSpPr>
            <a:cxnSpLocks noChangeShapeType="1"/>
          </p:cNvCxnSpPr>
          <p:nvPr/>
        </p:nvCxnSpPr>
        <p:spPr bwMode="auto">
          <a:xfrm flipH="1">
            <a:off x="4267200" y="2362200"/>
            <a:ext cx="838200" cy="762000"/>
          </a:xfrm>
          <a:prstGeom prst="line">
            <a:avLst/>
          </a:prstGeom>
          <a:noFill/>
          <a:ln w="57150" algn="ctr">
            <a:solidFill>
              <a:schemeClr val="tx1"/>
            </a:solidFill>
            <a:round/>
            <a:headEnd/>
            <a:tailEnd/>
          </a:ln>
          <a:extLst>
            <a:ext uri="{909E8E84-426E-40DD-AFC4-6F175D3DCCD1}">
              <a14:hiddenFill xmlns:a14="http://schemas.microsoft.com/office/drawing/2010/main">
                <a:noFill/>
              </a14:hiddenFill>
            </a:ext>
          </a:extLst>
        </p:spPr>
      </p:cxnSp>
      <p:cxnSp>
        <p:nvCxnSpPr>
          <p:cNvPr id="29701" name="Conexão recta 6"/>
          <p:cNvCxnSpPr>
            <a:cxnSpLocks noChangeShapeType="1"/>
          </p:cNvCxnSpPr>
          <p:nvPr/>
        </p:nvCxnSpPr>
        <p:spPr bwMode="auto">
          <a:xfrm>
            <a:off x="4267200" y="2362200"/>
            <a:ext cx="838200" cy="762000"/>
          </a:xfrm>
          <a:prstGeom prst="line">
            <a:avLst/>
          </a:prstGeom>
          <a:noFill/>
          <a:ln w="57150" algn="ctr">
            <a:solidFill>
              <a:schemeClr val="tx1"/>
            </a:solidFill>
            <a:round/>
            <a:headEnd/>
            <a:tailEnd/>
          </a:ln>
          <a:extLst>
            <a:ext uri="{909E8E84-426E-40DD-AFC4-6F175D3DCCD1}">
              <a14:hiddenFill xmlns:a14="http://schemas.microsoft.com/office/drawing/2010/main">
                <a:noFill/>
              </a14:hiddenFill>
            </a:ext>
          </a:extLst>
        </p:spPr>
      </p:cxnSp>
      <p:pic>
        <p:nvPicPr>
          <p:cNvPr id="2970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3738" y="3124200"/>
            <a:ext cx="5275262" cy="243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29703" name="Conexão recta unidireccional 10"/>
          <p:cNvCxnSpPr>
            <a:cxnSpLocks noChangeShapeType="1"/>
          </p:cNvCxnSpPr>
          <p:nvPr/>
        </p:nvCxnSpPr>
        <p:spPr bwMode="auto">
          <a:xfrm flipH="1" flipV="1">
            <a:off x="1676400" y="3352800"/>
            <a:ext cx="1676400" cy="838200"/>
          </a:xfrm>
          <a:prstGeom prst="straightConnector1">
            <a:avLst/>
          </a:prstGeom>
          <a:noFill/>
          <a:ln w="28575" algn="ctr">
            <a:solidFill>
              <a:srgbClr val="002060"/>
            </a:solidFill>
            <a:round/>
            <a:headEnd/>
            <a:tailEnd type="arrow" w="med" len="med"/>
          </a:ln>
          <a:extLst>
            <a:ext uri="{909E8E84-426E-40DD-AFC4-6F175D3DCCD1}">
              <a14:hiddenFill xmlns:a14="http://schemas.microsoft.com/office/drawing/2010/main">
                <a:noFill/>
              </a14:hiddenFill>
            </a:ext>
          </a:extLst>
        </p:spPr>
      </p:cxnSp>
      <p:sp>
        <p:nvSpPr>
          <p:cNvPr id="29704" name="Rectângulo 12"/>
          <p:cNvSpPr>
            <a:spLocks noChangeArrowheads="1"/>
          </p:cNvSpPr>
          <p:nvPr/>
        </p:nvSpPr>
        <p:spPr bwMode="auto">
          <a:xfrm>
            <a:off x="555625" y="5715000"/>
            <a:ext cx="790257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lvl="2"/>
            <a:r>
              <a:rPr lang="pt-PT"/>
              <a:t>Permite identificar as decisões dos players</a:t>
            </a:r>
          </a:p>
          <a:p>
            <a:pPr lvl="2"/>
            <a:r>
              <a:rPr lang="pt-PT"/>
              <a:t>Permite identificar o resultado de situações competitivas e as escolhas estratégicas óptimas </a:t>
            </a:r>
          </a:p>
        </p:txBody>
      </p:sp>
      <p:cxnSp>
        <p:nvCxnSpPr>
          <p:cNvPr id="29705" name="Conexão recta unidireccional 14"/>
          <p:cNvCxnSpPr>
            <a:cxnSpLocks noChangeShapeType="1"/>
          </p:cNvCxnSpPr>
          <p:nvPr/>
        </p:nvCxnSpPr>
        <p:spPr bwMode="auto">
          <a:xfrm flipV="1">
            <a:off x="6858000" y="4191000"/>
            <a:ext cx="609600" cy="152400"/>
          </a:xfrm>
          <a:prstGeom prst="straightConnector1">
            <a:avLst/>
          </a:prstGeom>
          <a:noFill/>
          <a:ln w="28575" algn="ctr">
            <a:solidFill>
              <a:srgbClr val="002060"/>
            </a:solidFill>
            <a:round/>
            <a:headEnd/>
            <a:tailEnd type="arrow" w="med" len="med"/>
          </a:ln>
          <a:extLst>
            <a:ext uri="{909E8E84-426E-40DD-AFC4-6F175D3DCCD1}">
              <a14:hiddenFill xmlns:a14="http://schemas.microsoft.com/office/drawing/2010/main">
                <a:noFill/>
              </a14:hiddenFill>
            </a:ext>
          </a:extLst>
        </p:spPr>
      </p:cxnSp>
      <p:cxnSp>
        <p:nvCxnSpPr>
          <p:cNvPr id="29706" name="Conexão recta unidireccional 19"/>
          <p:cNvCxnSpPr>
            <a:cxnSpLocks noChangeShapeType="1"/>
          </p:cNvCxnSpPr>
          <p:nvPr/>
        </p:nvCxnSpPr>
        <p:spPr bwMode="auto">
          <a:xfrm>
            <a:off x="6858000" y="4953000"/>
            <a:ext cx="609600" cy="152400"/>
          </a:xfrm>
          <a:prstGeom prst="straightConnector1">
            <a:avLst/>
          </a:prstGeom>
          <a:noFill/>
          <a:ln w="28575" algn="ctr">
            <a:solidFill>
              <a:srgbClr val="002060"/>
            </a:solidFill>
            <a:round/>
            <a:headEnd/>
            <a:tailEnd type="arrow" w="med" len="med"/>
          </a:ln>
          <a:extLst>
            <a:ext uri="{909E8E84-426E-40DD-AFC4-6F175D3DCCD1}">
              <a14:hiddenFill xmlns:a14="http://schemas.microsoft.com/office/drawing/2010/main">
                <a:noFill/>
              </a14:hiddenFill>
            </a:ext>
          </a:extLst>
        </p:spPr>
      </p:cxnSp>
      <p:sp>
        <p:nvSpPr>
          <p:cNvPr id="11" name="Text Box 1042"/>
          <p:cNvSpPr txBox="1">
            <a:spLocks noChangeArrowheads="1"/>
          </p:cNvSpPr>
          <p:nvPr/>
        </p:nvSpPr>
        <p:spPr bwMode="auto">
          <a:xfrm>
            <a:off x="8466138" y="6521450"/>
            <a:ext cx="685800" cy="368300"/>
          </a:xfrm>
          <a:prstGeom prst="rect">
            <a:avLst/>
          </a:prstGeom>
          <a:noFill/>
          <a:ln w="9525">
            <a:noFill/>
            <a:miter lim="800000"/>
            <a:headEnd/>
            <a:tailEnd/>
          </a:ln>
          <a:effectLst/>
        </p:spPr>
        <p:txBody>
          <a:bodyPr>
            <a:spAutoFit/>
          </a:bodyPr>
          <a:lstStyle/>
          <a:p>
            <a:pPr algn="ctr">
              <a:spcBef>
                <a:spcPct val="50000"/>
              </a:spcBef>
              <a:defRPr/>
            </a:pPr>
            <a:r>
              <a:rPr lang="pt-BR" dirty="0">
                <a:latin typeface="+mn-lt"/>
              </a:rPr>
              <a:t>27</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5123"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5124" name="Rectangle 4"/>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5125" name="Rectangle 5"/>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6150" name="Rectangle 6"/>
          <p:cNvSpPr>
            <a:spLocks noGrp="1" noChangeArrowheads="1"/>
          </p:cNvSpPr>
          <p:nvPr>
            <p:ph type="title"/>
          </p:nvPr>
        </p:nvSpPr>
        <p:spPr>
          <a:xfrm>
            <a:off x="1155700" y="304800"/>
            <a:ext cx="6832600" cy="1295400"/>
          </a:xfrm>
          <a:solidFill>
            <a:srgbClr val="003366"/>
          </a:solidFill>
          <a:ln w="25400" cap="flat">
            <a:solidFill>
              <a:srgbClr val="3366FF"/>
            </a:solidFill>
          </a:ln>
          <a:effectLst>
            <a:outerShdw dist="107763" dir="2700000" algn="ctr" rotWithShape="0">
              <a:schemeClr val="bg2"/>
            </a:outerShdw>
          </a:effectLst>
        </p:spPr>
        <p:txBody>
          <a:bodyPr lIns="90488" tIns="44450" rIns="90488" bIns="44450" anchorCtr="0"/>
          <a:lstStyle/>
          <a:p>
            <a:pPr eaLnBrk="1" hangingPunct="1">
              <a:defRPr/>
            </a:pPr>
            <a:r>
              <a:rPr lang="pt-PT" sz="2800" b="1" dirty="0" smtClean="0">
                <a:solidFill>
                  <a:srgbClr val="FFFF00"/>
                </a:solidFill>
              </a:rPr>
              <a:t>Estratégia – Níveis de Análise</a:t>
            </a:r>
          </a:p>
        </p:txBody>
      </p:sp>
      <p:pic>
        <p:nvPicPr>
          <p:cNvPr id="512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9913" y="2209800"/>
            <a:ext cx="2136775" cy="1684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151" name="Rectangle 7"/>
          <p:cNvSpPr>
            <a:spLocks noGrp="1" noChangeArrowheads="1"/>
          </p:cNvSpPr>
          <p:nvPr>
            <p:ph type="body" idx="1"/>
          </p:nvPr>
        </p:nvSpPr>
        <p:spPr>
          <a:xfrm>
            <a:off x="906463" y="2317750"/>
            <a:ext cx="1608137" cy="1263650"/>
          </a:xfrm>
        </p:spPr>
        <p:txBody>
          <a:bodyPr lIns="90488" tIns="44450" rIns="90488" bIns="44450"/>
          <a:lstStyle/>
          <a:p>
            <a:pPr eaLnBrk="1" hangingPunct="1">
              <a:lnSpc>
                <a:spcPct val="90000"/>
              </a:lnSpc>
              <a:defRPr/>
            </a:pPr>
            <a:endParaRPr lang="en-US" sz="2200" b="1" dirty="0" smtClean="0"/>
          </a:p>
          <a:p>
            <a:pPr eaLnBrk="1" hangingPunct="1">
              <a:lnSpc>
                <a:spcPct val="90000"/>
              </a:lnSpc>
              <a:buFont typeface="Wingdings" pitchFamily="2" charset="2"/>
              <a:buNone/>
              <a:defRPr/>
            </a:pPr>
            <a:r>
              <a:rPr lang="pt-PT" sz="2200" b="1" dirty="0" smtClean="0">
                <a:solidFill>
                  <a:srgbClr val="000000"/>
                </a:solidFill>
              </a:rPr>
              <a:t>Níveis de </a:t>
            </a:r>
          </a:p>
          <a:p>
            <a:pPr eaLnBrk="1" hangingPunct="1">
              <a:lnSpc>
                <a:spcPct val="90000"/>
              </a:lnSpc>
              <a:buFont typeface="Wingdings" pitchFamily="2" charset="2"/>
              <a:buNone/>
              <a:defRPr/>
            </a:pPr>
            <a:r>
              <a:rPr lang="pt-PT" sz="2200" b="1" dirty="0" smtClean="0">
                <a:solidFill>
                  <a:srgbClr val="000000"/>
                </a:solidFill>
              </a:rPr>
              <a:t>Análise</a:t>
            </a:r>
          </a:p>
        </p:txBody>
      </p:sp>
      <p:sp>
        <p:nvSpPr>
          <p:cNvPr id="5129" name="Rectângulo 1"/>
          <p:cNvSpPr>
            <a:spLocks noChangeArrowheads="1"/>
          </p:cNvSpPr>
          <p:nvPr/>
        </p:nvSpPr>
        <p:spPr bwMode="auto">
          <a:xfrm>
            <a:off x="3276600" y="1981200"/>
            <a:ext cx="5638800" cy="467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pt-PT" sz="4000"/>
              <a:t>Meio envolvente geral, global ou mediato</a:t>
            </a:r>
          </a:p>
          <a:p>
            <a:pPr algn="ctr"/>
            <a:endParaRPr lang="pt-PT" sz="4000"/>
          </a:p>
          <a:p>
            <a:r>
              <a:rPr lang="pt-PT"/>
              <a:t> </a:t>
            </a:r>
          </a:p>
          <a:p>
            <a:pPr algn="ctr"/>
            <a:r>
              <a:rPr lang="pt-PT" sz="4000"/>
              <a:t>Meio envolvente específico, sectorial ou imediato (análise externa da indústria)</a:t>
            </a:r>
          </a:p>
        </p:txBody>
      </p:sp>
      <p:sp>
        <p:nvSpPr>
          <p:cNvPr id="10" name="Text Box 1042"/>
          <p:cNvSpPr txBox="1">
            <a:spLocks noChangeArrowheads="1"/>
          </p:cNvSpPr>
          <p:nvPr/>
        </p:nvSpPr>
        <p:spPr bwMode="auto">
          <a:xfrm>
            <a:off x="8466138" y="6521450"/>
            <a:ext cx="685800" cy="368300"/>
          </a:xfrm>
          <a:prstGeom prst="rect">
            <a:avLst/>
          </a:prstGeom>
          <a:noFill/>
          <a:ln w="9525">
            <a:noFill/>
            <a:miter lim="800000"/>
            <a:headEnd/>
            <a:tailEnd/>
          </a:ln>
          <a:effectLst/>
        </p:spPr>
        <p:txBody>
          <a:bodyPr>
            <a:spAutoFit/>
          </a:bodyPr>
          <a:lstStyle/>
          <a:p>
            <a:pPr algn="ctr">
              <a:spcBef>
                <a:spcPct val="50000"/>
              </a:spcBef>
              <a:defRPr/>
            </a:pPr>
            <a:r>
              <a:rPr lang="pt-BR" dirty="0">
                <a:latin typeface="+mn-lt"/>
              </a:rPr>
              <a:t>3</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6147"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6148" name="Rectangle 4"/>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6149" name="Rectangle 5"/>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6150" name="Rectangle 6"/>
          <p:cNvSpPr>
            <a:spLocks noGrp="1" noChangeArrowheads="1"/>
          </p:cNvSpPr>
          <p:nvPr>
            <p:ph type="title"/>
          </p:nvPr>
        </p:nvSpPr>
        <p:spPr>
          <a:xfrm>
            <a:off x="1155700" y="304800"/>
            <a:ext cx="6832600" cy="1295400"/>
          </a:xfrm>
          <a:solidFill>
            <a:srgbClr val="003366"/>
          </a:solidFill>
          <a:ln w="25400" cap="flat">
            <a:solidFill>
              <a:srgbClr val="3366FF"/>
            </a:solidFill>
          </a:ln>
          <a:effectLst>
            <a:outerShdw dist="107763" dir="2700000" algn="ctr" rotWithShape="0">
              <a:schemeClr val="bg2"/>
            </a:outerShdw>
          </a:effectLst>
        </p:spPr>
        <p:txBody>
          <a:bodyPr lIns="90488" tIns="44450" rIns="90488" bIns="44450" anchorCtr="0"/>
          <a:lstStyle/>
          <a:p>
            <a:pPr eaLnBrk="1" hangingPunct="1">
              <a:defRPr/>
            </a:pPr>
            <a:r>
              <a:rPr lang="pt-PT" sz="2800" b="1" dirty="0" smtClean="0">
                <a:solidFill>
                  <a:srgbClr val="FFFF00"/>
                </a:solidFill>
              </a:rPr>
              <a:t>Estratégia – Níveis de Análise</a:t>
            </a:r>
          </a:p>
        </p:txBody>
      </p:sp>
      <p:sp>
        <p:nvSpPr>
          <p:cNvPr id="6151" name="Oval 2"/>
          <p:cNvSpPr>
            <a:spLocks noChangeArrowheads="1"/>
          </p:cNvSpPr>
          <p:nvPr/>
        </p:nvSpPr>
        <p:spPr bwMode="auto">
          <a:xfrm>
            <a:off x="2392363" y="1776413"/>
            <a:ext cx="4876800" cy="4724400"/>
          </a:xfrm>
          <a:prstGeom prst="ellipse">
            <a:avLst/>
          </a:prstGeom>
          <a:solidFill>
            <a:srgbClr val="FFFFFF"/>
          </a:solidFill>
          <a:ln w="9525">
            <a:solidFill>
              <a:srgbClr val="000000"/>
            </a:solidFill>
            <a:round/>
            <a:headEnd/>
            <a:tailEnd/>
          </a:ln>
        </p:spPr>
        <p:txBody>
          <a:bodyPr/>
          <a:lstStyle/>
          <a:p>
            <a:endParaRPr lang="pt-PT"/>
          </a:p>
        </p:txBody>
      </p:sp>
      <p:sp>
        <p:nvSpPr>
          <p:cNvPr id="6152" name="Oval 3"/>
          <p:cNvSpPr>
            <a:spLocks noChangeArrowheads="1"/>
          </p:cNvSpPr>
          <p:nvPr/>
        </p:nvSpPr>
        <p:spPr bwMode="auto">
          <a:xfrm>
            <a:off x="3124200" y="2362200"/>
            <a:ext cx="3429000" cy="3505200"/>
          </a:xfrm>
          <a:prstGeom prst="ellipse">
            <a:avLst/>
          </a:prstGeom>
          <a:solidFill>
            <a:srgbClr val="FFFFFF"/>
          </a:solidFill>
          <a:ln w="9525">
            <a:solidFill>
              <a:srgbClr val="000000"/>
            </a:solidFill>
            <a:round/>
            <a:headEnd/>
            <a:tailEnd/>
          </a:ln>
        </p:spPr>
        <p:txBody>
          <a:bodyPr/>
          <a:lstStyle/>
          <a:p>
            <a:endParaRPr lang="pt-PT"/>
          </a:p>
        </p:txBody>
      </p:sp>
      <p:sp>
        <p:nvSpPr>
          <p:cNvPr id="6153" name="Rectângulo 4"/>
          <p:cNvSpPr>
            <a:spLocks noChangeArrowheads="1"/>
          </p:cNvSpPr>
          <p:nvPr/>
        </p:nvSpPr>
        <p:spPr bwMode="auto">
          <a:xfrm>
            <a:off x="4027488" y="1981200"/>
            <a:ext cx="16065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pt-PT" sz="1400" b="1">
                <a:solidFill>
                  <a:srgbClr val="000000"/>
                </a:solidFill>
              </a:rPr>
              <a:t>Ambiente Global</a:t>
            </a:r>
          </a:p>
        </p:txBody>
      </p:sp>
      <p:sp>
        <p:nvSpPr>
          <p:cNvPr id="6154" name="Rectângulo 13"/>
          <p:cNvSpPr>
            <a:spLocks noChangeArrowheads="1"/>
          </p:cNvSpPr>
          <p:nvPr/>
        </p:nvSpPr>
        <p:spPr bwMode="auto">
          <a:xfrm rot="-2525995">
            <a:off x="2535238" y="2882900"/>
            <a:ext cx="123031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pt-PT" sz="1400">
                <a:solidFill>
                  <a:srgbClr val="000000"/>
                </a:solidFill>
              </a:rPr>
              <a:t>Sócio-cultura</a:t>
            </a:r>
          </a:p>
        </p:txBody>
      </p:sp>
      <p:sp>
        <p:nvSpPr>
          <p:cNvPr id="6155" name="Rectângulo 14"/>
          <p:cNvSpPr>
            <a:spLocks noChangeArrowheads="1"/>
          </p:cNvSpPr>
          <p:nvPr/>
        </p:nvSpPr>
        <p:spPr bwMode="auto">
          <a:xfrm rot="3598430">
            <a:off x="2524919" y="4928394"/>
            <a:ext cx="103981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pt-PT" sz="1400">
                <a:solidFill>
                  <a:srgbClr val="000000"/>
                </a:solidFill>
              </a:rPr>
              <a:t>Tecnologia</a:t>
            </a:r>
          </a:p>
        </p:txBody>
      </p:sp>
      <p:sp>
        <p:nvSpPr>
          <p:cNvPr id="6156" name="Rectângulo 15"/>
          <p:cNvSpPr>
            <a:spLocks noChangeArrowheads="1"/>
          </p:cNvSpPr>
          <p:nvPr/>
        </p:nvSpPr>
        <p:spPr bwMode="auto">
          <a:xfrm rot="3617456">
            <a:off x="5297488" y="2995613"/>
            <a:ext cx="24860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pt-PT" sz="1400">
                <a:solidFill>
                  <a:srgbClr val="000000"/>
                </a:solidFill>
              </a:rPr>
              <a:t>Ambiente Político-legal-fiscal</a:t>
            </a:r>
          </a:p>
        </p:txBody>
      </p:sp>
      <p:sp>
        <p:nvSpPr>
          <p:cNvPr id="6157" name="Rectângulo 16"/>
          <p:cNvSpPr>
            <a:spLocks noChangeArrowheads="1"/>
          </p:cNvSpPr>
          <p:nvPr/>
        </p:nvSpPr>
        <p:spPr bwMode="auto">
          <a:xfrm rot="-2920878">
            <a:off x="5481638" y="5243512"/>
            <a:ext cx="1955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pt-PT" sz="1400">
                <a:solidFill>
                  <a:srgbClr val="000000"/>
                </a:solidFill>
              </a:rPr>
              <a:t>Economia/Demografia</a:t>
            </a:r>
          </a:p>
        </p:txBody>
      </p:sp>
      <p:sp>
        <p:nvSpPr>
          <p:cNvPr id="6158" name="Oval 17"/>
          <p:cNvSpPr>
            <a:spLocks noChangeArrowheads="1"/>
          </p:cNvSpPr>
          <p:nvPr/>
        </p:nvSpPr>
        <p:spPr bwMode="auto">
          <a:xfrm>
            <a:off x="3709988" y="2971800"/>
            <a:ext cx="2251075" cy="2286000"/>
          </a:xfrm>
          <a:prstGeom prst="ellipse">
            <a:avLst/>
          </a:prstGeom>
          <a:solidFill>
            <a:srgbClr val="FFFFFF"/>
          </a:solidFill>
          <a:ln w="9525">
            <a:solidFill>
              <a:srgbClr val="000000"/>
            </a:solidFill>
            <a:round/>
            <a:headEnd/>
            <a:tailEnd/>
          </a:ln>
        </p:spPr>
        <p:txBody>
          <a:bodyPr/>
          <a:lstStyle/>
          <a:p>
            <a:endParaRPr lang="pt-PT"/>
          </a:p>
        </p:txBody>
      </p:sp>
      <p:sp>
        <p:nvSpPr>
          <p:cNvPr id="6159" name="Rectângulo 18"/>
          <p:cNvSpPr>
            <a:spLocks noChangeArrowheads="1"/>
          </p:cNvSpPr>
          <p:nvPr/>
        </p:nvSpPr>
        <p:spPr bwMode="auto">
          <a:xfrm>
            <a:off x="3979863" y="2589213"/>
            <a:ext cx="17176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pt-PT" sz="1400" b="1">
                <a:solidFill>
                  <a:srgbClr val="000000"/>
                </a:solidFill>
              </a:rPr>
              <a:t>Ambiente Externo</a:t>
            </a:r>
          </a:p>
        </p:txBody>
      </p:sp>
      <p:sp>
        <p:nvSpPr>
          <p:cNvPr id="6160" name="Rectângulo 19"/>
          <p:cNvSpPr>
            <a:spLocks noChangeArrowheads="1"/>
          </p:cNvSpPr>
          <p:nvPr/>
        </p:nvSpPr>
        <p:spPr bwMode="auto">
          <a:xfrm rot="-2525995">
            <a:off x="3130550" y="3240088"/>
            <a:ext cx="1092200"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pt-PT" sz="1400">
                <a:solidFill>
                  <a:srgbClr val="000000"/>
                </a:solidFill>
              </a:rPr>
              <a:t>Accionistas</a:t>
            </a:r>
          </a:p>
        </p:txBody>
      </p:sp>
      <p:sp>
        <p:nvSpPr>
          <p:cNvPr id="6161" name="Rectângulo 20"/>
          <p:cNvSpPr>
            <a:spLocks noChangeArrowheads="1"/>
          </p:cNvSpPr>
          <p:nvPr/>
        </p:nvSpPr>
        <p:spPr bwMode="auto">
          <a:xfrm rot="-5400000">
            <a:off x="3114676" y="3886200"/>
            <a:ext cx="8699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pt-PT" sz="1400">
                <a:solidFill>
                  <a:srgbClr val="000000"/>
                </a:solidFill>
              </a:rPr>
              <a:t>Governo</a:t>
            </a:r>
          </a:p>
        </p:txBody>
      </p:sp>
      <p:sp>
        <p:nvSpPr>
          <p:cNvPr id="6162" name="Rectângulo 21"/>
          <p:cNvSpPr>
            <a:spLocks noChangeArrowheads="1"/>
          </p:cNvSpPr>
          <p:nvPr/>
        </p:nvSpPr>
        <p:spPr bwMode="auto">
          <a:xfrm rot="-4874809">
            <a:off x="3177382" y="4653756"/>
            <a:ext cx="8334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pt-PT" sz="1400">
                <a:solidFill>
                  <a:srgbClr val="000000"/>
                </a:solidFill>
              </a:rPr>
              <a:t>Clientes</a:t>
            </a:r>
          </a:p>
        </p:txBody>
      </p:sp>
      <p:sp>
        <p:nvSpPr>
          <p:cNvPr id="6163" name="Rectângulo 22"/>
          <p:cNvSpPr>
            <a:spLocks noChangeArrowheads="1"/>
          </p:cNvSpPr>
          <p:nvPr/>
        </p:nvSpPr>
        <p:spPr bwMode="auto">
          <a:xfrm rot="-866240">
            <a:off x="4603750" y="5243513"/>
            <a:ext cx="9207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pt-PT" sz="1400">
                <a:solidFill>
                  <a:srgbClr val="000000"/>
                </a:solidFill>
              </a:rPr>
              <a:t>Credores</a:t>
            </a:r>
          </a:p>
        </p:txBody>
      </p:sp>
      <p:sp>
        <p:nvSpPr>
          <p:cNvPr id="6164" name="Rectângulo 23"/>
          <p:cNvSpPr>
            <a:spLocks noChangeArrowheads="1"/>
          </p:cNvSpPr>
          <p:nvPr/>
        </p:nvSpPr>
        <p:spPr bwMode="auto">
          <a:xfrm rot="-3013065">
            <a:off x="5446713" y="4792663"/>
            <a:ext cx="1068387"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pt-PT" sz="1400">
                <a:solidFill>
                  <a:srgbClr val="000000"/>
                </a:solidFill>
              </a:rPr>
              <a:t>Grupos de </a:t>
            </a:r>
          </a:p>
          <a:p>
            <a:pPr algn="ctr"/>
            <a:r>
              <a:rPr lang="pt-PT" sz="1400">
                <a:solidFill>
                  <a:srgbClr val="000000"/>
                </a:solidFill>
              </a:rPr>
              <a:t>interesses</a:t>
            </a:r>
          </a:p>
        </p:txBody>
      </p:sp>
      <p:sp>
        <p:nvSpPr>
          <p:cNvPr id="6165" name="Rectângulo 24"/>
          <p:cNvSpPr>
            <a:spLocks noChangeArrowheads="1"/>
          </p:cNvSpPr>
          <p:nvPr/>
        </p:nvSpPr>
        <p:spPr bwMode="auto">
          <a:xfrm rot="1763258">
            <a:off x="3541713" y="5049838"/>
            <a:ext cx="1239837"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pt-PT" sz="1400">
                <a:solidFill>
                  <a:srgbClr val="000000"/>
                </a:solidFill>
              </a:rPr>
              <a:t>Associações </a:t>
            </a:r>
          </a:p>
          <a:p>
            <a:pPr algn="ctr"/>
            <a:r>
              <a:rPr lang="pt-PT" sz="1400">
                <a:solidFill>
                  <a:srgbClr val="000000"/>
                </a:solidFill>
              </a:rPr>
              <a:t>empresariais</a:t>
            </a:r>
          </a:p>
        </p:txBody>
      </p:sp>
      <p:sp>
        <p:nvSpPr>
          <p:cNvPr id="6166" name="Rectângulo 25"/>
          <p:cNvSpPr>
            <a:spLocks noChangeArrowheads="1"/>
          </p:cNvSpPr>
          <p:nvPr/>
        </p:nvSpPr>
        <p:spPr bwMode="auto">
          <a:xfrm rot="1525566">
            <a:off x="5195888" y="3001963"/>
            <a:ext cx="12588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pt-PT" sz="1400">
                <a:solidFill>
                  <a:srgbClr val="000000"/>
                </a:solidFill>
              </a:rPr>
              <a:t>Concorrentes</a:t>
            </a:r>
          </a:p>
        </p:txBody>
      </p:sp>
      <p:sp>
        <p:nvSpPr>
          <p:cNvPr id="6167" name="Rectângulo 26"/>
          <p:cNvSpPr>
            <a:spLocks noChangeArrowheads="1"/>
          </p:cNvSpPr>
          <p:nvPr/>
        </p:nvSpPr>
        <p:spPr bwMode="auto">
          <a:xfrm rot="5400000">
            <a:off x="5403850" y="3863975"/>
            <a:ext cx="13303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pt-PT" sz="1400">
                <a:solidFill>
                  <a:srgbClr val="000000"/>
                </a:solidFill>
              </a:rPr>
              <a:t>Trabalhadores</a:t>
            </a:r>
          </a:p>
        </p:txBody>
      </p:sp>
      <p:sp>
        <p:nvSpPr>
          <p:cNvPr id="6168" name="Rectângulo 27"/>
          <p:cNvSpPr>
            <a:spLocks noChangeArrowheads="1"/>
          </p:cNvSpPr>
          <p:nvPr/>
        </p:nvSpPr>
        <p:spPr bwMode="auto">
          <a:xfrm rot="5400000">
            <a:off x="5732463" y="3960812"/>
            <a:ext cx="12890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pt-PT" sz="1400">
                <a:solidFill>
                  <a:srgbClr val="000000"/>
                </a:solidFill>
              </a:rPr>
              <a:t>Fornecedores</a:t>
            </a:r>
          </a:p>
        </p:txBody>
      </p:sp>
      <p:sp>
        <p:nvSpPr>
          <p:cNvPr id="6169" name="Rectângulo 28"/>
          <p:cNvSpPr>
            <a:spLocks noChangeArrowheads="1"/>
          </p:cNvSpPr>
          <p:nvPr/>
        </p:nvSpPr>
        <p:spPr bwMode="auto">
          <a:xfrm rot="-1046116">
            <a:off x="4662488" y="5507038"/>
            <a:ext cx="101123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pt-PT" sz="1400">
                <a:solidFill>
                  <a:srgbClr val="000000"/>
                </a:solidFill>
              </a:rPr>
              <a:t>Sindicatos</a:t>
            </a:r>
          </a:p>
        </p:txBody>
      </p:sp>
      <p:sp>
        <p:nvSpPr>
          <p:cNvPr id="6170" name="Rectângulo 29"/>
          <p:cNvSpPr>
            <a:spLocks noChangeArrowheads="1"/>
          </p:cNvSpPr>
          <p:nvPr/>
        </p:nvSpPr>
        <p:spPr bwMode="auto">
          <a:xfrm>
            <a:off x="3978275" y="3370263"/>
            <a:ext cx="165576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pt-PT" sz="1400" b="1">
                <a:solidFill>
                  <a:srgbClr val="000000"/>
                </a:solidFill>
              </a:rPr>
              <a:t>Ambiente Interno</a:t>
            </a:r>
          </a:p>
        </p:txBody>
      </p:sp>
      <p:sp>
        <p:nvSpPr>
          <p:cNvPr id="6171" name="Rectângulo 30"/>
          <p:cNvSpPr>
            <a:spLocks noChangeArrowheads="1"/>
          </p:cNvSpPr>
          <p:nvPr/>
        </p:nvSpPr>
        <p:spPr bwMode="auto">
          <a:xfrm>
            <a:off x="4335463" y="3732213"/>
            <a:ext cx="941387"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pt-PT" sz="1400">
                <a:solidFill>
                  <a:srgbClr val="000000"/>
                </a:solidFill>
              </a:rPr>
              <a:t>Estrutura</a:t>
            </a:r>
          </a:p>
          <a:p>
            <a:pPr algn="ctr"/>
            <a:r>
              <a:rPr lang="pt-PT" sz="1400">
                <a:solidFill>
                  <a:srgbClr val="000000"/>
                </a:solidFill>
              </a:rPr>
              <a:t>Cultura</a:t>
            </a:r>
          </a:p>
          <a:p>
            <a:pPr algn="ctr"/>
            <a:r>
              <a:rPr lang="pt-PT" sz="1400">
                <a:solidFill>
                  <a:srgbClr val="000000"/>
                </a:solidFill>
              </a:rPr>
              <a:t>Recursos</a:t>
            </a:r>
          </a:p>
        </p:txBody>
      </p:sp>
      <p:sp>
        <p:nvSpPr>
          <p:cNvPr id="6172" name="Rectângulo 31"/>
          <p:cNvSpPr>
            <a:spLocks noChangeArrowheads="1"/>
          </p:cNvSpPr>
          <p:nvPr/>
        </p:nvSpPr>
        <p:spPr bwMode="auto">
          <a:xfrm rot="797121">
            <a:off x="4078288" y="5959475"/>
            <a:ext cx="87153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pt-PT" sz="1400">
                <a:solidFill>
                  <a:srgbClr val="000000"/>
                </a:solidFill>
              </a:rPr>
              <a:t>Ecologia</a:t>
            </a:r>
          </a:p>
        </p:txBody>
      </p:sp>
      <p:sp>
        <p:nvSpPr>
          <p:cNvPr id="29" name="Text Box 1042"/>
          <p:cNvSpPr txBox="1">
            <a:spLocks noChangeArrowheads="1"/>
          </p:cNvSpPr>
          <p:nvPr/>
        </p:nvSpPr>
        <p:spPr bwMode="auto">
          <a:xfrm>
            <a:off x="8466138" y="6521450"/>
            <a:ext cx="685800" cy="368300"/>
          </a:xfrm>
          <a:prstGeom prst="rect">
            <a:avLst/>
          </a:prstGeom>
          <a:noFill/>
          <a:ln w="9525">
            <a:noFill/>
            <a:miter lim="800000"/>
            <a:headEnd/>
            <a:tailEnd/>
          </a:ln>
          <a:effectLst/>
        </p:spPr>
        <p:txBody>
          <a:bodyPr>
            <a:spAutoFit/>
          </a:bodyPr>
          <a:lstStyle/>
          <a:p>
            <a:pPr algn="ctr">
              <a:spcBef>
                <a:spcPct val="50000"/>
              </a:spcBef>
              <a:defRPr/>
            </a:pPr>
            <a:r>
              <a:rPr lang="pt-BR" dirty="0">
                <a:latin typeface="+mn-lt"/>
              </a:rPr>
              <a:t>4</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7171"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7172" name="Rectangle 4"/>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7173" name="Rectangle 5"/>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6150" name="Rectangle 6"/>
          <p:cNvSpPr>
            <a:spLocks noGrp="1" noChangeArrowheads="1"/>
          </p:cNvSpPr>
          <p:nvPr>
            <p:ph type="title"/>
          </p:nvPr>
        </p:nvSpPr>
        <p:spPr>
          <a:xfrm>
            <a:off x="1155700" y="304800"/>
            <a:ext cx="6832600" cy="1295400"/>
          </a:xfrm>
          <a:solidFill>
            <a:srgbClr val="003366"/>
          </a:solidFill>
          <a:ln w="25400" cap="flat">
            <a:solidFill>
              <a:srgbClr val="3366FF"/>
            </a:solidFill>
          </a:ln>
          <a:effectLst>
            <a:outerShdw dist="107763" dir="2700000" algn="ctr" rotWithShape="0">
              <a:schemeClr val="bg2"/>
            </a:outerShdw>
          </a:effectLst>
        </p:spPr>
        <p:txBody>
          <a:bodyPr lIns="90488" tIns="44450" rIns="90488" bIns="44450" anchorCtr="0"/>
          <a:lstStyle/>
          <a:p>
            <a:pPr eaLnBrk="1" hangingPunct="1">
              <a:defRPr/>
            </a:pPr>
            <a:r>
              <a:rPr lang="pt-PT" sz="2800" b="1" dirty="0" smtClean="0">
                <a:solidFill>
                  <a:srgbClr val="FFFF00"/>
                </a:solidFill>
              </a:rPr>
              <a:t>Os Objectivos da Análise Estratégica Global</a:t>
            </a:r>
          </a:p>
        </p:txBody>
      </p:sp>
      <p:sp>
        <p:nvSpPr>
          <p:cNvPr id="7175" name="Rectângulo 2"/>
          <p:cNvSpPr>
            <a:spLocks noChangeArrowheads="1"/>
          </p:cNvSpPr>
          <p:nvPr/>
        </p:nvSpPr>
        <p:spPr bwMode="auto">
          <a:xfrm>
            <a:off x="609600" y="1905000"/>
            <a:ext cx="5029200" cy="455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pt-PT" sz="3200" b="1"/>
              <a:t>Aspectos do meio envolvente geral</a:t>
            </a:r>
          </a:p>
          <a:p>
            <a:r>
              <a:rPr lang="pt-PT"/>
              <a:t> Económico</a:t>
            </a:r>
          </a:p>
          <a:p>
            <a:r>
              <a:rPr lang="pt-PT"/>
              <a:t> Tecnológico</a:t>
            </a:r>
          </a:p>
          <a:p>
            <a:r>
              <a:rPr lang="pt-PT"/>
              <a:t> Demográfico</a:t>
            </a:r>
          </a:p>
          <a:p>
            <a:r>
              <a:rPr lang="pt-PT"/>
              <a:t> Jurídico-Legal</a:t>
            </a:r>
          </a:p>
          <a:p>
            <a:r>
              <a:rPr lang="pt-PT"/>
              <a:t> Socio-cultural</a:t>
            </a:r>
          </a:p>
          <a:p>
            <a:r>
              <a:rPr lang="pt-PT"/>
              <a:t> Político</a:t>
            </a:r>
          </a:p>
          <a:p>
            <a:r>
              <a:rPr lang="pt-PT"/>
              <a:t> Ambiental</a:t>
            </a:r>
          </a:p>
          <a:p>
            <a:r>
              <a:rPr lang="pt-PT"/>
              <a:t> .......</a:t>
            </a:r>
          </a:p>
          <a:p>
            <a:endParaRPr lang="pt-PT"/>
          </a:p>
          <a:p>
            <a:r>
              <a:rPr lang="pt-PT" sz="3200" b="1"/>
              <a:t>A análise</a:t>
            </a:r>
          </a:p>
          <a:p>
            <a:r>
              <a:rPr lang="pt-PT" sz="3200" b="1"/>
              <a:t>PEST(AL)</a:t>
            </a:r>
            <a:endParaRPr lang="pt-PT" sz="3200"/>
          </a:p>
        </p:txBody>
      </p:sp>
      <p:sp>
        <p:nvSpPr>
          <p:cNvPr id="7176" name="Rectângulo 3"/>
          <p:cNvSpPr>
            <a:spLocks noChangeArrowheads="1"/>
          </p:cNvSpPr>
          <p:nvPr/>
        </p:nvSpPr>
        <p:spPr bwMode="auto">
          <a:xfrm>
            <a:off x="4572000" y="2686050"/>
            <a:ext cx="45720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pt-PT" sz="2400"/>
              <a:t>Que aspectos são relevantes?</a:t>
            </a:r>
          </a:p>
          <a:p>
            <a:r>
              <a:rPr lang="pt-PT" sz="2400"/>
              <a:t> </a:t>
            </a:r>
          </a:p>
          <a:p>
            <a:r>
              <a:rPr lang="pt-PT" sz="2400"/>
              <a:t>O passado, o presente ou o futuro?</a:t>
            </a:r>
          </a:p>
          <a:p>
            <a:endParaRPr lang="pt-PT" sz="2400"/>
          </a:p>
          <a:p>
            <a:r>
              <a:rPr lang="pt-PT" sz="2400"/>
              <a:t> As variações conjunturais ou as tendências que se desenham?</a:t>
            </a:r>
          </a:p>
          <a:p>
            <a:endParaRPr lang="pt-PT" sz="2400"/>
          </a:p>
          <a:p>
            <a:r>
              <a:rPr lang="pt-PT" sz="2400"/>
              <a:t>Que fronteiras geográficas?</a:t>
            </a:r>
          </a:p>
        </p:txBody>
      </p:sp>
      <p:sp>
        <p:nvSpPr>
          <p:cNvPr id="9" name="Text Box 1042"/>
          <p:cNvSpPr txBox="1">
            <a:spLocks noChangeArrowheads="1"/>
          </p:cNvSpPr>
          <p:nvPr/>
        </p:nvSpPr>
        <p:spPr bwMode="auto">
          <a:xfrm>
            <a:off x="8466138" y="6521450"/>
            <a:ext cx="685800" cy="368300"/>
          </a:xfrm>
          <a:prstGeom prst="rect">
            <a:avLst/>
          </a:prstGeom>
          <a:noFill/>
          <a:ln w="9525">
            <a:noFill/>
            <a:miter lim="800000"/>
            <a:headEnd/>
            <a:tailEnd/>
          </a:ln>
          <a:effectLst/>
        </p:spPr>
        <p:txBody>
          <a:bodyPr>
            <a:spAutoFit/>
          </a:bodyPr>
          <a:lstStyle/>
          <a:p>
            <a:pPr algn="ctr">
              <a:spcBef>
                <a:spcPct val="50000"/>
              </a:spcBef>
              <a:defRPr/>
            </a:pPr>
            <a:r>
              <a:rPr lang="pt-BR" dirty="0">
                <a:latin typeface="+mn-lt"/>
              </a:rPr>
              <a:t>5</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8" name="Rectangle 4"/>
          <p:cNvSpPr>
            <a:spLocks noRot="1" noChangeArrowheads="1"/>
          </p:cNvSpPr>
          <p:nvPr/>
        </p:nvSpPr>
        <p:spPr bwMode="auto">
          <a:xfrm>
            <a:off x="533400" y="228600"/>
            <a:ext cx="8382000" cy="1438275"/>
          </a:xfrm>
          <a:prstGeom prst="rect">
            <a:avLst/>
          </a:prstGeom>
          <a:noFill/>
          <a:ln w="9525">
            <a:noFill/>
            <a:miter lim="800000"/>
            <a:headEnd/>
            <a:tailEnd/>
          </a:ln>
          <a:effectLst/>
        </p:spPr>
        <p:txBody>
          <a:bodyPr lIns="90000" tIns="46800" rIns="90000" bIns="46800" anchor="ctr"/>
          <a:lstStyle/>
          <a:p>
            <a:pPr algn="ctr" defTabSz="449263">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4400" dirty="0">
                <a:solidFill>
                  <a:schemeClr val="accent3"/>
                </a:solidFill>
                <a:effectLst>
                  <a:outerShdw blurRad="38100" dist="38100" dir="2700000" algn="tl">
                    <a:srgbClr val="000000"/>
                  </a:outerShdw>
                </a:effectLst>
                <a:latin typeface="Trebuchet MS" pitchFamily="34" charset="0"/>
              </a:rPr>
              <a:t>O </a:t>
            </a:r>
            <a:r>
              <a:rPr lang="en-GB" sz="4400" dirty="0" err="1">
                <a:solidFill>
                  <a:schemeClr val="accent3"/>
                </a:solidFill>
                <a:effectLst>
                  <a:outerShdw blurRad="38100" dist="38100" dir="2700000" algn="tl">
                    <a:srgbClr val="000000"/>
                  </a:outerShdw>
                </a:effectLst>
                <a:latin typeface="Trebuchet MS" pitchFamily="34" charset="0"/>
              </a:rPr>
              <a:t>cenário</a:t>
            </a:r>
            <a:r>
              <a:rPr lang="en-GB" sz="4400" dirty="0">
                <a:solidFill>
                  <a:schemeClr val="accent3"/>
                </a:solidFill>
                <a:effectLst>
                  <a:outerShdw blurRad="38100" dist="38100" dir="2700000" algn="tl">
                    <a:srgbClr val="000000"/>
                  </a:outerShdw>
                </a:effectLst>
                <a:latin typeface="Trebuchet MS" pitchFamily="34" charset="0"/>
              </a:rPr>
              <a:t> das </a:t>
            </a:r>
            <a:r>
              <a:rPr lang="en-GB" sz="4400" dirty="0" err="1">
                <a:solidFill>
                  <a:schemeClr val="accent3"/>
                </a:solidFill>
                <a:effectLst>
                  <a:outerShdw blurRad="38100" dist="38100" dir="2700000" algn="tl">
                    <a:srgbClr val="000000"/>
                  </a:outerShdw>
                </a:effectLst>
                <a:latin typeface="Trebuchet MS" pitchFamily="34" charset="0"/>
              </a:rPr>
              <a:t>rápidas</a:t>
            </a:r>
            <a:r>
              <a:rPr lang="en-GB" sz="4400" dirty="0">
                <a:solidFill>
                  <a:schemeClr val="accent3"/>
                </a:solidFill>
                <a:effectLst>
                  <a:outerShdw blurRad="38100" dist="38100" dir="2700000" algn="tl">
                    <a:srgbClr val="000000"/>
                  </a:outerShdw>
                </a:effectLst>
                <a:latin typeface="Trebuchet MS" pitchFamily="34" charset="0"/>
              </a:rPr>
              <a:t> </a:t>
            </a:r>
            <a:r>
              <a:rPr lang="en-GB" sz="4400" dirty="0" err="1">
                <a:solidFill>
                  <a:schemeClr val="accent3"/>
                </a:solidFill>
                <a:effectLst>
                  <a:outerShdw blurRad="38100" dist="38100" dir="2700000" algn="tl">
                    <a:srgbClr val="000000"/>
                  </a:outerShdw>
                </a:effectLst>
                <a:latin typeface="Trebuchet MS" pitchFamily="34" charset="0"/>
              </a:rPr>
              <a:t>mudanças</a:t>
            </a:r>
            <a:r>
              <a:rPr lang="en-GB" sz="4400" dirty="0">
                <a:solidFill>
                  <a:schemeClr val="accent3"/>
                </a:solidFill>
                <a:effectLst>
                  <a:outerShdw blurRad="38100" dist="38100" dir="2700000" algn="tl">
                    <a:srgbClr val="000000"/>
                  </a:outerShdw>
                </a:effectLst>
                <a:latin typeface="Trebuchet MS" pitchFamily="34" charset="0"/>
              </a:rPr>
              <a:t> no </a:t>
            </a:r>
            <a:r>
              <a:rPr lang="en-GB" sz="4400" dirty="0" err="1">
                <a:solidFill>
                  <a:schemeClr val="accent3"/>
                </a:solidFill>
                <a:effectLst>
                  <a:outerShdw blurRad="38100" dist="38100" dir="2700000" algn="tl">
                    <a:srgbClr val="000000"/>
                  </a:outerShdw>
                </a:effectLst>
                <a:latin typeface="Trebuchet MS" pitchFamily="34" charset="0"/>
              </a:rPr>
              <a:t>mundo</a:t>
            </a:r>
            <a:endParaRPr lang="en-GB" sz="4400" dirty="0">
              <a:solidFill>
                <a:schemeClr val="accent3"/>
              </a:solidFill>
              <a:effectLst>
                <a:outerShdw blurRad="38100" dist="38100" dir="2700000" algn="tl">
                  <a:srgbClr val="000000"/>
                </a:outerShdw>
              </a:effectLst>
              <a:latin typeface="Trebuchet MS" pitchFamily="34" charset="0"/>
            </a:endParaRPr>
          </a:p>
        </p:txBody>
      </p:sp>
      <p:sp>
        <p:nvSpPr>
          <p:cNvPr id="144389" name="Rectangle 5"/>
          <p:cNvSpPr>
            <a:spLocks noChangeArrowheads="1"/>
          </p:cNvSpPr>
          <p:nvPr/>
        </p:nvSpPr>
        <p:spPr bwMode="auto">
          <a:xfrm>
            <a:off x="0" y="2133600"/>
            <a:ext cx="9144000" cy="5962650"/>
          </a:xfrm>
          <a:prstGeom prst="rect">
            <a:avLst/>
          </a:prstGeom>
          <a:noFill/>
          <a:ln w="9525">
            <a:noFill/>
            <a:miter lim="800000"/>
            <a:headEnd/>
            <a:tailEnd/>
          </a:ln>
          <a:effectLst/>
        </p:spPr>
        <p:txBody>
          <a:bodyPr lIns="90000" tIns="46800" rIns="90000" bIns="46800"/>
          <a:lstStyle/>
          <a:p>
            <a:pPr marL="741363" lvl="1" indent="-284163" defTabSz="449263">
              <a:lnSpc>
                <a:spcPts val="3338"/>
              </a:lnSpc>
              <a:spcAft>
                <a:spcPts val="800"/>
              </a:spcAft>
              <a:buClr>
                <a:schemeClr val="tx2"/>
              </a:buClr>
              <a:buSzPct val="50000"/>
              <a:buFont typeface="Arial"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pt-PT" sz="2400" dirty="0">
                <a:solidFill>
                  <a:srgbClr val="FF0000"/>
                </a:solidFill>
                <a:effectLst>
                  <a:outerShdw blurRad="38100" dist="38100" dir="2700000" algn="tl">
                    <a:srgbClr val="000000"/>
                  </a:outerShdw>
                </a:effectLst>
                <a:latin typeface="Trebuchet MS" pitchFamily="34" charset="0"/>
              </a:rPr>
              <a:t>Globalização</a:t>
            </a:r>
          </a:p>
          <a:p>
            <a:pPr marL="741363" lvl="1" indent="-284163" defTabSz="449263">
              <a:lnSpc>
                <a:spcPct val="105000"/>
              </a:lnSpc>
              <a:spcAft>
                <a:spcPts val="800"/>
              </a:spcAft>
              <a:buClr>
                <a:schemeClr val="tx2"/>
              </a:buClr>
              <a:buSzPct val="50000"/>
              <a:buFont typeface="Arial"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pt-PT" sz="2400" dirty="0">
                <a:effectLst>
                  <a:outerShdw blurRad="38100" dist="38100" dir="2700000" algn="tl">
                    <a:srgbClr val="000000"/>
                  </a:outerShdw>
                </a:effectLst>
                <a:latin typeface="Trebuchet MS" pitchFamily="34" charset="0"/>
              </a:rPr>
              <a:t>Paridade entre os produtos – </a:t>
            </a:r>
            <a:r>
              <a:rPr lang="pt-PT" sz="2400" dirty="0" err="1">
                <a:solidFill>
                  <a:srgbClr val="FF0000"/>
                </a:solidFill>
                <a:effectLst>
                  <a:outerShdw blurRad="38100" dist="38100" dir="2700000" algn="tl">
                    <a:srgbClr val="000000"/>
                  </a:outerShdw>
                </a:effectLst>
                <a:latin typeface="Trebuchet MS" pitchFamily="34" charset="0"/>
              </a:rPr>
              <a:t>commodities</a:t>
            </a:r>
            <a:r>
              <a:rPr lang="pt-PT" sz="2400" dirty="0">
                <a:solidFill>
                  <a:srgbClr val="FF0000"/>
                </a:solidFill>
                <a:effectLst>
                  <a:outerShdw blurRad="38100" dist="38100" dir="2700000" algn="tl">
                    <a:srgbClr val="000000"/>
                  </a:outerShdw>
                </a:effectLst>
                <a:latin typeface="Trebuchet MS" pitchFamily="34" charset="0"/>
              </a:rPr>
              <a:t> </a:t>
            </a:r>
            <a:endParaRPr lang="pt-PT" sz="2400" dirty="0">
              <a:effectLst>
                <a:outerShdw blurRad="38100" dist="38100" dir="2700000" algn="tl">
                  <a:srgbClr val="000000"/>
                </a:outerShdw>
              </a:effectLst>
              <a:latin typeface="Trebuchet MS" pitchFamily="34" charset="0"/>
            </a:endParaRPr>
          </a:p>
          <a:p>
            <a:pPr marL="741363" lvl="1" indent="-284163" defTabSz="449263">
              <a:lnSpc>
                <a:spcPct val="105000"/>
              </a:lnSpc>
              <a:spcAft>
                <a:spcPts val="800"/>
              </a:spcAft>
              <a:buClr>
                <a:schemeClr val="tx2"/>
              </a:buClr>
              <a:buSzPct val="50000"/>
              <a:buFont typeface="Arial"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pt-PT" sz="2400" dirty="0">
                <a:effectLst>
                  <a:outerShdw blurRad="38100" dist="38100" dir="2700000" algn="tl">
                    <a:srgbClr val="000000"/>
                  </a:outerShdw>
                </a:effectLst>
                <a:latin typeface="Trebuchet MS" pitchFamily="34" charset="0"/>
              </a:rPr>
              <a:t>Consumidores mais </a:t>
            </a:r>
            <a:r>
              <a:rPr lang="pt-PT" sz="2400" dirty="0">
                <a:solidFill>
                  <a:srgbClr val="FF0000"/>
                </a:solidFill>
                <a:effectLst>
                  <a:outerShdw blurRad="38100" dist="38100" dir="2700000" algn="tl">
                    <a:srgbClr val="000000"/>
                  </a:outerShdw>
                </a:effectLst>
                <a:latin typeface="Trebuchet MS" pitchFamily="34" charset="0"/>
              </a:rPr>
              <a:t>sofisticados</a:t>
            </a:r>
          </a:p>
          <a:p>
            <a:pPr marL="741363" lvl="1" indent="-284163" defTabSz="449263">
              <a:lnSpc>
                <a:spcPct val="105000"/>
              </a:lnSpc>
              <a:spcAft>
                <a:spcPts val="800"/>
              </a:spcAft>
              <a:buClr>
                <a:schemeClr val="tx2"/>
              </a:buClr>
              <a:buSzPct val="50000"/>
              <a:buFont typeface="Arial"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pt-PT" sz="2400" dirty="0">
                <a:effectLst>
                  <a:outerShdw blurRad="38100" dist="38100" dir="2700000" algn="tl">
                    <a:srgbClr val="000000"/>
                  </a:outerShdw>
                </a:effectLst>
                <a:latin typeface="Trebuchet MS" pitchFamily="34" charset="0"/>
              </a:rPr>
              <a:t>Forte pressão para redução de preços = </a:t>
            </a:r>
            <a:r>
              <a:rPr lang="pt-PT" sz="2400" dirty="0" err="1">
                <a:solidFill>
                  <a:srgbClr val="FF0000"/>
                </a:solidFill>
                <a:effectLst>
                  <a:outerShdw blurRad="38100" dist="38100" dir="2700000" algn="tl">
                    <a:srgbClr val="000000"/>
                  </a:outerShdw>
                </a:effectLst>
                <a:latin typeface="Trebuchet MS" pitchFamily="34" charset="0"/>
              </a:rPr>
              <a:t>price</a:t>
            </a:r>
            <a:r>
              <a:rPr lang="pt-PT" sz="2400" dirty="0">
                <a:solidFill>
                  <a:srgbClr val="FF0000"/>
                </a:solidFill>
                <a:effectLst>
                  <a:outerShdw blurRad="38100" dist="38100" dir="2700000" algn="tl">
                    <a:srgbClr val="000000"/>
                  </a:outerShdw>
                </a:effectLst>
                <a:latin typeface="Trebuchet MS" pitchFamily="34" charset="0"/>
              </a:rPr>
              <a:t> </a:t>
            </a:r>
            <a:r>
              <a:rPr lang="pt-PT" sz="2400" dirty="0" err="1">
                <a:solidFill>
                  <a:srgbClr val="FF0000"/>
                </a:solidFill>
                <a:effectLst>
                  <a:outerShdw blurRad="38100" dist="38100" dir="2700000" algn="tl">
                    <a:srgbClr val="000000"/>
                  </a:outerShdw>
                </a:effectLst>
                <a:latin typeface="Trebuchet MS" pitchFamily="34" charset="0"/>
              </a:rPr>
              <a:t>wars</a:t>
            </a:r>
            <a:r>
              <a:rPr lang="pt-PT" sz="2400" dirty="0">
                <a:solidFill>
                  <a:srgbClr val="FF0000"/>
                </a:solidFill>
                <a:effectLst>
                  <a:outerShdw blurRad="38100" dist="38100" dir="2700000" algn="tl">
                    <a:srgbClr val="000000"/>
                  </a:outerShdw>
                </a:effectLst>
                <a:latin typeface="Trebuchet MS" pitchFamily="34" charset="0"/>
              </a:rPr>
              <a:t>!</a:t>
            </a:r>
          </a:p>
          <a:p>
            <a:pPr marL="741363" lvl="1" indent="-284163" defTabSz="449263">
              <a:lnSpc>
                <a:spcPct val="105000"/>
              </a:lnSpc>
              <a:spcAft>
                <a:spcPts val="800"/>
              </a:spcAft>
              <a:buClr>
                <a:schemeClr val="tx2"/>
              </a:buClr>
              <a:buSzPct val="50000"/>
              <a:buFont typeface="Arial"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pt-PT" sz="2400" dirty="0">
                <a:effectLst>
                  <a:outerShdw blurRad="38100" dist="38100" dir="2700000" algn="tl">
                    <a:srgbClr val="000000"/>
                  </a:outerShdw>
                </a:effectLst>
                <a:latin typeface="Trebuchet MS" pitchFamily="34" charset="0"/>
              </a:rPr>
              <a:t>Redução da procura</a:t>
            </a:r>
          </a:p>
          <a:p>
            <a:pPr marL="741363" lvl="1" indent="-284163" defTabSz="449263">
              <a:lnSpc>
                <a:spcPct val="105000"/>
              </a:lnSpc>
              <a:spcAft>
                <a:spcPts val="800"/>
              </a:spcAft>
              <a:buClr>
                <a:schemeClr val="tx2"/>
              </a:buClr>
              <a:buSzPct val="50000"/>
              <a:buFont typeface="Arial"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pt-PT" sz="2400" dirty="0">
                <a:effectLst>
                  <a:outerShdw blurRad="38100" dist="38100" dir="2700000" algn="tl">
                    <a:srgbClr val="000000"/>
                  </a:outerShdw>
                </a:effectLst>
                <a:latin typeface="Trebuchet MS" pitchFamily="34" charset="0"/>
              </a:rPr>
              <a:t>Aumento dos custos e menor eficácia promocional</a:t>
            </a:r>
          </a:p>
          <a:p>
            <a:pPr marL="741363" lvl="1" indent="-284163" defTabSz="449263">
              <a:lnSpc>
                <a:spcPct val="105000"/>
              </a:lnSpc>
              <a:spcAft>
                <a:spcPts val="800"/>
              </a:spcAft>
              <a:buClr>
                <a:schemeClr val="tx2"/>
              </a:buClr>
              <a:buSzPct val="50000"/>
              <a:buFont typeface="Arial"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pt-PT" sz="2400" dirty="0">
                <a:effectLst>
                  <a:outerShdw blurRad="38100" dist="38100" dir="2700000" algn="tl">
                    <a:srgbClr val="000000"/>
                  </a:outerShdw>
                </a:effectLst>
                <a:latin typeface="Trebuchet MS" pitchFamily="34" charset="0"/>
              </a:rPr>
              <a:t>Distribuidores ditam as regras – </a:t>
            </a:r>
            <a:r>
              <a:rPr lang="pt-PT" sz="2400" dirty="0">
                <a:solidFill>
                  <a:srgbClr val="FF0000"/>
                </a:solidFill>
                <a:effectLst>
                  <a:outerShdw blurRad="38100" dist="38100" dir="2700000" algn="tl">
                    <a:srgbClr val="000000"/>
                  </a:outerShdw>
                </a:effectLst>
                <a:latin typeface="Trebuchet MS" pitchFamily="34" charset="0"/>
              </a:rPr>
              <a:t>grandes retalhistas</a:t>
            </a:r>
          </a:p>
        </p:txBody>
      </p:sp>
      <p:sp>
        <p:nvSpPr>
          <p:cNvPr id="4" name="Text Box 1042"/>
          <p:cNvSpPr txBox="1">
            <a:spLocks noChangeArrowheads="1"/>
          </p:cNvSpPr>
          <p:nvPr/>
        </p:nvSpPr>
        <p:spPr bwMode="auto">
          <a:xfrm>
            <a:off x="8466138" y="6521450"/>
            <a:ext cx="685800" cy="368300"/>
          </a:xfrm>
          <a:prstGeom prst="rect">
            <a:avLst/>
          </a:prstGeom>
          <a:noFill/>
          <a:ln w="9525">
            <a:noFill/>
            <a:miter lim="800000"/>
            <a:headEnd/>
            <a:tailEnd/>
          </a:ln>
          <a:effectLst/>
        </p:spPr>
        <p:txBody>
          <a:bodyPr>
            <a:spAutoFit/>
          </a:bodyPr>
          <a:lstStyle/>
          <a:p>
            <a:pPr algn="ctr">
              <a:spcBef>
                <a:spcPct val="50000"/>
              </a:spcBef>
              <a:defRPr/>
            </a:pPr>
            <a:r>
              <a:rPr lang="pt-BR" dirty="0">
                <a:latin typeface="+mn-lt"/>
              </a:rPr>
              <a:t>6</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9219"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9220" name="Rectangle 4"/>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9221" name="Rectangle 5"/>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6150" name="Rectangle 6"/>
          <p:cNvSpPr>
            <a:spLocks noGrp="1" noChangeArrowheads="1"/>
          </p:cNvSpPr>
          <p:nvPr>
            <p:ph type="title"/>
          </p:nvPr>
        </p:nvSpPr>
        <p:spPr>
          <a:xfrm>
            <a:off x="1155700" y="304800"/>
            <a:ext cx="6832600" cy="1295400"/>
          </a:xfrm>
          <a:solidFill>
            <a:srgbClr val="003366"/>
          </a:solidFill>
          <a:ln w="25400" cap="flat">
            <a:solidFill>
              <a:srgbClr val="3366FF"/>
            </a:solidFill>
          </a:ln>
          <a:effectLst>
            <a:outerShdw dist="107763" dir="2700000" algn="ctr" rotWithShape="0">
              <a:schemeClr val="bg2"/>
            </a:outerShdw>
          </a:effectLst>
        </p:spPr>
        <p:txBody>
          <a:bodyPr lIns="90488" tIns="44450" rIns="90488" bIns="44450" anchorCtr="0"/>
          <a:lstStyle/>
          <a:p>
            <a:pPr eaLnBrk="1" hangingPunct="1">
              <a:defRPr/>
            </a:pPr>
            <a:r>
              <a:rPr lang="pt-PT" sz="2800" b="1" dirty="0">
                <a:solidFill>
                  <a:srgbClr val="FFFF00"/>
                </a:solidFill>
              </a:rPr>
              <a:t>Análise </a:t>
            </a:r>
            <a:r>
              <a:rPr lang="pt-PT" sz="2800" b="1" dirty="0" smtClean="0">
                <a:solidFill>
                  <a:srgbClr val="FFFF00"/>
                </a:solidFill>
              </a:rPr>
              <a:t>Externa </a:t>
            </a:r>
            <a:r>
              <a:rPr lang="pt-PT" sz="2800" b="1" dirty="0">
                <a:solidFill>
                  <a:srgbClr val="FFFF00"/>
                </a:solidFill>
              </a:rPr>
              <a:t>Global</a:t>
            </a:r>
            <a:endParaRPr lang="pt-PT" sz="2800" b="1" dirty="0" smtClean="0">
              <a:solidFill>
                <a:srgbClr val="FFFF00"/>
              </a:solidFill>
            </a:endParaRPr>
          </a:p>
        </p:txBody>
      </p:sp>
      <p:sp>
        <p:nvSpPr>
          <p:cNvPr id="6151" name="Rectangle 7"/>
          <p:cNvSpPr>
            <a:spLocks noGrp="1" noChangeArrowheads="1"/>
          </p:cNvSpPr>
          <p:nvPr>
            <p:ph type="body" idx="1"/>
          </p:nvPr>
        </p:nvSpPr>
        <p:spPr>
          <a:xfrm>
            <a:off x="685800" y="1530350"/>
            <a:ext cx="8070850" cy="5175250"/>
          </a:xfrm>
        </p:spPr>
        <p:txBody>
          <a:bodyPr lIns="90488" tIns="44450" rIns="90488" bIns="44450"/>
          <a:lstStyle/>
          <a:p>
            <a:pPr eaLnBrk="1" hangingPunct="1">
              <a:lnSpc>
                <a:spcPct val="90000"/>
              </a:lnSpc>
              <a:defRPr/>
            </a:pPr>
            <a:endParaRPr lang="en-US" sz="2200" b="1" dirty="0" smtClean="0"/>
          </a:p>
          <a:p>
            <a:pPr eaLnBrk="1" hangingPunct="1">
              <a:lnSpc>
                <a:spcPct val="90000"/>
              </a:lnSpc>
              <a:defRPr/>
            </a:pPr>
            <a:r>
              <a:rPr lang="pt-PT" sz="2200" b="1" dirty="0" smtClean="0"/>
              <a:t>Política/Legal/Fiscal – </a:t>
            </a:r>
            <a:r>
              <a:rPr lang="pt-PT" sz="1400" b="1" dirty="0" smtClean="0">
                <a:latin typeface="+mj-lt"/>
              </a:rPr>
              <a:t>Desenvolvimentos legais, corpos governamentais a monitorar, restrições em questões de produtos e serviços, embalagem, etiquetagem, controlos de poluição, impostos directos e indirectos, estabilidade política e condições de desenvolvimento económico, países com relações prioritárias, papel dos sindicatos….</a:t>
            </a:r>
          </a:p>
          <a:p>
            <a:pPr eaLnBrk="1" hangingPunct="1">
              <a:lnSpc>
                <a:spcPct val="90000"/>
              </a:lnSpc>
              <a:buFont typeface="Wingdings" pitchFamily="2" charset="2"/>
              <a:buNone/>
              <a:defRPr/>
            </a:pPr>
            <a:endParaRPr lang="pt-PT" sz="1200" b="1" dirty="0" smtClean="0"/>
          </a:p>
          <a:p>
            <a:pPr eaLnBrk="1" hangingPunct="1">
              <a:lnSpc>
                <a:spcPct val="90000"/>
              </a:lnSpc>
              <a:defRPr/>
            </a:pPr>
            <a:r>
              <a:rPr lang="pt-PT" sz="2200" b="1" dirty="0" smtClean="0"/>
              <a:t>Económica/Demográfica – </a:t>
            </a:r>
            <a:r>
              <a:rPr lang="pt-PT" sz="1400" b="1" dirty="0" smtClean="0"/>
              <a:t>níveis de inflação, desemprego e taxas de juro, crescimento económico, mercados potenciais e seu crescimento, mudanças populacionais em idade, sexo, região……</a:t>
            </a:r>
          </a:p>
          <a:p>
            <a:pPr eaLnBrk="1" hangingPunct="1">
              <a:lnSpc>
                <a:spcPct val="90000"/>
              </a:lnSpc>
              <a:buFont typeface="Wingdings" pitchFamily="2" charset="2"/>
              <a:buNone/>
              <a:defRPr/>
            </a:pPr>
            <a:endParaRPr lang="pt-PT" sz="1200" b="1" dirty="0" smtClean="0"/>
          </a:p>
          <a:p>
            <a:pPr eaLnBrk="1" hangingPunct="1">
              <a:lnSpc>
                <a:spcPct val="90000"/>
              </a:lnSpc>
              <a:defRPr/>
            </a:pPr>
            <a:r>
              <a:rPr lang="pt-PT" sz="2200" b="1" dirty="0" smtClean="0"/>
              <a:t>Social/Cultural – </a:t>
            </a:r>
            <a:r>
              <a:rPr lang="pt-PT" sz="1400" b="1" dirty="0" smtClean="0"/>
              <a:t>Estilos de vida e suas modificações, atitudes face a empresas, produtos e serviços, atitudes face ao governo, media e poluição…..</a:t>
            </a:r>
          </a:p>
          <a:p>
            <a:pPr eaLnBrk="1" hangingPunct="1">
              <a:lnSpc>
                <a:spcPct val="90000"/>
              </a:lnSpc>
              <a:buFont typeface="Wingdings" pitchFamily="2" charset="2"/>
              <a:buNone/>
              <a:defRPr/>
            </a:pPr>
            <a:endParaRPr lang="pt-PT" sz="1200" b="1" dirty="0" smtClean="0"/>
          </a:p>
          <a:p>
            <a:pPr eaLnBrk="1" hangingPunct="1">
              <a:lnSpc>
                <a:spcPct val="90000"/>
              </a:lnSpc>
              <a:defRPr/>
            </a:pPr>
            <a:r>
              <a:rPr lang="pt-PT" sz="2200" b="1" dirty="0" smtClean="0"/>
              <a:t>Tecnológica – </a:t>
            </a:r>
            <a:r>
              <a:rPr lang="pt-PT" sz="1400" b="1" dirty="0" smtClean="0"/>
              <a:t>mudanças em produtos e tecnologias, que substitutos podem existir face à oferta da empresa, que potencialidades tem a empresa no capitulo da mudança tecnológica…..</a:t>
            </a:r>
          </a:p>
          <a:p>
            <a:pPr eaLnBrk="1" hangingPunct="1">
              <a:lnSpc>
                <a:spcPct val="90000"/>
              </a:lnSpc>
              <a:buFont typeface="Wingdings" pitchFamily="2" charset="2"/>
              <a:buNone/>
              <a:defRPr/>
            </a:pPr>
            <a:endParaRPr lang="pt-PT" sz="1200" b="1" dirty="0" smtClean="0"/>
          </a:p>
          <a:p>
            <a:pPr eaLnBrk="1" hangingPunct="1">
              <a:lnSpc>
                <a:spcPct val="90000"/>
              </a:lnSpc>
              <a:defRPr/>
            </a:pPr>
            <a:r>
              <a:rPr lang="pt-PT" sz="2200" b="1" dirty="0" smtClean="0"/>
              <a:t>Ecológica – </a:t>
            </a:r>
            <a:r>
              <a:rPr lang="pt-PT" sz="1400" b="1" dirty="0" smtClean="0"/>
              <a:t>Custo e disponibilidade dos recursos naturais necessários para a organização, que planos de contingência existem para situações menos normais, quais as preocupações ambientais da empresa……</a:t>
            </a:r>
          </a:p>
          <a:p>
            <a:pPr eaLnBrk="1" hangingPunct="1">
              <a:lnSpc>
                <a:spcPct val="90000"/>
              </a:lnSpc>
              <a:defRPr/>
            </a:pPr>
            <a:r>
              <a:rPr lang="pt-PT" sz="2200" b="1" dirty="0" smtClean="0"/>
              <a:t>Outras</a:t>
            </a:r>
          </a:p>
          <a:p>
            <a:pPr eaLnBrk="1" hangingPunct="1">
              <a:lnSpc>
                <a:spcPct val="90000"/>
              </a:lnSpc>
              <a:defRPr/>
            </a:pPr>
            <a:endParaRPr lang="pt-PT" sz="1400" b="1" dirty="0" smtClean="0">
              <a:solidFill>
                <a:srgbClr val="FFFF00"/>
              </a:solidFill>
            </a:endParaRPr>
          </a:p>
        </p:txBody>
      </p:sp>
      <p:sp>
        <p:nvSpPr>
          <p:cNvPr id="8" name="Text Box 1042"/>
          <p:cNvSpPr txBox="1">
            <a:spLocks noChangeArrowheads="1"/>
          </p:cNvSpPr>
          <p:nvPr/>
        </p:nvSpPr>
        <p:spPr bwMode="auto">
          <a:xfrm>
            <a:off x="8466138" y="6521450"/>
            <a:ext cx="685800" cy="368300"/>
          </a:xfrm>
          <a:prstGeom prst="rect">
            <a:avLst/>
          </a:prstGeom>
          <a:noFill/>
          <a:ln w="9525">
            <a:noFill/>
            <a:miter lim="800000"/>
            <a:headEnd/>
            <a:tailEnd/>
          </a:ln>
          <a:effectLst/>
        </p:spPr>
        <p:txBody>
          <a:bodyPr>
            <a:spAutoFit/>
          </a:bodyPr>
          <a:lstStyle/>
          <a:p>
            <a:pPr algn="ctr">
              <a:spcBef>
                <a:spcPct val="50000"/>
              </a:spcBef>
              <a:defRPr/>
            </a:pPr>
            <a:r>
              <a:rPr lang="pt-BR" dirty="0">
                <a:latin typeface="+mn-lt"/>
              </a:rPr>
              <a:t>7</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10243"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10244" name="Rectangle 4"/>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10245" name="Rectangle 5"/>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6150" name="Rectangle 6"/>
          <p:cNvSpPr>
            <a:spLocks noGrp="1" noChangeArrowheads="1"/>
          </p:cNvSpPr>
          <p:nvPr>
            <p:ph type="title"/>
          </p:nvPr>
        </p:nvSpPr>
        <p:spPr>
          <a:xfrm>
            <a:off x="1155700" y="304800"/>
            <a:ext cx="6832600" cy="1295400"/>
          </a:xfrm>
          <a:solidFill>
            <a:srgbClr val="003366"/>
          </a:solidFill>
          <a:ln w="25400" cap="flat">
            <a:solidFill>
              <a:srgbClr val="3366FF"/>
            </a:solidFill>
          </a:ln>
          <a:effectLst>
            <a:outerShdw dist="107763" dir="2700000" algn="ctr" rotWithShape="0">
              <a:schemeClr val="bg2"/>
            </a:outerShdw>
          </a:effectLst>
        </p:spPr>
        <p:txBody>
          <a:bodyPr lIns="90488" tIns="44450" rIns="90488" bIns="44450" anchorCtr="0"/>
          <a:lstStyle/>
          <a:p>
            <a:pPr eaLnBrk="1" hangingPunct="1">
              <a:defRPr/>
            </a:pPr>
            <a:r>
              <a:rPr lang="pt-PT" sz="2800" b="1" dirty="0" smtClean="0">
                <a:solidFill>
                  <a:srgbClr val="FFFF00"/>
                </a:solidFill>
              </a:rPr>
              <a:t>Os Objectivos da Análise do Meio Envolvente (Sectorial)</a:t>
            </a:r>
          </a:p>
        </p:txBody>
      </p:sp>
      <p:sp>
        <p:nvSpPr>
          <p:cNvPr id="6151" name="Rectangle 7"/>
          <p:cNvSpPr>
            <a:spLocks noGrp="1" noChangeArrowheads="1"/>
          </p:cNvSpPr>
          <p:nvPr>
            <p:ph type="body" idx="1"/>
          </p:nvPr>
        </p:nvSpPr>
        <p:spPr>
          <a:xfrm>
            <a:off x="692150" y="1682750"/>
            <a:ext cx="8070850" cy="5175250"/>
          </a:xfrm>
        </p:spPr>
        <p:txBody>
          <a:bodyPr lIns="90488" tIns="44450" rIns="90488" bIns="44450"/>
          <a:lstStyle/>
          <a:p>
            <a:pPr eaLnBrk="1" hangingPunct="1">
              <a:lnSpc>
                <a:spcPct val="90000"/>
              </a:lnSpc>
              <a:defRPr/>
            </a:pPr>
            <a:endParaRPr lang="en-US" sz="2200" b="1" dirty="0" smtClean="0"/>
          </a:p>
          <a:p>
            <a:pPr eaLnBrk="1" hangingPunct="1">
              <a:lnSpc>
                <a:spcPct val="90000"/>
              </a:lnSpc>
              <a:defRPr/>
            </a:pPr>
            <a:r>
              <a:rPr lang="pt-PT" sz="2200" b="1" dirty="0" smtClean="0"/>
              <a:t>Perceber como a </a:t>
            </a:r>
            <a:r>
              <a:rPr lang="pt-PT" sz="2200" b="1" u="sng" dirty="0" smtClean="0">
                <a:solidFill>
                  <a:srgbClr val="FF0000"/>
                </a:solidFill>
              </a:rPr>
              <a:t>estrutura da indústria </a:t>
            </a:r>
            <a:r>
              <a:rPr lang="pt-PT" sz="2200" b="1" dirty="0" smtClean="0"/>
              <a:t>direcciona a competição, que determina o nível de resultado da indústria.</a:t>
            </a:r>
          </a:p>
          <a:p>
            <a:pPr eaLnBrk="1" hangingPunct="1">
              <a:lnSpc>
                <a:spcPct val="90000"/>
              </a:lnSpc>
              <a:buFont typeface="Wingdings" pitchFamily="2" charset="2"/>
              <a:buNone/>
              <a:defRPr/>
            </a:pPr>
            <a:endParaRPr lang="pt-PT" sz="2200" b="1" dirty="0" smtClean="0"/>
          </a:p>
          <a:p>
            <a:pPr eaLnBrk="1" hangingPunct="1">
              <a:lnSpc>
                <a:spcPct val="90000"/>
              </a:lnSpc>
              <a:defRPr/>
            </a:pPr>
            <a:r>
              <a:rPr lang="pt-PT" sz="2200" b="1" dirty="0" smtClean="0"/>
              <a:t>Avaliar o grau de </a:t>
            </a:r>
            <a:r>
              <a:rPr lang="pt-PT" sz="2200" b="1" u="sng" dirty="0" smtClean="0"/>
              <a:t>atractividade </a:t>
            </a:r>
            <a:r>
              <a:rPr lang="pt-PT" sz="2200" b="1" dirty="0" smtClean="0"/>
              <a:t>da indústria.</a:t>
            </a:r>
          </a:p>
          <a:p>
            <a:pPr eaLnBrk="1" hangingPunct="1">
              <a:lnSpc>
                <a:spcPct val="90000"/>
              </a:lnSpc>
              <a:buFont typeface="Wingdings" pitchFamily="2" charset="2"/>
              <a:buNone/>
              <a:defRPr/>
            </a:pPr>
            <a:endParaRPr lang="pt-PT" sz="2200" b="1" dirty="0" smtClean="0"/>
          </a:p>
          <a:p>
            <a:pPr eaLnBrk="1" hangingPunct="1">
              <a:lnSpc>
                <a:spcPct val="90000"/>
              </a:lnSpc>
              <a:defRPr/>
            </a:pPr>
            <a:r>
              <a:rPr lang="pt-PT" sz="2200" b="1" dirty="0" smtClean="0"/>
              <a:t>Usar as </a:t>
            </a:r>
            <a:r>
              <a:rPr lang="pt-PT" sz="2200" b="1" u="sng" dirty="0" smtClean="0"/>
              <a:t>evidências de mudanças </a:t>
            </a:r>
            <a:r>
              <a:rPr lang="pt-PT" sz="2200" b="1" dirty="0" smtClean="0"/>
              <a:t>na estrutura da indústria para prever o resultado futuro.</a:t>
            </a:r>
          </a:p>
          <a:p>
            <a:pPr eaLnBrk="1" hangingPunct="1">
              <a:lnSpc>
                <a:spcPct val="90000"/>
              </a:lnSpc>
              <a:buFont typeface="Wingdings" pitchFamily="2" charset="2"/>
              <a:buNone/>
              <a:defRPr/>
            </a:pPr>
            <a:endParaRPr lang="pt-PT" sz="2200" b="1" dirty="0" smtClean="0"/>
          </a:p>
          <a:p>
            <a:pPr eaLnBrk="1" hangingPunct="1">
              <a:lnSpc>
                <a:spcPct val="90000"/>
              </a:lnSpc>
              <a:defRPr/>
            </a:pPr>
            <a:r>
              <a:rPr lang="pt-PT" sz="2200" b="1" dirty="0" smtClean="0"/>
              <a:t>Formular </a:t>
            </a:r>
            <a:r>
              <a:rPr lang="pt-PT" sz="2200" b="1" u="sng" dirty="0" smtClean="0"/>
              <a:t>estratégias para mudar </a:t>
            </a:r>
            <a:r>
              <a:rPr lang="pt-PT" sz="2200" b="1" dirty="0" smtClean="0"/>
              <a:t>a estrutura da indústria e melhorar o lucro da indústria.</a:t>
            </a:r>
          </a:p>
          <a:p>
            <a:pPr eaLnBrk="1" hangingPunct="1">
              <a:lnSpc>
                <a:spcPct val="90000"/>
              </a:lnSpc>
              <a:buFont typeface="Wingdings" pitchFamily="2" charset="2"/>
              <a:buNone/>
              <a:defRPr/>
            </a:pPr>
            <a:endParaRPr lang="pt-PT" sz="2200" b="1" dirty="0" smtClean="0"/>
          </a:p>
          <a:p>
            <a:pPr eaLnBrk="1" hangingPunct="1">
              <a:lnSpc>
                <a:spcPct val="90000"/>
              </a:lnSpc>
              <a:defRPr/>
            </a:pPr>
            <a:r>
              <a:rPr lang="pt-PT" sz="2200" b="1" dirty="0" smtClean="0"/>
              <a:t>Identificar os </a:t>
            </a:r>
            <a:r>
              <a:rPr lang="pt-PT" sz="2200" b="1" u="sng" dirty="0" smtClean="0">
                <a:solidFill>
                  <a:srgbClr val="FF0000"/>
                </a:solidFill>
              </a:rPr>
              <a:t>factores chave de sucesso </a:t>
            </a:r>
            <a:r>
              <a:rPr lang="pt-PT" sz="2200" b="1" dirty="0" smtClean="0">
                <a:solidFill>
                  <a:srgbClr val="FFFF00"/>
                </a:solidFill>
              </a:rPr>
              <a:t>(KSF)</a:t>
            </a:r>
          </a:p>
        </p:txBody>
      </p:sp>
      <p:sp>
        <p:nvSpPr>
          <p:cNvPr id="8" name="Text Box 1042"/>
          <p:cNvSpPr txBox="1">
            <a:spLocks noChangeArrowheads="1"/>
          </p:cNvSpPr>
          <p:nvPr/>
        </p:nvSpPr>
        <p:spPr bwMode="auto">
          <a:xfrm>
            <a:off x="8466138" y="6521450"/>
            <a:ext cx="685800" cy="368300"/>
          </a:xfrm>
          <a:prstGeom prst="rect">
            <a:avLst/>
          </a:prstGeom>
          <a:noFill/>
          <a:ln w="9525">
            <a:noFill/>
            <a:miter lim="800000"/>
            <a:headEnd/>
            <a:tailEnd/>
          </a:ln>
          <a:effectLst/>
        </p:spPr>
        <p:txBody>
          <a:bodyPr>
            <a:spAutoFit/>
          </a:bodyPr>
          <a:lstStyle/>
          <a:p>
            <a:pPr algn="ctr">
              <a:spcBef>
                <a:spcPct val="50000"/>
              </a:spcBef>
              <a:defRPr/>
            </a:pPr>
            <a:r>
              <a:rPr lang="pt-BR" dirty="0">
                <a:latin typeface="+mn-lt"/>
              </a:rPr>
              <a:t>8</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11267"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11268" name="Rectangle 4"/>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11269" name="Rectangle 5"/>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GB"/>
          </a:p>
        </p:txBody>
      </p:sp>
      <p:sp>
        <p:nvSpPr>
          <p:cNvPr id="6150" name="Rectangle 6"/>
          <p:cNvSpPr>
            <a:spLocks noGrp="1" noChangeArrowheads="1"/>
          </p:cNvSpPr>
          <p:nvPr>
            <p:ph type="title"/>
          </p:nvPr>
        </p:nvSpPr>
        <p:spPr>
          <a:xfrm>
            <a:off x="1155700" y="304800"/>
            <a:ext cx="6832600" cy="1295400"/>
          </a:xfrm>
          <a:solidFill>
            <a:srgbClr val="003366"/>
          </a:solidFill>
          <a:ln w="25400" cap="flat">
            <a:solidFill>
              <a:srgbClr val="3366FF"/>
            </a:solidFill>
          </a:ln>
          <a:effectLst>
            <a:outerShdw dist="107763" dir="2700000" algn="ctr" rotWithShape="0">
              <a:schemeClr val="bg2"/>
            </a:outerShdw>
          </a:effectLst>
        </p:spPr>
        <p:txBody>
          <a:bodyPr lIns="90488" tIns="44450" rIns="90488" bIns="44450" anchorCtr="0"/>
          <a:lstStyle/>
          <a:p>
            <a:pPr eaLnBrk="1" hangingPunct="1">
              <a:defRPr/>
            </a:pPr>
            <a:r>
              <a:rPr lang="pt-PT" sz="2800" b="1" dirty="0">
                <a:solidFill>
                  <a:srgbClr val="FFFF00"/>
                </a:solidFill>
              </a:rPr>
              <a:t>Análise </a:t>
            </a:r>
            <a:r>
              <a:rPr lang="pt-PT" sz="2800" b="1" dirty="0" smtClean="0">
                <a:solidFill>
                  <a:srgbClr val="FFFF00"/>
                </a:solidFill>
              </a:rPr>
              <a:t>Externa da Indústria</a:t>
            </a:r>
          </a:p>
        </p:txBody>
      </p:sp>
      <p:sp>
        <p:nvSpPr>
          <p:cNvPr id="6151" name="Rectangle 7"/>
          <p:cNvSpPr>
            <a:spLocks noGrp="1" noChangeArrowheads="1"/>
          </p:cNvSpPr>
          <p:nvPr>
            <p:ph type="body" idx="1"/>
          </p:nvPr>
        </p:nvSpPr>
        <p:spPr>
          <a:xfrm>
            <a:off x="685800" y="1530350"/>
            <a:ext cx="8070850" cy="5175250"/>
          </a:xfrm>
        </p:spPr>
        <p:txBody>
          <a:bodyPr lIns="90488" tIns="44450" rIns="90488" bIns="44450"/>
          <a:lstStyle/>
          <a:p>
            <a:pPr eaLnBrk="1" hangingPunct="1">
              <a:lnSpc>
                <a:spcPct val="90000"/>
              </a:lnSpc>
              <a:defRPr/>
            </a:pPr>
            <a:endParaRPr lang="en-US" sz="2200" b="1" dirty="0" smtClean="0"/>
          </a:p>
          <a:p>
            <a:pPr eaLnBrk="1" hangingPunct="1">
              <a:lnSpc>
                <a:spcPct val="90000"/>
              </a:lnSpc>
              <a:defRPr/>
            </a:pPr>
            <a:r>
              <a:rPr lang="pt-PT" sz="2200" b="1" dirty="0" smtClean="0"/>
              <a:t>Mercados – </a:t>
            </a:r>
            <a:r>
              <a:rPr lang="pt-PT" sz="1400" b="1" dirty="0" smtClean="0"/>
              <a:t>Evolução dos mercados, dimensão e distribuição geográfica, quais os principais segmentos de mercado, como crescem e as suas perspectivas? Existência de novos segmentos de mercado emergentes? Prioridades de mercado estão a modificar-se? Quais os futuros desenvolvimentos dos mercados? Quais as mudanças e variáveis já identificáveis? Termos e condições de venda estão a mudar? Há novas formas de contacto com clientes, novas formas de relação e novas formas de distribuição….</a:t>
            </a:r>
          </a:p>
          <a:p>
            <a:pPr eaLnBrk="1" hangingPunct="1">
              <a:lnSpc>
                <a:spcPct val="90000"/>
              </a:lnSpc>
              <a:defRPr/>
            </a:pPr>
            <a:endParaRPr lang="pt-PT" sz="1200" b="1" dirty="0" smtClean="0"/>
          </a:p>
          <a:p>
            <a:pPr eaLnBrk="1" hangingPunct="1">
              <a:lnSpc>
                <a:spcPct val="90000"/>
              </a:lnSpc>
              <a:defRPr/>
            </a:pPr>
            <a:r>
              <a:rPr lang="pt-PT" sz="2200" b="1" dirty="0" smtClean="0"/>
              <a:t>Concorrência – </a:t>
            </a:r>
            <a:r>
              <a:rPr lang="pt-PT" sz="1400" b="1" dirty="0" smtClean="0"/>
              <a:t>quais as modificações que se sentem na estrutura, base e intensidade da concorrência? Quem são os grandes competidores e como estão a mudar, quais os novos </a:t>
            </a:r>
            <a:r>
              <a:rPr lang="pt-PT" sz="1400" b="1" dirty="0" err="1" smtClean="0"/>
              <a:t>entrantes</a:t>
            </a:r>
            <a:r>
              <a:rPr lang="pt-PT" sz="1400" b="1" dirty="0" smtClean="0"/>
              <a:t>? Quais as capacidades e competências da concorrência? Quais os maiores pontos fortes e fracos dos concorrentes? Quais os objectivos, projectos e estratégias de cada concorrente? Quais os níveis de rentabilidade de cada concorrente? Que consistência comportamental em termos de desenvolvimento de mercado se podem notar nos concorrentes? Alguma modificação nas quotas de mercado? Qual a diversificação de cada concorrente? Que ligações internacionais têm os concorrentes? Quais os padrões de integração e posse de activos tem cada concorrente e qual a tendência? Quais as barreiras à entrada que existem actualmente? De que forma podem estas barreiras mudar?.....</a:t>
            </a:r>
          </a:p>
          <a:p>
            <a:pPr eaLnBrk="1" hangingPunct="1">
              <a:lnSpc>
                <a:spcPct val="90000"/>
              </a:lnSpc>
              <a:defRPr/>
            </a:pPr>
            <a:r>
              <a:rPr lang="pt-PT" sz="2200" b="1" dirty="0" smtClean="0"/>
              <a:t>Fornecedores – </a:t>
            </a:r>
            <a:r>
              <a:rPr lang="pt-PT" sz="1400" b="1" dirty="0" smtClean="0"/>
              <a:t>Que modificações se verificam na rede de fornecedores? Quais as novas fontes de abastecimento? Quais os objectivos e estratégias dos principais fornecedores? Quais as modificações comportamentais nos fornecedores e suas formas de venda…...</a:t>
            </a:r>
          </a:p>
        </p:txBody>
      </p:sp>
      <p:sp>
        <p:nvSpPr>
          <p:cNvPr id="8" name="Text Box 1042"/>
          <p:cNvSpPr txBox="1">
            <a:spLocks noChangeArrowheads="1"/>
          </p:cNvSpPr>
          <p:nvPr/>
        </p:nvSpPr>
        <p:spPr bwMode="auto">
          <a:xfrm>
            <a:off x="8466138" y="6521450"/>
            <a:ext cx="685800" cy="368300"/>
          </a:xfrm>
          <a:prstGeom prst="rect">
            <a:avLst/>
          </a:prstGeom>
          <a:noFill/>
          <a:ln w="9525">
            <a:noFill/>
            <a:miter lim="800000"/>
            <a:headEnd/>
            <a:tailEnd/>
          </a:ln>
          <a:effectLst/>
        </p:spPr>
        <p:txBody>
          <a:bodyPr>
            <a:spAutoFit/>
          </a:bodyPr>
          <a:lstStyle/>
          <a:p>
            <a:pPr algn="ctr">
              <a:spcBef>
                <a:spcPct val="50000"/>
              </a:spcBef>
              <a:defRPr/>
            </a:pPr>
            <a:r>
              <a:rPr lang="pt-BR" dirty="0">
                <a:latin typeface="+mn-lt"/>
              </a:rPr>
              <a:t>9</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Modelo de apresentação predefinido">
  <a:themeElements>
    <a:clrScheme name="Modelo de apresentação predefinido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Modelo de apresentação predefinido">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Modelo de apresentação predefinido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Modelo de apresentação predefinido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Modelo de apresentação predefinido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Modelo de apresentação predefinido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Modelo de apresentação predefinido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Modelo de apresentação predefinido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Modelo de apresentação predefinido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Modelo de apresentação predefinido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Modelo de apresentação predefinido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Ripple</Template>
  <TotalTime>1242874673</TotalTime>
  <Words>1800</Words>
  <Application>Microsoft Office PowerPoint</Application>
  <PresentationFormat>Apresentação no Ecrã (4:3)</PresentationFormat>
  <Paragraphs>389</Paragraphs>
  <Slides>27</Slides>
  <Notes>20</Notes>
  <HiddenSlides>0</HiddenSlides>
  <MMClips>0</MMClips>
  <ScaleCrop>false</ScaleCrop>
  <HeadingPairs>
    <vt:vector size="8" baseType="variant">
      <vt:variant>
        <vt:lpstr>Tipos de letra usados</vt:lpstr>
      </vt:variant>
      <vt:variant>
        <vt:i4>6</vt:i4>
      </vt:variant>
      <vt:variant>
        <vt:lpstr>Tema</vt:lpstr>
      </vt:variant>
      <vt:variant>
        <vt:i4>1</vt:i4>
      </vt:variant>
      <vt:variant>
        <vt:lpstr>Servidores OLE incorporados</vt:lpstr>
      </vt:variant>
      <vt:variant>
        <vt:i4>1</vt:i4>
      </vt:variant>
      <vt:variant>
        <vt:lpstr>Títulos dos diapositivos</vt:lpstr>
      </vt:variant>
      <vt:variant>
        <vt:i4>27</vt:i4>
      </vt:variant>
    </vt:vector>
  </HeadingPairs>
  <TitlesOfParts>
    <vt:vector size="35" baseType="lpstr">
      <vt:lpstr>Arial</vt:lpstr>
      <vt:lpstr>Trebuchet MS</vt:lpstr>
      <vt:lpstr>Wingdings</vt:lpstr>
      <vt:lpstr>Times New Roman</vt:lpstr>
      <vt:lpstr>Calibri</vt:lpstr>
      <vt:lpstr>Verdana</vt:lpstr>
      <vt:lpstr>Modelo de apresentação predefinido</vt:lpstr>
      <vt:lpstr>Clip</vt:lpstr>
      <vt:lpstr>Apresentação do PowerPoint</vt:lpstr>
      <vt:lpstr>Agenda da Aula </vt:lpstr>
      <vt:lpstr>Estratégia – Níveis de Análise</vt:lpstr>
      <vt:lpstr>Estratégia – Níveis de Análise</vt:lpstr>
      <vt:lpstr>Os Objectivos da Análise Estratégica Global</vt:lpstr>
      <vt:lpstr>Apresentação do PowerPoint</vt:lpstr>
      <vt:lpstr>Análise Externa Global</vt:lpstr>
      <vt:lpstr>Os Objectivos da Análise do Meio Envolvente (Sectorial)</vt:lpstr>
      <vt:lpstr>Análise Externa da Indústria</vt:lpstr>
      <vt:lpstr>Análise Externa da Indústria</vt:lpstr>
      <vt:lpstr>Micro ambiente</vt:lpstr>
      <vt:lpstr>Os Determinantes do  Resultado da Indústria</vt:lpstr>
      <vt:lpstr>Analise do Meio Envolvente Imediato, Especifico ou Sectorial</vt:lpstr>
      <vt:lpstr>Apresentação do PowerPoint</vt:lpstr>
      <vt:lpstr>Analise do Meio Envolvente Imediato, Especifico ou Sectorial</vt:lpstr>
      <vt:lpstr>Analise do Meio Envolvente Imediato, Especifico ou Sectorial</vt:lpstr>
      <vt:lpstr>Apresentação do PowerPoint</vt:lpstr>
      <vt:lpstr>Apresentação do PowerPoint</vt:lpstr>
      <vt:lpstr>Apresentação do PowerPoint</vt:lpstr>
      <vt:lpstr>Apresentação do PowerPoint</vt:lpstr>
      <vt:lpstr>O Modelo das 5 Forças de Porter – Como Operacionalizar?</vt:lpstr>
      <vt:lpstr>O Modelo das 5 Forças de Porter – Como Operacionalizar?</vt:lpstr>
      <vt:lpstr>Um Olhar sobre os factores criticos de sucesso</vt:lpstr>
      <vt:lpstr>Identificar Fatores-Chave de Sucesso (Key Success Factors)</vt:lpstr>
      <vt:lpstr>Um Olhar sobre os factores criticos de sucesso</vt:lpstr>
      <vt:lpstr>Críticas ao Modelo de Porter</vt:lpstr>
      <vt:lpstr>Críticas ao Modelo de Porter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Analyzing the Industry Environment</dc:title>
  <dc:creator>GSB Technology Center</dc:creator>
  <cp:lastModifiedBy>user</cp:lastModifiedBy>
  <cp:revision>126</cp:revision>
  <dcterms:created xsi:type="dcterms:W3CDTF">1998-03-22T16:41:04Z</dcterms:created>
  <dcterms:modified xsi:type="dcterms:W3CDTF">2013-10-30T22:10:51Z</dcterms:modified>
</cp:coreProperties>
</file>