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338" r:id="rId2"/>
    <p:sldId id="363" r:id="rId3"/>
    <p:sldId id="362" r:id="rId4"/>
    <p:sldId id="353" r:id="rId5"/>
    <p:sldId id="364" r:id="rId6"/>
    <p:sldId id="369" r:id="rId7"/>
    <p:sldId id="368" r:id="rId8"/>
    <p:sldId id="370" r:id="rId9"/>
    <p:sldId id="342" r:id="rId10"/>
    <p:sldId id="354" r:id="rId11"/>
    <p:sldId id="371" r:id="rId12"/>
    <p:sldId id="372" r:id="rId13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0000"/>
    <a:srgbClr val="FF3300"/>
    <a:srgbClr val="FFFF00"/>
    <a:srgbClr val="66CCFF"/>
    <a:srgbClr val="F9E1D1"/>
    <a:srgbClr val="FFFF99"/>
    <a:srgbClr val="F6D2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40" autoAdjust="0"/>
    <p:restoredTop sz="84547" autoAdjust="0"/>
  </p:normalViewPr>
  <p:slideViewPr>
    <p:cSldViewPr>
      <p:cViewPr>
        <p:scale>
          <a:sx n="86" d="100"/>
          <a:sy n="86" d="100"/>
        </p:scale>
        <p:origin x="-1284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2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4326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3483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561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663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765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741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844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946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049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151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253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356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458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245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245 w 5740"/>
                <a:gd name="T7" fmla="*/ 0 h 4316"/>
                <a:gd name="T8" fmla="*/ 6245 w 5740"/>
                <a:gd name="T9" fmla="*/ 0 h 4316"/>
                <a:gd name="T10" fmla="*/ 6245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6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6 w 382"/>
                  <a:gd name="T19" fmla="*/ 96 h 96"/>
                  <a:gd name="T20" fmla="*/ 290 w 382"/>
                  <a:gd name="T21" fmla="*/ 90 h 96"/>
                  <a:gd name="T22" fmla="*/ 338 w 382"/>
                  <a:gd name="T23" fmla="*/ 84 h 96"/>
                  <a:gd name="T24" fmla="*/ 379 w 382"/>
                  <a:gd name="T25" fmla="*/ 66 h 96"/>
                  <a:gd name="T26" fmla="*/ 409 w 382"/>
                  <a:gd name="T27" fmla="*/ 42 h 96"/>
                  <a:gd name="T28" fmla="*/ 403 w 382"/>
                  <a:gd name="T29" fmla="*/ 42 h 96"/>
                  <a:gd name="T30" fmla="*/ 373 w 382"/>
                  <a:gd name="T31" fmla="*/ 66 h 96"/>
                  <a:gd name="T32" fmla="*/ 332 w 382"/>
                  <a:gd name="T33" fmla="*/ 78 h 96"/>
                  <a:gd name="T34" fmla="*/ 290 w 382"/>
                  <a:gd name="T35" fmla="*/ 90 h 96"/>
                  <a:gd name="T36" fmla="*/ 236 w 382"/>
                  <a:gd name="T37" fmla="*/ 96 h 96"/>
                  <a:gd name="T38" fmla="*/ 236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6 w 185"/>
                  <a:gd name="T5" fmla="*/ 36 h 210"/>
                  <a:gd name="T6" fmla="*/ 182 w 185"/>
                  <a:gd name="T7" fmla="*/ 72 h 210"/>
                  <a:gd name="T8" fmla="*/ 188 w 185"/>
                  <a:gd name="T9" fmla="*/ 90 h 210"/>
                  <a:gd name="T10" fmla="*/ 194 w 185"/>
                  <a:gd name="T11" fmla="*/ 114 h 210"/>
                  <a:gd name="T12" fmla="*/ 188 w 185"/>
                  <a:gd name="T13" fmla="*/ 138 h 210"/>
                  <a:gd name="T14" fmla="*/ 176 w 185"/>
                  <a:gd name="T15" fmla="*/ 162 h 210"/>
                  <a:gd name="T16" fmla="*/ 146 w 185"/>
                  <a:gd name="T17" fmla="*/ 180 h 210"/>
                  <a:gd name="T18" fmla="*/ 90 w 185"/>
                  <a:gd name="T19" fmla="*/ 198 h 210"/>
                  <a:gd name="T20" fmla="*/ 123 w 185"/>
                  <a:gd name="T21" fmla="*/ 210 h 210"/>
                  <a:gd name="T22" fmla="*/ 158 w 185"/>
                  <a:gd name="T23" fmla="*/ 192 h 210"/>
                  <a:gd name="T24" fmla="*/ 188 w 185"/>
                  <a:gd name="T25" fmla="*/ 168 h 210"/>
                  <a:gd name="T26" fmla="*/ 206 w 185"/>
                  <a:gd name="T27" fmla="*/ 144 h 210"/>
                  <a:gd name="T28" fmla="*/ 212 w 185"/>
                  <a:gd name="T29" fmla="*/ 114 h 210"/>
                  <a:gd name="T30" fmla="*/ 206 w 185"/>
                  <a:gd name="T31" fmla="*/ 90 h 210"/>
                  <a:gd name="T32" fmla="*/ 200 w 185"/>
                  <a:gd name="T33" fmla="*/ 66 h 210"/>
                  <a:gd name="T34" fmla="*/ 182 w 185"/>
                  <a:gd name="T35" fmla="*/ 48 h 210"/>
                  <a:gd name="T36" fmla="*/ 158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830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13830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59434-96CD-4E5C-A9D4-FC8F1BEC350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0007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943F-C6F6-4766-92CB-75880C164DA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4504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DBA2-5F9D-4116-98F8-B40AD52E020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24204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22ED9-354B-4416-AAFE-3E5CE76719D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44218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CE8DE-7FA3-49C1-9825-55A9D15577A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91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5C396-6190-4AE9-9CBD-C3A07F3AB3A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797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9F5F5-8FC0-460D-8445-7A3BAF9E01B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2208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6D2D4-8397-4F6D-8121-DDBD7CABA5E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051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0E5F6-78B3-4153-8B68-13FF6EC1FC7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81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80EF3-ADEE-4684-B2AC-3B11C2DA024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5699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22503-4BD5-4F13-8EDD-7AF72F6B27C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56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BD5C5-CF3C-49E4-96EB-77F6B238D14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2797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245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245 w 5740"/>
                <a:gd name="T7" fmla="*/ 0 h 4316"/>
                <a:gd name="T8" fmla="*/ 6245 w 5740"/>
                <a:gd name="T9" fmla="*/ 0 h 4316"/>
                <a:gd name="T10" fmla="*/ 6245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722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723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4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725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6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6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6 w 382"/>
                  <a:gd name="T19" fmla="*/ 96 h 96"/>
                  <a:gd name="T20" fmla="*/ 290 w 382"/>
                  <a:gd name="T21" fmla="*/ 90 h 96"/>
                  <a:gd name="T22" fmla="*/ 338 w 382"/>
                  <a:gd name="T23" fmla="*/ 84 h 96"/>
                  <a:gd name="T24" fmla="*/ 379 w 382"/>
                  <a:gd name="T25" fmla="*/ 66 h 96"/>
                  <a:gd name="T26" fmla="*/ 409 w 382"/>
                  <a:gd name="T27" fmla="*/ 42 h 96"/>
                  <a:gd name="T28" fmla="*/ 403 w 382"/>
                  <a:gd name="T29" fmla="*/ 42 h 96"/>
                  <a:gd name="T30" fmla="*/ 373 w 382"/>
                  <a:gd name="T31" fmla="*/ 66 h 96"/>
                  <a:gd name="T32" fmla="*/ 332 w 382"/>
                  <a:gd name="T33" fmla="*/ 78 h 96"/>
                  <a:gd name="T34" fmla="*/ 290 w 382"/>
                  <a:gd name="T35" fmla="*/ 90 h 96"/>
                  <a:gd name="T36" fmla="*/ 236 w 382"/>
                  <a:gd name="T37" fmla="*/ 96 h 96"/>
                  <a:gd name="T38" fmla="*/ 236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6 w 185"/>
                  <a:gd name="T5" fmla="*/ 36 h 210"/>
                  <a:gd name="T6" fmla="*/ 182 w 185"/>
                  <a:gd name="T7" fmla="*/ 72 h 210"/>
                  <a:gd name="T8" fmla="*/ 188 w 185"/>
                  <a:gd name="T9" fmla="*/ 90 h 210"/>
                  <a:gd name="T10" fmla="*/ 194 w 185"/>
                  <a:gd name="T11" fmla="*/ 114 h 210"/>
                  <a:gd name="T12" fmla="*/ 188 w 185"/>
                  <a:gd name="T13" fmla="*/ 138 h 210"/>
                  <a:gd name="T14" fmla="*/ 176 w 185"/>
                  <a:gd name="T15" fmla="*/ 162 h 210"/>
                  <a:gd name="T16" fmla="*/ 146 w 185"/>
                  <a:gd name="T17" fmla="*/ 180 h 210"/>
                  <a:gd name="T18" fmla="*/ 90 w 185"/>
                  <a:gd name="T19" fmla="*/ 198 h 210"/>
                  <a:gd name="T20" fmla="*/ 123 w 185"/>
                  <a:gd name="T21" fmla="*/ 210 h 210"/>
                  <a:gd name="T22" fmla="*/ 158 w 185"/>
                  <a:gd name="T23" fmla="*/ 192 h 210"/>
                  <a:gd name="T24" fmla="*/ 188 w 185"/>
                  <a:gd name="T25" fmla="*/ 168 h 210"/>
                  <a:gd name="T26" fmla="*/ 206 w 185"/>
                  <a:gd name="T27" fmla="*/ 144 h 210"/>
                  <a:gd name="T28" fmla="*/ 212 w 185"/>
                  <a:gd name="T29" fmla="*/ 114 h 210"/>
                  <a:gd name="T30" fmla="*/ 206 w 185"/>
                  <a:gd name="T31" fmla="*/ 90 h 210"/>
                  <a:gd name="T32" fmla="*/ 200 w 185"/>
                  <a:gd name="T33" fmla="*/ 66 h 210"/>
                  <a:gd name="T34" fmla="*/ 182 w 185"/>
                  <a:gd name="T35" fmla="*/ 48 h 210"/>
                  <a:gd name="T36" fmla="*/ 158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728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13728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3728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12E19BF7-5030-4899-9C50-987EE936229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03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02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981200"/>
            <a:ext cx="6318250" cy="2209800"/>
          </a:xfrm>
          <a:solidFill>
            <a:srgbClr val="003366"/>
          </a:solidFill>
          <a:ln w="12700" cap="flat">
            <a:solidFill>
              <a:srgbClr val="3365FB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115000"/>
              </a:lnSpc>
              <a:defRPr/>
            </a:pPr>
            <a:r>
              <a:rPr lang="pt-PT" sz="3600" dirty="0">
                <a:solidFill>
                  <a:srgbClr val="FFFF00"/>
                </a:solidFill>
              </a:rPr>
              <a:t>Implementação da Estratégia</a:t>
            </a:r>
            <a:endParaRPr lang="pt-PT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Comunicar políticas de “</a:t>
            </a:r>
            <a:r>
              <a:rPr lang="pt-PT" sz="2800" b="1" dirty="0" err="1">
                <a:solidFill>
                  <a:srgbClr val="FFFF00"/>
                </a:solidFill>
              </a:rPr>
              <a:t>empowerment</a:t>
            </a:r>
            <a:r>
              <a:rPr lang="pt-PT" sz="2800" b="1" dirty="0">
                <a:solidFill>
                  <a:srgbClr val="FFFF00"/>
                </a:solidFill>
              </a:rPr>
              <a:t>”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219200" y="1833166"/>
            <a:ext cx="7162800" cy="79391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29600" tIns="118800" rIns="129600" bIns="118800">
            <a:spAutoFit/>
          </a:bodyPr>
          <a:lstStyle/>
          <a:p>
            <a:pPr algn="ctr" defTabSz="762000">
              <a:spcBef>
                <a:spcPct val="50000"/>
              </a:spcBef>
              <a:defRPr/>
            </a:pPr>
            <a:r>
              <a:rPr lang="pt-PT" sz="3600" b="1" dirty="0" err="1">
                <a:latin typeface="Arial" charset="0"/>
              </a:rPr>
              <a:t>Empowerment</a:t>
            </a:r>
            <a:r>
              <a:rPr lang="pt-PT" sz="3600" b="1" dirty="0">
                <a:latin typeface="Arial" charset="0"/>
              </a:rPr>
              <a:t>?</a:t>
            </a:r>
          </a:p>
        </p:txBody>
      </p:sp>
      <p:sp>
        <p:nvSpPr>
          <p:cNvPr id="12296" name="Rectângulo 1"/>
          <p:cNvSpPr>
            <a:spLocks noChangeArrowheads="1"/>
          </p:cNvSpPr>
          <p:nvPr/>
        </p:nvSpPr>
        <p:spPr bwMode="auto">
          <a:xfrm>
            <a:off x="671513" y="2895600"/>
            <a:ext cx="81676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PT"/>
              <a:t>Empowerment, ou delegação de autoridade, é uma abordagem a projectos de trabalho que se baseia na delegação de poderes de decisão, autonomia e participação dos funcionários na gestão das empresas </a:t>
            </a:r>
          </a:p>
        </p:txBody>
      </p:sp>
      <p:sp>
        <p:nvSpPr>
          <p:cNvPr id="12297" name="Rectângulo 2"/>
          <p:cNvSpPr>
            <a:spLocks noChangeArrowheads="1"/>
          </p:cNvSpPr>
          <p:nvPr/>
        </p:nvSpPr>
        <p:spPr bwMode="auto">
          <a:xfrm>
            <a:off x="2765425" y="4021138"/>
            <a:ext cx="39798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defTabSz="762000">
              <a:spcBef>
                <a:spcPct val="50000"/>
              </a:spcBef>
            </a:pPr>
            <a:r>
              <a:rPr lang="pt-PT" sz="7200" b="1"/>
              <a:t>Politicas</a:t>
            </a:r>
          </a:p>
        </p:txBody>
      </p:sp>
      <p:sp>
        <p:nvSpPr>
          <p:cNvPr id="12298" name="Rectângulo 3"/>
          <p:cNvSpPr>
            <a:spLocks noChangeArrowheads="1"/>
          </p:cNvSpPr>
          <p:nvPr/>
        </p:nvSpPr>
        <p:spPr bwMode="auto">
          <a:xfrm>
            <a:off x="838200" y="5195888"/>
            <a:ext cx="800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As políticas derivam das tácticas funcionais com o propósito de ajudar à execução da estratégia</a:t>
            </a:r>
          </a:p>
        </p:txBody>
      </p:sp>
      <p:sp>
        <p:nvSpPr>
          <p:cNvPr id="12299" name="Rectângulo 4"/>
          <p:cNvSpPr>
            <a:spLocks noChangeArrowheads="1"/>
          </p:cNvSpPr>
          <p:nvPr/>
        </p:nvSpPr>
        <p:spPr bwMode="auto">
          <a:xfrm>
            <a:off x="838200" y="6019800"/>
            <a:ext cx="75438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PT" sz="2400" b="1"/>
              <a:t>Políticas de empowerment </a:t>
            </a:r>
            <a:r>
              <a:rPr lang="pt-PT"/>
              <a:t>– destinadas a possibilitar a decisão dos colaboradores nas tarefas que executam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Comunicar políticas de “</a:t>
            </a:r>
            <a:r>
              <a:rPr lang="pt-PT" sz="2800" b="1" dirty="0" err="1">
                <a:solidFill>
                  <a:srgbClr val="FFFF00"/>
                </a:solidFill>
              </a:rPr>
              <a:t>empowerment</a:t>
            </a:r>
            <a:r>
              <a:rPr lang="pt-PT" sz="2800" b="1" dirty="0">
                <a:solidFill>
                  <a:srgbClr val="FFFF00"/>
                </a:solidFill>
              </a:rPr>
              <a:t>”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13315" name="Rectângulo 4"/>
          <p:cNvSpPr>
            <a:spLocks noChangeArrowheads="1"/>
          </p:cNvSpPr>
          <p:nvPr/>
        </p:nvSpPr>
        <p:spPr bwMode="auto">
          <a:xfrm>
            <a:off x="514350" y="1981200"/>
            <a:ext cx="9010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3200" b="1"/>
              <a:t>Políticas Organizacionais</a:t>
            </a:r>
            <a:endParaRPr lang="pt-PT" sz="3200"/>
          </a:p>
        </p:txBody>
      </p:sp>
      <p:sp>
        <p:nvSpPr>
          <p:cNvPr id="13316" name="Rectângulo 4"/>
          <p:cNvSpPr>
            <a:spLocks noChangeArrowheads="1"/>
          </p:cNvSpPr>
          <p:nvPr/>
        </p:nvSpPr>
        <p:spPr bwMode="auto">
          <a:xfrm>
            <a:off x="152400" y="2565400"/>
            <a:ext cx="90678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92113" lvl="1">
              <a:lnSpc>
                <a:spcPct val="160000"/>
              </a:lnSpc>
            </a:pPr>
            <a:r>
              <a:rPr lang="pt-PT" sz="2800"/>
              <a:t>Criam e comunicam directrizes para a decisão: </a:t>
            </a:r>
            <a:endParaRPr lang="pt-PT" sz="2800" i="1"/>
          </a:p>
        </p:txBody>
      </p:sp>
      <p:sp>
        <p:nvSpPr>
          <p:cNvPr id="2" name="Rectângulo 1"/>
          <p:cNvSpPr>
            <a:spLocks noChangeArrowheads="1"/>
          </p:cNvSpPr>
          <p:nvPr/>
        </p:nvSpPr>
        <p:spPr bwMode="auto">
          <a:xfrm>
            <a:off x="381000" y="3532188"/>
            <a:ext cx="80756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1 - Estabelecem controlo indirecto sobre a acção independente</a:t>
            </a:r>
          </a:p>
        </p:txBody>
      </p:sp>
      <p:sp>
        <p:nvSpPr>
          <p:cNvPr id="3" name="Rectângulo 2"/>
          <p:cNvSpPr>
            <a:spLocks noChangeArrowheads="1"/>
          </p:cNvSpPr>
          <p:nvPr/>
        </p:nvSpPr>
        <p:spPr bwMode="auto">
          <a:xfrm>
            <a:off x="381000" y="3916363"/>
            <a:ext cx="8913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2 - Promovem a uniformidade no tratamento de actividades/situações semelhantes</a:t>
            </a:r>
          </a:p>
        </p:txBody>
      </p:sp>
      <p:sp>
        <p:nvSpPr>
          <p:cNvPr id="4" name="Rectângulo 3"/>
          <p:cNvSpPr>
            <a:spLocks noChangeArrowheads="1"/>
          </p:cNvSpPr>
          <p:nvPr/>
        </p:nvSpPr>
        <p:spPr bwMode="auto">
          <a:xfrm>
            <a:off x="393700" y="4284663"/>
            <a:ext cx="8788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3 - Asseguram decisões mais rápidas através da criação de respostas padrão</a:t>
            </a:r>
          </a:p>
        </p:txBody>
      </p:sp>
      <p:sp>
        <p:nvSpPr>
          <p:cNvPr id="5" name="Rectângulo 4"/>
          <p:cNvSpPr>
            <a:spLocks noChangeArrowheads="1"/>
          </p:cNvSpPr>
          <p:nvPr/>
        </p:nvSpPr>
        <p:spPr bwMode="auto">
          <a:xfrm>
            <a:off x="381000" y="4656138"/>
            <a:ext cx="8710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4 - Institucionalizam aspectos básicos do comportamento organizacional </a:t>
            </a:r>
          </a:p>
        </p:txBody>
      </p:sp>
      <p:sp>
        <p:nvSpPr>
          <p:cNvPr id="6" name="Rectângulo 5"/>
          <p:cNvSpPr>
            <a:spLocks noChangeArrowheads="1"/>
          </p:cNvSpPr>
          <p:nvPr/>
        </p:nvSpPr>
        <p:spPr bwMode="auto">
          <a:xfrm>
            <a:off x="381000" y="5026025"/>
            <a:ext cx="8656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5 - Reduzem a incerteza nas tomadas de decisão do dia-a-dia </a:t>
            </a:r>
          </a:p>
        </p:txBody>
      </p:sp>
      <p:sp>
        <p:nvSpPr>
          <p:cNvPr id="7" name="Rectângulo 6"/>
          <p:cNvSpPr>
            <a:spLocks noChangeArrowheads="1"/>
          </p:cNvSpPr>
          <p:nvPr/>
        </p:nvSpPr>
        <p:spPr bwMode="auto">
          <a:xfrm>
            <a:off x="381000" y="5395913"/>
            <a:ext cx="8726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6 - Agem contra a resistência à mudança</a:t>
            </a:r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auto">
          <a:xfrm>
            <a:off x="381000" y="5767388"/>
            <a:ext cx="8788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7 - Proporcionam respostas pré-determinadas a problemas rotineiros</a:t>
            </a:r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auto">
          <a:xfrm>
            <a:off x="393700" y="6142038"/>
            <a:ext cx="8750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8 - Proporcionam um mecanismo que ajuda os gestores a evitar decisões precipitadas ou mal-elaboradas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Estabelecer políticas de recompensa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57200" y="1981200"/>
            <a:ext cx="8381998" cy="134791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29600" tIns="118800" rIns="129600" bIns="118800">
            <a:spAutoFit/>
          </a:bodyPr>
          <a:lstStyle/>
          <a:p>
            <a:pPr algn="ctr" defTabSz="762000">
              <a:spcBef>
                <a:spcPct val="50000"/>
              </a:spcBef>
              <a:defRPr/>
            </a:pPr>
            <a:r>
              <a:rPr lang="pt-PT" sz="3600" b="1" dirty="0">
                <a:latin typeface="Arial" charset="0"/>
              </a:rPr>
              <a:t>Acções dos executivos devem ser Recompensadas?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554413"/>
            <a:ext cx="1752600" cy="292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ângulo 5"/>
          <p:cNvSpPr>
            <a:spLocks noChangeArrowheads="1"/>
          </p:cNvSpPr>
          <p:nvPr/>
        </p:nvSpPr>
        <p:spPr bwMode="auto">
          <a:xfrm>
            <a:off x="465138" y="3429000"/>
            <a:ext cx="6469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Objectivo: Motivar os executivos a maximizar o valor das acções…..Como?</a:t>
            </a:r>
          </a:p>
        </p:txBody>
      </p:sp>
      <p:sp>
        <p:nvSpPr>
          <p:cNvPr id="7" name="Rectângulo 6"/>
          <p:cNvSpPr>
            <a:spLocks noChangeArrowheads="1"/>
          </p:cNvSpPr>
          <p:nvPr/>
        </p:nvSpPr>
        <p:spPr bwMode="auto">
          <a:xfrm>
            <a:off x="468313" y="4276725"/>
            <a:ext cx="7227887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/>
              <a:t>Stock options </a:t>
            </a:r>
          </a:p>
          <a:p>
            <a:r>
              <a:rPr lang="en-US"/>
              <a:t>		</a:t>
            </a:r>
            <a:r>
              <a:rPr lang="en-US" sz="2800"/>
              <a:t>Restricted stock </a:t>
            </a:r>
          </a:p>
          <a:p>
            <a:r>
              <a:rPr lang="en-US"/>
              <a:t>				</a:t>
            </a:r>
            <a:r>
              <a:rPr lang="en-US" sz="2800"/>
              <a:t>Golden Handcuffs </a:t>
            </a:r>
            <a:endParaRPr lang="en-US"/>
          </a:p>
          <a:p>
            <a:r>
              <a:rPr lang="en-US"/>
              <a:t>			</a:t>
            </a:r>
            <a:r>
              <a:rPr lang="en-US" sz="2800"/>
              <a:t>Cash</a:t>
            </a:r>
          </a:p>
          <a:p>
            <a:r>
              <a:rPr lang="en-US" sz="2800"/>
              <a:t>Golden Parachutes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Implementação da Estratégia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24" name="Marcador de Posição de Conteúdo 2"/>
          <p:cNvSpPr>
            <a:spLocks noGrp="1"/>
          </p:cNvSpPr>
          <p:nvPr>
            <p:ph idx="1"/>
          </p:nvPr>
        </p:nvSpPr>
        <p:spPr>
          <a:xfrm>
            <a:off x="1087438" y="1905000"/>
            <a:ext cx="2057400" cy="979488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pt-PT" sz="4800" dirty="0" smtClean="0"/>
              <a:t>Agenda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endParaRPr lang="pt-PT" dirty="0"/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endParaRPr lang="pt-PT" dirty="0" smtClean="0"/>
          </a:p>
          <a:p>
            <a:pPr marL="0" indent="0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endParaRPr lang="pt-PT" dirty="0" smtClean="0"/>
          </a:p>
          <a:p>
            <a:pPr>
              <a:defRPr/>
            </a:pPr>
            <a:endParaRPr lang="pt-PT" dirty="0"/>
          </a:p>
        </p:txBody>
      </p:sp>
      <p:sp>
        <p:nvSpPr>
          <p:cNvPr id="22" name="Marcador de Posição de Conteúdo 2"/>
          <p:cNvSpPr txBox="1">
            <a:spLocks/>
          </p:cNvSpPr>
          <p:nvPr/>
        </p:nvSpPr>
        <p:spPr bwMode="auto">
          <a:xfrm>
            <a:off x="482600" y="3048000"/>
            <a:ext cx="5918200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PT" dirty="0" smtClean="0"/>
              <a:t>Objectivos de curto prazo</a:t>
            </a:r>
          </a:p>
          <a:p>
            <a:pPr eaLnBrk="1" hangingPunct="1">
              <a:defRPr/>
            </a:pPr>
            <a:r>
              <a:rPr lang="pt-PT" dirty="0" smtClean="0"/>
              <a:t>Tácticas funcionais</a:t>
            </a:r>
          </a:p>
          <a:p>
            <a:pPr eaLnBrk="1" hangingPunct="1">
              <a:defRPr/>
            </a:pPr>
            <a:r>
              <a:rPr lang="pt-PT" i="1" dirty="0" err="1" smtClean="0"/>
              <a:t>Empowerment</a:t>
            </a:r>
            <a:endParaRPr lang="pt-PT" i="1" dirty="0" smtClean="0"/>
          </a:p>
          <a:p>
            <a:pPr eaLnBrk="1" hangingPunct="1">
              <a:defRPr/>
            </a:pPr>
            <a:r>
              <a:rPr lang="pt-PT" dirty="0" smtClean="0"/>
              <a:t>Sistemas </a:t>
            </a:r>
            <a:r>
              <a:rPr lang="pt-PT" dirty="0"/>
              <a:t>de recompensa</a:t>
            </a:r>
          </a:p>
          <a:p>
            <a:pPr eaLnBrk="1" hangingPunct="1">
              <a:defRPr/>
            </a:pPr>
            <a:endParaRPr lang="pt-PT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Implementação da Estratégia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pic>
        <p:nvPicPr>
          <p:cNvPr id="5123" name="Picture 5" descr="tho69431_02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08163"/>
            <a:ext cx="7696200" cy="505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Implementação da Estratégia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6148" name="Rectângulo 4"/>
          <p:cNvSpPr>
            <a:spLocks noChangeArrowheads="1"/>
          </p:cNvSpPr>
          <p:nvPr/>
        </p:nvSpPr>
        <p:spPr bwMode="auto">
          <a:xfrm>
            <a:off x="514350" y="1981200"/>
            <a:ext cx="9010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3200" b="1"/>
              <a:t>Do planeamento à acção envolve</a:t>
            </a:r>
            <a:endParaRPr lang="pt-PT" sz="3200"/>
          </a:p>
        </p:txBody>
      </p:sp>
      <p:sp>
        <p:nvSpPr>
          <p:cNvPr id="6149" name="Rectângulo 4"/>
          <p:cNvSpPr>
            <a:spLocks noChangeArrowheads="1"/>
          </p:cNvSpPr>
          <p:nvPr/>
        </p:nvSpPr>
        <p:spPr bwMode="auto">
          <a:xfrm>
            <a:off x="838200" y="2401888"/>
            <a:ext cx="7772400" cy="445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PT"/>
          </a:p>
          <a:p>
            <a:pPr marL="849313" lvl="1" indent="-457200">
              <a:lnSpc>
                <a:spcPct val="160000"/>
              </a:lnSpc>
              <a:buFont typeface="Calibri" pitchFamily="34" charset="0"/>
              <a:buAutoNum type="arabicPeriod"/>
            </a:pPr>
            <a:r>
              <a:rPr lang="pt-PT" sz="2800"/>
              <a:t>Identificar objectivos de curto prazo</a:t>
            </a:r>
          </a:p>
          <a:p>
            <a:pPr marL="849313" lvl="1" indent="-457200">
              <a:lnSpc>
                <a:spcPct val="160000"/>
              </a:lnSpc>
              <a:buFont typeface="Calibri" pitchFamily="34" charset="0"/>
              <a:buAutoNum type="arabicPeriod"/>
            </a:pPr>
            <a:endParaRPr lang="pt-PT"/>
          </a:p>
          <a:p>
            <a:pPr marL="849313" lvl="1" indent="-457200">
              <a:lnSpc>
                <a:spcPct val="160000"/>
              </a:lnSpc>
              <a:buFont typeface="Calibri" pitchFamily="34" charset="0"/>
              <a:buAutoNum type="arabicPeriod"/>
            </a:pPr>
            <a:r>
              <a:rPr lang="pt-PT" sz="2800"/>
              <a:t>Iniciar tácticas funcionais específicas</a:t>
            </a:r>
          </a:p>
          <a:p>
            <a:pPr marL="849313" lvl="1" indent="-457200">
              <a:lnSpc>
                <a:spcPct val="160000"/>
              </a:lnSpc>
              <a:buFont typeface="Calibri" pitchFamily="34" charset="0"/>
              <a:buAutoNum type="arabicPeriod"/>
            </a:pPr>
            <a:endParaRPr lang="pt-PT"/>
          </a:p>
          <a:p>
            <a:pPr marL="849313" lvl="1" indent="-457200">
              <a:lnSpc>
                <a:spcPct val="160000"/>
              </a:lnSpc>
              <a:buFont typeface="Calibri" pitchFamily="34" charset="0"/>
              <a:buAutoNum type="arabicPeriod"/>
            </a:pPr>
            <a:r>
              <a:rPr lang="pt-PT" sz="2800"/>
              <a:t>Comunicar políticas de “</a:t>
            </a:r>
            <a:r>
              <a:rPr lang="pt-PT" sz="2800" i="1"/>
              <a:t>empowerment”</a:t>
            </a:r>
          </a:p>
          <a:p>
            <a:pPr marL="849313" lvl="1" indent="-457200">
              <a:lnSpc>
                <a:spcPct val="160000"/>
              </a:lnSpc>
              <a:buFont typeface="Calibri" pitchFamily="34" charset="0"/>
              <a:buAutoNum type="arabicPeriod"/>
            </a:pPr>
            <a:endParaRPr lang="pt-PT" i="1"/>
          </a:p>
          <a:p>
            <a:pPr marL="849313" lvl="1" indent="-457200">
              <a:lnSpc>
                <a:spcPct val="160000"/>
              </a:lnSpc>
              <a:buFont typeface="Calibri" pitchFamily="34" charset="0"/>
              <a:buAutoNum type="arabicPeriod"/>
            </a:pPr>
            <a:r>
              <a:rPr lang="pt-PT" sz="2800"/>
              <a:t>Estabelecer políticas de recompensa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Identificar Objectivos </a:t>
            </a:r>
            <a:r>
              <a:rPr lang="pt-PT" sz="2800" b="1" dirty="0">
                <a:solidFill>
                  <a:srgbClr val="FFFF00"/>
                </a:solidFill>
              </a:rPr>
              <a:t>de Curto Prazo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848600" cy="4038600"/>
          </a:xfrm>
        </p:spPr>
        <p:txBody>
          <a:bodyPr>
            <a:normAutofit/>
          </a:bodyPr>
          <a:lstStyle/>
          <a:p>
            <a:pPr marL="609600" indent="-609600" eaLnBrk="1" fontAlgn="auto" hangingPunct="1">
              <a:lnSpc>
                <a:spcPct val="150000"/>
              </a:lnSpc>
              <a:spcBef>
                <a:spcPts val="36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pt-PT" sz="2400" b="1" dirty="0" smtClean="0"/>
              <a:t>Objectivos de curto prazo </a:t>
            </a:r>
            <a:r>
              <a:rPr lang="pt-PT" sz="2400" dirty="0" smtClean="0"/>
              <a:t>são resultados alcançáveis em um ano ou menos</a:t>
            </a:r>
          </a:p>
          <a:p>
            <a:pPr marL="609600" indent="-609600" eaLnBrk="1" fontAlgn="auto" hangingPunct="1">
              <a:lnSpc>
                <a:spcPct val="150000"/>
              </a:lnSpc>
              <a:spcBef>
                <a:spcPts val="36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pt-PT" sz="2400" b="1" dirty="0" smtClean="0"/>
              <a:t>Objectivos de curto prazo </a:t>
            </a:r>
            <a:r>
              <a:rPr lang="pt-PT" sz="2400" dirty="0" smtClean="0"/>
              <a:t>assistem a implementação da estratégia ao identificar resultados mensuráveis dos planos de acção que podem ser usados para controlar, corrigir e avaliar</a:t>
            </a:r>
            <a:endParaRPr lang="pt-PT" sz="2400" dirty="0" smtClean="0">
              <a:cs typeface="Times New Roman" pitchFamily="18" charset="0"/>
            </a:endParaRPr>
          </a:p>
        </p:txBody>
      </p:sp>
      <p:sp>
        <p:nvSpPr>
          <p:cNvPr id="7173" name="Rectângulo 1"/>
          <p:cNvSpPr>
            <a:spLocks noChangeArrowheads="1"/>
          </p:cNvSpPr>
          <p:nvPr/>
        </p:nvSpPr>
        <p:spPr bwMode="auto">
          <a:xfrm>
            <a:off x="152400" y="6153150"/>
            <a:ext cx="8991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/>
              <a:t>Os objectivos de curto prazo devem ser aceitáveis, flexíveis, adequados, motivadores, compreensíveis e atingíveis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31888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Identificar Objectivos de Curto Prazo</a:t>
            </a:r>
          </a:p>
        </p:txBody>
      </p:sp>
      <p:sp>
        <p:nvSpPr>
          <p:cNvPr id="8196" name="Rectângulo 4"/>
          <p:cNvSpPr>
            <a:spLocks noChangeArrowheads="1"/>
          </p:cNvSpPr>
          <p:nvPr/>
        </p:nvSpPr>
        <p:spPr bwMode="auto">
          <a:xfrm>
            <a:off x="244475" y="1747838"/>
            <a:ext cx="335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 b="1"/>
              <a:t>Proporcionam!</a:t>
            </a:r>
            <a:endParaRPr lang="pt-PT" sz="2800"/>
          </a:p>
        </p:txBody>
      </p:sp>
      <p:sp>
        <p:nvSpPr>
          <p:cNvPr id="8197" name="Oval 2"/>
          <p:cNvSpPr>
            <a:spLocks noChangeArrowheads="1"/>
          </p:cNvSpPr>
          <p:nvPr/>
        </p:nvSpPr>
        <p:spPr bwMode="auto">
          <a:xfrm>
            <a:off x="150813" y="2325688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8198" name="CaixaDeTexto 3"/>
          <p:cNvSpPr txBox="1">
            <a:spLocks noChangeArrowheads="1"/>
          </p:cNvSpPr>
          <p:nvPr/>
        </p:nvSpPr>
        <p:spPr bwMode="auto">
          <a:xfrm>
            <a:off x="244475" y="2622550"/>
            <a:ext cx="18113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600">
                <a:solidFill>
                  <a:srgbClr val="002060"/>
                </a:solidFill>
              </a:rPr>
              <a:t>M</a:t>
            </a:r>
            <a:r>
              <a:rPr lang="pt-PT">
                <a:solidFill>
                  <a:srgbClr val="002060"/>
                </a:solidFill>
              </a:rPr>
              <a:t>ensuração</a:t>
            </a:r>
          </a:p>
        </p:txBody>
      </p:sp>
      <p:sp>
        <p:nvSpPr>
          <p:cNvPr id="8199" name="Oval 10"/>
          <p:cNvSpPr>
            <a:spLocks noChangeArrowheads="1"/>
          </p:cNvSpPr>
          <p:nvPr/>
        </p:nvSpPr>
        <p:spPr bwMode="auto">
          <a:xfrm>
            <a:off x="2740025" y="2292350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8200" name="CaixaDeTexto 11"/>
          <p:cNvSpPr txBox="1">
            <a:spLocks noChangeArrowheads="1"/>
          </p:cNvSpPr>
          <p:nvPr/>
        </p:nvSpPr>
        <p:spPr bwMode="auto">
          <a:xfrm>
            <a:off x="2890838" y="2647950"/>
            <a:ext cx="1603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M</a:t>
            </a:r>
            <a:r>
              <a:rPr lang="pt-PT">
                <a:solidFill>
                  <a:srgbClr val="002060"/>
                </a:solidFill>
              </a:rPr>
              <a:t>otivação</a:t>
            </a:r>
          </a:p>
        </p:txBody>
      </p:sp>
      <p:sp>
        <p:nvSpPr>
          <p:cNvPr id="8201" name="Oval 12"/>
          <p:cNvSpPr>
            <a:spLocks noChangeArrowheads="1"/>
          </p:cNvSpPr>
          <p:nvPr/>
        </p:nvSpPr>
        <p:spPr bwMode="auto">
          <a:xfrm>
            <a:off x="5311775" y="2292350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8202" name="CaixaDeTexto 13"/>
          <p:cNvSpPr txBox="1">
            <a:spLocks noChangeArrowheads="1"/>
          </p:cNvSpPr>
          <p:nvPr/>
        </p:nvSpPr>
        <p:spPr bwMode="auto">
          <a:xfrm>
            <a:off x="5408613" y="2647950"/>
            <a:ext cx="17541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C</a:t>
            </a:r>
            <a:r>
              <a:rPr lang="pt-PT">
                <a:solidFill>
                  <a:srgbClr val="002060"/>
                </a:solidFill>
              </a:rPr>
              <a:t>lareza</a:t>
            </a:r>
          </a:p>
        </p:txBody>
      </p:sp>
      <p:sp>
        <p:nvSpPr>
          <p:cNvPr id="8203" name="Oval 14"/>
          <p:cNvSpPr>
            <a:spLocks noChangeArrowheads="1"/>
          </p:cNvSpPr>
          <p:nvPr/>
        </p:nvSpPr>
        <p:spPr bwMode="auto">
          <a:xfrm>
            <a:off x="4100513" y="5567363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8204" name="Oval 16"/>
          <p:cNvSpPr>
            <a:spLocks noChangeArrowheads="1"/>
          </p:cNvSpPr>
          <p:nvPr/>
        </p:nvSpPr>
        <p:spPr bwMode="auto">
          <a:xfrm>
            <a:off x="6659563" y="5487988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8205" name="CaixaDeTexto 17"/>
          <p:cNvSpPr txBox="1">
            <a:spLocks noChangeArrowheads="1"/>
          </p:cNvSpPr>
          <p:nvPr/>
        </p:nvSpPr>
        <p:spPr bwMode="auto">
          <a:xfrm>
            <a:off x="6459538" y="5703888"/>
            <a:ext cx="2249487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C</a:t>
            </a:r>
            <a:r>
              <a:rPr lang="pt-PT">
                <a:solidFill>
                  <a:srgbClr val="002060"/>
                </a:solidFill>
              </a:rPr>
              <a:t>ompreensão </a:t>
            </a:r>
          </a:p>
          <a:p>
            <a:pPr algn="ctr" eaLnBrk="1" hangingPunct="1"/>
            <a:r>
              <a:rPr lang="pt-PT">
                <a:solidFill>
                  <a:srgbClr val="002060"/>
                </a:solidFill>
              </a:rPr>
              <a:t>dos papéis</a:t>
            </a:r>
          </a:p>
        </p:txBody>
      </p:sp>
      <p:cxnSp>
        <p:nvCxnSpPr>
          <p:cNvPr id="8206" name="Conexão curva 5"/>
          <p:cNvCxnSpPr>
            <a:cxnSpLocks noChangeShapeType="1"/>
            <a:stCxn id="8199" idx="6"/>
            <a:endCxn id="8201" idx="2"/>
          </p:cNvCxnSpPr>
          <p:nvPr/>
        </p:nvCxnSpPr>
        <p:spPr bwMode="auto">
          <a:xfrm>
            <a:off x="4645025" y="2940050"/>
            <a:ext cx="666750" cy="127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7" name="Conexão curva 5"/>
          <p:cNvCxnSpPr>
            <a:cxnSpLocks noChangeShapeType="1"/>
            <a:stCxn id="8201" idx="6"/>
            <a:endCxn id="8208" idx="0"/>
          </p:cNvCxnSpPr>
          <p:nvPr/>
        </p:nvCxnSpPr>
        <p:spPr bwMode="auto">
          <a:xfrm>
            <a:off x="7216775" y="2940050"/>
            <a:ext cx="735013" cy="577850"/>
          </a:xfrm>
          <a:prstGeom prst="curvedConnector2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8" name="Oval 29"/>
          <p:cNvSpPr>
            <a:spLocks noChangeArrowheads="1"/>
          </p:cNvSpPr>
          <p:nvPr/>
        </p:nvSpPr>
        <p:spPr bwMode="auto">
          <a:xfrm>
            <a:off x="6999288" y="3517900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8209" name="CaixaDeTexto 30"/>
          <p:cNvSpPr txBox="1">
            <a:spLocks noChangeArrowheads="1"/>
          </p:cNvSpPr>
          <p:nvPr/>
        </p:nvSpPr>
        <p:spPr bwMode="auto">
          <a:xfrm>
            <a:off x="7102475" y="3735388"/>
            <a:ext cx="1754188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C</a:t>
            </a:r>
            <a:r>
              <a:rPr lang="pt-PT">
                <a:solidFill>
                  <a:srgbClr val="002060"/>
                </a:solidFill>
              </a:rPr>
              <a:t>oordenação entre áreas</a:t>
            </a:r>
          </a:p>
        </p:txBody>
      </p:sp>
      <p:cxnSp>
        <p:nvCxnSpPr>
          <p:cNvPr id="8210" name="Conexão curva 5"/>
          <p:cNvCxnSpPr>
            <a:cxnSpLocks noChangeShapeType="1"/>
            <a:stCxn id="8208" idx="4"/>
          </p:cNvCxnSpPr>
          <p:nvPr/>
        </p:nvCxnSpPr>
        <p:spPr bwMode="auto">
          <a:xfrm rot="5400000">
            <a:off x="7611269" y="5147469"/>
            <a:ext cx="674688" cy="635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1" name="Conexão curva 5"/>
          <p:cNvCxnSpPr>
            <a:cxnSpLocks noChangeShapeType="1"/>
          </p:cNvCxnSpPr>
          <p:nvPr/>
        </p:nvCxnSpPr>
        <p:spPr bwMode="auto">
          <a:xfrm>
            <a:off x="6005513" y="6248400"/>
            <a:ext cx="665162" cy="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2" name="Oval 49"/>
          <p:cNvSpPr>
            <a:spLocks noChangeArrowheads="1"/>
          </p:cNvSpPr>
          <p:nvPr/>
        </p:nvSpPr>
        <p:spPr bwMode="auto">
          <a:xfrm>
            <a:off x="1560513" y="5573713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cxnSp>
        <p:nvCxnSpPr>
          <p:cNvPr id="8213" name="Conexão curva 5"/>
          <p:cNvCxnSpPr>
            <a:cxnSpLocks noChangeShapeType="1"/>
          </p:cNvCxnSpPr>
          <p:nvPr/>
        </p:nvCxnSpPr>
        <p:spPr bwMode="auto">
          <a:xfrm>
            <a:off x="3465513" y="6251575"/>
            <a:ext cx="666750" cy="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4" name="Oval 69"/>
          <p:cNvSpPr>
            <a:spLocks noChangeArrowheads="1"/>
          </p:cNvSpPr>
          <p:nvPr/>
        </p:nvSpPr>
        <p:spPr bwMode="auto">
          <a:xfrm>
            <a:off x="150813" y="4259263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8215" name="CaixaDeTexto 70"/>
          <p:cNvSpPr txBox="1">
            <a:spLocks noChangeArrowheads="1"/>
          </p:cNvSpPr>
          <p:nvPr/>
        </p:nvSpPr>
        <p:spPr bwMode="auto">
          <a:xfrm>
            <a:off x="4100513" y="5784850"/>
            <a:ext cx="17907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Q</a:t>
            </a:r>
            <a:r>
              <a:rPr lang="pt-PT">
                <a:solidFill>
                  <a:srgbClr val="002060"/>
                </a:solidFill>
              </a:rPr>
              <a:t>uestões Importantes</a:t>
            </a:r>
          </a:p>
        </p:txBody>
      </p:sp>
      <p:cxnSp>
        <p:nvCxnSpPr>
          <p:cNvPr id="8216" name="Conexão curva 5"/>
          <p:cNvCxnSpPr>
            <a:cxnSpLocks noChangeShapeType="1"/>
            <a:endCxn id="8199" idx="2"/>
          </p:cNvCxnSpPr>
          <p:nvPr/>
        </p:nvCxnSpPr>
        <p:spPr bwMode="auto">
          <a:xfrm>
            <a:off x="1998663" y="2911475"/>
            <a:ext cx="741362" cy="28575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7" name="Conexão curva 5"/>
          <p:cNvCxnSpPr>
            <a:cxnSpLocks noChangeShapeType="1"/>
            <a:endCxn id="8197" idx="4"/>
          </p:cNvCxnSpPr>
          <p:nvPr/>
        </p:nvCxnSpPr>
        <p:spPr bwMode="auto">
          <a:xfrm rot="5400000" flipH="1" flipV="1">
            <a:off x="774700" y="3937001"/>
            <a:ext cx="644525" cy="127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8" name="Conexão curva 5"/>
          <p:cNvCxnSpPr>
            <a:cxnSpLocks noChangeShapeType="1"/>
            <a:stCxn id="8212" idx="2"/>
            <a:endCxn id="8214" idx="4"/>
          </p:cNvCxnSpPr>
          <p:nvPr/>
        </p:nvCxnSpPr>
        <p:spPr bwMode="auto">
          <a:xfrm rot="10800000">
            <a:off x="1103313" y="5554663"/>
            <a:ext cx="457200" cy="666750"/>
          </a:xfrm>
          <a:prstGeom prst="curvedConnector2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9" name="CaixaDeTexto 15"/>
          <p:cNvSpPr txBox="1">
            <a:spLocks noChangeArrowheads="1"/>
          </p:cNvSpPr>
          <p:nvPr/>
        </p:nvSpPr>
        <p:spPr bwMode="auto">
          <a:xfrm>
            <a:off x="1617663" y="5732463"/>
            <a:ext cx="1792287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E</a:t>
            </a:r>
            <a:r>
              <a:rPr lang="pt-PT">
                <a:solidFill>
                  <a:srgbClr val="002060"/>
                </a:solidFill>
              </a:rPr>
              <a:t>stabelecem Prioridades</a:t>
            </a:r>
          </a:p>
        </p:txBody>
      </p:sp>
      <p:sp>
        <p:nvSpPr>
          <p:cNvPr id="8220" name="CaixaDeTexto 50"/>
          <p:cNvSpPr txBox="1">
            <a:spLocks noChangeArrowheads="1"/>
          </p:cNvSpPr>
          <p:nvPr/>
        </p:nvSpPr>
        <p:spPr bwMode="auto">
          <a:xfrm>
            <a:off x="206375" y="4471988"/>
            <a:ext cx="1792288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B</a:t>
            </a:r>
            <a:r>
              <a:rPr lang="pt-PT">
                <a:solidFill>
                  <a:srgbClr val="002060"/>
                </a:solidFill>
              </a:rPr>
              <a:t>ase de Orçamentos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Iniciar </a:t>
            </a:r>
            <a:r>
              <a:rPr lang="pt-PT" sz="2800" b="1" dirty="0" smtClean="0">
                <a:solidFill>
                  <a:srgbClr val="FFFF00"/>
                </a:solidFill>
              </a:rPr>
              <a:t>Tácticas Funcionais Específicas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9220" name="Rectângulo 4"/>
          <p:cNvSpPr>
            <a:spLocks noChangeArrowheads="1"/>
          </p:cNvSpPr>
          <p:nvPr/>
        </p:nvSpPr>
        <p:spPr bwMode="auto">
          <a:xfrm>
            <a:off x="1790700" y="1828800"/>
            <a:ext cx="55245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300" b="1"/>
              <a:t>Traduzem pensamentos estratégicos (as grandes estratégias) em acções para atingir os objectivos de curto prazo 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>
          <a:xfrm>
            <a:off x="247650" y="3810000"/>
            <a:ext cx="8610600" cy="28956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>
                <a:srgbClr val="B13F9A"/>
              </a:buClr>
              <a:buSzTx/>
              <a:buFont typeface="Wingdings 2" pitchFamily="18" charset="2"/>
              <a:buChar char=""/>
            </a:pPr>
            <a:r>
              <a:rPr lang="pt-PT" sz="2000" smtClean="0">
                <a:effectLst/>
              </a:rPr>
              <a:t>Em actividades diárias a ser executadas (em todas as áreas) com a finalidade de prover os serviços e produtos da empresa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>
                <a:srgbClr val="B13F9A"/>
              </a:buClr>
              <a:buSzTx/>
              <a:buFont typeface="Wingdings 2" pitchFamily="18" charset="2"/>
              <a:buChar char=""/>
            </a:pPr>
            <a:r>
              <a:rPr lang="pt-PT" sz="2000" smtClean="0">
                <a:effectLst/>
                <a:cs typeface="Times New Roman" pitchFamily="18" charset="0"/>
              </a:rPr>
              <a:t>Na Implementação das estratégias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>
                <a:srgbClr val="B13F9A"/>
              </a:buClr>
              <a:buSzTx/>
              <a:buFont typeface="Wingdings 2" pitchFamily="18" charset="2"/>
              <a:buChar char=""/>
            </a:pPr>
            <a:r>
              <a:rPr lang="pt-PT" sz="2000" smtClean="0">
                <a:effectLst/>
                <a:cs typeface="Times New Roman" pitchFamily="18" charset="0"/>
              </a:rPr>
              <a:t>Na ligação a cada actividade da rede valor da empresa sendo em que são executas </a:t>
            </a:r>
            <a:r>
              <a:rPr lang="pt-PT" sz="2000" smtClean="0">
                <a:effectLst/>
              </a:rPr>
              <a:t>tácticas funcionais que suportam a estratégia e ajudam a atingir os objectivos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Iniciar Tácticas Funcionais Específicas</a:t>
            </a:r>
          </a:p>
        </p:txBody>
      </p:sp>
      <p:sp>
        <p:nvSpPr>
          <p:cNvPr id="10244" name="Rectângulo 2"/>
          <p:cNvSpPr>
            <a:spLocks noChangeArrowheads="1"/>
          </p:cNvSpPr>
          <p:nvPr/>
        </p:nvSpPr>
        <p:spPr bwMode="auto">
          <a:xfrm>
            <a:off x="152400" y="2057400"/>
            <a:ext cx="8991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3600"/>
              <a:t>Tácticas Funcionais </a:t>
            </a:r>
            <a:r>
              <a:rPr lang="pt-PT" sz="3600" i="1"/>
              <a:t>vs </a:t>
            </a:r>
            <a:r>
              <a:rPr lang="pt-PT" sz="3600"/>
              <a:t>Business Strategy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0" y="3200400"/>
            <a:ext cx="8763000" cy="1905000"/>
          </a:xfrm>
        </p:spPr>
        <p:txBody>
          <a:bodyPr/>
          <a:lstStyle/>
          <a:p>
            <a:pPr marL="990600" lvl="1" indent="-533400" eaLnBrk="1" hangingPunct="1">
              <a:buFontTx/>
              <a:buAutoNum type="arabicPeriod"/>
              <a:defRPr/>
            </a:pPr>
            <a:r>
              <a:rPr lang="pt-PT" dirty="0" smtClean="0"/>
              <a:t>Horizonte de tempo </a:t>
            </a:r>
            <a:r>
              <a:rPr lang="pt-PT" sz="1800" dirty="0" smtClean="0"/>
              <a:t>(</a:t>
            </a:r>
            <a:r>
              <a:rPr lang="pt-PT" sz="1800" i="1" dirty="0" smtClean="0"/>
              <a:t>agora</a:t>
            </a:r>
            <a:r>
              <a:rPr lang="pt-PT" sz="1800" dirty="0" smtClean="0"/>
              <a:t> ou </a:t>
            </a:r>
            <a:r>
              <a:rPr lang="pt-PT" sz="1800" i="1" dirty="0" smtClean="0"/>
              <a:t>futuro próximo</a:t>
            </a:r>
            <a:r>
              <a:rPr lang="pt-PT" sz="1800" dirty="0" smtClean="0"/>
              <a:t>)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endParaRPr lang="pt-PT" sz="1800" dirty="0" smtClean="0"/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pt-PT" dirty="0" smtClean="0"/>
              <a:t>Especificidade </a:t>
            </a:r>
            <a:r>
              <a:rPr lang="pt-PT" sz="1800" dirty="0" smtClean="0"/>
              <a:t>(+ específicos que a BS)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endParaRPr lang="pt-PT" sz="1800" dirty="0" smtClean="0"/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pt-PT" dirty="0" smtClean="0"/>
              <a:t>Participantes </a:t>
            </a:r>
            <a:r>
              <a:rPr lang="pt-PT" sz="1800" dirty="0" smtClean="0"/>
              <a:t>(são diferentes os participantes que são responsáveis pela BS e os que fazem parte  das tácticas funcionais)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098550" y="152400"/>
            <a:ext cx="6832600" cy="59055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Iniciar Tácticas Funcionais Específicas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cxnSp>
        <p:nvCxnSpPr>
          <p:cNvPr id="11269" name="Conexão recta unidireccional 3"/>
          <p:cNvCxnSpPr>
            <a:cxnSpLocks noChangeShapeType="1"/>
          </p:cNvCxnSpPr>
          <p:nvPr/>
        </p:nvCxnSpPr>
        <p:spPr bwMode="auto">
          <a:xfrm>
            <a:off x="1371600" y="1336675"/>
            <a:ext cx="6172200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0" name="Conexão recta unidireccional 12"/>
          <p:cNvCxnSpPr>
            <a:cxnSpLocks noChangeShapeType="1"/>
          </p:cNvCxnSpPr>
          <p:nvPr/>
        </p:nvCxnSpPr>
        <p:spPr bwMode="auto">
          <a:xfrm>
            <a:off x="1371600" y="1946275"/>
            <a:ext cx="6172200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1" name="CaixaDeTexto 4"/>
          <p:cNvSpPr txBox="1">
            <a:spLocks noChangeArrowheads="1"/>
          </p:cNvSpPr>
          <p:nvPr/>
        </p:nvSpPr>
        <p:spPr bwMode="auto">
          <a:xfrm>
            <a:off x="1382713" y="971550"/>
            <a:ext cx="1066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/>
              <a:t>Geral</a:t>
            </a:r>
          </a:p>
        </p:txBody>
      </p:sp>
      <p:sp>
        <p:nvSpPr>
          <p:cNvPr id="11272" name="CaixaDeTexto 14"/>
          <p:cNvSpPr txBox="1">
            <a:spLocks noChangeArrowheads="1"/>
          </p:cNvSpPr>
          <p:nvPr/>
        </p:nvSpPr>
        <p:spPr bwMode="auto">
          <a:xfrm>
            <a:off x="3790950" y="971550"/>
            <a:ext cx="1447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/>
              <a:t>Específico</a:t>
            </a:r>
          </a:p>
        </p:txBody>
      </p:sp>
      <p:sp>
        <p:nvSpPr>
          <p:cNvPr id="11273" name="CaixaDeTexto 15"/>
          <p:cNvSpPr txBox="1">
            <a:spLocks noChangeArrowheads="1"/>
          </p:cNvSpPr>
          <p:nvPr/>
        </p:nvSpPr>
        <p:spPr bwMode="auto">
          <a:xfrm>
            <a:off x="5791200" y="952500"/>
            <a:ext cx="201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/>
              <a:t>Muito Específico</a:t>
            </a:r>
          </a:p>
        </p:txBody>
      </p:sp>
      <p:sp>
        <p:nvSpPr>
          <p:cNvPr id="11274" name="CaixaDeTexto 16"/>
          <p:cNvSpPr txBox="1">
            <a:spLocks noChangeArrowheads="1"/>
          </p:cNvSpPr>
          <p:nvPr/>
        </p:nvSpPr>
        <p:spPr bwMode="auto">
          <a:xfrm>
            <a:off x="1382713" y="1489075"/>
            <a:ext cx="26527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/>
              <a:t>Estratégia da Empresa</a:t>
            </a:r>
          </a:p>
        </p:txBody>
      </p:sp>
      <p:sp>
        <p:nvSpPr>
          <p:cNvPr id="11275" name="CaixaDeTexto 17"/>
          <p:cNvSpPr txBox="1">
            <a:spLocks noChangeArrowheads="1"/>
          </p:cNvSpPr>
          <p:nvPr/>
        </p:nvSpPr>
        <p:spPr bwMode="auto">
          <a:xfrm>
            <a:off x="5410200" y="1489075"/>
            <a:ext cx="2309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/>
              <a:t>Tácticas Funcionais</a:t>
            </a:r>
          </a:p>
        </p:txBody>
      </p:sp>
      <p:sp>
        <p:nvSpPr>
          <p:cNvPr id="11276" name="Rectângulo 5"/>
          <p:cNvSpPr>
            <a:spLocks noChangeArrowheads="1"/>
          </p:cNvSpPr>
          <p:nvPr/>
        </p:nvSpPr>
        <p:spPr bwMode="auto">
          <a:xfrm>
            <a:off x="152400" y="3962400"/>
            <a:ext cx="123031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Foco e diferenciação entre pizzarias com base na localização, menu e serviço ao cliente</a:t>
            </a:r>
          </a:p>
        </p:txBody>
      </p:sp>
      <p:sp>
        <p:nvSpPr>
          <p:cNvPr id="11277" name="Rectângulo 6"/>
          <p:cNvSpPr>
            <a:spLocks noChangeArrowheads="1"/>
          </p:cNvSpPr>
          <p:nvPr/>
        </p:nvSpPr>
        <p:spPr bwMode="auto">
          <a:xfrm>
            <a:off x="1709738" y="2709863"/>
            <a:ext cx="14319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Itens do menu criativos e únicos e ainda com valores sensitivos</a:t>
            </a:r>
          </a:p>
        </p:txBody>
      </p:sp>
      <p:sp>
        <p:nvSpPr>
          <p:cNvPr id="11278" name="Rectângulo 20"/>
          <p:cNvSpPr>
            <a:spLocks noChangeArrowheads="1"/>
          </p:cNvSpPr>
          <p:nvPr/>
        </p:nvSpPr>
        <p:spPr bwMode="auto">
          <a:xfrm>
            <a:off x="1719263" y="3836988"/>
            <a:ext cx="16605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PT" sz="1200"/>
          </a:p>
          <a:p>
            <a:r>
              <a:rPr lang="pt-PT" sz="1200"/>
              <a:t>Providenciar ao cliente prazer no serviço prestado</a:t>
            </a:r>
          </a:p>
          <a:p>
            <a:endParaRPr lang="pt-PT" sz="1200"/>
          </a:p>
        </p:txBody>
      </p:sp>
      <p:sp>
        <p:nvSpPr>
          <p:cNvPr id="11279" name="Rectângulo 21"/>
          <p:cNvSpPr>
            <a:spLocks noChangeArrowheads="1"/>
          </p:cNvSpPr>
          <p:nvPr/>
        </p:nvSpPr>
        <p:spPr bwMode="auto">
          <a:xfrm>
            <a:off x="1719263" y="5102225"/>
            <a:ext cx="1422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Servir jantares às populações compreendidas dentro do distrito  (incluindo obviamente clientes próximos em termos residenciais)</a:t>
            </a:r>
          </a:p>
        </p:txBody>
      </p:sp>
      <p:sp>
        <p:nvSpPr>
          <p:cNvPr id="11280" name="Rectângulo 22"/>
          <p:cNvSpPr>
            <a:spLocks noChangeArrowheads="1"/>
          </p:cNvSpPr>
          <p:nvPr/>
        </p:nvSpPr>
        <p:spPr bwMode="auto">
          <a:xfrm>
            <a:off x="3657600" y="2133600"/>
            <a:ext cx="2270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Providenciar acesso  fácil</a:t>
            </a:r>
          </a:p>
        </p:txBody>
      </p:sp>
      <p:sp>
        <p:nvSpPr>
          <p:cNvPr id="11281" name="Rectângulo 23"/>
          <p:cNvSpPr>
            <a:spLocks noChangeArrowheads="1"/>
          </p:cNvSpPr>
          <p:nvPr/>
        </p:nvSpPr>
        <p:spPr bwMode="auto">
          <a:xfrm>
            <a:off x="3657600" y="2514600"/>
            <a:ext cx="213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Oferecer um ambiente de prazer</a:t>
            </a:r>
          </a:p>
        </p:txBody>
      </p:sp>
      <p:sp>
        <p:nvSpPr>
          <p:cNvPr id="11282" name="Rectângulo 24"/>
          <p:cNvSpPr>
            <a:spLocks noChangeArrowheads="1"/>
          </p:cNvSpPr>
          <p:nvPr/>
        </p:nvSpPr>
        <p:spPr bwMode="auto">
          <a:xfrm>
            <a:off x="3602038" y="3048000"/>
            <a:ext cx="2189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Providenciar um serviço de boas vindas especial</a:t>
            </a:r>
          </a:p>
        </p:txBody>
      </p:sp>
      <p:sp>
        <p:nvSpPr>
          <p:cNvPr id="11283" name="Rectângulo 25"/>
          <p:cNvSpPr>
            <a:spLocks noChangeArrowheads="1"/>
          </p:cNvSpPr>
          <p:nvPr/>
        </p:nvSpPr>
        <p:spPr bwMode="auto">
          <a:xfrm>
            <a:off x="3657600" y="3581400"/>
            <a:ext cx="19256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Assegurar  um tempo de espera de mesa “esperado" e o mais agradável possível</a:t>
            </a:r>
          </a:p>
        </p:txBody>
      </p:sp>
      <p:sp>
        <p:nvSpPr>
          <p:cNvPr id="11284" name="Rectângulo 26"/>
          <p:cNvSpPr>
            <a:spLocks noChangeArrowheads="1"/>
          </p:cNvSpPr>
          <p:nvPr/>
        </p:nvSpPr>
        <p:spPr bwMode="auto">
          <a:xfrm>
            <a:off x="3657600" y="4459288"/>
            <a:ext cx="2133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Desenvolver um relacionamento especial entre o empregado de mesa e o cliente</a:t>
            </a:r>
          </a:p>
        </p:txBody>
      </p:sp>
      <p:sp>
        <p:nvSpPr>
          <p:cNvPr id="11285" name="Rectângulo 27"/>
          <p:cNvSpPr>
            <a:spLocks noChangeArrowheads="1"/>
          </p:cNvSpPr>
          <p:nvPr/>
        </p:nvSpPr>
        <p:spPr bwMode="auto">
          <a:xfrm>
            <a:off x="3659188" y="5337175"/>
            <a:ext cx="2270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Assegurar que o menu é divertido de usar  e atender às necessidades da refeição</a:t>
            </a:r>
          </a:p>
        </p:txBody>
      </p:sp>
      <p:sp>
        <p:nvSpPr>
          <p:cNvPr id="11286" name="Rectângulo 28"/>
          <p:cNvSpPr>
            <a:spLocks noChangeArrowheads="1"/>
          </p:cNvSpPr>
          <p:nvPr/>
        </p:nvSpPr>
        <p:spPr bwMode="auto">
          <a:xfrm>
            <a:off x="3659188" y="6091238"/>
            <a:ext cx="2132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Providenciar um serviço rápido apropriado à ocasião</a:t>
            </a:r>
          </a:p>
        </p:txBody>
      </p:sp>
      <p:sp>
        <p:nvSpPr>
          <p:cNvPr id="11287" name="Rectângulo 29"/>
          <p:cNvSpPr>
            <a:spLocks noChangeArrowheads="1"/>
          </p:cNvSpPr>
          <p:nvPr/>
        </p:nvSpPr>
        <p:spPr bwMode="auto">
          <a:xfrm>
            <a:off x="3657600" y="6581775"/>
            <a:ext cx="2209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200"/>
              <a:t>Reduzir a “dor” do pagamento </a:t>
            </a:r>
          </a:p>
        </p:txBody>
      </p:sp>
      <p:sp>
        <p:nvSpPr>
          <p:cNvPr id="11288" name="Rectângulo 7"/>
          <p:cNvSpPr>
            <a:spLocks noChangeArrowheads="1"/>
          </p:cNvSpPr>
          <p:nvPr/>
        </p:nvSpPr>
        <p:spPr bwMode="auto">
          <a:xfrm>
            <a:off x="1757363" y="2681288"/>
            <a:ext cx="1384300" cy="86042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289" name="Rectângulo 31"/>
          <p:cNvSpPr>
            <a:spLocks noChangeArrowheads="1"/>
          </p:cNvSpPr>
          <p:nvPr/>
        </p:nvSpPr>
        <p:spPr bwMode="auto">
          <a:xfrm>
            <a:off x="1757363" y="3846513"/>
            <a:ext cx="1384300" cy="10160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290" name="Rectângulo 32"/>
          <p:cNvSpPr>
            <a:spLocks noChangeArrowheads="1"/>
          </p:cNvSpPr>
          <p:nvPr/>
        </p:nvSpPr>
        <p:spPr bwMode="auto">
          <a:xfrm>
            <a:off x="1752600" y="5065713"/>
            <a:ext cx="1368425" cy="175577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291" name="Rectângulo 36"/>
          <p:cNvSpPr>
            <a:spLocks noChangeArrowheads="1"/>
          </p:cNvSpPr>
          <p:nvPr/>
        </p:nvSpPr>
        <p:spPr bwMode="auto">
          <a:xfrm>
            <a:off x="152400" y="3962400"/>
            <a:ext cx="1219200" cy="15240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11292" name="Conexão recta 9"/>
          <p:cNvCxnSpPr>
            <a:cxnSpLocks noChangeShapeType="1"/>
            <a:stCxn id="11288" idx="1"/>
          </p:cNvCxnSpPr>
          <p:nvPr/>
        </p:nvCxnSpPr>
        <p:spPr bwMode="auto">
          <a:xfrm flipH="1" flipV="1">
            <a:off x="1550988" y="3095625"/>
            <a:ext cx="206375" cy="158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3" name="Conexão recta 40"/>
          <p:cNvCxnSpPr>
            <a:cxnSpLocks noChangeShapeType="1"/>
          </p:cNvCxnSpPr>
          <p:nvPr/>
        </p:nvCxnSpPr>
        <p:spPr bwMode="auto">
          <a:xfrm>
            <a:off x="1550988" y="3084513"/>
            <a:ext cx="0" cy="30067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4" name="Conexão recta 44"/>
          <p:cNvCxnSpPr>
            <a:cxnSpLocks noChangeShapeType="1"/>
          </p:cNvCxnSpPr>
          <p:nvPr/>
        </p:nvCxnSpPr>
        <p:spPr bwMode="auto">
          <a:xfrm flipH="1" flipV="1">
            <a:off x="1550988" y="6086475"/>
            <a:ext cx="2222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5" name="Conexão recta 46"/>
          <p:cNvCxnSpPr>
            <a:cxnSpLocks noChangeShapeType="1"/>
          </p:cNvCxnSpPr>
          <p:nvPr/>
        </p:nvCxnSpPr>
        <p:spPr bwMode="auto">
          <a:xfrm flipH="1">
            <a:off x="1411288" y="4443413"/>
            <a:ext cx="346075" cy="127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96" name="Rectângulo 51"/>
          <p:cNvSpPr>
            <a:spLocks noChangeArrowheads="1"/>
          </p:cNvSpPr>
          <p:nvPr/>
        </p:nvSpPr>
        <p:spPr bwMode="auto">
          <a:xfrm>
            <a:off x="3657600" y="2133600"/>
            <a:ext cx="2133600" cy="3048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297" name="Rectângulo 52"/>
          <p:cNvSpPr>
            <a:spLocks noChangeArrowheads="1"/>
          </p:cNvSpPr>
          <p:nvPr/>
        </p:nvSpPr>
        <p:spPr bwMode="auto">
          <a:xfrm>
            <a:off x="3657600" y="2514600"/>
            <a:ext cx="2133600" cy="4572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298" name="Rectângulo 53"/>
          <p:cNvSpPr>
            <a:spLocks noChangeArrowheads="1"/>
          </p:cNvSpPr>
          <p:nvPr/>
        </p:nvSpPr>
        <p:spPr bwMode="auto">
          <a:xfrm>
            <a:off x="3657600" y="3048000"/>
            <a:ext cx="2133600" cy="4572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299" name="Rectângulo 54"/>
          <p:cNvSpPr>
            <a:spLocks noChangeArrowheads="1"/>
          </p:cNvSpPr>
          <p:nvPr/>
        </p:nvSpPr>
        <p:spPr bwMode="auto">
          <a:xfrm>
            <a:off x="3657600" y="3581400"/>
            <a:ext cx="2133600" cy="83026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00" name="Rectângulo 55"/>
          <p:cNvSpPr>
            <a:spLocks noChangeArrowheads="1"/>
          </p:cNvSpPr>
          <p:nvPr/>
        </p:nvSpPr>
        <p:spPr bwMode="auto">
          <a:xfrm>
            <a:off x="3657600" y="4495800"/>
            <a:ext cx="2133600" cy="7937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01" name="Rectângulo 56"/>
          <p:cNvSpPr>
            <a:spLocks noChangeArrowheads="1"/>
          </p:cNvSpPr>
          <p:nvPr/>
        </p:nvSpPr>
        <p:spPr bwMode="auto">
          <a:xfrm>
            <a:off x="3659188" y="5346700"/>
            <a:ext cx="2132012" cy="6477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02" name="Rectângulo 57"/>
          <p:cNvSpPr>
            <a:spLocks noChangeArrowheads="1"/>
          </p:cNvSpPr>
          <p:nvPr/>
        </p:nvSpPr>
        <p:spPr bwMode="auto">
          <a:xfrm>
            <a:off x="3659188" y="6061075"/>
            <a:ext cx="2132012" cy="46196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03" name="Rectângulo 58"/>
          <p:cNvSpPr>
            <a:spLocks noChangeArrowheads="1"/>
          </p:cNvSpPr>
          <p:nvPr/>
        </p:nvSpPr>
        <p:spPr bwMode="auto">
          <a:xfrm>
            <a:off x="3657600" y="6629400"/>
            <a:ext cx="2133600" cy="192088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11304" name="Conexão recta 59"/>
          <p:cNvCxnSpPr>
            <a:cxnSpLocks noChangeShapeType="1"/>
          </p:cNvCxnSpPr>
          <p:nvPr/>
        </p:nvCxnSpPr>
        <p:spPr bwMode="auto">
          <a:xfrm>
            <a:off x="3541713" y="2286000"/>
            <a:ext cx="0" cy="4419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05" name="Conexão recta 62"/>
          <p:cNvCxnSpPr>
            <a:cxnSpLocks noChangeShapeType="1"/>
          </p:cNvCxnSpPr>
          <p:nvPr/>
        </p:nvCxnSpPr>
        <p:spPr bwMode="auto">
          <a:xfrm flipH="1">
            <a:off x="3540125" y="22860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06" name="Conexão recta 65"/>
          <p:cNvCxnSpPr>
            <a:cxnSpLocks noChangeShapeType="1"/>
          </p:cNvCxnSpPr>
          <p:nvPr/>
        </p:nvCxnSpPr>
        <p:spPr bwMode="auto">
          <a:xfrm flipH="1">
            <a:off x="3552825" y="2841625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07" name="Conexão recta 66"/>
          <p:cNvCxnSpPr>
            <a:cxnSpLocks noChangeShapeType="1"/>
          </p:cNvCxnSpPr>
          <p:nvPr/>
        </p:nvCxnSpPr>
        <p:spPr bwMode="auto">
          <a:xfrm flipH="1">
            <a:off x="3552825" y="34290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08" name="Conexão recta 67"/>
          <p:cNvCxnSpPr>
            <a:cxnSpLocks noChangeShapeType="1"/>
          </p:cNvCxnSpPr>
          <p:nvPr/>
        </p:nvCxnSpPr>
        <p:spPr bwMode="auto">
          <a:xfrm flipH="1">
            <a:off x="3552825" y="41148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09" name="Conexão recta 68"/>
          <p:cNvCxnSpPr>
            <a:cxnSpLocks noChangeShapeType="1"/>
          </p:cNvCxnSpPr>
          <p:nvPr/>
        </p:nvCxnSpPr>
        <p:spPr bwMode="auto">
          <a:xfrm flipH="1">
            <a:off x="3552825" y="48006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0" name="Conexão recta 69"/>
          <p:cNvCxnSpPr>
            <a:cxnSpLocks noChangeShapeType="1"/>
          </p:cNvCxnSpPr>
          <p:nvPr/>
        </p:nvCxnSpPr>
        <p:spPr bwMode="auto">
          <a:xfrm flipH="1">
            <a:off x="3552825" y="54864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1" name="Conexão recta 70"/>
          <p:cNvCxnSpPr>
            <a:cxnSpLocks noChangeShapeType="1"/>
          </p:cNvCxnSpPr>
          <p:nvPr/>
        </p:nvCxnSpPr>
        <p:spPr bwMode="auto">
          <a:xfrm flipH="1">
            <a:off x="3552825" y="61722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2" name="Conexão recta 71"/>
          <p:cNvCxnSpPr>
            <a:cxnSpLocks noChangeShapeType="1"/>
          </p:cNvCxnSpPr>
          <p:nvPr/>
        </p:nvCxnSpPr>
        <p:spPr bwMode="auto">
          <a:xfrm flipH="1">
            <a:off x="3552825" y="67056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3" name="Conexão recta 73"/>
          <p:cNvCxnSpPr>
            <a:cxnSpLocks noChangeShapeType="1"/>
          </p:cNvCxnSpPr>
          <p:nvPr/>
        </p:nvCxnSpPr>
        <p:spPr bwMode="auto">
          <a:xfrm flipH="1">
            <a:off x="3175000" y="4386263"/>
            <a:ext cx="3333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4" name="Conexão recta unidireccional 11264"/>
          <p:cNvCxnSpPr>
            <a:cxnSpLocks noChangeShapeType="1"/>
          </p:cNvCxnSpPr>
          <p:nvPr/>
        </p:nvCxnSpPr>
        <p:spPr bwMode="auto">
          <a:xfrm>
            <a:off x="3124200" y="28194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5" name="Conexão recta unidireccional 84"/>
          <p:cNvCxnSpPr>
            <a:cxnSpLocks noChangeShapeType="1"/>
          </p:cNvCxnSpPr>
          <p:nvPr/>
        </p:nvCxnSpPr>
        <p:spPr bwMode="auto">
          <a:xfrm>
            <a:off x="3124200" y="29718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6" name="Conexão recta unidireccional 85"/>
          <p:cNvCxnSpPr>
            <a:cxnSpLocks noChangeShapeType="1"/>
          </p:cNvCxnSpPr>
          <p:nvPr/>
        </p:nvCxnSpPr>
        <p:spPr bwMode="auto">
          <a:xfrm>
            <a:off x="3124200" y="31242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7" name="Conexão recta unidireccional 86"/>
          <p:cNvCxnSpPr>
            <a:cxnSpLocks noChangeShapeType="1"/>
          </p:cNvCxnSpPr>
          <p:nvPr/>
        </p:nvCxnSpPr>
        <p:spPr bwMode="auto">
          <a:xfrm>
            <a:off x="3124200" y="32766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8" name="Conexão recta unidireccional 87"/>
          <p:cNvCxnSpPr>
            <a:cxnSpLocks noChangeShapeType="1"/>
          </p:cNvCxnSpPr>
          <p:nvPr/>
        </p:nvCxnSpPr>
        <p:spPr bwMode="auto">
          <a:xfrm>
            <a:off x="3124200" y="34290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9" name="Conexão recta unidireccional 92"/>
          <p:cNvCxnSpPr>
            <a:cxnSpLocks noChangeShapeType="1"/>
          </p:cNvCxnSpPr>
          <p:nvPr/>
        </p:nvCxnSpPr>
        <p:spPr bwMode="auto">
          <a:xfrm>
            <a:off x="3124200" y="51816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20" name="Conexão recta unidireccional 93"/>
          <p:cNvCxnSpPr>
            <a:cxnSpLocks noChangeShapeType="1"/>
          </p:cNvCxnSpPr>
          <p:nvPr/>
        </p:nvCxnSpPr>
        <p:spPr bwMode="auto">
          <a:xfrm>
            <a:off x="3124200" y="54864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21" name="Conexão recta unidireccional 94"/>
          <p:cNvCxnSpPr>
            <a:cxnSpLocks noChangeShapeType="1"/>
          </p:cNvCxnSpPr>
          <p:nvPr/>
        </p:nvCxnSpPr>
        <p:spPr bwMode="auto">
          <a:xfrm>
            <a:off x="3124200" y="57912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22" name="Conexão recta unidireccional 95"/>
          <p:cNvCxnSpPr>
            <a:cxnSpLocks noChangeShapeType="1"/>
          </p:cNvCxnSpPr>
          <p:nvPr/>
        </p:nvCxnSpPr>
        <p:spPr bwMode="auto">
          <a:xfrm>
            <a:off x="3124200" y="60960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23" name="Conexão recta unidireccional 96"/>
          <p:cNvCxnSpPr>
            <a:cxnSpLocks noChangeShapeType="1"/>
          </p:cNvCxnSpPr>
          <p:nvPr/>
        </p:nvCxnSpPr>
        <p:spPr bwMode="auto">
          <a:xfrm>
            <a:off x="3124200" y="64008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24" name="Conexão recta unidireccional 97"/>
          <p:cNvCxnSpPr>
            <a:cxnSpLocks noChangeShapeType="1"/>
          </p:cNvCxnSpPr>
          <p:nvPr/>
        </p:nvCxnSpPr>
        <p:spPr bwMode="auto">
          <a:xfrm>
            <a:off x="3124200" y="6629400"/>
            <a:ext cx="2174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25" name="Rectângulo 99"/>
          <p:cNvSpPr>
            <a:spLocks noChangeArrowheads="1"/>
          </p:cNvSpPr>
          <p:nvPr/>
        </p:nvSpPr>
        <p:spPr bwMode="auto">
          <a:xfrm>
            <a:off x="6059488" y="2133600"/>
            <a:ext cx="21701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900"/>
              <a:t>Parque estacionamento apropriado</a:t>
            </a:r>
          </a:p>
          <a:p>
            <a:r>
              <a:rPr lang="pt-PT" sz="900"/>
              <a:t>Posicionamento da porta e estilo</a:t>
            </a:r>
          </a:p>
          <a:p>
            <a:r>
              <a:rPr lang="pt-PT" sz="900"/>
              <a:t>Sinais externos de boas vindas</a:t>
            </a:r>
          </a:p>
        </p:txBody>
      </p:sp>
      <p:sp>
        <p:nvSpPr>
          <p:cNvPr id="11326" name="Rectângulo 100"/>
          <p:cNvSpPr>
            <a:spLocks noChangeArrowheads="1"/>
          </p:cNvSpPr>
          <p:nvPr/>
        </p:nvSpPr>
        <p:spPr bwMode="auto">
          <a:xfrm>
            <a:off x="6076950" y="2743200"/>
            <a:ext cx="20177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900"/>
              <a:t>Desenho do piso</a:t>
            </a:r>
          </a:p>
          <a:p>
            <a:r>
              <a:rPr lang="pt-PT" sz="900"/>
              <a:t>Posicionamento do bar</a:t>
            </a:r>
          </a:p>
          <a:p>
            <a:r>
              <a:rPr lang="pt-PT" sz="900"/>
              <a:t>Características/decoração</a:t>
            </a:r>
          </a:p>
          <a:p>
            <a:r>
              <a:rPr lang="pt-PT" sz="900"/>
              <a:t>Posicionamento das mesas</a:t>
            </a:r>
          </a:p>
          <a:p>
            <a:endParaRPr lang="pt-PT" sz="900"/>
          </a:p>
        </p:txBody>
      </p:sp>
      <p:sp>
        <p:nvSpPr>
          <p:cNvPr id="11327" name="Rectângulo 101"/>
          <p:cNvSpPr>
            <a:spLocks noChangeArrowheads="1"/>
          </p:cNvSpPr>
          <p:nvPr/>
        </p:nvSpPr>
        <p:spPr bwMode="auto">
          <a:xfrm>
            <a:off x="6059488" y="3482975"/>
            <a:ext cx="21701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900"/>
              <a:t>Saudação de acolhimento pelo empregado / Aperitivos bebidas/comida / Introdução do menu /</a:t>
            </a:r>
          </a:p>
          <a:p>
            <a:r>
              <a:rPr lang="pt-PT" sz="900"/>
              <a:t>Decoração das mesas</a:t>
            </a:r>
          </a:p>
        </p:txBody>
      </p:sp>
      <p:sp>
        <p:nvSpPr>
          <p:cNvPr id="11328" name="Rectângulo 102"/>
          <p:cNvSpPr>
            <a:spLocks noChangeArrowheads="1"/>
          </p:cNvSpPr>
          <p:nvPr/>
        </p:nvSpPr>
        <p:spPr bwMode="auto">
          <a:xfrm>
            <a:off x="6096000" y="4805363"/>
            <a:ext cx="2195513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900"/>
              <a:t>Selecção do empregado de mesa</a:t>
            </a:r>
          </a:p>
          <a:p>
            <a:r>
              <a:rPr lang="pt-PT" sz="900"/>
              <a:t>Empregado de mesa/desenvolvimento de formação</a:t>
            </a:r>
          </a:p>
          <a:p>
            <a:r>
              <a:rPr lang="pt-PT" sz="900"/>
              <a:t>Formação cliente</a:t>
            </a:r>
          </a:p>
          <a:p>
            <a:r>
              <a:rPr lang="pt-PT" sz="900"/>
              <a:t>Gama dos condimentos</a:t>
            </a:r>
          </a:p>
          <a:p>
            <a:r>
              <a:rPr lang="pt-PT" sz="900"/>
              <a:t>Sistema de atingir objectivos</a:t>
            </a:r>
          </a:p>
          <a:p>
            <a:r>
              <a:rPr lang="pt-PT" sz="900"/>
              <a:t>A atenção do empregado de mesa</a:t>
            </a:r>
          </a:p>
        </p:txBody>
      </p:sp>
      <p:sp>
        <p:nvSpPr>
          <p:cNvPr id="11329" name="Rectângulo 103"/>
          <p:cNvSpPr>
            <a:spLocks noChangeArrowheads="1"/>
          </p:cNvSpPr>
          <p:nvPr/>
        </p:nvSpPr>
        <p:spPr bwMode="auto">
          <a:xfrm>
            <a:off x="6059488" y="5907088"/>
            <a:ext cx="20177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900"/>
              <a:t>Tamanho do menu e Design do menu/material com que é feito</a:t>
            </a:r>
          </a:p>
          <a:p>
            <a:r>
              <a:rPr lang="pt-PT" sz="900"/>
              <a:t>Pratos do menu e  Layout do menu</a:t>
            </a:r>
          </a:p>
          <a:p>
            <a:endParaRPr lang="pt-PT" sz="900"/>
          </a:p>
        </p:txBody>
      </p:sp>
      <p:sp>
        <p:nvSpPr>
          <p:cNvPr id="11330" name="Rectângulo 104"/>
          <p:cNvSpPr>
            <a:spLocks noChangeArrowheads="1"/>
          </p:cNvSpPr>
          <p:nvPr/>
        </p:nvSpPr>
        <p:spPr bwMode="auto">
          <a:xfrm>
            <a:off x="6059488" y="6477000"/>
            <a:ext cx="20177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900"/>
              <a:t>Ordem dos pratos a sair da cozinha</a:t>
            </a:r>
          </a:p>
          <a:p>
            <a:r>
              <a:rPr lang="pt-PT" sz="900"/>
              <a:t>Serviços standard</a:t>
            </a:r>
          </a:p>
          <a:p>
            <a:endParaRPr lang="pt-PT" sz="900"/>
          </a:p>
        </p:txBody>
      </p:sp>
      <p:sp>
        <p:nvSpPr>
          <p:cNvPr id="11331" name="Rectângulo 106"/>
          <p:cNvSpPr>
            <a:spLocks noChangeArrowheads="1"/>
          </p:cNvSpPr>
          <p:nvPr/>
        </p:nvSpPr>
        <p:spPr bwMode="auto">
          <a:xfrm>
            <a:off x="6096000" y="2133600"/>
            <a:ext cx="2133600" cy="547688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32" name="Rectângulo 107"/>
          <p:cNvSpPr>
            <a:spLocks noChangeArrowheads="1"/>
          </p:cNvSpPr>
          <p:nvPr/>
        </p:nvSpPr>
        <p:spPr bwMode="auto">
          <a:xfrm>
            <a:off x="6096000" y="2743200"/>
            <a:ext cx="2133600" cy="6350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33" name="Rectângulo 108"/>
          <p:cNvSpPr>
            <a:spLocks noChangeArrowheads="1"/>
          </p:cNvSpPr>
          <p:nvPr/>
        </p:nvSpPr>
        <p:spPr bwMode="auto">
          <a:xfrm>
            <a:off x="6096000" y="3481388"/>
            <a:ext cx="2133600" cy="6477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34" name="Rectângulo 109"/>
          <p:cNvSpPr>
            <a:spLocks noChangeArrowheads="1"/>
          </p:cNvSpPr>
          <p:nvPr/>
        </p:nvSpPr>
        <p:spPr bwMode="auto">
          <a:xfrm>
            <a:off x="6096000" y="4805363"/>
            <a:ext cx="2133600" cy="1062037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35" name="Rectângulo 110"/>
          <p:cNvSpPr>
            <a:spLocks noChangeArrowheads="1"/>
          </p:cNvSpPr>
          <p:nvPr/>
        </p:nvSpPr>
        <p:spPr bwMode="auto">
          <a:xfrm>
            <a:off x="6096000" y="5943600"/>
            <a:ext cx="2133600" cy="4572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36" name="Rectângulo 111"/>
          <p:cNvSpPr>
            <a:spLocks noChangeArrowheads="1"/>
          </p:cNvSpPr>
          <p:nvPr/>
        </p:nvSpPr>
        <p:spPr bwMode="auto">
          <a:xfrm>
            <a:off x="6096000" y="6477000"/>
            <a:ext cx="2133600" cy="344488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11337" name="Conexão recta 117"/>
          <p:cNvCxnSpPr>
            <a:cxnSpLocks noChangeShapeType="1"/>
          </p:cNvCxnSpPr>
          <p:nvPr/>
        </p:nvCxnSpPr>
        <p:spPr bwMode="auto">
          <a:xfrm>
            <a:off x="5991225" y="2260600"/>
            <a:ext cx="0" cy="330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38" name="Conexão recta 129"/>
          <p:cNvCxnSpPr>
            <a:cxnSpLocks noChangeShapeType="1"/>
          </p:cNvCxnSpPr>
          <p:nvPr/>
        </p:nvCxnSpPr>
        <p:spPr bwMode="auto">
          <a:xfrm flipH="1">
            <a:off x="5991225" y="22860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39" name="Conexão recta 130"/>
          <p:cNvCxnSpPr>
            <a:cxnSpLocks noChangeShapeType="1"/>
          </p:cNvCxnSpPr>
          <p:nvPr/>
        </p:nvCxnSpPr>
        <p:spPr bwMode="auto">
          <a:xfrm flipH="1">
            <a:off x="5991225" y="25908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0" name="Conexão recta 132"/>
          <p:cNvCxnSpPr>
            <a:cxnSpLocks noChangeShapeType="1"/>
          </p:cNvCxnSpPr>
          <p:nvPr/>
        </p:nvCxnSpPr>
        <p:spPr bwMode="auto">
          <a:xfrm flipH="1">
            <a:off x="5991225" y="24384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1" name="Conexão recta 133"/>
          <p:cNvCxnSpPr>
            <a:cxnSpLocks noChangeShapeType="1"/>
            <a:endCxn id="11296" idx="3"/>
          </p:cNvCxnSpPr>
          <p:nvPr/>
        </p:nvCxnSpPr>
        <p:spPr bwMode="auto">
          <a:xfrm flipH="1" flipV="1">
            <a:off x="5791200" y="2286000"/>
            <a:ext cx="180975" cy="152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2" name="Conexão recta 135"/>
          <p:cNvCxnSpPr>
            <a:cxnSpLocks noChangeShapeType="1"/>
          </p:cNvCxnSpPr>
          <p:nvPr/>
        </p:nvCxnSpPr>
        <p:spPr bwMode="auto">
          <a:xfrm flipH="1">
            <a:off x="5991225" y="29718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3" name="Conexão recta 136"/>
          <p:cNvCxnSpPr>
            <a:cxnSpLocks noChangeShapeType="1"/>
          </p:cNvCxnSpPr>
          <p:nvPr/>
        </p:nvCxnSpPr>
        <p:spPr bwMode="auto">
          <a:xfrm flipH="1">
            <a:off x="5991225" y="32766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4" name="Conexão recta 137"/>
          <p:cNvCxnSpPr>
            <a:cxnSpLocks noChangeShapeType="1"/>
          </p:cNvCxnSpPr>
          <p:nvPr/>
        </p:nvCxnSpPr>
        <p:spPr bwMode="auto">
          <a:xfrm flipH="1">
            <a:off x="5991225" y="31242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5" name="Conexão recta 138"/>
          <p:cNvCxnSpPr>
            <a:cxnSpLocks noChangeShapeType="1"/>
          </p:cNvCxnSpPr>
          <p:nvPr/>
        </p:nvCxnSpPr>
        <p:spPr bwMode="auto">
          <a:xfrm flipH="1" flipV="1">
            <a:off x="5791200" y="2743200"/>
            <a:ext cx="180975" cy="152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6" name="Conexão recta 139"/>
          <p:cNvCxnSpPr>
            <a:cxnSpLocks noChangeShapeType="1"/>
          </p:cNvCxnSpPr>
          <p:nvPr/>
        </p:nvCxnSpPr>
        <p:spPr bwMode="auto">
          <a:xfrm flipH="1">
            <a:off x="5991225" y="28194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7" name="Conexão recta 140"/>
          <p:cNvCxnSpPr>
            <a:cxnSpLocks noChangeShapeType="1"/>
          </p:cNvCxnSpPr>
          <p:nvPr/>
        </p:nvCxnSpPr>
        <p:spPr bwMode="auto">
          <a:xfrm>
            <a:off x="5991225" y="2819400"/>
            <a:ext cx="0" cy="4587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8" name="Conexão recta 144"/>
          <p:cNvCxnSpPr>
            <a:cxnSpLocks noChangeShapeType="1"/>
          </p:cNvCxnSpPr>
          <p:nvPr/>
        </p:nvCxnSpPr>
        <p:spPr bwMode="auto">
          <a:xfrm flipH="1">
            <a:off x="5991225" y="38862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49" name="Conexão recta 145"/>
          <p:cNvCxnSpPr>
            <a:cxnSpLocks noChangeShapeType="1"/>
          </p:cNvCxnSpPr>
          <p:nvPr/>
        </p:nvCxnSpPr>
        <p:spPr bwMode="auto">
          <a:xfrm flipH="1">
            <a:off x="5991225" y="37338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50" name="Conexão recta 146"/>
          <p:cNvCxnSpPr>
            <a:cxnSpLocks noChangeShapeType="1"/>
          </p:cNvCxnSpPr>
          <p:nvPr/>
        </p:nvCxnSpPr>
        <p:spPr bwMode="auto">
          <a:xfrm flipH="1">
            <a:off x="5991225" y="40386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51" name="Conexão recta 147"/>
          <p:cNvCxnSpPr>
            <a:cxnSpLocks noChangeShapeType="1"/>
          </p:cNvCxnSpPr>
          <p:nvPr/>
        </p:nvCxnSpPr>
        <p:spPr bwMode="auto">
          <a:xfrm flipH="1" flipV="1">
            <a:off x="5791200" y="3275013"/>
            <a:ext cx="180975" cy="5302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52" name="Conexão recta 148"/>
          <p:cNvCxnSpPr>
            <a:cxnSpLocks noChangeShapeType="1"/>
          </p:cNvCxnSpPr>
          <p:nvPr/>
        </p:nvCxnSpPr>
        <p:spPr bwMode="auto">
          <a:xfrm flipH="1">
            <a:off x="5991225" y="35814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53" name="Conexão recta 149"/>
          <p:cNvCxnSpPr>
            <a:cxnSpLocks noChangeShapeType="1"/>
          </p:cNvCxnSpPr>
          <p:nvPr/>
        </p:nvCxnSpPr>
        <p:spPr bwMode="auto">
          <a:xfrm>
            <a:off x="5991225" y="3581400"/>
            <a:ext cx="0" cy="4587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54" name="Rectângulo 152"/>
          <p:cNvSpPr>
            <a:spLocks noChangeArrowheads="1"/>
          </p:cNvSpPr>
          <p:nvPr/>
        </p:nvSpPr>
        <p:spPr bwMode="auto">
          <a:xfrm>
            <a:off x="6096000" y="4252913"/>
            <a:ext cx="2133600" cy="471487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355" name="Rectângulo 153"/>
          <p:cNvSpPr>
            <a:spLocks noChangeArrowheads="1"/>
          </p:cNvSpPr>
          <p:nvPr/>
        </p:nvSpPr>
        <p:spPr bwMode="auto">
          <a:xfrm>
            <a:off x="6059488" y="4227513"/>
            <a:ext cx="20177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900"/>
              <a:t>Sistemas de ganhos visíveis / Literatura de Marketing / Entretenimento para quem espera</a:t>
            </a:r>
          </a:p>
          <a:p>
            <a:endParaRPr lang="pt-PT" sz="900"/>
          </a:p>
        </p:txBody>
      </p:sp>
      <p:cxnSp>
        <p:nvCxnSpPr>
          <p:cNvPr id="11356" name="Conexão recta 155"/>
          <p:cNvCxnSpPr>
            <a:cxnSpLocks noChangeShapeType="1"/>
          </p:cNvCxnSpPr>
          <p:nvPr/>
        </p:nvCxnSpPr>
        <p:spPr bwMode="auto">
          <a:xfrm flipH="1">
            <a:off x="5991225" y="43434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57" name="Conexão recta 156"/>
          <p:cNvCxnSpPr>
            <a:cxnSpLocks noChangeShapeType="1"/>
          </p:cNvCxnSpPr>
          <p:nvPr/>
        </p:nvCxnSpPr>
        <p:spPr bwMode="auto">
          <a:xfrm flipH="1">
            <a:off x="5991225" y="46482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58" name="Conexão recta 157"/>
          <p:cNvCxnSpPr>
            <a:cxnSpLocks noChangeShapeType="1"/>
          </p:cNvCxnSpPr>
          <p:nvPr/>
        </p:nvCxnSpPr>
        <p:spPr bwMode="auto">
          <a:xfrm flipH="1">
            <a:off x="5991225" y="44958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59" name="Conexão recta 158"/>
          <p:cNvCxnSpPr>
            <a:cxnSpLocks noChangeShapeType="1"/>
            <a:endCxn id="11299" idx="3"/>
          </p:cNvCxnSpPr>
          <p:nvPr/>
        </p:nvCxnSpPr>
        <p:spPr bwMode="auto">
          <a:xfrm flipH="1" flipV="1">
            <a:off x="5791200" y="3997325"/>
            <a:ext cx="180975" cy="4984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0" name="Conexão recta 160"/>
          <p:cNvCxnSpPr>
            <a:cxnSpLocks noChangeShapeType="1"/>
          </p:cNvCxnSpPr>
          <p:nvPr/>
        </p:nvCxnSpPr>
        <p:spPr bwMode="auto">
          <a:xfrm>
            <a:off x="5991225" y="4321175"/>
            <a:ext cx="0" cy="3333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1" name="Conexão recta 164"/>
          <p:cNvCxnSpPr>
            <a:cxnSpLocks noChangeShapeType="1"/>
          </p:cNvCxnSpPr>
          <p:nvPr/>
        </p:nvCxnSpPr>
        <p:spPr bwMode="auto">
          <a:xfrm flipH="1">
            <a:off x="5991225" y="5332413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2" name="Conexão recta 165"/>
          <p:cNvCxnSpPr>
            <a:cxnSpLocks noChangeShapeType="1"/>
          </p:cNvCxnSpPr>
          <p:nvPr/>
        </p:nvCxnSpPr>
        <p:spPr bwMode="auto">
          <a:xfrm flipH="1">
            <a:off x="5991225" y="5180013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3" name="Conexão recta 166"/>
          <p:cNvCxnSpPr>
            <a:cxnSpLocks noChangeShapeType="1"/>
          </p:cNvCxnSpPr>
          <p:nvPr/>
        </p:nvCxnSpPr>
        <p:spPr bwMode="auto">
          <a:xfrm flipH="1">
            <a:off x="5991225" y="5484813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4" name="Conexão recta 167"/>
          <p:cNvCxnSpPr>
            <a:cxnSpLocks noChangeShapeType="1"/>
          </p:cNvCxnSpPr>
          <p:nvPr/>
        </p:nvCxnSpPr>
        <p:spPr bwMode="auto">
          <a:xfrm flipH="1">
            <a:off x="5991225" y="5027613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5" name="Conexão recta 168"/>
          <p:cNvCxnSpPr>
            <a:cxnSpLocks noChangeShapeType="1"/>
          </p:cNvCxnSpPr>
          <p:nvPr/>
        </p:nvCxnSpPr>
        <p:spPr bwMode="auto">
          <a:xfrm>
            <a:off x="5991225" y="5027613"/>
            <a:ext cx="0" cy="76358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6" name="Conexão recta 170"/>
          <p:cNvCxnSpPr>
            <a:cxnSpLocks noChangeShapeType="1"/>
          </p:cNvCxnSpPr>
          <p:nvPr/>
        </p:nvCxnSpPr>
        <p:spPr bwMode="auto">
          <a:xfrm flipH="1">
            <a:off x="5991225" y="57912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7" name="Conexão recta 172"/>
          <p:cNvCxnSpPr>
            <a:cxnSpLocks noChangeShapeType="1"/>
          </p:cNvCxnSpPr>
          <p:nvPr/>
        </p:nvCxnSpPr>
        <p:spPr bwMode="auto">
          <a:xfrm flipH="1">
            <a:off x="5991225" y="56388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8" name="Conexão recta 178"/>
          <p:cNvCxnSpPr>
            <a:cxnSpLocks noChangeShapeType="1"/>
          </p:cNvCxnSpPr>
          <p:nvPr/>
        </p:nvCxnSpPr>
        <p:spPr bwMode="auto">
          <a:xfrm flipH="1" flipV="1">
            <a:off x="5791200" y="4911725"/>
            <a:ext cx="180975" cy="4984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69" name="Conexão recta 179"/>
          <p:cNvCxnSpPr>
            <a:cxnSpLocks noChangeShapeType="1"/>
          </p:cNvCxnSpPr>
          <p:nvPr/>
        </p:nvCxnSpPr>
        <p:spPr bwMode="auto">
          <a:xfrm flipH="1">
            <a:off x="5991225" y="6246813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70" name="Conexão recta 180"/>
          <p:cNvCxnSpPr>
            <a:cxnSpLocks noChangeShapeType="1"/>
          </p:cNvCxnSpPr>
          <p:nvPr/>
        </p:nvCxnSpPr>
        <p:spPr bwMode="auto">
          <a:xfrm flipH="1">
            <a:off x="5991225" y="6094413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71" name="Conexão recta 181"/>
          <p:cNvCxnSpPr>
            <a:cxnSpLocks noChangeShapeType="1"/>
          </p:cNvCxnSpPr>
          <p:nvPr/>
        </p:nvCxnSpPr>
        <p:spPr bwMode="auto">
          <a:xfrm flipH="1">
            <a:off x="5991225" y="6399213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72" name="Conexão recta 182"/>
          <p:cNvCxnSpPr>
            <a:cxnSpLocks noChangeShapeType="1"/>
          </p:cNvCxnSpPr>
          <p:nvPr/>
        </p:nvCxnSpPr>
        <p:spPr bwMode="auto">
          <a:xfrm flipH="1">
            <a:off x="5991225" y="5942013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73" name="Conexão recta 183"/>
          <p:cNvCxnSpPr>
            <a:cxnSpLocks noChangeShapeType="1"/>
          </p:cNvCxnSpPr>
          <p:nvPr/>
        </p:nvCxnSpPr>
        <p:spPr bwMode="auto">
          <a:xfrm>
            <a:off x="5991225" y="5942013"/>
            <a:ext cx="0" cy="45878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74" name="Conexão recta 184"/>
          <p:cNvCxnSpPr>
            <a:cxnSpLocks noChangeShapeType="1"/>
            <a:endCxn id="11302" idx="3"/>
          </p:cNvCxnSpPr>
          <p:nvPr/>
        </p:nvCxnSpPr>
        <p:spPr bwMode="auto">
          <a:xfrm flipH="1">
            <a:off x="5791200" y="6170613"/>
            <a:ext cx="180975" cy="122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75" name="Conexão recta 187"/>
          <p:cNvCxnSpPr>
            <a:cxnSpLocks noChangeShapeType="1"/>
          </p:cNvCxnSpPr>
          <p:nvPr/>
        </p:nvCxnSpPr>
        <p:spPr bwMode="auto">
          <a:xfrm flipH="1">
            <a:off x="5991225" y="65532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76" name="Conexão recta 188"/>
          <p:cNvCxnSpPr>
            <a:cxnSpLocks noChangeShapeType="1"/>
          </p:cNvCxnSpPr>
          <p:nvPr/>
        </p:nvCxnSpPr>
        <p:spPr bwMode="auto">
          <a:xfrm flipH="1">
            <a:off x="5991225" y="67056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77" name="Conexão recta 189"/>
          <p:cNvCxnSpPr>
            <a:cxnSpLocks noChangeShapeType="1"/>
          </p:cNvCxnSpPr>
          <p:nvPr/>
        </p:nvCxnSpPr>
        <p:spPr bwMode="auto">
          <a:xfrm>
            <a:off x="5972175" y="6553200"/>
            <a:ext cx="0" cy="152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78" name="Conexão recta 193"/>
          <p:cNvCxnSpPr>
            <a:cxnSpLocks noChangeShapeType="1"/>
            <a:endCxn id="11303" idx="3"/>
          </p:cNvCxnSpPr>
          <p:nvPr/>
        </p:nvCxnSpPr>
        <p:spPr bwMode="auto">
          <a:xfrm flipH="1">
            <a:off x="5791200" y="6648450"/>
            <a:ext cx="180975" cy="76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79" name="Rectângulo 200"/>
          <p:cNvSpPr>
            <a:spLocks noChangeArrowheads="1"/>
          </p:cNvSpPr>
          <p:nvPr/>
        </p:nvSpPr>
        <p:spPr bwMode="auto">
          <a:xfrm>
            <a:off x="8435975" y="2895600"/>
            <a:ext cx="70802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900"/>
              <a:t>Tema</a:t>
            </a:r>
          </a:p>
          <a:p>
            <a:r>
              <a:rPr lang="pt-PT" sz="900"/>
              <a:t>Cor</a:t>
            </a:r>
          </a:p>
          <a:p>
            <a:r>
              <a:rPr lang="pt-PT" sz="900"/>
              <a:t>Materiais do piso</a:t>
            </a:r>
          </a:p>
          <a:p>
            <a:r>
              <a:rPr lang="pt-PT" sz="900"/>
              <a:t>Materiais da mesa</a:t>
            </a:r>
          </a:p>
          <a:p>
            <a:r>
              <a:rPr lang="pt-PT" sz="900"/>
              <a:t>Decoração das janelas</a:t>
            </a:r>
          </a:p>
          <a:p>
            <a:endParaRPr lang="pt-PT" sz="900"/>
          </a:p>
          <a:p>
            <a:endParaRPr lang="pt-PT" sz="900"/>
          </a:p>
        </p:txBody>
      </p:sp>
      <p:sp>
        <p:nvSpPr>
          <p:cNvPr id="11380" name="Rectângulo 201"/>
          <p:cNvSpPr>
            <a:spLocks noChangeArrowheads="1"/>
          </p:cNvSpPr>
          <p:nvPr/>
        </p:nvSpPr>
        <p:spPr bwMode="auto">
          <a:xfrm>
            <a:off x="8435975" y="2879725"/>
            <a:ext cx="708025" cy="1347788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11381" name="Conexão recta 202"/>
          <p:cNvCxnSpPr>
            <a:cxnSpLocks noChangeShapeType="1"/>
          </p:cNvCxnSpPr>
          <p:nvPr/>
        </p:nvCxnSpPr>
        <p:spPr bwMode="auto">
          <a:xfrm flipH="1">
            <a:off x="8353425" y="34290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82" name="Conexão recta 203"/>
          <p:cNvCxnSpPr>
            <a:cxnSpLocks noChangeShapeType="1"/>
          </p:cNvCxnSpPr>
          <p:nvPr/>
        </p:nvCxnSpPr>
        <p:spPr bwMode="auto">
          <a:xfrm flipH="1">
            <a:off x="8353425" y="32766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83" name="Conexão recta 204"/>
          <p:cNvCxnSpPr>
            <a:cxnSpLocks noChangeShapeType="1"/>
          </p:cNvCxnSpPr>
          <p:nvPr/>
        </p:nvCxnSpPr>
        <p:spPr bwMode="auto">
          <a:xfrm flipH="1">
            <a:off x="8353425" y="35814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84" name="Conexão recta 205"/>
          <p:cNvCxnSpPr>
            <a:cxnSpLocks noChangeShapeType="1"/>
          </p:cNvCxnSpPr>
          <p:nvPr/>
        </p:nvCxnSpPr>
        <p:spPr bwMode="auto">
          <a:xfrm flipH="1">
            <a:off x="8353425" y="312420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85" name="Conexão recta 206"/>
          <p:cNvCxnSpPr>
            <a:cxnSpLocks noChangeShapeType="1"/>
          </p:cNvCxnSpPr>
          <p:nvPr/>
        </p:nvCxnSpPr>
        <p:spPr bwMode="auto">
          <a:xfrm>
            <a:off x="8353425" y="3124200"/>
            <a:ext cx="0" cy="609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86" name="Conexão recta 207"/>
          <p:cNvCxnSpPr>
            <a:cxnSpLocks noChangeShapeType="1"/>
          </p:cNvCxnSpPr>
          <p:nvPr/>
        </p:nvCxnSpPr>
        <p:spPr bwMode="auto">
          <a:xfrm flipH="1">
            <a:off x="8353425" y="3735388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87" name="Conexão recta 209"/>
          <p:cNvCxnSpPr>
            <a:cxnSpLocks noChangeShapeType="1"/>
          </p:cNvCxnSpPr>
          <p:nvPr/>
        </p:nvCxnSpPr>
        <p:spPr bwMode="auto">
          <a:xfrm flipH="1" flipV="1">
            <a:off x="8229600" y="3124200"/>
            <a:ext cx="123825" cy="3349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88" name="Rectângulo 211"/>
          <p:cNvSpPr>
            <a:spLocks noChangeArrowheads="1"/>
          </p:cNvSpPr>
          <p:nvPr/>
        </p:nvSpPr>
        <p:spPr bwMode="auto">
          <a:xfrm>
            <a:off x="8382000" y="4397375"/>
            <a:ext cx="784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900"/>
              <a:t>Treino da</a:t>
            </a:r>
          </a:p>
          <a:p>
            <a:r>
              <a:rPr lang="pt-PT" sz="900"/>
              <a:t>personalidade</a:t>
            </a:r>
          </a:p>
          <a:p>
            <a:r>
              <a:rPr lang="pt-PT" sz="900"/>
              <a:t>Avaliação dos clientes</a:t>
            </a:r>
          </a:p>
          <a:p>
            <a:r>
              <a:rPr lang="pt-PT" sz="900"/>
              <a:t>Manipulação de desastres</a:t>
            </a:r>
          </a:p>
          <a:p>
            <a:r>
              <a:rPr lang="pt-PT" sz="900"/>
              <a:t>Prémios de motivação</a:t>
            </a:r>
          </a:p>
          <a:p>
            <a:r>
              <a:rPr lang="pt-PT" sz="900"/>
              <a:t>Sistema de disciplina</a:t>
            </a:r>
          </a:p>
          <a:p>
            <a:r>
              <a:rPr lang="pt-PT" sz="900"/>
              <a:t>……….</a:t>
            </a:r>
          </a:p>
          <a:p>
            <a:endParaRPr lang="pt-PT" sz="900"/>
          </a:p>
          <a:p>
            <a:endParaRPr lang="pt-PT" sz="900"/>
          </a:p>
        </p:txBody>
      </p:sp>
      <p:sp>
        <p:nvSpPr>
          <p:cNvPr id="11389" name="Rectângulo 213"/>
          <p:cNvSpPr>
            <a:spLocks noChangeArrowheads="1"/>
          </p:cNvSpPr>
          <p:nvPr/>
        </p:nvSpPr>
        <p:spPr bwMode="auto">
          <a:xfrm>
            <a:off x="8435975" y="4384675"/>
            <a:ext cx="708025" cy="201612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cxnSp>
        <p:nvCxnSpPr>
          <p:cNvPr id="11390" name="Conexão recta 214"/>
          <p:cNvCxnSpPr>
            <a:cxnSpLocks noChangeShapeType="1"/>
          </p:cNvCxnSpPr>
          <p:nvPr/>
        </p:nvCxnSpPr>
        <p:spPr bwMode="auto">
          <a:xfrm flipH="1">
            <a:off x="8331200" y="4587875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91" name="Conexão recta 215"/>
          <p:cNvCxnSpPr>
            <a:cxnSpLocks noChangeShapeType="1"/>
          </p:cNvCxnSpPr>
          <p:nvPr/>
        </p:nvCxnSpPr>
        <p:spPr bwMode="auto">
          <a:xfrm flipH="1" flipV="1">
            <a:off x="8331200" y="4800600"/>
            <a:ext cx="104775" cy="47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92" name="Conexão recta 219"/>
          <p:cNvCxnSpPr>
            <a:cxnSpLocks noChangeShapeType="1"/>
          </p:cNvCxnSpPr>
          <p:nvPr/>
        </p:nvCxnSpPr>
        <p:spPr bwMode="auto">
          <a:xfrm flipH="1">
            <a:off x="8331200" y="5029200"/>
            <a:ext cx="1270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93" name="Conexão recta 222"/>
          <p:cNvCxnSpPr>
            <a:cxnSpLocks noChangeShapeType="1"/>
          </p:cNvCxnSpPr>
          <p:nvPr/>
        </p:nvCxnSpPr>
        <p:spPr bwMode="auto">
          <a:xfrm flipH="1">
            <a:off x="8329613" y="5289550"/>
            <a:ext cx="1047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94" name="Conexão recta 223"/>
          <p:cNvCxnSpPr>
            <a:cxnSpLocks noChangeShapeType="1"/>
          </p:cNvCxnSpPr>
          <p:nvPr/>
        </p:nvCxnSpPr>
        <p:spPr bwMode="auto">
          <a:xfrm flipH="1" flipV="1">
            <a:off x="8329613" y="5503863"/>
            <a:ext cx="106362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95" name="Conexão recta 230"/>
          <p:cNvCxnSpPr>
            <a:cxnSpLocks noChangeShapeType="1"/>
          </p:cNvCxnSpPr>
          <p:nvPr/>
        </p:nvCxnSpPr>
        <p:spPr bwMode="auto">
          <a:xfrm>
            <a:off x="8323263" y="4570413"/>
            <a:ext cx="7937" cy="93345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96" name="Conexão recta 232"/>
          <p:cNvCxnSpPr>
            <a:cxnSpLocks noChangeShapeType="1"/>
            <a:endCxn id="11334" idx="3"/>
          </p:cNvCxnSpPr>
          <p:nvPr/>
        </p:nvCxnSpPr>
        <p:spPr bwMode="auto">
          <a:xfrm flipH="1">
            <a:off x="8229600" y="5102225"/>
            <a:ext cx="101600" cy="23495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Modelo de apresentação predefinido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delo de apresentação predefinido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1242877893</TotalTime>
  <Words>734</Words>
  <Application>Microsoft Office PowerPoint</Application>
  <PresentationFormat>Apresentação no Ecrã (4:3)</PresentationFormat>
  <Paragraphs>145</Paragraphs>
  <Slides>12</Slides>
  <Notes>12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9" baseType="lpstr">
      <vt:lpstr>Arial</vt:lpstr>
      <vt:lpstr>Trebuchet MS</vt:lpstr>
      <vt:lpstr>Wingdings</vt:lpstr>
      <vt:lpstr>Times New Roman</vt:lpstr>
      <vt:lpstr>Calibri</vt:lpstr>
      <vt:lpstr>Wingdings 2</vt:lpstr>
      <vt:lpstr>Modelo de apresentação predefinido</vt:lpstr>
      <vt:lpstr>Implementação da Estratégia</vt:lpstr>
      <vt:lpstr>Implementação da Estratégia</vt:lpstr>
      <vt:lpstr>Implementação da Estratégia</vt:lpstr>
      <vt:lpstr>Implementação da Estratégia</vt:lpstr>
      <vt:lpstr>Identificar Objectivos de Curto Prazo</vt:lpstr>
      <vt:lpstr>Identificar Objectivos de Curto Prazo</vt:lpstr>
      <vt:lpstr>Iniciar Tácticas Funcionais Específicas</vt:lpstr>
      <vt:lpstr>Iniciar Tácticas Funcionais Específicas</vt:lpstr>
      <vt:lpstr>Iniciar Tácticas Funcionais Específicas</vt:lpstr>
      <vt:lpstr>Comunicar políticas de “empowerment”</vt:lpstr>
      <vt:lpstr>Comunicar políticas de “empowerment”</vt:lpstr>
      <vt:lpstr>Estabelecer políticas de recompensa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the Industry Environment</dc:title>
  <dc:creator>GSB Technology Center</dc:creator>
  <cp:lastModifiedBy>user</cp:lastModifiedBy>
  <cp:revision>264</cp:revision>
  <dcterms:created xsi:type="dcterms:W3CDTF">1998-03-22T16:41:04Z</dcterms:created>
  <dcterms:modified xsi:type="dcterms:W3CDTF">2013-11-04T22:02:42Z</dcterms:modified>
</cp:coreProperties>
</file>