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338" r:id="rId2"/>
    <p:sldId id="362" r:id="rId3"/>
    <p:sldId id="363" r:id="rId4"/>
    <p:sldId id="353" r:id="rId5"/>
    <p:sldId id="364" r:id="rId6"/>
    <p:sldId id="342" r:id="rId7"/>
    <p:sldId id="354" r:id="rId8"/>
    <p:sldId id="355" r:id="rId9"/>
    <p:sldId id="356" r:id="rId10"/>
    <p:sldId id="336" r:id="rId11"/>
    <p:sldId id="357" r:id="rId12"/>
    <p:sldId id="358" r:id="rId13"/>
    <p:sldId id="359" r:id="rId14"/>
    <p:sldId id="365" r:id="rId15"/>
    <p:sldId id="366" r:id="rId16"/>
    <p:sldId id="367" r:id="rId17"/>
  </p:sldIdLst>
  <p:sldSz cx="9144000" cy="6858000" type="screen4x3"/>
  <p:notesSz cx="6797675" cy="9926638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000099"/>
    <a:srgbClr val="000000"/>
    <a:srgbClr val="FF3300"/>
    <a:srgbClr val="66CCFF"/>
    <a:srgbClr val="F9E1D1"/>
    <a:srgbClr val="FFFF99"/>
    <a:srgbClr val="F6D2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26" autoAdjust="0"/>
    <p:restoredTop sz="84547" autoAdjust="0"/>
  </p:normalViewPr>
  <p:slideViewPr>
    <p:cSldViewPr>
      <p:cViewPr>
        <p:scale>
          <a:sx n="86" d="100"/>
          <a:sy n="86" d="100"/>
        </p:scale>
        <p:origin x="-618" y="-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502"/>
    </p:cViewPr>
  </p:sorterViewPr>
  <p:notesViewPr>
    <p:cSldViewPr>
      <p:cViewPr varScale="1">
        <p:scale>
          <a:sx n="59" d="100"/>
          <a:sy n="59" d="100"/>
        </p:scale>
        <p:origin x="-1788" y="-84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16058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25513" y="750888"/>
            <a:ext cx="4946650" cy="37099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323494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06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9707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30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30731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754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31755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78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32779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802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33803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4826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34827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5850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35851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14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1515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8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2539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62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3563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6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4587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10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5611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34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6635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8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7659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82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8683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6168 w 5740"/>
                <a:gd name="T1" fmla="*/ 0 h 4316"/>
                <a:gd name="T2" fmla="*/ 0 w 5740"/>
                <a:gd name="T3" fmla="*/ 0 h 4316"/>
                <a:gd name="T4" fmla="*/ 0 w 5740"/>
                <a:gd name="T5" fmla="*/ 0 h 4316"/>
                <a:gd name="T6" fmla="*/ 6168 w 5740"/>
                <a:gd name="T7" fmla="*/ 0 h 4316"/>
                <a:gd name="T8" fmla="*/ 6168 w 5740"/>
                <a:gd name="T9" fmla="*/ 0 h 4316"/>
                <a:gd name="T10" fmla="*/ 6168 w 5740"/>
                <a:gd name="T11" fmla="*/ 0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32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32 w 382"/>
                  <a:gd name="T19" fmla="*/ 96 h 96"/>
                  <a:gd name="T20" fmla="*/ 286 w 382"/>
                  <a:gd name="T21" fmla="*/ 90 h 96"/>
                  <a:gd name="T22" fmla="*/ 334 w 382"/>
                  <a:gd name="T23" fmla="*/ 84 h 96"/>
                  <a:gd name="T24" fmla="*/ 375 w 382"/>
                  <a:gd name="T25" fmla="*/ 66 h 96"/>
                  <a:gd name="T26" fmla="*/ 405 w 382"/>
                  <a:gd name="T27" fmla="*/ 42 h 96"/>
                  <a:gd name="T28" fmla="*/ 399 w 382"/>
                  <a:gd name="T29" fmla="*/ 42 h 96"/>
                  <a:gd name="T30" fmla="*/ 369 w 382"/>
                  <a:gd name="T31" fmla="*/ 66 h 96"/>
                  <a:gd name="T32" fmla="*/ 328 w 382"/>
                  <a:gd name="T33" fmla="*/ 78 h 96"/>
                  <a:gd name="T34" fmla="*/ 286 w 382"/>
                  <a:gd name="T35" fmla="*/ 90 h 96"/>
                  <a:gd name="T36" fmla="*/ 232 w 382"/>
                  <a:gd name="T37" fmla="*/ 96 h 96"/>
                  <a:gd name="T38" fmla="*/ 232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42 w 185"/>
                  <a:gd name="T5" fmla="*/ 36 h 210"/>
                  <a:gd name="T6" fmla="*/ 178 w 185"/>
                  <a:gd name="T7" fmla="*/ 72 h 210"/>
                  <a:gd name="T8" fmla="*/ 184 w 185"/>
                  <a:gd name="T9" fmla="*/ 90 h 210"/>
                  <a:gd name="T10" fmla="*/ 190 w 185"/>
                  <a:gd name="T11" fmla="*/ 114 h 210"/>
                  <a:gd name="T12" fmla="*/ 184 w 185"/>
                  <a:gd name="T13" fmla="*/ 138 h 210"/>
                  <a:gd name="T14" fmla="*/ 172 w 185"/>
                  <a:gd name="T15" fmla="*/ 162 h 210"/>
                  <a:gd name="T16" fmla="*/ 142 w 185"/>
                  <a:gd name="T17" fmla="*/ 180 h 210"/>
                  <a:gd name="T18" fmla="*/ 90 w 185"/>
                  <a:gd name="T19" fmla="*/ 198 h 210"/>
                  <a:gd name="T20" fmla="*/ 119 w 185"/>
                  <a:gd name="T21" fmla="*/ 210 h 210"/>
                  <a:gd name="T22" fmla="*/ 154 w 185"/>
                  <a:gd name="T23" fmla="*/ 192 h 210"/>
                  <a:gd name="T24" fmla="*/ 184 w 185"/>
                  <a:gd name="T25" fmla="*/ 168 h 210"/>
                  <a:gd name="T26" fmla="*/ 202 w 185"/>
                  <a:gd name="T27" fmla="*/ 144 h 210"/>
                  <a:gd name="T28" fmla="*/ 208 w 185"/>
                  <a:gd name="T29" fmla="*/ 114 h 210"/>
                  <a:gd name="T30" fmla="*/ 202 w 185"/>
                  <a:gd name="T31" fmla="*/ 90 h 210"/>
                  <a:gd name="T32" fmla="*/ 196 w 185"/>
                  <a:gd name="T33" fmla="*/ 66 h 210"/>
                  <a:gd name="T34" fmla="*/ 178 w 185"/>
                  <a:gd name="T35" fmla="*/ 48 h 210"/>
                  <a:gd name="T36" fmla="*/ 154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</p:grpSp>
      </p:grpSp>
      <p:sp>
        <p:nvSpPr>
          <p:cNvPr id="138306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pt-PT"/>
              <a:t>Clique para editar o estilo do título</a:t>
            </a:r>
          </a:p>
        </p:txBody>
      </p:sp>
      <p:sp>
        <p:nvSpPr>
          <p:cNvPr id="138307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PT"/>
              <a:t>Faça clique para editar o estilo do subtítulo do modelo global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863F1B-ADAB-4C6D-9756-AAF8D5612EC6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67365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7F78D9-F4E0-4400-B528-C6E84D329316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32427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98A8F7-44AC-4704-BD53-F645BF8BA13C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840530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483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281833-6BBC-4219-BAE6-36D146B73782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88027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79A09-E281-4255-BC91-A33A5A0BA73B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659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3EC47-4A75-4FA6-8BC9-4E337C90E3CB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25940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4F378-44EC-4CF4-B48C-73F2BD298A27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32328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51442-4799-488C-88B7-CDE2564A4D5A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92111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38045-1A4B-4F1F-9B61-E3B218677EF6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0888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29FF4E-2D3D-4BDE-8597-040E3EAA9AC3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70815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7518AC-473D-4A93-8C4E-8FC10F19E5BB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62807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91444-A6B4-4708-A8B4-051CA2FE5DEC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62707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Arial" pitchFamily="34" charset="0"/>
            </a:endParaRPr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6168 w 5740"/>
                <a:gd name="T1" fmla="*/ 0 h 4316"/>
                <a:gd name="T2" fmla="*/ 0 w 5740"/>
                <a:gd name="T3" fmla="*/ 0 h 4316"/>
                <a:gd name="T4" fmla="*/ 0 w 5740"/>
                <a:gd name="T5" fmla="*/ 0 h 4316"/>
                <a:gd name="T6" fmla="*/ 6168 w 5740"/>
                <a:gd name="T7" fmla="*/ 0 h 4316"/>
                <a:gd name="T8" fmla="*/ 6168 w 5740"/>
                <a:gd name="T9" fmla="*/ 0 h 4316"/>
                <a:gd name="T10" fmla="*/ 6168 w 5740"/>
                <a:gd name="T11" fmla="*/ 0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37222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3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4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5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6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7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8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9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0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1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2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</p:grpSp>
        <p:grpSp>
          <p:nvGrpSpPr>
            <p:cNvPr id="1035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37234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5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6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7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8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9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0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1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2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3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4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5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079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80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37248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9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0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084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  <p:grpSp>
          <p:nvGrpSpPr>
            <p:cNvPr id="1036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37253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4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5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6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7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8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9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057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37261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2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3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4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5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6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7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8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9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</p:grpSp>
        <p:grpSp>
          <p:nvGrpSpPr>
            <p:cNvPr id="1037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38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32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32 w 382"/>
                  <a:gd name="T19" fmla="*/ 96 h 96"/>
                  <a:gd name="T20" fmla="*/ 286 w 382"/>
                  <a:gd name="T21" fmla="*/ 90 h 96"/>
                  <a:gd name="T22" fmla="*/ 334 w 382"/>
                  <a:gd name="T23" fmla="*/ 84 h 96"/>
                  <a:gd name="T24" fmla="*/ 375 w 382"/>
                  <a:gd name="T25" fmla="*/ 66 h 96"/>
                  <a:gd name="T26" fmla="*/ 405 w 382"/>
                  <a:gd name="T27" fmla="*/ 42 h 96"/>
                  <a:gd name="T28" fmla="*/ 399 w 382"/>
                  <a:gd name="T29" fmla="*/ 42 h 96"/>
                  <a:gd name="T30" fmla="*/ 369 w 382"/>
                  <a:gd name="T31" fmla="*/ 66 h 96"/>
                  <a:gd name="T32" fmla="*/ 328 w 382"/>
                  <a:gd name="T33" fmla="*/ 78 h 96"/>
                  <a:gd name="T34" fmla="*/ 286 w 382"/>
                  <a:gd name="T35" fmla="*/ 90 h 96"/>
                  <a:gd name="T36" fmla="*/ 232 w 382"/>
                  <a:gd name="T37" fmla="*/ 96 h 96"/>
                  <a:gd name="T38" fmla="*/ 232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39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40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41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42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43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42 w 185"/>
                  <a:gd name="T5" fmla="*/ 36 h 210"/>
                  <a:gd name="T6" fmla="*/ 178 w 185"/>
                  <a:gd name="T7" fmla="*/ 72 h 210"/>
                  <a:gd name="T8" fmla="*/ 184 w 185"/>
                  <a:gd name="T9" fmla="*/ 90 h 210"/>
                  <a:gd name="T10" fmla="*/ 190 w 185"/>
                  <a:gd name="T11" fmla="*/ 114 h 210"/>
                  <a:gd name="T12" fmla="*/ 184 w 185"/>
                  <a:gd name="T13" fmla="*/ 138 h 210"/>
                  <a:gd name="T14" fmla="*/ 172 w 185"/>
                  <a:gd name="T15" fmla="*/ 162 h 210"/>
                  <a:gd name="T16" fmla="*/ 142 w 185"/>
                  <a:gd name="T17" fmla="*/ 180 h 210"/>
                  <a:gd name="T18" fmla="*/ 90 w 185"/>
                  <a:gd name="T19" fmla="*/ 198 h 210"/>
                  <a:gd name="T20" fmla="*/ 119 w 185"/>
                  <a:gd name="T21" fmla="*/ 210 h 210"/>
                  <a:gd name="T22" fmla="*/ 154 w 185"/>
                  <a:gd name="T23" fmla="*/ 192 h 210"/>
                  <a:gd name="T24" fmla="*/ 184 w 185"/>
                  <a:gd name="T25" fmla="*/ 168 h 210"/>
                  <a:gd name="T26" fmla="*/ 202 w 185"/>
                  <a:gd name="T27" fmla="*/ 144 h 210"/>
                  <a:gd name="T28" fmla="*/ 208 w 185"/>
                  <a:gd name="T29" fmla="*/ 114 h 210"/>
                  <a:gd name="T30" fmla="*/ 202 w 185"/>
                  <a:gd name="T31" fmla="*/ 90 h 210"/>
                  <a:gd name="T32" fmla="*/ 196 w 185"/>
                  <a:gd name="T33" fmla="*/ 66 h 210"/>
                  <a:gd name="T34" fmla="*/ 178 w 185"/>
                  <a:gd name="T35" fmla="*/ 48 h 210"/>
                  <a:gd name="T36" fmla="*/ 154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44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grpSp>
            <p:nvGrpSpPr>
              <p:cNvPr id="1045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046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7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8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9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</p:grpSp>
      </p:grpSp>
      <p:sp>
        <p:nvSpPr>
          <p:cNvPr id="137283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 estilo do título</a:t>
            </a:r>
          </a:p>
        </p:txBody>
      </p:sp>
      <p:sp>
        <p:nvSpPr>
          <p:cNvPr id="137284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</a:p>
        </p:txBody>
      </p:sp>
      <p:sp>
        <p:nvSpPr>
          <p:cNvPr id="137285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37286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37287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C9AD3065-1E22-4057-A100-74E216D65648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51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  <p:sldLayoutId id="2147484050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4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981200"/>
            <a:ext cx="6318250" cy="2209800"/>
          </a:xfrm>
          <a:solidFill>
            <a:srgbClr val="003366"/>
          </a:solidFill>
          <a:ln w="12700" cap="flat">
            <a:solidFill>
              <a:srgbClr val="3365FB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pPr>
              <a:lnSpc>
                <a:spcPct val="115000"/>
              </a:lnSpc>
              <a:defRPr/>
            </a:pPr>
            <a:r>
              <a:rPr lang="pt-PT" sz="3600" dirty="0">
                <a:solidFill>
                  <a:srgbClr val="FFFF00"/>
                </a:solidFill>
              </a:rPr>
              <a:t>Estratégias de </a:t>
            </a:r>
            <a:r>
              <a:rPr lang="pt-PT" sz="3600" dirty="0" smtClean="0">
                <a:solidFill>
                  <a:srgbClr val="FFFF00"/>
                </a:solidFill>
              </a:rPr>
              <a:t>Empresa Diversificação</a:t>
            </a:r>
            <a:endParaRPr lang="pt-PT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 smtClean="0">
                <a:solidFill>
                  <a:srgbClr val="FFFF00"/>
                </a:solidFill>
              </a:rPr>
              <a:t>Formas de Diversificação</a:t>
            </a:r>
            <a:endParaRPr lang="pt-PT" sz="2800" b="1" dirty="0">
              <a:solidFill>
                <a:srgbClr val="FFFF00"/>
              </a:solidFill>
            </a:endParaRPr>
          </a:p>
        </p:txBody>
      </p:sp>
      <p:sp>
        <p:nvSpPr>
          <p:cNvPr id="8" name="Marcador de Posição de Conteúdo 2"/>
          <p:cNvSpPr>
            <a:spLocks noGrp="1"/>
          </p:cNvSpPr>
          <p:nvPr>
            <p:ph idx="1"/>
          </p:nvPr>
        </p:nvSpPr>
        <p:spPr>
          <a:xfrm>
            <a:off x="822325" y="1930400"/>
            <a:ext cx="7499350" cy="2717800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800"/>
              </a:spcAft>
              <a:defRPr/>
            </a:pPr>
            <a:r>
              <a:rPr lang="pt-PT" dirty="0" smtClean="0"/>
              <a:t>Fusões</a:t>
            </a:r>
          </a:p>
          <a:p>
            <a:pPr>
              <a:spcBef>
                <a:spcPts val="1200"/>
              </a:spcBef>
              <a:spcAft>
                <a:spcPts val="1800"/>
              </a:spcAft>
              <a:defRPr/>
            </a:pPr>
            <a:r>
              <a:rPr lang="pt-PT" dirty="0" smtClean="0"/>
              <a:t> Aquisições</a:t>
            </a:r>
          </a:p>
          <a:p>
            <a:pPr>
              <a:spcBef>
                <a:spcPts val="1200"/>
              </a:spcBef>
              <a:spcAft>
                <a:spcPts val="1800"/>
              </a:spcAft>
              <a:defRPr/>
            </a:pPr>
            <a:r>
              <a:rPr lang="pt-PT" dirty="0" smtClean="0"/>
              <a:t> Criação de novos negócios</a:t>
            </a:r>
            <a:endParaRPr lang="pt-P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>
                <a:solidFill>
                  <a:srgbClr val="FFFF00"/>
                </a:solidFill>
              </a:rPr>
              <a:t>Riscos da Diversificação</a:t>
            </a:r>
          </a:p>
        </p:txBody>
      </p:sp>
      <p:sp>
        <p:nvSpPr>
          <p:cNvPr id="11" name="Marcador de Posição de Conteúdo 2"/>
          <p:cNvSpPr>
            <a:spLocks noGrp="1"/>
          </p:cNvSpPr>
          <p:nvPr>
            <p:ph idx="1"/>
          </p:nvPr>
        </p:nvSpPr>
        <p:spPr>
          <a:xfrm>
            <a:off x="381000" y="1981200"/>
            <a:ext cx="6324600" cy="3886200"/>
          </a:xfrm>
        </p:spPr>
        <p:txBody>
          <a:bodyPr/>
          <a:lstStyle/>
          <a:p>
            <a:pPr>
              <a:spcAft>
                <a:spcPts val="1200"/>
              </a:spcAft>
              <a:defRPr/>
            </a:pPr>
            <a:r>
              <a:rPr lang="pt-PT" sz="2400" dirty="0" smtClean="0"/>
              <a:t>Incapacidade de aproveitamento de sinergias</a:t>
            </a:r>
          </a:p>
          <a:p>
            <a:pPr>
              <a:spcAft>
                <a:spcPts val="1200"/>
              </a:spcAft>
              <a:defRPr/>
            </a:pPr>
            <a:r>
              <a:rPr lang="pt-PT" sz="2400" dirty="0" smtClean="0"/>
              <a:t>Duplicação de recursos</a:t>
            </a:r>
          </a:p>
          <a:p>
            <a:pPr>
              <a:spcAft>
                <a:spcPts val="1200"/>
              </a:spcAft>
              <a:defRPr/>
            </a:pPr>
            <a:r>
              <a:rPr lang="pt-PT" sz="2400" dirty="0" smtClean="0"/>
              <a:t>Incapacidade de gestão coordenada de negócios muito diferentes</a:t>
            </a:r>
          </a:p>
          <a:p>
            <a:pPr>
              <a:spcAft>
                <a:spcPts val="1200"/>
              </a:spcAft>
              <a:defRPr/>
            </a:pPr>
            <a:r>
              <a:rPr lang="pt-PT" sz="2400" dirty="0" smtClean="0"/>
              <a:t> Potencial de vantagem competitiva limitada</a:t>
            </a:r>
          </a:p>
        </p:txBody>
      </p:sp>
      <p:pic>
        <p:nvPicPr>
          <p:cNvPr id="133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981200"/>
            <a:ext cx="2339975" cy="321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9" name="Rectângulo 1"/>
          <p:cNvSpPr>
            <a:spLocks noChangeArrowheads="1"/>
          </p:cNvSpPr>
          <p:nvPr/>
        </p:nvSpPr>
        <p:spPr bwMode="auto">
          <a:xfrm>
            <a:off x="2819400" y="5570538"/>
            <a:ext cx="6324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pt-PT"/>
              <a:t>- Clarifica o papel dos gestores e o acesso aos recursos de cada negócio em relação aos outros;</a:t>
            </a:r>
          </a:p>
        </p:txBody>
      </p:sp>
      <p:sp>
        <p:nvSpPr>
          <p:cNvPr id="3" name="Rectângulo 2"/>
          <p:cNvSpPr/>
          <p:nvPr/>
        </p:nvSpPr>
        <p:spPr>
          <a:xfrm>
            <a:off x="2743200" y="5108575"/>
            <a:ext cx="2667000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1200"/>
              </a:spcAft>
              <a:defRPr/>
            </a:pPr>
            <a:r>
              <a:rPr lang="pt-PT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pt-PT" sz="2400" dirty="0">
                <a:solidFill>
                  <a:srgbClr val="C00000"/>
                </a:solidFill>
              </a:rPr>
              <a:t>Diversificação</a:t>
            </a:r>
          </a:p>
        </p:txBody>
      </p:sp>
      <p:sp>
        <p:nvSpPr>
          <p:cNvPr id="13321" name="Rectângulo 3"/>
          <p:cNvSpPr>
            <a:spLocks noChangeArrowheads="1"/>
          </p:cNvSpPr>
          <p:nvPr/>
        </p:nvSpPr>
        <p:spPr bwMode="auto">
          <a:xfrm>
            <a:off x="2819400" y="6248400"/>
            <a:ext cx="6324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pt-PT"/>
              <a:t>- Clarifica a forma como cada negócio contribui para a criação de valor na empresa e cria sinergias internas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 smtClean="0">
                <a:solidFill>
                  <a:srgbClr val="FFFF00"/>
                </a:solidFill>
              </a:rPr>
              <a:t>Análise Estratégica</a:t>
            </a:r>
            <a:endParaRPr lang="pt-PT" sz="2800" b="1" dirty="0">
              <a:solidFill>
                <a:srgbClr val="FFFF00"/>
              </a:solidFill>
            </a:endParaRPr>
          </a:p>
        </p:txBody>
      </p:sp>
      <p:sp>
        <p:nvSpPr>
          <p:cNvPr id="14342" name="Rectângulo 2"/>
          <p:cNvSpPr>
            <a:spLocks noChangeArrowheads="1"/>
          </p:cNvSpPr>
          <p:nvPr/>
        </p:nvSpPr>
        <p:spPr bwMode="auto">
          <a:xfrm>
            <a:off x="1276350" y="1905000"/>
            <a:ext cx="65913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2800"/>
              <a:t>Em que condições operar em múltiplos negócios ajuda a empresa a obter uma VC em cada um?</a:t>
            </a:r>
          </a:p>
        </p:txBody>
      </p:sp>
      <p:sp>
        <p:nvSpPr>
          <p:cNvPr id="4" name="Rectângulo 3"/>
          <p:cNvSpPr>
            <a:spLocks noChangeArrowheads="1"/>
          </p:cNvSpPr>
          <p:nvPr/>
        </p:nvSpPr>
        <p:spPr bwMode="auto">
          <a:xfrm>
            <a:off x="685800" y="3505200"/>
            <a:ext cx="84582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pt-PT"/>
              <a:t>Aproveitamento de sinergias (Trabalho conjunto, cooperação (dilema do prisioneiro), partilha de recursos, acesso a informação…..</a:t>
            </a:r>
            <a:endParaRPr lang="pt-PT">
              <a:solidFill>
                <a:srgbClr val="FFFFFF"/>
              </a:solidFill>
            </a:endParaRPr>
          </a:p>
          <a:p>
            <a:pPr lvl="1">
              <a:spcAft>
                <a:spcPts val="1200"/>
              </a:spcAft>
            </a:pPr>
            <a:endParaRPr lang="pt-PT" sz="1400"/>
          </a:p>
          <a:p>
            <a:pPr marL="285750" indent="-285750">
              <a:spcAft>
                <a:spcPts val="1200"/>
              </a:spcAft>
              <a:buFontTx/>
              <a:buChar char="-"/>
            </a:pPr>
            <a:endParaRPr lang="pt-PT"/>
          </a:p>
        </p:txBody>
      </p:sp>
      <p:sp>
        <p:nvSpPr>
          <p:cNvPr id="5" name="Rectângulo 4"/>
          <p:cNvSpPr>
            <a:spLocks noChangeArrowheads="1"/>
          </p:cNvSpPr>
          <p:nvPr/>
        </p:nvSpPr>
        <p:spPr bwMode="auto">
          <a:xfrm>
            <a:off x="685800" y="4238625"/>
            <a:ext cx="6400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/>
              <a:t>-   Oportunidades de partilhar infra-estruturas e capacidades </a:t>
            </a:r>
          </a:p>
        </p:txBody>
      </p:sp>
      <p:sp>
        <p:nvSpPr>
          <p:cNvPr id="6" name="Rectângulo 5"/>
          <p:cNvSpPr>
            <a:spLocks noChangeArrowheads="1"/>
          </p:cNvSpPr>
          <p:nvPr/>
        </p:nvSpPr>
        <p:spPr bwMode="auto">
          <a:xfrm>
            <a:off x="685800" y="4722813"/>
            <a:ext cx="8458200" cy="1338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/>
              <a:t>-   Acumulação de competências </a:t>
            </a:r>
          </a:p>
          <a:p>
            <a:pPr>
              <a:lnSpc>
                <a:spcPct val="150000"/>
              </a:lnSpc>
            </a:pPr>
            <a:r>
              <a:rPr lang="pt-PT"/>
              <a:t>	</a:t>
            </a:r>
            <a:r>
              <a:rPr lang="pt-PT" sz="1200"/>
              <a:t>As competências vitais podem ser transferidas para gerar vantagem competitiva noutros negócios</a:t>
            </a:r>
          </a:p>
          <a:p>
            <a:pPr>
              <a:lnSpc>
                <a:spcPct val="150000"/>
              </a:lnSpc>
            </a:pPr>
            <a:r>
              <a:rPr lang="pt-PT" sz="1200"/>
              <a:t>	Os negócios relacionam-se de forma a beneficiar as competências vitais da organização</a:t>
            </a:r>
          </a:p>
          <a:p>
            <a:pPr>
              <a:lnSpc>
                <a:spcPct val="150000"/>
              </a:lnSpc>
            </a:pPr>
            <a:r>
              <a:rPr lang="pt-PT" sz="1200"/>
              <a:t>	As combinações de competências são únicas e dificilmente imitáveis</a:t>
            </a:r>
          </a:p>
        </p:txBody>
      </p:sp>
      <p:sp>
        <p:nvSpPr>
          <p:cNvPr id="7" name="Rectângulo 6"/>
          <p:cNvSpPr>
            <a:spLocks noChangeArrowheads="1"/>
          </p:cNvSpPr>
          <p:nvPr/>
        </p:nvSpPr>
        <p:spPr bwMode="auto">
          <a:xfrm>
            <a:off x="685800" y="6111875"/>
            <a:ext cx="822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/>
              <a:t>-  Gestão das ligações entre os negócios (partilha e transferência de recursos e capacidades)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 smtClean="0">
                <a:solidFill>
                  <a:srgbClr val="FFFF00"/>
                </a:solidFill>
              </a:rPr>
              <a:t>Exemplos de Diversificação: Alianças e Aquisições </a:t>
            </a:r>
            <a:endParaRPr lang="pt-PT" sz="2800" b="1" dirty="0">
              <a:solidFill>
                <a:srgbClr val="FFFF00"/>
              </a:solidFill>
            </a:endParaRPr>
          </a:p>
        </p:txBody>
      </p:sp>
      <p:sp>
        <p:nvSpPr>
          <p:cNvPr id="15366" name="Rectângulo 1"/>
          <p:cNvSpPr>
            <a:spLocks noChangeArrowheads="1"/>
          </p:cNvSpPr>
          <p:nvPr/>
        </p:nvSpPr>
        <p:spPr bwMode="auto">
          <a:xfrm>
            <a:off x="304800" y="1778000"/>
            <a:ext cx="7848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1600"/>
              <a:t>- Cerveja Brahma e Antárctica para a criação da Ambev</a:t>
            </a:r>
          </a:p>
        </p:txBody>
      </p:sp>
      <p:pic>
        <p:nvPicPr>
          <p:cNvPr id="15367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752600"/>
            <a:ext cx="1981200" cy="12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368" name="Rectângulo 2"/>
          <p:cNvSpPr>
            <a:spLocks noChangeArrowheads="1"/>
          </p:cNvSpPr>
          <p:nvPr/>
        </p:nvSpPr>
        <p:spPr bwMode="auto">
          <a:xfrm>
            <a:off x="304800" y="2436813"/>
            <a:ext cx="6172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1600"/>
              <a:t>- General Electric, participa numa ampla variedade de mercados, incluindo a geração, transmissão e distribuição de electricidade (nuclear, gás e solar), iluminação, automação industrial, imagiologia médica equipamentos, motores, locomotivas ferroviárias, aeronaves jacto, motores de aviação e serviços</a:t>
            </a:r>
          </a:p>
        </p:txBody>
      </p:sp>
      <p:pic>
        <p:nvPicPr>
          <p:cNvPr id="15369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3938" y="3141663"/>
            <a:ext cx="2506662" cy="64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70" name="Picture 1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4233863"/>
            <a:ext cx="1174750" cy="642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371" name="Rectângulo 3"/>
          <p:cNvSpPr>
            <a:spLocks noChangeArrowheads="1"/>
          </p:cNvSpPr>
          <p:nvPr/>
        </p:nvSpPr>
        <p:spPr bwMode="auto">
          <a:xfrm>
            <a:off x="304800" y="4038600"/>
            <a:ext cx="763428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1600"/>
              <a:t>- Procter &amp; Gamble adquiriu várias marcas em 2005 e atualmente produz produtos de higiene (pe. Ariel), higiene pessoal (pe. Shampoo Pantene e toda a linha Gillette), eletrodomésticos (Braun) e Baterias e lanternas (pe. Pilhas Duracelll) </a:t>
            </a:r>
          </a:p>
        </p:txBody>
      </p:sp>
      <p:sp>
        <p:nvSpPr>
          <p:cNvPr id="15372" name="Rectângulo 4"/>
          <p:cNvSpPr>
            <a:spLocks noChangeArrowheads="1"/>
          </p:cNvSpPr>
          <p:nvPr/>
        </p:nvSpPr>
        <p:spPr bwMode="auto">
          <a:xfrm>
            <a:off x="304800" y="5113338"/>
            <a:ext cx="67818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1600"/>
              <a:t>- Fusão entre a United Airlines e a Continental Airlines por meio junção de património e fluxo de caixa. A fusão criou a maior companhia aérea do mundo em receita</a:t>
            </a:r>
          </a:p>
        </p:txBody>
      </p:sp>
      <p:pic>
        <p:nvPicPr>
          <p:cNvPr id="15373" name="Picture 1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307013"/>
            <a:ext cx="1973263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374" name="Rectângulo 22"/>
          <p:cNvSpPr>
            <a:spLocks noChangeArrowheads="1"/>
          </p:cNvSpPr>
          <p:nvPr/>
        </p:nvSpPr>
        <p:spPr bwMode="auto">
          <a:xfrm>
            <a:off x="304800" y="6121400"/>
            <a:ext cx="69770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1600"/>
              <a:t>- Givenchy adquiriu a Kenzo entrando nos sectores da moda e permitindo diversificar os seus produtos de perfumaria, cosmética e maquilhagem</a:t>
            </a:r>
          </a:p>
        </p:txBody>
      </p:sp>
      <p:pic>
        <p:nvPicPr>
          <p:cNvPr id="15375" name="Picture 1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088" y="6248400"/>
            <a:ext cx="1966912" cy="41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388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 smtClean="0">
                <a:solidFill>
                  <a:srgbClr val="FFFF00"/>
                </a:solidFill>
              </a:rPr>
              <a:t>Exemplos de Sucesso: Empresas </a:t>
            </a:r>
            <a:r>
              <a:rPr lang="pt-PT" sz="2800" b="1" dirty="0" err="1" smtClean="0">
                <a:solidFill>
                  <a:srgbClr val="FFFF00"/>
                </a:solidFill>
              </a:rPr>
              <a:t>Diversificadoras</a:t>
            </a:r>
            <a:endParaRPr lang="pt-PT" sz="2800" b="1" dirty="0">
              <a:solidFill>
                <a:srgbClr val="FFFF00"/>
              </a:solidFill>
            </a:endParaRPr>
          </a:p>
        </p:txBody>
      </p:sp>
      <p:sp>
        <p:nvSpPr>
          <p:cNvPr id="16390" name="Rectângulo 1"/>
          <p:cNvSpPr>
            <a:spLocks noChangeArrowheads="1"/>
          </p:cNvSpPr>
          <p:nvPr/>
        </p:nvSpPr>
        <p:spPr bwMode="auto">
          <a:xfrm>
            <a:off x="304800" y="1730375"/>
            <a:ext cx="65151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1600"/>
              <a:t>- O construtor automóvel Honda diversificou com sucesso das motorizadas para os carros por ter capitalizado o seu conhecimento de sistemas de combustão.</a:t>
            </a:r>
          </a:p>
        </p:txBody>
      </p:sp>
      <p:sp>
        <p:nvSpPr>
          <p:cNvPr id="16391" name="Rectângulo 2"/>
          <p:cNvSpPr>
            <a:spLocks noChangeArrowheads="1"/>
          </p:cNvSpPr>
          <p:nvPr/>
        </p:nvSpPr>
        <p:spPr bwMode="auto">
          <a:xfrm>
            <a:off x="287338" y="2674938"/>
            <a:ext cx="7239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1600"/>
              <a:t>- A empresa de electrónica de consumo Sony opera também nos sectores dos discos e dos filmes cinematográficos, tendo por isso um poder negocial muito forte na criação de standards.</a:t>
            </a:r>
          </a:p>
        </p:txBody>
      </p:sp>
      <p:sp>
        <p:nvSpPr>
          <p:cNvPr id="16392" name="Rectângulo 4"/>
          <p:cNvSpPr>
            <a:spLocks noChangeArrowheads="1"/>
          </p:cNvSpPr>
          <p:nvPr/>
        </p:nvSpPr>
        <p:spPr bwMode="auto">
          <a:xfrm>
            <a:off x="304800" y="3570288"/>
            <a:ext cx="71628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1600"/>
              <a:t>- A Corticeira Amorim diversificou da produção de rolhas de cortiça para os aglomerados de cortiça usados nos revestimentos e isolamento de habitações e escritórios, uma actividade com características financeiras completamente distintas.</a:t>
            </a:r>
          </a:p>
        </p:txBody>
      </p:sp>
      <p:sp>
        <p:nvSpPr>
          <p:cNvPr id="16393" name="Rectângulo 22"/>
          <p:cNvSpPr>
            <a:spLocks noChangeArrowheads="1"/>
          </p:cNvSpPr>
          <p:nvPr/>
        </p:nvSpPr>
        <p:spPr bwMode="auto">
          <a:xfrm>
            <a:off x="304800" y="4732338"/>
            <a:ext cx="697706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1600"/>
              <a:t>- A marca Toyota, por exemplo, para fazer face à maturidade da sua actividade principal, decidiu diversificar para o sector das casas pré-fabricadas, uma indústria em rápido crescimento.</a:t>
            </a:r>
          </a:p>
        </p:txBody>
      </p:sp>
      <p:pic>
        <p:nvPicPr>
          <p:cNvPr id="163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0038" y="1814513"/>
            <a:ext cx="1752600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6663" y="2830513"/>
            <a:ext cx="11430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9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9813" y="3570288"/>
            <a:ext cx="1200150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9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5613" y="4716463"/>
            <a:ext cx="952500" cy="846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398" name="Rectângulo 1"/>
          <p:cNvSpPr>
            <a:spLocks noChangeArrowheads="1"/>
          </p:cNvSpPr>
          <p:nvPr/>
        </p:nvSpPr>
        <p:spPr bwMode="auto">
          <a:xfrm>
            <a:off x="304800" y="5562600"/>
            <a:ext cx="7729538" cy="135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1600"/>
              <a:t>- Pepsi diversificou o negócio expandindo-se para o ramo alimentício comprando a KFC, a Pizza Hut e a Taco Bell, não com o objectivo de venda de fast food, mas visando fornecer e disseminar o seu produto principal. Neste sentido, a administração da Pepsi evitou a abertura de uma nova empresa e conseguiu ser bem sucedida ao diversificar</a:t>
            </a:r>
            <a:r>
              <a:rPr lang="pt-PT"/>
              <a:t>.</a:t>
            </a:r>
          </a:p>
        </p:txBody>
      </p:sp>
      <p:pic>
        <p:nvPicPr>
          <p:cNvPr id="16399" name="Picture 1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2750" y="5715000"/>
            <a:ext cx="1109663" cy="88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12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 smtClean="0">
                <a:solidFill>
                  <a:srgbClr val="FFFF00"/>
                </a:solidFill>
              </a:rPr>
              <a:t>Exemplos de Insucesso</a:t>
            </a:r>
            <a:endParaRPr lang="pt-PT" sz="2800" b="1" dirty="0">
              <a:solidFill>
                <a:srgbClr val="FFFF00"/>
              </a:solidFill>
            </a:endParaRPr>
          </a:p>
        </p:txBody>
      </p:sp>
      <p:sp>
        <p:nvSpPr>
          <p:cNvPr id="17414" name="Rectângulo 1"/>
          <p:cNvSpPr>
            <a:spLocks noChangeArrowheads="1"/>
          </p:cNvSpPr>
          <p:nvPr/>
        </p:nvSpPr>
        <p:spPr bwMode="auto">
          <a:xfrm>
            <a:off x="304800" y="1905000"/>
            <a:ext cx="74279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/>
              <a:t>- a empresa de material fotográfico Kodak não foi bem sucedida na diversificação para o sector das fotocopiadoras, porque as suas competências no domínio da imagem não se revelaram adequadas para satisfazer os requisitos do sucesso do negócio.</a:t>
            </a:r>
          </a:p>
        </p:txBody>
      </p:sp>
      <p:sp>
        <p:nvSpPr>
          <p:cNvPr id="17415" name="Rectângulo 2"/>
          <p:cNvSpPr>
            <a:spLocks noChangeArrowheads="1"/>
          </p:cNvSpPr>
          <p:nvPr/>
        </p:nvSpPr>
        <p:spPr bwMode="auto">
          <a:xfrm>
            <a:off x="304800" y="3295650"/>
            <a:ext cx="74279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/>
              <a:t>- a Unilever utiliza a mesma força de vendas para comercializar detergentes, produtos alimentares e artigos de cuidados corporais, retirando assim importantes instrumentos de gestão comercial do controlo das respectivas actividades.</a:t>
            </a:r>
          </a:p>
        </p:txBody>
      </p:sp>
      <p:pic>
        <p:nvPicPr>
          <p:cNvPr id="174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425" y="2184400"/>
            <a:ext cx="1454150" cy="55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1100" y="3295650"/>
            <a:ext cx="1079500" cy="1001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418" name="Rectângulo 1"/>
          <p:cNvSpPr>
            <a:spLocks noChangeArrowheads="1"/>
          </p:cNvSpPr>
          <p:nvPr/>
        </p:nvSpPr>
        <p:spPr bwMode="auto">
          <a:xfrm>
            <a:off x="304800" y="4724400"/>
            <a:ext cx="70104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/>
              <a:t>- A International Harvester, empresa de equipamento para a construção norte-americana, diversificou para o sector das máquinas agrícolas e para a indústria dos camiões, em parte para reduzir o risco do seu mercado base. Contudo, para surpresa dos gestores da Harvester, no início dos anos 80, a recessão pôs em perigo a própria sobrevivência da empresa.</a:t>
            </a:r>
          </a:p>
        </p:txBody>
      </p:sp>
      <p:pic>
        <p:nvPicPr>
          <p:cNvPr id="1741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2975" y="5256213"/>
            <a:ext cx="1763713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8382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 smtClean="0">
                <a:solidFill>
                  <a:srgbClr val="FFFF00"/>
                </a:solidFill>
              </a:rPr>
              <a:t/>
            </a:r>
            <a:br>
              <a:rPr lang="pt-PT" sz="2800" b="1" dirty="0" smtClean="0">
                <a:solidFill>
                  <a:srgbClr val="FFFF00"/>
                </a:solidFill>
              </a:rPr>
            </a:br>
            <a:r>
              <a:rPr lang="pt-PT" sz="2800" b="1" dirty="0" smtClean="0">
                <a:solidFill>
                  <a:srgbClr val="FFFF00"/>
                </a:solidFill>
              </a:rPr>
              <a:t>Sonae - </a:t>
            </a:r>
            <a:r>
              <a:rPr lang="pt-PT" sz="2800" dirty="0">
                <a:solidFill>
                  <a:srgbClr val="FFFF00"/>
                </a:solidFill>
              </a:rPr>
              <a:t>Estratégia de diversificação</a:t>
            </a:r>
            <a:br>
              <a:rPr lang="pt-PT" sz="2800" dirty="0">
                <a:solidFill>
                  <a:srgbClr val="FFFF00"/>
                </a:solidFill>
              </a:rPr>
            </a:br>
            <a:endParaRPr lang="pt-PT" sz="2800" b="1" dirty="0">
              <a:solidFill>
                <a:srgbClr val="FFFF00"/>
              </a:solidFill>
            </a:endParaRPr>
          </a:p>
        </p:txBody>
      </p:sp>
      <p:sp>
        <p:nvSpPr>
          <p:cNvPr id="12" name="Subtítulo 2"/>
          <p:cNvSpPr txBox="1">
            <a:spLocks/>
          </p:cNvSpPr>
          <p:nvPr/>
        </p:nvSpPr>
        <p:spPr bwMode="auto">
          <a:xfrm>
            <a:off x="914400" y="1339850"/>
            <a:ext cx="1855788" cy="76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 algn="ctr">
              <a:buFont typeface="Wingdings" pitchFamily="2" charset="2"/>
              <a:buNone/>
              <a:defRPr/>
            </a:pPr>
            <a:r>
              <a:rPr lang="pt-PT" sz="4000" dirty="0" smtClean="0"/>
              <a:t>GRUPO</a:t>
            </a:r>
            <a:endParaRPr lang="pt-PT" sz="4000" dirty="0"/>
          </a:p>
        </p:txBody>
      </p:sp>
      <p:pic>
        <p:nvPicPr>
          <p:cNvPr id="1843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562100"/>
            <a:ext cx="3957638" cy="1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438" name="Rectângulo 1"/>
          <p:cNvSpPr>
            <a:spLocks noChangeArrowheads="1"/>
          </p:cNvSpPr>
          <p:nvPr/>
        </p:nvSpPr>
        <p:spPr bwMode="auto">
          <a:xfrm>
            <a:off x="7124700" y="1716088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2800"/>
              <a:t>Video 7</a:t>
            </a:r>
          </a:p>
        </p:txBody>
      </p:sp>
      <p:sp>
        <p:nvSpPr>
          <p:cNvPr id="18439" name="Seta curvada para baixo 1"/>
          <p:cNvSpPr>
            <a:spLocks noChangeArrowheads="1"/>
          </p:cNvSpPr>
          <p:nvPr/>
        </p:nvSpPr>
        <p:spPr bwMode="auto">
          <a:xfrm rot="3018641" flipV="1">
            <a:off x="1060450" y="2413000"/>
            <a:ext cx="1627188" cy="1074738"/>
          </a:xfrm>
          <a:prstGeom prst="curvedDownArrow">
            <a:avLst>
              <a:gd name="adj1" fmla="val 25010"/>
              <a:gd name="adj2" fmla="val 50033"/>
              <a:gd name="adj3" fmla="val 25000"/>
            </a:avLst>
          </a:prstGeom>
          <a:solidFill>
            <a:schemeClr val="tx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8440" name="Rectângulo 1"/>
          <p:cNvSpPr>
            <a:spLocks noChangeArrowheads="1"/>
          </p:cNvSpPr>
          <p:nvPr/>
        </p:nvSpPr>
        <p:spPr bwMode="auto">
          <a:xfrm>
            <a:off x="557213" y="4114800"/>
            <a:ext cx="21240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2800"/>
              <a:t>SONAE MC</a:t>
            </a:r>
          </a:p>
        </p:txBody>
      </p:sp>
      <p:sp>
        <p:nvSpPr>
          <p:cNvPr id="18441" name="Rectângulo 1"/>
          <p:cNvSpPr>
            <a:spLocks noChangeArrowheads="1"/>
          </p:cNvSpPr>
          <p:nvPr/>
        </p:nvSpPr>
        <p:spPr bwMode="auto">
          <a:xfrm>
            <a:off x="7124700" y="2427288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2800"/>
              <a:t>Video 8</a:t>
            </a:r>
          </a:p>
        </p:txBody>
      </p:sp>
      <p:sp>
        <p:nvSpPr>
          <p:cNvPr id="18442" name="Rectângulo 1"/>
          <p:cNvSpPr>
            <a:spLocks noChangeArrowheads="1"/>
          </p:cNvSpPr>
          <p:nvPr/>
        </p:nvSpPr>
        <p:spPr bwMode="auto">
          <a:xfrm>
            <a:off x="457200" y="3581400"/>
            <a:ext cx="3657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2800"/>
              <a:t>SONAE INDÚSTRIA</a:t>
            </a:r>
          </a:p>
        </p:txBody>
      </p:sp>
      <p:sp>
        <p:nvSpPr>
          <p:cNvPr id="18443" name="Rectângulo 1"/>
          <p:cNvSpPr>
            <a:spLocks noChangeArrowheads="1"/>
          </p:cNvSpPr>
          <p:nvPr/>
        </p:nvSpPr>
        <p:spPr bwMode="auto">
          <a:xfrm>
            <a:off x="533400" y="4648200"/>
            <a:ext cx="21224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2800"/>
              <a:t>SONAE SR</a:t>
            </a:r>
          </a:p>
        </p:txBody>
      </p:sp>
      <p:sp>
        <p:nvSpPr>
          <p:cNvPr id="18444" name="Rectângulo 1"/>
          <p:cNvSpPr>
            <a:spLocks noChangeArrowheads="1"/>
          </p:cNvSpPr>
          <p:nvPr/>
        </p:nvSpPr>
        <p:spPr bwMode="auto">
          <a:xfrm>
            <a:off x="533400" y="5172075"/>
            <a:ext cx="24272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2800"/>
              <a:t>SONAE COM</a:t>
            </a:r>
          </a:p>
        </p:txBody>
      </p:sp>
      <p:sp>
        <p:nvSpPr>
          <p:cNvPr id="18445" name="Rectângulo 1"/>
          <p:cNvSpPr>
            <a:spLocks noChangeArrowheads="1"/>
          </p:cNvSpPr>
          <p:nvPr/>
        </p:nvSpPr>
        <p:spPr bwMode="auto">
          <a:xfrm>
            <a:off x="4038600" y="3673475"/>
            <a:ext cx="2667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1600"/>
              <a:t>Derivados de Madeira</a:t>
            </a:r>
          </a:p>
        </p:txBody>
      </p:sp>
      <p:sp>
        <p:nvSpPr>
          <p:cNvPr id="18446" name="Rectângulo 1"/>
          <p:cNvSpPr>
            <a:spLocks noChangeArrowheads="1"/>
          </p:cNvSpPr>
          <p:nvPr/>
        </p:nvSpPr>
        <p:spPr bwMode="auto">
          <a:xfrm>
            <a:off x="2681288" y="4206875"/>
            <a:ext cx="531971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1600"/>
              <a:t>Continente, Continente Modelo, Book.it, Bom bocado...</a:t>
            </a:r>
          </a:p>
        </p:txBody>
      </p:sp>
      <p:sp>
        <p:nvSpPr>
          <p:cNvPr id="18447" name="Rectângulo 1"/>
          <p:cNvSpPr>
            <a:spLocks noChangeArrowheads="1"/>
          </p:cNvSpPr>
          <p:nvPr/>
        </p:nvSpPr>
        <p:spPr bwMode="auto">
          <a:xfrm>
            <a:off x="2681288" y="4756150"/>
            <a:ext cx="4862512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1600"/>
              <a:t>Worten, Vobis, Zippy, Sportzone, Modalfa, Loop......</a:t>
            </a:r>
          </a:p>
        </p:txBody>
      </p:sp>
      <p:sp>
        <p:nvSpPr>
          <p:cNvPr id="18448" name="Rectângulo 1"/>
          <p:cNvSpPr>
            <a:spLocks noChangeArrowheads="1"/>
          </p:cNvSpPr>
          <p:nvPr/>
        </p:nvSpPr>
        <p:spPr bwMode="auto">
          <a:xfrm>
            <a:off x="2971800" y="5289550"/>
            <a:ext cx="646271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1600"/>
              <a:t>Optimus, Jornal público, software, SI</a:t>
            </a:r>
          </a:p>
        </p:txBody>
      </p:sp>
      <p:sp>
        <p:nvSpPr>
          <p:cNvPr id="18449" name="Rectângulo 1"/>
          <p:cNvSpPr>
            <a:spLocks noChangeArrowheads="1"/>
          </p:cNvSpPr>
          <p:nvPr/>
        </p:nvSpPr>
        <p:spPr bwMode="auto">
          <a:xfrm>
            <a:off x="428625" y="5705475"/>
            <a:ext cx="31527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2800"/>
              <a:t>SONAE SIERRA</a:t>
            </a:r>
          </a:p>
        </p:txBody>
      </p:sp>
      <p:sp>
        <p:nvSpPr>
          <p:cNvPr id="18450" name="Rectângulo 1"/>
          <p:cNvSpPr>
            <a:spLocks noChangeArrowheads="1"/>
          </p:cNvSpPr>
          <p:nvPr/>
        </p:nvSpPr>
        <p:spPr bwMode="auto">
          <a:xfrm>
            <a:off x="3549650" y="5797550"/>
            <a:ext cx="64643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1600"/>
              <a:t>Gestão Centros Comerciais </a:t>
            </a:r>
          </a:p>
        </p:txBody>
      </p:sp>
      <p:sp>
        <p:nvSpPr>
          <p:cNvPr id="18451" name="Rectângulo 1"/>
          <p:cNvSpPr>
            <a:spLocks noChangeArrowheads="1"/>
          </p:cNvSpPr>
          <p:nvPr/>
        </p:nvSpPr>
        <p:spPr bwMode="auto">
          <a:xfrm>
            <a:off x="428625" y="6227763"/>
            <a:ext cx="4829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2800"/>
              <a:t>SONAE INVEST. ACTIVOS</a:t>
            </a:r>
          </a:p>
        </p:txBody>
      </p:sp>
      <p:sp>
        <p:nvSpPr>
          <p:cNvPr id="18452" name="Rectângulo 1"/>
          <p:cNvSpPr>
            <a:spLocks noChangeArrowheads="1"/>
          </p:cNvSpPr>
          <p:nvPr/>
        </p:nvSpPr>
        <p:spPr bwMode="auto">
          <a:xfrm>
            <a:off x="5105400" y="6307138"/>
            <a:ext cx="40386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1600"/>
              <a:t>Maxmat, Geostar, MDS (corretagem)</a:t>
            </a:r>
          </a:p>
        </p:txBody>
      </p:sp>
      <p:sp>
        <p:nvSpPr>
          <p:cNvPr id="18453" name="Rectângulo 1"/>
          <p:cNvSpPr>
            <a:spLocks noChangeArrowheads="1"/>
          </p:cNvSpPr>
          <p:nvPr/>
        </p:nvSpPr>
        <p:spPr bwMode="auto">
          <a:xfrm>
            <a:off x="6553200" y="3581400"/>
            <a:ext cx="2324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2800"/>
              <a:t>Video 9</a:t>
            </a:r>
          </a:p>
        </p:txBody>
      </p:sp>
      <p:sp>
        <p:nvSpPr>
          <p:cNvPr id="18454" name="Rectângulo 1"/>
          <p:cNvSpPr>
            <a:spLocks noChangeArrowheads="1"/>
          </p:cNvSpPr>
          <p:nvPr/>
        </p:nvSpPr>
        <p:spPr bwMode="auto">
          <a:xfrm>
            <a:off x="7543800" y="4114800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2800"/>
              <a:t>Video 10</a:t>
            </a:r>
          </a:p>
        </p:txBody>
      </p:sp>
      <p:sp>
        <p:nvSpPr>
          <p:cNvPr id="18455" name="Rectângulo 1"/>
          <p:cNvSpPr>
            <a:spLocks noChangeArrowheads="1"/>
          </p:cNvSpPr>
          <p:nvPr/>
        </p:nvSpPr>
        <p:spPr bwMode="auto">
          <a:xfrm>
            <a:off x="7391400" y="4648200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2800"/>
              <a:t>Video 11</a:t>
            </a:r>
          </a:p>
        </p:txBody>
      </p:sp>
      <p:sp>
        <p:nvSpPr>
          <p:cNvPr id="18456" name="Rectângulo 1"/>
          <p:cNvSpPr>
            <a:spLocks noChangeArrowheads="1"/>
          </p:cNvSpPr>
          <p:nvPr/>
        </p:nvSpPr>
        <p:spPr bwMode="auto">
          <a:xfrm>
            <a:off x="6629400" y="5197475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2800"/>
              <a:t>Video 12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 smtClean="0">
                <a:solidFill>
                  <a:srgbClr val="FFFF00"/>
                </a:solidFill>
              </a:rPr>
              <a:t>A Matriz de Produtos x Mercados de </a:t>
            </a:r>
            <a:r>
              <a:rPr lang="pt-PT" sz="2800" b="1" dirty="0" err="1" smtClean="0">
                <a:solidFill>
                  <a:srgbClr val="FFFF00"/>
                </a:solidFill>
              </a:rPr>
              <a:t>Ansoff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sp>
        <p:nvSpPr>
          <p:cNvPr id="31" name="Rectangle 7"/>
          <p:cNvSpPr txBox="1">
            <a:spLocks noChangeArrowheads="1"/>
          </p:cNvSpPr>
          <p:nvPr/>
        </p:nvSpPr>
        <p:spPr bwMode="auto">
          <a:xfrm rot="17718841">
            <a:off x="-179387" y="3857625"/>
            <a:ext cx="182880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defRPr/>
            </a:pPr>
            <a:endParaRPr lang="en-US" sz="22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PT" sz="2200" b="1" dirty="0" smtClean="0"/>
              <a:t>Produtos</a:t>
            </a:r>
          </a:p>
        </p:txBody>
      </p:sp>
      <p:sp>
        <p:nvSpPr>
          <p:cNvPr id="33" name="Rectangle 7"/>
          <p:cNvSpPr txBox="1">
            <a:spLocks noChangeArrowheads="1"/>
          </p:cNvSpPr>
          <p:nvPr/>
        </p:nvSpPr>
        <p:spPr bwMode="auto">
          <a:xfrm>
            <a:off x="3733800" y="6400800"/>
            <a:ext cx="1905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PT" sz="2200" b="1" dirty="0" smtClean="0"/>
              <a:t>Mercados</a:t>
            </a:r>
          </a:p>
        </p:txBody>
      </p:sp>
      <p:sp>
        <p:nvSpPr>
          <p:cNvPr id="26" name="Title 10"/>
          <p:cNvSpPr txBox="1">
            <a:spLocks/>
          </p:cNvSpPr>
          <p:nvPr/>
        </p:nvSpPr>
        <p:spPr bwMode="auto">
          <a:xfrm>
            <a:off x="508000" y="1905000"/>
            <a:ext cx="82296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defRPr>
            </a:lvl9pPr>
          </a:lstStyle>
          <a:p>
            <a:pPr eaLnBrk="1" hangingPunct="1">
              <a:defRPr/>
            </a:pPr>
            <a:r>
              <a:rPr lang="pt-PT" sz="2800" b="1" dirty="0">
                <a:solidFill>
                  <a:schemeClr val="tx1"/>
                </a:solidFill>
              </a:rPr>
              <a:t>A Matriz de Produtos x Mercados de </a:t>
            </a:r>
            <a:r>
              <a:rPr lang="pt-PT" sz="2800" b="1" dirty="0" err="1">
                <a:solidFill>
                  <a:schemeClr val="tx1"/>
                </a:solidFill>
              </a:rPr>
              <a:t>Ansoff</a:t>
            </a:r>
            <a:r>
              <a:rPr lang="pt-PT" b="1" dirty="0" smtClean="0"/>
              <a:t/>
            </a:r>
            <a:br>
              <a:rPr lang="pt-PT" b="1" dirty="0" smtClean="0"/>
            </a:br>
            <a:r>
              <a:rPr lang="pt-PT" b="1" dirty="0" smtClean="0"/>
              <a:t>                    </a:t>
            </a:r>
            <a:endParaRPr lang="en-GB" dirty="0" smtClean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998663" y="2332038"/>
          <a:ext cx="4349750" cy="361156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265977"/>
                <a:gridCol w="2083773"/>
              </a:tblGrid>
              <a:tr h="185916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pt-PT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49" marR="44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b="1" i="1" u="none" strike="noStrike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pt-PT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49" marR="44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23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PT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49" marR="44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PT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49" marR="44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0" name="Rectangle 7"/>
          <p:cNvSpPr txBox="1">
            <a:spLocks noChangeArrowheads="1"/>
          </p:cNvSpPr>
          <p:nvPr/>
        </p:nvSpPr>
        <p:spPr bwMode="auto">
          <a:xfrm>
            <a:off x="2286000" y="2943225"/>
            <a:ext cx="1790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PT" sz="2200" b="1" dirty="0" smtClean="0"/>
              <a:t>Penetração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PT" sz="2200" b="1" dirty="0" smtClean="0"/>
              <a:t>do mercado</a:t>
            </a:r>
          </a:p>
        </p:txBody>
      </p:sp>
      <p:sp>
        <p:nvSpPr>
          <p:cNvPr id="35" name="Rectangle 7"/>
          <p:cNvSpPr txBox="1">
            <a:spLocks noChangeArrowheads="1"/>
          </p:cNvSpPr>
          <p:nvPr/>
        </p:nvSpPr>
        <p:spPr bwMode="auto">
          <a:xfrm>
            <a:off x="2284413" y="4368800"/>
            <a:ext cx="179070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defRPr/>
            </a:pPr>
            <a:endParaRPr lang="en-US" sz="22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PT" sz="2200" b="1" dirty="0" smtClean="0"/>
              <a:t>Extensão do produto</a:t>
            </a:r>
          </a:p>
        </p:txBody>
      </p:sp>
      <p:sp>
        <p:nvSpPr>
          <p:cNvPr id="37" name="Rectangle 7"/>
          <p:cNvSpPr txBox="1">
            <a:spLocks noChangeArrowheads="1"/>
          </p:cNvSpPr>
          <p:nvPr/>
        </p:nvSpPr>
        <p:spPr bwMode="auto">
          <a:xfrm>
            <a:off x="4297363" y="4549775"/>
            <a:ext cx="2033587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defRPr/>
            </a:pPr>
            <a:endParaRPr lang="en-US" sz="22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PT" sz="2200" b="1" dirty="0" smtClean="0"/>
              <a:t>Diversificação</a:t>
            </a:r>
          </a:p>
        </p:txBody>
      </p:sp>
      <p:sp>
        <p:nvSpPr>
          <p:cNvPr id="4119" name="Rectângulo 1"/>
          <p:cNvSpPr>
            <a:spLocks noChangeArrowheads="1"/>
          </p:cNvSpPr>
          <p:nvPr/>
        </p:nvSpPr>
        <p:spPr bwMode="auto">
          <a:xfrm rot="-5400000">
            <a:off x="994569" y="3348832"/>
            <a:ext cx="1504950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PT" b="1"/>
              <a:t>Existentes</a:t>
            </a:r>
          </a:p>
        </p:txBody>
      </p:sp>
      <p:sp>
        <p:nvSpPr>
          <p:cNvPr id="4120" name="Rectângulo 24"/>
          <p:cNvSpPr>
            <a:spLocks noChangeArrowheads="1"/>
          </p:cNvSpPr>
          <p:nvPr/>
        </p:nvSpPr>
        <p:spPr bwMode="auto">
          <a:xfrm rot="-5400000">
            <a:off x="1240631" y="5123657"/>
            <a:ext cx="987425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PT" b="1"/>
              <a:t>Novos</a:t>
            </a:r>
          </a:p>
        </p:txBody>
      </p:sp>
      <p:sp>
        <p:nvSpPr>
          <p:cNvPr id="4121" name="Rectângulo 26"/>
          <p:cNvSpPr>
            <a:spLocks noChangeArrowheads="1"/>
          </p:cNvSpPr>
          <p:nvPr/>
        </p:nvSpPr>
        <p:spPr bwMode="auto">
          <a:xfrm>
            <a:off x="4879975" y="5983288"/>
            <a:ext cx="987425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PT" b="1"/>
              <a:t>Novos</a:t>
            </a:r>
          </a:p>
        </p:txBody>
      </p:sp>
      <p:sp>
        <p:nvSpPr>
          <p:cNvPr id="4122" name="Rectângulo 31"/>
          <p:cNvSpPr>
            <a:spLocks noChangeArrowheads="1"/>
          </p:cNvSpPr>
          <p:nvPr/>
        </p:nvSpPr>
        <p:spPr bwMode="auto">
          <a:xfrm>
            <a:off x="2533650" y="5983288"/>
            <a:ext cx="1504950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PT" b="1"/>
              <a:t>Existentes</a:t>
            </a:r>
          </a:p>
        </p:txBody>
      </p:sp>
      <p:sp>
        <p:nvSpPr>
          <p:cNvPr id="40" name="Rectangle 7"/>
          <p:cNvSpPr txBox="1">
            <a:spLocks noChangeArrowheads="1"/>
          </p:cNvSpPr>
          <p:nvPr/>
        </p:nvSpPr>
        <p:spPr bwMode="auto">
          <a:xfrm>
            <a:off x="4419600" y="2943225"/>
            <a:ext cx="1790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PT" sz="2200" b="1" dirty="0" smtClean="0"/>
              <a:t>Extensão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PT" sz="2200" b="1" dirty="0" smtClean="0"/>
              <a:t>do mercado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 smtClean="0">
                <a:solidFill>
                  <a:srgbClr val="FFFF00"/>
                </a:solidFill>
              </a:rPr>
              <a:t>A Matriz BCG (Boston </a:t>
            </a:r>
            <a:r>
              <a:rPr lang="pt-PT" sz="2800" b="1" dirty="0" err="1" smtClean="0">
                <a:solidFill>
                  <a:srgbClr val="FFFF00"/>
                </a:solidFill>
              </a:rPr>
              <a:t>Consulting</a:t>
            </a:r>
            <a:r>
              <a:rPr lang="pt-PT" sz="2800" b="1" dirty="0" smtClean="0">
                <a:solidFill>
                  <a:srgbClr val="FFFF00"/>
                </a:solidFill>
              </a:rPr>
              <a:t> </a:t>
            </a:r>
            <a:r>
              <a:rPr lang="pt-PT" sz="2800" b="1" dirty="0" err="1" smtClean="0">
                <a:solidFill>
                  <a:srgbClr val="FFFF00"/>
                </a:solidFill>
              </a:rPr>
              <a:t>Group</a:t>
            </a:r>
            <a:r>
              <a:rPr lang="pt-PT" sz="2800" b="1" dirty="0" smtClean="0">
                <a:solidFill>
                  <a:srgbClr val="FFFF00"/>
                </a:solidFill>
              </a:rPr>
              <a:t>) – Análise da Carteira de Negócios</a:t>
            </a:r>
          </a:p>
        </p:txBody>
      </p:sp>
      <p:sp>
        <p:nvSpPr>
          <p:cNvPr id="31" name="Rectangle 7"/>
          <p:cNvSpPr txBox="1">
            <a:spLocks noChangeArrowheads="1"/>
          </p:cNvSpPr>
          <p:nvPr/>
        </p:nvSpPr>
        <p:spPr bwMode="auto">
          <a:xfrm rot="17718841">
            <a:off x="-836612" y="3616325"/>
            <a:ext cx="337185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defRPr/>
            </a:pPr>
            <a:endParaRPr lang="en-US" sz="22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PT" sz="1800" b="1" dirty="0" err="1" smtClean="0"/>
              <a:t>Tx</a:t>
            </a:r>
            <a:r>
              <a:rPr lang="pt-PT" sz="1800" b="1" dirty="0" smtClean="0"/>
              <a:t> de Crescimento do mercado</a:t>
            </a:r>
          </a:p>
        </p:txBody>
      </p:sp>
      <p:sp>
        <p:nvSpPr>
          <p:cNvPr id="33" name="Rectangle 7"/>
          <p:cNvSpPr txBox="1">
            <a:spLocks noChangeArrowheads="1"/>
          </p:cNvSpPr>
          <p:nvPr/>
        </p:nvSpPr>
        <p:spPr bwMode="auto">
          <a:xfrm>
            <a:off x="2667000" y="6400800"/>
            <a:ext cx="33147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PT" sz="1800" b="1" dirty="0" smtClean="0"/>
              <a:t>Quota de Mercado Relativa</a:t>
            </a:r>
          </a:p>
        </p:txBody>
      </p:sp>
      <p:sp>
        <p:nvSpPr>
          <p:cNvPr id="26" name="Title 10"/>
          <p:cNvSpPr txBox="1">
            <a:spLocks/>
          </p:cNvSpPr>
          <p:nvPr/>
        </p:nvSpPr>
        <p:spPr bwMode="auto">
          <a:xfrm>
            <a:off x="508000" y="1905000"/>
            <a:ext cx="82296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defRPr>
            </a:lvl9pPr>
          </a:lstStyle>
          <a:p>
            <a:pPr eaLnBrk="1" hangingPunct="1">
              <a:defRPr/>
            </a:pPr>
            <a:r>
              <a:rPr lang="pt-PT" sz="2000" b="1" dirty="0" smtClean="0">
                <a:solidFill>
                  <a:schemeClr val="tx1"/>
                </a:solidFill>
              </a:rPr>
              <a:t>Taxa de Crescimento do Mercado x Quota de Mercado Relativa</a:t>
            </a:r>
            <a:r>
              <a:rPr lang="pt-PT" b="1" dirty="0" smtClean="0"/>
              <a:t/>
            </a:r>
            <a:br>
              <a:rPr lang="pt-PT" b="1" dirty="0" smtClean="0"/>
            </a:br>
            <a:r>
              <a:rPr lang="pt-PT" b="1" dirty="0" smtClean="0"/>
              <a:t>                    </a:t>
            </a:r>
            <a:endParaRPr lang="en-GB" dirty="0" smtClean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998663" y="2332038"/>
          <a:ext cx="4349750" cy="361156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265977"/>
                <a:gridCol w="2083773"/>
              </a:tblGrid>
              <a:tr h="185916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pt-PT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49" marR="44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b="1" i="1" u="none" strike="noStrike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pt-PT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49" marR="44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23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PT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49" marR="44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PT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49" marR="44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5" name="Rectangle 7"/>
          <p:cNvSpPr txBox="1">
            <a:spLocks noChangeArrowheads="1"/>
          </p:cNvSpPr>
          <p:nvPr/>
        </p:nvSpPr>
        <p:spPr bwMode="auto">
          <a:xfrm>
            <a:off x="2284413" y="4191000"/>
            <a:ext cx="2012950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defRPr/>
            </a:pPr>
            <a:endParaRPr lang="en-US" sz="22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PT" sz="2200" b="1" dirty="0" smtClean="0"/>
              <a:t>Vaca Leiteira</a:t>
            </a:r>
          </a:p>
        </p:txBody>
      </p:sp>
      <p:sp>
        <p:nvSpPr>
          <p:cNvPr id="37" name="Rectangle 7"/>
          <p:cNvSpPr txBox="1">
            <a:spLocks noChangeArrowheads="1"/>
          </p:cNvSpPr>
          <p:nvPr/>
        </p:nvSpPr>
        <p:spPr bwMode="auto">
          <a:xfrm>
            <a:off x="4419600" y="4549775"/>
            <a:ext cx="1912938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PT" sz="2200" b="1" dirty="0" smtClean="0"/>
              <a:t>Cão raivoso</a:t>
            </a:r>
          </a:p>
        </p:txBody>
      </p:sp>
      <p:sp>
        <p:nvSpPr>
          <p:cNvPr id="5142" name="Rectângulo 1"/>
          <p:cNvSpPr>
            <a:spLocks noChangeArrowheads="1"/>
          </p:cNvSpPr>
          <p:nvPr/>
        </p:nvSpPr>
        <p:spPr bwMode="auto">
          <a:xfrm rot="-5400000">
            <a:off x="1287462" y="2346326"/>
            <a:ext cx="919163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PT" b="1"/>
              <a:t>Alta</a:t>
            </a:r>
          </a:p>
        </p:txBody>
      </p:sp>
      <p:sp>
        <p:nvSpPr>
          <p:cNvPr id="5143" name="Rectângulo 24"/>
          <p:cNvSpPr>
            <a:spLocks noChangeArrowheads="1"/>
          </p:cNvSpPr>
          <p:nvPr/>
        </p:nvSpPr>
        <p:spPr bwMode="auto">
          <a:xfrm rot="-5400000">
            <a:off x="1240631" y="5279232"/>
            <a:ext cx="987425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PT" b="1"/>
              <a:t>Baixa</a:t>
            </a:r>
          </a:p>
        </p:txBody>
      </p:sp>
      <p:sp>
        <p:nvSpPr>
          <p:cNvPr id="5144" name="Rectângulo 26"/>
          <p:cNvSpPr>
            <a:spLocks noChangeArrowheads="1"/>
          </p:cNvSpPr>
          <p:nvPr/>
        </p:nvSpPr>
        <p:spPr bwMode="auto">
          <a:xfrm>
            <a:off x="5565775" y="5983288"/>
            <a:ext cx="987425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PT" b="1"/>
              <a:t>Baixa</a:t>
            </a:r>
          </a:p>
        </p:txBody>
      </p:sp>
      <p:sp>
        <p:nvSpPr>
          <p:cNvPr id="5145" name="Rectângulo 31"/>
          <p:cNvSpPr>
            <a:spLocks noChangeArrowheads="1"/>
          </p:cNvSpPr>
          <p:nvPr/>
        </p:nvSpPr>
        <p:spPr bwMode="auto">
          <a:xfrm>
            <a:off x="1981200" y="5983288"/>
            <a:ext cx="752475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PT" b="1"/>
              <a:t>Alta</a:t>
            </a:r>
          </a:p>
        </p:txBody>
      </p:sp>
      <p:sp>
        <p:nvSpPr>
          <p:cNvPr id="40" name="Rectangle 7"/>
          <p:cNvSpPr txBox="1">
            <a:spLocks noChangeArrowheads="1"/>
          </p:cNvSpPr>
          <p:nvPr/>
        </p:nvSpPr>
        <p:spPr bwMode="auto">
          <a:xfrm>
            <a:off x="4324350" y="2819400"/>
            <a:ext cx="1885950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PT" sz="2200" b="1" dirty="0" smtClean="0"/>
              <a:t>Interrogação</a:t>
            </a:r>
          </a:p>
        </p:txBody>
      </p:sp>
      <p:pic>
        <p:nvPicPr>
          <p:cNvPr id="5147" name="Imagem 17" descr="C:\Users\Lopes_da_Costa\AppData\Local\Microsoft\Windows\Temporary Internet Files\Content.IE5\R9O72ZPM\MC900441361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3155950"/>
            <a:ext cx="704850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7"/>
          <p:cNvSpPr txBox="1">
            <a:spLocks noChangeArrowheads="1"/>
          </p:cNvSpPr>
          <p:nvPr/>
        </p:nvSpPr>
        <p:spPr bwMode="auto">
          <a:xfrm>
            <a:off x="2247900" y="2843213"/>
            <a:ext cx="1790700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PT" sz="2200" b="1" dirty="0" smtClean="0"/>
              <a:t>Estrela</a:t>
            </a:r>
          </a:p>
        </p:txBody>
      </p:sp>
      <p:pic>
        <p:nvPicPr>
          <p:cNvPr id="5149" name="Imagem 20" descr="C:\Users\Lopes_da_Costa\AppData\Local\Microsoft\Windows\Temporary Internet Files\Content.IE5\PQJI51YL\MM900336396[1]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6975" y="3241675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0" name="Imagem 21" descr="C:\Program Files (x86)\Microsoft Office\MEDIA\CAGCAT10\j0149627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3675" y="4999038"/>
            <a:ext cx="8048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1" name="Imagem 22" descr="C:\Users\Lopes_da_Costa\AppData\Local\Microsoft\Windows\Temporary Internet Files\Content.IE5\YA9S00VL\MC900441407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7413" y="5072063"/>
            <a:ext cx="113982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Marcador de Posição de Conteúdo 2"/>
          <p:cNvSpPr>
            <a:spLocks noGrp="1"/>
          </p:cNvSpPr>
          <p:nvPr>
            <p:ph idx="1"/>
          </p:nvPr>
        </p:nvSpPr>
        <p:spPr>
          <a:xfrm>
            <a:off x="6553200" y="2344738"/>
            <a:ext cx="2590800" cy="4513262"/>
          </a:xfrm>
        </p:spPr>
        <p:txBody>
          <a:bodyPr/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  <a:defRPr/>
            </a:pPr>
            <a:r>
              <a:rPr lang="pt-PT" sz="1500" dirty="0" smtClean="0"/>
              <a:t>Analise da carteira de negócios: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pt-PT" sz="1500" dirty="0" smtClean="0"/>
              <a:t>Pretende representar os diferentes negócios num esquema simples que sirva de </a:t>
            </a:r>
            <a:r>
              <a:rPr lang="pt-PT" sz="1500" u="sng" dirty="0" smtClean="0"/>
              <a:t>apoio</a:t>
            </a:r>
            <a:r>
              <a:rPr lang="pt-PT" sz="1500" dirty="0" smtClean="0"/>
              <a:t> à análise estratégica em 4 áreas: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  <a:defRPr/>
            </a:pPr>
            <a:r>
              <a:rPr lang="pt-PT" sz="1200" dirty="0" smtClean="0"/>
              <a:t>Alocação de recursos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  <a:defRPr/>
            </a:pPr>
            <a:r>
              <a:rPr lang="pt-PT" sz="1200" dirty="0" smtClean="0"/>
              <a:t>Formulação das estratégias de negócio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  <a:defRPr/>
            </a:pPr>
            <a:r>
              <a:rPr lang="pt-PT" sz="1200" dirty="0" smtClean="0"/>
              <a:t>Análise do equilíbrio do portfolio em termos de crescimento e </a:t>
            </a:r>
            <a:r>
              <a:rPr lang="pt-PT" sz="1200" i="1" dirty="0" err="1" smtClean="0"/>
              <a:t>cash</a:t>
            </a:r>
            <a:r>
              <a:rPr lang="pt-PT" sz="1200" i="1" dirty="0" smtClean="0"/>
              <a:t> </a:t>
            </a:r>
            <a:r>
              <a:rPr lang="pt-PT" sz="1200" i="1" dirty="0" err="1" smtClean="0"/>
              <a:t>flows</a:t>
            </a:r>
            <a:r>
              <a:rPr lang="pt-PT" sz="1200" i="1" dirty="0" smtClean="0"/>
              <a:t> </a:t>
            </a:r>
            <a:endParaRPr lang="pt-PT" sz="1200" dirty="0"/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  <a:defRPr/>
            </a:pPr>
            <a:r>
              <a:rPr lang="pt-PT" sz="1200" dirty="0" smtClean="0"/>
              <a:t>Definição de metas de desempenho</a:t>
            </a:r>
            <a:endParaRPr lang="pt-PT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 smtClean="0">
                <a:solidFill>
                  <a:srgbClr val="FFFF00"/>
                </a:solidFill>
              </a:rPr>
              <a:t>Matriz </a:t>
            </a:r>
            <a:r>
              <a:rPr lang="pt-PT" sz="2800" b="1" dirty="0" err="1" smtClean="0">
                <a:solidFill>
                  <a:srgbClr val="FFFF00"/>
                </a:solidFill>
              </a:rPr>
              <a:t>McKinsey</a:t>
            </a:r>
            <a:r>
              <a:rPr lang="pt-PT" sz="2800" b="1" dirty="0" smtClean="0">
                <a:solidFill>
                  <a:srgbClr val="FFFF00"/>
                </a:solidFill>
              </a:rPr>
              <a:t>/GE – Análise da Carteira de Negócios</a:t>
            </a:r>
          </a:p>
        </p:txBody>
      </p:sp>
      <p:sp>
        <p:nvSpPr>
          <p:cNvPr id="8" name="Marcador de Posição de Conteúdo 2"/>
          <p:cNvSpPr>
            <a:spLocks noGrp="1"/>
          </p:cNvSpPr>
          <p:nvPr>
            <p:ph idx="1"/>
          </p:nvPr>
        </p:nvSpPr>
        <p:spPr>
          <a:xfrm>
            <a:off x="5410200" y="1712913"/>
            <a:ext cx="3860800" cy="4992687"/>
          </a:xfrm>
        </p:spPr>
        <p:txBody>
          <a:bodyPr>
            <a:normAutofit fontScale="25000" lnSpcReduction="20000"/>
          </a:bodyPr>
          <a:lstStyle/>
          <a:p>
            <a:pPr>
              <a:spcAft>
                <a:spcPts val="1200"/>
              </a:spcAft>
              <a:defRPr/>
            </a:pPr>
            <a:r>
              <a:rPr lang="pt-PT" sz="6000" b="1" dirty="0" smtClean="0"/>
              <a:t>Atractividade da Indústria:</a:t>
            </a:r>
          </a:p>
          <a:p>
            <a:pPr lvl="1">
              <a:spcBef>
                <a:spcPts val="600"/>
              </a:spcBef>
              <a:spcAft>
                <a:spcPts val="1200"/>
              </a:spcAft>
              <a:defRPr/>
            </a:pPr>
            <a:r>
              <a:rPr lang="pt-PT" sz="5200" dirty="0" smtClean="0"/>
              <a:t>Dimensão do mercado</a:t>
            </a:r>
          </a:p>
          <a:p>
            <a:pPr lvl="1">
              <a:spcBef>
                <a:spcPts val="600"/>
              </a:spcBef>
              <a:spcAft>
                <a:spcPts val="1200"/>
              </a:spcAft>
              <a:defRPr/>
            </a:pPr>
            <a:r>
              <a:rPr lang="pt-PT" sz="5200" dirty="0" smtClean="0"/>
              <a:t>Crescimento do mercado</a:t>
            </a:r>
          </a:p>
          <a:p>
            <a:pPr lvl="1">
              <a:spcBef>
                <a:spcPts val="600"/>
              </a:spcBef>
              <a:spcAft>
                <a:spcPts val="1200"/>
              </a:spcAft>
              <a:defRPr/>
            </a:pPr>
            <a:r>
              <a:rPr lang="pt-PT" sz="5200" dirty="0" smtClean="0"/>
              <a:t>Rendibilidade do mercado</a:t>
            </a:r>
          </a:p>
          <a:p>
            <a:pPr lvl="1">
              <a:spcBef>
                <a:spcPts val="600"/>
              </a:spcBef>
              <a:spcAft>
                <a:spcPts val="1200"/>
              </a:spcAft>
              <a:defRPr/>
            </a:pPr>
            <a:r>
              <a:rPr lang="pt-PT" sz="5200" dirty="0" smtClean="0"/>
              <a:t>Cíclico</a:t>
            </a:r>
          </a:p>
          <a:p>
            <a:pPr lvl="1">
              <a:spcBef>
                <a:spcPts val="600"/>
              </a:spcBef>
              <a:spcAft>
                <a:spcPts val="1200"/>
              </a:spcAft>
              <a:defRPr/>
            </a:pPr>
            <a:r>
              <a:rPr lang="pt-PT" sz="5200" dirty="0" smtClean="0"/>
              <a:t>Recuperação da inflação</a:t>
            </a:r>
          </a:p>
          <a:p>
            <a:pPr lvl="2">
              <a:spcBef>
                <a:spcPts val="600"/>
              </a:spcBef>
              <a:spcAft>
                <a:spcPts val="1200"/>
              </a:spcAft>
              <a:defRPr/>
            </a:pPr>
            <a:r>
              <a:rPr lang="pt-PT" sz="5200" dirty="0" smtClean="0"/>
              <a:t>Importância dos mercados estrangeiros</a:t>
            </a:r>
          </a:p>
          <a:p>
            <a:pPr>
              <a:spcAft>
                <a:spcPts val="1200"/>
              </a:spcAft>
              <a:defRPr/>
            </a:pPr>
            <a:r>
              <a:rPr lang="pt-PT" sz="6000" b="1" dirty="0" smtClean="0"/>
              <a:t>VC da unidade de negócio:</a:t>
            </a:r>
          </a:p>
          <a:p>
            <a:pPr lvl="1">
              <a:spcBef>
                <a:spcPts val="600"/>
              </a:spcBef>
              <a:spcAft>
                <a:spcPts val="1200"/>
              </a:spcAft>
              <a:defRPr/>
            </a:pPr>
            <a:r>
              <a:rPr lang="pt-PT" sz="5200" dirty="0" smtClean="0"/>
              <a:t>Posição no mercado (quotas de mercado domésticas, internacionais e relativas)</a:t>
            </a:r>
          </a:p>
          <a:p>
            <a:pPr lvl="1">
              <a:spcBef>
                <a:spcPts val="600"/>
              </a:spcBef>
              <a:spcAft>
                <a:spcPts val="1200"/>
              </a:spcAft>
              <a:defRPr/>
            </a:pPr>
            <a:r>
              <a:rPr lang="pt-PT" sz="5200" dirty="0" smtClean="0"/>
              <a:t>Posição competitiva em relação à qualidade, tecnologia, produção, distribuição,  marketing e custos</a:t>
            </a:r>
          </a:p>
          <a:p>
            <a:pPr lvl="1">
              <a:spcBef>
                <a:spcPts val="600"/>
              </a:spcBef>
              <a:spcAft>
                <a:spcPts val="1200"/>
              </a:spcAft>
              <a:defRPr/>
            </a:pPr>
            <a:r>
              <a:rPr lang="pt-PT" sz="5200" dirty="0" smtClean="0"/>
              <a:t>Retorno sobre as vendas (relativamente aos concorrentes)</a:t>
            </a:r>
          </a:p>
          <a:p>
            <a:pPr lvl="1">
              <a:defRPr/>
            </a:pPr>
            <a:endParaRPr lang="pt-PT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1423988" y="3222625"/>
          <a:ext cx="3952875" cy="2763837"/>
        </p:xfrm>
        <a:graphic>
          <a:graphicData uri="http://schemas.openxmlformats.org/drawingml/2006/table">
            <a:tbl>
              <a:tblPr firstRow="1" firstCol="1" bandRow="1"/>
              <a:tblGrid>
                <a:gridCol w="1371127"/>
                <a:gridCol w="1210621"/>
                <a:gridCol w="1371127"/>
              </a:tblGrid>
              <a:tr h="8636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pt-PT" sz="1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effectLst/>
                          <a:latin typeface="Times New Roman"/>
                          <a:ea typeface="Times New Roman"/>
                        </a:rPr>
                        <a:t>Investir</a:t>
                      </a:r>
                      <a:endParaRPr lang="pt-PT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pt-PT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effectLst/>
                          <a:latin typeface="Times New Roman"/>
                          <a:ea typeface="Times New Roman"/>
                        </a:rPr>
                        <a:t>Crescimento</a:t>
                      </a:r>
                      <a:r>
                        <a:rPr lang="pt-PT" sz="1600" baseline="0" dirty="0" smtClean="0">
                          <a:effectLst/>
                          <a:latin typeface="Times New Roman"/>
                          <a:ea typeface="Times New Roman"/>
                        </a:rPr>
                        <a:t> Selectivo</a:t>
                      </a:r>
                      <a:endParaRPr lang="pt-PT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pt-PT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dirty="0" smtClean="0">
                          <a:effectLst/>
                          <a:latin typeface="Times New Roman"/>
                          <a:ea typeface="Times New Roman"/>
                        </a:rPr>
                        <a:t>Crescer ou abandonar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pt-PT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64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pt-PT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effectLst/>
                          <a:latin typeface="Times New Roman"/>
                          <a:ea typeface="Times New Roman"/>
                        </a:rPr>
                        <a:t>Crescimento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effectLst/>
                          <a:latin typeface="Times New Roman"/>
                          <a:ea typeface="Times New Roman"/>
                        </a:rPr>
                        <a:t>Selectivo</a:t>
                      </a:r>
                      <a:endParaRPr lang="pt-PT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PT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pt-PT" sz="1600" dirty="0" smtClean="0">
                          <a:effectLst/>
                          <a:latin typeface="Times New Roman"/>
                          <a:ea typeface="Times New Roman"/>
                        </a:rPr>
                        <a:t>Colher ou abandona</a:t>
                      </a:r>
                      <a:r>
                        <a:rPr lang="pt-PT" sz="1200" dirty="0" smtClean="0">
                          <a:effectLst/>
                          <a:latin typeface="Times New Roman"/>
                          <a:ea typeface="Times New Roman"/>
                        </a:rPr>
                        <a:t>r</a:t>
                      </a:r>
                      <a:endParaRPr lang="pt-PT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pt-PT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dirty="0" smtClean="0">
                          <a:effectLst/>
                          <a:latin typeface="Times New Roman"/>
                          <a:ea typeface="Times New Roman"/>
                        </a:rPr>
                        <a:t>Colher ou desinvestir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pt-PT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pt-PT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36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pt-PT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effectLst/>
                          <a:latin typeface="Times New Roman"/>
                          <a:ea typeface="Times New Roman"/>
                        </a:rPr>
                        <a:t>Crescer ou abandonar</a:t>
                      </a:r>
                      <a:endParaRPr lang="pt-PT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pt-PT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effectLst/>
                          <a:latin typeface="Times New Roman"/>
                          <a:ea typeface="Times New Roman"/>
                        </a:rPr>
                        <a:t>Colher ou desinvestir</a:t>
                      </a:r>
                      <a:endParaRPr lang="pt-PT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pt-PT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effectLst/>
                          <a:latin typeface="Times New Roman"/>
                          <a:ea typeface="Times New Roman"/>
                        </a:rPr>
                        <a:t>Abandonar</a:t>
                      </a:r>
                      <a:endParaRPr lang="pt-PT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Rectangle 7"/>
          <p:cNvSpPr txBox="1">
            <a:spLocks noChangeArrowheads="1"/>
          </p:cNvSpPr>
          <p:nvPr/>
        </p:nvSpPr>
        <p:spPr bwMode="auto">
          <a:xfrm rot="16960751">
            <a:off x="-853282" y="4048919"/>
            <a:ext cx="2246313" cy="828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defRPr/>
            </a:pPr>
            <a:endParaRPr lang="en-US" sz="22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PT" sz="1800" b="1" dirty="0" smtClean="0"/>
              <a:t>Atractividade da Indústria</a:t>
            </a:r>
          </a:p>
        </p:txBody>
      </p:sp>
      <p:sp>
        <p:nvSpPr>
          <p:cNvPr id="11" name="Rectangle 7"/>
          <p:cNvSpPr txBox="1">
            <a:spLocks noChangeArrowheads="1"/>
          </p:cNvSpPr>
          <p:nvPr/>
        </p:nvSpPr>
        <p:spPr bwMode="auto">
          <a:xfrm>
            <a:off x="1271588" y="6318250"/>
            <a:ext cx="4495800" cy="41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PT" sz="1800" b="1" dirty="0" smtClean="0"/>
              <a:t>Forças do negócio/Posição Competitiva</a:t>
            </a:r>
          </a:p>
        </p:txBody>
      </p:sp>
      <p:sp>
        <p:nvSpPr>
          <p:cNvPr id="6169" name="Rectângulo 3"/>
          <p:cNvSpPr>
            <a:spLocks noChangeArrowheads="1"/>
          </p:cNvSpPr>
          <p:nvPr/>
        </p:nvSpPr>
        <p:spPr bwMode="auto">
          <a:xfrm>
            <a:off x="838200" y="3459163"/>
            <a:ext cx="6016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lvl="1"/>
            <a:r>
              <a:rPr lang="pt-PT" sz="1400"/>
              <a:t>Forte</a:t>
            </a:r>
          </a:p>
        </p:txBody>
      </p:sp>
      <p:sp>
        <p:nvSpPr>
          <p:cNvPr id="6170" name="Rectângulo 12"/>
          <p:cNvSpPr>
            <a:spLocks noChangeArrowheads="1"/>
          </p:cNvSpPr>
          <p:nvPr/>
        </p:nvSpPr>
        <p:spPr bwMode="auto">
          <a:xfrm>
            <a:off x="304800" y="4373563"/>
            <a:ext cx="11334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pt-PT" sz="1400"/>
              <a:t>Média</a:t>
            </a:r>
          </a:p>
        </p:txBody>
      </p:sp>
      <p:sp>
        <p:nvSpPr>
          <p:cNvPr id="6171" name="Rectângulo 13"/>
          <p:cNvSpPr>
            <a:spLocks noChangeArrowheads="1"/>
          </p:cNvSpPr>
          <p:nvPr/>
        </p:nvSpPr>
        <p:spPr bwMode="auto">
          <a:xfrm>
            <a:off x="304800" y="5211763"/>
            <a:ext cx="11033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pt-PT" sz="1400"/>
              <a:t>Fraca</a:t>
            </a:r>
          </a:p>
        </p:txBody>
      </p:sp>
      <p:sp>
        <p:nvSpPr>
          <p:cNvPr id="6172" name="Rectângulo 14"/>
          <p:cNvSpPr>
            <a:spLocks noChangeArrowheads="1"/>
          </p:cNvSpPr>
          <p:nvPr/>
        </p:nvSpPr>
        <p:spPr bwMode="auto">
          <a:xfrm>
            <a:off x="1271588" y="6016625"/>
            <a:ext cx="10636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pt-PT" sz="1400"/>
              <a:t>Forte</a:t>
            </a:r>
          </a:p>
        </p:txBody>
      </p:sp>
      <p:sp>
        <p:nvSpPr>
          <p:cNvPr id="6173" name="Rectângulo 15"/>
          <p:cNvSpPr>
            <a:spLocks noChangeArrowheads="1"/>
          </p:cNvSpPr>
          <p:nvPr/>
        </p:nvSpPr>
        <p:spPr bwMode="auto">
          <a:xfrm>
            <a:off x="2566988" y="6016625"/>
            <a:ext cx="11350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pt-PT" sz="1400"/>
              <a:t>Média</a:t>
            </a:r>
          </a:p>
        </p:txBody>
      </p:sp>
      <p:sp>
        <p:nvSpPr>
          <p:cNvPr id="6174" name="Rectângulo 16"/>
          <p:cNvSpPr>
            <a:spLocks noChangeArrowheads="1"/>
          </p:cNvSpPr>
          <p:nvPr/>
        </p:nvSpPr>
        <p:spPr bwMode="auto">
          <a:xfrm>
            <a:off x="4440238" y="6016625"/>
            <a:ext cx="6413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lvl="1"/>
            <a:r>
              <a:rPr lang="pt-PT" sz="1400"/>
              <a:t>Fraca</a:t>
            </a:r>
          </a:p>
        </p:txBody>
      </p:sp>
      <p:sp>
        <p:nvSpPr>
          <p:cNvPr id="6175" name="Rectângulo 4"/>
          <p:cNvSpPr>
            <a:spLocks noChangeArrowheads="1"/>
          </p:cNvSpPr>
          <p:nvPr/>
        </p:nvSpPr>
        <p:spPr bwMode="auto">
          <a:xfrm>
            <a:off x="514350" y="1981200"/>
            <a:ext cx="4572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b="1"/>
              <a:t>Atractividade da Industria x Forças de negócio/ Posição competitiva</a:t>
            </a:r>
            <a:endParaRPr lang="pt-PT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 smtClean="0">
                <a:solidFill>
                  <a:srgbClr val="FFFF00"/>
                </a:solidFill>
              </a:rPr>
              <a:t>Modelo </a:t>
            </a:r>
            <a:r>
              <a:rPr lang="pt-PT" sz="2800" b="1" dirty="0">
                <a:solidFill>
                  <a:srgbClr val="FFFF00"/>
                </a:solidFill>
              </a:rPr>
              <a:t>A</a:t>
            </a:r>
            <a:r>
              <a:rPr lang="pt-PT" sz="2800" b="1" dirty="0" smtClean="0">
                <a:solidFill>
                  <a:srgbClr val="FFFF00"/>
                </a:solidFill>
              </a:rPr>
              <a:t>daptado de </a:t>
            </a:r>
            <a:r>
              <a:rPr lang="pt-PT" sz="2800" b="1" dirty="0" err="1" smtClean="0">
                <a:solidFill>
                  <a:srgbClr val="FFFF00"/>
                </a:solidFill>
              </a:rPr>
              <a:t>McKinsey</a:t>
            </a:r>
            <a:r>
              <a:rPr lang="pt-PT" sz="2800" b="1" dirty="0" smtClean="0">
                <a:solidFill>
                  <a:srgbClr val="FFFF00"/>
                </a:solidFill>
              </a:rPr>
              <a:t>/GE – Análise da Carteira de Negócios</a:t>
            </a:r>
          </a:p>
        </p:txBody>
      </p:sp>
      <p:sp>
        <p:nvSpPr>
          <p:cNvPr id="7172" name="Rectângulo 4"/>
          <p:cNvSpPr>
            <a:spLocks noChangeArrowheads="1"/>
          </p:cNvSpPr>
          <p:nvPr/>
        </p:nvSpPr>
        <p:spPr bwMode="auto">
          <a:xfrm>
            <a:off x="207963" y="1828800"/>
            <a:ext cx="4572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b="1"/>
              <a:t>Estado de maturidade da Indústria x Forças de negócio/ Posição competitiva</a:t>
            </a:r>
            <a:endParaRPr lang="pt-PT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69875" y="2781300"/>
            <a:ext cx="27066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9B0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FFFFFF"/>
                  </a:outerShdw>
                </a:effectLst>
              </a14:hiddenEffects>
            </a:ext>
          </a:extLst>
        </p:spPr>
        <p:txBody>
          <a:bodyPr lIns="0" tIns="0"/>
          <a:lstStyle/>
          <a:p>
            <a:pPr>
              <a:spcAft>
                <a:spcPts val="1000"/>
              </a:spcAft>
              <a:defRPr/>
            </a:pPr>
            <a:r>
              <a:rPr lang="pt-PT" sz="2400" b="1" dirty="0">
                <a:latin typeface="+mn-lt"/>
              </a:rPr>
              <a:t>Portfólio de negócios </a:t>
            </a:r>
            <a:r>
              <a:rPr lang="en-US" sz="2400" b="1" dirty="0">
                <a:latin typeface="+mn-lt"/>
              </a:rPr>
              <a:t>GAP </a:t>
            </a:r>
            <a:r>
              <a:rPr lang="en-US" sz="2400" b="1" dirty="0" err="1">
                <a:latin typeface="+mn-lt"/>
              </a:rPr>
              <a:t>inc.</a:t>
            </a:r>
            <a:endParaRPr lang="pt-PT" sz="2400" dirty="0">
              <a:latin typeface="+mn-lt"/>
            </a:endParaRPr>
          </a:p>
        </p:txBody>
      </p:sp>
      <p:sp>
        <p:nvSpPr>
          <p:cNvPr id="7174" name="Oval 48"/>
          <p:cNvSpPr>
            <a:spLocks noChangeArrowheads="1"/>
          </p:cNvSpPr>
          <p:nvPr/>
        </p:nvSpPr>
        <p:spPr bwMode="auto">
          <a:xfrm>
            <a:off x="258763" y="3705225"/>
            <a:ext cx="498475" cy="533400"/>
          </a:xfrm>
          <a:prstGeom prst="ellipse">
            <a:avLst/>
          </a:prstGeom>
          <a:solidFill>
            <a:srgbClr val="94B6D2"/>
          </a:solidFill>
          <a:ln w="19050" algn="ctr">
            <a:solidFill>
              <a:srgbClr val="6B859A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spcAft>
                <a:spcPts val="1000"/>
              </a:spcAft>
            </a:pPr>
            <a:r>
              <a:rPr lang="pt-PT">
                <a:solidFill>
                  <a:srgbClr val="FFFFFF"/>
                </a:solidFill>
                <a:latin typeface="Calibri" pitchFamily="34" charset="0"/>
              </a:rPr>
              <a:t>A</a:t>
            </a:r>
            <a:endParaRPr lang="pt-PT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909638" y="3705225"/>
            <a:ext cx="2854325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9B0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FFFFFF"/>
                  </a:outerShdw>
                </a:effectLst>
              </a14:hiddenEffects>
            </a:ext>
          </a:extLst>
        </p:spPr>
        <p:txBody>
          <a:bodyPr lIns="0" tIns="0"/>
          <a:lstStyle/>
          <a:p>
            <a:pPr>
              <a:spcAft>
                <a:spcPts val="1000"/>
              </a:spcAft>
              <a:defRPr/>
            </a:pPr>
            <a:r>
              <a:rPr lang="pt-PT" sz="1200" b="1" dirty="0">
                <a:latin typeface="+mn-lt"/>
              </a:rPr>
              <a:t>GAP  – </a:t>
            </a:r>
            <a:r>
              <a:rPr lang="pt-PT" sz="1200" dirty="0">
                <a:latin typeface="+mn-lt"/>
              </a:rPr>
              <a:t>t-shirts, </a:t>
            </a:r>
            <a:r>
              <a:rPr lang="pt-PT" sz="1200" dirty="0" err="1">
                <a:latin typeface="+mn-lt"/>
              </a:rPr>
              <a:t>hoodies</a:t>
            </a:r>
            <a:r>
              <a:rPr lang="pt-PT" sz="1200" dirty="0">
                <a:latin typeface="+mn-lt"/>
              </a:rPr>
              <a:t>, calças, </a:t>
            </a:r>
            <a:r>
              <a:rPr lang="pt-PT" sz="1200" dirty="0" err="1">
                <a:latin typeface="+mn-lt"/>
              </a:rPr>
              <a:t>denim</a:t>
            </a:r>
            <a:r>
              <a:rPr lang="pt-PT" sz="1200" dirty="0">
                <a:latin typeface="+mn-lt"/>
              </a:rPr>
              <a:t>, roupa de criança, de </a:t>
            </a:r>
            <a:r>
              <a:rPr lang="pt-PT" sz="1200" dirty="0" err="1">
                <a:latin typeface="+mn-lt"/>
              </a:rPr>
              <a:t>bébé</a:t>
            </a:r>
            <a:r>
              <a:rPr lang="pt-PT" sz="1200" dirty="0">
                <a:latin typeface="+mn-lt"/>
              </a:rPr>
              <a:t>, para </a:t>
            </a:r>
            <a:r>
              <a:rPr lang="pt-PT" sz="1200" dirty="0" err="1">
                <a:latin typeface="+mn-lt"/>
              </a:rPr>
              <a:t>mãmãs</a:t>
            </a:r>
            <a:r>
              <a:rPr lang="pt-PT" sz="1200" dirty="0">
                <a:latin typeface="+mn-lt"/>
              </a:rPr>
              <a:t> e ainda produtos de cuidado corporal </a:t>
            </a:r>
            <a:r>
              <a:rPr lang="pt-PT" sz="700" b="1" dirty="0">
                <a:solidFill>
                  <a:srgbClr val="336699"/>
                </a:solidFill>
                <a:latin typeface="Times New Roman" pitchFamily="18" charset="0"/>
              </a:rPr>
              <a:t/>
            </a:r>
            <a:br>
              <a:rPr lang="pt-PT" sz="700" b="1" dirty="0">
                <a:solidFill>
                  <a:srgbClr val="336699"/>
                </a:solidFill>
                <a:latin typeface="Times New Roman" pitchFamily="18" charset="0"/>
              </a:rPr>
            </a:br>
            <a:r>
              <a:rPr lang="pt-PT" sz="700" b="1" dirty="0">
                <a:solidFill>
                  <a:srgbClr val="336699"/>
                </a:solidFill>
                <a:latin typeface="Calibri" pitchFamily="34" charset="0"/>
              </a:rPr>
              <a:t> </a:t>
            </a:r>
            <a:br>
              <a:rPr lang="pt-PT" sz="700" b="1" dirty="0">
                <a:solidFill>
                  <a:srgbClr val="336699"/>
                </a:solidFill>
                <a:latin typeface="Calibri" pitchFamily="34" charset="0"/>
              </a:rPr>
            </a:br>
            <a:endParaRPr lang="pt-PT" dirty="0">
              <a:latin typeface="Arial" pitchFamily="34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898525" y="4456113"/>
            <a:ext cx="2728913" cy="598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9B0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FFFFFF"/>
                  </a:outerShdw>
                </a:effectLst>
              </a14:hiddenEffects>
            </a:ext>
          </a:extLst>
        </p:spPr>
        <p:txBody>
          <a:bodyPr lIns="0" tIns="0"/>
          <a:lstStyle/>
          <a:p>
            <a:pPr>
              <a:spcAft>
                <a:spcPts val="1000"/>
              </a:spcAft>
              <a:defRPr/>
            </a:pPr>
            <a:r>
              <a:rPr lang="pt-PT" sz="1200" b="1" dirty="0">
                <a:latin typeface="+mn-lt"/>
              </a:rPr>
              <a:t>Banana </a:t>
            </a:r>
            <a:r>
              <a:rPr lang="pt-PT" sz="1200" b="1" dirty="0" err="1">
                <a:latin typeface="+mn-lt"/>
              </a:rPr>
              <a:t>Republic</a:t>
            </a:r>
            <a:r>
              <a:rPr lang="pt-PT" sz="1200" b="1" dirty="0">
                <a:latin typeface="+mn-lt"/>
              </a:rPr>
              <a:t> –</a:t>
            </a:r>
            <a:r>
              <a:rPr lang="pt-PT" sz="1200" dirty="0">
                <a:latin typeface="+mn-lt"/>
              </a:rPr>
              <a:t> Acessórios, sapatos, produtos de cuidado pessoal) – Estilo luxuoso</a:t>
            </a:r>
            <a:endParaRPr lang="pt-PT" sz="1200" b="1" dirty="0">
              <a:latin typeface="+mn-lt"/>
            </a:endParaRPr>
          </a:p>
          <a:p>
            <a:pPr>
              <a:spcAft>
                <a:spcPts val="1000"/>
              </a:spcAft>
              <a:defRPr/>
            </a:pPr>
            <a:r>
              <a:rPr lang="pt-PT" sz="700" b="1" dirty="0">
                <a:solidFill>
                  <a:srgbClr val="336699"/>
                </a:solidFill>
                <a:latin typeface="Times New Roman" pitchFamily="18" charset="0"/>
              </a:rPr>
              <a:t/>
            </a:r>
            <a:br>
              <a:rPr lang="pt-PT" sz="700" b="1" dirty="0">
                <a:solidFill>
                  <a:srgbClr val="336699"/>
                </a:solidFill>
                <a:latin typeface="Times New Roman" pitchFamily="18" charset="0"/>
              </a:rPr>
            </a:br>
            <a:endParaRPr lang="pt-PT" dirty="0"/>
          </a:p>
          <a:p>
            <a:pPr>
              <a:spcAft>
                <a:spcPts val="1000"/>
              </a:spcAft>
              <a:defRPr/>
            </a:pPr>
            <a:endParaRPr lang="pt-PT" dirty="0"/>
          </a:p>
          <a:p>
            <a:pPr>
              <a:spcAft>
                <a:spcPts val="1000"/>
              </a:spcAft>
              <a:defRPr/>
            </a:pPr>
            <a:endParaRPr lang="pt-PT" dirty="0">
              <a:latin typeface="Arial" pitchFamily="34" charset="0"/>
            </a:endParaRPr>
          </a:p>
        </p:txBody>
      </p:sp>
      <p:sp>
        <p:nvSpPr>
          <p:cNvPr id="7177" name="Oval 44"/>
          <p:cNvSpPr>
            <a:spLocks noChangeArrowheads="1"/>
          </p:cNvSpPr>
          <p:nvPr/>
        </p:nvSpPr>
        <p:spPr bwMode="auto">
          <a:xfrm>
            <a:off x="239713" y="4381500"/>
            <a:ext cx="539750" cy="531813"/>
          </a:xfrm>
          <a:prstGeom prst="ellipse">
            <a:avLst/>
          </a:prstGeom>
          <a:solidFill>
            <a:srgbClr val="FF0000"/>
          </a:solidFill>
          <a:ln w="19050" algn="ctr">
            <a:solidFill>
              <a:srgbClr val="6B859A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spcAft>
                <a:spcPts val="1000"/>
              </a:spcAft>
            </a:pPr>
            <a:r>
              <a:rPr lang="pt-PT">
                <a:solidFill>
                  <a:srgbClr val="FFFFFF"/>
                </a:solidFill>
                <a:latin typeface="Calibri" pitchFamily="34" charset="0"/>
              </a:rPr>
              <a:t>B</a:t>
            </a:r>
            <a:endParaRPr lang="pt-PT"/>
          </a:p>
        </p:txBody>
      </p:sp>
      <p:pic>
        <p:nvPicPr>
          <p:cNvPr id="7178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3" y="5029200"/>
            <a:ext cx="611187" cy="61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ângulo 18"/>
          <p:cNvSpPr/>
          <p:nvPr/>
        </p:nvSpPr>
        <p:spPr>
          <a:xfrm>
            <a:off x="814388" y="5129213"/>
            <a:ext cx="2741612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pt-PT" sz="1200" b="1" dirty="0" err="1">
                <a:latin typeface="+mn-lt"/>
              </a:rPr>
              <a:t>Old</a:t>
            </a:r>
            <a:r>
              <a:rPr lang="pt-PT" sz="1200" b="1" dirty="0">
                <a:latin typeface="+mn-lt"/>
              </a:rPr>
              <a:t> </a:t>
            </a:r>
            <a:r>
              <a:rPr lang="pt-PT" sz="1200" b="1" dirty="0" err="1">
                <a:latin typeface="+mn-lt"/>
              </a:rPr>
              <a:t>Navy</a:t>
            </a:r>
            <a:r>
              <a:rPr lang="pt-PT" sz="1200" b="1" dirty="0">
                <a:latin typeface="+mn-lt"/>
              </a:rPr>
              <a:t> – </a:t>
            </a:r>
            <a:r>
              <a:rPr lang="pt-PT" sz="1200" dirty="0" err="1">
                <a:latin typeface="+mn-lt"/>
              </a:rPr>
              <a:t>Productos</a:t>
            </a:r>
            <a:r>
              <a:rPr lang="pt-PT" sz="1200" dirty="0">
                <a:latin typeface="+mn-lt"/>
              </a:rPr>
              <a:t> </a:t>
            </a:r>
            <a:r>
              <a:rPr lang="pt-PT" sz="1200" dirty="0" err="1">
                <a:latin typeface="+mn-lt"/>
              </a:rPr>
              <a:t>on-trend</a:t>
            </a:r>
            <a:r>
              <a:rPr lang="pt-PT" sz="1200" dirty="0">
                <a:latin typeface="+mn-lt"/>
              </a:rPr>
              <a:t> </a:t>
            </a:r>
            <a:r>
              <a:rPr lang="pt-PT" sz="1200" dirty="0" err="1">
                <a:latin typeface="+mn-lt"/>
              </a:rPr>
              <a:t>apparel</a:t>
            </a:r>
            <a:r>
              <a:rPr lang="pt-PT" sz="1200" dirty="0">
                <a:latin typeface="+mn-lt"/>
              </a:rPr>
              <a:t> e acessórios  – Preços baixos</a:t>
            </a:r>
          </a:p>
        </p:txBody>
      </p:sp>
      <p:pic>
        <p:nvPicPr>
          <p:cNvPr id="7180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3" y="5665788"/>
            <a:ext cx="639762" cy="65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ângulo 19"/>
          <p:cNvSpPr/>
          <p:nvPr/>
        </p:nvSpPr>
        <p:spPr>
          <a:xfrm>
            <a:off x="814388" y="5764213"/>
            <a:ext cx="2782887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pt-PT" sz="1200" b="1" dirty="0" err="1">
                <a:latin typeface="+mn-lt"/>
              </a:rPr>
              <a:t>Forth</a:t>
            </a:r>
            <a:r>
              <a:rPr lang="pt-PT" sz="1200" b="1" dirty="0">
                <a:latin typeface="+mn-lt"/>
              </a:rPr>
              <a:t> &amp; </a:t>
            </a:r>
            <a:r>
              <a:rPr lang="pt-PT" sz="1200" b="1" dirty="0" err="1">
                <a:latin typeface="+mn-lt"/>
              </a:rPr>
              <a:t>Towne</a:t>
            </a:r>
            <a:r>
              <a:rPr lang="pt-PT" sz="1200" b="1" dirty="0">
                <a:latin typeface="+mn-lt"/>
              </a:rPr>
              <a:t> – </a:t>
            </a:r>
            <a:r>
              <a:rPr lang="pt-PT" sz="1200" dirty="0">
                <a:latin typeface="+mn-lt"/>
              </a:rPr>
              <a:t>Colecções diferenciadoras de vestuário feminino</a:t>
            </a:r>
          </a:p>
        </p:txBody>
      </p:sp>
      <p:pic>
        <p:nvPicPr>
          <p:cNvPr id="7182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8" y="6288088"/>
            <a:ext cx="608012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ângulo 20"/>
          <p:cNvSpPr/>
          <p:nvPr/>
        </p:nvSpPr>
        <p:spPr>
          <a:xfrm>
            <a:off x="814388" y="6370638"/>
            <a:ext cx="2782887" cy="4603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pt-PT" sz="1200" b="1" dirty="0" err="1">
                <a:latin typeface="+mn-lt"/>
              </a:rPr>
              <a:t>Piperline</a:t>
            </a:r>
            <a:r>
              <a:rPr lang="pt-PT" sz="1200" b="1" dirty="0">
                <a:latin typeface="+mn-lt"/>
              </a:rPr>
              <a:t> –</a:t>
            </a:r>
            <a:r>
              <a:rPr lang="pt-PT" sz="1200" dirty="0">
                <a:latin typeface="+mn-lt"/>
              </a:rPr>
              <a:t>  Sapatos para mulheres, homens e crianças</a:t>
            </a:r>
          </a:p>
        </p:txBody>
      </p:sp>
      <p:sp>
        <p:nvSpPr>
          <p:cNvPr id="23" name="Text Box 13"/>
          <p:cNvSpPr txBox="1">
            <a:spLocks noChangeArrowheads="1"/>
          </p:cNvSpPr>
          <p:nvPr/>
        </p:nvSpPr>
        <p:spPr bwMode="auto">
          <a:xfrm rot="17904870">
            <a:off x="3470275" y="4148138"/>
            <a:ext cx="1295400" cy="603250"/>
          </a:xfrm>
          <a:prstGeom prst="rect">
            <a:avLst/>
          </a:prstGeom>
          <a:solidFill>
            <a:srgbClr val="FFFFFF"/>
          </a:solidFill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pt-PT" sz="1400" b="1" dirty="0">
                <a:solidFill>
                  <a:srgbClr val="002060"/>
                </a:solidFill>
                <a:latin typeface="+mn-lt"/>
              </a:rPr>
              <a:t>Posição competitiva</a:t>
            </a:r>
          </a:p>
          <a:p>
            <a:pPr>
              <a:defRPr/>
            </a:pPr>
            <a:endParaRPr lang="pt-PT" dirty="0">
              <a:latin typeface="Arial" pitchFamily="34" charset="0"/>
            </a:endParaRPr>
          </a:p>
        </p:txBody>
      </p:sp>
      <p:sp>
        <p:nvSpPr>
          <p:cNvPr id="24" name="Text Box 14"/>
          <p:cNvSpPr txBox="1">
            <a:spLocks noChangeArrowheads="1"/>
          </p:cNvSpPr>
          <p:nvPr/>
        </p:nvSpPr>
        <p:spPr bwMode="auto">
          <a:xfrm>
            <a:off x="6096000" y="6324600"/>
            <a:ext cx="2286000" cy="484188"/>
          </a:xfrm>
          <a:prstGeom prst="rect">
            <a:avLst/>
          </a:prstGeom>
          <a:solidFill>
            <a:srgbClr val="FFFFFF"/>
          </a:solidFill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Aft>
                <a:spcPts val="1000"/>
              </a:spcAft>
              <a:defRPr/>
            </a:pPr>
            <a:r>
              <a:rPr lang="pt-PT" sz="1400" b="1" dirty="0">
                <a:solidFill>
                  <a:srgbClr val="002060"/>
                </a:solidFill>
                <a:latin typeface="+mn-lt"/>
              </a:rPr>
              <a:t>Estado de maturidade da indústria</a:t>
            </a:r>
          </a:p>
          <a:p>
            <a:pPr>
              <a:defRPr/>
            </a:pPr>
            <a:endParaRPr lang="pt-PT" dirty="0">
              <a:latin typeface="Arial" pitchFamily="34" charset="0"/>
            </a:endParaRPr>
          </a:p>
        </p:txBody>
      </p:sp>
      <p:pic>
        <p:nvPicPr>
          <p:cNvPr id="7186" name="Picture 1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474913"/>
            <a:ext cx="3535363" cy="3457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87" name="Rectângulo 32"/>
          <p:cNvSpPr>
            <a:spLocks noChangeArrowheads="1"/>
          </p:cNvSpPr>
          <p:nvPr/>
        </p:nvSpPr>
        <p:spPr bwMode="auto">
          <a:xfrm>
            <a:off x="4419600" y="2667000"/>
            <a:ext cx="10509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lvl="1"/>
            <a:r>
              <a:rPr lang="pt-PT" sz="1400"/>
              <a:t>Dominante</a:t>
            </a:r>
          </a:p>
        </p:txBody>
      </p:sp>
      <p:sp>
        <p:nvSpPr>
          <p:cNvPr id="7188" name="Rectângulo 33"/>
          <p:cNvSpPr>
            <a:spLocks noChangeArrowheads="1"/>
          </p:cNvSpPr>
          <p:nvPr/>
        </p:nvSpPr>
        <p:spPr bwMode="auto">
          <a:xfrm>
            <a:off x="4808538" y="3429000"/>
            <a:ext cx="6016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lvl="1"/>
            <a:r>
              <a:rPr lang="pt-PT" sz="1400"/>
              <a:t>Forte</a:t>
            </a:r>
          </a:p>
        </p:txBody>
      </p:sp>
      <p:sp>
        <p:nvSpPr>
          <p:cNvPr id="7189" name="Rectângulo 34"/>
          <p:cNvSpPr>
            <a:spLocks noChangeArrowheads="1"/>
          </p:cNvSpPr>
          <p:nvPr/>
        </p:nvSpPr>
        <p:spPr bwMode="auto">
          <a:xfrm>
            <a:off x="4440238" y="4191000"/>
            <a:ext cx="9699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lvl="1"/>
            <a:r>
              <a:rPr lang="pt-PT" sz="1400"/>
              <a:t>Favorável</a:t>
            </a:r>
          </a:p>
        </p:txBody>
      </p:sp>
      <p:sp>
        <p:nvSpPr>
          <p:cNvPr id="7190" name="Rectângulo 35"/>
          <p:cNvSpPr>
            <a:spLocks noChangeArrowheads="1"/>
          </p:cNvSpPr>
          <p:nvPr/>
        </p:nvSpPr>
        <p:spPr bwMode="auto">
          <a:xfrm>
            <a:off x="4719638" y="4724400"/>
            <a:ext cx="6905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lvl="1"/>
            <a:r>
              <a:rPr lang="pt-PT" sz="1400"/>
              <a:t>Ténue</a:t>
            </a:r>
          </a:p>
        </p:txBody>
      </p:sp>
      <p:sp>
        <p:nvSpPr>
          <p:cNvPr id="7191" name="Rectângulo 36"/>
          <p:cNvSpPr>
            <a:spLocks noChangeArrowheads="1"/>
          </p:cNvSpPr>
          <p:nvPr/>
        </p:nvSpPr>
        <p:spPr bwMode="auto">
          <a:xfrm>
            <a:off x="4768850" y="5410200"/>
            <a:ext cx="6413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lvl="1"/>
            <a:r>
              <a:rPr lang="pt-PT" sz="1400"/>
              <a:t>Fraca</a:t>
            </a:r>
          </a:p>
        </p:txBody>
      </p:sp>
      <p:sp>
        <p:nvSpPr>
          <p:cNvPr id="7192" name="Rectângulo 24"/>
          <p:cNvSpPr>
            <a:spLocks noChangeArrowheads="1"/>
          </p:cNvSpPr>
          <p:nvPr/>
        </p:nvSpPr>
        <p:spPr bwMode="auto">
          <a:xfrm>
            <a:off x="5314950" y="5986463"/>
            <a:ext cx="94615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pt-PT" sz="1100"/>
              <a:t>Embrionário</a:t>
            </a:r>
          </a:p>
        </p:txBody>
      </p:sp>
      <p:sp>
        <p:nvSpPr>
          <p:cNvPr id="7193" name="Rectângulo 38"/>
          <p:cNvSpPr>
            <a:spLocks noChangeArrowheads="1"/>
          </p:cNvSpPr>
          <p:nvPr/>
        </p:nvSpPr>
        <p:spPr bwMode="auto">
          <a:xfrm>
            <a:off x="6172200" y="5986463"/>
            <a:ext cx="976313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pt-PT" sz="1100"/>
              <a:t>Crescimento</a:t>
            </a:r>
          </a:p>
        </p:txBody>
      </p:sp>
      <p:sp>
        <p:nvSpPr>
          <p:cNvPr id="7194" name="Rectângulo 39"/>
          <p:cNvSpPr>
            <a:spLocks noChangeArrowheads="1"/>
          </p:cNvSpPr>
          <p:nvPr/>
        </p:nvSpPr>
        <p:spPr bwMode="auto">
          <a:xfrm>
            <a:off x="7253288" y="5986463"/>
            <a:ext cx="8890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pt-PT" sz="1100"/>
              <a:t>Maturidade</a:t>
            </a:r>
          </a:p>
        </p:txBody>
      </p:sp>
      <p:sp>
        <p:nvSpPr>
          <p:cNvPr id="7195" name="Rectângulo 40"/>
          <p:cNvSpPr>
            <a:spLocks noChangeArrowheads="1"/>
          </p:cNvSpPr>
          <p:nvPr/>
        </p:nvSpPr>
        <p:spPr bwMode="auto">
          <a:xfrm>
            <a:off x="8220075" y="5986463"/>
            <a:ext cx="695325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pt-PT" sz="1100"/>
              <a:t>Declínio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196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>
                <a:solidFill>
                  <a:srgbClr val="FFFF00"/>
                </a:solidFill>
              </a:rPr>
              <a:t>Diversificação: Evolução da Estratégia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sp>
        <p:nvSpPr>
          <p:cNvPr id="8198" name="Rectângulo 1"/>
          <p:cNvSpPr>
            <a:spLocks noChangeArrowheads="1"/>
          </p:cNvSpPr>
          <p:nvPr/>
        </p:nvSpPr>
        <p:spPr bwMode="auto">
          <a:xfrm>
            <a:off x="611188" y="1752600"/>
            <a:ext cx="39385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3600"/>
              <a:t>Anos 1960/1980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>
          <a:xfrm>
            <a:off x="520700" y="2438400"/>
            <a:ext cx="8101013" cy="1905000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  <a:defRPr/>
            </a:pPr>
            <a:r>
              <a:rPr lang="pt-PT" sz="2500" dirty="0"/>
              <a:t>Fonte importante de crescimento </a:t>
            </a:r>
            <a:r>
              <a:rPr lang="pt-PT" sz="2500" dirty="0" smtClean="0"/>
              <a:t>corporativo</a:t>
            </a:r>
          </a:p>
          <a:p>
            <a:pPr>
              <a:lnSpc>
                <a:spcPct val="110000"/>
              </a:lnSpc>
              <a:spcAft>
                <a:spcPts val="1200"/>
              </a:spcAft>
              <a:defRPr/>
            </a:pPr>
            <a:r>
              <a:rPr lang="pt-PT" sz="2500" dirty="0" smtClean="0"/>
              <a:t>Economias de gama</a:t>
            </a:r>
          </a:p>
          <a:p>
            <a:pPr>
              <a:lnSpc>
                <a:spcPct val="110000"/>
              </a:lnSpc>
              <a:spcAft>
                <a:spcPts val="1200"/>
              </a:spcAft>
              <a:defRPr/>
            </a:pPr>
            <a:r>
              <a:rPr lang="pt-PT" sz="2500" dirty="0" smtClean="0"/>
              <a:t>Enfâse na diversificação relacionada e concêntrica</a:t>
            </a:r>
          </a:p>
        </p:txBody>
      </p:sp>
      <p:sp>
        <p:nvSpPr>
          <p:cNvPr id="8200" name="Rectângulo 1"/>
          <p:cNvSpPr>
            <a:spLocks noChangeArrowheads="1"/>
          </p:cNvSpPr>
          <p:nvPr/>
        </p:nvSpPr>
        <p:spPr bwMode="auto">
          <a:xfrm>
            <a:off x="609600" y="4343400"/>
            <a:ext cx="39385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3600"/>
              <a:t>Anos 1990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509588" y="5105400"/>
            <a:ext cx="8786812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>
              <a:lnSpc>
                <a:spcPct val="110000"/>
              </a:lnSpc>
              <a:spcAft>
                <a:spcPts val="1200"/>
              </a:spcAft>
              <a:defRPr/>
            </a:pPr>
            <a:r>
              <a:rPr lang="pt-PT" sz="2500" dirty="0" smtClean="0"/>
              <a:t>Criação de Valor para </a:t>
            </a:r>
            <a:r>
              <a:rPr lang="pt-PT" sz="2500" dirty="0"/>
              <a:t>o </a:t>
            </a:r>
            <a:r>
              <a:rPr lang="pt-PT" sz="2500" dirty="0" err="1" smtClean="0"/>
              <a:t>shareholder</a:t>
            </a:r>
            <a:endParaRPr lang="pt-PT" sz="2500" dirty="0" smtClean="0"/>
          </a:p>
          <a:p>
            <a:pPr>
              <a:lnSpc>
                <a:spcPct val="110000"/>
              </a:lnSpc>
              <a:spcAft>
                <a:spcPts val="1200"/>
              </a:spcAft>
              <a:defRPr/>
            </a:pPr>
            <a:r>
              <a:rPr lang="pt-PT" sz="2500" dirty="0" smtClean="0"/>
              <a:t>Desinvestir em negócios diversificados</a:t>
            </a:r>
          </a:p>
          <a:p>
            <a:pPr>
              <a:lnSpc>
                <a:spcPct val="110000"/>
              </a:lnSpc>
              <a:spcAft>
                <a:spcPts val="1200"/>
              </a:spcAft>
              <a:defRPr/>
            </a:pPr>
            <a:r>
              <a:rPr lang="pt-PT" sz="2500" dirty="0" smtClean="0"/>
              <a:t>Focalização nas “core </a:t>
            </a:r>
            <a:r>
              <a:rPr lang="pt-PT" sz="2500" dirty="0" err="1" smtClean="0"/>
              <a:t>competences</a:t>
            </a:r>
            <a:r>
              <a:rPr lang="pt-PT" sz="2500" dirty="0" smtClean="0"/>
              <a:t>” e “core </a:t>
            </a:r>
            <a:r>
              <a:rPr lang="pt-PT" sz="2500" dirty="0" err="1" smtClean="0"/>
              <a:t>business</a:t>
            </a:r>
            <a:r>
              <a:rPr lang="pt-PT" sz="2500" dirty="0" smtClean="0"/>
              <a:t>”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 smtClean="0">
                <a:solidFill>
                  <a:srgbClr val="FFFF00"/>
                </a:solidFill>
              </a:rPr>
              <a:t>Motivos/razões </a:t>
            </a:r>
            <a:r>
              <a:rPr lang="pt-PT" sz="2800" b="1" dirty="0">
                <a:solidFill>
                  <a:srgbClr val="FFFF00"/>
                </a:solidFill>
              </a:rPr>
              <a:t>da Diversificação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3124200" y="1833166"/>
            <a:ext cx="2971800" cy="159413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129600" tIns="118800" rIns="129600" bIns="118800">
            <a:spAutoFit/>
          </a:bodyPr>
          <a:lstStyle/>
          <a:p>
            <a:pPr algn="ctr" defTabSz="762000">
              <a:spcBef>
                <a:spcPct val="50000"/>
              </a:spcBef>
              <a:defRPr/>
            </a:pPr>
            <a:r>
              <a:rPr lang="pt-PT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CRESCIMENTO</a:t>
            </a:r>
            <a:endParaRPr lang="pt-PT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algn="ctr" defTabSz="762000">
              <a:spcBef>
                <a:spcPct val="50000"/>
              </a:spcBef>
              <a:defRPr/>
            </a:pPr>
            <a:r>
              <a:rPr lang="pt-PT" sz="2000" b="1" dirty="0">
                <a:latin typeface="Arial" charset="0"/>
              </a:rPr>
              <a:t>Desejo de fugir de indústrias estagnadas ou declinantes</a:t>
            </a: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2667000" y="3657600"/>
            <a:ext cx="3733799" cy="1501804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129600" tIns="118800" rIns="129600" bIns="118800">
            <a:spAutoFit/>
          </a:bodyPr>
          <a:lstStyle/>
          <a:p>
            <a:pPr algn="ctr">
              <a:defRPr/>
            </a:pPr>
            <a:r>
              <a:rPr lang="pt-PT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“RISK SPREADING”</a:t>
            </a:r>
          </a:p>
          <a:p>
            <a:pPr algn="ctr">
              <a:defRPr/>
            </a:pPr>
            <a:endParaRPr lang="pt-PT" sz="1600" b="1" dirty="0">
              <a:latin typeface="Arial" charset="0"/>
            </a:endParaRPr>
          </a:p>
          <a:p>
            <a:pPr algn="ctr">
              <a:defRPr/>
            </a:pPr>
            <a:r>
              <a:rPr lang="pt-PT" sz="1600" b="1" dirty="0">
                <a:latin typeface="Arial" charset="0"/>
              </a:rPr>
              <a:t>Diversificação reduz a variância do risco de flutuação dos lucros</a:t>
            </a:r>
          </a:p>
          <a:p>
            <a:pPr algn="ctr">
              <a:defRPr/>
            </a:pPr>
            <a:r>
              <a:rPr lang="pt-PT" sz="1600" b="1" dirty="0">
                <a:latin typeface="Arial" charset="0"/>
              </a:rPr>
              <a:t>	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1980663" y="5356196"/>
            <a:ext cx="5105400" cy="1501804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129600" tIns="118800" rIns="129600" bIns="118800">
            <a:spAutoFit/>
          </a:bodyPr>
          <a:lstStyle/>
          <a:p>
            <a:pPr algn="ctr">
              <a:defRPr/>
            </a:pPr>
            <a:r>
              <a:rPr lang="pt-PT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LUCROS</a:t>
            </a:r>
            <a:endParaRPr lang="pt-PT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algn="ctr">
              <a:defRPr/>
            </a:pPr>
            <a:endParaRPr lang="pt-PT" sz="1600" b="1" dirty="0">
              <a:latin typeface="Arial" charset="0"/>
            </a:endParaRPr>
          </a:p>
          <a:p>
            <a:pPr algn="ctr">
              <a:defRPr/>
            </a:pPr>
            <a:r>
              <a:rPr lang="pt-PT" sz="1600" b="1" dirty="0">
                <a:latin typeface="Arial" charset="0"/>
              </a:rPr>
              <a:t>Para a diversificação criar valor para o </a:t>
            </a:r>
            <a:r>
              <a:rPr lang="pt-PT" sz="1600" b="1" dirty="0" err="1">
                <a:latin typeface="Arial" charset="0"/>
              </a:rPr>
              <a:t>Shareholder</a:t>
            </a:r>
            <a:r>
              <a:rPr lang="pt-PT" sz="1600" b="1" dirty="0">
                <a:latin typeface="Arial" charset="0"/>
              </a:rPr>
              <a:t>, então trazer diferentes negócios sob a mesma propriedade, deve aumentar o lucro</a:t>
            </a:r>
            <a:endParaRPr lang="pt-PT" sz="2000" b="1" dirty="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179388" y="1782763"/>
            <a:ext cx="8783637" cy="9207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0488" tIns="44450" rIns="90488" bIns="44450">
            <a:spAutoFit/>
          </a:bodyPr>
          <a:lstStyle/>
          <a:p>
            <a:pPr lvl="4">
              <a:buFontTx/>
              <a:buChar char="•"/>
              <a:defRPr/>
            </a:pPr>
            <a:r>
              <a:rPr lang="pt-PT" b="1" dirty="0">
                <a:latin typeface="Arial" charset="0"/>
              </a:rPr>
              <a:t> Preços Predatórios			</a:t>
            </a:r>
          </a:p>
          <a:p>
            <a:pPr lvl="4">
              <a:buFontTx/>
              <a:buChar char="•"/>
              <a:defRPr/>
            </a:pPr>
            <a:r>
              <a:rPr lang="pt-PT" b="1" dirty="0">
                <a:latin typeface="Arial" charset="0"/>
              </a:rPr>
              <a:t> Compras recíprocas			</a:t>
            </a:r>
          </a:p>
          <a:p>
            <a:pPr lvl="4">
              <a:buFontTx/>
              <a:buChar char="•"/>
              <a:defRPr/>
            </a:pPr>
            <a:r>
              <a:rPr lang="pt-PT" b="1" dirty="0">
                <a:latin typeface="Arial" charset="0"/>
              </a:rPr>
              <a:t> </a:t>
            </a:r>
            <a:r>
              <a:rPr lang="pt-PT" b="1" dirty="0" err="1">
                <a:latin typeface="Arial" charset="0"/>
              </a:rPr>
              <a:t>Leniência</a:t>
            </a:r>
            <a:r>
              <a:rPr lang="pt-PT" b="1" dirty="0">
                <a:latin typeface="Arial" charset="0"/>
              </a:rPr>
              <a:t> mútua</a:t>
            </a:r>
          </a:p>
        </p:txBody>
      </p:sp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 smtClean="0">
                <a:solidFill>
                  <a:srgbClr val="FFFF00"/>
                </a:solidFill>
              </a:rPr>
              <a:t>Vantagens </a:t>
            </a:r>
            <a:r>
              <a:rPr lang="pt-PT" sz="2800" b="1" dirty="0">
                <a:solidFill>
                  <a:srgbClr val="FFFF00"/>
                </a:solidFill>
              </a:rPr>
              <a:t>da Diversificação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2057400"/>
            <a:ext cx="2057400" cy="64376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90488" tIns="44450" rIns="90488" bIns="44450">
            <a:spAutoFit/>
          </a:bodyPr>
          <a:lstStyle/>
          <a:p>
            <a:pPr algn="ctr">
              <a:defRPr/>
            </a:pPr>
            <a:r>
              <a:rPr lang="pt-PT" b="1" dirty="0">
                <a:latin typeface="Arial" charset="0"/>
              </a:rPr>
              <a:t>PODER DE MERCADO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80975" y="3022600"/>
            <a:ext cx="8783638" cy="17510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0488" tIns="44450" rIns="90488" bIns="44450">
            <a:spAutoFit/>
          </a:bodyPr>
          <a:lstStyle/>
          <a:p>
            <a:pPr lvl="4">
              <a:buFontTx/>
              <a:buChar char="•"/>
              <a:defRPr/>
            </a:pPr>
            <a:r>
              <a:rPr lang="pt-PT" b="1" dirty="0">
                <a:latin typeface="Arial" charset="0"/>
              </a:rPr>
              <a:t> Partilhar recursos tangíveis (</a:t>
            </a:r>
            <a:r>
              <a:rPr lang="pt-PT" b="1" dirty="0" err="1">
                <a:latin typeface="Arial" charset="0"/>
              </a:rPr>
              <a:t>labs</a:t>
            </a:r>
            <a:r>
              <a:rPr lang="pt-PT" b="1" dirty="0">
                <a:latin typeface="Arial" charset="0"/>
              </a:rPr>
              <a:t> de </a:t>
            </a:r>
            <a:r>
              <a:rPr lang="pt-PT" b="1" dirty="0" err="1">
                <a:latin typeface="Arial" charset="0"/>
              </a:rPr>
              <a:t>invest</a:t>
            </a:r>
            <a:r>
              <a:rPr lang="pt-PT" b="1" dirty="0">
                <a:latin typeface="Arial" charset="0"/>
              </a:rPr>
              <a:t>. </a:t>
            </a:r>
            <a:r>
              <a:rPr lang="pt-PT" b="1" dirty="0" err="1">
                <a:latin typeface="Arial" charset="0"/>
              </a:rPr>
              <a:t>Sist</a:t>
            </a:r>
            <a:r>
              <a:rPr lang="pt-PT" b="1" dirty="0">
                <a:latin typeface="Arial" charset="0"/>
              </a:rPr>
              <a:t> distribuição) de diferentes negócios</a:t>
            </a:r>
          </a:p>
          <a:p>
            <a:pPr lvl="4">
              <a:buFontTx/>
              <a:buChar char="•"/>
              <a:defRPr/>
            </a:pPr>
            <a:r>
              <a:rPr lang="pt-PT" b="1" dirty="0">
                <a:latin typeface="Arial" charset="0"/>
              </a:rPr>
              <a:t> Partilhar recursos intangíveis (marcas, tecnologias)</a:t>
            </a:r>
          </a:p>
          <a:p>
            <a:pPr lvl="4">
              <a:buFontTx/>
              <a:buChar char="•"/>
              <a:defRPr/>
            </a:pPr>
            <a:r>
              <a:rPr lang="pt-PT" b="1" dirty="0">
                <a:latin typeface="Arial" charset="0"/>
              </a:rPr>
              <a:t> Transferir capacidades funcionais (marketing, </a:t>
            </a:r>
            <a:r>
              <a:rPr lang="pt-PT" b="1" dirty="0" err="1">
                <a:latin typeface="Arial" charset="0"/>
              </a:rPr>
              <a:t>desenv</a:t>
            </a:r>
            <a:r>
              <a:rPr lang="pt-PT" b="1" dirty="0">
                <a:latin typeface="Arial" charset="0"/>
              </a:rPr>
              <a:t>. Produtos)</a:t>
            </a:r>
          </a:p>
          <a:p>
            <a:pPr lvl="4">
              <a:buFontTx/>
              <a:buChar char="•"/>
              <a:defRPr/>
            </a:pPr>
            <a:r>
              <a:rPr lang="pt-PT" b="1" dirty="0">
                <a:latin typeface="Arial" charset="0"/>
              </a:rPr>
              <a:t>  Aplicar capacidades de gestão para múltiplos negócios</a:t>
            </a: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0" y="3726955"/>
            <a:ext cx="2057400" cy="64376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90488" tIns="44450" rIns="90488" bIns="44450">
            <a:spAutoFit/>
          </a:bodyPr>
          <a:lstStyle/>
          <a:p>
            <a:pPr algn="ctr">
              <a:defRPr/>
            </a:pPr>
            <a:r>
              <a:rPr lang="pt-PT" b="1" dirty="0">
                <a:latin typeface="Arial" charset="0"/>
              </a:rPr>
              <a:t>ECONOMIAS DE GAMA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179388" y="5106988"/>
            <a:ext cx="8783637" cy="17510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0488" tIns="44450" rIns="90488" bIns="44450">
            <a:spAutoFit/>
          </a:bodyPr>
          <a:lstStyle/>
          <a:p>
            <a:pPr lvl="4">
              <a:buFontTx/>
              <a:buChar char="•"/>
              <a:defRPr/>
            </a:pPr>
            <a:r>
              <a:rPr lang="pt-PT" b="1" dirty="0">
                <a:latin typeface="Arial" charset="0"/>
              </a:rPr>
              <a:t> Economias de gama não são bases suficientes para diversificação - devem ser sustentadas pelos custos de transacção</a:t>
            </a:r>
          </a:p>
          <a:p>
            <a:pPr lvl="4">
              <a:buFontTx/>
              <a:buChar char="•"/>
              <a:defRPr/>
            </a:pPr>
            <a:r>
              <a:rPr lang="pt-PT" b="1" dirty="0">
                <a:latin typeface="Arial" charset="0"/>
              </a:rPr>
              <a:t> Diversificação pode evitar custos de transacção</a:t>
            </a:r>
          </a:p>
          <a:p>
            <a:pPr lvl="4">
              <a:buFontTx/>
              <a:buChar char="•"/>
              <a:defRPr/>
            </a:pPr>
            <a:r>
              <a:rPr lang="pt-PT" b="1" dirty="0">
                <a:latin typeface="Arial" charset="0"/>
              </a:rPr>
              <a:t> vantagem chave em relação a mercados externos: acesso a informação</a:t>
            </a: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0" y="5181600"/>
            <a:ext cx="2057400" cy="107465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90488" tIns="44450" rIns="90488" bIns="44450">
            <a:spAutoFit/>
          </a:bodyPr>
          <a:lstStyle/>
          <a:p>
            <a:pPr algn="ctr">
              <a:defRPr/>
            </a:pPr>
            <a:r>
              <a:rPr lang="pt-PT" sz="1600" b="1" dirty="0">
                <a:latin typeface="Arial" charset="0"/>
              </a:rPr>
              <a:t>ECONOMIAS DA INTERNALIZAÇÃO DE TRANSACÇÕES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 smtClean="0">
                <a:solidFill>
                  <a:srgbClr val="FFFF00"/>
                </a:solidFill>
              </a:rPr>
              <a:t>Tipos de Diversificação </a:t>
            </a:r>
            <a:endParaRPr lang="pt-PT" sz="2800" b="1" dirty="0">
              <a:solidFill>
                <a:srgbClr val="FFFF00"/>
              </a:solidFill>
            </a:endParaRPr>
          </a:p>
        </p:txBody>
      </p:sp>
      <p:sp>
        <p:nvSpPr>
          <p:cNvPr id="10" name="Marcador de Posição de Conteúdo 2"/>
          <p:cNvSpPr>
            <a:spLocks noGrp="1"/>
          </p:cNvSpPr>
          <p:nvPr>
            <p:ph idx="1"/>
          </p:nvPr>
        </p:nvSpPr>
        <p:spPr>
          <a:xfrm>
            <a:off x="590550" y="1905000"/>
            <a:ext cx="7962900" cy="5400675"/>
          </a:xfrm>
        </p:spPr>
        <p:txBody>
          <a:bodyPr>
            <a:normAutofit fontScale="85000" lnSpcReduction="10000"/>
          </a:bodyPr>
          <a:lstStyle/>
          <a:p>
            <a:pPr>
              <a:spcAft>
                <a:spcPts val="1200"/>
              </a:spcAft>
              <a:defRPr/>
            </a:pPr>
            <a:r>
              <a:rPr lang="pt-PT" dirty="0" smtClean="0"/>
              <a:t>Diversificação relacionada</a:t>
            </a:r>
          </a:p>
          <a:p>
            <a:pPr>
              <a:spcAft>
                <a:spcPts val="1200"/>
              </a:spcAft>
              <a:defRPr/>
            </a:pPr>
            <a:r>
              <a:rPr lang="pt-PT" dirty="0" smtClean="0"/>
              <a:t>Diversificação não relacionada</a:t>
            </a:r>
          </a:p>
          <a:p>
            <a:pPr>
              <a:spcAft>
                <a:spcPts val="1200"/>
              </a:spcAft>
              <a:buFontTx/>
              <a:buNone/>
              <a:defRPr/>
            </a:pPr>
            <a:endParaRPr lang="pt-PT" dirty="0" smtClean="0">
              <a:latin typeface="Arial" charset="0"/>
            </a:endParaRPr>
          </a:p>
          <a:p>
            <a:pPr>
              <a:spcAft>
                <a:spcPts val="1200"/>
              </a:spcAft>
              <a:buFontTx/>
              <a:buNone/>
              <a:defRPr/>
            </a:pPr>
            <a:endParaRPr lang="pt-PT" dirty="0" smtClean="0">
              <a:latin typeface="Arial" charset="0"/>
            </a:endParaRPr>
          </a:p>
          <a:p>
            <a:pPr>
              <a:spcAft>
                <a:spcPts val="1200"/>
              </a:spcAft>
              <a:buFontTx/>
              <a:buNone/>
              <a:defRPr/>
            </a:pPr>
            <a:r>
              <a:rPr lang="pt-PT" dirty="0" smtClean="0">
                <a:latin typeface="Arial" charset="0"/>
              </a:rPr>
              <a:t>Dois tipos de relação:</a:t>
            </a:r>
          </a:p>
          <a:p>
            <a:pPr>
              <a:spcAft>
                <a:spcPts val="1200"/>
              </a:spcAft>
              <a:defRPr/>
            </a:pPr>
            <a:r>
              <a:rPr lang="pt-PT" i="1" dirty="0" smtClean="0">
                <a:latin typeface="Arial" charset="0"/>
              </a:rPr>
              <a:t>Relação Operacional </a:t>
            </a:r>
            <a:r>
              <a:rPr lang="pt-PT" dirty="0" smtClean="0">
                <a:latin typeface="Arial" charset="0"/>
              </a:rPr>
              <a:t>- sinergias a partir do uso partilhado de recursos pelos diferentes negócios </a:t>
            </a: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pt-PT" i="1" dirty="0" smtClean="0">
                <a:latin typeface="Arial" charset="0"/>
              </a:rPr>
              <a:t>Relação Estratégica </a:t>
            </a:r>
            <a:r>
              <a:rPr lang="pt-PT" dirty="0" smtClean="0">
                <a:latin typeface="Arial" charset="0"/>
              </a:rPr>
              <a:t>- sinergias a partir do uso partilhado de recursos ao nível corporativo</a:t>
            </a:r>
            <a:endParaRPr lang="pt-PT" sz="2400" dirty="0" smtClean="0">
              <a:latin typeface="Arial" charset="0"/>
            </a:endParaRPr>
          </a:p>
        </p:txBody>
      </p:sp>
      <p:pic>
        <p:nvPicPr>
          <p:cNvPr id="112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752600"/>
            <a:ext cx="2819400" cy="313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de apresentação predefinido">
  <a:themeElements>
    <a:clrScheme name="Modelo de apresentação predefinido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Modelo de apresentação predefinido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Modelo de apresentação predefinido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1242877108</TotalTime>
  <Words>1316</Words>
  <Application>Microsoft Office PowerPoint</Application>
  <PresentationFormat>Apresentação no Ecrã (4:3)</PresentationFormat>
  <Paragraphs>233</Paragraphs>
  <Slides>16</Slides>
  <Notes>16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16</vt:i4>
      </vt:variant>
    </vt:vector>
  </HeadingPairs>
  <TitlesOfParts>
    <vt:vector size="22" baseType="lpstr">
      <vt:lpstr>Arial</vt:lpstr>
      <vt:lpstr>Trebuchet MS</vt:lpstr>
      <vt:lpstr>Wingdings</vt:lpstr>
      <vt:lpstr>Times New Roman</vt:lpstr>
      <vt:lpstr>Calibri</vt:lpstr>
      <vt:lpstr>Modelo de apresentação predefinido</vt:lpstr>
      <vt:lpstr>Estratégias de Empresa Diversificação</vt:lpstr>
      <vt:lpstr>A Matriz de Produtos x Mercados de Ansoff</vt:lpstr>
      <vt:lpstr>A Matriz BCG (Boston Consulting Group) – Análise da Carteira de Negócios</vt:lpstr>
      <vt:lpstr>Matriz McKinsey/GE – Análise da Carteira de Negócios</vt:lpstr>
      <vt:lpstr>Modelo Adaptado de McKinsey/GE – Análise da Carteira de Negócios</vt:lpstr>
      <vt:lpstr>Diversificação: Evolução da Estratégia</vt:lpstr>
      <vt:lpstr>Motivos/razões da Diversificação</vt:lpstr>
      <vt:lpstr>Vantagens da Diversificação</vt:lpstr>
      <vt:lpstr>Tipos de Diversificação </vt:lpstr>
      <vt:lpstr>Formas de Diversificação</vt:lpstr>
      <vt:lpstr>Riscos da Diversificação</vt:lpstr>
      <vt:lpstr>Análise Estratégica</vt:lpstr>
      <vt:lpstr>Exemplos de Diversificação: Alianças e Aquisições </vt:lpstr>
      <vt:lpstr>Exemplos de Sucesso: Empresas Diversificadoras</vt:lpstr>
      <vt:lpstr>Exemplos de Insucesso</vt:lpstr>
      <vt:lpstr> Sonae - Estratégia de diversificação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Analyzing the Industry Environment</dc:title>
  <dc:creator>GSB Technology Center</dc:creator>
  <cp:lastModifiedBy>user</cp:lastModifiedBy>
  <cp:revision>211</cp:revision>
  <cp:lastPrinted>2013-04-16T15:49:21Z</cp:lastPrinted>
  <dcterms:created xsi:type="dcterms:W3CDTF">1998-03-22T16:41:04Z</dcterms:created>
  <dcterms:modified xsi:type="dcterms:W3CDTF">2013-11-04T22:02:26Z</dcterms:modified>
</cp:coreProperties>
</file>