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6"/>
  </p:notesMasterIdLst>
  <p:handoutMasterIdLst>
    <p:handoutMasterId r:id="rId17"/>
  </p:handoutMasterIdLst>
  <p:sldIdLst>
    <p:sldId id="338" r:id="rId2"/>
    <p:sldId id="353" r:id="rId3"/>
    <p:sldId id="342" r:id="rId4"/>
    <p:sldId id="355" r:id="rId5"/>
    <p:sldId id="362" r:id="rId6"/>
    <p:sldId id="354" r:id="rId7"/>
    <p:sldId id="356" r:id="rId8"/>
    <p:sldId id="336" r:id="rId9"/>
    <p:sldId id="357" r:id="rId10"/>
    <p:sldId id="358" r:id="rId11"/>
    <p:sldId id="359" r:id="rId12"/>
    <p:sldId id="341" r:id="rId13"/>
    <p:sldId id="360" r:id="rId14"/>
    <p:sldId id="361" r:id="rId15"/>
  </p:sldIdLst>
  <p:sldSz cx="9144000" cy="6858000" type="screen4x3"/>
  <p:notesSz cx="6797675" cy="9926638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FF3300"/>
    <a:srgbClr val="FFFF00"/>
    <a:srgbClr val="66CCFF"/>
    <a:srgbClr val="F9E1D1"/>
    <a:srgbClr val="FFFF99"/>
    <a:srgbClr val="F6D2BA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5640" autoAdjust="0"/>
    <p:restoredTop sz="84547" autoAdjust="0"/>
  </p:normalViewPr>
  <p:slideViewPr>
    <p:cSldViewPr>
      <p:cViewPr>
        <p:scale>
          <a:sx n="86" d="100"/>
          <a:sy n="86" d="100"/>
        </p:scale>
        <p:origin x="-1284" y="-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502"/>
    </p:cViewPr>
  </p:sorterViewPr>
  <p:notesViewPr>
    <p:cSldViewPr>
      <p:cViewPr varScale="1">
        <p:scale>
          <a:sx n="59" d="100"/>
          <a:sy n="59" d="100"/>
        </p:scale>
        <p:origin x="-1788" y="-84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B2FC43-3734-441E-9129-C1A440DB068D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PT"/>
        </a:p>
      </dgm:t>
    </dgm:pt>
    <dgm:pt modelId="{288F2E52-C1BC-4F9D-92C1-2085F8005ED1}">
      <dgm:prSet phldrT="[Texto]" custT="1"/>
      <dgm:spPr/>
      <dgm:t>
        <a:bodyPr/>
        <a:lstStyle/>
        <a:p>
          <a:r>
            <a:rPr lang="pt-PT" sz="1800" dirty="0" smtClean="0"/>
            <a:t>Organização</a:t>
          </a:r>
          <a:endParaRPr lang="pt-PT" sz="1800" dirty="0"/>
        </a:p>
      </dgm:t>
    </dgm:pt>
    <dgm:pt modelId="{1ACB062D-7E6F-453E-868C-0B3956E9A65B}" type="parTrans" cxnId="{51027A47-29EE-4B4E-9445-FD62470FEC2E}">
      <dgm:prSet/>
      <dgm:spPr/>
      <dgm:t>
        <a:bodyPr/>
        <a:lstStyle/>
        <a:p>
          <a:endParaRPr lang="pt-PT"/>
        </a:p>
      </dgm:t>
    </dgm:pt>
    <dgm:pt modelId="{E8319A62-7CD1-4ED9-B963-60BA2DBEDDB1}" type="sibTrans" cxnId="{51027A47-29EE-4B4E-9445-FD62470FEC2E}">
      <dgm:prSet/>
      <dgm:spPr/>
      <dgm:t>
        <a:bodyPr/>
        <a:lstStyle/>
        <a:p>
          <a:endParaRPr lang="pt-PT"/>
        </a:p>
      </dgm:t>
    </dgm:pt>
    <dgm:pt modelId="{E747DC21-E98A-4B14-9FCA-FF92C79BA244}">
      <dgm:prSet phldrT="[Texto]" custT="1"/>
      <dgm:spPr/>
      <dgm:t>
        <a:bodyPr/>
        <a:lstStyle/>
        <a:p>
          <a:r>
            <a:rPr lang="pt-PT" sz="1600" dirty="0" smtClean="0"/>
            <a:t>O VRIO como gerador de valor</a:t>
          </a:r>
          <a:endParaRPr lang="pt-PT" sz="1600" dirty="0"/>
        </a:p>
      </dgm:t>
    </dgm:pt>
    <dgm:pt modelId="{7CEE79F4-C10B-42BE-B29E-A275A3FE58F0}" type="parTrans" cxnId="{95C45FA8-CE70-474D-9AE8-9247396FCB59}">
      <dgm:prSet/>
      <dgm:spPr/>
      <dgm:t>
        <a:bodyPr/>
        <a:lstStyle/>
        <a:p>
          <a:endParaRPr lang="pt-PT"/>
        </a:p>
      </dgm:t>
    </dgm:pt>
    <dgm:pt modelId="{55A50D95-D0B6-43F3-9AD5-E2F93118DF11}" type="sibTrans" cxnId="{95C45FA8-CE70-474D-9AE8-9247396FCB59}">
      <dgm:prSet/>
      <dgm:spPr/>
      <dgm:t>
        <a:bodyPr/>
        <a:lstStyle/>
        <a:p>
          <a:endParaRPr lang="pt-PT"/>
        </a:p>
      </dgm:t>
    </dgm:pt>
    <dgm:pt modelId="{459A0BB9-13E8-4A25-B6A3-BED719522CAE}">
      <dgm:prSet phldrT="[Texto]" custT="1"/>
      <dgm:spPr/>
      <dgm:t>
        <a:bodyPr/>
        <a:lstStyle/>
        <a:p>
          <a:r>
            <a:rPr lang="pt-PT" sz="1800" dirty="0" smtClean="0"/>
            <a:t>Valor</a:t>
          </a:r>
          <a:endParaRPr lang="pt-PT" sz="1800" dirty="0"/>
        </a:p>
      </dgm:t>
    </dgm:pt>
    <dgm:pt modelId="{51952F6D-3B89-4319-A334-F21093A0B2EA}" type="parTrans" cxnId="{822C623F-716E-4D32-B040-7BCF5CCD90CF}">
      <dgm:prSet/>
      <dgm:spPr/>
      <dgm:t>
        <a:bodyPr/>
        <a:lstStyle/>
        <a:p>
          <a:endParaRPr lang="pt-PT"/>
        </a:p>
      </dgm:t>
    </dgm:pt>
    <dgm:pt modelId="{343A287E-141B-4EAE-A488-435BE890FA6C}" type="sibTrans" cxnId="{822C623F-716E-4D32-B040-7BCF5CCD90CF}">
      <dgm:prSet/>
      <dgm:spPr/>
      <dgm:t>
        <a:bodyPr/>
        <a:lstStyle/>
        <a:p>
          <a:endParaRPr lang="pt-PT"/>
        </a:p>
      </dgm:t>
    </dgm:pt>
    <dgm:pt modelId="{730E1444-5FCB-4FDA-91B9-16B227D93B14}">
      <dgm:prSet phldrT="[Texto]" custT="1"/>
      <dgm:spPr/>
      <dgm:t>
        <a:bodyPr/>
        <a:lstStyle/>
        <a:p>
          <a:r>
            <a:rPr lang="pt-PT" sz="1800" dirty="0" smtClean="0"/>
            <a:t>Raridade</a:t>
          </a:r>
          <a:endParaRPr lang="pt-PT" sz="1800" dirty="0"/>
        </a:p>
      </dgm:t>
    </dgm:pt>
    <dgm:pt modelId="{0C78C825-EDB2-424B-98B6-5073D8B10774}" type="parTrans" cxnId="{1EDB8E38-839F-40FA-B67F-FAC530DACCDD}">
      <dgm:prSet/>
      <dgm:spPr/>
      <dgm:t>
        <a:bodyPr/>
        <a:lstStyle/>
        <a:p>
          <a:endParaRPr lang="pt-PT"/>
        </a:p>
      </dgm:t>
    </dgm:pt>
    <dgm:pt modelId="{181E1CB6-C3DB-4B8C-864D-569C83A03782}" type="sibTrans" cxnId="{1EDB8E38-839F-40FA-B67F-FAC530DACCDD}">
      <dgm:prSet/>
      <dgm:spPr/>
      <dgm:t>
        <a:bodyPr/>
        <a:lstStyle/>
        <a:p>
          <a:endParaRPr lang="pt-PT"/>
        </a:p>
      </dgm:t>
    </dgm:pt>
    <dgm:pt modelId="{177D248A-3BA7-4C0A-BBBD-9BDAA017079B}">
      <dgm:prSet phldrT="[Texto]" custT="1"/>
      <dgm:spPr/>
      <dgm:t>
        <a:bodyPr/>
        <a:lstStyle/>
        <a:p>
          <a:r>
            <a:rPr lang="pt-PT" sz="1800" dirty="0" smtClean="0"/>
            <a:t>Imitabilidade</a:t>
          </a:r>
          <a:endParaRPr lang="pt-PT" sz="1800" dirty="0"/>
        </a:p>
      </dgm:t>
    </dgm:pt>
    <dgm:pt modelId="{CC5E6EC3-F8FB-4020-8E74-5B5BE9A6414F}" type="parTrans" cxnId="{9007EA02-9DE8-4A07-B708-69EEFD306649}">
      <dgm:prSet/>
      <dgm:spPr/>
      <dgm:t>
        <a:bodyPr/>
        <a:lstStyle/>
        <a:p>
          <a:endParaRPr lang="pt-PT"/>
        </a:p>
      </dgm:t>
    </dgm:pt>
    <dgm:pt modelId="{1BEF684C-E155-49EF-A890-6645FC33C0AD}" type="sibTrans" cxnId="{9007EA02-9DE8-4A07-B708-69EEFD306649}">
      <dgm:prSet/>
      <dgm:spPr/>
      <dgm:t>
        <a:bodyPr/>
        <a:lstStyle/>
        <a:p>
          <a:endParaRPr lang="pt-PT"/>
        </a:p>
      </dgm:t>
    </dgm:pt>
    <dgm:pt modelId="{5578AC5E-46F1-4084-9A68-F5453852FD3D}" type="pres">
      <dgm:prSet presAssocID="{8AB2FC43-3734-441E-9129-C1A440DB068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PT"/>
        </a:p>
      </dgm:t>
    </dgm:pt>
    <dgm:pt modelId="{169B0C15-52BF-4212-8EC3-43CFCD215890}" type="pres">
      <dgm:prSet presAssocID="{288F2E52-C1BC-4F9D-92C1-2085F8005ED1}" presName="dummy" presStyleCnt="0"/>
      <dgm:spPr/>
    </dgm:pt>
    <dgm:pt modelId="{EA2E8A44-50A5-46DA-8538-CA37AD8D2591}" type="pres">
      <dgm:prSet presAssocID="{288F2E52-C1BC-4F9D-92C1-2085F8005ED1}" presName="node" presStyleLbl="revTx" presStyleIdx="0" presStyleCnt="5" custScaleX="122831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27A77352-2F06-4862-92E0-CBCB2C21F361}" type="pres">
      <dgm:prSet presAssocID="{E8319A62-7CD1-4ED9-B963-60BA2DBEDDB1}" presName="sibTrans" presStyleLbl="node1" presStyleIdx="0" presStyleCnt="5"/>
      <dgm:spPr/>
      <dgm:t>
        <a:bodyPr/>
        <a:lstStyle/>
        <a:p>
          <a:endParaRPr lang="pt-PT"/>
        </a:p>
      </dgm:t>
    </dgm:pt>
    <dgm:pt modelId="{8A995ECA-EE35-4D8D-8CDC-A55F70884515}" type="pres">
      <dgm:prSet presAssocID="{E747DC21-E98A-4B14-9FCA-FF92C79BA244}" presName="dummy" presStyleCnt="0"/>
      <dgm:spPr/>
    </dgm:pt>
    <dgm:pt modelId="{0937698B-049A-4BF4-A1EA-781B4AD77E06}" type="pres">
      <dgm:prSet presAssocID="{E747DC21-E98A-4B14-9FCA-FF92C79BA244}" presName="node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13D9B468-A004-461B-9636-743C024BDD52}" type="pres">
      <dgm:prSet presAssocID="{55A50D95-D0B6-43F3-9AD5-E2F93118DF11}" presName="sibTrans" presStyleLbl="node1" presStyleIdx="1" presStyleCnt="5"/>
      <dgm:spPr/>
      <dgm:t>
        <a:bodyPr/>
        <a:lstStyle/>
        <a:p>
          <a:endParaRPr lang="pt-PT"/>
        </a:p>
      </dgm:t>
    </dgm:pt>
    <dgm:pt modelId="{AC741670-BF03-48D3-98FB-DCB6DD73C9C0}" type="pres">
      <dgm:prSet presAssocID="{459A0BB9-13E8-4A25-B6A3-BED719522CAE}" presName="dummy" presStyleCnt="0"/>
      <dgm:spPr/>
    </dgm:pt>
    <dgm:pt modelId="{902D59C9-2D93-4F49-A433-3AF3AC6A3AAF}" type="pres">
      <dgm:prSet presAssocID="{459A0BB9-13E8-4A25-B6A3-BED719522CAE}" presName="node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2B27E729-3467-4A90-A113-1358B7898E60}" type="pres">
      <dgm:prSet presAssocID="{343A287E-141B-4EAE-A488-435BE890FA6C}" presName="sibTrans" presStyleLbl="node1" presStyleIdx="2" presStyleCnt="5"/>
      <dgm:spPr/>
      <dgm:t>
        <a:bodyPr/>
        <a:lstStyle/>
        <a:p>
          <a:endParaRPr lang="pt-PT"/>
        </a:p>
      </dgm:t>
    </dgm:pt>
    <dgm:pt modelId="{E20EB06C-7E7F-48EE-AE30-547BD9C7E950}" type="pres">
      <dgm:prSet presAssocID="{730E1444-5FCB-4FDA-91B9-16B227D93B14}" presName="dummy" presStyleCnt="0"/>
      <dgm:spPr/>
    </dgm:pt>
    <dgm:pt modelId="{91D1DC60-EF11-4441-A573-8E7093D74CA8}" type="pres">
      <dgm:prSet presAssocID="{730E1444-5FCB-4FDA-91B9-16B227D93B14}" presName="node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1A2CAE30-4993-4A12-B886-7040B3F584C9}" type="pres">
      <dgm:prSet presAssocID="{181E1CB6-C3DB-4B8C-864D-569C83A03782}" presName="sibTrans" presStyleLbl="node1" presStyleIdx="3" presStyleCnt="5"/>
      <dgm:spPr/>
      <dgm:t>
        <a:bodyPr/>
        <a:lstStyle/>
        <a:p>
          <a:endParaRPr lang="pt-PT"/>
        </a:p>
      </dgm:t>
    </dgm:pt>
    <dgm:pt modelId="{077D68C0-0FAC-4621-B18E-524356F22418}" type="pres">
      <dgm:prSet presAssocID="{177D248A-3BA7-4C0A-BBBD-9BDAA017079B}" presName="dummy" presStyleCnt="0"/>
      <dgm:spPr/>
    </dgm:pt>
    <dgm:pt modelId="{24438A0A-9740-493A-A854-EF5639ED7D9F}" type="pres">
      <dgm:prSet presAssocID="{177D248A-3BA7-4C0A-BBBD-9BDAA017079B}" presName="node" presStyleLbl="revTx" presStyleIdx="4" presStyleCnt="5" custScaleX="122831">
        <dgm:presLayoutVars>
          <dgm:bulletEnabled val="1"/>
        </dgm:presLayoutVars>
      </dgm:prSet>
      <dgm:spPr/>
      <dgm:t>
        <a:bodyPr/>
        <a:lstStyle/>
        <a:p>
          <a:endParaRPr lang="pt-PT"/>
        </a:p>
      </dgm:t>
    </dgm:pt>
    <dgm:pt modelId="{40CE3245-CD33-4F3E-B8CE-2585C425B3B7}" type="pres">
      <dgm:prSet presAssocID="{1BEF684C-E155-49EF-A890-6645FC33C0AD}" presName="sibTrans" presStyleLbl="node1" presStyleIdx="4" presStyleCnt="5"/>
      <dgm:spPr/>
      <dgm:t>
        <a:bodyPr/>
        <a:lstStyle/>
        <a:p>
          <a:endParaRPr lang="pt-PT"/>
        </a:p>
      </dgm:t>
    </dgm:pt>
  </dgm:ptLst>
  <dgm:cxnLst>
    <dgm:cxn modelId="{95C45FA8-CE70-474D-9AE8-9247396FCB59}" srcId="{8AB2FC43-3734-441E-9129-C1A440DB068D}" destId="{E747DC21-E98A-4B14-9FCA-FF92C79BA244}" srcOrd="1" destOrd="0" parTransId="{7CEE79F4-C10B-42BE-B29E-A275A3FE58F0}" sibTransId="{55A50D95-D0B6-43F3-9AD5-E2F93118DF11}"/>
    <dgm:cxn modelId="{9007EA02-9DE8-4A07-B708-69EEFD306649}" srcId="{8AB2FC43-3734-441E-9129-C1A440DB068D}" destId="{177D248A-3BA7-4C0A-BBBD-9BDAA017079B}" srcOrd="4" destOrd="0" parTransId="{CC5E6EC3-F8FB-4020-8E74-5B5BE9A6414F}" sibTransId="{1BEF684C-E155-49EF-A890-6645FC33C0AD}"/>
    <dgm:cxn modelId="{51027A47-29EE-4B4E-9445-FD62470FEC2E}" srcId="{8AB2FC43-3734-441E-9129-C1A440DB068D}" destId="{288F2E52-C1BC-4F9D-92C1-2085F8005ED1}" srcOrd="0" destOrd="0" parTransId="{1ACB062D-7E6F-453E-868C-0B3956E9A65B}" sibTransId="{E8319A62-7CD1-4ED9-B963-60BA2DBEDDB1}"/>
    <dgm:cxn modelId="{624317B5-F4DA-4753-A08B-FF3DDF10E537}" type="presOf" srcId="{E8319A62-7CD1-4ED9-B963-60BA2DBEDDB1}" destId="{27A77352-2F06-4862-92E0-CBCB2C21F361}" srcOrd="0" destOrd="0" presId="urn:microsoft.com/office/officeart/2005/8/layout/cycle1"/>
    <dgm:cxn modelId="{4DDDF73D-ADA8-4EA1-91AD-6078D94C1CAF}" type="presOf" srcId="{459A0BB9-13E8-4A25-B6A3-BED719522CAE}" destId="{902D59C9-2D93-4F49-A433-3AF3AC6A3AAF}" srcOrd="0" destOrd="0" presId="urn:microsoft.com/office/officeart/2005/8/layout/cycle1"/>
    <dgm:cxn modelId="{BC763C00-2C88-4DC8-B9B4-F5A792D0DD9F}" type="presOf" srcId="{177D248A-3BA7-4C0A-BBBD-9BDAA017079B}" destId="{24438A0A-9740-493A-A854-EF5639ED7D9F}" srcOrd="0" destOrd="0" presId="urn:microsoft.com/office/officeart/2005/8/layout/cycle1"/>
    <dgm:cxn modelId="{7B35CE23-4000-41C7-85F6-AEBDEEB03CD3}" type="presOf" srcId="{8AB2FC43-3734-441E-9129-C1A440DB068D}" destId="{5578AC5E-46F1-4084-9A68-F5453852FD3D}" srcOrd="0" destOrd="0" presId="urn:microsoft.com/office/officeart/2005/8/layout/cycle1"/>
    <dgm:cxn modelId="{0AF9B8C4-BC86-486D-83B6-DB173390353E}" type="presOf" srcId="{1BEF684C-E155-49EF-A890-6645FC33C0AD}" destId="{40CE3245-CD33-4F3E-B8CE-2585C425B3B7}" srcOrd="0" destOrd="0" presId="urn:microsoft.com/office/officeart/2005/8/layout/cycle1"/>
    <dgm:cxn modelId="{9C3574FC-37AA-47A3-9517-70FABF291DAA}" type="presOf" srcId="{730E1444-5FCB-4FDA-91B9-16B227D93B14}" destId="{91D1DC60-EF11-4441-A573-8E7093D74CA8}" srcOrd="0" destOrd="0" presId="urn:microsoft.com/office/officeart/2005/8/layout/cycle1"/>
    <dgm:cxn modelId="{1EDB8E38-839F-40FA-B67F-FAC530DACCDD}" srcId="{8AB2FC43-3734-441E-9129-C1A440DB068D}" destId="{730E1444-5FCB-4FDA-91B9-16B227D93B14}" srcOrd="3" destOrd="0" parTransId="{0C78C825-EDB2-424B-98B6-5073D8B10774}" sibTransId="{181E1CB6-C3DB-4B8C-864D-569C83A03782}"/>
    <dgm:cxn modelId="{B7A9BE49-F2E0-4DBF-9BD3-AE30ED726BF6}" type="presOf" srcId="{55A50D95-D0B6-43F3-9AD5-E2F93118DF11}" destId="{13D9B468-A004-461B-9636-743C024BDD52}" srcOrd="0" destOrd="0" presId="urn:microsoft.com/office/officeart/2005/8/layout/cycle1"/>
    <dgm:cxn modelId="{1DD38CCF-2901-443A-A494-6DE155088232}" type="presOf" srcId="{E747DC21-E98A-4B14-9FCA-FF92C79BA244}" destId="{0937698B-049A-4BF4-A1EA-781B4AD77E06}" srcOrd="0" destOrd="0" presId="urn:microsoft.com/office/officeart/2005/8/layout/cycle1"/>
    <dgm:cxn modelId="{04EEEA87-02EF-47C3-8C3C-0E3219C8A6F1}" type="presOf" srcId="{343A287E-141B-4EAE-A488-435BE890FA6C}" destId="{2B27E729-3467-4A90-A113-1358B7898E60}" srcOrd="0" destOrd="0" presId="urn:microsoft.com/office/officeart/2005/8/layout/cycle1"/>
    <dgm:cxn modelId="{822C623F-716E-4D32-B040-7BCF5CCD90CF}" srcId="{8AB2FC43-3734-441E-9129-C1A440DB068D}" destId="{459A0BB9-13E8-4A25-B6A3-BED719522CAE}" srcOrd="2" destOrd="0" parTransId="{51952F6D-3B89-4319-A334-F21093A0B2EA}" sibTransId="{343A287E-141B-4EAE-A488-435BE890FA6C}"/>
    <dgm:cxn modelId="{E73C12AF-DFA6-4DAC-8C34-5EA4878F1086}" type="presOf" srcId="{181E1CB6-C3DB-4B8C-864D-569C83A03782}" destId="{1A2CAE30-4993-4A12-B886-7040B3F584C9}" srcOrd="0" destOrd="0" presId="urn:microsoft.com/office/officeart/2005/8/layout/cycle1"/>
    <dgm:cxn modelId="{5127B77B-7E0A-4805-BE6C-84DBEE7E8BE6}" type="presOf" srcId="{288F2E52-C1BC-4F9D-92C1-2085F8005ED1}" destId="{EA2E8A44-50A5-46DA-8538-CA37AD8D2591}" srcOrd="0" destOrd="0" presId="urn:microsoft.com/office/officeart/2005/8/layout/cycle1"/>
    <dgm:cxn modelId="{D48A772E-1FAD-4793-96DB-309158B839A6}" type="presParOf" srcId="{5578AC5E-46F1-4084-9A68-F5453852FD3D}" destId="{169B0C15-52BF-4212-8EC3-43CFCD215890}" srcOrd="0" destOrd="0" presId="urn:microsoft.com/office/officeart/2005/8/layout/cycle1"/>
    <dgm:cxn modelId="{073294E7-1853-4C5B-B5E6-9767B9D2F86A}" type="presParOf" srcId="{5578AC5E-46F1-4084-9A68-F5453852FD3D}" destId="{EA2E8A44-50A5-46DA-8538-CA37AD8D2591}" srcOrd="1" destOrd="0" presId="urn:microsoft.com/office/officeart/2005/8/layout/cycle1"/>
    <dgm:cxn modelId="{C0E37ED9-C52A-4946-BFCA-2B4B56694858}" type="presParOf" srcId="{5578AC5E-46F1-4084-9A68-F5453852FD3D}" destId="{27A77352-2F06-4862-92E0-CBCB2C21F361}" srcOrd="2" destOrd="0" presId="urn:microsoft.com/office/officeart/2005/8/layout/cycle1"/>
    <dgm:cxn modelId="{9CC247DF-EAD2-407B-9D23-0C0792758DB2}" type="presParOf" srcId="{5578AC5E-46F1-4084-9A68-F5453852FD3D}" destId="{8A995ECA-EE35-4D8D-8CDC-A55F70884515}" srcOrd="3" destOrd="0" presId="urn:microsoft.com/office/officeart/2005/8/layout/cycle1"/>
    <dgm:cxn modelId="{81BF1E88-C168-4878-AE5B-69DBDBE5A931}" type="presParOf" srcId="{5578AC5E-46F1-4084-9A68-F5453852FD3D}" destId="{0937698B-049A-4BF4-A1EA-781B4AD77E06}" srcOrd="4" destOrd="0" presId="urn:microsoft.com/office/officeart/2005/8/layout/cycle1"/>
    <dgm:cxn modelId="{13514290-1E5E-4B61-9A7F-7090DDF5AB39}" type="presParOf" srcId="{5578AC5E-46F1-4084-9A68-F5453852FD3D}" destId="{13D9B468-A004-461B-9636-743C024BDD52}" srcOrd="5" destOrd="0" presId="urn:microsoft.com/office/officeart/2005/8/layout/cycle1"/>
    <dgm:cxn modelId="{D2D2CA6F-B1BC-4D61-8EB0-EEDFE29E2E7E}" type="presParOf" srcId="{5578AC5E-46F1-4084-9A68-F5453852FD3D}" destId="{AC741670-BF03-48D3-98FB-DCB6DD73C9C0}" srcOrd="6" destOrd="0" presId="urn:microsoft.com/office/officeart/2005/8/layout/cycle1"/>
    <dgm:cxn modelId="{DFB8B833-BBA8-42F8-A99A-E392AB4E3CC5}" type="presParOf" srcId="{5578AC5E-46F1-4084-9A68-F5453852FD3D}" destId="{902D59C9-2D93-4F49-A433-3AF3AC6A3AAF}" srcOrd="7" destOrd="0" presId="urn:microsoft.com/office/officeart/2005/8/layout/cycle1"/>
    <dgm:cxn modelId="{54E29164-6224-4358-B737-25741435D3DC}" type="presParOf" srcId="{5578AC5E-46F1-4084-9A68-F5453852FD3D}" destId="{2B27E729-3467-4A90-A113-1358B7898E60}" srcOrd="8" destOrd="0" presId="urn:microsoft.com/office/officeart/2005/8/layout/cycle1"/>
    <dgm:cxn modelId="{E9EF31AF-A200-446E-8D82-980B7B917B97}" type="presParOf" srcId="{5578AC5E-46F1-4084-9A68-F5453852FD3D}" destId="{E20EB06C-7E7F-48EE-AE30-547BD9C7E950}" srcOrd="9" destOrd="0" presId="urn:microsoft.com/office/officeart/2005/8/layout/cycle1"/>
    <dgm:cxn modelId="{97A55BA7-687C-489A-93C2-BDDB44CBCD6B}" type="presParOf" srcId="{5578AC5E-46F1-4084-9A68-F5453852FD3D}" destId="{91D1DC60-EF11-4441-A573-8E7093D74CA8}" srcOrd="10" destOrd="0" presId="urn:microsoft.com/office/officeart/2005/8/layout/cycle1"/>
    <dgm:cxn modelId="{56471431-B1ED-4C5C-A722-51D022F5ECD3}" type="presParOf" srcId="{5578AC5E-46F1-4084-9A68-F5453852FD3D}" destId="{1A2CAE30-4993-4A12-B886-7040B3F584C9}" srcOrd="11" destOrd="0" presId="urn:microsoft.com/office/officeart/2005/8/layout/cycle1"/>
    <dgm:cxn modelId="{A48295B6-3D11-4B6D-B0AD-B0A2CE64676B}" type="presParOf" srcId="{5578AC5E-46F1-4084-9A68-F5453852FD3D}" destId="{077D68C0-0FAC-4621-B18E-524356F22418}" srcOrd="12" destOrd="0" presId="urn:microsoft.com/office/officeart/2005/8/layout/cycle1"/>
    <dgm:cxn modelId="{BAB08960-DBC5-4D55-970B-0DF36F246625}" type="presParOf" srcId="{5578AC5E-46F1-4084-9A68-F5453852FD3D}" destId="{24438A0A-9740-493A-A854-EF5639ED7D9F}" srcOrd="13" destOrd="0" presId="urn:microsoft.com/office/officeart/2005/8/layout/cycle1"/>
    <dgm:cxn modelId="{E3234065-7266-47A6-BA75-20683576F1FD}" type="presParOf" srcId="{5578AC5E-46F1-4084-9A68-F5453852FD3D}" destId="{40CE3245-CD33-4F3E-B8CE-2585C425B3B7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2E8A44-50A5-46DA-8538-CA37AD8D2591}">
      <dsp:nvSpPr>
        <dsp:cNvPr id="0" name=""/>
        <dsp:cNvSpPr/>
      </dsp:nvSpPr>
      <dsp:spPr>
        <a:xfrm>
          <a:off x="4109802" y="37058"/>
          <a:ext cx="1528998" cy="12447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kern="1200" dirty="0" smtClean="0"/>
            <a:t>Organização</a:t>
          </a:r>
          <a:endParaRPr lang="pt-PT" sz="1800" kern="1200" dirty="0"/>
        </a:p>
      </dsp:txBody>
      <dsp:txXfrm>
        <a:off x="4109802" y="37058"/>
        <a:ext cx="1528998" cy="1244798"/>
      </dsp:txXfrm>
    </dsp:sp>
    <dsp:sp modelId="{27A77352-2F06-4862-92E0-CBCB2C21F361}">
      <dsp:nvSpPr>
        <dsp:cNvPr id="0" name=""/>
        <dsp:cNvSpPr/>
      </dsp:nvSpPr>
      <dsp:spPr>
        <a:xfrm>
          <a:off x="1324659" y="1164"/>
          <a:ext cx="4665880" cy="4665880"/>
        </a:xfrm>
        <a:prstGeom prst="circularArrow">
          <a:avLst>
            <a:gd name="adj1" fmla="val 5202"/>
            <a:gd name="adj2" fmla="val 336073"/>
            <a:gd name="adj3" fmla="val 21292590"/>
            <a:gd name="adj4" fmla="val 19766810"/>
            <a:gd name="adj5" fmla="val 606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37698B-049A-4BF4-A1EA-781B4AD77E06}">
      <dsp:nvSpPr>
        <dsp:cNvPr id="0" name=""/>
        <dsp:cNvSpPr/>
      </dsp:nvSpPr>
      <dsp:spPr>
        <a:xfrm>
          <a:off x="5003865" y="2351362"/>
          <a:ext cx="1244798" cy="12447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600" kern="1200" dirty="0" smtClean="0"/>
            <a:t>O VRIO como gerador de valor</a:t>
          </a:r>
          <a:endParaRPr lang="pt-PT" sz="1600" kern="1200" dirty="0"/>
        </a:p>
      </dsp:txBody>
      <dsp:txXfrm>
        <a:off x="5003865" y="2351362"/>
        <a:ext cx="1244798" cy="1244798"/>
      </dsp:txXfrm>
    </dsp:sp>
    <dsp:sp modelId="{13D9B468-A004-461B-9636-743C024BDD52}">
      <dsp:nvSpPr>
        <dsp:cNvPr id="0" name=""/>
        <dsp:cNvSpPr/>
      </dsp:nvSpPr>
      <dsp:spPr>
        <a:xfrm>
          <a:off x="1324659" y="1164"/>
          <a:ext cx="4665880" cy="4665880"/>
        </a:xfrm>
        <a:prstGeom prst="circularArrow">
          <a:avLst>
            <a:gd name="adj1" fmla="val 5202"/>
            <a:gd name="adj2" fmla="val 336073"/>
            <a:gd name="adj3" fmla="val 4014022"/>
            <a:gd name="adj4" fmla="val 2254053"/>
            <a:gd name="adj5" fmla="val 606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2D59C9-2D93-4F49-A433-3AF3AC6A3AAF}">
      <dsp:nvSpPr>
        <dsp:cNvPr id="0" name=""/>
        <dsp:cNvSpPr/>
      </dsp:nvSpPr>
      <dsp:spPr>
        <a:xfrm>
          <a:off x="3035200" y="3781681"/>
          <a:ext cx="1244798" cy="12447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kern="1200" dirty="0" smtClean="0"/>
            <a:t>Valor</a:t>
          </a:r>
          <a:endParaRPr lang="pt-PT" sz="1800" kern="1200" dirty="0"/>
        </a:p>
      </dsp:txBody>
      <dsp:txXfrm>
        <a:off x="3035200" y="3781681"/>
        <a:ext cx="1244798" cy="1244798"/>
      </dsp:txXfrm>
    </dsp:sp>
    <dsp:sp modelId="{2B27E729-3467-4A90-A113-1358B7898E60}">
      <dsp:nvSpPr>
        <dsp:cNvPr id="0" name=""/>
        <dsp:cNvSpPr/>
      </dsp:nvSpPr>
      <dsp:spPr>
        <a:xfrm>
          <a:off x="1324659" y="1164"/>
          <a:ext cx="4665880" cy="4665880"/>
        </a:xfrm>
        <a:prstGeom prst="circularArrow">
          <a:avLst>
            <a:gd name="adj1" fmla="val 5202"/>
            <a:gd name="adj2" fmla="val 336073"/>
            <a:gd name="adj3" fmla="val 8209874"/>
            <a:gd name="adj4" fmla="val 6449905"/>
            <a:gd name="adj5" fmla="val 606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D1DC60-EF11-4441-A573-8E7093D74CA8}">
      <dsp:nvSpPr>
        <dsp:cNvPr id="0" name=""/>
        <dsp:cNvSpPr/>
      </dsp:nvSpPr>
      <dsp:spPr>
        <a:xfrm>
          <a:off x="1066536" y="2351362"/>
          <a:ext cx="1244798" cy="12447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kern="1200" dirty="0" smtClean="0"/>
            <a:t>Raridade</a:t>
          </a:r>
          <a:endParaRPr lang="pt-PT" sz="1800" kern="1200" dirty="0"/>
        </a:p>
      </dsp:txBody>
      <dsp:txXfrm>
        <a:off x="1066536" y="2351362"/>
        <a:ext cx="1244798" cy="1244798"/>
      </dsp:txXfrm>
    </dsp:sp>
    <dsp:sp modelId="{1A2CAE30-4993-4A12-B886-7040B3F584C9}">
      <dsp:nvSpPr>
        <dsp:cNvPr id="0" name=""/>
        <dsp:cNvSpPr/>
      </dsp:nvSpPr>
      <dsp:spPr>
        <a:xfrm>
          <a:off x="1324659" y="1164"/>
          <a:ext cx="4665880" cy="4665880"/>
        </a:xfrm>
        <a:prstGeom prst="circularArrow">
          <a:avLst>
            <a:gd name="adj1" fmla="val 5202"/>
            <a:gd name="adj2" fmla="val 336073"/>
            <a:gd name="adj3" fmla="val 12297117"/>
            <a:gd name="adj4" fmla="val 10771337"/>
            <a:gd name="adj5" fmla="val 606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438A0A-9740-493A-A854-EF5639ED7D9F}">
      <dsp:nvSpPr>
        <dsp:cNvPr id="0" name=""/>
        <dsp:cNvSpPr/>
      </dsp:nvSpPr>
      <dsp:spPr>
        <a:xfrm>
          <a:off x="1676399" y="37058"/>
          <a:ext cx="1528998" cy="12447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PT" sz="1800" kern="1200" dirty="0" smtClean="0"/>
            <a:t>Imitabilidade</a:t>
          </a:r>
          <a:endParaRPr lang="pt-PT" sz="1800" kern="1200" dirty="0"/>
        </a:p>
      </dsp:txBody>
      <dsp:txXfrm>
        <a:off x="1676399" y="37058"/>
        <a:ext cx="1528998" cy="1244798"/>
      </dsp:txXfrm>
    </dsp:sp>
    <dsp:sp modelId="{40CE3245-CD33-4F3E-B8CE-2585C425B3B7}">
      <dsp:nvSpPr>
        <dsp:cNvPr id="0" name=""/>
        <dsp:cNvSpPr/>
      </dsp:nvSpPr>
      <dsp:spPr>
        <a:xfrm>
          <a:off x="1324659" y="1164"/>
          <a:ext cx="4665880" cy="4665880"/>
        </a:xfrm>
        <a:prstGeom prst="circularArrow">
          <a:avLst>
            <a:gd name="adj1" fmla="val 5202"/>
            <a:gd name="adj2" fmla="val 336073"/>
            <a:gd name="adj3" fmla="val 16621035"/>
            <a:gd name="adj4" fmla="val 15442892"/>
            <a:gd name="adj5" fmla="val 606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1477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25513" y="750888"/>
            <a:ext cx="4946650" cy="370998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48742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58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27659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81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82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28683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706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29707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30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30731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754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31755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466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19467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90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20491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14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21515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38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22539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562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23563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86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24587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10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25611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34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26635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6111 w 5740"/>
                <a:gd name="T1" fmla="*/ 0 h 4316"/>
                <a:gd name="T2" fmla="*/ 0 w 5740"/>
                <a:gd name="T3" fmla="*/ 0 h 4316"/>
                <a:gd name="T4" fmla="*/ 0 w 5740"/>
                <a:gd name="T5" fmla="*/ 0 h 4316"/>
                <a:gd name="T6" fmla="*/ 6111 w 5740"/>
                <a:gd name="T7" fmla="*/ 0 h 4316"/>
                <a:gd name="T8" fmla="*/ 6111 w 5740"/>
                <a:gd name="T9" fmla="*/ 0 h 4316"/>
                <a:gd name="T10" fmla="*/ 6111 w 5740"/>
                <a:gd name="T11" fmla="*/ 0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5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5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5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5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5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5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5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5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5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</p:grpSp>
        <p:grpSp>
          <p:nvGrpSpPr>
            <p:cNvPr id="8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2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2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2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2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2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2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2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</p:grpSp>
        <p:grpSp>
          <p:nvGrpSpPr>
            <p:cNvPr id="9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29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29 w 382"/>
                  <a:gd name="T19" fmla="*/ 96 h 96"/>
                  <a:gd name="T20" fmla="*/ 283 w 382"/>
                  <a:gd name="T21" fmla="*/ 90 h 96"/>
                  <a:gd name="T22" fmla="*/ 331 w 382"/>
                  <a:gd name="T23" fmla="*/ 84 h 96"/>
                  <a:gd name="T24" fmla="*/ 372 w 382"/>
                  <a:gd name="T25" fmla="*/ 66 h 96"/>
                  <a:gd name="T26" fmla="*/ 402 w 382"/>
                  <a:gd name="T27" fmla="*/ 42 h 96"/>
                  <a:gd name="T28" fmla="*/ 396 w 382"/>
                  <a:gd name="T29" fmla="*/ 42 h 96"/>
                  <a:gd name="T30" fmla="*/ 366 w 382"/>
                  <a:gd name="T31" fmla="*/ 66 h 96"/>
                  <a:gd name="T32" fmla="*/ 325 w 382"/>
                  <a:gd name="T33" fmla="*/ 78 h 96"/>
                  <a:gd name="T34" fmla="*/ 283 w 382"/>
                  <a:gd name="T35" fmla="*/ 90 h 96"/>
                  <a:gd name="T36" fmla="*/ 229 w 382"/>
                  <a:gd name="T37" fmla="*/ 96 h 96"/>
                  <a:gd name="T38" fmla="*/ 229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39 w 185"/>
                  <a:gd name="T5" fmla="*/ 36 h 210"/>
                  <a:gd name="T6" fmla="*/ 175 w 185"/>
                  <a:gd name="T7" fmla="*/ 72 h 210"/>
                  <a:gd name="T8" fmla="*/ 181 w 185"/>
                  <a:gd name="T9" fmla="*/ 90 h 210"/>
                  <a:gd name="T10" fmla="*/ 187 w 185"/>
                  <a:gd name="T11" fmla="*/ 114 h 210"/>
                  <a:gd name="T12" fmla="*/ 181 w 185"/>
                  <a:gd name="T13" fmla="*/ 138 h 210"/>
                  <a:gd name="T14" fmla="*/ 169 w 185"/>
                  <a:gd name="T15" fmla="*/ 162 h 210"/>
                  <a:gd name="T16" fmla="*/ 139 w 185"/>
                  <a:gd name="T17" fmla="*/ 180 h 210"/>
                  <a:gd name="T18" fmla="*/ 90 w 185"/>
                  <a:gd name="T19" fmla="*/ 198 h 210"/>
                  <a:gd name="T20" fmla="*/ 116 w 185"/>
                  <a:gd name="T21" fmla="*/ 210 h 210"/>
                  <a:gd name="T22" fmla="*/ 151 w 185"/>
                  <a:gd name="T23" fmla="*/ 192 h 210"/>
                  <a:gd name="T24" fmla="*/ 181 w 185"/>
                  <a:gd name="T25" fmla="*/ 168 h 210"/>
                  <a:gd name="T26" fmla="*/ 199 w 185"/>
                  <a:gd name="T27" fmla="*/ 144 h 210"/>
                  <a:gd name="T28" fmla="*/ 205 w 185"/>
                  <a:gd name="T29" fmla="*/ 114 h 210"/>
                  <a:gd name="T30" fmla="*/ 199 w 185"/>
                  <a:gd name="T31" fmla="*/ 90 h 210"/>
                  <a:gd name="T32" fmla="*/ 193 w 185"/>
                  <a:gd name="T33" fmla="*/ 66 h 210"/>
                  <a:gd name="T34" fmla="*/ 175 w 185"/>
                  <a:gd name="T35" fmla="*/ 48 h 210"/>
                  <a:gd name="T36" fmla="*/ 151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grpSp>
            <p:nvGrpSpPr>
              <p:cNvPr id="1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</p:grpSp>
      </p:grpSp>
      <p:sp>
        <p:nvSpPr>
          <p:cNvPr id="138306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pt-PT"/>
              <a:t>Clique para editar o estilo do título</a:t>
            </a:r>
          </a:p>
        </p:txBody>
      </p:sp>
      <p:sp>
        <p:nvSpPr>
          <p:cNvPr id="138307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t-PT"/>
              <a:t>Faça clique para editar o estilo do subtítulo do modelo global</a:t>
            </a:r>
          </a:p>
        </p:txBody>
      </p:sp>
      <p:sp>
        <p:nvSpPr>
          <p:cNvPr id="68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956A7-7C55-448C-B357-FC9683C443B9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40961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4CF010-5613-484A-AA61-5E41A4416623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8346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EB54ED-EE83-43BA-8DA3-CE8F38441DD2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653251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483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B4139C-E1FB-4ACC-893F-44B545943EFF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75900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B59336-A5E5-4A20-BD62-2D32642955F4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82911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EF984D-05AF-472D-88F8-A32C097609B5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4780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8511EC-02CF-49DA-A7C2-A625845B5563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71759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91CAE8-182A-4C06-BA96-71A69AB644DE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23305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917672-FDBE-4C9D-844C-85D7D38B6AF2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64521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071E8A-0668-4EB6-B7B6-23908B8E372F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69385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2FCDD7-F48A-49AF-BD95-4E93AF4B1729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86593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1F0B57-939F-4414-9330-F367B3B0486D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15891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Arial" pitchFamily="34" charset="0"/>
            </a:endParaRPr>
          </a:p>
        </p:txBody>
      </p:sp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6111 w 5740"/>
                <a:gd name="T1" fmla="*/ 0 h 4316"/>
                <a:gd name="T2" fmla="*/ 0 w 5740"/>
                <a:gd name="T3" fmla="*/ 0 h 4316"/>
                <a:gd name="T4" fmla="*/ 0 w 5740"/>
                <a:gd name="T5" fmla="*/ 0 h 4316"/>
                <a:gd name="T6" fmla="*/ 6111 w 5740"/>
                <a:gd name="T7" fmla="*/ 0 h 4316"/>
                <a:gd name="T8" fmla="*/ 6111 w 5740"/>
                <a:gd name="T9" fmla="*/ 0 h 4316"/>
                <a:gd name="T10" fmla="*/ 6111 w 5740"/>
                <a:gd name="T11" fmla="*/ 0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137222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23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24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25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26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27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28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29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0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1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2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</p:grpSp>
        <p:grpSp>
          <p:nvGrpSpPr>
            <p:cNvPr id="1035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137234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5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6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7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8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9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40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41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42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43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44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45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079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080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37248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49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50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084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</p:grpSp>
        <p:grpSp>
          <p:nvGrpSpPr>
            <p:cNvPr id="1036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137253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54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55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56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57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58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59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057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37261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2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3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4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5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6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7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8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9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</p:grpSp>
        <p:grpSp>
          <p:nvGrpSpPr>
            <p:cNvPr id="1037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38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29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29 w 382"/>
                  <a:gd name="T19" fmla="*/ 96 h 96"/>
                  <a:gd name="T20" fmla="*/ 283 w 382"/>
                  <a:gd name="T21" fmla="*/ 90 h 96"/>
                  <a:gd name="T22" fmla="*/ 331 w 382"/>
                  <a:gd name="T23" fmla="*/ 84 h 96"/>
                  <a:gd name="T24" fmla="*/ 372 w 382"/>
                  <a:gd name="T25" fmla="*/ 66 h 96"/>
                  <a:gd name="T26" fmla="*/ 402 w 382"/>
                  <a:gd name="T27" fmla="*/ 42 h 96"/>
                  <a:gd name="T28" fmla="*/ 396 w 382"/>
                  <a:gd name="T29" fmla="*/ 42 h 96"/>
                  <a:gd name="T30" fmla="*/ 366 w 382"/>
                  <a:gd name="T31" fmla="*/ 66 h 96"/>
                  <a:gd name="T32" fmla="*/ 325 w 382"/>
                  <a:gd name="T33" fmla="*/ 78 h 96"/>
                  <a:gd name="T34" fmla="*/ 283 w 382"/>
                  <a:gd name="T35" fmla="*/ 90 h 96"/>
                  <a:gd name="T36" fmla="*/ 229 w 382"/>
                  <a:gd name="T37" fmla="*/ 96 h 96"/>
                  <a:gd name="T38" fmla="*/ 229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039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040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041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042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043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39 w 185"/>
                  <a:gd name="T5" fmla="*/ 36 h 210"/>
                  <a:gd name="T6" fmla="*/ 175 w 185"/>
                  <a:gd name="T7" fmla="*/ 72 h 210"/>
                  <a:gd name="T8" fmla="*/ 181 w 185"/>
                  <a:gd name="T9" fmla="*/ 90 h 210"/>
                  <a:gd name="T10" fmla="*/ 187 w 185"/>
                  <a:gd name="T11" fmla="*/ 114 h 210"/>
                  <a:gd name="T12" fmla="*/ 181 w 185"/>
                  <a:gd name="T13" fmla="*/ 138 h 210"/>
                  <a:gd name="T14" fmla="*/ 169 w 185"/>
                  <a:gd name="T15" fmla="*/ 162 h 210"/>
                  <a:gd name="T16" fmla="*/ 139 w 185"/>
                  <a:gd name="T17" fmla="*/ 180 h 210"/>
                  <a:gd name="T18" fmla="*/ 90 w 185"/>
                  <a:gd name="T19" fmla="*/ 198 h 210"/>
                  <a:gd name="T20" fmla="*/ 116 w 185"/>
                  <a:gd name="T21" fmla="*/ 210 h 210"/>
                  <a:gd name="T22" fmla="*/ 151 w 185"/>
                  <a:gd name="T23" fmla="*/ 192 h 210"/>
                  <a:gd name="T24" fmla="*/ 181 w 185"/>
                  <a:gd name="T25" fmla="*/ 168 h 210"/>
                  <a:gd name="T26" fmla="*/ 199 w 185"/>
                  <a:gd name="T27" fmla="*/ 144 h 210"/>
                  <a:gd name="T28" fmla="*/ 205 w 185"/>
                  <a:gd name="T29" fmla="*/ 114 h 210"/>
                  <a:gd name="T30" fmla="*/ 199 w 185"/>
                  <a:gd name="T31" fmla="*/ 90 h 210"/>
                  <a:gd name="T32" fmla="*/ 193 w 185"/>
                  <a:gd name="T33" fmla="*/ 66 h 210"/>
                  <a:gd name="T34" fmla="*/ 175 w 185"/>
                  <a:gd name="T35" fmla="*/ 48 h 210"/>
                  <a:gd name="T36" fmla="*/ 151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044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grpSp>
            <p:nvGrpSpPr>
              <p:cNvPr id="1045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046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47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48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49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</p:grpSp>
      </p:grpSp>
      <p:sp>
        <p:nvSpPr>
          <p:cNvPr id="137283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 estilo do título</a:t>
            </a:r>
          </a:p>
        </p:txBody>
      </p:sp>
      <p:sp>
        <p:nvSpPr>
          <p:cNvPr id="137284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</a:p>
        </p:txBody>
      </p:sp>
      <p:sp>
        <p:nvSpPr>
          <p:cNvPr id="137285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37286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37287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2A3DB720-6349-40C1-B080-F81A5871CE56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12" r:id="rId1"/>
    <p:sldLayoutId id="2147484001" r:id="rId2"/>
    <p:sldLayoutId id="2147484002" r:id="rId3"/>
    <p:sldLayoutId id="2147484003" r:id="rId4"/>
    <p:sldLayoutId id="2147484004" r:id="rId5"/>
    <p:sldLayoutId id="2147484005" r:id="rId6"/>
    <p:sldLayoutId id="2147484006" r:id="rId7"/>
    <p:sldLayoutId id="2147484007" r:id="rId8"/>
    <p:sldLayoutId id="2147484008" r:id="rId9"/>
    <p:sldLayoutId id="2147484009" r:id="rId10"/>
    <p:sldLayoutId id="2147484010" r:id="rId11"/>
    <p:sldLayoutId id="2147484011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1981200"/>
            <a:ext cx="6318250" cy="2209800"/>
          </a:xfrm>
          <a:solidFill>
            <a:srgbClr val="003366"/>
          </a:solidFill>
          <a:ln w="12700" cap="flat">
            <a:solidFill>
              <a:srgbClr val="3365FB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pPr>
              <a:lnSpc>
                <a:spcPct val="115000"/>
              </a:lnSpc>
              <a:defRPr/>
            </a:pPr>
            <a:r>
              <a:rPr lang="pt-PT" sz="3600" dirty="0" smtClean="0">
                <a:solidFill>
                  <a:srgbClr val="FFFF00"/>
                </a:solidFill>
              </a:rPr>
              <a:t>Estratégia da Empresa</a:t>
            </a:r>
            <a:br>
              <a:rPr lang="pt-PT" sz="3600" dirty="0" smtClean="0">
                <a:solidFill>
                  <a:srgbClr val="FFFF00"/>
                </a:solidFill>
              </a:rPr>
            </a:br>
            <a:r>
              <a:rPr lang="pt-PT" sz="3600" dirty="0" smtClean="0">
                <a:solidFill>
                  <a:srgbClr val="FFFF00"/>
                </a:solidFill>
              </a:rPr>
              <a:t>Alianças e Outsourcing</a:t>
            </a:r>
            <a:endParaRPr lang="pt-PT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291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292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 smtClean="0">
                <a:solidFill>
                  <a:srgbClr val="FFFF00"/>
                </a:solidFill>
              </a:rPr>
              <a:t>Motivações do “Outsourcing”</a:t>
            </a:r>
            <a:endParaRPr lang="pt-PT" sz="2800" b="1" dirty="0">
              <a:solidFill>
                <a:srgbClr val="FFFF00"/>
              </a:solidFill>
            </a:endParaRPr>
          </a:p>
        </p:txBody>
      </p:sp>
      <p:sp>
        <p:nvSpPr>
          <p:cNvPr id="12294" name="Oval 10"/>
          <p:cNvSpPr>
            <a:spLocks noChangeArrowheads="1"/>
          </p:cNvSpPr>
          <p:nvPr/>
        </p:nvSpPr>
        <p:spPr bwMode="auto">
          <a:xfrm>
            <a:off x="685800" y="3065463"/>
            <a:ext cx="1905000" cy="1295400"/>
          </a:xfrm>
          <a:prstGeom prst="ellipse">
            <a:avLst/>
          </a:prstGeom>
          <a:solidFill>
            <a:srgbClr val="002060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2295" name="CaixaDeTexto 11"/>
          <p:cNvSpPr txBox="1">
            <a:spLocks noChangeArrowheads="1"/>
          </p:cNvSpPr>
          <p:nvPr/>
        </p:nvSpPr>
        <p:spPr bwMode="auto">
          <a:xfrm>
            <a:off x="847725" y="3205163"/>
            <a:ext cx="16033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/>
              <a:t>M</a:t>
            </a:r>
            <a:r>
              <a:rPr lang="pt-PT" sz="1400"/>
              <a:t>elhorar a concentração no negócio</a:t>
            </a:r>
          </a:p>
        </p:txBody>
      </p:sp>
      <p:sp>
        <p:nvSpPr>
          <p:cNvPr id="12296" name="Oval 12"/>
          <p:cNvSpPr>
            <a:spLocks noChangeArrowheads="1"/>
          </p:cNvSpPr>
          <p:nvPr/>
        </p:nvSpPr>
        <p:spPr bwMode="auto">
          <a:xfrm>
            <a:off x="1655763" y="1982788"/>
            <a:ext cx="1905000" cy="1295400"/>
          </a:xfrm>
          <a:prstGeom prst="ellipse">
            <a:avLst/>
          </a:prstGeom>
          <a:solidFill>
            <a:srgbClr val="002060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2297" name="CaixaDeTexto 13"/>
          <p:cNvSpPr txBox="1">
            <a:spLocks noChangeArrowheads="1"/>
          </p:cNvSpPr>
          <p:nvPr/>
        </p:nvSpPr>
        <p:spPr bwMode="auto">
          <a:xfrm>
            <a:off x="1819275" y="2122488"/>
            <a:ext cx="16033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/>
              <a:t>O</a:t>
            </a:r>
            <a:r>
              <a:rPr lang="pt-PT" sz="1400"/>
              <a:t>bter acesso a capacidades de classe mundial</a:t>
            </a:r>
          </a:p>
        </p:txBody>
      </p:sp>
      <p:sp>
        <p:nvSpPr>
          <p:cNvPr id="12298" name="Oval 16"/>
          <p:cNvSpPr>
            <a:spLocks noChangeArrowheads="1"/>
          </p:cNvSpPr>
          <p:nvPr/>
        </p:nvSpPr>
        <p:spPr bwMode="auto">
          <a:xfrm>
            <a:off x="3570288" y="1982788"/>
            <a:ext cx="1905000" cy="1295400"/>
          </a:xfrm>
          <a:prstGeom prst="ellipse">
            <a:avLst/>
          </a:prstGeom>
          <a:solidFill>
            <a:srgbClr val="002060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2299" name="CaixaDeTexto 17"/>
          <p:cNvSpPr txBox="1">
            <a:spLocks noChangeArrowheads="1"/>
          </p:cNvSpPr>
          <p:nvPr/>
        </p:nvSpPr>
        <p:spPr bwMode="auto">
          <a:xfrm>
            <a:off x="3732213" y="1993900"/>
            <a:ext cx="1603375" cy="123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/>
              <a:t>A</a:t>
            </a:r>
            <a:r>
              <a:rPr lang="pt-PT" sz="1400"/>
              <a:t>celerar os benefícios da melhoria dos processos</a:t>
            </a:r>
          </a:p>
        </p:txBody>
      </p:sp>
      <p:sp>
        <p:nvSpPr>
          <p:cNvPr id="12300" name="Oval 20"/>
          <p:cNvSpPr>
            <a:spLocks noChangeArrowheads="1"/>
          </p:cNvSpPr>
          <p:nvPr/>
        </p:nvSpPr>
        <p:spPr bwMode="auto">
          <a:xfrm>
            <a:off x="5475288" y="1993900"/>
            <a:ext cx="1905000" cy="1295400"/>
          </a:xfrm>
          <a:prstGeom prst="ellipse">
            <a:avLst/>
          </a:prstGeom>
          <a:solidFill>
            <a:srgbClr val="002060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2301" name="CaixaDeTexto 21"/>
          <p:cNvSpPr txBox="1">
            <a:spLocks noChangeArrowheads="1"/>
          </p:cNvSpPr>
          <p:nvPr/>
        </p:nvSpPr>
        <p:spPr bwMode="auto">
          <a:xfrm>
            <a:off x="5637213" y="2208213"/>
            <a:ext cx="160337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/>
              <a:t>P</a:t>
            </a:r>
            <a:r>
              <a:rPr lang="pt-PT" sz="1400"/>
              <a:t>artilhar </a:t>
            </a:r>
          </a:p>
          <a:p>
            <a:pPr algn="ctr" eaLnBrk="1" hangingPunct="1"/>
            <a:r>
              <a:rPr lang="pt-PT" sz="1400"/>
              <a:t>riscos</a:t>
            </a:r>
          </a:p>
        </p:txBody>
      </p:sp>
      <p:sp>
        <p:nvSpPr>
          <p:cNvPr id="12302" name="Oval 22"/>
          <p:cNvSpPr>
            <a:spLocks noChangeArrowheads="1"/>
          </p:cNvSpPr>
          <p:nvPr/>
        </p:nvSpPr>
        <p:spPr bwMode="auto">
          <a:xfrm>
            <a:off x="6438900" y="3087688"/>
            <a:ext cx="1905000" cy="1295400"/>
          </a:xfrm>
          <a:prstGeom prst="ellipse">
            <a:avLst/>
          </a:prstGeom>
          <a:solidFill>
            <a:srgbClr val="002060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2303" name="CaixaDeTexto 23"/>
          <p:cNvSpPr txBox="1">
            <a:spLocks noChangeArrowheads="1"/>
          </p:cNvSpPr>
          <p:nvPr/>
        </p:nvSpPr>
        <p:spPr bwMode="auto">
          <a:xfrm>
            <a:off x="6602413" y="3227388"/>
            <a:ext cx="160337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/>
              <a:t>L</a:t>
            </a:r>
            <a:r>
              <a:rPr lang="pt-PT" sz="1400"/>
              <a:t>ibertar recursos</a:t>
            </a:r>
          </a:p>
        </p:txBody>
      </p:sp>
      <p:sp>
        <p:nvSpPr>
          <p:cNvPr id="12304" name="Oval 24"/>
          <p:cNvSpPr>
            <a:spLocks noChangeArrowheads="1"/>
          </p:cNvSpPr>
          <p:nvPr/>
        </p:nvSpPr>
        <p:spPr bwMode="auto">
          <a:xfrm>
            <a:off x="1625600" y="4173538"/>
            <a:ext cx="1905000" cy="1295400"/>
          </a:xfrm>
          <a:prstGeom prst="ellipse">
            <a:avLst/>
          </a:prstGeom>
          <a:solidFill>
            <a:srgbClr val="002060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2305" name="CaixaDeTexto 25"/>
          <p:cNvSpPr txBox="1">
            <a:spLocks noChangeArrowheads="1"/>
          </p:cNvSpPr>
          <p:nvPr/>
        </p:nvSpPr>
        <p:spPr bwMode="auto">
          <a:xfrm>
            <a:off x="1787525" y="4240213"/>
            <a:ext cx="16033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/>
              <a:t>T</a:t>
            </a:r>
            <a:r>
              <a:rPr lang="pt-PT" sz="1400"/>
              <a:t>ornar </a:t>
            </a:r>
          </a:p>
          <a:p>
            <a:pPr algn="ctr" eaLnBrk="1" hangingPunct="1"/>
            <a:r>
              <a:rPr lang="pt-PT" sz="1400"/>
              <a:t>capitais disponíveis</a:t>
            </a:r>
          </a:p>
        </p:txBody>
      </p:sp>
      <p:sp>
        <p:nvSpPr>
          <p:cNvPr id="12306" name="Oval 28"/>
          <p:cNvSpPr>
            <a:spLocks noChangeArrowheads="1"/>
          </p:cNvSpPr>
          <p:nvPr/>
        </p:nvSpPr>
        <p:spPr bwMode="auto">
          <a:xfrm>
            <a:off x="3530600" y="4173538"/>
            <a:ext cx="1905000" cy="1295400"/>
          </a:xfrm>
          <a:prstGeom prst="ellipse">
            <a:avLst/>
          </a:prstGeom>
          <a:solidFill>
            <a:srgbClr val="002060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2307" name="CaixaDeTexto 29"/>
          <p:cNvSpPr txBox="1">
            <a:spLocks noChangeArrowheads="1"/>
          </p:cNvSpPr>
          <p:nvPr/>
        </p:nvSpPr>
        <p:spPr bwMode="auto">
          <a:xfrm>
            <a:off x="3692525" y="4419600"/>
            <a:ext cx="1603375" cy="801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/>
              <a:t>R</a:t>
            </a:r>
            <a:r>
              <a:rPr lang="pt-PT" sz="1400"/>
              <a:t>eduzir custos</a:t>
            </a:r>
          </a:p>
          <a:p>
            <a:pPr algn="ctr" eaLnBrk="1" hangingPunct="1"/>
            <a:r>
              <a:rPr lang="pt-PT" sz="1400"/>
              <a:t>operacionais</a:t>
            </a:r>
          </a:p>
        </p:txBody>
      </p:sp>
      <p:sp>
        <p:nvSpPr>
          <p:cNvPr id="12308" name="Oval 30"/>
          <p:cNvSpPr>
            <a:spLocks noChangeArrowheads="1"/>
          </p:cNvSpPr>
          <p:nvPr/>
        </p:nvSpPr>
        <p:spPr bwMode="auto">
          <a:xfrm>
            <a:off x="5435600" y="4184650"/>
            <a:ext cx="1905000" cy="1295400"/>
          </a:xfrm>
          <a:prstGeom prst="ellipse">
            <a:avLst/>
          </a:prstGeom>
          <a:solidFill>
            <a:srgbClr val="002060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2309" name="CaixaDeTexto 31"/>
          <p:cNvSpPr txBox="1">
            <a:spLocks noChangeArrowheads="1"/>
          </p:cNvSpPr>
          <p:nvPr/>
        </p:nvSpPr>
        <p:spPr bwMode="auto">
          <a:xfrm>
            <a:off x="5597525" y="4324350"/>
            <a:ext cx="1603375" cy="101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/>
              <a:t>P</a:t>
            </a:r>
            <a:r>
              <a:rPr lang="pt-PT" sz="1400"/>
              <a:t>rocurar a infusão de capitais</a:t>
            </a:r>
          </a:p>
        </p:txBody>
      </p:sp>
      <p:sp>
        <p:nvSpPr>
          <p:cNvPr id="12310" name="Oval 32"/>
          <p:cNvSpPr>
            <a:spLocks noChangeArrowheads="1"/>
          </p:cNvSpPr>
          <p:nvPr/>
        </p:nvSpPr>
        <p:spPr bwMode="auto">
          <a:xfrm>
            <a:off x="723900" y="5291138"/>
            <a:ext cx="1905000" cy="1295400"/>
          </a:xfrm>
          <a:prstGeom prst="ellipse">
            <a:avLst/>
          </a:prstGeom>
          <a:solidFill>
            <a:srgbClr val="002060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2311" name="CaixaDeTexto 33"/>
          <p:cNvSpPr txBox="1">
            <a:spLocks noChangeArrowheads="1"/>
          </p:cNvSpPr>
          <p:nvPr/>
        </p:nvSpPr>
        <p:spPr bwMode="auto">
          <a:xfrm>
            <a:off x="885825" y="5383213"/>
            <a:ext cx="16033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/>
              <a:t>O</a:t>
            </a:r>
            <a:r>
              <a:rPr lang="pt-PT" sz="1400"/>
              <a:t>bter recursos não disponíveis internamente</a:t>
            </a:r>
          </a:p>
        </p:txBody>
      </p:sp>
      <p:sp>
        <p:nvSpPr>
          <p:cNvPr id="12312" name="Oval 34"/>
          <p:cNvSpPr>
            <a:spLocks noChangeArrowheads="1"/>
          </p:cNvSpPr>
          <p:nvPr/>
        </p:nvSpPr>
        <p:spPr bwMode="auto">
          <a:xfrm>
            <a:off x="6465888" y="5256213"/>
            <a:ext cx="1905000" cy="1295400"/>
          </a:xfrm>
          <a:prstGeom prst="ellipse">
            <a:avLst/>
          </a:prstGeom>
          <a:solidFill>
            <a:srgbClr val="002060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2313" name="CaixaDeTexto 35"/>
          <p:cNvSpPr txBox="1">
            <a:spLocks noChangeArrowheads="1"/>
          </p:cNvSpPr>
          <p:nvPr/>
        </p:nvSpPr>
        <p:spPr bwMode="auto">
          <a:xfrm>
            <a:off x="6627813" y="5395913"/>
            <a:ext cx="16033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/>
              <a:t>T</a:t>
            </a:r>
            <a:r>
              <a:rPr lang="pt-PT" sz="1400"/>
              <a:t>ransferir uma função difícil de gerir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316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 smtClean="0">
                <a:solidFill>
                  <a:srgbClr val="FFFF00"/>
                </a:solidFill>
              </a:rPr>
              <a:t>Vantagens do “Outsourcing”</a:t>
            </a:r>
            <a:endParaRPr lang="pt-PT" sz="2800" b="1" dirty="0">
              <a:solidFill>
                <a:srgbClr val="FFFF00"/>
              </a:solidFill>
            </a:endParaRPr>
          </a:p>
        </p:txBody>
      </p:sp>
      <p:sp>
        <p:nvSpPr>
          <p:cNvPr id="13318" name="Oval 12"/>
          <p:cNvSpPr>
            <a:spLocks noChangeArrowheads="1"/>
          </p:cNvSpPr>
          <p:nvPr/>
        </p:nvSpPr>
        <p:spPr bwMode="auto">
          <a:xfrm>
            <a:off x="762000" y="1703388"/>
            <a:ext cx="1905000" cy="1295400"/>
          </a:xfrm>
          <a:prstGeom prst="ellipse">
            <a:avLst/>
          </a:prstGeom>
          <a:solidFill>
            <a:srgbClr val="002060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3319" name="CaixaDeTexto 13"/>
          <p:cNvSpPr txBox="1">
            <a:spLocks noChangeArrowheads="1"/>
          </p:cNvSpPr>
          <p:nvPr/>
        </p:nvSpPr>
        <p:spPr bwMode="auto">
          <a:xfrm>
            <a:off x="923925" y="1717675"/>
            <a:ext cx="1603375" cy="123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/>
              <a:t>A</a:t>
            </a:r>
            <a:r>
              <a:rPr lang="pt-PT" sz="1300"/>
              <a:t>umento da eficiência e qualidade das actividades </a:t>
            </a:r>
          </a:p>
        </p:txBody>
      </p:sp>
      <p:sp>
        <p:nvSpPr>
          <p:cNvPr id="13320" name="Oval 14"/>
          <p:cNvSpPr>
            <a:spLocks noChangeArrowheads="1"/>
          </p:cNvSpPr>
          <p:nvPr/>
        </p:nvSpPr>
        <p:spPr bwMode="auto">
          <a:xfrm>
            <a:off x="739775" y="2998788"/>
            <a:ext cx="1905000" cy="1295400"/>
          </a:xfrm>
          <a:prstGeom prst="ellipse">
            <a:avLst/>
          </a:prstGeom>
          <a:solidFill>
            <a:srgbClr val="002060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3321" name="CaixaDeTexto 16"/>
          <p:cNvSpPr txBox="1">
            <a:spLocks noChangeArrowheads="1"/>
          </p:cNvSpPr>
          <p:nvPr/>
        </p:nvSpPr>
        <p:spPr bwMode="auto">
          <a:xfrm>
            <a:off x="773113" y="2984500"/>
            <a:ext cx="1893887" cy="118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/>
              <a:t>A</a:t>
            </a:r>
            <a:r>
              <a:rPr lang="pt-PT" sz="1300"/>
              <a:t>cesso a “best practices” e importante observatório de “benchmarking” </a:t>
            </a:r>
          </a:p>
        </p:txBody>
      </p:sp>
      <p:sp>
        <p:nvSpPr>
          <p:cNvPr id="13322" name="Oval 17"/>
          <p:cNvSpPr>
            <a:spLocks noChangeArrowheads="1"/>
          </p:cNvSpPr>
          <p:nvPr/>
        </p:nvSpPr>
        <p:spPr bwMode="auto">
          <a:xfrm>
            <a:off x="773113" y="4294188"/>
            <a:ext cx="1905000" cy="1295400"/>
          </a:xfrm>
          <a:prstGeom prst="ellipse">
            <a:avLst/>
          </a:prstGeom>
          <a:solidFill>
            <a:srgbClr val="002060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3323" name="CaixaDeTexto 18"/>
          <p:cNvSpPr txBox="1">
            <a:spLocks noChangeArrowheads="1"/>
          </p:cNvSpPr>
          <p:nvPr/>
        </p:nvSpPr>
        <p:spPr bwMode="auto">
          <a:xfrm>
            <a:off x="936625" y="4294188"/>
            <a:ext cx="1603375" cy="123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/>
              <a:t>E</a:t>
            </a:r>
            <a:r>
              <a:rPr lang="pt-PT" sz="1300"/>
              <a:t>lemento catalisador de projectos de reengenharia</a:t>
            </a:r>
          </a:p>
        </p:txBody>
      </p:sp>
      <p:sp>
        <p:nvSpPr>
          <p:cNvPr id="13324" name="Oval 19"/>
          <p:cNvSpPr>
            <a:spLocks noChangeArrowheads="1"/>
          </p:cNvSpPr>
          <p:nvPr/>
        </p:nvSpPr>
        <p:spPr bwMode="auto">
          <a:xfrm>
            <a:off x="711200" y="5573713"/>
            <a:ext cx="1905000" cy="1295400"/>
          </a:xfrm>
          <a:prstGeom prst="ellipse">
            <a:avLst/>
          </a:prstGeom>
          <a:solidFill>
            <a:srgbClr val="002060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3325" name="CaixaDeTexto 20"/>
          <p:cNvSpPr txBox="1">
            <a:spLocks noChangeArrowheads="1"/>
          </p:cNvSpPr>
          <p:nvPr/>
        </p:nvSpPr>
        <p:spPr bwMode="auto">
          <a:xfrm>
            <a:off x="609600" y="5562600"/>
            <a:ext cx="2066925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/>
              <a:t>P</a:t>
            </a:r>
            <a:r>
              <a:rPr lang="pt-PT" sz="1300"/>
              <a:t>ossibilidade de concentração no negócio principal e/ou competências </a:t>
            </a:r>
          </a:p>
          <a:p>
            <a:pPr algn="ctr" eaLnBrk="1" hangingPunct="1"/>
            <a:r>
              <a:rPr lang="pt-PT" sz="1300"/>
              <a:t>nucleares</a:t>
            </a:r>
          </a:p>
        </p:txBody>
      </p:sp>
      <p:sp>
        <p:nvSpPr>
          <p:cNvPr id="13326" name="Oval 21"/>
          <p:cNvSpPr>
            <a:spLocks noChangeArrowheads="1"/>
          </p:cNvSpPr>
          <p:nvPr/>
        </p:nvSpPr>
        <p:spPr bwMode="auto">
          <a:xfrm>
            <a:off x="2655888" y="1703388"/>
            <a:ext cx="1905000" cy="1295400"/>
          </a:xfrm>
          <a:prstGeom prst="ellipse">
            <a:avLst/>
          </a:prstGeom>
          <a:solidFill>
            <a:srgbClr val="002060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3327" name="CaixaDeTexto 22"/>
          <p:cNvSpPr txBox="1">
            <a:spLocks noChangeArrowheads="1"/>
          </p:cNvSpPr>
          <p:nvPr/>
        </p:nvSpPr>
        <p:spPr bwMode="auto">
          <a:xfrm>
            <a:off x="2817813" y="1787525"/>
            <a:ext cx="1603375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/>
              <a:t>A</a:t>
            </a:r>
            <a:r>
              <a:rPr lang="pt-PT" sz="1300"/>
              <a:t>fectação mais racional e eficiente dos recursos</a:t>
            </a:r>
          </a:p>
        </p:txBody>
      </p:sp>
      <p:sp>
        <p:nvSpPr>
          <p:cNvPr id="13328" name="Oval 23"/>
          <p:cNvSpPr>
            <a:spLocks noChangeArrowheads="1"/>
          </p:cNvSpPr>
          <p:nvPr/>
        </p:nvSpPr>
        <p:spPr bwMode="auto">
          <a:xfrm>
            <a:off x="4560888" y="1717675"/>
            <a:ext cx="1905000" cy="1295400"/>
          </a:xfrm>
          <a:prstGeom prst="ellipse">
            <a:avLst/>
          </a:prstGeom>
          <a:solidFill>
            <a:srgbClr val="002060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3329" name="CaixaDeTexto 24"/>
          <p:cNvSpPr txBox="1">
            <a:spLocks noChangeArrowheads="1"/>
          </p:cNvSpPr>
          <p:nvPr/>
        </p:nvSpPr>
        <p:spPr bwMode="auto">
          <a:xfrm>
            <a:off x="4722813" y="1741488"/>
            <a:ext cx="1603375" cy="123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/>
              <a:t>A </a:t>
            </a:r>
            <a:r>
              <a:rPr lang="pt-PT" sz="1400"/>
              <a:t> </a:t>
            </a:r>
            <a:r>
              <a:rPr lang="pt-PT" sz="1300"/>
              <a:t>subcontratação de actividades não criticas</a:t>
            </a:r>
          </a:p>
        </p:txBody>
      </p:sp>
      <p:sp>
        <p:nvSpPr>
          <p:cNvPr id="13330" name="Oval 25"/>
          <p:cNvSpPr>
            <a:spLocks noChangeArrowheads="1"/>
          </p:cNvSpPr>
          <p:nvPr/>
        </p:nvSpPr>
        <p:spPr bwMode="auto">
          <a:xfrm>
            <a:off x="6465888" y="1703388"/>
            <a:ext cx="1905000" cy="1295400"/>
          </a:xfrm>
          <a:prstGeom prst="ellipse">
            <a:avLst/>
          </a:prstGeom>
          <a:solidFill>
            <a:srgbClr val="002060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3331" name="CaixaDeTexto 26"/>
          <p:cNvSpPr txBox="1">
            <a:spLocks noChangeArrowheads="1"/>
          </p:cNvSpPr>
          <p:nvPr/>
        </p:nvSpPr>
        <p:spPr bwMode="auto">
          <a:xfrm>
            <a:off x="6400800" y="1879600"/>
            <a:ext cx="20574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/>
              <a:t>R</a:t>
            </a:r>
            <a:r>
              <a:rPr lang="pt-PT" sz="1300"/>
              <a:t>edimensionamento da estrutura organizacional</a:t>
            </a:r>
          </a:p>
        </p:txBody>
      </p:sp>
      <p:sp>
        <p:nvSpPr>
          <p:cNvPr id="13332" name="Oval 27"/>
          <p:cNvSpPr>
            <a:spLocks noChangeArrowheads="1"/>
          </p:cNvSpPr>
          <p:nvPr/>
        </p:nvSpPr>
        <p:spPr bwMode="auto">
          <a:xfrm>
            <a:off x="2640013" y="3011488"/>
            <a:ext cx="1905000" cy="1295400"/>
          </a:xfrm>
          <a:prstGeom prst="ellipse">
            <a:avLst/>
          </a:prstGeom>
          <a:solidFill>
            <a:srgbClr val="002060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3333" name="CaixaDeTexto 28"/>
          <p:cNvSpPr txBox="1">
            <a:spLocks noChangeArrowheads="1"/>
          </p:cNvSpPr>
          <p:nvPr/>
        </p:nvSpPr>
        <p:spPr bwMode="auto">
          <a:xfrm>
            <a:off x="2801938" y="3005138"/>
            <a:ext cx="1603375" cy="123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/>
              <a:t>A</a:t>
            </a:r>
            <a:r>
              <a:rPr lang="pt-PT" sz="1300"/>
              <a:t>cesso a tecnologias e especialistas não existentes</a:t>
            </a:r>
          </a:p>
        </p:txBody>
      </p:sp>
      <p:sp>
        <p:nvSpPr>
          <p:cNvPr id="13334" name="Oval 29"/>
          <p:cNvSpPr>
            <a:spLocks noChangeArrowheads="1"/>
          </p:cNvSpPr>
          <p:nvPr/>
        </p:nvSpPr>
        <p:spPr bwMode="auto">
          <a:xfrm>
            <a:off x="2655888" y="4294188"/>
            <a:ext cx="1905000" cy="1295400"/>
          </a:xfrm>
          <a:prstGeom prst="ellipse">
            <a:avLst/>
          </a:prstGeom>
          <a:solidFill>
            <a:srgbClr val="002060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3335" name="CaixaDeTexto 30"/>
          <p:cNvSpPr txBox="1">
            <a:spLocks noChangeArrowheads="1"/>
          </p:cNvSpPr>
          <p:nvPr/>
        </p:nvSpPr>
        <p:spPr bwMode="auto">
          <a:xfrm>
            <a:off x="2817813" y="4433888"/>
            <a:ext cx="16033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/>
              <a:t>R</a:t>
            </a:r>
            <a:r>
              <a:rPr lang="pt-PT" sz="1300"/>
              <a:t>edução de custos operacionais</a:t>
            </a:r>
          </a:p>
        </p:txBody>
      </p:sp>
      <p:sp>
        <p:nvSpPr>
          <p:cNvPr id="13336" name="Oval 31"/>
          <p:cNvSpPr>
            <a:spLocks noChangeArrowheads="1"/>
          </p:cNvSpPr>
          <p:nvPr/>
        </p:nvSpPr>
        <p:spPr bwMode="auto">
          <a:xfrm>
            <a:off x="2616200" y="5589588"/>
            <a:ext cx="1905000" cy="1295400"/>
          </a:xfrm>
          <a:prstGeom prst="ellipse">
            <a:avLst/>
          </a:prstGeom>
          <a:solidFill>
            <a:srgbClr val="002060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3337" name="CaixaDeTexto 32"/>
          <p:cNvSpPr txBox="1">
            <a:spLocks noChangeArrowheads="1"/>
          </p:cNvSpPr>
          <p:nvPr/>
        </p:nvSpPr>
        <p:spPr bwMode="auto">
          <a:xfrm>
            <a:off x="2779713" y="5729288"/>
            <a:ext cx="1603375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/>
              <a:t>O</a:t>
            </a:r>
            <a:r>
              <a:rPr lang="pt-PT" sz="1300"/>
              <a:t>btenção de fundos através da venda de activos</a:t>
            </a:r>
          </a:p>
        </p:txBody>
      </p:sp>
      <p:sp>
        <p:nvSpPr>
          <p:cNvPr id="13338" name="Oval 33"/>
          <p:cNvSpPr>
            <a:spLocks noChangeArrowheads="1"/>
          </p:cNvSpPr>
          <p:nvPr/>
        </p:nvSpPr>
        <p:spPr bwMode="auto">
          <a:xfrm>
            <a:off x="4552950" y="3036888"/>
            <a:ext cx="1905000" cy="1295400"/>
          </a:xfrm>
          <a:prstGeom prst="ellipse">
            <a:avLst/>
          </a:prstGeom>
          <a:solidFill>
            <a:srgbClr val="002060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3339" name="CaixaDeTexto 34"/>
          <p:cNvSpPr txBox="1">
            <a:spLocks noChangeArrowheads="1"/>
          </p:cNvSpPr>
          <p:nvPr/>
        </p:nvSpPr>
        <p:spPr bwMode="auto">
          <a:xfrm>
            <a:off x="4648200" y="3113088"/>
            <a:ext cx="1897063" cy="123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/>
              <a:t>A</a:t>
            </a:r>
            <a:r>
              <a:rPr lang="pt-PT" sz="1300"/>
              <a:t>cesso a aspectos: “procurement”, design, penetração de mercado</a:t>
            </a:r>
          </a:p>
        </p:txBody>
      </p:sp>
      <p:sp>
        <p:nvSpPr>
          <p:cNvPr id="13340" name="Oval 35"/>
          <p:cNvSpPr>
            <a:spLocks noChangeArrowheads="1"/>
          </p:cNvSpPr>
          <p:nvPr/>
        </p:nvSpPr>
        <p:spPr bwMode="auto">
          <a:xfrm>
            <a:off x="4525963" y="4306888"/>
            <a:ext cx="1905000" cy="1295400"/>
          </a:xfrm>
          <a:prstGeom prst="ellipse">
            <a:avLst/>
          </a:prstGeom>
          <a:solidFill>
            <a:srgbClr val="002060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3341" name="CaixaDeTexto 36"/>
          <p:cNvSpPr txBox="1">
            <a:spLocks noChangeArrowheads="1"/>
          </p:cNvSpPr>
          <p:nvPr/>
        </p:nvSpPr>
        <p:spPr bwMode="auto">
          <a:xfrm>
            <a:off x="4545013" y="4408488"/>
            <a:ext cx="1897062" cy="123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/>
              <a:t>M</a:t>
            </a:r>
            <a:r>
              <a:rPr lang="pt-PT" sz="1300"/>
              <a:t>ais flexibilidade perante as flutuações do mercado e da procura</a:t>
            </a:r>
          </a:p>
        </p:txBody>
      </p:sp>
      <p:sp>
        <p:nvSpPr>
          <p:cNvPr id="13342" name="Oval 37"/>
          <p:cNvSpPr>
            <a:spLocks noChangeArrowheads="1"/>
          </p:cNvSpPr>
          <p:nvPr/>
        </p:nvSpPr>
        <p:spPr bwMode="auto">
          <a:xfrm>
            <a:off x="4521200" y="5589588"/>
            <a:ext cx="1905000" cy="1295400"/>
          </a:xfrm>
          <a:prstGeom prst="ellipse">
            <a:avLst/>
          </a:prstGeom>
          <a:solidFill>
            <a:srgbClr val="002060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3343" name="CaixaDeTexto 38"/>
          <p:cNvSpPr txBox="1">
            <a:spLocks noChangeArrowheads="1"/>
          </p:cNvSpPr>
          <p:nvPr/>
        </p:nvSpPr>
        <p:spPr bwMode="auto">
          <a:xfrm>
            <a:off x="4684713" y="5586413"/>
            <a:ext cx="1603375" cy="118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/>
              <a:t>E</a:t>
            </a:r>
            <a:r>
              <a:rPr lang="pt-PT" sz="1300"/>
              <a:t>liminação de áreas causadoras de problemas (caso existam) </a:t>
            </a:r>
          </a:p>
        </p:txBody>
      </p:sp>
      <p:sp>
        <p:nvSpPr>
          <p:cNvPr id="13344" name="Oval 39"/>
          <p:cNvSpPr>
            <a:spLocks noChangeArrowheads="1"/>
          </p:cNvSpPr>
          <p:nvPr/>
        </p:nvSpPr>
        <p:spPr bwMode="auto">
          <a:xfrm>
            <a:off x="6442075" y="2998788"/>
            <a:ext cx="1905000" cy="1295400"/>
          </a:xfrm>
          <a:prstGeom prst="ellipse">
            <a:avLst/>
          </a:prstGeom>
          <a:solidFill>
            <a:srgbClr val="002060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3345" name="CaixaDeTexto 40"/>
          <p:cNvSpPr txBox="1">
            <a:spLocks noChangeArrowheads="1"/>
          </p:cNvSpPr>
          <p:nvPr/>
        </p:nvSpPr>
        <p:spPr bwMode="auto">
          <a:xfrm>
            <a:off x="6605588" y="3035300"/>
            <a:ext cx="1603375" cy="123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/>
              <a:t>S</a:t>
            </a:r>
            <a:r>
              <a:rPr lang="pt-PT" sz="1300"/>
              <a:t>olução para actividades de difícil gestão e controlo</a:t>
            </a:r>
          </a:p>
        </p:txBody>
      </p:sp>
      <p:sp>
        <p:nvSpPr>
          <p:cNvPr id="13346" name="Oval 41"/>
          <p:cNvSpPr>
            <a:spLocks noChangeArrowheads="1"/>
          </p:cNvSpPr>
          <p:nvPr/>
        </p:nvSpPr>
        <p:spPr bwMode="auto">
          <a:xfrm>
            <a:off x="6419850" y="4306888"/>
            <a:ext cx="1905000" cy="1295400"/>
          </a:xfrm>
          <a:prstGeom prst="ellipse">
            <a:avLst/>
          </a:prstGeom>
          <a:solidFill>
            <a:srgbClr val="002060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3347" name="CaixaDeTexto 42"/>
          <p:cNvSpPr txBox="1">
            <a:spLocks noChangeArrowheads="1"/>
          </p:cNvSpPr>
          <p:nvPr/>
        </p:nvSpPr>
        <p:spPr bwMode="auto">
          <a:xfrm>
            <a:off x="6596063" y="4332288"/>
            <a:ext cx="1603375" cy="123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/>
              <a:t>D</a:t>
            </a:r>
            <a:r>
              <a:rPr lang="pt-PT" sz="1300"/>
              <a:t>iminuição e melhor afectação das necessidades de investimento</a:t>
            </a:r>
          </a:p>
        </p:txBody>
      </p:sp>
      <p:sp>
        <p:nvSpPr>
          <p:cNvPr id="13348" name="Oval 43"/>
          <p:cNvSpPr>
            <a:spLocks noChangeArrowheads="1"/>
          </p:cNvSpPr>
          <p:nvPr/>
        </p:nvSpPr>
        <p:spPr bwMode="auto">
          <a:xfrm>
            <a:off x="6432550" y="5602288"/>
            <a:ext cx="1905000" cy="1295400"/>
          </a:xfrm>
          <a:prstGeom prst="ellipse">
            <a:avLst/>
          </a:prstGeom>
          <a:solidFill>
            <a:srgbClr val="002060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3349" name="CaixaDeTexto 44"/>
          <p:cNvSpPr txBox="1">
            <a:spLocks noChangeArrowheads="1"/>
          </p:cNvSpPr>
          <p:nvPr/>
        </p:nvSpPr>
        <p:spPr bwMode="auto">
          <a:xfrm>
            <a:off x="6596063" y="5741988"/>
            <a:ext cx="1603375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/>
              <a:t>A</a:t>
            </a:r>
            <a:r>
              <a:rPr lang="pt-PT" sz="1300"/>
              <a:t>umento de competitividade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 smtClean="0">
                <a:solidFill>
                  <a:srgbClr val="FFFF00"/>
                </a:solidFill>
              </a:rPr>
              <a:t>Riscos </a:t>
            </a:r>
            <a:r>
              <a:rPr lang="pt-PT" sz="2800" b="1" dirty="0">
                <a:solidFill>
                  <a:srgbClr val="FFFF00"/>
                </a:solidFill>
              </a:rPr>
              <a:t>do “Outsourcing”</a:t>
            </a:r>
            <a:endParaRPr lang="pt-PT" sz="2800" b="1" dirty="0" smtClean="0">
              <a:solidFill>
                <a:srgbClr val="FFFF00"/>
              </a:solidFill>
            </a:endParaRPr>
          </a:p>
        </p:txBody>
      </p:sp>
      <p:grpSp>
        <p:nvGrpSpPr>
          <p:cNvPr id="14341" name="Group 4"/>
          <p:cNvGrpSpPr>
            <a:grpSpLocks/>
          </p:cNvGrpSpPr>
          <p:nvPr/>
        </p:nvGrpSpPr>
        <p:grpSpPr bwMode="auto">
          <a:xfrm>
            <a:off x="4181475" y="1762125"/>
            <a:ext cx="4662488" cy="1943100"/>
            <a:chOff x="1144" y="2475"/>
            <a:chExt cx="3473" cy="1664"/>
          </a:xfrm>
        </p:grpSpPr>
        <p:grpSp>
          <p:nvGrpSpPr>
            <p:cNvPr id="14363" name="Group 5"/>
            <p:cNvGrpSpPr>
              <a:grpSpLocks/>
            </p:cNvGrpSpPr>
            <p:nvPr/>
          </p:nvGrpSpPr>
          <p:grpSpPr bwMode="auto">
            <a:xfrm>
              <a:off x="2424" y="2475"/>
              <a:ext cx="1868" cy="892"/>
              <a:chOff x="2424" y="2475"/>
              <a:chExt cx="1868" cy="892"/>
            </a:xfrm>
          </p:grpSpPr>
          <p:sp>
            <p:nvSpPr>
              <p:cNvPr id="14410" name="Freeform 6"/>
              <p:cNvSpPr>
                <a:spLocks/>
              </p:cNvSpPr>
              <p:nvPr/>
            </p:nvSpPr>
            <p:spPr bwMode="auto">
              <a:xfrm>
                <a:off x="2424" y="2475"/>
                <a:ext cx="1868" cy="892"/>
              </a:xfrm>
              <a:custGeom>
                <a:avLst/>
                <a:gdLst>
                  <a:gd name="T0" fmla="*/ 58 w 3737"/>
                  <a:gd name="T1" fmla="*/ 0 h 1783"/>
                  <a:gd name="T2" fmla="*/ 50 w 3737"/>
                  <a:gd name="T3" fmla="*/ 14 h 1783"/>
                  <a:gd name="T4" fmla="*/ 49 w 3737"/>
                  <a:gd name="T5" fmla="*/ 16 h 1783"/>
                  <a:gd name="T6" fmla="*/ 48 w 3737"/>
                  <a:gd name="T7" fmla="*/ 17 h 1783"/>
                  <a:gd name="T8" fmla="*/ 47 w 3737"/>
                  <a:gd name="T9" fmla="*/ 19 h 1783"/>
                  <a:gd name="T10" fmla="*/ 45 w 3737"/>
                  <a:gd name="T11" fmla="*/ 21 h 1783"/>
                  <a:gd name="T12" fmla="*/ 45 w 3737"/>
                  <a:gd name="T13" fmla="*/ 23 h 1783"/>
                  <a:gd name="T14" fmla="*/ 44 w 3737"/>
                  <a:gd name="T15" fmla="*/ 26 h 1783"/>
                  <a:gd name="T16" fmla="*/ 42 w 3737"/>
                  <a:gd name="T17" fmla="*/ 28 h 1783"/>
                  <a:gd name="T18" fmla="*/ 38 w 3737"/>
                  <a:gd name="T19" fmla="*/ 28 h 1783"/>
                  <a:gd name="T20" fmla="*/ 33 w 3737"/>
                  <a:gd name="T21" fmla="*/ 28 h 1783"/>
                  <a:gd name="T22" fmla="*/ 28 w 3737"/>
                  <a:gd name="T23" fmla="*/ 27 h 1783"/>
                  <a:gd name="T24" fmla="*/ 22 w 3737"/>
                  <a:gd name="T25" fmla="*/ 25 h 1783"/>
                  <a:gd name="T26" fmla="*/ 17 w 3737"/>
                  <a:gd name="T27" fmla="*/ 22 h 1783"/>
                  <a:gd name="T28" fmla="*/ 13 w 3737"/>
                  <a:gd name="T29" fmla="*/ 21 h 1783"/>
                  <a:gd name="T30" fmla="*/ 8 w 3737"/>
                  <a:gd name="T31" fmla="*/ 20 h 1783"/>
                  <a:gd name="T32" fmla="*/ 5 w 3737"/>
                  <a:gd name="T33" fmla="*/ 19 h 1783"/>
                  <a:gd name="T34" fmla="*/ 4 w 3737"/>
                  <a:gd name="T35" fmla="*/ 19 h 1783"/>
                  <a:gd name="T36" fmla="*/ 4 w 3737"/>
                  <a:gd name="T37" fmla="*/ 19 h 1783"/>
                  <a:gd name="T38" fmla="*/ 3 w 3737"/>
                  <a:gd name="T39" fmla="*/ 19 h 1783"/>
                  <a:gd name="T40" fmla="*/ 2 w 3737"/>
                  <a:gd name="T41" fmla="*/ 19 h 1783"/>
                  <a:gd name="T42" fmla="*/ 1 w 3737"/>
                  <a:gd name="T43" fmla="*/ 19 h 1783"/>
                  <a:gd name="T44" fmla="*/ 0 w 3737"/>
                  <a:gd name="T45" fmla="*/ 18 h 1783"/>
                  <a:gd name="T46" fmla="*/ 0 w 3737"/>
                  <a:gd name="T47" fmla="*/ 17 h 1783"/>
                  <a:gd name="T48" fmla="*/ 0 w 3737"/>
                  <a:gd name="T49" fmla="*/ 16 h 1783"/>
                  <a:gd name="T50" fmla="*/ 1 w 3737"/>
                  <a:gd name="T51" fmla="*/ 15 h 1783"/>
                  <a:gd name="T52" fmla="*/ 2 w 3737"/>
                  <a:gd name="T53" fmla="*/ 15 h 1783"/>
                  <a:gd name="T54" fmla="*/ 3 w 3737"/>
                  <a:gd name="T55" fmla="*/ 15 h 1783"/>
                  <a:gd name="T56" fmla="*/ 4 w 3737"/>
                  <a:gd name="T57" fmla="*/ 14 h 1783"/>
                  <a:gd name="T58" fmla="*/ 4 w 3737"/>
                  <a:gd name="T59" fmla="*/ 13 h 1783"/>
                  <a:gd name="T60" fmla="*/ 6 w 3737"/>
                  <a:gd name="T61" fmla="*/ 13 h 1783"/>
                  <a:gd name="T62" fmla="*/ 8 w 3737"/>
                  <a:gd name="T63" fmla="*/ 13 h 1783"/>
                  <a:gd name="T64" fmla="*/ 9 w 3737"/>
                  <a:gd name="T65" fmla="*/ 13 h 1783"/>
                  <a:gd name="T66" fmla="*/ 10 w 3737"/>
                  <a:gd name="T67" fmla="*/ 13 h 1783"/>
                  <a:gd name="T68" fmla="*/ 11 w 3737"/>
                  <a:gd name="T69" fmla="*/ 12 h 1783"/>
                  <a:gd name="T70" fmla="*/ 12 w 3737"/>
                  <a:gd name="T71" fmla="*/ 12 h 1783"/>
                  <a:gd name="T72" fmla="*/ 13 w 3737"/>
                  <a:gd name="T73" fmla="*/ 12 h 1783"/>
                  <a:gd name="T74" fmla="*/ 14 w 3737"/>
                  <a:gd name="T75" fmla="*/ 12 h 1783"/>
                  <a:gd name="T76" fmla="*/ 15 w 3737"/>
                  <a:gd name="T77" fmla="*/ 12 h 1783"/>
                  <a:gd name="T78" fmla="*/ 15 w 3737"/>
                  <a:gd name="T79" fmla="*/ 12 h 1783"/>
                  <a:gd name="T80" fmla="*/ 17 w 3737"/>
                  <a:gd name="T81" fmla="*/ 12 h 1783"/>
                  <a:gd name="T82" fmla="*/ 17 w 3737"/>
                  <a:gd name="T83" fmla="*/ 11 h 1783"/>
                  <a:gd name="T84" fmla="*/ 17 w 3737"/>
                  <a:gd name="T85" fmla="*/ 10 h 1783"/>
                  <a:gd name="T86" fmla="*/ 17 w 3737"/>
                  <a:gd name="T87" fmla="*/ 9 h 1783"/>
                  <a:gd name="T88" fmla="*/ 18 w 3737"/>
                  <a:gd name="T89" fmla="*/ 9 h 1783"/>
                  <a:gd name="T90" fmla="*/ 19 w 3737"/>
                  <a:gd name="T91" fmla="*/ 8 h 1783"/>
                  <a:gd name="T92" fmla="*/ 20 w 3737"/>
                  <a:gd name="T93" fmla="*/ 8 h 1783"/>
                  <a:gd name="T94" fmla="*/ 21 w 3737"/>
                  <a:gd name="T95" fmla="*/ 8 h 1783"/>
                  <a:gd name="T96" fmla="*/ 23 w 3737"/>
                  <a:gd name="T97" fmla="*/ 8 h 1783"/>
                  <a:gd name="T98" fmla="*/ 24 w 3737"/>
                  <a:gd name="T99" fmla="*/ 9 h 1783"/>
                  <a:gd name="T100" fmla="*/ 24 w 3737"/>
                  <a:gd name="T101" fmla="*/ 9 h 1783"/>
                  <a:gd name="T102" fmla="*/ 25 w 3737"/>
                  <a:gd name="T103" fmla="*/ 10 h 1783"/>
                  <a:gd name="T104" fmla="*/ 26 w 3737"/>
                  <a:gd name="T105" fmla="*/ 11 h 1783"/>
                  <a:gd name="T106" fmla="*/ 26 w 3737"/>
                  <a:gd name="T107" fmla="*/ 12 h 1783"/>
                  <a:gd name="T108" fmla="*/ 32 w 3737"/>
                  <a:gd name="T109" fmla="*/ 10 h 1783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0" t="0" r="r" b="b"/>
                <a:pathLst>
                  <a:path w="3737" h="1783">
                    <a:moveTo>
                      <a:pt x="2172" y="0"/>
                    </a:moveTo>
                    <a:lnTo>
                      <a:pt x="3737" y="0"/>
                    </a:lnTo>
                    <a:lnTo>
                      <a:pt x="3228" y="766"/>
                    </a:lnTo>
                    <a:lnTo>
                      <a:pt x="3203" y="846"/>
                    </a:lnTo>
                    <a:lnTo>
                      <a:pt x="3182" y="921"/>
                    </a:lnTo>
                    <a:lnTo>
                      <a:pt x="3168" y="995"/>
                    </a:lnTo>
                    <a:lnTo>
                      <a:pt x="3151" y="1031"/>
                    </a:lnTo>
                    <a:lnTo>
                      <a:pt x="3126" y="1070"/>
                    </a:lnTo>
                    <a:lnTo>
                      <a:pt x="3076" y="1131"/>
                    </a:lnTo>
                    <a:lnTo>
                      <a:pt x="3017" y="1192"/>
                    </a:lnTo>
                    <a:lnTo>
                      <a:pt x="2982" y="1231"/>
                    </a:lnTo>
                    <a:lnTo>
                      <a:pt x="2940" y="1305"/>
                    </a:lnTo>
                    <a:lnTo>
                      <a:pt x="2923" y="1378"/>
                    </a:lnTo>
                    <a:lnTo>
                      <a:pt x="2898" y="1469"/>
                    </a:lnTo>
                    <a:lnTo>
                      <a:pt x="2898" y="1537"/>
                    </a:lnTo>
                    <a:lnTo>
                      <a:pt x="2873" y="1604"/>
                    </a:lnTo>
                    <a:lnTo>
                      <a:pt x="2821" y="1681"/>
                    </a:lnTo>
                    <a:lnTo>
                      <a:pt x="2731" y="1732"/>
                    </a:lnTo>
                    <a:lnTo>
                      <a:pt x="2619" y="1760"/>
                    </a:lnTo>
                    <a:lnTo>
                      <a:pt x="2450" y="1777"/>
                    </a:lnTo>
                    <a:lnTo>
                      <a:pt x="2289" y="1783"/>
                    </a:lnTo>
                    <a:lnTo>
                      <a:pt x="2137" y="1772"/>
                    </a:lnTo>
                    <a:lnTo>
                      <a:pt x="1976" y="1749"/>
                    </a:lnTo>
                    <a:lnTo>
                      <a:pt x="1815" y="1704"/>
                    </a:lnTo>
                    <a:lnTo>
                      <a:pt x="1647" y="1636"/>
                    </a:lnTo>
                    <a:lnTo>
                      <a:pt x="1452" y="1553"/>
                    </a:lnTo>
                    <a:lnTo>
                      <a:pt x="1283" y="1441"/>
                    </a:lnTo>
                    <a:lnTo>
                      <a:pt x="1146" y="1361"/>
                    </a:lnTo>
                    <a:lnTo>
                      <a:pt x="1020" y="1310"/>
                    </a:lnTo>
                    <a:lnTo>
                      <a:pt x="843" y="1305"/>
                    </a:lnTo>
                    <a:lnTo>
                      <a:pt x="649" y="1282"/>
                    </a:lnTo>
                    <a:lnTo>
                      <a:pt x="513" y="1259"/>
                    </a:lnTo>
                    <a:lnTo>
                      <a:pt x="388" y="1222"/>
                    </a:lnTo>
                    <a:lnTo>
                      <a:pt x="363" y="1212"/>
                    </a:lnTo>
                    <a:lnTo>
                      <a:pt x="326" y="1192"/>
                    </a:lnTo>
                    <a:lnTo>
                      <a:pt x="303" y="1166"/>
                    </a:lnTo>
                    <a:lnTo>
                      <a:pt x="284" y="1143"/>
                    </a:lnTo>
                    <a:lnTo>
                      <a:pt x="259" y="1154"/>
                    </a:lnTo>
                    <a:lnTo>
                      <a:pt x="224" y="1169"/>
                    </a:lnTo>
                    <a:lnTo>
                      <a:pt x="198" y="1175"/>
                    </a:lnTo>
                    <a:lnTo>
                      <a:pt x="165" y="1180"/>
                    </a:lnTo>
                    <a:lnTo>
                      <a:pt x="128" y="1182"/>
                    </a:lnTo>
                    <a:lnTo>
                      <a:pt x="103" y="1180"/>
                    </a:lnTo>
                    <a:lnTo>
                      <a:pt x="77" y="1169"/>
                    </a:lnTo>
                    <a:lnTo>
                      <a:pt x="52" y="1158"/>
                    </a:lnTo>
                    <a:lnTo>
                      <a:pt x="34" y="1143"/>
                    </a:lnTo>
                    <a:lnTo>
                      <a:pt x="17" y="1122"/>
                    </a:lnTo>
                    <a:lnTo>
                      <a:pt x="4" y="1088"/>
                    </a:lnTo>
                    <a:lnTo>
                      <a:pt x="0" y="1044"/>
                    </a:lnTo>
                    <a:lnTo>
                      <a:pt x="13" y="1012"/>
                    </a:lnTo>
                    <a:lnTo>
                      <a:pt x="38" y="984"/>
                    </a:lnTo>
                    <a:lnTo>
                      <a:pt x="73" y="956"/>
                    </a:lnTo>
                    <a:lnTo>
                      <a:pt x="102" y="942"/>
                    </a:lnTo>
                    <a:lnTo>
                      <a:pt x="128" y="933"/>
                    </a:lnTo>
                    <a:lnTo>
                      <a:pt x="188" y="919"/>
                    </a:lnTo>
                    <a:lnTo>
                      <a:pt x="242" y="919"/>
                    </a:lnTo>
                    <a:lnTo>
                      <a:pt x="284" y="923"/>
                    </a:lnTo>
                    <a:lnTo>
                      <a:pt x="284" y="894"/>
                    </a:lnTo>
                    <a:lnTo>
                      <a:pt x="297" y="848"/>
                    </a:lnTo>
                    <a:lnTo>
                      <a:pt x="319" y="820"/>
                    </a:lnTo>
                    <a:lnTo>
                      <a:pt x="361" y="795"/>
                    </a:lnTo>
                    <a:lnTo>
                      <a:pt x="416" y="775"/>
                    </a:lnTo>
                    <a:lnTo>
                      <a:pt x="470" y="770"/>
                    </a:lnTo>
                    <a:lnTo>
                      <a:pt x="547" y="782"/>
                    </a:lnTo>
                    <a:lnTo>
                      <a:pt x="614" y="798"/>
                    </a:lnTo>
                    <a:lnTo>
                      <a:pt x="635" y="802"/>
                    </a:lnTo>
                    <a:lnTo>
                      <a:pt x="660" y="784"/>
                    </a:lnTo>
                    <a:lnTo>
                      <a:pt x="683" y="773"/>
                    </a:lnTo>
                    <a:lnTo>
                      <a:pt x="722" y="758"/>
                    </a:lnTo>
                    <a:lnTo>
                      <a:pt x="751" y="750"/>
                    </a:lnTo>
                    <a:lnTo>
                      <a:pt x="779" y="743"/>
                    </a:lnTo>
                    <a:lnTo>
                      <a:pt x="816" y="741"/>
                    </a:lnTo>
                    <a:lnTo>
                      <a:pt x="837" y="743"/>
                    </a:lnTo>
                    <a:lnTo>
                      <a:pt x="870" y="754"/>
                    </a:lnTo>
                    <a:lnTo>
                      <a:pt x="889" y="760"/>
                    </a:lnTo>
                    <a:lnTo>
                      <a:pt x="912" y="746"/>
                    </a:lnTo>
                    <a:lnTo>
                      <a:pt x="945" y="731"/>
                    </a:lnTo>
                    <a:lnTo>
                      <a:pt x="962" y="723"/>
                    </a:lnTo>
                    <a:lnTo>
                      <a:pt x="993" y="715"/>
                    </a:lnTo>
                    <a:lnTo>
                      <a:pt x="1023" y="711"/>
                    </a:lnTo>
                    <a:lnTo>
                      <a:pt x="1056" y="710"/>
                    </a:lnTo>
                    <a:lnTo>
                      <a:pt x="1089" y="714"/>
                    </a:lnTo>
                    <a:lnTo>
                      <a:pt x="1110" y="715"/>
                    </a:lnTo>
                    <a:lnTo>
                      <a:pt x="1110" y="671"/>
                    </a:lnTo>
                    <a:lnTo>
                      <a:pt x="1114" y="641"/>
                    </a:lnTo>
                    <a:lnTo>
                      <a:pt x="1119" y="616"/>
                    </a:lnTo>
                    <a:lnTo>
                      <a:pt x="1135" y="584"/>
                    </a:lnTo>
                    <a:lnTo>
                      <a:pt x="1146" y="563"/>
                    </a:lnTo>
                    <a:lnTo>
                      <a:pt x="1162" y="540"/>
                    </a:lnTo>
                    <a:lnTo>
                      <a:pt x="1181" y="523"/>
                    </a:lnTo>
                    <a:lnTo>
                      <a:pt x="1202" y="508"/>
                    </a:lnTo>
                    <a:lnTo>
                      <a:pt x="1223" y="497"/>
                    </a:lnTo>
                    <a:lnTo>
                      <a:pt x="1258" y="482"/>
                    </a:lnTo>
                    <a:lnTo>
                      <a:pt x="1308" y="472"/>
                    </a:lnTo>
                    <a:lnTo>
                      <a:pt x="1346" y="468"/>
                    </a:lnTo>
                    <a:lnTo>
                      <a:pt x="1384" y="467"/>
                    </a:lnTo>
                    <a:lnTo>
                      <a:pt x="1440" y="475"/>
                    </a:lnTo>
                    <a:lnTo>
                      <a:pt x="1486" y="489"/>
                    </a:lnTo>
                    <a:lnTo>
                      <a:pt x="1519" y="503"/>
                    </a:lnTo>
                    <a:lnTo>
                      <a:pt x="1538" y="514"/>
                    </a:lnTo>
                    <a:lnTo>
                      <a:pt x="1571" y="532"/>
                    </a:lnTo>
                    <a:lnTo>
                      <a:pt x="1596" y="552"/>
                    </a:lnTo>
                    <a:lnTo>
                      <a:pt x="1626" y="578"/>
                    </a:lnTo>
                    <a:lnTo>
                      <a:pt x="1647" y="601"/>
                    </a:lnTo>
                    <a:lnTo>
                      <a:pt x="1672" y="636"/>
                    </a:lnTo>
                    <a:lnTo>
                      <a:pt x="1690" y="664"/>
                    </a:lnTo>
                    <a:lnTo>
                      <a:pt x="1699" y="687"/>
                    </a:lnTo>
                    <a:lnTo>
                      <a:pt x="1715" y="714"/>
                    </a:lnTo>
                    <a:lnTo>
                      <a:pt x="1984" y="703"/>
                    </a:lnTo>
                    <a:lnTo>
                      <a:pt x="2053" y="636"/>
                    </a:lnTo>
                    <a:lnTo>
                      <a:pt x="2172" y="0"/>
                    </a:lnTo>
                    <a:close/>
                  </a:path>
                </a:pathLst>
              </a:custGeom>
              <a:solidFill>
                <a:srgbClr val="FFE0C0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4411" name="Freeform 7"/>
              <p:cNvSpPr>
                <a:spLocks/>
              </p:cNvSpPr>
              <p:nvPr/>
            </p:nvSpPr>
            <p:spPr bwMode="auto">
              <a:xfrm>
                <a:off x="2934" y="3062"/>
                <a:ext cx="857" cy="302"/>
              </a:xfrm>
              <a:custGeom>
                <a:avLst/>
                <a:gdLst>
                  <a:gd name="T0" fmla="*/ 27 w 1714"/>
                  <a:gd name="T1" fmla="*/ 8 h 605"/>
                  <a:gd name="T2" fmla="*/ 26 w 1714"/>
                  <a:gd name="T3" fmla="*/ 9 h 605"/>
                  <a:gd name="T4" fmla="*/ 23 w 1714"/>
                  <a:gd name="T5" fmla="*/ 9 h 605"/>
                  <a:gd name="T6" fmla="*/ 20 w 1714"/>
                  <a:gd name="T7" fmla="*/ 9 h 605"/>
                  <a:gd name="T8" fmla="*/ 18 w 1714"/>
                  <a:gd name="T9" fmla="*/ 9 h 605"/>
                  <a:gd name="T10" fmla="*/ 15 w 1714"/>
                  <a:gd name="T11" fmla="*/ 8 h 605"/>
                  <a:gd name="T12" fmla="*/ 13 w 1714"/>
                  <a:gd name="T13" fmla="*/ 8 h 605"/>
                  <a:gd name="T14" fmla="*/ 10 w 1714"/>
                  <a:gd name="T15" fmla="*/ 7 h 605"/>
                  <a:gd name="T16" fmla="*/ 7 w 1714"/>
                  <a:gd name="T17" fmla="*/ 5 h 605"/>
                  <a:gd name="T18" fmla="*/ 5 w 1714"/>
                  <a:gd name="T19" fmla="*/ 4 h 605"/>
                  <a:gd name="T20" fmla="*/ 2 w 1714"/>
                  <a:gd name="T21" fmla="*/ 2 h 605"/>
                  <a:gd name="T22" fmla="*/ 0 w 1714"/>
                  <a:gd name="T23" fmla="*/ 2 h 605"/>
                  <a:gd name="T24" fmla="*/ 2 w 1714"/>
                  <a:gd name="T25" fmla="*/ 1 h 605"/>
                  <a:gd name="T26" fmla="*/ 2 w 1714"/>
                  <a:gd name="T27" fmla="*/ 1 h 605"/>
                  <a:gd name="T28" fmla="*/ 3 w 1714"/>
                  <a:gd name="T29" fmla="*/ 1 h 605"/>
                  <a:gd name="T30" fmla="*/ 3 w 1714"/>
                  <a:gd name="T31" fmla="*/ 1 h 605"/>
                  <a:gd name="T32" fmla="*/ 4 w 1714"/>
                  <a:gd name="T33" fmla="*/ 1 h 605"/>
                  <a:gd name="T34" fmla="*/ 4 w 1714"/>
                  <a:gd name="T35" fmla="*/ 0 h 605"/>
                  <a:gd name="T36" fmla="*/ 4 w 1714"/>
                  <a:gd name="T37" fmla="*/ 0 h 605"/>
                  <a:gd name="T38" fmla="*/ 5 w 1714"/>
                  <a:gd name="T39" fmla="*/ 0 h 605"/>
                  <a:gd name="T40" fmla="*/ 6 w 1714"/>
                  <a:gd name="T41" fmla="*/ 0 h 605"/>
                  <a:gd name="T42" fmla="*/ 8 w 1714"/>
                  <a:gd name="T43" fmla="*/ 0 h 605"/>
                  <a:gd name="T44" fmla="*/ 8 w 1714"/>
                  <a:gd name="T45" fmla="*/ 0 h 605"/>
                  <a:gd name="T46" fmla="*/ 9 w 1714"/>
                  <a:gd name="T47" fmla="*/ 0 h 605"/>
                  <a:gd name="T48" fmla="*/ 10 w 1714"/>
                  <a:gd name="T49" fmla="*/ 0 h 605"/>
                  <a:gd name="T50" fmla="*/ 11 w 1714"/>
                  <a:gd name="T51" fmla="*/ 0 h 605"/>
                  <a:gd name="T52" fmla="*/ 13 w 1714"/>
                  <a:gd name="T53" fmla="*/ 0 h 605"/>
                  <a:gd name="T54" fmla="*/ 14 w 1714"/>
                  <a:gd name="T55" fmla="*/ 0 h 605"/>
                  <a:gd name="T56" fmla="*/ 16 w 1714"/>
                  <a:gd name="T57" fmla="*/ 1 h 605"/>
                  <a:gd name="T58" fmla="*/ 17 w 1714"/>
                  <a:gd name="T59" fmla="*/ 1 h 605"/>
                  <a:gd name="T60" fmla="*/ 17 w 1714"/>
                  <a:gd name="T61" fmla="*/ 2 h 605"/>
                  <a:gd name="T62" fmla="*/ 18 w 1714"/>
                  <a:gd name="T63" fmla="*/ 2 h 605"/>
                  <a:gd name="T64" fmla="*/ 18 w 1714"/>
                  <a:gd name="T65" fmla="*/ 3 h 605"/>
                  <a:gd name="T66" fmla="*/ 19 w 1714"/>
                  <a:gd name="T67" fmla="*/ 4 h 605"/>
                  <a:gd name="T68" fmla="*/ 20 w 1714"/>
                  <a:gd name="T69" fmla="*/ 5 h 605"/>
                  <a:gd name="T70" fmla="*/ 21 w 1714"/>
                  <a:gd name="T71" fmla="*/ 5 h 605"/>
                  <a:gd name="T72" fmla="*/ 23 w 1714"/>
                  <a:gd name="T73" fmla="*/ 5 h 605"/>
                  <a:gd name="T74" fmla="*/ 24 w 1714"/>
                  <a:gd name="T75" fmla="*/ 6 h 605"/>
                  <a:gd name="T76" fmla="*/ 26 w 1714"/>
                  <a:gd name="T77" fmla="*/ 6 h 605"/>
                  <a:gd name="T78" fmla="*/ 26 w 1714"/>
                  <a:gd name="T79" fmla="*/ 7 h 605"/>
                  <a:gd name="T80" fmla="*/ 27 w 1714"/>
                  <a:gd name="T81" fmla="*/ 7 h 605"/>
                  <a:gd name="T82" fmla="*/ 27 w 1714"/>
                  <a:gd name="T83" fmla="*/ 8 h 605"/>
                  <a:gd name="T84" fmla="*/ 27 w 1714"/>
                  <a:gd name="T85" fmla="*/ 8 h 605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1714" h="605">
                    <a:moveTo>
                      <a:pt x="1714" y="554"/>
                    </a:moveTo>
                    <a:lnTo>
                      <a:pt x="1603" y="582"/>
                    </a:lnTo>
                    <a:lnTo>
                      <a:pt x="1434" y="599"/>
                    </a:lnTo>
                    <a:lnTo>
                      <a:pt x="1271" y="605"/>
                    </a:lnTo>
                    <a:lnTo>
                      <a:pt x="1119" y="594"/>
                    </a:lnTo>
                    <a:lnTo>
                      <a:pt x="958" y="571"/>
                    </a:lnTo>
                    <a:lnTo>
                      <a:pt x="796" y="526"/>
                    </a:lnTo>
                    <a:lnTo>
                      <a:pt x="629" y="458"/>
                    </a:lnTo>
                    <a:lnTo>
                      <a:pt x="434" y="374"/>
                    </a:lnTo>
                    <a:lnTo>
                      <a:pt x="263" y="261"/>
                    </a:lnTo>
                    <a:lnTo>
                      <a:pt x="126" y="182"/>
                    </a:lnTo>
                    <a:lnTo>
                      <a:pt x="0" y="129"/>
                    </a:lnTo>
                    <a:lnTo>
                      <a:pt x="72" y="121"/>
                    </a:lnTo>
                    <a:lnTo>
                      <a:pt x="103" y="114"/>
                    </a:lnTo>
                    <a:lnTo>
                      <a:pt x="144" y="108"/>
                    </a:lnTo>
                    <a:lnTo>
                      <a:pt x="176" y="94"/>
                    </a:lnTo>
                    <a:lnTo>
                      <a:pt x="201" y="78"/>
                    </a:lnTo>
                    <a:lnTo>
                      <a:pt x="222" y="57"/>
                    </a:lnTo>
                    <a:lnTo>
                      <a:pt x="241" y="42"/>
                    </a:lnTo>
                    <a:lnTo>
                      <a:pt x="299" y="48"/>
                    </a:lnTo>
                    <a:lnTo>
                      <a:pt x="370" y="51"/>
                    </a:lnTo>
                    <a:lnTo>
                      <a:pt x="451" y="45"/>
                    </a:lnTo>
                    <a:lnTo>
                      <a:pt x="505" y="39"/>
                    </a:lnTo>
                    <a:lnTo>
                      <a:pt x="574" y="26"/>
                    </a:lnTo>
                    <a:lnTo>
                      <a:pt x="629" y="13"/>
                    </a:lnTo>
                    <a:lnTo>
                      <a:pt x="687" y="0"/>
                    </a:lnTo>
                    <a:lnTo>
                      <a:pt x="779" y="22"/>
                    </a:lnTo>
                    <a:lnTo>
                      <a:pt x="881" y="40"/>
                    </a:lnTo>
                    <a:lnTo>
                      <a:pt x="965" y="73"/>
                    </a:lnTo>
                    <a:lnTo>
                      <a:pt x="1033" y="108"/>
                    </a:lnTo>
                    <a:lnTo>
                      <a:pt x="1067" y="129"/>
                    </a:lnTo>
                    <a:lnTo>
                      <a:pt x="1100" y="159"/>
                    </a:lnTo>
                    <a:lnTo>
                      <a:pt x="1142" y="227"/>
                    </a:lnTo>
                    <a:lnTo>
                      <a:pt x="1202" y="294"/>
                    </a:lnTo>
                    <a:lnTo>
                      <a:pt x="1263" y="330"/>
                    </a:lnTo>
                    <a:lnTo>
                      <a:pt x="1340" y="351"/>
                    </a:lnTo>
                    <a:lnTo>
                      <a:pt x="1432" y="367"/>
                    </a:lnTo>
                    <a:lnTo>
                      <a:pt x="1526" y="390"/>
                    </a:lnTo>
                    <a:lnTo>
                      <a:pt x="1611" y="430"/>
                    </a:lnTo>
                    <a:lnTo>
                      <a:pt x="1651" y="453"/>
                    </a:lnTo>
                    <a:lnTo>
                      <a:pt x="1678" y="486"/>
                    </a:lnTo>
                    <a:lnTo>
                      <a:pt x="1705" y="526"/>
                    </a:lnTo>
                    <a:lnTo>
                      <a:pt x="1714" y="554"/>
                    </a:lnTo>
                    <a:close/>
                  </a:path>
                </a:pathLst>
              </a:custGeom>
              <a:solidFill>
                <a:srgbClr val="FFC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grpSp>
            <p:nvGrpSpPr>
              <p:cNvPr id="14412" name="Group 8"/>
              <p:cNvGrpSpPr>
                <a:grpSpLocks/>
              </p:cNvGrpSpPr>
              <p:nvPr/>
            </p:nvGrpSpPr>
            <p:grpSpPr bwMode="auto">
              <a:xfrm>
                <a:off x="2428" y="2764"/>
                <a:ext cx="1625" cy="367"/>
                <a:chOff x="2428" y="2764"/>
                <a:chExt cx="1625" cy="367"/>
              </a:xfrm>
            </p:grpSpPr>
            <p:sp>
              <p:nvSpPr>
                <p:cNvPr id="14413" name="Freeform 9"/>
                <p:cNvSpPr>
                  <a:spLocks/>
                </p:cNvSpPr>
                <p:nvPr/>
              </p:nvSpPr>
              <p:spPr bwMode="auto">
                <a:xfrm>
                  <a:off x="2888" y="3008"/>
                  <a:ext cx="486" cy="82"/>
                </a:xfrm>
                <a:custGeom>
                  <a:avLst/>
                  <a:gdLst>
                    <a:gd name="T0" fmla="*/ 0 w 974"/>
                    <a:gd name="T1" fmla="*/ 1 h 165"/>
                    <a:gd name="T2" fmla="*/ 0 w 974"/>
                    <a:gd name="T3" fmla="*/ 1 h 165"/>
                    <a:gd name="T4" fmla="*/ 1 w 974"/>
                    <a:gd name="T5" fmla="*/ 1 h 165"/>
                    <a:gd name="T6" fmla="*/ 2 w 974"/>
                    <a:gd name="T7" fmla="*/ 2 h 165"/>
                    <a:gd name="T8" fmla="*/ 3 w 974"/>
                    <a:gd name="T9" fmla="*/ 2 h 165"/>
                    <a:gd name="T10" fmla="*/ 4 w 974"/>
                    <a:gd name="T11" fmla="*/ 2 h 165"/>
                    <a:gd name="T12" fmla="*/ 4 w 974"/>
                    <a:gd name="T13" fmla="*/ 2 h 165"/>
                    <a:gd name="T14" fmla="*/ 5 w 974"/>
                    <a:gd name="T15" fmla="*/ 2 h 165"/>
                    <a:gd name="T16" fmla="*/ 6 w 974"/>
                    <a:gd name="T17" fmla="*/ 2 h 165"/>
                    <a:gd name="T18" fmla="*/ 7 w 974"/>
                    <a:gd name="T19" fmla="*/ 2 h 165"/>
                    <a:gd name="T20" fmla="*/ 8 w 974"/>
                    <a:gd name="T21" fmla="*/ 2 h 165"/>
                    <a:gd name="T22" fmla="*/ 9 w 974"/>
                    <a:gd name="T23" fmla="*/ 2 h 165"/>
                    <a:gd name="T24" fmla="*/ 10 w 974"/>
                    <a:gd name="T25" fmla="*/ 2 h 165"/>
                    <a:gd name="T26" fmla="*/ 11 w 974"/>
                    <a:gd name="T27" fmla="*/ 1 h 165"/>
                    <a:gd name="T28" fmla="*/ 12 w 974"/>
                    <a:gd name="T29" fmla="*/ 1 h 165"/>
                    <a:gd name="T30" fmla="*/ 13 w 974"/>
                    <a:gd name="T31" fmla="*/ 1 h 165"/>
                    <a:gd name="T32" fmla="*/ 13 w 974"/>
                    <a:gd name="T33" fmla="*/ 1 h 165"/>
                    <a:gd name="T34" fmla="*/ 14 w 974"/>
                    <a:gd name="T35" fmla="*/ 1 h 165"/>
                    <a:gd name="T36" fmla="*/ 14 w 974"/>
                    <a:gd name="T37" fmla="*/ 0 h 165"/>
                    <a:gd name="T38" fmla="*/ 14 w 974"/>
                    <a:gd name="T39" fmla="*/ 0 h 165"/>
                    <a:gd name="T40" fmla="*/ 15 w 974"/>
                    <a:gd name="T41" fmla="*/ 0 h 165"/>
                    <a:gd name="T42" fmla="*/ 15 w 974"/>
                    <a:gd name="T43" fmla="*/ 0 h 165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974" h="165">
                      <a:moveTo>
                        <a:pt x="0" y="68"/>
                      </a:moveTo>
                      <a:lnTo>
                        <a:pt x="44" y="91"/>
                      </a:lnTo>
                      <a:lnTo>
                        <a:pt x="96" y="114"/>
                      </a:lnTo>
                      <a:lnTo>
                        <a:pt x="137" y="128"/>
                      </a:lnTo>
                      <a:lnTo>
                        <a:pt x="192" y="142"/>
                      </a:lnTo>
                      <a:lnTo>
                        <a:pt x="263" y="152"/>
                      </a:lnTo>
                      <a:lnTo>
                        <a:pt x="317" y="158"/>
                      </a:lnTo>
                      <a:lnTo>
                        <a:pt x="340" y="160"/>
                      </a:lnTo>
                      <a:lnTo>
                        <a:pt x="419" y="165"/>
                      </a:lnTo>
                      <a:lnTo>
                        <a:pt x="492" y="165"/>
                      </a:lnTo>
                      <a:lnTo>
                        <a:pt x="553" y="158"/>
                      </a:lnTo>
                      <a:lnTo>
                        <a:pt x="623" y="151"/>
                      </a:lnTo>
                      <a:lnTo>
                        <a:pt x="688" y="137"/>
                      </a:lnTo>
                      <a:lnTo>
                        <a:pt x="757" y="119"/>
                      </a:lnTo>
                      <a:lnTo>
                        <a:pt x="792" y="110"/>
                      </a:lnTo>
                      <a:lnTo>
                        <a:pt x="838" y="96"/>
                      </a:lnTo>
                      <a:lnTo>
                        <a:pt x="868" y="84"/>
                      </a:lnTo>
                      <a:lnTo>
                        <a:pt x="901" y="70"/>
                      </a:lnTo>
                      <a:lnTo>
                        <a:pt x="930" y="52"/>
                      </a:lnTo>
                      <a:lnTo>
                        <a:pt x="951" y="33"/>
                      </a:lnTo>
                      <a:lnTo>
                        <a:pt x="968" y="15"/>
                      </a:lnTo>
                      <a:lnTo>
                        <a:pt x="974" y="0"/>
                      </a:lnTo>
                    </a:path>
                  </a:pathLst>
                </a:custGeom>
                <a:noFill/>
                <a:ln w="127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  <p:sp>
              <p:nvSpPr>
                <p:cNvPr id="14414" name="Freeform 10"/>
                <p:cNvSpPr>
                  <a:spLocks/>
                </p:cNvSpPr>
                <p:nvPr/>
              </p:nvSpPr>
              <p:spPr bwMode="auto">
                <a:xfrm>
                  <a:off x="2428" y="2966"/>
                  <a:ext cx="73" cy="48"/>
                </a:xfrm>
                <a:custGeom>
                  <a:avLst/>
                  <a:gdLst>
                    <a:gd name="T0" fmla="*/ 0 w 146"/>
                    <a:gd name="T1" fmla="*/ 1 h 98"/>
                    <a:gd name="T2" fmla="*/ 1 w 146"/>
                    <a:gd name="T3" fmla="*/ 1 h 98"/>
                    <a:gd name="T4" fmla="*/ 2 w 146"/>
                    <a:gd name="T5" fmla="*/ 1 h 98"/>
                    <a:gd name="T6" fmla="*/ 2 w 146"/>
                    <a:gd name="T7" fmla="*/ 1 h 98"/>
                    <a:gd name="T8" fmla="*/ 2 w 146"/>
                    <a:gd name="T9" fmla="*/ 0 h 98"/>
                    <a:gd name="T10" fmla="*/ 3 w 146"/>
                    <a:gd name="T11" fmla="*/ 0 h 98"/>
                    <a:gd name="T12" fmla="*/ 3 w 146"/>
                    <a:gd name="T13" fmla="*/ 0 h 98"/>
                    <a:gd name="T14" fmla="*/ 3 w 146"/>
                    <a:gd name="T15" fmla="*/ 0 h 9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46" h="98">
                      <a:moveTo>
                        <a:pt x="0" y="98"/>
                      </a:moveTo>
                      <a:lnTo>
                        <a:pt x="37" y="94"/>
                      </a:lnTo>
                      <a:lnTo>
                        <a:pt x="73" y="86"/>
                      </a:lnTo>
                      <a:lnTo>
                        <a:pt x="100" y="72"/>
                      </a:lnTo>
                      <a:lnTo>
                        <a:pt x="120" y="58"/>
                      </a:lnTo>
                      <a:lnTo>
                        <a:pt x="135" y="43"/>
                      </a:lnTo>
                      <a:lnTo>
                        <a:pt x="143" y="25"/>
                      </a:lnTo>
                      <a:lnTo>
                        <a:pt x="146" y="0"/>
                      </a:lnTo>
                    </a:path>
                  </a:pathLst>
                </a:custGeom>
                <a:noFill/>
                <a:ln w="127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  <p:sp>
              <p:nvSpPr>
                <p:cNvPr id="14415" name="Freeform 11"/>
                <p:cNvSpPr>
                  <a:spLocks/>
                </p:cNvSpPr>
                <p:nvPr/>
              </p:nvSpPr>
              <p:spPr bwMode="auto">
                <a:xfrm>
                  <a:off x="2551" y="2927"/>
                  <a:ext cx="103" cy="53"/>
                </a:xfrm>
                <a:custGeom>
                  <a:avLst/>
                  <a:gdLst>
                    <a:gd name="T0" fmla="*/ 0 w 208"/>
                    <a:gd name="T1" fmla="*/ 1 h 106"/>
                    <a:gd name="T2" fmla="*/ 0 w 208"/>
                    <a:gd name="T3" fmla="*/ 1 h 106"/>
                    <a:gd name="T4" fmla="*/ 1 w 208"/>
                    <a:gd name="T5" fmla="*/ 1 h 106"/>
                    <a:gd name="T6" fmla="*/ 2 w 208"/>
                    <a:gd name="T7" fmla="*/ 0 h 106"/>
                    <a:gd name="T8" fmla="*/ 2 w 208"/>
                    <a:gd name="T9" fmla="*/ 1 h 106"/>
                    <a:gd name="T10" fmla="*/ 3 w 208"/>
                    <a:gd name="T11" fmla="*/ 1 h 106"/>
                    <a:gd name="T12" fmla="*/ 3 w 208"/>
                    <a:gd name="T13" fmla="*/ 2 h 106"/>
                    <a:gd name="T14" fmla="*/ 2 w 208"/>
                    <a:gd name="T15" fmla="*/ 2 h 106"/>
                    <a:gd name="T16" fmla="*/ 1 w 208"/>
                    <a:gd name="T17" fmla="*/ 2 h 106"/>
                    <a:gd name="T18" fmla="*/ 1 w 208"/>
                    <a:gd name="T19" fmla="*/ 2 h 106"/>
                    <a:gd name="T20" fmla="*/ 0 w 208"/>
                    <a:gd name="T21" fmla="*/ 2 h 106"/>
                    <a:gd name="T22" fmla="*/ 0 w 208"/>
                    <a:gd name="T23" fmla="*/ 2 h 10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208" h="106">
                      <a:moveTo>
                        <a:pt x="21" y="23"/>
                      </a:moveTo>
                      <a:lnTo>
                        <a:pt x="62" y="7"/>
                      </a:lnTo>
                      <a:lnTo>
                        <a:pt x="102" y="1"/>
                      </a:lnTo>
                      <a:lnTo>
                        <a:pt x="144" y="0"/>
                      </a:lnTo>
                      <a:lnTo>
                        <a:pt x="190" y="5"/>
                      </a:lnTo>
                      <a:lnTo>
                        <a:pt x="202" y="39"/>
                      </a:lnTo>
                      <a:lnTo>
                        <a:pt x="208" y="73"/>
                      </a:lnTo>
                      <a:lnTo>
                        <a:pt x="175" y="87"/>
                      </a:lnTo>
                      <a:lnTo>
                        <a:pt x="125" y="97"/>
                      </a:lnTo>
                      <a:lnTo>
                        <a:pt x="67" y="105"/>
                      </a:lnTo>
                      <a:lnTo>
                        <a:pt x="23" y="106"/>
                      </a:lnTo>
                      <a:lnTo>
                        <a:pt x="0" y="102"/>
                      </a:lnTo>
                    </a:path>
                  </a:pathLst>
                </a:custGeom>
                <a:noFill/>
                <a:ln w="127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  <p:sp>
              <p:nvSpPr>
                <p:cNvPr id="14416" name="Freeform 12"/>
                <p:cNvSpPr>
                  <a:spLocks/>
                </p:cNvSpPr>
                <p:nvPr/>
              </p:nvSpPr>
              <p:spPr bwMode="auto">
                <a:xfrm>
                  <a:off x="2567" y="3020"/>
                  <a:ext cx="16" cy="29"/>
                </a:xfrm>
                <a:custGeom>
                  <a:avLst/>
                  <a:gdLst>
                    <a:gd name="T0" fmla="*/ 0 w 33"/>
                    <a:gd name="T1" fmla="*/ 0 h 59"/>
                    <a:gd name="T2" fmla="*/ 0 w 33"/>
                    <a:gd name="T3" fmla="*/ 0 h 59"/>
                    <a:gd name="T4" fmla="*/ 0 w 33"/>
                    <a:gd name="T5" fmla="*/ 0 h 59"/>
                    <a:gd name="T6" fmla="*/ 0 w 33"/>
                    <a:gd name="T7" fmla="*/ 0 h 59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3" h="59">
                      <a:moveTo>
                        <a:pt x="0" y="59"/>
                      </a:moveTo>
                      <a:lnTo>
                        <a:pt x="15" y="36"/>
                      </a:lnTo>
                      <a:lnTo>
                        <a:pt x="27" y="17"/>
                      </a:lnTo>
                      <a:lnTo>
                        <a:pt x="33" y="0"/>
                      </a:lnTo>
                    </a:path>
                  </a:pathLst>
                </a:custGeom>
                <a:noFill/>
                <a:ln w="127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  <p:sp>
              <p:nvSpPr>
                <p:cNvPr id="14417" name="Freeform 13"/>
                <p:cNvSpPr>
                  <a:spLocks/>
                </p:cNvSpPr>
                <p:nvPr/>
              </p:nvSpPr>
              <p:spPr bwMode="auto">
                <a:xfrm>
                  <a:off x="2552" y="2936"/>
                  <a:ext cx="158" cy="78"/>
                </a:xfrm>
                <a:custGeom>
                  <a:avLst/>
                  <a:gdLst>
                    <a:gd name="T0" fmla="*/ 0 w 317"/>
                    <a:gd name="T1" fmla="*/ 0 h 158"/>
                    <a:gd name="T2" fmla="*/ 0 w 317"/>
                    <a:gd name="T3" fmla="*/ 1 h 158"/>
                    <a:gd name="T4" fmla="*/ 0 w 317"/>
                    <a:gd name="T5" fmla="*/ 1 h 158"/>
                    <a:gd name="T6" fmla="*/ 0 w 317"/>
                    <a:gd name="T7" fmla="*/ 1 h 158"/>
                    <a:gd name="T8" fmla="*/ 0 w 317"/>
                    <a:gd name="T9" fmla="*/ 2 h 158"/>
                    <a:gd name="T10" fmla="*/ 0 w 317"/>
                    <a:gd name="T11" fmla="*/ 2 h 158"/>
                    <a:gd name="T12" fmla="*/ 1 w 317"/>
                    <a:gd name="T13" fmla="*/ 2 h 158"/>
                    <a:gd name="T14" fmla="*/ 1 w 317"/>
                    <a:gd name="T15" fmla="*/ 2 h 158"/>
                    <a:gd name="T16" fmla="*/ 2 w 317"/>
                    <a:gd name="T17" fmla="*/ 2 h 158"/>
                    <a:gd name="T18" fmla="*/ 3 w 317"/>
                    <a:gd name="T19" fmla="*/ 2 h 158"/>
                    <a:gd name="T20" fmla="*/ 3 w 317"/>
                    <a:gd name="T21" fmla="*/ 2 h 158"/>
                    <a:gd name="T22" fmla="*/ 4 w 317"/>
                    <a:gd name="T23" fmla="*/ 1 h 158"/>
                    <a:gd name="T24" fmla="*/ 4 w 317"/>
                    <a:gd name="T25" fmla="*/ 1 h 158"/>
                    <a:gd name="T26" fmla="*/ 4 w 317"/>
                    <a:gd name="T27" fmla="*/ 1 h 158"/>
                    <a:gd name="T28" fmla="*/ 4 w 317"/>
                    <a:gd name="T29" fmla="*/ 0 h 158"/>
                    <a:gd name="T30" fmla="*/ 4 w 317"/>
                    <a:gd name="T31" fmla="*/ 0 h 158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317" h="158">
                      <a:moveTo>
                        <a:pt x="19" y="0"/>
                      </a:moveTo>
                      <a:lnTo>
                        <a:pt x="0" y="86"/>
                      </a:lnTo>
                      <a:lnTo>
                        <a:pt x="0" y="104"/>
                      </a:lnTo>
                      <a:lnTo>
                        <a:pt x="4" y="124"/>
                      </a:lnTo>
                      <a:lnTo>
                        <a:pt x="19" y="138"/>
                      </a:lnTo>
                      <a:lnTo>
                        <a:pt x="50" y="151"/>
                      </a:lnTo>
                      <a:lnTo>
                        <a:pt x="81" y="156"/>
                      </a:lnTo>
                      <a:lnTo>
                        <a:pt x="123" y="158"/>
                      </a:lnTo>
                      <a:lnTo>
                        <a:pt x="167" y="155"/>
                      </a:lnTo>
                      <a:lnTo>
                        <a:pt x="208" y="149"/>
                      </a:lnTo>
                      <a:lnTo>
                        <a:pt x="240" y="135"/>
                      </a:lnTo>
                      <a:lnTo>
                        <a:pt x="275" y="118"/>
                      </a:lnTo>
                      <a:lnTo>
                        <a:pt x="300" y="99"/>
                      </a:lnTo>
                      <a:lnTo>
                        <a:pt x="315" y="74"/>
                      </a:lnTo>
                      <a:lnTo>
                        <a:pt x="317" y="50"/>
                      </a:lnTo>
                      <a:lnTo>
                        <a:pt x="309" y="40"/>
                      </a:lnTo>
                    </a:path>
                  </a:pathLst>
                </a:custGeom>
                <a:noFill/>
                <a:ln w="127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  <p:sp>
              <p:nvSpPr>
                <p:cNvPr id="14418" name="Freeform 14"/>
                <p:cNvSpPr>
                  <a:spLocks/>
                </p:cNvSpPr>
                <p:nvPr/>
              </p:nvSpPr>
              <p:spPr bwMode="auto">
                <a:xfrm>
                  <a:off x="2683" y="2877"/>
                  <a:ext cx="165" cy="103"/>
                </a:xfrm>
                <a:custGeom>
                  <a:avLst/>
                  <a:gdLst>
                    <a:gd name="T0" fmla="*/ 1 w 331"/>
                    <a:gd name="T1" fmla="*/ 0 h 207"/>
                    <a:gd name="T2" fmla="*/ 1 w 331"/>
                    <a:gd name="T3" fmla="*/ 0 h 207"/>
                    <a:gd name="T4" fmla="*/ 1 w 331"/>
                    <a:gd name="T5" fmla="*/ 0 h 207"/>
                    <a:gd name="T6" fmla="*/ 0 w 331"/>
                    <a:gd name="T7" fmla="*/ 0 h 207"/>
                    <a:gd name="T8" fmla="*/ 0 w 331"/>
                    <a:gd name="T9" fmla="*/ 0 h 207"/>
                    <a:gd name="T10" fmla="*/ 0 w 331"/>
                    <a:gd name="T11" fmla="*/ 1 h 207"/>
                    <a:gd name="T12" fmla="*/ 0 w 331"/>
                    <a:gd name="T13" fmla="*/ 1 h 207"/>
                    <a:gd name="T14" fmla="*/ 0 w 331"/>
                    <a:gd name="T15" fmla="*/ 1 h 207"/>
                    <a:gd name="T16" fmla="*/ 0 w 331"/>
                    <a:gd name="T17" fmla="*/ 2 h 207"/>
                    <a:gd name="T18" fmla="*/ 0 w 331"/>
                    <a:gd name="T19" fmla="*/ 2 h 207"/>
                    <a:gd name="T20" fmla="*/ 1 w 331"/>
                    <a:gd name="T21" fmla="*/ 2 h 207"/>
                    <a:gd name="T22" fmla="*/ 1 w 331"/>
                    <a:gd name="T23" fmla="*/ 2 h 207"/>
                    <a:gd name="T24" fmla="*/ 1 w 331"/>
                    <a:gd name="T25" fmla="*/ 3 h 207"/>
                    <a:gd name="T26" fmla="*/ 2 w 331"/>
                    <a:gd name="T27" fmla="*/ 3 h 207"/>
                    <a:gd name="T28" fmla="*/ 2 w 331"/>
                    <a:gd name="T29" fmla="*/ 3 h 207"/>
                    <a:gd name="T30" fmla="*/ 3 w 331"/>
                    <a:gd name="T31" fmla="*/ 3 h 207"/>
                    <a:gd name="T32" fmla="*/ 4 w 331"/>
                    <a:gd name="T33" fmla="*/ 3 h 207"/>
                    <a:gd name="T34" fmla="*/ 4 w 331"/>
                    <a:gd name="T35" fmla="*/ 2 h 207"/>
                    <a:gd name="T36" fmla="*/ 4 w 331"/>
                    <a:gd name="T37" fmla="*/ 2 h 207"/>
                    <a:gd name="T38" fmla="*/ 5 w 331"/>
                    <a:gd name="T39" fmla="*/ 2 h 207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0" t="0" r="r" b="b"/>
                  <a:pathLst>
                    <a:path w="331" h="207">
                      <a:moveTo>
                        <a:pt x="121" y="0"/>
                      </a:moveTo>
                      <a:lnTo>
                        <a:pt x="98" y="24"/>
                      </a:lnTo>
                      <a:lnTo>
                        <a:pt x="75" y="39"/>
                      </a:lnTo>
                      <a:lnTo>
                        <a:pt x="44" y="49"/>
                      </a:lnTo>
                      <a:lnTo>
                        <a:pt x="8" y="62"/>
                      </a:lnTo>
                      <a:lnTo>
                        <a:pt x="0" y="78"/>
                      </a:lnTo>
                      <a:lnTo>
                        <a:pt x="0" y="101"/>
                      </a:lnTo>
                      <a:lnTo>
                        <a:pt x="8" y="124"/>
                      </a:lnTo>
                      <a:lnTo>
                        <a:pt x="27" y="148"/>
                      </a:lnTo>
                      <a:lnTo>
                        <a:pt x="56" y="163"/>
                      </a:lnTo>
                      <a:lnTo>
                        <a:pt x="69" y="177"/>
                      </a:lnTo>
                      <a:lnTo>
                        <a:pt x="98" y="189"/>
                      </a:lnTo>
                      <a:lnTo>
                        <a:pt x="123" y="199"/>
                      </a:lnTo>
                      <a:lnTo>
                        <a:pt x="150" y="203"/>
                      </a:lnTo>
                      <a:lnTo>
                        <a:pt x="183" y="207"/>
                      </a:lnTo>
                      <a:lnTo>
                        <a:pt x="229" y="207"/>
                      </a:lnTo>
                      <a:lnTo>
                        <a:pt x="271" y="202"/>
                      </a:lnTo>
                      <a:lnTo>
                        <a:pt x="300" y="189"/>
                      </a:lnTo>
                      <a:lnTo>
                        <a:pt x="311" y="184"/>
                      </a:lnTo>
                      <a:lnTo>
                        <a:pt x="331" y="172"/>
                      </a:lnTo>
                    </a:path>
                  </a:pathLst>
                </a:custGeom>
                <a:noFill/>
                <a:ln w="127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  <p:sp>
              <p:nvSpPr>
                <p:cNvPr id="14419" name="Freeform 15"/>
                <p:cNvSpPr>
                  <a:spLocks/>
                </p:cNvSpPr>
                <p:nvPr/>
              </p:nvSpPr>
              <p:spPr bwMode="auto">
                <a:xfrm>
                  <a:off x="2686" y="2895"/>
                  <a:ext cx="111" cy="28"/>
                </a:xfrm>
                <a:custGeom>
                  <a:avLst/>
                  <a:gdLst>
                    <a:gd name="T0" fmla="*/ 0 w 223"/>
                    <a:gd name="T1" fmla="*/ 1 h 56"/>
                    <a:gd name="T2" fmla="*/ 0 w 223"/>
                    <a:gd name="T3" fmla="*/ 1 h 56"/>
                    <a:gd name="T4" fmla="*/ 1 w 223"/>
                    <a:gd name="T5" fmla="*/ 1 h 56"/>
                    <a:gd name="T6" fmla="*/ 1 w 223"/>
                    <a:gd name="T7" fmla="*/ 1 h 56"/>
                    <a:gd name="T8" fmla="*/ 2 w 223"/>
                    <a:gd name="T9" fmla="*/ 1 h 56"/>
                    <a:gd name="T10" fmla="*/ 2 w 223"/>
                    <a:gd name="T11" fmla="*/ 1 h 56"/>
                    <a:gd name="T12" fmla="*/ 3 w 223"/>
                    <a:gd name="T13" fmla="*/ 1 h 56"/>
                    <a:gd name="T14" fmla="*/ 3 w 223"/>
                    <a:gd name="T15" fmla="*/ 1 h 56"/>
                    <a:gd name="T16" fmla="*/ 3 w 223"/>
                    <a:gd name="T17" fmla="*/ 1 h 56"/>
                    <a:gd name="T18" fmla="*/ 3 w 223"/>
                    <a:gd name="T19" fmla="*/ 1 h 56"/>
                    <a:gd name="T20" fmla="*/ 2 w 223"/>
                    <a:gd name="T21" fmla="*/ 0 h 56"/>
                    <a:gd name="T22" fmla="*/ 2 w 223"/>
                    <a:gd name="T23" fmla="*/ 0 h 56"/>
                    <a:gd name="T24" fmla="*/ 1 w 223"/>
                    <a:gd name="T25" fmla="*/ 0 h 56"/>
                    <a:gd name="T26" fmla="*/ 1 w 223"/>
                    <a:gd name="T27" fmla="*/ 1 h 5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223" h="56">
                      <a:moveTo>
                        <a:pt x="0" y="29"/>
                      </a:moveTo>
                      <a:lnTo>
                        <a:pt x="42" y="43"/>
                      </a:lnTo>
                      <a:lnTo>
                        <a:pt x="90" y="52"/>
                      </a:lnTo>
                      <a:lnTo>
                        <a:pt x="123" y="55"/>
                      </a:lnTo>
                      <a:lnTo>
                        <a:pt x="156" y="56"/>
                      </a:lnTo>
                      <a:lnTo>
                        <a:pt x="182" y="53"/>
                      </a:lnTo>
                      <a:lnTo>
                        <a:pt x="198" y="46"/>
                      </a:lnTo>
                      <a:lnTo>
                        <a:pt x="207" y="38"/>
                      </a:lnTo>
                      <a:lnTo>
                        <a:pt x="223" y="19"/>
                      </a:lnTo>
                      <a:lnTo>
                        <a:pt x="217" y="5"/>
                      </a:lnTo>
                      <a:lnTo>
                        <a:pt x="177" y="0"/>
                      </a:lnTo>
                      <a:lnTo>
                        <a:pt x="142" y="0"/>
                      </a:lnTo>
                      <a:lnTo>
                        <a:pt x="102" y="0"/>
                      </a:lnTo>
                      <a:lnTo>
                        <a:pt x="75" y="1"/>
                      </a:lnTo>
                    </a:path>
                  </a:pathLst>
                </a:custGeom>
                <a:noFill/>
                <a:ln w="127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  <p:sp>
              <p:nvSpPr>
                <p:cNvPr id="14420" name="Freeform 16"/>
                <p:cNvSpPr>
                  <a:spLocks/>
                </p:cNvSpPr>
                <p:nvPr/>
              </p:nvSpPr>
              <p:spPr bwMode="auto">
                <a:xfrm>
                  <a:off x="2808" y="2854"/>
                  <a:ext cx="232" cy="116"/>
                </a:xfrm>
                <a:custGeom>
                  <a:avLst/>
                  <a:gdLst>
                    <a:gd name="T0" fmla="*/ 1 w 465"/>
                    <a:gd name="T1" fmla="*/ 0 h 230"/>
                    <a:gd name="T2" fmla="*/ 1 w 465"/>
                    <a:gd name="T3" fmla="*/ 1 h 230"/>
                    <a:gd name="T4" fmla="*/ 1 w 465"/>
                    <a:gd name="T5" fmla="*/ 1 h 230"/>
                    <a:gd name="T6" fmla="*/ 1 w 465"/>
                    <a:gd name="T7" fmla="*/ 1 h 230"/>
                    <a:gd name="T8" fmla="*/ 1 w 465"/>
                    <a:gd name="T9" fmla="*/ 2 h 230"/>
                    <a:gd name="T10" fmla="*/ 0 w 465"/>
                    <a:gd name="T11" fmla="*/ 2 h 230"/>
                    <a:gd name="T12" fmla="*/ 0 w 465"/>
                    <a:gd name="T13" fmla="*/ 2 h 230"/>
                    <a:gd name="T14" fmla="*/ 0 w 465"/>
                    <a:gd name="T15" fmla="*/ 2 h 230"/>
                    <a:gd name="T16" fmla="*/ 0 w 465"/>
                    <a:gd name="T17" fmla="*/ 2 h 230"/>
                    <a:gd name="T18" fmla="*/ 0 w 465"/>
                    <a:gd name="T19" fmla="*/ 2 h 230"/>
                    <a:gd name="T20" fmla="*/ 0 w 465"/>
                    <a:gd name="T21" fmla="*/ 3 h 230"/>
                    <a:gd name="T22" fmla="*/ 0 w 465"/>
                    <a:gd name="T23" fmla="*/ 3 h 230"/>
                    <a:gd name="T24" fmla="*/ 0 w 465"/>
                    <a:gd name="T25" fmla="*/ 3 h 230"/>
                    <a:gd name="T26" fmla="*/ 0 w 465"/>
                    <a:gd name="T27" fmla="*/ 3 h 230"/>
                    <a:gd name="T28" fmla="*/ 0 w 465"/>
                    <a:gd name="T29" fmla="*/ 4 h 230"/>
                    <a:gd name="T30" fmla="*/ 1 w 465"/>
                    <a:gd name="T31" fmla="*/ 4 h 230"/>
                    <a:gd name="T32" fmla="*/ 1 w 465"/>
                    <a:gd name="T33" fmla="*/ 4 h 230"/>
                    <a:gd name="T34" fmla="*/ 2 w 465"/>
                    <a:gd name="T35" fmla="*/ 4 h 230"/>
                    <a:gd name="T36" fmla="*/ 3 w 465"/>
                    <a:gd name="T37" fmla="*/ 4 h 230"/>
                    <a:gd name="T38" fmla="*/ 4 w 465"/>
                    <a:gd name="T39" fmla="*/ 4 h 230"/>
                    <a:gd name="T40" fmla="*/ 4 w 465"/>
                    <a:gd name="T41" fmla="*/ 4 h 230"/>
                    <a:gd name="T42" fmla="*/ 5 w 465"/>
                    <a:gd name="T43" fmla="*/ 4 h 230"/>
                    <a:gd name="T44" fmla="*/ 5 w 465"/>
                    <a:gd name="T45" fmla="*/ 3 h 230"/>
                    <a:gd name="T46" fmla="*/ 5 w 465"/>
                    <a:gd name="T47" fmla="*/ 3 h 230"/>
                    <a:gd name="T48" fmla="*/ 5 w 465"/>
                    <a:gd name="T49" fmla="*/ 3 h 230"/>
                    <a:gd name="T50" fmla="*/ 5 w 465"/>
                    <a:gd name="T51" fmla="*/ 3 h 230"/>
                    <a:gd name="T52" fmla="*/ 5 w 465"/>
                    <a:gd name="T53" fmla="*/ 3 h 230"/>
                    <a:gd name="T54" fmla="*/ 6 w 465"/>
                    <a:gd name="T55" fmla="*/ 3 h 230"/>
                    <a:gd name="T56" fmla="*/ 6 w 465"/>
                    <a:gd name="T57" fmla="*/ 3 h 230"/>
                    <a:gd name="T58" fmla="*/ 6 w 465"/>
                    <a:gd name="T59" fmla="*/ 3 h 230"/>
                    <a:gd name="T60" fmla="*/ 7 w 465"/>
                    <a:gd name="T61" fmla="*/ 3 h 230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0" t="0" r="r" b="b"/>
                  <a:pathLst>
                    <a:path w="465" h="230">
                      <a:moveTo>
                        <a:pt x="123" y="0"/>
                      </a:moveTo>
                      <a:lnTo>
                        <a:pt x="107" y="19"/>
                      </a:lnTo>
                      <a:lnTo>
                        <a:pt x="92" y="43"/>
                      </a:lnTo>
                      <a:lnTo>
                        <a:pt x="81" y="56"/>
                      </a:lnTo>
                      <a:lnTo>
                        <a:pt x="67" y="65"/>
                      </a:lnTo>
                      <a:lnTo>
                        <a:pt x="42" y="78"/>
                      </a:lnTo>
                      <a:lnTo>
                        <a:pt x="19" y="88"/>
                      </a:lnTo>
                      <a:lnTo>
                        <a:pt x="10" y="98"/>
                      </a:lnTo>
                      <a:lnTo>
                        <a:pt x="2" y="109"/>
                      </a:lnTo>
                      <a:lnTo>
                        <a:pt x="0" y="125"/>
                      </a:lnTo>
                      <a:lnTo>
                        <a:pt x="0" y="143"/>
                      </a:lnTo>
                      <a:lnTo>
                        <a:pt x="0" y="161"/>
                      </a:lnTo>
                      <a:lnTo>
                        <a:pt x="10" y="178"/>
                      </a:lnTo>
                      <a:lnTo>
                        <a:pt x="23" y="188"/>
                      </a:lnTo>
                      <a:lnTo>
                        <a:pt x="42" y="202"/>
                      </a:lnTo>
                      <a:lnTo>
                        <a:pt x="77" y="216"/>
                      </a:lnTo>
                      <a:lnTo>
                        <a:pt x="109" y="224"/>
                      </a:lnTo>
                      <a:lnTo>
                        <a:pt x="157" y="230"/>
                      </a:lnTo>
                      <a:lnTo>
                        <a:pt x="217" y="230"/>
                      </a:lnTo>
                      <a:lnTo>
                        <a:pt x="265" y="225"/>
                      </a:lnTo>
                      <a:lnTo>
                        <a:pt x="303" y="211"/>
                      </a:lnTo>
                      <a:lnTo>
                        <a:pt x="328" y="194"/>
                      </a:lnTo>
                      <a:lnTo>
                        <a:pt x="342" y="176"/>
                      </a:lnTo>
                      <a:lnTo>
                        <a:pt x="346" y="160"/>
                      </a:lnTo>
                      <a:lnTo>
                        <a:pt x="346" y="142"/>
                      </a:lnTo>
                      <a:lnTo>
                        <a:pt x="346" y="130"/>
                      </a:lnTo>
                      <a:lnTo>
                        <a:pt x="369" y="137"/>
                      </a:lnTo>
                      <a:lnTo>
                        <a:pt x="390" y="142"/>
                      </a:lnTo>
                      <a:lnTo>
                        <a:pt x="411" y="146"/>
                      </a:lnTo>
                      <a:lnTo>
                        <a:pt x="434" y="147"/>
                      </a:lnTo>
                      <a:lnTo>
                        <a:pt x="465" y="146"/>
                      </a:lnTo>
                    </a:path>
                  </a:pathLst>
                </a:custGeom>
                <a:noFill/>
                <a:ln w="127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  <p:sp>
              <p:nvSpPr>
                <p:cNvPr id="14421" name="Freeform 17"/>
                <p:cNvSpPr>
                  <a:spLocks/>
                </p:cNvSpPr>
                <p:nvPr/>
              </p:nvSpPr>
              <p:spPr bwMode="auto">
                <a:xfrm>
                  <a:off x="2813" y="2884"/>
                  <a:ext cx="108" cy="28"/>
                </a:xfrm>
                <a:custGeom>
                  <a:avLst/>
                  <a:gdLst>
                    <a:gd name="T0" fmla="*/ 1 w 217"/>
                    <a:gd name="T1" fmla="*/ 0 h 56"/>
                    <a:gd name="T2" fmla="*/ 1 w 217"/>
                    <a:gd name="T3" fmla="*/ 1 h 56"/>
                    <a:gd name="T4" fmla="*/ 2 w 217"/>
                    <a:gd name="T5" fmla="*/ 1 h 56"/>
                    <a:gd name="T6" fmla="*/ 3 w 217"/>
                    <a:gd name="T7" fmla="*/ 1 h 56"/>
                    <a:gd name="T8" fmla="*/ 3 w 217"/>
                    <a:gd name="T9" fmla="*/ 1 h 56"/>
                    <a:gd name="T10" fmla="*/ 3 w 217"/>
                    <a:gd name="T11" fmla="*/ 1 h 56"/>
                    <a:gd name="T12" fmla="*/ 3 w 217"/>
                    <a:gd name="T13" fmla="*/ 1 h 56"/>
                    <a:gd name="T14" fmla="*/ 2 w 217"/>
                    <a:gd name="T15" fmla="*/ 1 h 56"/>
                    <a:gd name="T16" fmla="*/ 2 w 217"/>
                    <a:gd name="T17" fmla="*/ 1 h 56"/>
                    <a:gd name="T18" fmla="*/ 2 w 217"/>
                    <a:gd name="T19" fmla="*/ 1 h 56"/>
                    <a:gd name="T20" fmla="*/ 1 w 217"/>
                    <a:gd name="T21" fmla="*/ 1 h 56"/>
                    <a:gd name="T22" fmla="*/ 1 w 217"/>
                    <a:gd name="T23" fmla="*/ 1 h 56"/>
                    <a:gd name="T24" fmla="*/ 0 w 217"/>
                    <a:gd name="T25" fmla="*/ 1 h 56"/>
                    <a:gd name="T26" fmla="*/ 0 w 217"/>
                    <a:gd name="T27" fmla="*/ 1 h 56"/>
                    <a:gd name="T28" fmla="*/ 0 w 217"/>
                    <a:gd name="T29" fmla="*/ 1 h 5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217" h="56">
                      <a:moveTo>
                        <a:pt x="82" y="0"/>
                      </a:moveTo>
                      <a:lnTo>
                        <a:pt x="113" y="5"/>
                      </a:lnTo>
                      <a:lnTo>
                        <a:pt x="167" y="2"/>
                      </a:lnTo>
                      <a:lnTo>
                        <a:pt x="193" y="2"/>
                      </a:lnTo>
                      <a:lnTo>
                        <a:pt x="217" y="2"/>
                      </a:lnTo>
                      <a:lnTo>
                        <a:pt x="209" y="14"/>
                      </a:lnTo>
                      <a:lnTo>
                        <a:pt x="193" y="24"/>
                      </a:lnTo>
                      <a:lnTo>
                        <a:pt x="176" y="35"/>
                      </a:lnTo>
                      <a:lnTo>
                        <a:pt x="151" y="46"/>
                      </a:lnTo>
                      <a:lnTo>
                        <a:pt x="130" y="51"/>
                      </a:lnTo>
                      <a:lnTo>
                        <a:pt x="101" y="55"/>
                      </a:lnTo>
                      <a:lnTo>
                        <a:pt x="67" y="56"/>
                      </a:lnTo>
                      <a:lnTo>
                        <a:pt x="24" y="52"/>
                      </a:lnTo>
                      <a:lnTo>
                        <a:pt x="5" y="46"/>
                      </a:lnTo>
                      <a:lnTo>
                        <a:pt x="0" y="41"/>
                      </a:lnTo>
                    </a:path>
                  </a:pathLst>
                </a:custGeom>
                <a:noFill/>
                <a:ln w="127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  <p:sp>
              <p:nvSpPr>
                <p:cNvPr id="14422" name="Freeform 18"/>
                <p:cNvSpPr>
                  <a:spLocks/>
                </p:cNvSpPr>
                <p:nvPr/>
              </p:nvSpPr>
              <p:spPr bwMode="auto">
                <a:xfrm>
                  <a:off x="2978" y="2833"/>
                  <a:ext cx="164" cy="122"/>
                </a:xfrm>
                <a:custGeom>
                  <a:avLst/>
                  <a:gdLst>
                    <a:gd name="T0" fmla="*/ 0 w 328"/>
                    <a:gd name="T1" fmla="*/ 0 h 246"/>
                    <a:gd name="T2" fmla="*/ 1 w 328"/>
                    <a:gd name="T3" fmla="*/ 0 h 246"/>
                    <a:gd name="T4" fmla="*/ 1 w 328"/>
                    <a:gd name="T5" fmla="*/ 0 h 246"/>
                    <a:gd name="T6" fmla="*/ 1 w 328"/>
                    <a:gd name="T7" fmla="*/ 0 h 246"/>
                    <a:gd name="T8" fmla="*/ 1 w 328"/>
                    <a:gd name="T9" fmla="*/ 1 h 246"/>
                    <a:gd name="T10" fmla="*/ 1 w 328"/>
                    <a:gd name="T11" fmla="*/ 1 h 246"/>
                    <a:gd name="T12" fmla="*/ 2 w 328"/>
                    <a:gd name="T13" fmla="*/ 2 h 246"/>
                    <a:gd name="T14" fmla="*/ 2 w 328"/>
                    <a:gd name="T15" fmla="*/ 2 h 246"/>
                    <a:gd name="T16" fmla="*/ 2 w 328"/>
                    <a:gd name="T17" fmla="*/ 2 h 246"/>
                    <a:gd name="T18" fmla="*/ 3 w 328"/>
                    <a:gd name="T19" fmla="*/ 3 h 246"/>
                    <a:gd name="T20" fmla="*/ 3 w 328"/>
                    <a:gd name="T21" fmla="*/ 3 h 246"/>
                    <a:gd name="T22" fmla="*/ 4 w 328"/>
                    <a:gd name="T23" fmla="*/ 3 h 246"/>
                    <a:gd name="T24" fmla="*/ 4 w 328"/>
                    <a:gd name="T25" fmla="*/ 3 h 246"/>
                    <a:gd name="T26" fmla="*/ 5 w 328"/>
                    <a:gd name="T27" fmla="*/ 3 h 246"/>
                    <a:gd name="T28" fmla="*/ 5 w 328"/>
                    <a:gd name="T29" fmla="*/ 3 h 246"/>
                    <a:gd name="T30" fmla="*/ 5 w 328"/>
                    <a:gd name="T31" fmla="*/ 3 h 246"/>
                    <a:gd name="T32" fmla="*/ 6 w 328"/>
                    <a:gd name="T33" fmla="*/ 3 h 24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328" h="246">
                      <a:moveTo>
                        <a:pt x="0" y="0"/>
                      </a:moveTo>
                      <a:lnTo>
                        <a:pt x="4" y="19"/>
                      </a:lnTo>
                      <a:lnTo>
                        <a:pt x="8" y="35"/>
                      </a:lnTo>
                      <a:lnTo>
                        <a:pt x="15" y="59"/>
                      </a:lnTo>
                      <a:lnTo>
                        <a:pt x="27" y="91"/>
                      </a:lnTo>
                      <a:lnTo>
                        <a:pt x="48" y="127"/>
                      </a:lnTo>
                      <a:lnTo>
                        <a:pt x="65" y="145"/>
                      </a:lnTo>
                      <a:lnTo>
                        <a:pt x="90" y="169"/>
                      </a:lnTo>
                      <a:lnTo>
                        <a:pt x="111" y="185"/>
                      </a:lnTo>
                      <a:lnTo>
                        <a:pt x="142" y="196"/>
                      </a:lnTo>
                      <a:lnTo>
                        <a:pt x="173" y="206"/>
                      </a:lnTo>
                      <a:lnTo>
                        <a:pt x="219" y="213"/>
                      </a:lnTo>
                      <a:lnTo>
                        <a:pt x="242" y="214"/>
                      </a:lnTo>
                      <a:lnTo>
                        <a:pt x="257" y="213"/>
                      </a:lnTo>
                      <a:lnTo>
                        <a:pt x="280" y="227"/>
                      </a:lnTo>
                      <a:lnTo>
                        <a:pt x="301" y="234"/>
                      </a:lnTo>
                      <a:lnTo>
                        <a:pt x="328" y="246"/>
                      </a:lnTo>
                    </a:path>
                  </a:pathLst>
                </a:custGeom>
                <a:noFill/>
                <a:ln w="127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  <p:sp>
              <p:nvSpPr>
                <p:cNvPr id="14423" name="Freeform 19"/>
                <p:cNvSpPr>
                  <a:spLocks/>
                </p:cNvSpPr>
                <p:nvPr/>
              </p:nvSpPr>
              <p:spPr bwMode="auto">
                <a:xfrm>
                  <a:off x="3413" y="2827"/>
                  <a:ext cx="107" cy="11"/>
                </a:xfrm>
                <a:custGeom>
                  <a:avLst/>
                  <a:gdLst>
                    <a:gd name="T0" fmla="*/ 0 w 215"/>
                    <a:gd name="T1" fmla="*/ 0 h 23"/>
                    <a:gd name="T2" fmla="*/ 0 w 215"/>
                    <a:gd name="T3" fmla="*/ 0 h 23"/>
                    <a:gd name="T4" fmla="*/ 1 w 215"/>
                    <a:gd name="T5" fmla="*/ 0 h 23"/>
                    <a:gd name="T6" fmla="*/ 2 w 215"/>
                    <a:gd name="T7" fmla="*/ 0 h 23"/>
                    <a:gd name="T8" fmla="*/ 2 w 215"/>
                    <a:gd name="T9" fmla="*/ 0 h 23"/>
                    <a:gd name="T10" fmla="*/ 3 w 215"/>
                    <a:gd name="T11" fmla="*/ 0 h 23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15" h="23">
                      <a:moveTo>
                        <a:pt x="0" y="0"/>
                      </a:moveTo>
                      <a:lnTo>
                        <a:pt x="54" y="4"/>
                      </a:lnTo>
                      <a:lnTo>
                        <a:pt x="98" y="4"/>
                      </a:lnTo>
                      <a:lnTo>
                        <a:pt x="140" y="9"/>
                      </a:lnTo>
                      <a:lnTo>
                        <a:pt x="175" y="13"/>
                      </a:lnTo>
                      <a:lnTo>
                        <a:pt x="215" y="23"/>
                      </a:lnTo>
                    </a:path>
                  </a:pathLst>
                </a:custGeom>
                <a:noFill/>
                <a:ln w="127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  <p:sp>
              <p:nvSpPr>
                <p:cNvPr id="14424" name="Freeform 20"/>
                <p:cNvSpPr>
                  <a:spLocks/>
                </p:cNvSpPr>
                <p:nvPr/>
              </p:nvSpPr>
              <p:spPr bwMode="auto">
                <a:xfrm>
                  <a:off x="3450" y="2792"/>
                  <a:ext cx="147" cy="37"/>
                </a:xfrm>
                <a:custGeom>
                  <a:avLst/>
                  <a:gdLst>
                    <a:gd name="T0" fmla="*/ 0 w 294"/>
                    <a:gd name="T1" fmla="*/ 0 h 76"/>
                    <a:gd name="T2" fmla="*/ 1 w 294"/>
                    <a:gd name="T3" fmla="*/ 0 h 76"/>
                    <a:gd name="T4" fmla="*/ 2 w 294"/>
                    <a:gd name="T5" fmla="*/ 0 h 76"/>
                    <a:gd name="T6" fmla="*/ 2 w 294"/>
                    <a:gd name="T7" fmla="*/ 0 h 76"/>
                    <a:gd name="T8" fmla="*/ 3 w 294"/>
                    <a:gd name="T9" fmla="*/ 0 h 76"/>
                    <a:gd name="T10" fmla="*/ 4 w 294"/>
                    <a:gd name="T11" fmla="*/ 0 h 76"/>
                    <a:gd name="T12" fmla="*/ 4 w 294"/>
                    <a:gd name="T13" fmla="*/ 0 h 76"/>
                    <a:gd name="T14" fmla="*/ 4 w 294"/>
                    <a:gd name="T15" fmla="*/ 0 h 76"/>
                    <a:gd name="T16" fmla="*/ 5 w 294"/>
                    <a:gd name="T17" fmla="*/ 0 h 76"/>
                    <a:gd name="T18" fmla="*/ 5 w 294"/>
                    <a:gd name="T19" fmla="*/ 1 h 7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294" h="76">
                      <a:moveTo>
                        <a:pt x="0" y="2"/>
                      </a:moveTo>
                      <a:lnTo>
                        <a:pt x="38" y="0"/>
                      </a:lnTo>
                      <a:lnTo>
                        <a:pt x="80" y="3"/>
                      </a:lnTo>
                      <a:lnTo>
                        <a:pt x="123" y="7"/>
                      </a:lnTo>
                      <a:lnTo>
                        <a:pt x="157" y="12"/>
                      </a:lnTo>
                      <a:lnTo>
                        <a:pt x="197" y="21"/>
                      </a:lnTo>
                      <a:lnTo>
                        <a:pt x="228" y="34"/>
                      </a:lnTo>
                      <a:lnTo>
                        <a:pt x="253" y="45"/>
                      </a:lnTo>
                      <a:lnTo>
                        <a:pt x="274" y="59"/>
                      </a:lnTo>
                      <a:lnTo>
                        <a:pt x="294" y="76"/>
                      </a:lnTo>
                    </a:path>
                  </a:pathLst>
                </a:custGeom>
                <a:noFill/>
                <a:ln w="127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  <p:sp>
              <p:nvSpPr>
                <p:cNvPr id="14425" name="Freeform 21"/>
                <p:cNvSpPr>
                  <a:spLocks/>
                </p:cNvSpPr>
                <p:nvPr/>
              </p:nvSpPr>
              <p:spPr bwMode="auto">
                <a:xfrm>
                  <a:off x="3821" y="3092"/>
                  <a:ext cx="93" cy="39"/>
                </a:xfrm>
                <a:custGeom>
                  <a:avLst/>
                  <a:gdLst>
                    <a:gd name="T0" fmla="*/ 3 w 186"/>
                    <a:gd name="T1" fmla="*/ 0 h 80"/>
                    <a:gd name="T2" fmla="*/ 3 w 186"/>
                    <a:gd name="T3" fmla="*/ 0 h 80"/>
                    <a:gd name="T4" fmla="*/ 2 w 186"/>
                    <a:gd name="T5" fmla="*/ 0 h 80"/>
                    <a:gd name="T6" fmla="*/ 1 w 186"/>
                    <a:gd name="T7" fmla="*/ 0 h 80"/>
                    <a:gd name="T8" fmla="*/ 1 w 186"/>
                    <a:gd name="T9" fmla="*/ 1 h 80"/>
                    <a:gd name="T10" fmla="*/ 0 w 186"/>
                    <a:gd name="T11" fmla="*/ 1 h 8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186" h="80">
                      <a:moveTo>
                        <a:pt x="186" y="0"/>
                      </a:moveTo>
                      <a:lnTo>
                        <a:pt x="152" y="16"/>
                      </a:lnTo>
                      <a:lnTo>
                        <a:pt x="102" y="35"/>
                      </a:lnTo>
                      <a:lnTo>
                        <a:pt x="54" y="52"/>
                      </a:lnTo>
                      <a:lnTo>
                        <a:pt x="19" y="66"/>
                      </a:lnTo>
                      <a:lnTo>
                        <a:pt x="0" y="80"/>
                      </a:lnTo>
                    </a:path>
                  </a:pathLst>
                </a:custGeom>
                <a:noFill/>
                <a:ln w="127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  <p:sp>
              <p:nvSpPr>
                <p:cNvPr id="14426" name="Freeform 22"/>
                <p:cNvSpPr>
                  <a:spLocks/>
                </p:cNvSpPr>
                <p:nvPr/>
              </p:nvSpPr>
              <p:spPr bwMode="auto">
                <a:xfrm>
                  <a:off x="4035" y="2764"/>
                  <a:ext cx="18" cy="105"/>
                </a:xfrm>
                <a:custGeom>
                  <a:avLst/>
                  <a:gdLst>
                    <a:gd name="T0" fmla="*/ 0 w 37"/>
                    <a:gd name="T1" fmla="*/ 4 h 210"/>
                    <a:gd name="T2" fmla="*/ 0 w 37"/>
                    <a:gd name="T3" fmla="*/ 3 h 210"/>
                    <a:gd name="T4" fmla="*/ 0 w 37"/>
                    <a:gd name="T5" fmla="*/ 2 h 210"/>
                    <a:gd name="T6" fmla="*/ 0 w 37"/>
                    <a:gd name="T7" fmla="*/ 2 h 210"/>
                    <a:gd name="T8" fmla="*/ 0 w 37"/>
                    <a:gd name="T9" fmla="*/ 1 h 210"/>
                    <a:gd name="T10" fmla="*/ 0 w 37"/>
                    <a:gd name="T11" fmla="*/ 0 h 21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7" h="210">
                      <a:moveTo>
                        <a:pt x="0" y="210"/>
                      </a:moveTo>
                      <a:lnTo>
                        <a:pt x="8" y="164"/>
                      </a:lnTo>
                      <a:lnTo>
                        <a:pt x="14" y="114"/>
                      </a:lnTo>
                      <a:lnTo>
                        <a:pt x="16" y="68"/>
                      </a:lnTo>
                      <a:lnTo>
                        <a:pt x="21" y="52"/>
                      </a:lnTo>
                      <a:lnTo>
                        <a:pt x="37" y="0"/>
                      </a:lnTo>
                    </a:path>
                  </a:pathLst>
                </a:custGeom>
                <a:noFill/>
                <a:ln w="127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</p:grpSp>
        <p:grpSp>
          <p:nvGrpSpPr>
            <p:cNvPr id="14364" name="Group 23"/>
            <p:cNvGrpSpPr>
              <a:grpSpLocks/>
            </p:cNvGrpSpPr>
            <p:nvPr/>
          </p:nvGrpSpPr>
          <p:grpSpPr bwMode="auto">
            <a:xfrm>
              <a:off x="1144" y="3385"/>
              <a:ext cx="3473" cy="754"/>
              <a:chOff x="1144" y="3385"/>
              <a:chExt cx="3473" cy="754"/>
            </a:xfrm>
          </p:grpSpPr>
          <p:sp>
            <p:nvSpPr>
              <p:cNvPr id="14365" name="Freeform 24"/>
              <p:cNvSpPr>
                <a:spLocks/>
              </p:cNvSpPr>
              <p:nvPr/>
            </p:nvSpPr>
            <p:spPr bwMode="auto">
              <a:xfrm>
                <a:off x="1144" y="3644"/>
                <a:ext cx="3473" cy="495"/>
              </a:xfrm>
              <a:custGeom>
                <a:avLst/>
                <a:gdLst>
                  <a:gd name="T0" fmla="*/ 104 w 6946"/>
                  <a:gd name="T1" fmla="*/ 1 h 988"/>
                  <a:gd name="T2" fmla="*/ 109 w 6946"/>
                  <a:gd name="T3" fmla="*/ 2 h 988"/>
                  <a:gd name="T4" fmla="*/ 103 w 6946"/>
                  <a:gd name="T5" fmla="*/ 4 h 988"/>
                  <a:gd name="T6" fmla="*/ 108 w 6946"/>
                  <a:gd name="T7" fmla="*/ 4 h 988"/>
                  <a:gd name="T8" fmla="*/ 103 w 6946"/>
                  <a:gd name="T9" fmla="*/ 5 h 988"/>
                  <a:gd name="T10" fmla="*/ 95 w 6946"/>
                  <a:gd name="T11" fmla="*/ 6 h 988"/>
                  <a:gd name="T12" fmla="*/ 97 w 6946"/>
                  <a:gd name="T13" fmla="*/ 7 h 988"/>
                  <a:gd name="T14" fmla="*/ 102 w 6946"/>
                  <a:gd name="T15" fmla="*/ 8 h 988"/>
                  <a:gd name="T16" fmla="*/ 84 w 6946"/>
                  <a:gd name="T17" fmla="*/ 9 h 988"/>
                  <a:gd name="T18" fmla="*/ 77 w 6946"/>
                  <a:gd name="T19" fmla="*/ 8 h 988"/>
                  <a:gd name="T20" fmla="*/ 68 w 6946"/>
                  <a:gd name="T21" fmla="*/ 8 h 988"/>
                  <a:gd name="T22" fmla="*/ 72 w 6946"/>
                  <a:gd name="T23" fmla="*/ 11 h 988"/>
                  <a:gd name="T24" fmla="*/ 67 w 6946"/>
                  <a:gd name="T25" fmla="*/ 12 h 988"/>
                  <a:gd name="T26" fmla="*/ 61 w 6946"/>
                  <a:gd name="T27" fmla="*/ 10 h 988"/>
                  <a:gd name="T28" fmla="*/ 49 w 6946"/>
                  <a:gd name="T29" fmla="*/ 9 h 988"/>
                  <a:gd name="T30" fmla="*/ 25 w 6946"/>
                  <a:gd name="T31" fmla="*/ 9 h 988"/>
                  <a:gd name="T32" fmla="*/ 22 w 6946"/>
                  <a:gd name="T33" fmla="*/ 11 h 988"/>
                  <a:gd name="T34" fmla="*/ 17 w 6946"/>
                  <a:gd name="T35" fmla="*/ 12 h 988"/>
                  <a:gd name="T36" fmla="*/ 16 w 6946"/>
                  <a:gd name="T37" fmla="*/ 13 h 988"/>
                  <a:gd name="T38" fmla="*/ 18 w 6946"/>
                  <a:gd name="T39" fmla="*/ 15 h 988"/>
                  <a:gd name="T40" fmla="*/ 11 w 6946"/>
                  <a:gd name="T41" fmla="*/ 16 h 988"/>
                  <a:gd name="T42" fmla="*/ 3 w 6946"/>
                  <a:gd name="T43" fmla="*/ 14 h 988"/>
                  <a:gd name="T44" fmla="*/ 1 w 6946"/>
                  <a:gd name="T45" fmla="*/ 13 h 988"/>
                  <a:gd name="T46" fmla="*/ 4 w 6946"/>
                  <a:gd name="T47" fmla="*/ 11 h 988"/>
                  <a:gd name="T48" fmla="*/ 15 w 6946"/>
                  <a:gd name="T49" fmla="*/ 10 h 988"/>
                  <a:gd name="T50" fmla="*/ 13 w 6946"/>
                  <a:gd name="T51" fmla="*/ 9 h 988"/>
                  <a:gd name="T52" fmla="*/ 0 w 6946"/>
                  <a:gd name="T53" fmla="*/ 8 h 988"/>
                  <a:gd name="T54" fmla="*/ 18 w 6946"/>
                  <a:gd name="T55" fmla="*/ 6 h 988"/>
                  <a:gd name="T56" fmla="*/ 16 w 6946"/>
                  <a:gd name="T57" fmla="*/ 5 h 988"/>
                  <a:gd name="T58" fmla="*/ 6 w 6946"/>
                  <a:gd name="T59" fmla="*/ 3 h 988"/>
                  <a:gd name="T60" fmla="*/ 11 w 6946"/>
                  <a:gd name="T61" fmla="*/ 2 h 988"/>
                  <a:gd name="T62" fmla="*/ 16 w 6946"/>
                  <a:gd name="T63" fmla="*/ 1 h 988"/>
                  <a:gd name="T64" fmla="*/ 28 w 6946"/>
                  <a:gd name="T65" fmla="*/ 1 h 98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6946" h="988">
                    <a:moveTo>
                      <a:pt x="6011" y="0"/>
                    </a:moveTo>
                    <a:lnTo>
                      <a:pt x="6652" y="34"/>
                    </a:lnTo>
                    <a:lnTo>
                      <a:pt x="6514" y="81"/>
                    </a:lnTo>
                    <a:lnTo>
                      <a:pt x="6946" y="128"/>
                    </a:lnTo>
                    <a:lnTo>
                      <a:pt x="6669" y="174"/>
                    </a:lnTo>
                    <a:lnTo>
                      <a:pt x="6531" y="198"/>
                    </a:lnTo>
                    <a:lnTo>
                      <a:pt x="6514" y="221"/>
                    </a:lnTo>
                    <a:lnTo>
                      <a:pt x="6911" y="244"/>
                    </a:lnTo>
                    <a:lnTo>
                      <a:pt x="6687" y="290"/>
                    </a:lnTo>
                    <a:lnTo>
                      <a:pt x="6583" y="302"/>
                    </a:lnTo>
                    <a:lnTo>
                      <a:pt x="6166" y="326"/>
                    </a:lnTo>
                    <a:lnTo>
                      <a:pt x="6028" y="383"/>
                    </a:lnTo>
                    <a:lnTo>
                      <a:pt x="6045" y="418"/>
                    </a:lnTo>
                    <a:lnTo>
                      <a:pt x="6149" y="442"/>
                    </a:lnTo>
                    <a:lnTo>
                      <a:pt x="6356" y="442"/>
                    </a:lnTo>
                    <a:lnTo>
                      <a:pt x="6514" y="488"/>
                    </a:lnTo>
                    <a:lnTo>
                      <a:pt x="6097" y="534"/>
                    </a:lnTo>
                    <a:lnTo>
                      <a:pt x="5369" y="570"/>
                    </a:lnTo>
                    <a:lnTo>
                      <a:pt x="4937" y="511"/>
                    </a:lnTo>
                    <a:lnTo>
                      <a:pt x="4903" y="454"/>
                    </a:lnTo>
                    <a:lnTo>
                      <a:pt x="4641" y="429"/>
                    </a:lnTo>
                    <a:lnTo>
                      <a:pt x="4330" y="477"/>
                    </a:lnTo>
                    <a:lnTo>
                      <a:pt x="4330" y="582"/>
                    </a:lnTo>
                    <a:lnTo>
                      <a:pt x="4555" y="662"/>
                    </a:lnTo>
                    <a:lnTo>
                      <a:pt x="4227" y="756"/>
                    </a:lnTo>
                    <a:lnTo>
                      <a:pt x="4261" y="744"/>
                    </a:lnTo>
                    <a:lnTo>
                      <a:pt x="3985" y="698"/>
                    </a:lnTo>
                    <a:lnTo>
                      <a:pt x="3879" y="582"/>
                    </a:lnTo>
                    <a:lnTo>
                      <a:pt x="3568" y="523"/>
                    </a:lnTo>
                    <a:lnTo>
                      <a:pt x="3084" y="534"/>
                    </a:lnTo>
                    <a:lnTo>
                      <a:pt x="2443" y="559"/>
                    </a:lnTo>
                    <a:lnTo>
                      <a:pt x="1594" y="570"/>
                    </a:lnTo>
                    <a:lnTo>
                      <a:pt x="1432" y="620"/>
                    </a:lnTo>
                    <a:lnTo>
                      <a:pt x="1369" y="690"/>
                    </a:lnTo>
                    <a:lnTo>
                      <a:pt x="1269" y="733"/>
                    </a:lnTo>
                    <a:lnTo>
                      <a:pt x="1033" y="752"/>
                    </a:lnTo>
                    <a:lnTo>
                      <a:pt x="993" y="782"/>
                    </a:lnTo>
                    <a:lnTo>
                      <a:pt x="1016" y="830"/>
                    </a:lnTo>
                    <a:lnTo>
                      <a:pt x="1114" y="876"/>
                    </a:lnTo>
                    <a:lnTo>
                      <a:pt x="1125" y="931"/>
                    </a:lnTo>
                    <a:lnTo>
                      <a:pt x="1004" y="988"/>
                    </a:lnTo>
                    <a:lnTo>
                      <a:pt x="693" y="988"/>
                    </a:lnTo>
                    <a:lnTo>
                      <a:pt x="351" y="942"/>
                    </a:lnTo>
                    <a:lnTo>
                      <a:pt x="178" y="895"/>
                    </a:lnTo>
                    <a:lnTo>
                      <a:pt x="52" y="830"/>
                    </a:lnTo>
                    <a:lnTo>
                      <a:pt x="46" y="779"/>
                    </a:lnTo>
                    <a:lnTo>
                      <a:pt x="86" y="733"/>
                    </a:lnTo>
                    <a:lnTo>
                      <a:pt x="242" y="698"/>
                    </a:lnTo>
                    <a:lnTo>
                      <a:pt x="520" y="687"/>
                    </a:lnTo>
                    <a:lnTo>
                      <a:pt x="952" y="616"/>
                    </a:lnTo>
                    <a:lnTo>
                      <a:pt x="849" y="605"/>
                    </a:lnTo>
                    <a:lnTo>
                      <a:pt x="831" y="534"/>
                    </a:lnTo>
                    <a:lnTo>
                      <a:pt x="486" y="488"/>
                    </a:lnTo>
                    <a:lnTo>
                      <a:pt x="0" y="454"/>
                    </a:lnTo>
                    <a:lnTo>
                      <a:pt x="34" y="395"/>
                    </a:lnTo>
                    <a:lnTo>
                      <a:pt x="1091" y="360"/>
                    </a:lnTo>
                    <a:lnTo>
                      <a:pt x="1177" y="326"/>
                    </a:lnTo>
                    <a:lnTo>
                      <a:pt x="970" y="278"/>
                    </a:lnTo>
                    <a:lnTo>
                      <a:pt x="589" y="244"/>
                    </a:lnTo>
                    <a:lnTo>
                      <a:pt x="363" y="174"/>
                    </a:lnTo>
                    <a:lnTo>
                      <a:pt x="363" y="128"/>
                    </a:lnTo>
                    <a:lnTo>
                      <a:pt x="659" y="93"/>
                    </a:lnTo>
                    <a:lnTo>
                      <a:pt x="1039" y="93"/>
                    </a:lnTo>
                    <a:lnTo>
                      <a:pt x="987" y="46"/>
                    </a:lnTo>
                    <a:lnTo>
                      <a:pt x="1056" y="34"/>
                    </a:lnTo>
                    <a:lnTo>
                      <a:pt x="1767" y="34"/>
                    </a:lnTo>
                    <a:lnTo>
                      <a:pt x="6011" y="0"/>
                    </a:lnTo>
                    <a:close/>
                  </a:path>
                </a:pathLst>
              </a:custGeom>
              <a:solidFill>
                <a:srgbClr val="00A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grpSp>
            <p:nvGrpSpPr>
              <p:cNvPr id="14366" name="Group 25"/>
              <p:cNvGrpSpPr>
                <a:grpSpLocks/>
              </p:cNvGrpSpPr>
              <p:nvPr/>
            </p:nvGrpSpPr>
            <p:grpSpPr bwMode="auto">
              <a:xfrm>
                <a:off x="1775" y="3385"/>
                <a:ext cx="2430" cy="394"/>
                <a:chOff x="1775" y="3385"/>
                <a:chExt cx="2430" cy="394"/>
              </a:xfrm>
            </p:grpSpPr>
            <p:grpSp>
              <p:nvGrpSpPr>
                <p:cNvPr id="14402" name="Group 26"/>
                <p:cNvGrpSpPr>
                  <a:grpSpLocks/>
                </p:cNvGrpSpPr>
                <p:nvPr/>
              </p:nvGrpSpPr>
              <p:grpSpPr bwMode="auto">
                <a:xfrm>
                  <a:off x="2988" y="3385"/>
                  <a:ext cx="1217" cy="394"/>
                  <a:chOff x="2988" y="3385"/>
                  <a:chExt cx="1217" cy="394"/>
                </a:xfrm>
              </p:grpSpPr>
              <p:sp>
                <p:nvSpPr>
                  <p:cNvPr id="14407" name="Freeform 27"/>
                  <p:cNvSpPr>
                    <a:spLocks/>
                  </p:cNvSpPr>
                  <p:nvPr/>
                </p:nvSpPr>
                <p:spPr bwMode="auto">
                  <a:xfrm>
                    <a:off x="2988" y="3385"/>
                    <a:ext cx="1216" cy="233"/>
                  </a:xfrm>
                  <a:custGeom>
                    <a:avLst/>
                    <a:gdLst>
                      <a:gd name="T0" fmla="*/ 0 w 2433"/>
                      <a:gd name="T1" fmla="*/ 7 h 465"/>
                      <a:gd name="T2" fmla="*/ 0 w 2433"/>
                      <a:gd name="T3" fmla="*/ 6 h 465"/>
                      <a:gd name="T4" fmla="*/ 2 w 2433"/>
                      <a:gd name="T5" fmla="*/ 6 h 465"/>
                      <a:gd name="T6" fmla="*/ 5 w 2433"/>
                      <a:gd name="T7" fmla="*/ 3 h 465"/>
                      <a:gd name="T8" fmla="*/ 7 w 2433"/>
                      <a:gd name="T9" fmla="*/ 5 h 465"/>
                      <a:gd name="T10" fmla="*/ 9 w 2433"/>
                      <a:gd name="T11" fmla="*/ 2 h 465"/>
                      <a:gd name="T12" fmla="*/ 11 w 2433"/>
                      <a:gd name="T13" fmla="*/ 4 h 465"/>
                      <a:gd name="T14" fmla="*/ 13 w 2433"/>
                      <a:gd name="T15" fmla="*/ 2 h 465"/>
                      <a:gd name="T16" fmla="*/ 16 w 2433"/>
                      <a:gd name="T17" fmla="*/ 4 h 465"/>
                      <a:gd name="T18" fmla="*/ 18 w 2433"/>
                      <a:gd name="T19" fmla="*/ 1 h 465"/>
                      <a:gd name="T20" fmla="*/ 21 w 2433"/>
                      <a:gd name="T21" fmla="*/ 3 h 465"/>
                      <a:gd name="T22" fmla="*/ 23 w 2433"/>
                      <a:gd name="T23" fmla="*/ 1 h 465"/>
                      <a:gd name="T24" fmla="*/ 26 w 2433"/>
                      <a:gd name="T25" fmla="*/ 3 h 465"/>
                      <a:gd name="T26" fmla="*/ 28 w 2433"/>
                      <a:gd name="T27" fmla="*/ 0 h 465"/>
                      <a:gd name="T28" fmla="*/ 30 w 2433"/>
                      <a:gd name="T29" fmla="*/ 3 h 465"/>
                      <a:gd name="T30" fmla="*/ 32 w 2433"/>
                      <a:gd name="T31" fmla="*/ 1 h 465"/>
                      <a:gd name="T32" fmla="*/ 33 w 2433"/>
                      <a:gd name="T33" fmla="*/ 3 h 465"/>
                      <a:gd name="T34" fmla="*/ 35 w 2433"/>
                      <a:gd name="T35" fmla="*/ 1 h 465"/>
                      <a:gd name="T36" fmla="*/ 36 w 2433"/>
                      <a:gd name="T37" fmla="*/ 3 h 465"/>
                      <a:gd name="T38" fmla="*/ 37 w 2433"/>
                      <a:gd name="T39" fmla="*/ 1 h 465"/>
                      <a:gd name="T40" fmla="*/ 38 w 2433"/>
                      <a:gd name="T41" fmla="*/ 5 h 465"/>
                      <a:gd name="T42" fmla="*/ 37 w 2433"/>
                      <a:gd name="T43" fmla="*/ 5 h 465"/>
                      <a:gd name="T44" fmla="*/ 36 w 2433"/>
                      <a:gd name="T45" fmla="*/ 6 h 465"/>
                      <a:gd name="T46" fmla="*/ 35 w 2433"/>
                      <a:gd name="T47" fmla="*/ 6 h 465"/>
                      <a:gd name="T48" fmla="*/ 34 w 2433"/>
                      <a:gd name="T49" fmla="*/ 7 h 465"/>
                      <a:gd name="T50" fmla="*/ 32 w 2433"/>
                      <a:gd name="T51" fmla="*/ 7 h 465"/>
                      <a:gd name="T52" fmla="*/ 31 w 2433"/>
                      <a:gd name="T53" fmla="*/ 7 h 465"/>
                      <a:gd name="T54" fmla="*/ 30 w 2433"/>
                      <a:gd name="T55" fmla="*/ 7 h 465"/>
                      <a:gd name="T56" fmla="*/ 28 w 2433"/>
                      <a:gd name="T57" fmla="*/ 7 h 465"/>
                      <a:gd name="T58" fmla="*/ 26 w 2433"/>
                      <a:gd name="T59" fmla="*/ 8 h 465"/>
                      <a:gd name="T60" fmla="*/ 24 w 2433"/>
                      <a:gd name="T61" fmla="*/ 8 h 465"/>
                      <a:gd name="T62" fmla="*/ 20 w 2433"/>
                      <a:gd name="T63" fmla="*/ 8 h 465"/>
                      <a:gd name="T64" fmla="*/ 17 w 2433"/>
                      <a:gd name="T65" fmla="*/ 8 h 465"/>
                      <a:gd name="T66" fmla="*/ 13 w 2433"/>
                      <a:gd name="T67" fmla="*/ 8 h 465"/>
                      <a:gd name="T68" fmla="*/ 8 w 2433"/>
                      <a:gd name="T69" fmla="*/ 7 h 465"/>
                      <a:gd name="T70" fmla="*/ 4 w 2433"/>
                      <a:gd name="T71" fmla="*/ 7 h 465"/>
                      <a:gd name="T72" fmla="*/ 0 w 2433"/>
                      <a:gd name="T73" fmla="*/ 7 h 465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</a:gdLst>
                    <a:ahLst/>
                    <a:cxnLst>
                      <a:cxn ang="T74">
                        <a:pos x="T0" y="T1"/>
                      </a:cxn>
                      <a:cxn ang="T75">
                        <a:pos x="T2" y="T3"/>
                      </a:cxn>
                      <a:cxn ang="T76">
                        <a:pos x="T4" y="T5"/>
                      </a:cxn>
                      <a:cxn ang="T77">
                        <a:pos x="T6" y="T7"/>
                      </a:cxn>
                      <a:cxn ang="T78">
                        <a:pos x="T8" y="T9"/>
                      </a:cxn>
                      <a:cxn ang="T79">
                        <a:pos x="T10" y="T11"/>
                      </a:cxn>
                      <a:cxn ang="T80">
                        <a:pos x="T12" y="T13"/>
                      </a:cxn>
                      <a:cxn ang="T81">
                        <a:pos x="T14" y="T15"/>
                      </a:cxn>
                      <a:cxn ang="T82">
                        <a:pos x="T16" y="T17"/>
                      </a:cxn>
                      <a:cxn ang="T83">
                        <a:pos x="T18" y="T19"/>
                      </a:cxn>
                      <a:cxn ang="T84">
                        <a:pos x="T20" y="T21"/>
                      </a:cxn>
                      <a:cxn ang="T85">
                        <a:pos x="T22" y="T23"/>
                      </a:cxn>
                      <a:cxn ang="T86">
                        <a:pos x="T24" y="T25"/>
                      </a:cxn>
                      <a:cxn ang="T87">
                        <a:pos x="T26" y="T27"/>
                      </a:cxn>
                      <a:cxn ang="T88">
                        <a:pos x="T28" y="T29"/>
                      </a:cxn>
                      <a:cxn ang="T89">
                        <a:pos x="T30" y="T31"/>
                      </a:cxn>
                      <a:cxn ang="T90">
                        <a:pos x="T32" y="T33"/>
                      </a:cxn>
                      <a:cxn ang="T91">
                        <a:pos x="T34" y="T35"/>
                      </a:cxn>
                      <a:cxn ang="T92">
                        <a:pos x="T36" y="T37"/>
                      </a:cxn>
                      <a:cxn ang="T93">
                        <a:pos x="T38" y="T39"/>
                      </a:cxn>
                      <a:cxn ang="T94">
                        <a:pos x="T40" y="T41"/>
                      </a:cxn>
                      <a:cxn ang="T95">
                        <a:pos x="T42" y="T43"/>
                      </a:cxn>
                      <a:cxn ang="T96">
                        <a:pos x="T44" y="T45"/>
                      </a:cxn>
                      <a:cxn ang="T97">
                        <a:pos x="T46" y="T47"/>
                      </a:cxn>
                      <a:cxn ang="T98">
                        <a:pos x="T48" y="T49"/>
                      </a:cxn>
                      <a:cxn ang="T99">
                        <a:pos x="T50" y="T51"/>
                      </a:cxn>
                      <a:cxn ang="T100">
                        <a:pos x="T52" y="T53"/>
                      </a:cxn>
                      <a:cxn ang="T101">
                        <a:pos x="T54" y="T55"/>
                      </a:cxn>
                      <a:cxn ang="T102">
                        <a:pos x="T56" y="T57"/>
                      </a:cxn>
                      <a:cxn ang="T103">
                        <a:pos x="T58" y="T59"/>
                      </a:cxn>
                      <a:cxn ang="T104">
                        <a:pos x="T60" y="T61"/>
                      </a:cxn>
                      <a:cxn ang="T105">
                        <a:pos x="T62" y="T63"/>
                      </a:cxn>
                      <a:cxn ang="T106">
                        <a:pos x="T64" y="T65"/>
                      </a:cxn>
                      <a:cxn ang="T107">
                        <a:pos x="T66" y="T67"/>
                      </a:cxn>
                      <a:cxn ang="T108">
                        <a:pos x="T68" y="T69"/>
                      </a:cxn>
                      <a:cxn ang="T109">
                        <a:pos x="T70" y="T71"/>
                      </a:cxn>
                      <a:cxn ang="T110">
                        <a:pos x="T72" y="T73"/>
                      </a:cxn>
                    </a:cxnLst>
                    <a:rect l="0" t="0" r="r" b="b"/>
                    <a:pathLst>
                      <a:path w="2433" h="465">
                        <a:moveTo>
                          <a:pt x="2" y="409"/>
                        </a:moveTo>
                        <a:lnTo>
                          <a:pt x="0" y="359"/>
                        </a:lnTo>
                        <a:lnTo>
                          <a:pt x="184" y="353"/>
                        </a:lnTo>
                        <a:lnTo>
                          <a:pt x="328" y="168"/>
                        </a:lnTo>
                        <a:lnTo>
                          <a:pt x="478" y="285"/>
                        </a:lnTo>
                        <a:lnTo>
                          <a:pt x="618" y="126"/>
                        </a:lnTo>
                        <a:lnTo>
                          <a:pt x="747" y="244"/>
                        </a:lnTo>
                        <a:lnTo>
                          <a:pt x="887" y="103"/>
                        </a:lnTo>
                        <a:lnTo>
                          <a:pt x="1029" y="211"/>
                        </a:lnTo>
                        <a:lnTo>
                          <a:pt x="1210" y="52"/>
                        </a:lnTo>
                        <a:lnTo>
                          <a:pt x="1375" y="168"/>
                        </a:lnTo>
                        <a:lnTo>
                          <a:pt x="1527" y="26"/>
                        </a:lnTo>
                        <a:lnTo>
                          <a:pt x="1677" y="158"/>
                        </a:lnTo>
                        <a:lnTo>
                          <a:pt x="1813" y="0"/>
                        </a:lnTo>
                        <a:lnTo>
                          <a:pt x="1944" y="158"/>
                        </a:lnTo>
                        <a:lnTo>
                          <a:pt x="2072" y="7"/>
                        </a:lnTo>
                        <a:lnTo>
                          <a:pt x="2168" y="165"/>
                        </a:lnTo>
                        <a:lnTo>
                          <a:pt x="2264" y="15"/>
                        </a:lnTo>
                        <a:lnTo>
                          <a:pt x="2322" y="188"/>
                        </a:lnTo>
                        <a:lnTo>
                          <a:pt x="2431" y="35"/>
                        </a:lnTo>
                        <a:lnTo>
                          <a:pt x="2433" y="296"/>
                        </a:lnTo>
                        <a:lnTo>
                          <a:pt x="2404" y="314"/>
                        </a:lnTo>
                        <a:lnTo>
                          <a:pt x="2354" y="345"/>
                        </a:lnTo>
                        <a:lnTo>
                          <a:pt x="2285" y="372"/>
                        </a:lnTo>
                        <a:lnTo>
                          <a:pt x="2201" y="390"/>
                        </a:lnTo>
                        <a:lnTo>
                          <a:pt x="2095" y="413"/>
                        </a:lnTo>
                        <a:lnTo>
                          <a:pt x="2018" y="427"/>
                        </a:lnTo>
                        <a:lnTo>
                          <a:pt x="1934" y="437"/>
                        </a:lnTo>
                        <a:lnTo>
                          <a:pt x="1838" y="446"/>
                        </a:lnTo>
                        <a:lnTo>
                          <a:pt x="1698" y="457"/>
                        </a:lnTo>
                        <a:lnTo>
                          <a:pt x="1542" y="461"/>
                        </a:lnTo>
                        <a:lnTo>
                          <a:pt x="1339" y="465"/>
                        </a:lnTo>
                        <a:lnTo>
                          <a:pt x="1108" y="465"/>
                        </a:lnTo>
                        <a:lnTo>
                          <a:pt x="853" y="461"/>
                        </a:lnTo>
                        <a:lnTo>
                          <a:pt x="549" y="442"/>
                        </a:lnTo>
                        <a:lnTo>
                          <a:pt x="290" y="424"/>
                        </a:lnTo>
                        <a:lnTo>
                          <a:pt x="2" y="409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pt-PT"/>
                  </a:p>
                </p:txBody>
              </p:sp>
              <p:sp>
                <p:nvSpPr>
                  <p:cNvPr id="14408" name="Freeform 28"/>
                  <p:cNvSpPr>
                    <a:spLocks/>
                  </p:cNvSpPr>
                  <p:nvPr/>
                </p:nvSpPr>
                <p:spPr bwMode="auto">
                  <a:xfrm>
                    <a:off x="2989" y="3533"/>
                    <a:ext cx="1216" cy="246"/>
                  </a:xfrm>
                  <a:custGeom>
                    <a:avLst/>
                    <a:gdLst>
                      <a:gd name="T0" fmla="*/ 0 w 2431"/>
                      <a:gd name="T1" fmla="*/ 2 h 491"/>
                      <a:gd name="T2" fmla="*/ 0 w 2431"/>
                      <a:gd name="T3" fmla="*/ 7 h 491"/>
                      <a:gd name="T4" fmla="*/ 3 w 2431"/>
                      <a:gd name="T5" fmla="*/ 7 h 491"/>
                      <a:gd name="T6" fmla="*/ 7 w 2431"/>
                      <a:gd name="T7" fmla="*/ 8 h 491"/>
                      <a:gd name="T8" fmla="*/ 12 w 2431"/>
                      <a:gd name="T9" fmla="*/ 8 h 491"/>
                      <a:gd name="T10" fmla="*/ 16 w 2431"/>
                      <a:gd name="T11" fmla="*/ 8 h 491"/>
                      <a:gd name="T12" fmla="*/ 20 w 2431"/>
                      <a:gd name="T13" fmla="*/ 8 h 491"/>
                      <a:gd name="T14" fmla="*/ 23 w 2431"/>
                      <a:gd name="T15" fmla="*/ 8 h 491"/>
                      <a:gd name="T16" fmla="*/ 25 w 2431"/>
                      <a:gd name="T17" fmla="*/ 8 h 491"/>
                      <a:gd name="T18" fmla="*/ 27 w 2431"/>
                      <a:gd name="T19" fmla="*/ 8 h 491"/>
                      <a:gd name="T20" fmla="*/ 29 w 2431"/>
                      <a:gd name="T21" fmla="*/ 8 h 491"/>
                      <a:gd name="T22" fmla="*/ 31 w 2431"/>
                      <a:gd name="T23" fmla="*/ 8 h 491"/>
                      <a:gd name="T24" fmla="*/ 33 w 2431"/>
                      <a:gd name="T25" fmla="*/ 7 h 491"/>
                      <a:gd name="T26" fmla="*/ 35 w 2431"/>
                      <a:gd name="T27" fmla="*/ 7 h 491"/>
                      <a:gd name="T28" fmla="*/ 36 w 2431"/>
                      <a:gd name="T29" fmla="*/ 7 h 491"/>
                      <a:gd name="T30" fmla="*/ 37 w 2431"/>
                      <a:gd name="T31" fmla="*/ 7 h 491"/>
                      <a:gd name="T32" fmla="*/ 38 w 2431"/>
                      <a:gd name="T33" fmla="*/ 0 h 491"/>
                      <a:gd name="T34" fmla="*/ 38 w 2431"/>
                      <a:gd name="T35" fmla="*/ 1 h 491"/>
                      <a:gd name="T36" fmla="*/ 37 w 2431"/>
                      <a:gd name="T37" fmla="*/ 1 h 491"/>
                      <a:gd name="T38" fmla="*/ 36 w 2431"/>
                      <a:gd name="T39" fmla="*/ 2 h 491"/>
                      <a:gd name="T40" fmla="*/ 35 w 2431"/>
                      <a:gd name="T41" fmla="*/ 2 h 491"/>
                      <a:gd name="T42" fmla="*/ 33 w 2431"/>
                      <a:gd name="T43" fmla="*/ 2 h 491"/>
                      <a:gd name="T44" fmla="*/ 32 w 2431"/>
                      <a:gd name="T45" fmla="*/ 3 h 491"/>
                      <a:gd name="T46" fmla="*/ 31 w 2431"/>
                      <a:gd name="T47" fmla="*/ 3 h 491"/>
                      <a:gd name="T48" fmla="*/ 29 w 2431"/>
                      <a:gd name="T49" fmla="*/ 3 h 491"/>
                      <a:gd name="T50" fmla="*/ 27 w 2431"/>
                      <a:gd name="T51" fmla="*/ 3 h 491"/>
                      <a:gd name="T52" fmla="*/ 25 w 2431"/>
                      <a:gd name="T53" fmla="*/ 3 h 491"/>
                      <a:gd name="T54" fmla="*/ 21 w 2431"/>
                      <a:gd name="T55" fmla="*/ 3 h 491"/>
                      <a:gd name="T56" fmla="*/ 18 w 2431"/>
                      <a:gd name="T57" fmla="*/ 3 h 491"/>
                      <a:gd name="T58" fmla="*/ 14 w 2431"/>
                      <a:gd name="T59" fmla="*/ 3 h 491"/>
                      <a:gd name="T60" fmla="*/ 9 w 2431"/>
                      <a:gd name="T61" fmla="*/ 3 h 491"/>
                      <a:gd name="T62" fmla="*/ 5 w 2431"/>
                      <a:gd name="T63" fmla="*/ 2 h 491"/>
                      <a:gd name="T64" fmla="*/ 0 w 2431"/>
                      <a:gd name="T65" fmla="*/ 2 h 491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0" t="0" r="r" b="b"/>
                    <a:pathLst>
                      <a:path w="2431" h="491">
                        <a:moveTo>
                          <a:pt x="0" y="113"/>
                        </a:moveTo>
                        <a:lnTo>
                          <a:pt x="0" y="417"/>
                        </a:lnTo>
                        <a:lnTo>
                          <a:pt x="152" y="429"/>
                        </a:lnTo>
                        <a:lnTo>
                          <a:pt x="399" y="450"/>
                        </a:lnTo>
                        <a:lnTo>
                          <a:pt x="743" y="476"/>
                        </a:lnTo>
                        <a:lnTo>
                          <a:pt x="985" y="491"/>
                        </a:lnTo>
                        <a:lnTo>
                          <a:pt x="1246" y="491"/>
                        </a:lnTo>
                        <a:lnTo>
                          <a:pt x="1415" y="487"/>
                        </a:lnTo>
                        <a:lnTo>
                          <a:pt x="1588" y="487"/>
                        </a:lnTo>
                        <a:lnTo>
                          <a:pt x="1701" y="480"/>
                        </a:lnTo>
                        <a:lnTo>
                          <a:pt x="1838" y="468"/>
                        </a:lnTo>
                        <a:lnTo>
                          <a:pt x="1934" y="461"/>
                        </a:lnTo>
                        <a:lnTo>
                          <a:pt x="2074" y="443"/>
                        </a:lnTo>
                        <a:lnTo>
                          <a:pt x="2193" y="429"/>
                        </a:lnTo>
                        <a:lnTo>
                          <a:pt x="2289" y="417"/>
                        </a:lnTo>
                        <a:lnTo>
                          <a:pt x="2347" y="402"/>
                        </a:lnTo>
                        <a:lnTo>
                          <a:pt x="2431" y="0"/>
                        </a:lnTo>
                        <a:lnTo>
                          <a:pt x="2402" y="18"/>
                        </a:lnTo>
                        <a:lnTo>
                          <a:pt x="2352" y="49"/>
                        </a:lnTo>
                        <a:lnTo>
                          <a:pt x="2283" y="74"/>
                        </a:lnTo>
                        <a:lnTo>
                          <a:pt x="2199" y="93"/>
                        </a:lnTo>
                        <a:lnTo>
                          <a:pt x="2093" y="115"/>
                        </a:lnTo>
                        <a:lnTo>
                          <a:pt x="2016" y="129"/>
                        </a:lnTo>
                        <a:lnTo>
                          <a:pt x="1932" y="141"/>
                        </a:lnTo>
                        <a:lnTo>
                          <a:pt x="1834" y="150"/>
                        </a:lnTo>
                        <a:lnTo>
                          <a:pt x="1694" y="161"/>
                        </a:lnTo>
                        <a:lnTo>
                          <a:pt x="1540" y="165"/>
                        </a:lnTo>
                        <a:lnTo>
                          <a:pt x="1337" y="169"/>
                        </a:lnTo>
                        <a:lnTo>
                          <a:pt x="1104" y="169"/>
                        </a:lnTo>
                        <a:lnTo>
                          <a:pt x="851" y="165"/>
                        </a:lnTo>
                        <a:lnTo>
                          <a:pt x="547" y="146"/>
                        </a:lnTo>
                        <a:lnTo>
                          <a:pt x="288" y="128"/>
                        </a:lnTo>
                        <a:lnTo>
                          <a:pt x="0" y="113"/>
                        </a:lnTo>
                        <a:close/>
                      </a:path>
                    </a:pathLst>
                  </a:custGeom>
                  <a:solidFill>
                    <a:srgbClr val="A0A0A0"/>
                  </a:solidFill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pt-PT"/>
                  </a:p>
                </p:txBody>
              </p:sp>
              <p:sp>
                <p:nvSpPr>
                  <p:cNvPr id="14409" name="Freeform 29"/>
                  <p:cNvSpPr>
                    <a:spLocks/>
                  </p:cNvSpPr>
                  <p:nvPr/>
                </p:nvSpPr>
                <p:spPr bwMode="auto">
                  <a:xfrm>
                    <a:off x="2988" y="3422"/>
                    <a:ext cx="1216" cy="196"/>
                  </a:xfrm>
                  <a:custGeom>
                    <a:avLst/>
                    <a:gdLst>
                      <a:gd name="T0" fmla="*/ 0 w 2431"/>
                      <a:gd name="T1" fmla="*/ 6 h 391"/>
                      <a:gd name="T2" fmla="*/ 2 w 2431"/>
                      <a:gd name="T3" fmla="*/ 6 h 391"/>
                      <a:gd name="T4" fmla="*/ 4 w 2431"/>
                      <a:gd name="T5" fmla="*/ 4 h 391"/>
                      <a:gd name="T6" fmla="*/ 6 w 2431"/>
                      <a:gd name="T7" fmla="*/ 6 h 391"/>
                      <a:gd name="T8" fmla="*/ 8 w 2431"/>
                      <a:gd name="T9" fmla="*/ 3 h 391"/>
                      <a:gd name="T10" fmla="*/ 11 w 2431"/>
                      <a:gd name="T11" fmla="*/ 6 h 391"/>
                      <a:gd name="T12" fmla="*/ 13 w 2431"/>
                      <a:gd name="T13" fmla="*/ 3 h 391"/>
                      <a:gd name="T14" fmla="*/ 16 w 2431"/>
                      <a:gd name="T15" fmla="*/ 5 h 391"/>
                      <a:gd name="T16" fmla="*/ 19 w 2431"/>
                      <a:gd name="T17" fmla="*/ 3 h 391"/>
                      <a:gd name="T18" fmla="*/ 21 w 2431"/>
                      <a:gd name="T19" fmla="*/ 5 h 391"/>
                      <a:gd name="T20" fmla="*/ 24 w 2431"/>
                      <a:gd name="T21" fmla="*/ 2 h 391"/>
                      <a:gd name="T22" fmla="*/ 27 w 2431"/>
                      <a:gd name="T23" fmla="*/ 5 h 391"/>
                      <a:gd name="T24" fmla="*/ 29 w 2431"/>
                      <a:gd name="T25" fmla="*/ 2 h 391"/>
                      <a:gd name="T26" fmla="*/ 32 w 2431"/>
                      <a:gd name="T27" fmla="*/ 5 h 391"/>
                      <a:gd name="T28" fmla="*/ 33 w 2431"/>
                      <a:gd name="T29" fmla="*/ 2 h 391"/>
                      <a:gd name="T30" fmla="*/ 35 w 2431"/>
                      <a:gd name="T31" fmla="*/ 5 h 391"/>
                      <a:gd name="T32" fmla="*/ 37 w 2431"/>
                      <a:gd name="T33" fmla="*/ 0 h 391"/>
                      <a:gd name="T34" fmla="*/ 38 w 2431"/>
                      <a:gd name="T35" fmla="*/ 4 h 391"/>
                      <a:gd name="T36" fmla="*/ 38 w 2431"/>
                      <a:gd name="T37" fmla="*/ 4 h 391"/>
                      <a:gd name="T38" fmla="*/ 37 w 2431"/>
                      <a:gd name="T39" fmla="*/ 5 h 391"/>
                      <a:gd name="T40" fmla="*/ 36 w 2431"/>
                      <a:gd name="T41" fmla="*/ 5 h 391"/>
                      <a:gd name="T42" fmla="*/ 35 w 2431"/>
                      <a:gd name="T43" fmla="*/ 5 h 391"/>
                      <a:gd name="T44" fmla="*/ 33 w 2431"/>
                      <a:gd name="T45" fmla="*/ 6 h 391"/>
                      <a:gd name="T46" fmla="*/ 32 w 2431"/>
                      <a:gd name="T47" fmla="*/ 6 h 391"/>
                      <a:gd name="T48" fmla="*/ 31 w 2431"/>
                      <a:gd name="T49" fmla="*/ 6 h 391"/>
                      <a:gd name="T50" fmla="*/ 29 w 2431"/>
                      <a:gd name="T51" fmla="*/ 6 h 391"/>
                      <a:gd name="T52" fmla="*/ 27 w 2431"/>
                      <a:gd name="T53" fmla="*/ 6 h 391"/>
                      <a:gd name="T54" fmla="*/ 25 w 2431"/>
                      <a:gd name="T55" fmla="*/ 7 h 391"/>
                      <a:gd name="T56" fmla="*/ 21 w 2431"/>
                      <a:gd name="T57" fmla="*/ 7 h 391"/>
                      <a:gd name="T58" fmla="*/ 18 w 2431"/>
                      <a:gd name="T59" fmla="*/ 7 h 391"/>
                      <a:gd name="T60" fmla="*/ 14 w 2431"/>
                      <a:gd name="T61" fmla="*/ 7 h 391"/>
                      <a:gd name="T62" fmla="*/ 9 w 2431"/>
                      <a:gd name="T63" fmla="*/ 6 h 391"/>
                      <a:gd name="T64" fmla="*/ 5 w 2431"/>
                      <a:gd name="T65" fmla="*/ 6 h 391"/>
                      <a:gd name="T66" fmla="*/ 0 w 2431"/>
                      <a:gd name="T67" fmla="*/ 6 h 391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</a:gdLst>
                    <a:ahLst/>
                    <a:cxnLst>
                      <a:cxn ang="T68">
                        <a:pos x="T0" y="T1"/>
                      </a:cxn>
                      <a:cxn ang="T69">
                        <a:pos x="T2" y="T3"/>
                      </a:cxn>
                      <a:cxn ang="T70">
                        <a:pos x="T4" y="T5"/>
                      </a:cxn>
                      <a:cxn ang="T71">
                        <a:pos x="T6" y="T7"/>
                      </a:cxn>
                      <a:cxn ang="T72">
                        <a:pos x="T8" y="T9"/>
                      </a:cxn>
                      <a:cxn ang="T73">
                        <a:pos x="T10" y="T11"/>
                      </a:cxn>
                      <a:cxn ang="T74">
                        <a:pos x="T12" y="T13"/>
                      </a:cxn>
                      <a:cxn ang="T75">
                        <a:pos x="T14" y="T15"/>
                      </a:cxn>
                      <a:cxn ang="T76">
                        <a:pos x="T16" y="T17"/>
                      </a:cxn>
                      <a:cxn ang="T77">
                        <a:pos x="T18" y="T19"/>
                      </a:cxn>
                      <a:cxn ang="T78">
                        <a:pos x="T20" y="T21"/>
                      </a:cxn>
                      <a:cxn ang="T79">
                        <a:pos x="T22" y="T23"/>
                      </a:cxn>
                      <a:cxn ang="T80">
                        <a:pos x="T24" y="T25"/>
                      </a:cxn>
                      <a:cxn ang="T81">
                        <a:pos x="T26" y="T27"/>
                      </a:cxn>
                      <a:cxn ang="T82">
                        <a:pos x="T28" y="T29"/>
                      </a:cxn>
                      <a:cxn ang="T83">
                        <a:pos x="T30" y="T31"/>
                      </a:cxn>
                      <a:cxn ang="T84">
                        <a:pos x="T32" y="T33"/>
                      </a:cxn>
                      <a:cxn ang="T85">
                        <a:pos x="T34" y="T35"/>
                      </a:cxn>
                      <a:cxn ang="T86">
                        <a:pos x="T36" y="T37"/>
                      </a:cxn>
                      <a:cxn ang="T87">
                        <a:pos x="T38" y="T39"/>
                      </a:cxn>
                      <a:cxn ang="T88">
                        <a:pos x="T40" y="T41"/>
                      </a:cxn>
                      <a:cxn ang="T89">
                        <a:pos x="T42" y="T43"/>
                      </a:cxn>
                      <a:cxn ang="T90">
                        <a:pos x="T44" y="T45"/>
                      </a:cxn>
                      <a:cxn ang="T91">
                        <a:pos x="T46" y="T47"/>
                      </a:cxn>
                      <a:cxn ang="T92">
                        <a:pos x="T48" y="T49"/>
                      </a:cxn>
                      <a:cxn ang="T93">
                        <a:pos x="T50" y="T51"/>
                      </a:cxn>
                      <a:cxn ang="T94">
                        <a:pos x="T52" y="T53"/>
                      </a:cxn>
                      <a:cxn ang="T95">
                        <a:pos x="T54" y="T55"/>
                      </a:cxn>
                      <a:cxn ang="T96">
                        <a:pos x="T56" y="T57"/>
                      </a:cxn>
                      <a:cxn ang="T97">
                        <a:pos x="T58" y="T59"/>
                      </a:cxn>
                      <a:cxn ang="T98">
                        <a:pos x="T60" y="T61"/>
                      </a:cxn>
                      <a:cxn ang="T99">
                        <a:pos x="T62" y="T63"/>
                      </a:cxn>
                      <a:cxn ang="T100">
                        <a:pos x="T64" y="T65"/>
                      </a:cxn>
                      <a:cxn ang="T101">
                        <a:pos x="T66" y="T67"/>
                      </a:cxn>
                    </a:cxnLst>
                    <a:rect l="0" t="0" r="r" b="b"/>
                    <a:pathLst>
                      <a:path w="2431" h="391">
                        <a:moveTo>
                          <a:pt x="0" y="335"/>
                        </a:moveTo>
                        <a:lnTo>
                          <a:pt x="77" y="328"/>
                        </a:lnTo>
                        <a:lnTo>
                          <a:pt x="204" y="198"/>
                        </a:lnTo>
                        <a:lnTo>
                          <a:pt x="348" y="334"/>
                        </a:lnTo>
                        <a:lnTo>
                          <a:pt x="476" y="171"/>
                        </a:lnTo>
                        <a:lnTo>
                          <a:pt x="657" y="336"/>
                        </a:lnTo>
                        <a:lnTo>
                          <a:pt x="816" y="166"/>
                        </a:lnTo>
                        <a:lnTo>
                          <a:pt x="966" y="314"/>
                        </a:lnTo>
                        <a:lnTo>
                          <a:pt x="1160" y="140"/>
                        </a:lnTo>
                        <a:lnTo>
                          <a:pt x="1304" y="314"/>
                        </a:lnTo>
                        <a:lnTo>
                          <a:pt x="1475" y="117"/>
                        </a:lnTo>
                        <a:lnTo>
                          <a:pt x="1667" y="294"/>
                        </a:lnTo>
                        <a:lnTo>
                          <a:pt x="1840" y="84"/>
                        </a:lnTo>
                        <a:lnTo>
                          <a:pt x="1986" y="294"/>
                        </a:lnTo>
                        <a:lnTo>
                          <a:pt x="2109" y="84"/>
                        </a:lnTo>
                        <a:lnTo>
                          <a:pt x="2214" y="277"/>
                        </a:lnTo>
                        <a:lnTo>
                          <a:pt x="2328" y="0"/>
                        </a:lnTo>
                        <a:lnTo>
                          <a:pt x="2431" y="222"/>
                        </a:lnTo>
                        <a:lnTo>
                          <a:pt x="2402" y="240"/>
                        </a:lnTo>
                        <a:lnTo>
                          <a:pt x="2352" y="271"/>
                        </a:lnTo>
                        <a:lnTo>
                          <a:pt x="2283" y="298"/>
                        </a:lnTo>
                        <a:lnTo>
                          <a:pt x="2199" y="316"/>
                        </a:lnTo>
                        <a:lnTo>
                          <a:pt x="2093" y="339"/>
                        </a:lnTo>
                        <a:lnTo>
                          <a:pt x="2016" y="353"/>
                        </a:lnTo>
                        <a:lnTo>
                          <a:pt x="1932" y="363"/>
                        </a:lnTo>
                        <a:lnTo>
                          <a:pt x="1836" y="372"/>
                        </a:lnTo>
                        <a:lnTo>
                          <a:pt x="1696" y="383"/>
                        </a:lnTo>
                        <a:lnTo>
                          <a:pt x="1540" y="387"/>
                        </a:lnTo>
                        <a:lnTo>
                          <a:pt x="1337" y="391"/>
                        </a:lnTo>
                        <a:lnTo>
                          <a:pt x="1106" y="391"/>
                        </a:lnTo>
                        <a:lnTo>
                          <a:pt x="851" y="387"/>
                        </a:lnTo>
                        <a:lnTo>
                          <a:pt x="547" y="368"/>
                        </a:lnTo>
                        <a:lnTo>
                          <a:pt x="288" y="350"/>
                        </a:lnTo>
                        <a:lnTo>
                          <a:pt x="0" y="335"/>
                        </a:lnTo>
                        <a:close/>
                      </a:path>
                    </a:pathLst>
                  </a:custGeom>
                  <a:solidFill>
                    <a:srgbClr val="C0C0C0"/>
                  </a:solidFill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pt-PT"/>
                  </a:p>
                </p:txBody>
              </p:sp>
            </p:grpSp>
            <p:grpSp>
              <p:nvGrpSpPr>
                <p:cNvPr id="14403" name="Group 30"/>
                <p:cNvGrpSpPr>
                  <a:grpSpLocks/>
                </p:cNvGrpSpPr>
                <p:nvPr/>
              </p:nvGrpSpPr>
              <p:grpSpPr bwMode="auto">
                <a:xfrm>
                  <a:off x="1775" y="3386"/>
                  <a:ext cx="1215" cy="393"/>
                  <a:chOff x="1775" y="3386"/>
                  <a:chExt cx="1215" cy="393"/>
                </a:xfrm>
              </p:grpSpPr>
              <p:sp>
                <p:nvSpPr>
                  <p:cNvPr id="14404" name="Freeform 31"/>
                  <p:cNvSpPr>
                    <a:spLocks/>
                  </p:cNvSpPr>
                  <p:nvPr/>
                </p:nvSpPr>
                <p:spPr bwMode="auto">
                  <a:xfrm>
                    <a:off x="1776" y="3386"/>
                    <a:ext cx="1214" cy="233"/>
                  </a:xfrm>
                  <a:custGeom>
                    <a:avLst/>
                    <a:gdLst>
                      <a:gd name="T0" fmla="*/ 37 w 2430"/>
                      <a:gd name="T1" fmla="*/ 7 h 465"/>
                      <a:gd name="T2" fmla="*/ 37 w 2430"/>
                      <a:gd name="T3" fmla="*/ 6 h 465"/>
                      <a:gd name="T4" fmla="*/ 35 w 2430"/>
                      <a:gd name="T5" fmla="*/ 6 h 465"/>
                      <a:gd name="T6" fmla="*/ 32 w 2430"/>
                      <a:gd name="T7" fmla="*/ 3 h 465"/>
                      <a:gd name="T8" fmla="*/ 30 w 2430"/>
                      <a:gd name="T9" fmla="*/ 5 h 465"/>
                      <a:gd name="T10" fmla="*/ 28 w 2430"/>
                      <a:gd name="T11" fmla="*/ 2 h 465"/>
                      <a:gd name="T12" fmla="*/ 26 w 2430"/>
                      <a:gd name="T13" fmla="*/ 4 h 465"/>
                      <a:gd name="T14" fmla="*/ 24 w 2430"/>
                      <a:gd name="T15" fmla="*/ 2 h 465"/>
                      <a:gd name="T16" fmla="*/ 21 w 2430"/>
                      <a:gd name="T17" fmla="*/ 4 h 465"/>
                      <a:gd name="T18" fmla="*/ 19 w 2430"/>
                      <a:gd name="T19" fmla="*/ 1 h 465"/>
                      <a:gd name="T20" fmla="*/ 16 w 2430"/>
                      <a:gd name="T21" fmla="*/ 3 h 465"/>
                      <a:gd name="T22" fmla="*/ 14 w 2430"/>
                      <a:gd name="T23" fmla="*/ 1 h 465"/>
                      <a:gd name="T24" fmla="*/ 11 w 2430"/>
                      <a:gd name="T25" fmla="*/ 3 h 465"/>
                      <a:gd name="T26" fmla="*/ 9 w 2430"/>
                      <a:gd name="T27" fmla="*/ 0 h 465"/>
                      <a:gd name="T28" fmla="*/ 7 w 2430"/>
                      <a:gd name="T29" fmla="*/ 3 h 465"/>
                      <a:gd name="T30" fmla="*/ 5 w 2430"/>
                      <a:gd name="T31" fmla="*/ 1 h 465"/>
                      <a:gd name="T32" fmla="*/ 4 w 2430"/>
                      <a:gd name="T33" fmla="*/ 3 h 465"/>
                      <a:gd name="T34" fmla="*/ 2 w 2430"/>
                      <a:gd name="T35" fmla="*/ 1 h 465"/>
                      <a:gd name="T36" fmla="*/ 1 w 2430"/>
                      <a:gd name="T37" fmla="*/ 3 h 465"/>
                      <a:gd name="T38" fmla="*/ 0 w 2430"/>
                      <a:gd name="T39" fmla="*/ 1 h 465"/>
                      <a:gd name="T40" fmla="*/ 0 w 2430"/>
                      <a:gd name="T41" fmla="*/ 5 h 465"/>
                      <a:gd name="T42" fmla="*/ 0 w 2430"/>
                      <a:gd name="T43" fmla="*/ 5 h 465"/>
                      <a:gd name="T44" fmla="*/ 1 w 2430"/>
                      <a:gd name="T45" fmla="*/ 6 h 465"/>
                      <a:gd name="T46" fmla="*/ 2 w 2430"/>
                      <a:gd name="T47" fmla="*/ 6 h 465"/>
                      <a:gd name="T48" fmla="*/ 3 w 2430"/>
                      <a:gd name="T49" fmla="*/ 7 h 465"/>
                      <a:gd name="T50" fmla="*/ 5 w 2430"/>
                      <a:gd name="T51" fmla="*/ 7 h 465"/>
                      <a:gd name="T52" fmla="*/ 6 w 2430"/>
                      <a:gd name="T53" fmla="*/ 7 h 465"/>
                      <a:gd name="T54" fmla="*/ 7 w 2430"/>
                      <a:gd name="T55" fmla="*/ 7 h 465"/>
                      <a:gd name="T56" fmla="*/ 9 w 2430"/>
                      <a:gd name="T57" fmla="*/ 7 h 465"/>
                      <a:gd name="T58" fmla="*/ 11 w 2430"/>
                      <a:gd name="T59" fmla="*/ 8 h 465"/>
                      <a:gd name="T60" fmla="*/ 13 w 2430"/>
                      <a:gd name="T61" fmla="*/ 8 h 465"/>
                      <a:gd name="T62" fmla="*/ 17 w 2430"/>
                      <a:gd name="T63" fmla="*/ 8 h 465"/>
                      <a:gd name="T64" fmla="*/ 20 w 2430"/>
                      <a:gd name="T65" fmla="*/ 8 h 465"/>
                      <a:gd name="T66" fmla="*/ 24 w 2430"/>
                      <a:gd name="T67" fmla="*/ 8 h 465"/>
                      <a:gd name="T68" fmla="*/ 29 w 2430"/>
                      <a:gd name="T69" fmla="*/ 7 h 465"/>
                      <a:gd name="T70" fmla="*/ 33 w 2430"/>
                      <a:gd name="T71" fmla="*/ 7 h 465"/>
                      <a:gd name="T72" fmla="*/ 37 w 2430"/>
                      <a:gd name="T73" fmla="*/ 7 h 465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</a:gdLst>
                    <a:ahLst/>
                    <a:cxnLst>
                      <a:cxn ang="T74">
                        <a:pos x="T0" y="T1"/>
                      </a:cxn>
                      <a:cxn ang="T75">
                        <a:pos x="T2" y="T3"/>
                      </a:cxn>
                      <a:cxn ang="T76">
                        <a:pos x="T4" y="T5"/>
                      </a:cxn>
                      <a:cxn ang="T77">
                        <a:pos x="T6" y="T7"/>
                      </a:cxn>
                      <a:cxn ang="T78">
                        <a:pos x="T8" y="T9"/>
                      </a:cxn>
                      <a:cxn ang="T79">
                        <a:pos x="T10" y="T11"/>
                      </a:cxn>
                      <a:cxn ang="T80">
                        <a:pos x="T12" y="T13"/>
                      </a:cxn>
                      <a:cxn ang="T81">
                        <a:pos x="T14" y="T15"/>
                      </a:cxn>
                      <a:cxn ang="T82">
                        <a:pos x="T16" y="T17"/>
                      </a:cxn>
                      <a:cxn ang="T83">
                        <a:pos x="T18" y="T19"/>
                      </a:cxn>
                      <a:cxn ang="T84">
                        <a:pos x="T20" y="T21"/>
                      </a:cxn>
                      <a:cxn ang="T85">
                        <a:pos x="T22" y="T23"/>
                      </a:cxn>
                      <a:cxn ang="T86">
                        <a:pos x="T24" y="T25"/>
                      </a:cxn>
                      <a:cxn ang="T87">
                        <a:pos x="T26" y="T27"/>
                      </a:cxn>
                      <a:cxn ang="T88">
                        <a:pos x="T28" y="T29"/>
                      </a:cxn>
                      <a:cxn ang="T89">
                        <a:pos x="T30" y="T31"/>
                      </a:cxn>
                      <a:cxn ang="T90">
                        <a:pos x="T32" y="T33"/>
                      </a:cxn>
                      <a:cxn ang="T91">
                        <a:pos x="T34" y="T35"/>
                      </a:cxn>
                      <a:cxn ang="T92">
                        <a:pos x="T36" y="T37"/>
                      </a:cxn>
                      <a:cxn ang="T93">
                        <a:pos x="T38" y="T39"/>
                      </a:cxn>
                      <a:cxn ang="T94">
                        <a:pos x="T40" y="T41"/>
                      </a:cxn>
                      <a:cxn ang="T95">
                        <a:pos x="T42" y="T43"/>
                      </a:cxn>
                      <a:cxn ang="T96">
                        <a:pos x="T44" y="T45"/>
                      </a:cxn>
                      <a:cxn ang="T97">
                        <a:pos x="T46" y="T47"/>
                      </a:cxn>
                      <a:cxn ang="T98">
                        <a:pos x="T48" y="T49"/>
                      </a:cxn>
                      <a:cxn ang="T99">
                        <a:pos x="T50" y="T51"/>
                      </a:cxn>
                      <a:cxn ang="T100">
                        <a:pos x="T52" y="T53"/>
                      </a:cxn>
                      <a:cxn ang="T101">
                        <a:pos x="T54" y="T55"/>
                      </a:cxn>
                      <a:cxn ang="T102">
                        <a:pos x="T56" y="T57"/>
                      </a:cxn>
                      <a:cxn ang="T103">
                        <a:pos x="T58" y="T59"/>
                      </a:cxn>
                      <a:cxn ang="T104">
                        <a:pos x="T60" y="T61"/>
                      </a:cxn>
                      <a:cxn ang="T105">
                        <a:pos x="T62" y="T63"/>
                      </a:cxn>
                      <a:cxn ang="T106">
                        <a:pos x="T64" y="T65"/>
                      </a:cxn>
                      <a:cxn ang="T107">
                        <a:pos x="T66" y="T67"/>
                      </a:cxn>
                      <a:cxn ang="T108">
                        <a:pos x="T68" y="T69"/>
                      </a:cxn>
                      <a:cxn ang="T109">
                        <a:pos x="T70" y="T71"/>
                      </a:cxn>
                      <a:cxn ang="T110">
                        <a:pos x="T72" y="T73"/>
                      </a:cxn>
                    </a:cxnLst>
                    <a:rect l="0" t="0" r="r" b="b"/>
                    <a:pathLst>
                      <a:path w="2430" h="465">
                        <a:moveTo>
                          <a:pt x="2430" y="409"/>
                        </a:moveTo>
                        <a:lnTo>
                          <a:pt x="2430" y="358"/>
                        </a:lnTo>
                        <a:lnTo>
                          <a:pt x="2245" y="353"/>
                        </a:lnTo>
                        <a:lnTo>
                          <a:pt x="2101" y="167"/>
                        </a:lnTo>
                        <a:lnTo>
                          <a:pt x="1955" y="285"/>
                        </a:lnTo>
                        <a:lnTo>
                          <a:pt x="1815" y="125"/>
                        </a:lnTo>
                        <a:lnTo>
                          <a:pt x="1685" y="244"/>
                        </a:lnTo>
                        <a:lnTo>
                          <a:pt x="1544" y="103"/>
                        </a:lnTo>
                        <a:lnTo>
                          <a:pt x="1402" y="210"/>
                        </a:lnTo>
                        <a:lnTo>
                          <a:pt x="1222" y="52"/>
                        </a:lnTo>
                        <a:lnTo>
                          <a:pt x="1059" y="169"/>
                        </a:lnTo>
                        <a:lnTo>
                          <a:pt x="907" y="25"/>
                        </a:lnTo>
                        <a:lnTo>
                          <a:pt x="753" y="157"/>
                        </a:lnTo>
                        <a:lnTo>
                          <a:pt x="619" y="0"/>
                        </a:lnTo>
                        <a:lnTo>
                          <a:pt x="488" y="157"/>
                        </a:lnTo>
                        <a:lnTo>
                          <a:pt x="360" y="7"/>
                        </a:lnTo>
                        <a:lnTo>
                          <a:pt x="262" y="165"/>
                        </a:lnTo>
                        <a:lnTo>
                          <a:pt x="166" y="15"/>
                        </a:lnTo>
                        <a:lnTo>
                          <a:pt x="112" y="188"/>
                        </a:lnTo>
                        <a:lnTo>
                          <a:pt x="2" y="36"/>
                        </a:lnTo>
                        <a:lnTo>
                          <a:pt x="0" y="295"/>
                        </a:lnTo>
                        <a:lnTo>
                          <a:pt x="29" y="315"/>
                        </a:lnTo>
                        <a:lnTo>
                          <a:pt x="79" y="345"/>
                        </a:lnTo>
                        <a:lnTo>
                          <a:pt x="146" y="371"/>
                        </a:lnTo>
                        <a:lnTo>
                          <a:pt x="229" y="390"/>
                        </a:lnTo>
                        <a:lnTo>
                          <a:pt x="337" y="412"/>
                        </a:lnTo>
                        <a:lnTo>
                          <a:pt x="411" y="426"/>
                        </a:lnTo>
                        <a:lnTo>
                          <a:pt x="496" y="437"/>
                        </a:lnTo>
                        <a:lnTo>
                          <a:pt x="594" y="446"/>
                        </a:lnTo>
                        <a:lnTo>
                          <a:pt x="734" y="458"/>
                        </a:lnTo>
                        <a:lnTo>
                          <a:pt x="892" y="462"/>
                        </a:lnTo>
                        <a:lnTo>
                          <a:pt x="1095" y="465"/>
                        </a:lnTo>
                        <a:lnTo>
                          <a:pt x="1324" y="465"/>
                        </a:lnTo>
                        <a:lnTo>
                          <a:pt x="1579" y="462"/>
                        </a:lnTo>
                        <a:lnTo>
                          <a:pt x="1884" y="442"/>
                        </a:lnTo>
                        <a:lnTo>
                          <a:pt x="2142" y="423"/>
                        </a:lnTo>
                        <a:lnTo>
                          <a:pt x="2430" y="409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pt-PT"/>
                  </a:p>
                </p:txBody>
              </p:sp>
              <p:sp>
                <p:nvSpPr>
                  <p:cNvPr id="14405" name="Freeform 32"/>
                  <p:cNvSpPr>
                    <a:spLocks/>
                  </p:cNvSpPr>
                  <p:nvPr/>
                </p:nvSpPr>
                <p:spPr bwMode="auto">
                  <a:xfrm>
                    <a:off x="1775" y="3533"/>
                    <a:ext cx="1214" cy="246"/>
                  </a:xfrm>
                  <a:custGeom>
                    <a:avLst/>
                    <a:gdLst>
                      <a:gd name="T0" fmla="*/ 37 w 2429"/>
                      <a:gd name="T1" fmla="*/ 1 h 493"/>
                      <a:gd name="T2" fmla="*/ 37 w 2429"/>
                      <a:gd name="T3" fmla="*/ 6 h 493"/>
                      <a:gd name="T4" fmla="*/ 35 w 2429"/>
                      <a:gd name="T5" fmla="*/ 6 h 493"/>
                      <a:gd name="T6" fmla="*/ 31 w 2429"/>
                      <a:gd name="T7" fmla="*/ 7 h 493"/>
                      <a:gd name="T8" fmla="*/ 26 w 2429"/>
                      <a:gd name="T9" fmla="*/ 7 h 493"/>
                      <a:gd name="T10" fmla="*/ 22 w 2429"/>
                      <a:gd name="T11" fmla="*/ 7 h 493"/>
                      <a:gd name="T12" fmla="*/ 18 w 2429"/>
                      <a:gd name="T13" fmla="*/ 7 h 493"/>
                      <a:gd name="T14" fmla="*/ 15 w 2429"/>
                      <a:gd name="T15" fmla="*/ 7 h 493"/>
                      <a:gd name="T16" fmla="*/ 13 w 2429"/>
                      <a:gd name="T17" fmla="*/ 7 h 493"/>
                      <a:gd name="T18" fmla="*/ 11 w 2429"/>
                      <a:gd name="T19" fmla="*/ 7 h 493"/>
                      <a:gd name="T20" fmla="*/ 9 w 2429"/>
                      <a:gd name="T21" fmla="*/ 7 h 493"/>
                      <a:gd name="T22" fmla="*/ 7 w 2429"/>
                      <a:gd name="T23" fmla="*/ 7 h 493"/>
                      <a:gd name="T24" fmla="*/ 5 w 2429"/>
                      <a:gd name="T25" fmla="*/ 6 h 493"/>
                      <a:gd name="T26" fmla="*/ 3 w 2429"/>
                      <a:gd name="T27" fmla="*/ 6 h 493"/>
                      <a:gd name="T28" fmla="*/ 2 w 2429"/>
                      <a:gd name="T29" fmla="*/ 6 h 493"/>
                      <a:gd name="T30" fmla="*/ 1 w 2429"/>
                      <a:gd name="T31" fmla="*/ 6 h 493"/>
                      <a:gd name="T32" fmla="*/ 0 w 2429"/>
                      <a:gd name="T33" fmla="*/ 0 h 493"/>
                      <a:gd name="T34" fmla="*/ 0 w 2429"/>
                      <a:gd name="T35" fmla="*/ 0 h 493"/>
                      <a:gd name="T36" fmla="*/ 1 w 2429"/>
                      <a:gd name="T37" fmla="*/ 0 h 493"/>
                      <a:gd name="T38" fmla="*/ 2 w 2429"/>
                      <a:gd name="T39" fmla="*/ 1 h 493"/>
                      <a:gd name="T40" fmla="*/ 3 w 2429"/>
                      <a:gd name="T41" fmla="*/ 1 h 493"/>
                      <a:gd name="T42" fmla="*/ 5 w 2429"/>
                      <a:gd name="T43" fmla="*/ 1 h 493"/>
                      <a:gd name="T44" fmla="*/ 6 w 2429"/>
                      <a:gd name="T45" fmla="*/ 2 h 493"/>
                      <a:gd name="T46" fmla="*/ 7 w 2429"/>
                      <a:gd name="T47" fmla="*/ 2 h 493"/>
                      <a:gd name="T48" fmla="*/ 9 w 2429"/>
                      <a:gd name="T49" fmla="*/ 2 h 493"/>
                      <a:gd name="T50" fmla="*/ 11 w 2429"/>
                      <a:gd name="T51" fmla="*/ 2 h 493"/>
                      <a:gd name="T52" fmla="*/ 13 w 2429"/>
                      <a:gd name="T53" fmla="*/ 2 h 493"/>
                      <a:gd name="T54" fmla="*/ 17 w 2429"/>
                      <a:gd name="T55" fmla="*/ 2 h 493"/>
                      <a:gd name="T56" fmla="*/ 20 w 2429"/>
                      <a:gd name="T57" fmla="*/ 2 h 493"/>
                      <a:gd name="T58" fmla="*/ 24 w 2429"/>
                      <a:gd name="T59" fmla="*/ 2 h 493"/>
                      <a:gd name="T60" fmla="*/ 29 w 2429"/>
                      <a:gd name="T61" fmla="*/ 2 h 493"/>
                      <a:gd name="T62" fmla="*/ 33 w 2429"/>
                      <a:gd name="T63" fmla="*/ 2 h 493"/>
                      <a:gd name="T64" fmla="*/ 37 w 2429"/>
                      <a:gd name="T65" fmla="*/ 1 h 493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</a:gdLst>
                    <a:ahLst/>
                    <a:cxnLst>
                      <a:cxn ang="T66">
                        <a:pos x="T0" y="T1"/>
                      </a:cxn>
                      <a:cxn ang="T67">
                        <a:pos x="T2" y="T3"/>
                      </a:cxn>
                      <a:cxn ang="T68">
                        <a:pos x="T4" y="T5"/>
                      </a:cxn>
                      <a:cxn ang="T69">
                        <a:pos x="T6" y="T7"/>
                      </a:cxn>
                      <a:cxn ang="T70">
                        <a:pos x="T8" y="T9"/>
                      </a:cxn>
                      <a:cxn ang="T71">
                        <a:pos x="T10" y="T11"/>
                      </a:cxn>
                      <a:cxn ang="T72">
                        <a:pos x="T12" y="T13"/>
                      </a:cxn>
                      <a:cxn ang="T73">
                        <a:pos x="T14" y="T15"/>
                      </a:cxn>
                      <a:cxn ang="T74">
                        <a:pos x="T16" y="T17"/>
                      </a:cxn>
                      <a:cxn ang="T75">
                        <a:pos x="T18" y="T19"/>
                      </a:cxn>
                      <a:cxn ang="T76">
                        <a:pos x="T20" y="T21"/>
                      </a:cxn>
                      <a:cxn ang="T77">
                        <a:pos x="T22" y="T23"/>
                      </a:cxn>
                      <a:cxn ang="T78">
                        <a:pos x="T24" y="T25"/>
                      </a:cxn>
                      <a:cxn ang="T79">
                        <a:pos x="T26" y="T27"/>
                      </a:cxn>
                      <a:cxn ang="T80">
                        <a:pos x="T28" y="T29"/>
                      </a:cxn>
                      <a:cxn ang="T81">
                        <a:pos x="T30" y="T31"/>
                      </a:cxn>
                      <a:cxn ang="T82">
                        <a:pos x="T32" y="T33"/>
                      </a:cxn>
                      <a:cxn ang="T83">
                        <a:pos x="T34" y="T35"/>
                      </a:cxn>
                      <a:cxn ang="T84">
                        <a:pos x="T36" y="T37"/>
                      </a:cxn>
                      <a:cxn ang="T85">
                        <a:pos x="T38" y="T39"/>
                      </a:cxn>
                      <a:cxn ang="T86">
                        <a:pos x="T40" y="T41"/>
                      </a:cxn>
                      <a:cxn ang="T87">
                        <a:pos x="T42" y="T43"/>
                      </a:cxn>
                      <a:cxn ang="T88">
                        <a:pos x="T44" y="T45"/>
                      </a:cxn>
                      <a:cxn ang="T89">
                        <a:pos x="T46" y="T47"/>
                      </a:cxn>
                      <a:cxn ang="T90">
                        <a:pos x="T48" y="T49"/>
                      </a:cxn>
                      <a:cxn ang="T91">
                        <a:pos x="T50" y="T51"/>
                      </a:cxn>
                      <a:cxn ang="T92">
                        <a:pos x="T52" y="T53"/>
                      </a:cxn>
                      <a:cxn ang="T93">
                        <a:pos x="T54" y="T55"/>
                      </a:cxn>
                      <a:cxn ang="T94">
                        <a:pos x="T56" y="T57"/>
                      </a:cxn>
                      <a:cxn ang="T95">
                        <a:pos x="T58" y="T59"/>
                      </a:cxn>
                      <a:cxn ang="T96">
                        <a:pos x="T60" y="T61"/>
                      </a:cxn>
                      <a:cxn ang="T97">
                        <a:pos x="T62" y="T63"/>
                      </a:cxn>
                      <a:cxn ang="T98">
                        <a:pos x="T64" y="T65"/>
                      </a:cxn>
                    </a:cxnLst>
                    <a:rect l="0" t="0" r="r" b="b"/>
                    <a:pathLst>
                      <a:path w="2429" h="493">
                        <a:moveTo>
                          <a:pt x="2429" y="114"/>
                        </a:moveTo>
                        <a:lnTo>
                          <a:pt x="2429" y="418"/>
                        </a:lnTo>
                        <a:lnTo>
                          <a:pt x="2277" y="430"/>
                        </a:lnTo>
                        <a:lnTo>
                          <a:pt x="2029" y="450"/>
                        </a:lnTo>
                        <a:lnTo>
                          <a:pt x="1686" y="477"/>
                        </a:lnTo>
                        <a:lnTo>
                          <a:pt x="1442" y="493"/>
                        </a:lnTo>
                        <a:lnTo>
                          <a:pt x="1183" y="493"/>
                        </a:lnTo>
                        <a:lnTo>
                          <a:pt x="1015" y="489"/>
                        </a:lnTo>
                        <a:lnTo>
                          <a:pt x="843" y="489"/>
                        </a:lnTo>
                        <a:lnTo>
                          <a:pt x="727" y="481"/>
                        </a:lnTo>
                        <a:lnTo>
                          <a:pt x="591" y="470"/>
                        </a:lnTo>
                        <a:lnTo>
                          <a:pt x="495" y="462"/>
                        </a:lnTo>
                        <a:lnTo>
                          <a:pt x="353" y="443"/>
                        </a:lnTo>
                        <a:lnTo>
                          <a:pt x="236" y="430"/>
                        </a:lnTo>
                        <a:lnTo>
                          <a:pt x="142" y="418"/>
                        </a:lnTo>
                        <a:lnTo>
                          <a:pt x="84" y="403"/>
                        </a:lnTo>
                        <a:lnTo>
                          <a:pt x="0" y="0"/>
                        </a:lnTo>
                        <a:lnTo>
                          <a:pt x="28" y="19"/>
                        </a:lnTo>
                        <a:lnTo>
                          <a:pt x="78" y="50"/>
                        </a:lnTo>
                        <a:lnTo>
                          <a:pt x="147" y="76"/>
                        </a:lnTo>
                        <a:lnTo>
                          <a:pt x="230" y="95"/>
                        </a:lnTo>
                        <a:lnTo>
                          <a:pt x="336" y="116"/>
                        </a:lnTo>
                        <a:lnTo>
                          <a:pt x="412" y="131"/>
                        </a:lnTo>
                        <a:lnTo>
                          <a:pt x="497" y="142"/>
                        </a:lnTo>
                        <a:lnTo>
                          <a:pt x="595" y="151"/>
                        </a:lnTo>
                        <a:lnTo>
                          <a:pt x="733" y="161"/>
                        </a:lnTo>
                        <a:lnTo>
                          <a:pt x="891" y="166"/>
                        </a:lnTo>
                        <a:lnTo>
                          <a:pt x="1094" y="170"/>
                        </a:lnTo>
                        <a:lnTo>
                          <a:pt x="1325" y="170"/>
                        </a:lnTo>
                        <a:lnTo>
                          <a:pt x="1578" y="166"/>
                        </a:lnTo>
                        <a:lnTo>
                          <a:pt x="1883" y="147"/>
                        </a:lnTo>
                        <a:lnTo>
                          <a:pt x="2141" y="128"/>
                        </a:lnTo>
                        <a:lnTo>
                          <a:pt x="2429" y="114"/>
                        </a:lnTo>
                        <a:close/>
                      </a:path>
                    </a:pathLst>
                  </a:custGeom>
                  <a:solidFill>
                    <a:srgbClr val="A0A0A0"/>
                  </a:solidFill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pt-PT"/>
                  </a:p>
                </p:txBody>
              </p:sp>
              <p:sp>
                <p:nvSpPr>
                  <p:cNvPr id="14406" name="Freeform 33"/>
                  <p:cNvSpPr>
                    <a:spLocks/>
                  </p:cNvSpPr>
                  <p:nvPr/>
                </p:nvSpPr>
                <p:spPr bwMode="auto">
                  <a:xfrm>
                    <a:off x="1776" y="3423"/>
                    <a:ext cx="1214" cy="196"/>
                  </a:xfrm>
                  <a:custGeom>
                    <a:avLst/>
                    <a:gdLst>
                      <a:gd name="T0" fmla="*/ 37 w 2430"/>
                      <a:gd name="T1" fmla="*/ 6 h 391"/>
                      <a:gd name="T2" fmla="*/ 36 w 2430"/>
                      <a:gd name="T3" fmla="*/ 6 h 391"/>
                      <a:gd name="T4" fmla="*/ 34 w 2430"/>
                      <a:gd name="T5" fmla="*/ 4 h 391"/>
                      <a:gd name="T6" fmla="*/ 32 w 2430"/>
                      <a:gd name="T7" fmla="*/ 6 h 391"/>
                      <a:gd name="T8" fmla="*/ 30 w 2430"/>
                      <a:gd name="T9" fmla="*/ 3 h 391"/>
                      <a:gd name="T10" fmla="*/ 27 w 2430"/>
                      <a:gd name="T11" fmla="*/ 6 h 391"/>
                      <a:gd name="T12" fmla="*/ 25 w 2430"/>
                      <a:gd name="T13" fmla="*/ 3 h 391"/>
                      <a:gd name="T14" fmla="*/ 22 w 2430"/>
                      <a:gd name="T15" fmla="*/ 5 h 391"/>
                      <a:gd name="T16" fmla="*/ 19 w 2430"/>
                      <a:gd name="T17" fmla="*/ 3 h 391"/>
                      <a:gd name="T18" fmla="*/ 17 w 2430"/>
                      <a:gd name="T19" fmla="*/ 5 h 391"/>
                      <a:gd name="T20" fmla="*/ 14 w 2430"/>
                      <a:gd name="T21" fmla="*/ 2 h 391"/>
                      <a:gd name="T22" fmla="*/ 11 w 2430"/>
                      <a:gd name="T23" fmla="*/ 5 h 391"/>
                      <a:gd name="T24" fmla="*/ 9 w 2430"/>
                      <a:gd name="T25" fmla="*/ 2 h 391"/>
                      <a:gd name="T26" fmla="*/ 6 w 2430"/>
                      <a:gd name="T27" fmla="*/ 5 h 391"/>
                      <a:gd name="T28" fmla="*/ 5 w 2430"/>
                      <a:gd name="T29" fmla="*/ 2 h 391"/>
                      <a:gd name="T30" fmla="*/ 3 w 2430"/>
                      <a:gd name="T31" fmla="*/ 5 h 391"/>
                      <a:gd name="T32" fmla="*/ 1 w 2430"/>
                      <a:gd name="T33" fmla="*/ 0 h 391"/>
                      <a:gd name="T34" fmla="*/ 0 w 2430"/>
                      <a:gd name="T35" fmla="*/ 4 h 391"/>
                      <a:gd name="T36" fmla="*/ 0 w 2430"/>
                      <a:gd name="T37" fmla="*/ 4 h 391"/>
                      <a:gd name="T38" fmla="*/ 1 w 2430"/>
                      <a:gd name="T39" fmla="*/ 5 h 391"/>
                      <a:gd name="T40" fmla="*/ 2 w 2430"/>
                      <a:gd name="T41" fmla="*/ 5 h 391"/>
                      <a:gd name="T42" fmla="*/ 3 w 2430"/>
                      <a:gd name="T43" fmla="*/ 5 h 391"/>
                      <a:gd name="T44" fmla="*/ 5 w 2430"/>
                      <a:gd name="T45" fmla="*/ 6 h 391"/>
                      <a:gd name="T46" fmla="*/ 6 w 2430"/>
                      <a:gd name="T47" fmla="*/ 6 h 391"/>
                      <a:gd name="T48" fmla="*/ 7 w 2430"/>
                      <a:gd name="T49" fmla="*/ 6 h 391"/>
                      <a:gd name="T50" fmla="*/ 9 w 2430"/>
                      <a:gd name="T51" fmla="*/ 6 h 391"/>
                      <a:gd name="T52" fmla="*/ 11 w 2430"/>
                      <a:gd name="T53" fmla="*/ 6 h 391"/>
                      <a:gd name="T54" fmla="*/ 13 w 2430"/>
                      <a:gd name="T55" fmla="*/ 7 h 391"/>
                      <a:gd name="T56" fmla="*/ 17 w 2430"/>
                      <a:gd name="T57" fmla="*/ 7 h 391"/>
                      <a:gd name="T58" fmla="*/ 20 w 2430"/>
                      <a:gd name="T59" fmla="*/ 7 h 391"/>
                      <a:gd name="T60" fmla="*/ 24 w 2430"/>
                      <a:gd name="T61" fmla="*/ 7 h 391"/>
                      <a:gd name="T62" fmla="*/ 29 w 2430"/>
                      <a:gd name="T63" fmla="*/ 6 h 391"/>
                      <a:gd name="T64" fmla="*/ 33 w 2430"/>
                      <a:gd name="T65" fmla="*/ 6 h 391"/>
                      <a:gd name="T66" fmla="*/ 37 w 2430"/>
                      <a:gd name="T67" fmla="*/ 6 h 391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</a:gdLst>
                    <a:ahLst/>
                    <a:cxnLst>
                      <a:cxn ang="T68">
                        <a:pos x="T0" y="T1"/>
                      </a:cxn>
                      <a:cxn ang="T69">
                        <a:pos x="T2" y="T3"/>
                      </a:cxn>
                      <a:cxn ang="T70">
                        <a:pos x="T4" y="T5"/>
                      </a:cxn>
                      <a:cxn ang="T71">
                        <a:pos x="T6" y="T7"/>
                      </a:cxn>
                      <a:cxn ang="T72">
                        <a:pos x="T8" y="T9"/>
                      </a:cxn>
                      <a:cxn ang="T73">
                        <a:pos x="T10" y="T11"/>
                      </a:cxn>
                      <a:cxn ang="T74">
                        <a:pos x="T12" y="T13"/>
                      </a:cxn>
                      <a:cxn ang="T75">
                        <a:pos x="T14" y="T15"/>
                      </a:cxn>
                      <a:cxn ang="T76">
                        <a:pos x="T16" y="T17"/>
                      </a:cxn>
                      <a:cxn ang="T77">
                        <a:pos x="T18" y="T19"/>
                      </a:cxn>
                      <a:cxn ang="T78">
                        <a:pos x="T20" y="T21"/>
                      </a:cxn>
                      <a:cxn ang="T79">
                        <a:pos x="T22" y="T23"/>
                      </a:cxn>
                      <a:cxn ang="T80">
                        <a:pos x="T24" y="T25"/>
                      </a:cxn>
                      <a:cxn ang="T81">
                        <a:pos x="T26" y="T27"/>
                      </a:cxn>
                      <a:cxn ang="T82">
                        <a:pos x="T28" y="T29"/>
                      </a:cxn>
                      <a:cxn ang="T83">
                        <a:pos x="T30" y="T31"/>
                      </a:cxn>
                      <a:cxn ang="T84">
                        <a:pos x="T32" y="T33"/>
                      </a:cxn>
                      <a:cxn ang="T85">
                        <a:pos x="T34" y="T35"/>
                      </a:cxn>
                      <a:cxn ang="T86">
                        <a:pos x="T36" y="T37"/>
                      </a:cxn>
                      <a:cxn ang="T87">
                        <a:pos x="T38" y="T39"/>
                      </a:cxn>
                      <a:cxn ang="T88">
                        <a:pos x="T40" y="T41"/>
                      </a:cxn>
                      <a:cxn ang="T89">
                        <a:pos x="T42" y="T43"/>
                      </a:cxn>
                      <a:cxn ang="T90">
                        <a:pos x="T44" y="T45"/>
                      </a:cxn>
                      <a:cxn ang="T91">
                        <a:pos x="T46" y="T47"/>
                      </a:cxn>
                      <a:cxn ang="T92">
                        <a:pos x="T48" y="T49"/>
                      </a:cxn>
                      <a:cxn ang="T93">
                        <a:pos x="T50" y="T51"/>
                      </a:cxn>
                      <a:cxn ang="T94">
                        <a:pos x="T52" y="T53"/>
                      </a:cxn>
                      <a:cxn ang="T95">
                        <a:pos x="T54" y="T55"/>
                      </a:cxn>
                      <a:cxn ang="T96">
                        <a:pos x="T56" y="T57"/>
                      </a:cxn>
                      <a:cxn ang="T97">
                        <a:pos x="T58" y="T59"/>
                      </a:cxn>
                      <a:cxn ang="T98">
                        <a:pos x="T60" y="T61"/>
                      </a:cxn>
                      <a:cxn ang="T99">
                        <a:pos x="T62" y="T63"/>
                      </a:cxn>
                      <a:cxn ang="T100">
                        <a:pos x="T64" y="T65"/>
                      </a:cxn>
                      <a:cxn ang="T101">
                        <a:pos x="T66" y="T67"/>
                      </a:cxn>
                    </a:cxnLst>
                    <a:rect l="0" t="0" r="r" b="b"/>
                    <a:pathLst>
                      <a:path w="2430" h="391">
                        <a:moveTo>
                          <a:pt x="2430" y="335"/>
                        </a:moveTo>
                        <a:lnTo>
                          <a:pt x="2353" y="329"/>
                        </a:lnTo>
                        <a:lnTo>
                          <a:pt x="2224" y="198"/>
                        </a:lnTo>
                        <a:lnTo>
                          <a:pt x="2082" y="334"/>
                        </a:lnTo>
                        <a:lnTo>
                          <a:pt x="1955" y="171"/>
                        </a:lnTo>
                        <a:lnTo>
                          <a:pt x="1773" y="336"/>
                        </a:lnTo>
                        <a:lnTo>
                          <a:pt x="1612" y="166"/>
                        </a:lnTo>
                        <a:lnTo>
                          <a:pt x="1464" y="315"/>
                        </a:lnTo>
                        <a:lnTo>
                          <a:pt x="1270" y="141"/>
                        </a:lnTo>
                        <a:lnTo>
                          <a:pt x="1126" y="315"/>
                        </a:lnTo>
                        <a:lnTo>
                          <a:pt x="957" y="118"/>
                        </a:lnTo>
                        <a:lnTo>
                          <a:pt x="763" y="294"/>
                        </a:lnTo>
                        <a:lnTo>
                          <a:pt x="588" y="84"/>
                        </a:lnTo>
                        <a:lnTo>
                          <a:pt x="444" y="294"/>
                        </a:lnTo>
                        <a:lnTo>
                          <a:pt x="321" y="84"/>
                        </a:lnTo>
                        <a:lnTo>
                          <a:pt x="216" y="278"/>
                        </a:lnTo>
                        <a:lnTo>
                          <a:pt x="104" y="0"/>
                        </a:lnTo>
                        <a:lnTo>
                          <a:pt x="0" y="221"/>
                        </a:lnTo>
                        <a:lnTo>
                          <a:pt x="29" y="241"/>
                        </a:lnTo>
                        <a:lnTo>
                          <a:pt x="79" y="271"/>
                        </a:lnTo>
                        <a:lnTo>
                          <a:pt x="146" y="297"/>
                        </a:lnTo>
                        <a:lnTo>
                          <a:pt x="229" y="316"/>
                        </a:lnTo>
                        <a:lnTo>
                          <a:pt x="337" y="338"/>
                        </a:lnTo>
                        <a:lnTo>
                          <a:pt x="411" y="352"/>
                        </a:lnTo>
                        <a:lnTo>
                          <a:pt x="496" y="363"/>
                        </a:lnTo>
                        <a:lnTo>
                          <a:pt x="594" y="372"/>
                        </a:lnTo>
                        <a:lnTo>
                          <a:pt x="734" y="384"/>
                        </a:lnTo>
                        <a:lnTo>
                          <a:pt x="892" y="388"/>
                        </a:lnTo>
                        <a:lnTo>
                          <a:pt x="1095" y="391"/>
                        </a:lnTo>
                        <a:lnTo>
                          <a:pt x="1324" y="391"/>
                        </a:lnTo>
                        <a:lnTo>
                          <a:pt x="1579" y="388"/>
                        </a:lnTo>
                        <a:lnTo>
                          <a:pt x="1884" y="368"/>
                        </a:lnTo>
                        <a:lnTo>
                          <a:pt x="2142" y="349"/>
                        </a:lnTo>
                        <a:lnTo>
                          <a:pt x="2430" y="335"/>
                        </a:lnTo>
                        <a:close/>
                      </a:path>
                    </a:pathLst>
                  </a:custGeom>
                  <a:solidFill>
                    <a:srgbClr val="C0C0C0"/>
                  </a:solidFill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pt-PT"/>
                  </a:p>
                </p:txBody>
              </p:sp>
            </p:grpSp>
          </p:grpSp>
          <p:grpSp>
            <p:nvGrpSpPr>
              <p:cNvPr id="14367" name="Group 34"/>
              <p:cNvGrpSpPr>
                <a:grpSpLocks/>
              </p:cNvGrpSpPr>
              <p:nvPr/>
            </p:nvGrpSpPr>
            <p:grpSpPr bwMode="auto">
              <a:xfrm>
                <a:off x="1674" y="3690"/>
                <a:ext cx="2598" cy="162"/>
                <a:chOff x="1674" y="3690"/>
                <a:chExt cx="2598" cy="162"/>
              </a:xfrm>
            </p:grpSpPr>
            <p:sp>
              <p:nvSpPr>
                <p:cNvPr id="14399" name="Freeform 35"/>
                <p:cNvSpPr>
                  <a:spLocks/>
                </p:cNvSpPr>
                <p:nvPr/>
              </p:nvSpPr>
              <p:spPr bwMode="auto">
                <a:xfrm>
                  <a:off x="1674" y="3690"/>
                  <a:ext cx="2598" cy="158"/>
                </a:xfrm>
                <a:custGeom>
                  <a:avLst/>
                  <a:gdLst>
                    <a:gd name="T0" fmla="*/ 2 w 5197"/>
                    <a:gd name="T1" fmla="*/ 1 h 314"/>
                    <a:gd name="T2" fmla="*/ 4 w 5197"/>
                    <a:gd name="T3" fmla="*/ 3 h 314"/>
                    <a:gd name="T4" fmla="*/ 5 w 5197"/>
                    <a:gd name="T5" fmla="*/ 3 h 314"/>
                    <a:gd name="T6" fmla="*/ 7 w 5197"/>
                    <a:gd name="T7" fmla="*/ 3 h 314"/>
                    <a:gd name="T8" fmla="*/ 10 w 5197"/>
                    <a:gd name="T9" fmla="*/ 4 h 314"/>
                    <a:gd name="T10" fmla="*/ 12 w 5197"/>
                    <a:gd name="T11" fmla="*/ 3 h 314"/>
                    <a:gd name="T12" fmla="*/ 12 w 5197"/>
                    <a:gd name="T13" fmla="*/ 3 h 314"/>
                    <a:gd name="T14" fmla="*/ 15 w 5197"/>
                    <a:gd name="T15" fmla="*/ 3 h 314"/>
                    <a:gd name="T16" fmla="*/ 18 w 5197"/>
                    <a:gd name="T17" fmla="*/ 1 h 314"/>
                    <a:gd name="T18" fmla="*/ 20 w 5197"/>
                    <a:gd name="T19" fmla="*/ 2 h 314"/>
                    <a:gd name="T20" fmla="*/ 21 w 5197"/>
                    <a:gd name="T21" fmla="*/ 3 h 314"/>
                    <a:gd name="T22" fmla="*/ 23 w 5197"/>
                    <a:gd name="T23" fmla="*/ 2 h 314"/>
                    <a:gd name="T24" fmla="*/ 24 w 5197"/>
                    <a:gd name="T25" fmla="*/ 1 h 314"/>
                    <a:gd name="T26" fmla="*/ 24 w 5197"/>
                    <a:gd name="T27" fmla="*/ 2 h 314"/>
                    <a:gd name="T28" fmla="*/ 26 w 5197"/>
                    <a:gd name="T29" fmla="*/ 2 h 314"/>
                    <a:gd name="T30" fmla="*/ 27 w 5197"/>
                    <a:gd name="T31" fmla="*/ 3 h 314"/>
                    <a:gd name="T32" fmla="*/ 30 w 5197"/>
                    <a:gd name="T33" fmla="*/ 2 h 314"/>
                    <a:gd name="T34" fmla="*/ 31 w 5197"/>
                    <a:gd name="T35" fmla="*/ 3 h 314"/>
                    <a:gd name="T36" fmla="*/ 34 w 5197"/>
                    <a:gd name="T37" fmla="*/ 1 h 314"/>
                    <a:gd name="T38" fmla="*/ 35 w 5197"/>
                    <a:gd name="T39" fmla="*/ 2 h 314"/>
                    <a:gd name="T40" fmla="*/ 37 w 5197"/>
                    <a:gd name="T41" fmla="*/ 2 h 314"/>
                    <a:gd name="T42" fmla="*/ 38 w 5197"/>
                    <a:gd name="T43" fmla="*/ 3 h 314"/>
                    <a:gd name="T44" fmla="*/ 40 w 5197"/>
                    <a:gd name="T45" fmla="*/ 3 h 314"/>
                    <a:gd name="T46" fmla="*/ 42 w 5197"/>
                    <a:gd name="T47" fmla="*/ 2 h 314"/>
                    <a:gd name="T48" fmla="*/ 44 w 5197"/>
                    <a:gd name="T49" fmla="*/ 3 h 314"/>
                    <a:gd name="T50" fmla="*/ 45 w 5197"/>
                    <a:gd name="T51" fmla="*/ 1 h 314"/>
                    <a:gd name="T52" fmla="*/ 47 w 5197"/>
                    <a:gd name="T53" fmla="*/ 1 h 314"/>
                    <a:gd name="T54" fmla="*/ 49 w 5197"/>
                    <a:gd name="T55" fmla="*/ 2 h 314"/>
                    <a:gd name="T56" fmla="*/ 51 w 5197"/>
                    <a:gd name="T57" fmla="*/ 3 h 314"/>
                    <a:gd name="T58" fmla="*/ 53 w 5197"/>
                    <a:gd name="T59" fmla="*/ 3 h 314"/>
                    <a:gd name="T60" fmla="*/ 55 w 5197"/>
                    <a:gd name="T61" fmla="*/ 3 h 314"/>
                    <a:gd name="T62" fmla="*/ 57 w 5197"/>
                    <a:gd name="T63" fmla="*/ 3 h 314"/>
                    <a:gd name="T64" fmla="*/ 59 w 5197"/>
                    <a:gd name="T65" fmla="*/ 2 h 314"/>
                    <a:gd name="T66" fmla="*/ 61 w 5197"/>
                    <a:gd name="T67" fmla="*/ 2 h 314"/>
                    <a:gd name="T68" fmla="*/ 62 w 5197"/>
                    <a:gd name="T69" fmla="*/ 2 h 314"/>
                    <a:gd name="T70" fmla="*/ 65 w 5197"/>
                    <a:gd name="T71" fmla="*/ 1 h 314"/>
                    <a:gd name="T72" fmla="*/ 67 w 5197"/>
                    <a:gd name="T73" fmla="*/ 1 h 314"/>
                    <a:gd name="T74" fmla="*/ 69 w 5197"/>
                    <a:gd name="T75" fmla="*/ 3 h 314"/>
                    <a:gd name="T76" fmla="*/ 72 w 5197"/>
                    <a:gd name="T77" fmla="*/ 2 h 314"/>
                    <a:gd name="T78" fmla="*/ 73 w 5197"/>
                    <a:gd name="T79" fmla="*/ 2 h 314"/>
                    <a:gd name="T80" fmla="*/ 74 w 5197"/>
                    <a:gd name="T81" fmla="*/ 2 h 314"/>
                    <a:gd name="T82" fmla="*/ 76 w 5197"/>
                    <a:gd name="T83" fmla="*/ 2 h 314"/>
                    <a:gd name="T84" fmla="*/ 77 w 5197"/>
                    <a:gd name="T85" fmla="*/ 2 h 314"/>
                    <a:gd name="T86" fmla="*/ 76 w 5197"/>
                    <a:gd name="T87" fmla="*/ 3 h 314"/>
                    <a:gd name="T88" fmla="*/ 70 w 5197"/>
                    <a:gd name="T89" fmla="*/ 4 h 314"/>
                    <a:gd name="T90" fmla="*/ 60 w 5197"/>
                    <a:gd name="T91" fmla="*/ 5 h 314"/>
                    <a:gd name="T92" fmla="*/ 44 w 5197"/>
                    <a:gd name="T93" fmla="*/ 4 h 314"/>
                    <a:gd name="T94" fmla="*/ 24 w 5197"/>
                    <a:gd name="T95" fmla="*/ 5 h 314"/>
                    <a:gd name="T96" fmla="*/ 2 w 5197"/>
                    <a:gd name="T97" fmla="*/ 5 h 314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5197" h="314">
                      <a:moveTo>
                        <a:pt x="217" y="138"/>
                      </a:moveTo>
                      <a:lnTo>
                        <a:pt x="0" y="96"/>
                      </a:lnTo>
                      <a:lnTo>
                        <a:pt x="228" y="117"/>
                      </a:lnTo>
                      <a:lnTo>
                        <a:pt x="173" y="64"/>
                      </a:lnTo>
                      <a:lnTo>
                        <a:pt x="251" y="106"/>
                      </a:lnTo>
                      <a:lnTo>
                        <a:pt x="251" y="64"/>
                      </a:lnTo>
                      <a:lnTo>
                        <a:pt x="298" y="133"/>
                      </a:lnTo>
                      <a:lnTo>
                        <a:pt x="309" y="160"/>
                      </a:lnTo>
                      <a:lnTo>
                        <a:pt x="367" y="85"/>
                      </a:lnTo>
                      <a:lnTo>
                        <a:pt x="367" y="69"/>
                      </a:lnTo>
                      <a:lnTo>
                        <a:pt x="378" y="144"/>
                      </a:lnTo>
                      <a:lnTo>
                        <a:pt x="355" y="165"/>
                      </a:lnTo>
                      <a:lnTo>
                        <a:pt x="461" y="123"/>
                      </a:lnTo>
                      <a:lnTo>
                        <a:pt x="495" y="91"/>
                      </a:lnTo>
                      <a:lnTo>
                        <a:pt x="495" y="144"/>
                      </a:lnTo>
                      <a:lnTo>
                        <a:pt x="461" y="176"/>
                      </a:lnTo>
                      <a:lnTo>
                        <a:pt x="588" y="138"/>
                      </a:lnTo>
                      <a:lnTo>
                        <a:pt x="611" y="96"/>
                      </a:lnTo>
                      <a:lnTo>
                        <a:pt x="622" y="155"/>
                      </a:lnTo>
                      <a:lnTo>
                        <a:pt x="645" y="192"/>
                      </a:lnTo>
                      <a:lnTo>
                        <a:pt x="701" y="106"/>
                      </a:lnTo>
                      <a:lnTo>
                        <a:pt x="712" y="144"/>
                      </a:lnTo>
                      <a:lnTo>
                        <a:pt x="782" y="128"/>
                      </a:lnTo>
                      <a:lnTo>
                        <a:pt x="782" y="149"/>
                      </a:lnTo>
                      <a:lnTo>
                        <a:pt x="862" y="117"/>
                      </a:lnTo>
                      <a:lnTo>
                        <a:pt x="954" y="117"/>
                      </a:lnTo>
                      <a:lnTo>
                        <a:pt x="862" y="133"/>
                      </a:lnTo>
                      <a:lnTo>
                        <a:pt x="828" y="149"/>
                      </a:lnTo>
                      <a:lnTo>
                        <a:pt x="897" y="149"/>
                      </a:lnTo>
                      <a:lnTo>
                        <a:pt x="977" y="138"/>
                      </a:lnTo>
                      <a:lnTo>
                        <a:pt x="931" y="160"/>
                      </a:lnTo>
                      <a:lnTo>
                        <a:pt x="1000" y="160"/>
                      </a:lnTo>
                      <a:lnTo>
                        <a:pt x="1114" y="133"/>
                      </a:lnTo>
                      <a:lnTo>
                        <a:pt x="1058" y="48"/>
                      </a:lnTo>
                      <a:lnTo>
                        <a:pt x="1160" y="123"/>
                      </a:lnTo>
                      <a:lnTo>
                        <a:pt x="1160" y="32"/>
                      </a:lnTo>
                      <a:lnTo>
                        <a:pt x="1206" y="133"/>
                      </a:lnTo>
                      <a:lnTo>
                        <a:pt x="1300" y="53"/>
                      </a:lnTo>
                      <a:lnTo>
                        <a:pt x="1312" y="0"/>
                      </a:lnTo>
                      <a:lnTo>
                        <a:pt x="1335" y="74"/>
                      </a:lnTo>
                      <a:lnTo>
                        <a:pt x="1264" y="138"/>
                      </a:lnTo>
                      <a:lnTo>
                        <a:pt x="1381" y="123"/>
                      </a:lnTo>
                      <a:lnTo>
                        <a:pt x="1484" y="138"/>
                      </a:lnTo>
                      <a:lnTo>
                        <a:pt x="1392" y="138"/>
                      </a:lnTo>
                      <a:lnTo>
                        <a:pt x="1335" y="155"/>
                      </a:lnTo>
                      <a:lnTo>
                        <a:pt x="1369" y="170"/>
                      </a:lnTo>
                      <a:lnTo>
                        <a:pt x="1517" y="149"/>
                      </a:lnTo>
                      <a:lnTo>
                        <a:pt x="1529" y="117"/>
                      </a:lnTo>
                      <a:lnTo>
                        <a:pt x="1484" y="101"/>
                      </a:lnTo>
                      <a:lnTo>
                        <a:pt x="1415" y="96"/>
                      </a:lnTo>
                      <a:lnTo>
                        <a:pt x="1529" y="96"/>
                      </a:lnTo>
                      <a:lnTo>
                        <a:pt x="1575" y="59"/>
                      </a:lnTo>
                      <a:lnTo>
                        <a:pt x="1667" y="42"/>
                      </a:lnTo>
                      <a:lnTo>
                        <a:pt x="1575" y="80"/>
                      </a:lnTo>
                      <a:lnTo>
                        <a:pt x="1575" y="96"/>
                      </a:lnTo>
                      <a:lnTo>
                        <a:pt x="1586" y="123"/>
                      </a:lnTo>
                      <a:lnTo>
                        <a:pt x="1621" y="138"/>
                      </a:lnTo>
                      <a:lnTo>
                        <a:pt x="1667" y="106"/>
                      </a:lnTo>
                      <a:lnTo>
                        <a:pt x="1667" y="155"/>
                      </a:lnTo>
                      <a:lnTo>
                        <a:pt x="1724" y="128"/>
                      </a:lnTo>
                      <a:lnTo>
                        <a:pt x="1724" y="101"/>
                      </a:lnTo>
                      <a:lnTo>
                        <a:pt x="1678" y="85"/>
                      </a:lnTo>
                      <a:lnTo>
                        <a:pt x="1794" y="106"/>
                      </a:lnTo>
                      <a:lnTo>
                        <a:pt x="1782" y="149"/>
                      </a:lnTo>
                      <a:lnTo>
                        <a:pt x="1851" y="144"/>
                      </a:lnTo>
                      <a:lnTo>
                        <a:pt x="1886" y="112"/>
                      </a:lnTo>
                      <a:lnTo>
                        <a:pt x="1897" y="138"/>
                      </a:lnTo>
                      <a:lnTo>
                        <a:pt x="1953" y="106"/>
                      </a:lnTo>
                      <a:lnTo>
                        <a:pt x="1965" y="80"/>
                      </a:lnTo>
                      <a:lnTo>
                        <a:pt x="1988" y="128"/>
                      </a:lnTo>
                      <a:lnTo>
                        <a:pt x="1953" y="149"/>
                      </a:lnTo>
                      <a:lnTo>
                        <a:pt x="2045" y="133"/>
                      </a:lnTo>
                      <a:lnTo>
                        <a:pt x="2068" y="64"/>
                      </a:lnTo>
                      <a:lnTo>
                        <a:pt x="2080" y="112"/>
                      </a:lnTo>
                      <a:lnTo>
                        <a:pt x="2114" y="69"/>
                      </a:lnTo>
                      <a:lnTo>
                        <a:pt x="2220" y="42"/>
                      </a:lnTo>
                      <a:lnTo>
                        <a:pt x="2149" y="85"/>
                      </a:lnTo>
                      <a:lnTo>
                        <a:pt x="2149" y="123"/>
                      </a:lnTo>
                      <a:lnTo>
                        <a:pt x="2197" y="138"/>
                      </a:lnTo>
                      <a:lnTo>
                        <a:pt x="2266" y="128"/>
                      </a:lnTo>
                      <a:lnTo>
                        <a:pt x="2301" y="85"/>
                      </a:lnTo>
                      <a:lnTo>
                        <a:pt x="2301" y="48"/>
                      </a:lnTo>
                      <a:lnTo>
                        <a:pt x="2347" y="96"/>
                      </a:lnTo>
                      <a:lnTo>
                        <a:pt x="2381" y="69"/>
                      </a:lnTo>
                      <a:lnTo>
                        <a:pt x="2358" y="27"/>
                      </a:lnTo>
                      <a:lnTo>
                        <a:pt x="2402" y="91"/>
                      </a:lnTo>
                      <a:lnTo>
                        <a:pt x="2370" y="144"/>
                      </a:lnTo>
                      <a:lnTo>
                        <a:pt x="2437" y="155"/>
                      </a:lnTo>
                      <a:lnTo>
                        <a:pt x="2495" y="128"/>
                      </a:lnTo>
                      <a:lnTo>
                        <a:pt x="2483" y="59"/>
                      </a:lnTo>
                      <a:lnTo>
                        <a:pt x="2564" y="123"/>
                      </a:lnTo>
                      <a:lnTo>
                        <a:pt x="2564" y="165"/>
                      </a:lnTo>
                      <a:lnTo>
                        <a:pt x="2644" y="85"/>
                      </a:lnTo>
                      <a:lnTo>
                        <a:pt x="2644" y="59"/>
                      </a:lnTo>
                      <a:lnTo>
                        <a:pt x="2656" y="160"/>
                      </a:lnTo>
                      <a:lnTo>
                        <a:pt x="2713" y="85"/>
                      </a:lnTo>
                      <a:lnTo>
                        <a:pt x="2873" y="37"/>
                      </a:lnTo>
                      <a:lnTo>
                        <a:pt x="2748" y="106"/>
                      </a:lnTo>
                      <a:lnTo>
                        <a:pt x="2771" y="155"/>
                      </a:lnTo>
                      <a:lnTo>
                        <a:pt x="2850" y="160"/>
                      </a:lnTo>
                      <a:lnTo>
                        <a:pt x="2896" y="117"/>
                      </a:lnTo>
                      <a:lnTo>
                        <a:pt x="2873" y="106"/>
                      </a:lnTo>
                      <a:lnTo>
                        <a:pt x="2919" y="128"/>
                      </a:lnTo>
                      <a:lnTo>
                        <a:pt x="2930" y="48"/>
                      </a:lnTo>
                      <a:lnTo>
                        <a:pt x="2965" y="128"/>
                      </a:lnTo>
                      <a:lnTo>
                        <a:pt x="3023" y="37"/>
                      </a:lnTo>
                      <a:lnTo>
                        <a:pt x="3011" y="0"/>
                      </a:lnTo>
                      <a:lnTo>
                        <a:pt x="3071" y="42"/>
                      </a:lnTo>
                      <a:lnTo>
                        <a:pt x="3023" y="170"/>
                      </a:lnTo>
                      <a:lnTo>
                        <a:pt x="3140" y="101"/>
                      </a:lnTo>
                      <a:lnTo>
                        <a:pt x="3151" y="37"/>
                      </a:lnTo>
                      <a:lnTo>
                        <a:pt x="3186" y="117"/>
                      </a:lnTo>
                      <a:lnTo>
                        <a:pt x="3117" y="192"/>
                      </a:lnTo>
                      <a:lnTo>
                        <a:pt x="3265" y="128"/>
                      </a:lnTo>
                      <a:lnTo>
                        <a:pt x="3276" y="69"/>
                      </a:lnTo>
                      <a:lnTo>
                        <a:pt x="3299" y="138"/>
                      </a:lnTo>
                      <a:lnTo>
                        <a:pt x="3357" y="123"/>
                      </a:lnTo>
                      <a:lnTo>
                        <a:pt x="3345" y="59"/>
                      </a:lnTo>
                      <a:lnTo>
                        <a:pt x="3426" y="128"/>
                      </a:lnTo>
                      <a:lnTo>
                        <a:pt x="3426" y="155"/>
                      </a:lnTo>
                      <a:lnTo>
                        <a:pt x="3495" y="80"/>
                      </a:lnTo>
                      <a:lnTo>
                        <a:pt x="3437" y="48"/>
                      </a:lnTo>
                      <a:lnTo>
                        <a:pt x="3587" y="96"/>
                      </a:lnTo>
                      <a:lnTo>
                        <a:pt x="3576" y="155"/>
                      </a:lnTo>
                      <a:lnTo>
                        <a:pt x="3656" y="96"/>
                      </a:lnTo>
                      <a:lnTo>
                        <a:pt x="3633" y="165"/>
                      </a:lnTo>
                      <a:lnTo>
                        <a:pt x="3712" y="96"/>
                      </a:lnTo>
                      <a:lnTo>
                        <a:pt x="3701" y="149"/>
                      </a:lnTo>
                      <a:lnTo>
                        <a:pt x="3781" y="103"/>
                      </a:lnTo>
                      <a:lnTo>
                        <a:pt x="3752" y="39"/>
                      </a:lnTo>
                      <a:lnTo>
                        <a:pt x="3810" y="117"/>
                      </a:lnTo>
                      <a:lnTo>
                        <a:pt x="3839" y="76"/>
                      </a:lnTo>
                      <a:lnTo>
                        <a:pt x="3850" y="144"/>
                      </a:lnTo>
                      <a:lnTo>
                        <a:pt x="3881" y="85"/>
                      </a:lnTo>
                      <a:lnTo>
                        <a:pt x="3898" y="42"/>
                      </a:lnTo>
                      <a:lnTo>
                        <a:pt x="3910" y="101"/>
                      </a:lnTo>
                      <a:lnTo>
                        <a:pt x="3968" y="19"/>
                      </a:lnTo>
                      <a:lnTo>
                        <a:pt x="4065" y="2"/>
                      </a:lnTo>
                      <a:lnTo>
                        <a:pt x="3979" y="37"/>
                      </a:lnTo>
                      <a:lnTo>
                        <a:pt x="3979" y="74"/>
                      </a:lnTo>
                      <a:lnTo>
                        <a:pt x="4052" y="44"/>
                      </a:lnTo>
                      <a:lnTo>
                        <a:pt x="4017" y="80"/>
                      </a:lnTo>
                      <a:lnTo>
                        <a:pt x="4042" y="130"/>
                      </a:lnTo>
                      <a:lnTo>
                        <a:pt x="4185" y="21"/>
                      </a:lnTo>
                      <a:lnTo>
                        <a:pt x="4150" y="149"/>
                      </a:lnTo>
                      <a:lnTo>
                        <a:pt x="4265" y="21"/>
                      </a:lnTo>
                      <a:lnTo>
                        <a:pt x="4242" y="144"/>
                      </a:lnTo>
                      <a:lnTo>
                        <a:pt x="4323" y="48"/>
                      </a:lnTo>
                      <a:lnTo>
                        <a:pt x="4323" y="155"/>
                      </a:lnTo>
                      <a:lnTo>
                        <a:pt x="4392" y="91"/>
                      </a:lnTo>
                      <a:lnTo>
                        <a:pt x="4403" y="149"/>
                      </a:lnTo>
                      <a:lnTo>
                        <a:pt x="4461" y="138"/>
                      </a:lnTo>
                      <a:lnTo>
                        <a:pt x="4473" y="91"/>
                      </a:lnTo>
                      <a:lnTo>
                        <a:pt x="4507" y="133"/>
                      </a:lnTo>
                      <a:lnTo>
                        <a:pt x="4551" y="80"/>
                      </a:lnTo>
                      <a:lnTo>
                        <a:pt x="4632" y="74"/>
                      </a:lnTo>
                      <a:lnTo>
                        <a:pt x="4574" y="96"/>
                      </a:lnTo>
                      <a:lnTo>
                        <a:pt x="4574" y="128"/>
                      </a:lnTo>
                      <a:lnTo>
                        <a:pt x="4655" y="123"/>
                      </a:lnTo>
                      <a:lnTo>
                        <a:pt x="4701" y="85"/>
                      </a:lnTo>
                      <a:lnTo>
                        <a:pt x="4655" y="53"/>
                      </a:lnTo>
                      <a:lnTo>
                        <a:pt x="4747" y="91"/>
                      </a:lnTo>
                      <a:lnTo>
                        <a:pt x="4747" y="128"/>
                      </a:lnTo>
                      <a:lnTo>
                        <a:pt x="4784" y="96"/>
                      </a:lnTo>
                      <a:lnTo>
                        <a:pt x="4747" y="21"/>
                      </a:lnTo>
                      <a:lnTo>
                        <a:pt x="4853" y="106"/>
                      </a:lnTo>
                      <a:lnTo>
                        <a:pt x="4853" y="117"/>
                      </a:lnTo>
                      <a:lnTo>
                        <a:pt x="4864" y="80"/>
                      </a:lnTo>
                      <a:lnTo>
                        <a:pt x="4922" y="48"/>
                      </a:lnTo>
                      <a:lnTo>
                        <a:pt x="5047" y="48"/>
                      </a:lnTo>
                      <a:lnTo>
                        <a:pt x="4945" y="74"/>
                      </a:lnTo>
                      <a:lnTo>
                        <a:pt x="4933" y="112"/>
                      </a:lnTo>
                      <a:lnTo>
                        <a:pt x="5035" y="91"/>
                      </a:lnTo>
                      <a:lnTo>
                        <a:pt x="5197" y="112"/>
                      </a:lnTo>
                      <a:lnTo>
                        <a:pt x="5001" y="123"/>
                      </a:lnTo>
                      <a:lnTo>
                        <a:pt x="4922" y="176"/>
                      </a:lnTo>
                      <a:lnTo>
                        <a:pt x="4910" y="213"/>
                      </a:lnTo>
                      <a:lnTo>
                        <a:pt x="4551" y="240"/>
                      </a:lnTo>
                      <a:lnTo>
                        <a:pt x="4530" y="208"/>
                      </a:lnTo>
                      <a:lnTo>
                        <a:pt x="4484" y="245"/>
                      </a:lnTo>
                      <a:lnTo>
                        <a:pt x="4300" y="261"/>
                      </a:lnTo>
                      <a:lnTo>
                        <a:pt x="4277" y="229"/>
                      </a:lnTo>
                      <a:lnTo>
                        <a:pt x="4254" y="266"/>
                      </a:lnTo>
                      <a:lnTo>
                        <a:pt x="3862" y="277"/>
                      </a:lnTo>
                      <a:lnTo>
                        <a:pt x="3873" y="234"/>
                      </a:lnTo>
                      <a:lnTo>
                        <a:pt x="3781" y="282"/>
                      </a:lnTo>
                      <a:lnTo>
                        <a:pt x="2850" y="272"/>
                      </a:lnTo>
                      <a:lnTo>
                        <a:pt x="2873" y="234"/>
                      </a:lnTo>
                      <a:lnTo>
                        <a:pt x="2702" y="213"/>
                      </a:lnTo>
                      <a:lnTo>
                        <a:pt x="2598" y="256"/>
                      </a:lnTo>
                      <a:lnTo>
                        <a:pt x="2564" y="282"/>
                      </a:lnTo>
                      <a:lnTo>
                        <a:pt x="1575" y="298"/>
                      </a:lnTo>
                      <a:lnTo>
                        <a:pt x="1484" y="250"/>
                      </a:lnTo>
                      <a:lnTo>
                        <a:pt x="1102" y="261"/>
                      </a:lnTo>
                      <a:lnTo>
                        <a:pt x="977" y="314"/>
                      </a:lnTo>
                      <a:lnTo>
                        <a:pt x="173" y="261"/>
                      </a:lnTo>
                      <a:lnTo>
                        <a:pt x="184" y="186"/>
                      </a:lnTo>
                      <a:lnTo>
                        <a:pt x="217" y="138"/>
                      </a:lnTo>
                      <a:close/>
                    </a:path>
                  </a:pathLst>
                </a:custGeom>
                <a:solidFill>
                  <a:srgbClr val="00AE00"/>
                </a:solidFill>
                <a:ln w="12700">
                  <a:solidFill>
                    <a:srgbClr val="037C03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PT"/>
                </a:p>
              </p:txBody>
            </p:sp>
            <p:sp>
              <p:nvSpPr>
                <p:cNvPr id="14400" name="Freeform 36"/>
                <p:cNvSpPr>
                  <a:spLocks/>
                </p:cNvSpPr>
                <p:nvPr/>
              </p:nvSpPr>
              <p:spPr bwMode="auto">
                <a:xfrm>
                  <a:off x="1763" y="3782"/>
                  <a:ext cx="1351" cy="70"/>
                </a:xfrm>
                <a:custGeom>
                  <a:avLst/>
                  <a:gdLst>
                    <a:gd name="T0" fmla="*/ 1 w 2702"/>
                    <a:gd name="T1" fmla="*/ 0 h 138"/>
                    <a:gd name="T2" fmla="*/ 0 w 2702"/>
                    <a:gd name="T3" fmla="*/ 2 h 138"/>
                    <a:gd name="T4" fmla="*/ 13 w 2702"/>
                    <a:gd name="T5" fmla="*/ 3 h 138"/>
                    <a:gd name="T6" fmla="*/ 15 w 2702"/>
                    <a:gd name="T7" fmla="*/ 2 h 138"/>
                    <a:gd name="T8" fmla="*/ 21 w 2702"/>
                    <a:gd name="T9" fmla="*/ 2 h 138"/>
                    <a:gd name="T10" fmla="*/ 22 w 2702"/>
                    <a:gd name="T11" fmla="*/ 2 h 138"/>
                    <a:gd name="T12" fmla="*/ 38 w 2702"/>
                    <a:gd name="T13" fmla="*/ 2 h 138"/>
                    <a:gd name="T14" fmla="*/ 39 w 2702"/>
                    <a:gd name="T15" fmla="*/ 2 h 138"/>
                    <a:gd name="T16" fmla="*/ 40 w 2702"/>
                    <a:gd name="T17" fmla="*/ 1 h 138"/>
                    <a:gd name="T18" fmla="*/ 43 w 2702"/>
                    <a:gd name="T19" fmla="*/ 1 h 138"/>
                    <a:gd name="T20" fmla="*/ 42 w 2702"/>
                    <a:gd name="T21" fmla="*/ 2 h 138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2702" h="138">
                      <a:moveTo>
                        <a:pt x="5" y="0"/>
                      </a:moveTo>
                      <a:lnTo>
                        <a:pt x="0" y="88"/>
                      </a:lnTo>
                      <a:lnTo>
                        <a:pt x="818" y="138"/>
                      </a:lnTo>
                      <a:lnTo>
                        <a:pt x="944" y="73"/>
                      </a:lnTo>
                      <a:lnTo>
                        <a:pt x="1313" y="73"/>
                      </a:lnTo>
                      <a:lnTo>
                        <a:pt x="1399" y="119"/>
                      </a:lnTo>
                      <a:lnTo>
                        <a:pt x="2379" y="115"/>
                      </a:lnTo>
                      <a:lnTo>
                        <a:pt x="2442" y="65"/>
                      </a:lnTo>
                      <a:lnTo>
                        <a:pt x="2529" y="31"/>
                      </a:lnTo>
                      <a:lnTo>
                        <a:pt x="2702" y="46"/>
                      </a:lnTo>
                      <a:lnTo>
                        <a:pt x="2667" y="100"/>
                      </a:lnTo>
                    </a:path>
                  </a:pathLst>
                </a:custGeom>
                <a:noFill/>
                <a:ln w="73025">
                  <a:solidFill>
                    <a:srgbClr val="00AE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  <p:sp>
              <p:nvSpPr>
                <p:cNvPr id="14401" name="Freeform 37"/>
                <p:cNvSpPr>
                  <a:spLocks/>
                </p:cNvSpPr>
                <p:nvPr/>
              </p:nvSpPr>
              <p:spPr bwMode="auto">
                <a:xfrm>
                  <a:off x="3126" y="3796"/>
                  <a:ext cx="1005" cy="36"/>
                </a:xfrm>
                <a:custGeom>
                  <a:avLst/>
                  <a:gdLst>
                    <a:gd name="T0" fmla="*/ 0 w 2010"/>
                    <a:gd name="T1" fmla="*/ 1 h 73"/>
                    <a:gd name="T2" fmla="*/ 14 w 2010"/>
                    <a:gd name="T3" fmla="*/ 1 h 73"/>
                    <a:gd name="T4" fmla="*/ 16 w 2010"/>
                    <a:gd name="T5" fmla="*/ 0 h 73"/>
                    <a:gd name="T6" fmla="*/ 15 w 2010"/>
                    <a:gd name="T7" fmla="*/ 1 h 73"/>
                    <a:gd name="T8" fmla="*/ 22 w 2010"/>
                    <a:gd name="T9" fmla="*/ 0 h 73"/>
                    <a:gd name="T10" fmla="*/ 22 w 2010"/>
                    <a:gd name="T11" fmla="*/ 0 h 73"/>
                    <a:gd name="T12" fmla="*/ 22 w 2010"/>
                    <a:gd name="T13" fmla="*/ 0 h 73"/>
                    <a:gd name="T14" fmla="*/ 25 w 2010"/>
                    <a:gd name="T15" fmla="*/ 0 h 73"/>
                    <a:gd name="T16" fmla="*/ 26 w 2010"/>
                    <a:gd name="T17" fmla="*/ 0 h 73"/>
                    <a:gd name="T18" fmla="*/ 26 w 2010"/>
                    <a:gd name="T19" fmla="*/ 0 h 73"/>
                    <a:gd name="T20" fmla="*/ 32 w 2010"/>
                    <a:gd name="T21" fmla="*/ 0 h 73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2010" h="73">
                      <a:moveTo>
                        <a:pt x="0" y="65"/>
                      </a:moveTo>
                      <a:lnTo>
                        <a:pt x="887" y="73"/>
                      </a:lnTo>
                      <a:lnTo>
                        <a:pt x="967" y="27"/>
                      </a:lnTo>
                      <a:lnTo>
                        <a:pt x="956" y="65"/>
                      </a:lnTo>
                      <a:lnTo>
                        <a:pt x="1353" y="57"/>
                      </a:lnTo>
                      <a:lnTo>
                        <a:pt x="1377" y="19"/>
                      </a:lnTo>
                      <a:lnTo>
                        <a:pt x="1394" y="57"/>
                      </a:lnTo>
                      <a:lnTo>
                        <a:pt x="1578" y="34"/>
                      </a:lnTo>
                      <a:lnTo>
                        <a:pt x="1619" y="0"/>
                      </a:lnTo>
                      <a:lnTo>
                        <a:pt x="1647" y="38"/>
                      </a:lnTo>
                      <a:lnTo>
                        <a:pt x="2010" y="4"/>
                      </a:lnTo>
                    </a:path>
                  </a:pathLst>
                </a:custGeom>
                <a:noFill/>
                <a:ln w="73025">
                  <a:solidFill>
                    <a:srgbClr val="00AE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grpSp>
            <p:nvGrpSpPr>
              <p:cNvPr id="14368" name="Group 38"/>
              <p:cNvGrpSpPr>
                <a:grpSpLocks/>
              </p:cNvGrpSpPr>
              <p:nvPr/>
            </p:nvGrpSpPr>
            <p:grpSpPr bwMode="auto">
              <a:xfrm>
                <a:off x="1210" y="3736"/>
                <a:ext cx="373" cy="326"/>
                <a:chOff x="1210" y="3736"/>
                <a:chExt cx="373" cy="326"/>
              </a:xfrm>
            </p:grpSpPr>
            <p:sp>
              <p:nvSpPr>
                <p:cNvPr id="14381" name="Freeform 39"/>
                <p:cNvSpPr>
                  <a:spLocks/>
                </p:cNvSpPr>
                <p:nvPr/>
              </p:nvSpPr>
              <p:spPr bwMode="auto">
                <a:xfrm>
                  <a:off x="1287" y="3750"/>
                  <a:ext cx="261" cy="312"/>
                </a:xfrm>
                <a:custGeom>
                  <a:avLst/>
                  <a:gdLst>
                    <a:gd name="T0" fmla="*/ 1 w 522"/>
                    <a:gd name="T1" fmla="*/ 3 h 624"/>
                    <a:gd name="T2" fmla="*/ 1 w 522"/>
                    <a:gd name="T3" fmla="*/ 4 h 624"/>
                    <a:gd name="T4" fmla="*/ 2 w 522"/>
                    <a:gd name="T5" fmla="*/ 5 h 624"/>
                    <a:gd name="T6" fmla="*/ 3 w 522"/>
                    <a:gd name="T7" fmla="*/ 6 h 624"/>
                    <a:gd name="T8" fmla="*/ 4 w 522"/>
                    <a:gd name="T9" fmla="*/ 8 h 624"/>
                    <a:gd name="T10" fmla="*/ 5 w 522"/>
                    <a:gd name="T11" fmla="*/ 10 h 624"/>
                    <a:gd name="T12" fmla="*/ 6 w 522"/>
                    <a:gd name="T13" fmla="*/ 10 h 624"/>
                    <a:gd name="T14" fmla="*/ 6 w 522"/>
                    <a:gd name="T15" fmla="*/ 10 h 624"/>
                    <a:gd name="T16" fmla="*/ 7 w 522"/>
                    <a:gd name="T17" fmla="*/ 10 h 624"/>
                    <a:gd name="T18" fmla="*/ 8 w 522"/>
                    <a:gd name="T19" fmla="*/ 10 h 624"/>
                    <a:gd name="T20" fmla="*/ 9 w 522"/>
                    <a:gd name="T21" fmla="*/ 10 h 624"/>
                    <a:gd name="T22" fmla="*/ 8 w 522"/>
                    <a:gd name="T23" fmla="*/ 8 h 624"/>
                    <a:gd name="T24" fmla="*/ 8 w 522"/>
                    <a:gd name="T25" fmla="*/ 7 h 624"/>
                    <a:gd name="T26" fmla="*/ 7 w 522"/>
                    <a:gd name="T27" fmla="*/ 5 h 624"/>
                    <a:gd name="T28" fmla="*/ 7 w 522"/>
                    <a:gd name="T29" fmla="*/ 4 h 624"/>
                    <a:gd name="T30" fmla="*/ 7 w 522"/>
                    <a:gd name="T31" fmla="*/ 2 h 624"/>
                    <a:gd name="T32" fmla="*/ 7 w 522"/>
                    <a:gd name="T33" fmla="*/ 1 h 624"/>
                    <a:gd name="T34" fmla="*/ 7 w 522"/>
                    <a:gd name="T35" fmla="*/ 1 h 624"/>
                    <a:gd name="T36" fmla="*/ 6 w 522"/>
                    <a:gd name="T37" fmla="*/ 0 h 624"/>
                    <a:gd name="T38" fmla="*/ 4 w 522"/>
                    <a:gd name="T39" fmla="*/ 1 h 624"/>
                    <a:gd name="T40" fmla="*/ 2 w 522"/>
                    <a:gd name="T41" fmla="*/ 1 h 624"/>
                    <a:gd name="T42" fmla="*/ 1 w 522"/>
                    <a:gd name="T43" fmla="*/ 1 h 624"/>
                    <a:gd name="T44" fmla="*/ 1 w 522"/>
                    <a:gd name="T45" fmla="*/ 2 h 624"/>
                    <a:gd name="T46" fmla="*/ 0 w 522"/>
                    <a:gd name="T47" fmla="*/ 2 h 624"/>
                    <a:gd name="T48" fmla="*/ 1 w 522"/>
                    <a:gd name="T49" fmla="*/ 3 h 624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0" t="0" r="r" b="b"/>
                  <a:pathLst>
                    <a:path w="522" h="624">
                      <a:moveTo>
                        <a:pt x="12" y="146"/>
                      </a:moveTo>
                      <a:lnTo>
                        <a:pt x="60" y="211"/>
                      </a:lnTo>
                      <a:lnTo>
                        <a:pt x="102" y="289"/>
                      </a:lnTo>
                      <a:lnTo>
                        <a:pt x="148" y="377"/>
                      </a:lnTo>
                      <a:lnTo>
                        <a:pt x="209" y="493"/>
                      </a:lnTo>
                      <a:lnTo>
                        <a:pt x="265" y="624"/>
                      </a:lnTo>
                      <a:lnTo>
                        <a:pt x="332" y="621"/>
                      </a:lnTo>
                      <a:lnTo>
                        <a:pt x="374" y="598"/>
                      </a:lnTo>
                      <a:lnTo>
                        <a:pt x="444" y="612"/>
                      </a:lnTo>
                      <a:lnTo>
                        <a:pt x="486" y="593"/>
                      </a:lnTo>
                      <a:lnTo>
                        <a:pt x="522" y="593"/>
                      </a:lnTo>
                      <a:lnTo>
                        <a:pt x="490" y="508"/>
                      </a:lnTo>
                      <a:lnTo>
                        <a:pt x="459" y="396"/>
                      </a:lnTo>
                      <a:lnTo>
                        <a:pt x="444" y="312"/>
                      </a:lnTo>
                      <a:lnTo>
                        <a:pt x="434" y="216"/>
                      </a:lnTo>
                      <a:lnTo>
                        <a:pt x="430" y="122"/>
                      </a:lnTo>
                      <a:lnTo>
                        <a:pt x="426" y="64"/>
                      </a:lnTo>
                      <a:lnTo>
                        <a:pt x="409" y="12"/>
                      </a:lnTo>
                      <a:lnTo>
                        <a:pt x="332" y="0"/>
                      </a:lnTo>
                      <a:lnTo>
                        <a:pt x="202" y="12"/>
                      </a:lnTo>
                      <a:lnTo>
                        <a:pt x="81" y="38"/>
                      </a:lnTo>
                      <a:lnTo>
                        <a:pt x="54" y="55"/>
                      </a:lnTo>
                      <a:lnTo>
                        <a:pt x="21" y="75"/>
                      </a:lnTo>
                      <a:lnTo>
                        <a:pt x="0" y="103"/>
                      </a:lnTo>
                      <a:lnTo>
                        <a:pt x="12" y="146"/>
                      </a:lnTo>
                      <a:close/>
                    </a:path>
                  </a:pathLst>
                </a:custGeom>
                <a:solidFill>
                  <a:srgbClr val="C06000"/>
                </a:solidFill>
                <a:ln w="127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PT"/>
                </a:p>
              </p:txBody>
            </p:sp>
            <p:grpSp>
              <p:nvGrpSpPr>
                <p:cNvPr id="14382" name="Group 40"/>
                <p:cNvGrpSpPr>
                  <a:grpSpLocks/>
                </p:cNvGrpSpPr>
                <p:nvPr/>
              </p:nvGrpSpPr>
              <p:grpSpPr bwMode="auto">
                <a:xfrm>
                  <a:off x="1352" y="3786"/>
                  <a:ext cx="129" cy="190"/>
                  <a:chOff x="1352" y="3786"/>
                  <a:chExt cx="129" cy="190"/>
                </a:xfrm>
              </p:grpSpPr>
              <p:sp>
                <p:nvSpPr>
                  <p:cNvPr id="14397" name="Freeform 41"/>
                  <p:cNvSpPr>
                    <a:spLocks/>
                  </p:cNvSpPr>
                  <p:nvPr/>
                </p:nvSpPr>
                <p:spPr bwMode="auto">
                  <a:xfrm>
                    <a:off x="1352" y="3786"/>
                    <a:ext cx="71" cy="151"/>
                  </a:xfrm>
                  <a:custGeom>
                    <a:avLst/>
                    <a:gdLst>
                      <a:gd name="T0" fmla="*/ 0 w 142"/>
                      <a:gd name="T1" fmla="*/ 1 h 301"/>
                      <a:gd name="T2" fmla="*/ 1 w 142"/>
                      <a:gd name="T3" fmla="*/ 2 h 301"/>
                      <a:gd name="T4" fmla="*/ 2 w 142"/>
                      <a:gd name="T5" fmla="*/ 3 h 301"/>
                      <a:gd name="T6" fmla="*/ 2 w 142"/>
                      <a:gd name="T7" fmla="*/ 4 h 301"/>
                      <a:gd name="T8" fmla="*/ 3 w 142"/>
                      <a:gd name="T9" fmla="*/ 5 h 301"/>
                      <a:gd name="T10" fmla="*/ 3 w 142"/>
                      <a:gd name="T11" fmla="*/ 4 h 301"/>
                      <a:gd name="T12" fmla="*/ 2 w 142"/>
                      <a:gd name="T13" fmla="*/ 3 h 301"/>
                      <a:gd name="T14" fmla="*/ 2 w 142"/>
                      <a:gd name="T15" fmla="*/ 2 h 301"/>
                      <a:gd name="T16" fmla="*/ 2 w 142"/>
                      <a:gd name="T17" fmla="*/ 1 h 301"/>
                      <a:gd name="T18" fmla="*/ 2 w 142"/>
                      <a:gd name="T19" fmla="*/ 0 h 301"/>
                      <a:gd name="T20" fmla="*/ 0 w 142"/>
                      <a:gd name="T21" fmla="*/ 1 h 301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142" h="301">
                        <a:moveTo>
                          <a:pt x="0" y="28"/>
                        </a:moveTo>
                        <a:lnTo>
                          <a:pt x="53" y="103"/>
                        </a:lnTo>
                        <a:lnTo>
                          <a:pt x="88" y="171"/>
                        </a:lnTo>
                        <a:lnTo>
                          <a:pt x="121" y="250"/>
                        </a:lnTo>
                        <a:lnTo>
                          <a:pt x="142" y="301"/>
                        </a:lnTo>
                        <a:lnTo>
                          <a:pt x="130" y="222"/>
                        </a:lnTo>
                        <a:lnTo>
                          <a:pt x="109" y="145"/>
                        </a:lnTo>
                        <a:lnTo>
                          <a:pt x="88" y="78"/>
                        </a:lnTo>
                        <a:lnTo>
                          <a:pt x="82" y="33"/>
                        </a:lnTo>
                        <a:lnTo>
                          <a:pt x="82" y="0"/>
                        </a:lnTo>
                        <a:lnTo>
                          <a:pt x="0" y="28"/>
                        </a:lnTo>
                        <a:close/>
                      </a:path>
                    </a:pathLst>
                  </a:custGeom>
                  <a:solidFill>
                    <a:srgbClr val="402000"/>
                  </a:solidFill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pt-PT"/>
                  </a:p>
                </p:txBody>
              </p:sp>
              <p:sp>
                <p:nvSpPr>
                  <p:cNvPr id="14398" name="Freeform 42"/>
                  <p:cNvSpPr>
                    <a:spLocks/>
                  </p:cNvSpPr>
                  <p:nvPr/>
                </p:nvSpPr>
                <p:spPr bwMode="auto">
                  <a:xfrm>
                    <a:off x="1455" y="3793"/>
                    <a:ext cx="26" cy="183"/>
                  </a:xfrm>
                  <a:custGeom>
                    <a:avLst/>
                    <a:gdLst>
                      <a:gd name="T0" fmla="*/ 1 w 52"/>
                      <a:gd name="T1" fmla="*/ 0 h 366"/>
                      <a:gd name="T2" fmla="*/ 0 w 52"/>
                      <a:gd name="T3" fmla="*/ 2 h 366"/>
                      <a:gd name="T4" fmla="*/ 1 w 52"/>
                      <a:gd name="T5" fmla="*/ 4 h 366"/>
                      <a:gd name="T6" fmla="*/ 1 w 52"/>
                      <a:gd name="T7" fmla="*/ 5 h 366"/>
                      <a:gd name="T8" fmla="*/ 1 w 52"/>
                      <a:gd name="T9" fmla="*/ 6 h 366"/>
                      <a:gd name="T10" fmla="*/ 1 w 52"/>
                      <a:gd name="T11" fmla="*/ 5 h 366"/>
                      <a:gd name="T12" fmla="*/ 1 w 52"/>
                      <a:gd name="T13" fmla="*/ 3 h 366"/>
                      <a:gd name="T14" fmla="*/ 1 w 52"/>
                      <a:gd name="T15" fmla="*/ 2 h 366"/>
                      <a:gd name="T16" fmla="*/ 1 w 52"/>
                      <a:gd name="T17" fmla="*/ 1 h 366"/>
                      <a:gd name="T18" fmla="*/ 1 w 52"/>
                      <a:gd name="T19" fmla="*/ 0 h 36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52" h="366">
                        <a:moveTo>
                          <a:pt x="13" y="0"/>
                        </a:moveTo>
                        <a:lnTo>
                          <a:pt x="0" y="78"/>
                        </a:lnTo>
                        <a:lnTo>
                          <a:pt x="6" y="194"/>
                        </a:lnTo>
                        <a:lnTo>
                          <a:pt x="17" y="279"/>
                        </a:lnTo>
                        <a:lnTo>
                          <a:pt x="35" y="366"/>
                        </a:lnTo>
                        <a:lnTo>
                          <a:pt x="35" y="270"/>
                        </a:lnTo>
                        <a:lnTo>
                          <a:pt x="35" y="183"/>
                        </a:lnTo>
                        <a:lnTo>
                          <a:pt x="42" y="106"/>
                        </a:lnTo>
                        <a:lnTo>
                          <a:pt x="52" y="39"/>
                        </a:lnTo>
                        <a:lnTo>
                          <a:pt x="13" y="0"/>
                        </a:lnTo>
                        <a:close/>
                      </a:path>
                    </a:pathLst>
                  </a:custGeom>
                  <a:solidFill>
                    <a:srgbClr val="402000"/>
                  </a:solidFill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pt-PT"/>
                  </a:p>
                </p:txBody>
              </p:sp>
            </p:grpSp>
            <p:grpSp>
              <p:nvGrpSpPr>
                <p:cNvPr id="14383" name="Group 43"/>
                <p:cNvGrpSpPr>
                  <a:grpSpLocks/>
                </p:cNvGrpSpPr>
                <p:nvPr/>
              </p:nvGrpSpPr>
              <p:grpSpPr bwMode="auto">
                <a:xfrm>
                  <a:off x="1312" y="3790"/>
                  <a:ext cx="129" cy="267"/>
                  <a:chOff x="1312" y="3790"/>
                  <a:chExt cx="129" cy="267"/>
                </a:xfrm>
              </p:grpSpPr>
              <p:sp>
                <p:nvSpPr>
                  <p:cNvPr id="14395" name="Freeform 44"/>
                  <p:cNvSpPr>
                    <a:spLocks/>
                  </p:cNvSpPr>
                  <p:nvPr/>
                </p:nvSpPr>
                <p:spPr bwMode="auto">
                  <a:xfrm>
                    <a:off x="1312" y="3813"/>
                    <a:ext cx="129" cy="244"/>
                  </a:xfrm>
                  <a:custGeom>
                    <a:avLst/>
                    <a:gdLst>
                      <a:gd name="T0" fmla="*/ 0 w 257"/>
                      <a:gd name="T1" fmla="*/ 0 h 489"/>
                      <a:gd name="T2" fmla="*/ 1 w 257"/>
                      <a:gd name="T3" fmla="*/ 0 h 489"/>
                      <a:gd name="T4" fmla="*/ 2 w 257"/>
                      <a:gd name="T5" fmla="*/ 2 h 489"/>
                      <a:gd name="T6" fmla="*/ 3 w 257"/>
                      <a:gd name="T7" fmla="*/ 3 h 489"/>
                      <a:gd name="T8" fmla="*/ 4 w 257"/>
                      <a:gd name="T9" fmla="*/ 5 h 489"/>
                      <a:gd name="T10" fmla="*/ 4 w 257"/>
                      <a:gd name="T11" fmla="*/ 6 h 489"/>
                      <a:gd name="T12" fmla="*/ 5 w 257"/>
                      <a:gd name="T13" fmla="*/ 7 h 489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0" t="0" r="r" b="b"/>
                    <a:pathLst>
                      <a:path w="257" h="489">
                        <a:moveTo>
                          <a:pt x="0" y="0"/>
                        </a:moveTo>
                        <a:lnTo>
                          <a:pt x="52" y="62"/>
                        </a:lnTo>
                        <a:lnTo>
                          <a:pt x="98" y="130"/>
                        </a:lnTo>
                        <a:lnTo>
                          <a:pt x="152" y="223"/>
                        </a:lnTo>
                        <a:lnTo>
                          <a:pt x="202" y="338"/>
                        </a:lnTo>
                        <a:lnTo>
                          <a:pt x="244" y="444"/>
                        </a:lnTo>
                        <a:lnTo>
                          <a:pt x="257" y="489"/>
                        </a:lnTo>
                      </a:path>
                    </a:pathLst>
                  </a:custGeom>
                  <a:noFill/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pt-PT"/>
                  </a:p>
                </p:txBody>
              </p:sp>
              <p:sp>
                <p:nvSpPr>
                  <p:cNvPr id="14396" name="Freeform 45"/>
                  <p:cNvSpPr>
                    <a:spLocks/>
                  </p:cNvSpPr>
                  <p:nvPr/>
                </p:nvSpPr>
                <p:spPr bwMode="auto">
                  <a:xfrm>
                    <a:off x="1430" y="3790"/>
                    <a:ext cx="6" cy="109"/>
                  </a:xfrm>
                  <a:custGeom>
                    <a:avLst/>
                    <a:gdLst>
                      <a:gd name="T0" fmla="*/ 1 w 12"/>
                      <a:gd name="T1" fmla="*/ 0 h 218"/>
                      <a:gd name="T2" fmla="*/ 0 w 12"/>
                      <a:gd name="T3" fmla="*/ 2 h 218"/>
                      <a:gd name="T4" fmla="*/ 0 w 12"/>
                      <a:gd name="T5" fmla="*/ 3 h 218"/>
                      <a:gd name="T6" fmla="*/ 1 w 12"/>
                      <a:gd name="T7" fmla="*/ 4 h 218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12" h="218">
                        <a:moveTo>
                          <a:pt x="12" y="0"/>
                        </a:moveTo>
                        <a:lnTo>
                          <a:pt x="0" y="71"/>
                        </a:lnTo>
                        <a:lnTo>
                          <a:pt x="0" y="145"/>
                        </a:lnTo>
                        <a:lnTo>
                          <a:pt x="12" y="218"/>
                        </a:lnTo>
                      </a:path>
                    </a:pathLst>
                  </a:custGeom>
                  <a:noFill/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pt-PT"/>
                  </a:p>
                </p:txBody>
              </p:sp>
            </p:grpSp>
            <p:sp>
              <p:nvSpPr>
                <p:cNvPr id="14384" name="Freeform 46"/>
                <p:cNvSpPr>
                  <a:spLocks/>
                </p:cNvSpPr>
                <p:nvPr/>
              </p:nvSpPr>
              <p:spPr bwMode="auto">
                <a:xfrm>
                  <a:off x="1378" y="3786"/>
                  <a:ext cx="43" cy="12"/>
                </a:xfrm>
                <a:custGeom>
                  <a:avLst/>
                  <a:gdLst>
                    <a:gd name="T0" fmla="*/ 1 w 87"/>
                    <a:gd name="T1" fmla="*/ 0 h 26"/>
                    <a:gd name="T2" fmla="*/ 0 w 87"/>
                    <a:gd name="T3" fmla="*/ 0 h 26"/>
                    <a:gd name="T4" fmla="*/ 0 w 87"/>
                    <a:gd name="T5" fmla="*/ 0 h 26"/>
                    <a:gd name="T6" fmla="*/ 0 w 87"/>
                    <a:gd name="T7" fmla="*/ 0 h 26"/>
                    <a:gd name="T8" fmla="*/ 0 w 87"/>
                    <a:gd name="T9" fmla="*/ 0 h 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87" h="26">
                      <a:moveTo>
                        <a:pt x="87" y="26"/>
                      </a:moveTo>
                      <a:lnTo>
                        <a:pt x="54" y="16"/>
                      </a:lnTo>
                      <a:lnTo>
                        <a:pt x="29" y="7"/>
                      </a:lnTo>
                      <a:lnTo>
                        <a:pt x="12" y="4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  <p:grpSp>
              <p:nvGrpSpPr>
                <p:cNvPr id="14385" name="Group 47"/>
                <p:cNvGrpSpPr>
                  <a:grpSpLocks/>
                </p:cNvGrpSpPr>
                <p:nvPr/>
              </p:nvGrpSpPr>
              <p:grpSpPr bwMode="auto">
                <a:xfrm>
                  <a:off x="1210" y="3736"/>
                  <a:ext cx="373" cy="117"/>
                  <a:chOff x="1210" y="3736"/>
                  <a:chExt cx="373" cy="117"/>
                </a:xfrm>
              </p:grpSpPr>
              <p:sp>
                <p:nvSpPr>
                  <p:cNvPr id="14386" name="Freeform 48"/>
                  <p:cNvSpPr>
                    <a:spLocks/>
                  </p:cNvSpPr>
                  <p:nvPr/>
                </p:nvSpPr>
                <p:spPr bwMode="auto">
                  <a:xfrm>
                    <a:off x="1210" y="3736"/>
                    <a:ext cx="373" cy="117"/>
                  </a:xfrm>
                  <a:custGeom>
                    <a:avLst/>
                    <a:gdLst>
                      <a:gd name="T0" fmla="*/ 8 w 745"/>
                      <a:gd name="T1" fmla="*/ 1 h 234"/>
                      <a:gd name="T2" fmla="*/ 7 w 745"/>
                      <a:gd name="T3" fmla="*/ 1 h 234"/>
                      <a:gd name="T4" fmla="*/ 6 w 745"/>
                      <a:gd name="T5" fmla="*/ 1 h 234"/>
                      <a:gd name="T6" fmla="*/ 5 w 745"/>
                      <a:gd name="T7" fmla="*/ 1 h 234"/>
                      <a:gd name="T8" fmla="*/ 5 w 745"/>
                      <a:gd name="T9" fmla="*/ 1 h 234"/>
                      <a:gd name="T10" fmla="*/ 4 w 745"/>
                      <a:gd name="T11" fmla="*/ 1 h 234"/>
                      <a:gd name="T12" fmla="*/ 4 w 745"/>
                      <a:gd name="T13" fmla="*/ 1 h 234"/>
                      <a:gd name="T14" fmla="*/ 3 w 745"/>
                      <a:gd name="T15" fmla="*/ 1 h 234"/>
                      <a:gd name="T16" fmla="*/ 3 w 745"/>
                      <a:gd name="T17" fmla="*/ 2 h 234"/>
                      <a:gd name="T18" fmla="*/ 2 w 745"/>
                      <a:gd name="T19" fmla="*/ 2 h 234"/>
                      <a:gd name="T20" fmla="*/ 1 w 745"/>
                      <a:gd name="T21" fmla="*/ 3 h 234"/>
                      <a:gd name="T22" fmla="*/ 1 w 745"/>
                      <a:gd name="T23" fmla="*/ 3 h 234"/>
                      <a:gd name="T24" fmla="*/ 1 w 745"/>
                      <a:gd name="T25" fmla="*/ 4 h 234"/>
                      <a:gd name="T26" fmla="*/ 1 w 745"/>
                      <a:gd name="T27" fmla="*/ 4 h 234"/>
                      <a:gd name="T28" fmla="*/ 1 w 745"/>
                      <a:gd name="T29" fmla="*/ 4 h 234"/>
                      <a:gd name="T30" fmla="*/ 1 w 745"/>
                      <a:gd name="T31" fmla="*/ 3 h 234"/>
                      <a:gd name="T32" fmla="*/ 2 w 745"/>
                      <a:gd name="T33" fmla="*/ 3 h 234"/>
                      <a:gd name="T34" fmla="*/ 3 w 745"/>
                      <a:gd name="T35" fmla="*/ 3 h 234"/>
                      <a:gd name="T36" fmla="*/ 3 w 745"/>
                      <a:gd name="T37" fmla="*/ 4 h 234"/>
                      <a:gd name="T38" fmla="*/ 3 w 745"/>
                      <a:gd name="T39" fmla="*/ 4 h 234"/>
                      <a:gd name="T40" fmla="*/ 3 w 745"/>
                      <a:gd name="T41" fmla="*/ 4 h 234"/>
                      <a:gd name="T42" fmla="*/ 3 w 745"/>
                      <a:gd name="T43" fmla="*/ 3 h 234"/>
                      <a:gd name="T44" fmla="*/ 4 w 745"/>
                      <a:gd name="T45" fmla="*/ 3 h 234"/>
                      <a:gd name="T46" fmla="*/ 5 w 745"/>
                      <a:gd name="T47" fmla="*/ 4 h 234"/>
                      <a:gd name="T48" fmla="*/ 5 w 745"/>
                      <a:gd name="T49" fmla="*/ 4 h 234"/>
                      <a:gd name="T50" fmla="*/ 5 w 745"/>
                      <a:gd name="T51" fmla="*/ 4 h 234"/>
                      <a:gd name="T52" fmla="*/ 5 w 745"/>
                      <a:gd name="T53" fmla="*/ 4 h 234"/>
                      <a:gd name="T54" fmla="*/ 5 w 745"/>
                      <a:gd name="T55" fmla="*/ 3 h 234"/>
                      <a:gd name="T56" fmla="*/ 5 w 745"/>
                      <a:gd name="T57" fmla="*/ 3 h 234"/>
                      <a:gd name="T58" fmla="*/ 6 w 745"/>
                      <a:gd name="T59" fmla="*/ 3 h 234"/>
                      <a:gd name="T60" fmla="*/ 6 w 745"/>
                      <a:gd name="T61" fmla="*/ 3 h 234"/>
                      <a:gd name="T62" fmla="*/ 7 w 745"/>
                      <a:gd name="T63" fmla="*/ 3 h 234"/>
                      <a:gd name="T64" fmla="*/ 7 w 745"/>
                      <a:gd name="T65" fmla="*/ 2 h 234"/>
                      <a:gd name="T66" fmla="*/ 7 w 745"/>
                      <a:gd name="T67" fmla="*/ 2 h 234"/>
                      <a:gd name="T68" fmla="*/ 8 w 745"/>
                      <a:gd name="T69" fmla="*/ 3 h 234"/>
                      <a:gd name="T70" fmla="*/ 9 w 745"/>
                      <a:gd name="T71" fmla="*/ 3 h 234"/>
                      <a:gd name="T72" fmla="*/ 9 w 745"/>
                      <a:gd name="T73" fmla="*/ 4 h 234"/>
                      <a:gd name="T74" fmla="*/ 9 w 745"/>
                      <a:gd name="T75" fmla="*/ 3 h 234"/>
                      <a:gd name="T76" fmla="*/ 9 w 745"/>
                      <a:gd name="T77" fmla="*/ 2 h 234"/>
                      <a:gd name="T78" fmla="*/ 10 w 745"/>
                      <a:gd name="T79" fmla="*/ 2 h 234"/>
                      <a:gd name="T80" fmla="*/ 11 w 745"/>
                      <a:gd name="T81" fmla="*/ 3 h 234"/>
                      <a:gd name="T82" fmla="*/ 11 w 745"/>
                      <a:gd name="T83" fmla="*/ 3 h 234"/>
                      <a:gd name="T84" fmla="*/ 11 w 745"/>
                      <a:gd name="T85" fmla="*/ 2 h 234"/>
                      <a:gd name="T86" fmla="*/ 10 w 745"/>
                      <a:gd name="T87" fmla="*/ 2 h 234"/>
                      <a:gd name="T88" fmla="*/ 11 w 745"/>
                      <a:gd name="T89" fmla="*/ 2 h 234"/>
                      <a:gd name="T90" fmla="*/ 12 w 745"/>
                      <a:gd name="T91" fmla="*/ 1 h 234"/>
                      <a:gd name="T92" fmla="*/ 12 w 745"/>
                      <a:gd name="T93" fmla="*/ 1 h 234"/>
                      <a:gd name="T94" fmla="*/ 12 w 745"/>
                      <a:gd name="T95" fmla="*/ 1 h 234"/>
                      <a:gd name="T96" fmla="*/ 11 w 745"/>
                      <a:gd name="T97" fmla="*/ 1 h 234"/>
                      <a:gd name="T98" fmla="*/ 11 w 745"/>
                      <a:gd name="T99" fmla="*/ 1 h 234"/>
                      <a:gd name="T100" fmla="*/ 10 w 745"/>
                      <a:gd name="T101" fmla="*/ 1 h 234"/>
                      <a:gd name="T102" fmla="*/ 9 w 745"/>
                      <a:gd name="T103" fmla="*/ 0 h 234"/>
                      <a:gd name="T104" fmla="*/ 8 w 745"/>
                      <a:gd name="T105" fmla="*/ 1 h 234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</a:gdLst>
                    <a:ahLst/>
                    <a:cxnLst>
                      <a:cxn ang="T106">
                        <a:pos x="T0" y="T1"/>
                      </a:cxn>
                      <a:cxn ang="T107">
                        <a:pos x="T2" y="T3"/>
                      </a:cxn>
                      <a:cxn ang="T108">
                        <a:pos x="T4" y="T5"/>
                      </a:cxn>
                      <a:cxn ang="T109">
                        <a:pos x="T6" y="T7"/>
                      </a:cxn>
                      <a:cxn ang="T110">
                        <a:pos x="T8" y="T9"/>
                      </a:cxn>
                      <a:cxn ang="T111">
                        <a:pos x="T10" y="T11"/>
                      </a:cxn>
                      <a:cxn ang="T112">
                        <a:pos x="T12" y="T13"/>
                      </a:cxn>
                      <a:cxn ang="T113">
                        <a:pos x="T14" y="T15"/>
                      </a:cxn>
                      <a:cxn ang="T114">
                        <a:pos x="T16" y="T17"/>
                      </a:cxn>
                      <a:cxn ang="T115">
                        <a:pos x="T18" y="T19"/>
                      </a:cxn>
                      <a:cxn ang="T116">
                        <a:pos x="T20" y="T21"/>
                      </a:cxn>
                      <a:cxn ang="T117">
                        <a:pos x="T22" y="T23"/>
                      </a:cxn>
                      <a:cxn ang="T118">
                        <a:pos x="T24" y="T25"/>
                      </a:cxn>
                      <a:cxn ang="T119">
                        <a:pos x="T26" y="T27"/>
                      </a:cxn>
                      <a:cxn ang="T120">
                        <a:pos x="T28" y="T29"/>
                      </a:cxn>
                      <a:cxn ang="T121">
                        <a:pos x="T30" y="T31"/>
                      </a:cxn>
                      <a:cxn ang="T122">
                        <a:pos x="T32" y="T33"/>
                      </a:cxn>
                      <a:cxn ang="T123">
                        <a:pos x="T34" y="T35"/>
                      </a:cxn>
                      <a:cxn ang="T124">
                        <a:pos x="T36" y="T37"/>
                      </a:cxn>
                      <a:cxn ang="T125">
                        <a:pos x="T38" y="T39"/>
                      </a:cxn>
                      <a:cxn ang="T126">
                        <a:pos x="T40" y="T41"/>
                      </a:cxn>
                      <a:cxn ang="T127">
                        <a:pos x="T42" y="T43"/>
                      </a:cxn>
                      <a:cxn ang="T128">
                        <a:pos x="T44" y="T45"/>
                      </a:cxn>
                      <a:cxn ang="T129">
                        <a:pos x="T46" y="T47"/>
                      </a:cxn>
                      <a:cxn ang="T130">
                        <a:pos x="T48" y="T49"/>
                      </a:cxn>
                      <a:cxn ang="T131">
                        <a:pos x="T50" y="T51"/>
                      </a:cxn>
                      <a:cxn ang="T132">
                        <a:pos x="T52" y="T53"/>
                      </a:cxn>
                      <a:cxn ang="T133">
                        <a:pos x="T54" y="T55"/>
                      </a:cxn>
                      <a:cxn ang="T134">
                        <a:pos x="T56" y="T57"/>
                      </a:cxn>
                      <a:cxn ang="T135">
                        <a:pos x="T58" y="T59"/>
                      </a:cxn>
                      <a:cxn ang="T136">
                        <a:pos x="T60" y="T61"/>
                      </a:cxn>
                      <a:cxn ang="T137">
                        <a:pos x="T62" y="T63"/>
                      </a:cxn>
                      <a:cxn ang="T138">
                        <a:pos x="T64" y="T65"/>
                      </a:cxn>
                      <a:cxn ang="T139">
                        <a:pos x="T66" y="T67"/>
                      </a:cxn>
                      <a:cxn ang="T140">
                        <a:pos x="T68" y="T69"/>
                      </a:cxn>
                      <a:cxn ang="T141">
                        <a:pos x="T70" y="T71"/>
                      </a:cxn>
                      <a:cxn ang="T142">
                        <a:pos x="T72" y="T73"/>
                      </a:cxn>
                      <a:cxn ang="T143">
                        <a:pos x="T74" y="T75"/>
                      </a:cxn>
                      <a:cxn ang="T144">
                        <a:pos x="T76" y="T77"/>
                      </a:cxn>
                      <a:cxn ang="T145">
                        <a:pos x="T78" y="T79"/>
                      </a:cxn>
                      <a:cxn ang="T146">
                        <a:pos x="T80" y="T81"/>
                      </a:cxn>
                      <a:cxn ang="T147">
                        <a:pos x="T82" y="T83"/>
                      </a:cxn>
                      <a:cxn ang="T148">
                        <a:pos x="T84" y="T85"/>
                      </a:cxn>
                      <a:cxn ang="T149">
                        <a:pos x="T86" y="T87"/>
                      </a:cxn>
                      <a:cxn ang="T150">
                        <a:pos x="T88" y="T89"/>
                      </a:cxn>
                      <a:cxn ang="T151">
                        <a:pos x="T90" y="T91"/>
                      </a:cxn>
                      <a:cxn ang="T152">
                        <a:pos x="T92" y="T93"/>
                      </a:cxn>
                      <a:cxn ang="T153">
                        <a:pos x="T94" y="T95"/>
                      </a:cxn>
                      <a:cxn ang="T154">
                        <a:pos x="T96" y="T97"/>
                      </a:cxn>
                      <a:cxn ang="T155">
                        <a:pos x="T98" y="T99"/>
                      </a:cxn>
                      <a:cxn ang="T156">
                        <a:pos x="T100" y="T101"/>
                      </a:cxn>
                      <a:cxn ang="T157">
                        <a:pos x="T102" y="T103"/>
                      </a:cxn>
                      <a:cxn ang="T158">
                        <a:pos x="T104" y="T105"/>
                      </a:cxn>
                    </a:cxnLst>
                    <a:rect l="0" t="0" r="r" b="b"/>
                    <a:pathLst>
                      <a:path w="745" h="234">
                        <a:moveTo>
                          <a:pt x="496" y="14"/>
                        </a:moveTo>
                        <a:lnTo>
                          <a:pt x="465" y="10"/>
                        </a:lnTo>
                        <a:lnTo>
                          <a:pt x="444" y="13"/>
                        </a:lnTo>
                        <a:lnTo>
                          <a:pt x="425" y="24"/>
                        </a:lnTo>
                        <a:lnTo>
                          <a:pt x="384" y="24"/>
                        </a:lnTo>
                        <a:lnTo>
                          <a:pt x="344" y="27"/>
                        </a:lnTo>
                        <a:lnTo>
                          <a:pt x="327" y="33"/>
                        </a:lnTo>
                        <a:lnTo>
                          <a:pt x="308" y="32"/>
                        </a:lnTo>
                        <a:lnTo>
                          <a:pt x="286" y="32"/>
                        </a:lnTo>
                        <a:lnTo>
                          <a:pt x="269" y="37"/>
                        </a:lnTo>
                        <a:lnTo>
                          <a:pt x="254" y="48"/>
                        </a:lnTo>
                        <a:lnTo>
                          <a:pt x="244" y="52"/>
                        </a:lnTo>
                        <a:lnTo>
                          <a:pt x="225" y="52"/>
                        </a:lnTo>
                        <a:lnTo>
                          <a:pt x="206" y="52"/>
                        </a:lnTo>
                        <a:lnTo>
                          <a:pt x="179" y="55"/>
                        </a:lnTo>
                        <a:lnTo>
                          <a:pt x="164" y="63"/>
                        </a:lnTo>
                        <a:lnTo>
                          <a:pt x="158" y="77"/>
                        </a:lnTo>
                        <a:lnTo>
                          <a:pt x="133" y="83"/>
                        </a:lnTo>
                        <a:lnTo>
                          <a:pt x="114" y="94"/>
                        </a:lnTo>
                        <a:lnTo>
                          <a:pt x="98" y="107"/>
                        </a:lnTo>
                        <a:lnTo>
                          <a:pt x="71" y="118"/>
                        </a:lnTo>
                        <a:lnTo>
                          <a:pt x="41" y="130"/>
                        </a:lnTo>
                        <a:lnTo>
                          <a:pt x="21" y="148"/>
                        </a:lnTo>
                        <a:lnTo>
                          <a:pt x="8" y="174"/>
                        </a:lnTo>
                        <a:lnTo>
                          <a:pt x="0" y="198"/>
                        </a:lnTo>
                        <a:lnTo>
                          <a:pt x="2" y="215"/>
                        </a:lnTo>
                        <a:lnTo>
                          <a:pt x="8" y="228"/>
                        </a:lnTo>
                        <a:lnTo>
                          <a:pt x="10" y="233"/>
                        </a:lnTo>
                        <a:lnTo>
                          <a:pt x="18" y="226"/>
                        </a:lnTo>
                        <a:lnTo>
                          <a:pt x="37" y="208"/>
                        </a:lnTo>
                        <a:lnTo>
                          <a:pt x="56" y="188"/>
                        </a:lnTo>
                        <a:lnTo>
                          <a:pt x="64" y="178"/>
                        </a:lnTo>
                        <a:lnTo>
                          <a:pt x="85" y="171"/>
                        </a:lnTo>
                        <a:lnTo>
                          <a:pt x="108" y="165"/>
                        </a:lnTo>
                        <a:lnTo>
                          <a:pt x="112" y="165"/>
                        </a:lnTo>
                        <a:lnTo>
                          <a:pt x="131" y="187"/>
                        </a:lnTo>
                        <a:lnTo>
                          <a:pt x="141" y="199"/>
                        </a:lnTo>
                        <a:lnTo>
                          <a:pt x="154" y="210"/>
                        </a:lnTo>
                        <a:lnTo>
                          <a:pt x="173" y="217"/>
                        </a:lnTo>
                        <a:lnTo>
                          <a:pt x="181" y="217"/>
                        </a:lnTo>
                        <a:lnTo>
                          <a:pt x="187" y="208"/>
                        </a:lnTo>
                        <a:lnTo>
                          <a:pt x="183" y="198"/>
                        </a:lnTo>
                        <a:lnTo>
                          <a:pt x="183" y="184"/>
                        </a:lnTo>
                        <a:lnTo>
                          <a:pt x="192" y="175"/>
                        </a:lnTo>
                        <a:lnTo>
                          <a:pt x="200" y="167"/>
                        </a:lnTo>
                        <a:lnTo>
                          <a:pt x="225" y="174"/>
                        </a:lnTo>
                        <a:lnTo>
                          <a:pt x="242" y="185"/>
                        </a:lnTo>
                        <a:lnTo>
                          <a:pt x="260" y="196"/>
                        </a:lnTo>
                        <a:lnTo>
                          <a:pt x="267" y="208"/>
                        </a:lnTo>
                        <a:lnTo>
                          <a:pt x="277" y="220"/>
                        </a:lnTo>
                        <a:lnTo>
                          <a:pt x="296" y="234"/>
                        </a:lnTo>
                        <a:lnTo>
                          <a:pt x="310" y="233"/>
                        </a:lnTo>
                        <a:lnTo>
                          <a:pt x="310" y="220"/>
                        </a:lnTo>
                        <a:lnTo>
                          <a:pt x="308" y="203"/>
                        </a:lnTo>
                        <a:lnTo>
                          <a:pt x="304" y="188"/>
                        </a:lnTo>
                        <a:lnTo>
                          <a:pt x="306" y="179"/>
                        </a:lnTo>
                        <a:lnTo>
                          <a:pt x="308" y="164"/>
                        </a:lnTo>
                        <a:lnTo>
                          <a:pt x="313" y="149"/>
                        </a:lnTo>
                        <a:lnTo>
                          <a:pt x="325" y="142"/>
                        </a:lnTo>
                        <a:lnTo>
                          <a:pt x="344" y="144"/>
                        </a:lnTo>
                        <a:lnTo>
                          <a:pt x="369" y="149"/>
                        </a:lnTo>
                        <a:lnTo>
                          <a:pt x="381" y="156"/>
                        </a:lnTo>
                        <a:lnTo>
                          <a:pt x="388" y="161"/>
                        </a:lnTo>
                        <a:lnTo>
                          <a:pt x="398" y="147"/>
                        </a:lnTo>
                        <a:lnTo>
                          <a:pt x="390" y="132"/>
                        </a:lnTo>
                        <a:lnTo>
                          <a:pt x="390" y="124"/>
                        </a:lnTo>
                        <a:lnTo>
                          <a:pt x="404" y="123"/>
                        </a:lnTo>
                        <a:lnTo>
                          <a:pt x="429" y="126"/>
                        </a:lnTo>
                        <a:lnTo>
                          <a:pt x="463" y="133"/>
                        </a:lnTo>
                        <a:lnTo>
                          <a:pt x="484" y="144"/>
                        </a:lnTo>
                        <a:lnTo>
                          <a:pt x="513" y="160"/>
                        </a:lnTo>
                        <a:lnTo>
                          <a:pt x="540" y="179"/>
                        </a:lnTo>
                        <a:lnTo>
                          <a:pt x="557" y="201"/>
                        </a:lnTo>
                        <a:lnTo>
                          <a:pt x="567" y="204"/>
                        </a:lnTo>
                        <a:lnTo>
                          <a:pt x="575" y="199"/>
                        </a:lnTo>
                        <a:lnTo>
                          <a:pt x="567" y="167"/>
                        </a:lnTo>
                        <a:lnTo>
                          <a:pt x="561" y="134"/>
                        </a:lnTo>
                        <a:lnTo>
                          <a:pt x="561" y="110"/>
                        </a:lnTo>
                        <a:lnTo>
                          <a:pt x="571" y="106"/>
                        </a:lnTo>
                        <a:lnTo>
                          <a:pt x="607" y="107"/>
                        </a:lnTo>
                        <a:lnTo>
                          <a:pt x="644" y="119"/>
                        </a:lnTo>
                        <a:lnTo>
                          <a:pt x="661" y="130"/>
                        </a:lnTo>
                        <a:lnTo>
                          <a:pt x="676" y="137"/>
                        </a:lnTo>
                        <a:lnTo>
                          <a:pt x="688" y="135"/>
                        </a:lnTo>
                        <a:lnTo>
                          <a:pt x="682" y="119"/>
                        </a:lnTo>
                        <a:lnTo>
                          <a:pt x="667" y="102"/>
                        </a:lnTo>
                        <a:lnTo>
                          <a:pt x="648" y="87"/>
                        </a:lnTo>
                        <a:lnTo>
                          <a:pt x="623" y="66"/>
                        </a:lnTo>
                        <a:lnTo>
                          <a:pt x="651" y="71"/>
                        </a:lnTo>
                        <a:lnTo>
                          <a:pt x="692" y="69"/>
                        </a:lnTo>
                        <a:lnTo>
                          <a:pt x="728" y="66"/>
                        </a:lnTo>
                        <a:lnTo>
                          <a:pt x="742" y="61"/>
                        </a:lnTo>
                        <a:lnTo>
                          <a:pt x="745" y="59"/>
                        </a:lnTo>
                        <a:lnTo>
                          <a:pt x="744" y="50"/>
                        </a:lnTo>
                        <a:lnTo>
                          <a:pt x="730" y="48"/>
                        </a:lnTo>
                        <a:lnTo>
                          <a:pt x="717" y="54"/>
                        </a:lnTo>
                        <a:lnTo>
                          <a:pt x="709" y="54"/>
                        </a:lnTo>
                        <a:lnTo>
                          <a:pt x="696" y="50"/>
                        </a:lnTo>
                        <a:lnTo>
                          <a:pt x="676" y="38"/>
                        </a:lnTo>
                        <a:lnTo>
                          <a:pt x="651" y="27"/>
                        </a:lnTo>
                        <a:lnTo>
                          <a:pt x="632" y="18"/>
                        </a:lnTo>
                        <a:lnTo>
                          <a:pt x="609" y="10"/>
                        </a:lnTo>
                        <a:lnTo>
                          <a:pt x="588" y="5"/>
                        </a:lnTo>
                        <a:lnTo>
                          <a:pt x="550" y="0"/>
                        </a:lnTo>
                        <a:lnTo>
                          <a:pt x="527" y="1"/>
                        </a:lnTo>
                        <a:lnTo>
                          <a:pt x="496" y="14"/>
                        </a:lnTo>
                        <a:close/>
                      </a:path>
                    </a:pathLst>
                  </a:custGeom>
                  <a:solidFill>
                    <a:srgbClr val="FF8000"/>
                  </a:solidFill>
                  <a:ln w="12700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pt-PT"/>
                  </a:p>
                </p:txBody>
              </p:sp>
              <p:grpSp>
                <p:nvGrpSpPr>
                  <p:cNvPr id="14387" name="Group 49"/>
                  <p:cNvGrpSpPr>
                    <a:grpSpLocks/>
                  </p:cNvGrpSpPr>
                  <p:nvPr/>
                </p:nvGrpSpPr>
                <p:grpSpPr bwMode="auto">
                  <a:xfrm>
                    <a:off x="1264" y="3743"/>
                    <a:ext cx="258" cy="76"/>
                    <a:chOff x="1264" y="3743"/>
                    <a:chExt cx="258" cy="76"/>
                  </a:xfrm>
                </p:grpSpPr>
                <p:sp>
                  <p:nvSpPr>
                    <p:cNvPr id="14388" name="Freeform 50"/>
                    <p:cNvSpPr>
                      <a:spLocks/>
                    </p:cNvSpPr>
                    <p:nvPr/>
                  </p:nvSpPr>
                  <p:spPr bwMode="auto">
                    <a:xfrm>
                      <a:off x="1424" y="3743"/>
                      <a:ext cx="38" cy="25"/>
                    </a:xfrm>
                    <a:custGeom>
                      <a:avLst/>
                      <a:gdLst>
                        <a:gd name="T0" fmla="*/ 2 w 74"/>
                        <a:gd name="T1" fmla="*/ 0 h 51"/>
                        <a:gd name="T2" fmla="*/ 1 w 74"/>
                        <a:gd name="T3" fmla="*/ 0 h 51"/>
                        <a:gd name="T4" fmla="*/ 1 w 74"/>
                        <a:gd name="T5" fmla="*/ 0 h 51"/>
                        <a:gd name="T6" fmla="*/ 1 w 74"/>
                        <a:gd name="T7" fmla="*/ 0 h 51"/>
                        <a:gd name="T8" fmla="*/ 0 w 74"/>
                        <a:gd name="T9" fmla="*/ 0 h 51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0" t="0" r="r" b="b"/>
                      <a:pathLst>
                        <a:path w="74" h="51">
                          <a:moveTo>
                            <a:pt x="74" y="0"/>
                          </a:moveTo>
                          <a:lnTo>
                            <a:pt x="48" y="12"/>
                          </a:lnTo>
                          <a:lnTo>
                            <a:pt x="28" y="26"/>
                          </a:lnTo>
                          <a:lnTo>
                            <a:pt x="11" y="44"/>
                          </a:lnTo>
                          <a:lnTo>
                            <a:pt x="0" y="51"/>
                          </a:lnTo>
                        </a:path>
                      </a:pathLst>
                    </a:custGeom>
                    <a:noFill/>
                    <a:ln w="1270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pt-PT"/>
                    </a:p>
                  </p:txBody>
                </p:sp>
                <p:sp>
                  <p:nvSpPr>
                    <p:cNvPr id="14389" name="Freeform 51"/>
                    <p:cNvSpPr>
                      <a:spLocks/>
                    </p:cNvSpPr>
                    <p:nvPr/>
                  </p:nvSpPr>
                  <p:spPr bwMode="auto">
                    <a:xfrm>
                      <a:off x="1373" y="3750"/>
                      <a:ext cx="7" cy="25"/>
                    </a:xfrm>
                    <a:custGeom>
                      <a:avLst/>
                      <a:gdLst>
                        <a:gd name="T0" fmla="*/ 0 w 13"/>
                        <a:gd name="T1" fmla="*/ 0 h 50"/>
                        <a:gd name="T2" fmla="*/ 0 w 13"/>
                        <a:gd name="T3" fmla="*/ 1 h 50"/>
                        <a:gd name="T4" fmla="*/ 1 w 13"/>
                        <a:gd name="T5" fmla="*/ 1 h 50"/>
                        <a:gd name="T6" fmla="*/ 1 w 13"/>
                        <a:gd name="T7" fmla="*/ 1 h 5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13" h="50">
                          <a:moveTo>
                            <a:pt x="0" y="0"/>
                          </a:moveTo>
                          <a:lnTo>
                            <a:pt x="0" y="18"/>
                          </a:lnTo>
                          <a:lnTo>
                            <a:pt x="8" y="35"/>
                          </a:lnTo>
                          <a:lnTo>
                            <a:pt x="13" y="50"/>
                          </a:lnTo>
                        </a:path>
                      </a:pathLst>
                    </a:custGeom>
                    <a:noFill/>
                    <a:ln w="1270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pt-PT"/>
                    </a:p>
                  </p:txBody>
                </p:sp>
                <p:sp>
                  <p:nvSpPr>
                    <p:cNvPr id="14390" name="Freeform 52"/>
                    <p:cNvSpPr>
                      <a:spLocks/>
                    </p:cNvSpPr>
                    <p:nvPr/>
                  </p:nvSpPr>
                  <p:spPr bwMode="auto">
                    <a:xfrm>
                      <a:off x="1330" y="3763"/>
                      <a:ext cx="35" cy="11"/>
                    </a:xfrm>
                    <a:custGeom>
                      <a:avLst/>
                      <a:gdLst>
                        <a:gd name="T0" fmla="*/ 0 w 70"/>
                        <a:gd name="T1" fmla="*/ 0 h 23"/>
                        <a:gd name="T2" fmla="*/ 1 w 70"/>
                        <a:gd name="T3" fmla="*/ 0 h 23"/>
                        <a:gd name="T4" fmla="*/ 1 w 70"/>
                        <a:gd name="T5" fmla="*/ 0 h 23"/>
                        <a:gd name="T6" fmla="*/ 2 w 70"/>
                        <a:gd name="T7" fmla="*/ 0 h 23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70" h="23">
                          <a:moveTo>
                            <a:pt x="0" y="0"/>
                          </a:moveTo>
                          <a:lnTo>
                            <a:pt x="35" y="8"/>
                          </a:lnTo>
                          <a:lnTo>
                            <a:pt x="56" y="16"/>
                          </a:lnTo>
                          <a:lnTo>
                            <a:pt x="70" y="23"/>
                          </a:lnTo>
                        </a:path>
                      </a:pathLst>
                    </a:custGeom>
                    <a:noFill/>
                    <a:ln w="1270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pt-PT"/>
                    </a:p>
                  </p:txBody>
                </p:sp>
                <p:sp>
                  <p:nvSpPr>
                    <p:cNvPr id="14391" name="Freeform 53"/>
                    <p:cNvSpPr>
                      <a:spLocks/>
                    </p:cNvSpPr>
                    <p:nvPr/>
                  </p:nvSpPr>
                  <p:spPr bwMode="auto">
                    <a:xfrm>
                      <a:off x="1264" y="3784"/>
                      <a:ext cx="76" cy="35"/>
                    </a:xfrm>
                    <a:custGeom>
                      <a:avLst/>
                      <a:gdLst>
                        <a:gd name="T0" fmla="*/ 1 w 152"/>
                        <a:gd name="T1" fmla="*/ 2 h 69"/>
                        <a:gd name="T2" fmla="*/ 0 w 152"/>
                        <a:gd name="T3" fmla="*/ 1 h 69"/>
                        <a:gd name="T4" fmla="*/ 0 w 152"/>
                        <a:gd name="T5" fmla="*/ 1 h 69"/>
                        <a:gd name="T6" fmla="*/ 1 w 152"/>
                        <a:gd name="T7" fmla="*/ 1 h 69"/>
                        <a:gd name="T8" fmla="*/ 1 w 152"/>
                        <a:gd name="T9" fmla="*/ 1 h 69"/>
                        <a:gd name="T10" fmla="*/ 1 w 152"/>
                        <a:gd name="T11" fmla="*/ 1 h 69"/>
                        <a:gd name="T12" fmla="*/ 1 w 152"/>
                        <a:gd name="T13" fmla="*/ 1 h 69"/>
                        <a:gd name="T14" fmla="*/ 2 w 152"/>
                        <a:gd name="T15" fmla="*/ 1 h 69"/>
                        <a:gd name="T16" fmla="*/ 2 w 152"/>
                        <a:gd name="T17" fmla="*/ 1 h 69"/>
                        <a:gd name="T18" fmla="*/ 3 w 152"/>
                        <a:gd name="T19" fmla="*/ 0 h 69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</a:gdLst>
                      <a:ahLst/>
                      <a:cxnLst>
                        <a:cxn ang="T20">
                          <a:pos x="T0" y="T1"/>
                        </a:cxn>
                        <a:cxn ang="T21">
                          <a:pos x="T2" y="T3"/>
                        </a:cxn>
                        <a:cxn ang="T22">
                          <a:pos x="T4" y="T5"/>
                        </a:cxn>
                        <a:cxn ang="T23">
                          <a:pos x="T6" y="T7"/>
                        </a:cxn>
                        <a:cxn ang="T24">
                          <a:pos x="T8" y="T9"/>
                        </a:cxn>
                        <a:cxn ang="T25">
                          <a:pos x="T10" y="T11"/>
                        </a:cxn>
                        <a:cxn ang="T26">
                          <a:pos x="T12" y="T13"/>
                        </a:cxn>
                        <a:cxn ang="T27">
                          <a:pos x="T14" y="T15"/>
                        </a:cxn>
                        <a:cxn ang="T28">
                          <a:pos x="T16" y="T17"/>
                        </a:cxn>
                        <a:cxn ang="T29">
                          <a:pos x="T18" y="T19"/>
                        </a:cxn>
                      </a:cxnLst>
                      <a:rect l="0" t="0" r="r" b="b"/>
                      <a:pathLst>
                        <a:path w="152" h="69">
                          <a:moveTo>
                            <a:pt x="6" y="69"/>
                          </a:moveTo>
                          <a:lnTo>
                            <a:pt x="0" y="59"/>
                          </a:lnTo>
                          <a:lnTo>
                            <a:pt x="0" y="52"/>
                          </a:lnTo>
                          <a:lnTo>
                            <a:pt x="6" y="39"/>
                          </a:lnTo>
                          <a:lnTo>
                            <a:pt x="15" y="30"/>
                          </a:lnTo>
                          <a:lnTo>
                            <a:pt x="25" y="22"/>
                          </a:lnTo>
                          <a:lnTo>
                            <a:pt x="50" y="13"/>
                          </a:lnTo>
                          <a:lnTo>
                            <a:pt x="82" y="6"/>
                          </a:lnTo>
                          <a:lnTo>
                            <a:pt x="115" y="4"/>
                          </a:lnTo>
                          <a:lnTo>
                            <a:pt x="152" y="0"/>
                          </a:lnTo>
                        </a:path>
                      </a:pathLst>
                    </a:custGeom>
                    <a:noFill/>
                    <a:ln w="1270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pt-PT"/>
                    </a:p>
                  </p:txBody>
                </p:sp>
                <p:sp>
                  <p:nvSpPr>
                    <p:cNvPr id="14392" name="Freeform 54"/>
                    <p:cNvSpPr>
                      <a:spLocks/>
                    </p:cNvSpPr>
                    <p:nvPr/>
                  </p:nvSpPr>
                  <p:spPr bwMode="auto">
                    <a:xfrm>
                      <a:off x="1309" y="3793"/>
                      <a:ext cx="25" cy="25"/>
                    </a:xfrm>
                    <a:custGeom>
                      <a:avLst/>
                      <a:gdLst>
                        <a:gd name="T0" fmla="*/ 0 w 50"/>
                        <a:gd name="T1" fmla="*/ 1 h 48"/>
                        <a:gd name="T2" fmla="*/ 0 w 50"/>
                        <a:gd name="T3" fmla="*/ 1 h 48"/>
                        <a:gd name="T4" fmla="*/ 1 w 50"/>
                        <a:gd name="T5" fmla="*/ 1 h 48"/>
                        <a:gd name="T6" fmla="*/ 1 w 50"/>
                        <a:gd name="T7" fmla="*/ 1 h 48"/>
                        <a:gd name="T8" fmla="*/ 1 w 50"/>
                        <a:gd name="T9" fmla="*/ 0 h 48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0" t="0" r="r" b="b"/>
                      <a:pathLst>
                        <a:path w="50" h="48">
                          <a:moveTo>
                            <a:pt x="0" y="48"/>
                          </a:moveTo>
                          <a:lnTo>
                            <a:pt x="0" y="39"/>
                          </a:lnTo>
                          <a:lnTo>
                            <a:pt x="6" y="24"/>
                          </a:lnTo>
                          <a:lnTo>
                            <a:pt x="25" y="12"/>
                          </a:lnTo>
                          <a:lnTo>
                            <a:pt x="50" y="0"/>
                          </a:lnTo>
                        </a:path>
                      </a:pathLst>
                    </a:custGeom>
                    <a:noFill/>
                    <a:ln w="1270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pt-PT"/>
                    </a:p>
                  </p:txBody>
                </p:sp>
                <p:sp>
                  <p:nvSpPr>
                    <p:cNvPr id="14393" name="Freeform 55"/>
                    <p:cNvSpPr>
                      <a:spLocks/>
                    </p:cNvSpPr>
                    <p:nvPr/>
                  </p:nvSpPr>
                  <p:spPr bwMode="auto">
                    <a:xfrm>
                      <a:off x="1462" y="3788"/>
                      <a:ext cx="49" cy="2"/>
                    </a:xfrm>
                    <a:custGeom>
                      <a:avLst/>
                      <a:gdLst>
                        <a:gd name="T0" fmla="*/ 2 w 98"/>
                        <a:gd name="T1" fmla="*/ 0 h 5"/>
                        <a:gd name="T2" fmla="*/ 1 w 98"/>
                        <a:gd name="T3" fmla="*/ 0 h 5"/>
                        <a:gd name="T4" fmla="*/ 1 w 98"/>
                        <a:gd name="T5" fmla="*/ 0 h 5"/>
                        <a:gd name="T6" fmla="*/ 0 w 98"/>
                        <a:gd name="T7" fmla="*/ 0 h 5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0" t="0" r="r" b="b"/>
                      <a:pathLst>
                        <a:path w="98" h="5">
                          <a:moveTo>
                            <a:pt x="98" y="5"/>
                          </a:moveTo>
                          <a:lnTo>
                            <a:pt x="64" y="1"/>
                          </a:lnTo>
                          <a:lnTo>
                            <a:pt x="27" y="1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270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pt-PT"/>
                    </a:p>
                  </p:txBody>
                </p:sp>
                <p:sp>
                  <p:nvSpPr>
                    <p:cNvPr id="14394" name="Freeform 56"/>
                    <p:cNvSpPr>
                      <a:spLocks/>
                    </p:cNvSpPr>
                    <p:nvPr/>
                  </p:nvSpPr>
                  <p:spPr bwMode="auto">
                    <a:xfrm>
                      <a:off x="1462" y="3759"/>
                      <a:ext cx="60" cy="11"/>
                    </a:xfrm>
                    <a:custGeom>
                      <a:avLst/>
                      <a:gdLst>
                        <a:gd name="T0" fmla="*/ 1 w 121"/>
                        <a:gd name="T1" fmla="*/ 1 h 22"/>
                        <a:gd name="T2" fmla="*/ 1 w 121"/>
                        <a:gd name="T3" fmla="*/ 1 h 22"/>
                        <a:gd name="T4" fmla="*/ 1 w 121"/>
                        <a:gd name="T5" fmla="*/ 1 h 22"/>
                        <a:gd name="T6" fmla="*/ 0 w 121"/>
                        <a:gd name="T7" fmla="*/ 1 h 22"/>
                        <a:gd name="T8" fmla="*/ 0 w 121"/>
                        <a:gd name="T9" fmla="*/ 0 h 22"/>
                        <a:gd name="T10" fmla="*/ 0 w 121"/>
                        <a:gd name="T11" fmla="*/ 0 h 22"/>
                        <a:gd name="T12" fmla="*/ 0 60000 65536"/>
                        <a:gd name="T13" fmla="*/ 0 60000 6553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</a:gdLst>
                      <a:ahLst/>
                      <a:cxnLst>
                        <a:cxn ang="T12">
                          <a:pos x="T0" y="T1"/>
                        </a:cxn>
                        <a:cxn ang="T13">
                          <a:pos x="T2" y="T3"/>
                        </a:cxn>
                        <a:cxn ang="T14">
                          <a:pos x="T4" y="T5"/>
                        </a:cxn>
                        <a:cxn ang="T15">
                          <a:pos x="T6" y="T7"/>
                        </a:cxn>
                        <a:cxn ang="T16">
                          <a:pos x="T8" y="T9"/>
                        </a:cxn>
                        <a:cxn ang="T17">
                          <a:pos x="T10" y="T11"/>
                        </a:cxn>
                      </a:cxnLst>
                      <a:rect l="0" t="0" r="r" b="b"/>
                      <a:pathLst>
                        <a:path w="121" h="22">
                          <a:moveTo>
                            <a:pt x="121" y="22"/>
                          </a:moveTo>
                          <a:lnTo>
                            <a:pt x="104" y="15"/>
                          </a:lnTo>
                          <a:lnTo>
                            <a:pt x="77" y="6"/>
                          </a:lnTo>
                          <a:lnTo>
                            <a:pt x="58" y="2"/>
                          </a:lnTo>
                          <a:lnTo>
                            <a:pt x="29" y="0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270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pt-PT"/>
                    </a:p>
                  </p:txBody>
                </p:sp>
              </p:grpSp>
            </p:grpSp>
          </p:grpSp>
          <p:grpSp>
            <p:nvGrpSpPr>
              <p:cNvPr id="14369" name="Group 57"/>
              <p:cNvGrpSpPr>
                <a:grpSpLocks/>
              </p:cNvGrpSpPr>
              <p:nvPr/>
            </p:nvGrpSpPr>
            <p:grpSpPr bwMode="auto">
              <a:xfrm>
                <a:off x="1321" y="3635"/>
                <a:ext cx="940" cy="328"/>
                <a:chOff x="1321" y="3635"/>
                <a:chExt cx="940" cy="328"/>
              </a:xfrm>
            </p:grpSpPr>
            <p:grpSp>
              <p:nvGrpSpPr>
                <p:cNvPr id="14371" name="Group 58"/>
                <p:cNvGrpSpPr>
                  <a:grpSpLocks/>
                </p:cNvGrpSpPr>
                <p:nvPr/>
              </p:nvGrpSpPr>
              <p:grpSpPr bwMode="auto">
                <a:xfrm>
                  <a:off x="2047" y="3635"/>
                  <a:ext cx="214" cy="91"/>
                  <a:chOff x="2047" y="3635"/>
                  <a:chExt cx="214" cy="91"/>
                </a:xfrm>
              </p:grpSpPr>
              <p:grpSp>
                <p:nvGrpSpPr>
                  <p:cNvPr id="14377" name="Group 59"/>
                  <p:cNvGrpSpPr>
                    <a:grpSpLocks/>
                  </p:cNvGrpSpPr>
                  <p:nvPr/>
                </p:nvGrpSpPr>
                <p:grpSpPr bwMode="auto">
                  <a:xfrm>
                    <a:off x="2047" y="3635"/>
                    <a:ext cx="214" cy="91"/>
                    <a:chOff x="2047" y="3635"/>
                    <a:chExt cx="214" cy="91"/>
                  </a:xfrm>
                </p:grpSpPr>
                <p:sp>
                  <p:nvSpPr>
                    <p:cNvPr id="14379" name="Freeform 60"/>
                    <p:cNvSpPr>
                      <a:spLocks/>
                    </p:cNvSpPr>
                    <p:nvPr/>
                  </p:nvSpPr>
                  <p:spPr bwMode="auto">
                    <a:xfrm>
                      <a:off x="2047" y="3635"/>
                      <a:ext cx="214" cy="91"/>
                    </a:xfrm>
                    <a:custGeom>
                      <a:avLst/>
                      <a:gdLst>
                        <a:gd name="T0" fmla="*/ 0 w 428"/>
                        <a:gd name="T1" fmla="*/ 0 h 180"/>
                        <a:gd name="T2" fmla="*/ 2 w 428"/>
                        <a:gd name="T3" fmla="*/ 1 h 180"/>
                        <a:gd name="T4" fmla="*/ 3 w 428"/>
                        <a:gd name="T5" fmla="*/ 1 h 180"/>
                        <a:gd name="T6" fmla="*/ 4 w 428"/>
                        <a:gd name="T7" fmla="*/ 1 h 180"/>
                        <a:gd name="T8" fmla="*/ 5 w 428"/>
                        <a:gd name="T9" fmla="*/ 1 h 180"/>
                        <a:gd name="T10" fmla="*/ 6 w 428"/>
                        <a:gd name="T11" fmla="*/ 1 h 180"/>
                        <a:gd name="T12" fmla="*/ 7 w 428"/>
                        <a:gd name="T13" fmla="*/ 1 h 180"/>
                        <a:gd name="T14" fmla="*/ 7 w 428"/>
                        <a:gd name="T15" fmla="*/ 2 h 180"/>
                        <a:gd name="T16" fmla="*/ 7 w 428"/>
                        <a:gd name="T17" fmla="*/ 3 h 180"/>
                        <a:gd name="T18" fmla="*/ 6 w 428"/>
                        <a:gd name="T19" fmla="*/ 3 h 180"/>
                        <a:gd name="T20" fmla="*/ 4 w 428"/>
                        <a:gd name="T21" fmla="*/ 3 h 180"/>
                        <a:gd name="T22" fmla="*/ 3 w 428"/>
                        <a:gd name="T23" fmla="*/ 3 h 180"/>
                        <a:gd name="T24" fmla="*/ 2 w 428"/>
                        <a:gd name="T25" fmla="*/ 3 h 180"/>
                        <a:gd name="T26" fmla="*/ 1 w 428"/>
                        <a:gd name="T27" fmla="*/ 3 h 180"/>
                        <a:gd name="T28" fmla="*/ 0 w 428"/>
                        <a:gd name="T29" fmla="*/ 3 h 180"/>
                        <a:gd name="T30" fmla="*/ 0 w 428"/>
                        <a:gd name="T31" fmla="*/ 0 h 180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</a:gdLst>
                      <a:ahLst/>
                      <a:cxnLst>
                        <a:cxn ang="T32">
                          <a:pos x="T0" y="T1"/>
                        </a:cxn>
                        <a:cxn ang="T33">
                          <a:pos x="T2" y="T3"/>
                        </a:cxn>
                        <a:cxn ang="T34">
                          <a:pos x="T4" y="T5"/>
                        </a:cxn>
                        <a:cxn ang="T35">
                          <a:pos x="T6" y="T7"/>
                        </a:cxn>
                        <a:cxn ang="T36">
                          <a:pos x="T8" y="T9"/>
                        </a:cxn>
                        <a:cxn ang="T37">
                          <a:pos x="T10" y="T11"/>
                        </a:cxn>
                        <a:cxn ang="T38">
                          <a:pos x="T12" y="T13"/>
                        </a:cxn>
                        <a:cxn ang="T39">
                          <a:pos x="T14" y="T15"/>
                        </a:cxn>
                        <a:cxn ang="T40">
                          <a:pos x="T16" y="T17"/>
                        </a:cxn>
                        <a:cxn ang="T41">
                          <a:pos x="T18" y="T19"/>
                        </a:cxn>
                        <a:cxn ang="T42">
                          <a:pos x="T20" y="T21"/>
                        </a:cxn>
                        <a:cxn ang="T43">
                          <a:pos x="T22" y="T23"/>
                        </a:cxn>
                        <a:cxn ang="T44">
                          <a:pos x="T24" y="T25"/>
                        </a:cxn>
                        <a:cxn ang="T45">
                          <a:pos x="T26" y="T27"/>
                        </a:cxn>
                        <a:cxn ang="T46">
                          <a:pos x="T28" y="T29"/>
                        </a:cxn>
                        <a:cxn ang="T47">
                          <a:pos x="T30" y="T31"/>
                        </a:cxn>
                      </a:cxnLst>
                      <a:rect l="0" t="0" r="r" b="b"/>
                      <a:pathLst>
                        <a:path w="428" h="180">
                          <a:moveTo>
                            <a:pt x="0" y="0"/>
                          </a:moveTo>
                          <a:lnTo>
                            <a:pt x="106" y="14"/>
                          </a:lnTo>
                          <a:lnTo>
                            <a:pt x="152" y="19"/>
                          </a:lnTo>
                          <a:lnTo>
                            <a:pt x="221" y="23"/>
                          </a:lnTo>
                          <a:lnTo>
                            <a:pt x="288" y="19"/>
                          </a:lnTo>
                          <a:lnTo>
                            <a:pt x="355" y="19"/>
                          </a:lnTo>
                          <a:lnTo>
                            <a:pt x="428" y="14"/>
                          </a:lnTo>
                          <a:lnTo>
                            <a:pt x="428" y="96"/>
                          </a:lnTo>
                          <a:lnTo>
                            <a:pt x="428" y="171"/>
                          </a:lnTo>
                          <a:lnTo>
                            <a:pt x="327" y="178"/>
                          </a:lnTo>
                          <a:lnTo>
                            <a:pt x="254" y="180"/>
                          </a:lnTo>
                          <a:lnTo>
                            <a:pt x="165" y="178"/>
                          </a:lnTo>
                          <a:lnTo>
                            <a:pt x="81" y="169"/>
                          </a:lnTo>
                          <a:lnTo>
                            <a:pt x="21" y="157"/>
                          </a:lnTo>
                          <a:lnTo>
                            <a:pt x="0" y="152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E0E0E0"/>
                    </a:solidFill>
                    <a:ln w="1270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pt-PT"/>
                    </a:p>
                  </p:txBody>
                </p:sp>
                <p:sp>
                  <p:nvSpPr>
                    <p:cNvPr id="14380" name="Freeform 61"/>
                    <p:cNvSpPr>
                      <a:spLocks/>
                    </p:cNvSpPr>
                    <p:nvPr/>
                  </p:nvSpPr>
                  <p:spPr bwMode="auto">
                    <a:xfrm>
                      <a:off x="2069" y="3651"/>
                      <a:ext cx="166" cy="62"/>
                    </a:xfrm>
                    <a:custGeom>
                      <a:avLst/>
                      <a:gdLst>
                        <a:gd name="T0" fmla="*/ 0 w 332"/>
                        <a:gd name="T1" fmla="*/ 0 h 124"/>
                        <a:gd name="T2" fmla="*/ 1 w 332"/>
                        <a:gd name="T3" fmla="*/ 1 h 124"/>
                        <a:gd name="T4" fmla="*/ 2 w 332"/>
                        <a:gd name="T5" fmla="*/ 1 h 124"/>
                        <a:gd name="T6" fmla="*/ 2 w 332"/>
                        <a:gd name="T7" fmla="*/ 1 h 124"/>
                        <a:gd name="T8" fmla="*/ 3 w 332"/>
                        <a:gd name="T9" fmla="*/ 1 h 124"/>
                        <a:gd name="T10" fmla="*/ 4 w 332"/>
                        <a:gd name="T11" fmla="*/ 1 h 124"/>
                        <a:gd name="T12" fmla="*/ 5 w 332"/>
                        <a:gd name="T13" fmla="*/ 1 h 124"/>
                        <a:gd name="T14" fmla="*/ 6 w 332"/>
                        <a:gd name="T15" fmla="*/ 1 h 124"/>
                        <a:gd name="T16" fmla="*/ 6 w 332"/>
                        <a:gd name="T17" fmla="*/ 2 h 124"/>
                        <a:gd name="T18" fmla="*/ 5 w 332"/>
                        <a:gd name="T19" fmla="*/ 2 h 124"/>
                        <a:gd name="T20" fmla="*/ 4 w 332"/>
                        <a:gd name="T21" fmla="*/ 2 h 124"/>
                        <a:gd name="T22" fmla="*/ 3 w 332"/>
                        <a:gd name="T23" fmla="*/ 2 h 124"/>
                        <a:gd name="T24" fmla="*/ 3 w 332"/>
                        <a:gd name="T25" fmla="*/ 2 h 124"/>
                        <a:gd name="T26" fmla="*/ 2 w 332"/>
                        <a:gd name="T27" fmla="*/ 2 h 124"/>
                        <a:gd name="T28" fmla="*/ 1 w 332"/>
                        <a:gd name="T29" fmla="*/ 2 h 124"/>
                        <a:gd name="T30" fmla="*/ 0 w 332"/>
                        <a:gd name="T31" fmla="*/ 2 h 124"/>
                        <a:gd name="T32" fmla="*/ 0 w 332"/>
                        <a:gd name="T33" fmla="*/ 0 h 124"/>
                        <a:gd name="T34" fmla="*/ 0 60000 65536"/>
                        <a:gd name="T35" fmla="*/ 0 60000 655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</a:gdLst>
                      <a:ahLst/>
                      <a:cxnLst>
                        <a:cxn ang="T34">
                          <a:pos x="T0" y="T1"/>
                        </a:cxn>
                        <a:cxn ang="T35">
                          <a:pos x="T2" y="T3"/>
                        </a:cxn>
                        <a:cxn ang="T36">
                          <a:pos x="T4" y="T5"/>
                        </a:cxn>
                        <a:cxn ang="T37">
                          <a:pos x="T6" y="T7"/>
                        </a:cxn>
                        <a:cxn ang="T38">
                          <a:pos x="T8" y="T9"/>
                        </a:cxn>
                        <a:cxn ang="T39">
                          <a:pos x="T10" y="T11"/>
                        </a:cxn>
                        <a:cxn ang="T40">
                          <a:pos x="T12" y="T13"/>
                        </a:cxn>
                        <a:cxn ang="T41">
                          <a:pos x="T14" y="T15"/>
                        </a:cxn>
                        <a:cxn ang="T42">
                          <a:pos x="T16" y="T17"/>
                        </a:cxn>
                        <a:cxn ang="T43">
                          <a:pos x="T18" y="T19"/>
                        </a:cxn>
                        <a:cxn ang="T44">
                          <a:pos x="T20" y="T21"/>
                        </a:cxn>
                        <a:cxn ang="T45">
                          <a:pos x="T22" y="T23"/>
                        </a:cxn>
                        <a:cxn ang="T46">
                          <a:pos x="T24" y="T25"/>
                        </a:cxn>
                        <a:cxn ang="T47">
                          <a:pos x="T26" y="T27"/>
                        </a:cxn>
                        <a:cxn ang="T48">
                          <a:pos x="T28" y="T29"/>
                        </a:cxn>
                        <a:cxn ang="T49">
                          <a:pos x="T30" y="T31"/>
                        </a:cxn>
                        <a:cxn ang="T50">
                          <a:pos x="T32" y="T33"/>
                        </a:cxn>
                      </a:cxnLst>
                      <a:rect l="0" t="0" r="r" b="b"/>
                      <a:pathLst>
                        <a:path w="332" h="124">
                          <a:moveTo>
                            <a:pt x="0" y="0"/>
                          </a:moveTo>
                          <a:lnTo>
                            <a:pt x="50" y="6"/>
                          </a:lnTo>
                          <a:lnTo>
                            <a:pt x="92" y="11"/>
                          </a:lnTo>
                          <a:lnTo>
                            <a:pt x="123" y="13"/>
                          </a:lnTo>
                          <a:lnTo>
                            <a:pt x="169" y="16"/>
                          </a:lnTo>
                          <a:lnTo>
                            <a:pt x="217" y="16"/>
                          </a:lnTo>
                          <a:lnTo>
                            <a:pt x="263" y="13"/>
                          </a:lnTo>
                          <a:lnTo>
                            <a:pt x="332" y="9"/>
                          </a:lnTo>
                          <a:lnTo>
                            <a:pt x="332" y="118"/>
                          </a:lnTo>
                          <a:lnTo>
                            <a:pt x="298" y="121"/>
                          </a:lnTo>
                          <a:lnTo>
                            <a:pt x="242" y="124"/>
                          </a:lnTo>
                          <a:lnTo>
                            <a:pt x="192" y="124"/>
                          </a:lnTo>
                          <a:lnTo>
                            <a:pt x="133" y="122"/>
                          </a:lnTo>
                          <a:lnTo>
                            <a:pt x="73" y="117"/>
                          </a:lnTo>
                          <a:lnTo>
                            <a:pt x="35" y="110"/>
                          </a:lnTo>
                          <a:lnTo>
                            <a:pt x="0" y="105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 w="12700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pt-PT"/>
                    </a:p>
                  </p:txBody>
                </p:sp>
              </p:grpSp>
              <p:sp>
                <p:nvSpPr>
                  <p:cNvPr id="14378" name="Freeform 62"/>
                  <p:cNvSpPr>
                    <a:spLocks/>
                  </p:cNvSpPr>
                  <p:nvPr/>
                </p:nvSpPr>
                <p:spPr bwMode="auto">
                  <a:xfrm>
                    <a:off x="2057" y="3676"/>
                    <a:ext cx="152" cy="47"/>
                  </a:xfrm>
                  <a:custGeom>
                    <a:avLst/>
                    <a:gdLst>
                      <a:gd name="T0" fmla="*/ 2 w 304"/>
                      <a:gd name="T1" fmla="*/ 0 h 93"/>
                      <a:gd name="T2" fmla="*/ 1 w 304"/>
                      <a:gd name="T3" fmla="*/ 1 h 93"/>
                      <a:gd name="T4" fmla="*/ 1 w 304"/>
                      <a:gd name="T5" fmla="*/ 1 h 93"/>
                      <a:gd name="T6" fmla="*/ 1 w 304"/>
                      <a:gd name="T7" fmla="*/ 1 h 93"/>
                      <a:gd name="T8" fmla="*/ 0 w 304"/>
                      <a:gd name="T9" fmla="*/ 2 h 93"/>
                      <a:gd name="T10" fmla="*/ 1 w 304"/>
                      <a:gd name="T11" fmla="*/ 2 h 93"/>
                      <a:gd name="T12" fmla="*/ 1 w 304"/>
                      <a:gd name="T13" fmla="*/ 2 h 93"/>
                      <a:gd name="T14" fmla="*/ 2 w 304"/>
                      <a:gd name="T15" fmla="*/ 2 h 93"/>
                      <a:gd name="T16" fmla="*/ 3 w 304"/>
                      <a:gd name="T17" fmla="*/ 2 h 93"/>
                      <a:gd name="T18" fmla="*/ 4 w 304"/>
                      <a:gd name="T19" fmla="*/ 2 h 93"/>
                      <a:gd name="T20" fmla="*/ 4 w 304"/>
                      <a:gd name="T21" fmla="*/ 2 h 93"/>
                      <a:gd name="T22" fmla="*/ 5 w 304"/>
                      <a:gd name="T23" fmla="*/ 1 h 93"/>
                      <a:gd name="T24" fmla="*/ 5 w 304"/>
                      <a:gd name="T25" fmla="*/ 1 h 93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</a:gdLst>
                    <a:ahLst/>
                    <a:cxnLst>
                      <a:cxn ang="T26">
                        <a:pos x="T0" y="T1"/>
                      </a:cxn>
                      <a:cxn ang="T27">
                        <a:pos x="T2" y="T3"/>
                      </a:cxn>
                      <a:cxn ang="T28">
                        <a:pos x="T4" y="T5"/>
                      </a:cxn>
                      <a:cxn ang="T29">
                        <a:pos x="T6" y="T7"/>
                      </a:cxn>
                      <a:cxn ang="T30">
                        <a:pos x="T8" y="T9"/>
                      </a:cxn>
                      <a:cxn ang="T31">
                        <a:pos x="T10" y="T11"/>
                      </a:cxn>
                      <a:cxn ang="T32">
                        <a:pos x="T12" y="T13"/>
                      </a:cxn>
                      <a:cxn ang="T33">
                        <a:pos x="T14" y="T15"/>
                      </a:cxn>
                      <a:cxn ang="T34">
                        <a:pos x="T16" y="T17"/>
                      </a:cxn>
                      <a:cxn ang="T35">
                        <a:pos x="T18" y="T19"/>
                      </a:cxn>
                      <a:cxn ang="T36">
                        <a:pos x="T20" y="T21"/>
                      </a:cxn>
                      <a:cxn ang="T37">
                        <a:pos x="T22" y="T23"/>
                      </a:cxn>
                      <a:cxn ang="T38">
                        <a:pos x="T24" y="T25"/>
                      </a:cxn>
                    </a:cxnLst>
                    <a:rect l="0" t="0" r="r" b="b"/>
                    <a:pathLst>
                      <a:path w="304" h="93">
                        <a:moveTo>
                          <a:pt x="85" y="0"/>
                        </a:moveTo>
                        <a:lnTo>
                          <a:pt x="48" y="19"/>
                        </a:lnTo>
                        <a:lnTo>
                          <a:pt x="17" y="37"/>
                        </a:lnTo>
                        <a:lnTo>
                          <a:pt x="4" y="56"/>
                        </a:lnTo>
                        <a:lnTo>
                          <a:pt x="0" y="72"/>
                        </a:lnTo>
                        <a:lnTo>
                          <a:pt x="17" y="84"/>
                        </a:lnTo>
                        <a:lnTo>
                          <a:pt x="58" y="93"/>
                        </a:lnTo>
                        <a:lnTo>
                          <a:pt x="102" y="93"/>
                        </a:lnTo>
                        <a:lnTo>
                          <a:pt x="154" y="93"/>
                        </a:lnTo>
                        <a:lnTo>
                          <a:pt x="194" y="84"/>
                        </a:lnTo>
                        <a:lnTo>
                          <a:pt x="238" y="72"/>
                        </a:lnTo>
                        <a:lnTo>
                          <a:pt x="259" y="56"/>
                        </a:lnTo>
                        <a:lnTo>
                          <a:pt x="304" y="23"/>
                        </a:lnTo>
                      </a:path>
                    </a:pathLst>
                  </a:custGeom>
                  <a:noFill/>
                  <a:ln w="73025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pt-PT"/>
                  </a:p>
                </p:txBody>
              </p:sp>
            </p:grpSp>
            <p:sp>
              <p:nvSpPr>
                <p:cNvPr id="14372" name="Freeform 63"/>
                <p:cNvSpPr>
                  <a:spLocks/>
                </p:cNvSpPr>
                <p:nvPr/>
              </p:nvSpPr>
              <p:spPr bwMode="auto">
                <a:xfrm>
                  <a:off x="1321" y="3880"/>
                  <a:ext cx="247" cy="83"/>
                </a:xfrm>
                <a:custGeom>
                  <a:avLst/>
                  <a:gdLst>
                    <a:gd name="T0" fmla="*/ 6 w 496"/>
                    <a:gd name="T1" fmla="*/ 0 h 165"/>
                    <a:gd name="T2" fmla="*/ 7 w 496"/>
                    <a:gd name="T3" fmla="*/ 1 h 165"/>
                    <a:gd name="T4" fmla="*/ 7 w 496"/>
                    <a:gd name="T5" fmla="*/ 1 h 165"/>
                    <a:gd name="T6" fmla="*/ 7 w 496"/>
                    <a:gd name="T7" fmla="*/ 2 h 165"/>
                    <a:gd name="T8" fmla="*/ 7 w 496"/>
                    <a:gd name="T9" fmla="*/ 2 h 165"/>
                    <a:gd name="T10" fmla="*/ 5 w 496"/>
                    <a:gd name="T11" fmla="*/ 3 h 165"/>
                    <a:gd name="T12" fmla="*/ 4 w 496"/>
                    <a:gd name="T13" fmla="*/ 3 h 165"/>
                    <a:gd name="T14" fmla="*/ 2 w 496"/>
                    <a:gd name="T15" fmla="*/ 3 h 165"/>
                    <a:gd name="T16" fmla="*/ 1 w 496"/>
                    <a:gd name="T17" fmla="*/ 3 h 165"/>
                    <a:gd name="T18" fmla="*/ 0 w 496"/>
                    <a:gd name="T19" fmla="*/ 3 h 165"/>
                    <a:gd name="T20" fmla="*/ 0 w 496"/>
                    <a:gd name="T21" fmla="*/ 3 h 165"/>
                    <a:gd name="T22" fmla="*/ 0 w 496"/>
                    <a:gd name="T23" fmla="*/ 2 h 165"/>
                    <a:gd name="T24" fmla="*/ 0 w 496"/>
                    <a:gd name="T25" fmla="*/ 2 h 165"/>
                    <a:gd name="T26" fmla="*/ 0 w 496"/>
                    <a:gd name="T27" fmla="*/ 2 h 165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496" h="165">
                      <a:moveTo>
                        <a:pt x="421" y="0"/>
                      </a:moveTo>
                      <a:lnTo>
                        <a:pt x="473" y="7"/>
                      </a:lnTo>
                      <a:lnTo>
                        <a:pt x="496" y="41"/>
                      </a:lnTo>
                      <a:lnTo>
                        <a:pt x="490" y="67"/>
                      </a:lnTo>
                      <a:lnTo>
                        <a:pt x="455" y="97"/>
                      </a:lnTo>
                      <a:lnTo>
                        <a:pt x="377" y="131"/>
                      </a:lnTo>
                      <a:lnTo>
                        <a:pt x="269" y="151"/>
                      </a:lnTo>
                      <a:lnTo>
                        <a:pt x="150" y="161"/>
                      </a:lnTo>
                      <a:lnTo>
                        <a:pt x="79" y="165"/>
                      </a:lnTo>
                      <a:lnTo>
                        <a:pt x="39" y="157"/>
                      </a:lnTo>
                      <a:lnTo>
                        <a:pt x="6" y="147"/>
                      </a:lnTo>
                      <a:lnTo>
                        <a:pt x="0" y="124"/>
                      </a:lnTo>
                      <a:lnTo>
                        <a:pt x="0" y="101"/>
                      </a:lnTo>
                      <a:lnTo>
                        <a:pt x="23" y="87"/>
                      </a:lnTo>
                    </a:path>
                  </a:pathLst>
                </a:custGeom>
                <a:noFill/>
                <a:ln w="730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  <p:sp>
              <p:nvSpPr>
                <p:cNvPr id="14373" name="Freeform 64"/>
                <p:cNvSpPr>
                  <a:spLocks/>
                </p:cNvSpPr>
                <p:nvPr/>
              </p:nvSpPr>
              <p:spPr bwMode="auto">
                <a:xfrm>
                  <a:off x="1547" y="3846"/>
                  <a:ext cx="178" cy="82"/>
                </a:xfrm>
                <a:custGeom>
                  <a:avLst/>
                  <a:gdLst>
                    <a:gd name="T0" fmla="*/ 5 w 356"/>
                    <a:gd name="T1" fmla="*/ 1 h 162"/>
                    <a:gd name="T2" fmla="*/ 4 w 356"/>
                    <a:gd name="T3" fmla="*/ 0 h 162"/>
                    <a:gd name="T4" fmla="*/ 3 w 356"/>
                    <a:gd name="T5" fmla="*/ 1 h 162"/>
                    <a:gd name="T6" fmla="*/ 2 w 356"/>
                    <a:gd name="T7" fmla="*/ 1 h 162"/>
                    <a:gd name="T8" fmla="*/ 2 w 356"/>
                    <a:gd name="T9" fmla="*/ 1 h 162"/>
                    <a:gd name="T10" fmla="*/ 1 w 356"/>
                    <a:gd name="T11" fmla="*/ 1 h 162"/>
                    <a:gd name="T12" fmla="*/ 1 w 356"/>
                    <a:gd name="T13" fmla="*/ 2 h 162"/>
                    <a:gd name="T14" fmla="*/ 0 w 356"/>
                    <a:gd name="T15" fmla="*/ 2 h 162"/>
                    <a:gd name="T16" fmla="*/ 1 w 356"/>
                    <a:gd name="T17" fmla="*/ 3 h 162"/>
                    <a:gd name="T18" fmla="*/ 1 w 356"/>
                    <a:gd name="T19" fmla="*/ 3 h 162"/>
                    <a:gd name="T20" fmla="*/ 2 w 356"/>
                    <a:gd name="T21" fmla="*/ 3 h 162"/>
                    <a:gd name="T22" fmla="*/ 3 w 356"/>
                    <a:gd name="T23" fmla="*/ 3 h 162"/>
                    <a:gd name="T24" fmla="*/ 4 w 356"/>
                    <a:gd name="T25" fmla="*/ 3 h 162"/>
                    <a:gd name="T26" fmla="*/ 5 w 356"/>
                    <a:gd name="T27" fmla="*/ 2 h 162"/>
                    <a:gd name="T28" fmla="*/ 6 w 356"/>
                    <a:gd name="T29" fmla="*/ 2 h 162"/>
                    <a:gd name="T30" fmla="*/ 6 w 356"/>
                    <a:gd name="T31" fmla="*/ 1 h 162"/>
                    <a:gd name="T32" fmla="*/ 6 w 356"/>
                    <a:gd name="T33" fmla="*/ 1 h 162"/>
                    <a:gd name="T34" fmla="*/ 5 w 356"/>
                    <a:gd name="T35" fmla="*/ 1 h 162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356" h="162">
                      <a:moveTo>
                        <a:pt x="306" y="8"/>
                      </a:moveTo>
                      <a:lnTo>
                        <a:pt x="231" y="0"/>
                      </a:lnTo>
                      <a:lnTo>
                        <a:pt x="162" y="8"/>
                      </a:lnTo>
                      <a:lnTo>
                        <a:pt x="116" y="18"/>
                      </a:lnTo>
                      <a:lnTo>
                        <a:pt x="83" y="32"/>
                      </a:lnTo>
                      <a:lnTo>
                        <a:pt x="41" y="52"/>
                      </a:lnTo>
                      <a:lnTo>
                        <a:pt x="8" y="79"/>
                      </a:lnTo>
                      <a:lnTo>
                        <a:pt x="0" y="111"/>
                      </a:lnTo>
                      <a:lnTo>
                        <a:pt x="14" y="142"/>
                      </a:lnTo>
                      <a:lnTo>
                        <a:pt x="47" y="155"/>
                      </a:lnTo>
                      <a:lnTo>
                        <a:pt x="102" y="162"/>
                      </a:lnTo>
                      <a:lnTo>
                        <a:pt x="181" y="155"/>
                      </a:lnTo>
                      <a:lnTo>
                        <a:pt x="250" y="138"/>
                      </a:lnTo>
                      <a:lnTo>
                        <a:pt x="300" y="114"/>
                      </a:lnTo>
                      <a:lnTo>
                        <a:pt x="336" y="87"/>
                      </a:lnTo>
                      <a:lnTo>
                        <a:pt x="356" y="55"/>
                      </a:lnTo>
                      <a:lnTo>
                        <a:pt x="346" y="28"/>
                      </a:lnTo>
                      <a:lnTo>
                        <a:pt x="306" y="8"/>
                      </a:lnTo>
                    </a:path>
                  </a:pathLst>
                </a:custGeom>
                <a:noFill/>
                <a:ln w="730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  <p:sp>
              <p:nvSpPr>
                <p:cNvPr id="14374" name="Freeform 65"/>
                <p:cNvSpPr>
                  <a:spLocks/>
                </p:cNvSpPr>
                <p:nvPr/>
              </p:nvSpPr>
              <p:spPr bwMode="auto">
                <a:xfrm>
                  <a:off x="1692" y="3804"/>
                  <a:ext cx="186" cy="79"/>
                </a:xfrm>
                <a:custGeom>
                  <a:avLst/>
                  <a:gdLst>
                    <a:gd name="T0" fmla="*/ 5 w 373"/>
                    <a:gd name="T1" fmla="*/ 1 h 158"/>
                    <a:gd name="T2" fmla="*/ 3 w 373"/>
                    <a:gd name="T3" fmla="*/ 0 h 158"/>
                    <a:gd name="T4" fmla="*/ 2 w 373"/>
                    <a:gd name="T5" fmla="*/ 1 h 158"/>
                    <a:gd name="T6" fmla="*/ 1 w 373"/>
                    <a:gd name="T7" fmla="*/ 1 h 158"/>
                    <a:gd name="T8" fmla="*/ 1 w 373"/>
                    <a:gd name="T9" fmla="*/ 1 h 158"/>
                    <a:gd name="T10" fmla="*/ 0 w 373"/>
                    <a:gd name="T11" fmla="*/ 1 h 158"/>
                    <a:gd name="T12" fmla="*/ 0 w 373"/>
                    <a:gd name="T13" fmla="*/ 2 h 158"/>
                    <a:gd name="T14" fmla="*/ 0 w 373"/>
                    <a:gd name="T15" fmla="*/ 2 h 158"/>
                    <a:gd name="T16" fmla="*/ 0 w 373"/>
                    <a:gd name="T17" fmla="*/ 3 h 158"/>
                    <a:gd name="T18" fmla="*/ 0 w 373"/>
                    <a:gd name="T19" fmla="*/ 3 h 158"/>
                    <a:gd name="T20" fmla="*/ 1 w 373"/>
                    <a:gd name="T21" fmla="*/ 3 h 158"/>
                    <a:gd name="T22" fmla="*/ 2 w 373"/>
                    <a:gd name="T23" fmla="*/ 3 h 158"/>
                    <a:gd name="T24" fmla="*/ 4 w 373"/>
                    <a:gd name="T25" fmla="*/ 3 h 158"/>
                    <a:gd name="T26" fmla="*/ 4 w 373"/>
                    <a:gd name="T27" fmla="*/ 2 h 158"/>
                    <a:gd name="T28" fmla="*/ 5 w 373"/>
                    <a:gd name="T29" fmla="*/ 2 h 158"/>
                    <a:gd name="T30" fmla="*/ 5 w 373"/>
                    <a:gd name="T31" fmla="*/ 1 h 158"/>
                    <a:gd name="T32" fmla="*/ 5 w 373"/>
                    <a:gd name="T33" fmla="*/ 1 h 158"/>
                    <a:gd name="T34" fmla="*/ 5 w 373"/>
                    <a:gd name="T35" fmla="*/ 1 h 158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373" h="158">
                      <a:moveTo>
                        <a:pt x="321" y="7"/>
                      </a:moveTo>
                      <a:lnTo>
                        <a:pt x="244" y="0"/>
                      </a:lnTo>
                      <a:lnTo>
                        <a:pt x="171" y="7"/>
                      </a:lnTo>
                      <a:lnTo>
                        <a:pt x="121" y="17"/>
                      </a:lnTo>
                      <a:lnTo>
                        <a:pt x="89" y="31"/>
                      </a:lnTo>
                      <a:lnTo>
                        <a:pt x="45" y="50"/>
                      </a:lnTo>
                      <a:lnTo>
                        <a:pt x="10" y="77"/>
                      </a:lnTo>
                      <a:lnTo>
                        <a:pt x="0" y="108"/>
                      </a:lnTo>
                      <a:lnTo>
                        <a:pt x="16" y="137"/>
                      </a:lnTo>
                      <a:lnTo>
                        <a:pt x="48" y="150"/>
                      </a:lnTo>
                      <a:lnTo>
                        <a:pt x="108" y="158"/>
                      </a:lnTo>
                      <a:lnTo>
                        <a:pt x="191" y="150"/>
                      </a:lnTo>
                      <a:lnTo>
                        <a:pt x="263" y="133"/>
                      </a:lnTo>
                      <a:lnTo>
                        <a:pt x="315" y="110"/>
                      </a:lnTo>
                      <a:lnTo>
                        <a:pt x="354" y="84"/>
                      </a:lnTo>
                      <a:lnTo>
                        <a:pt x="373" y="54"/>
                      </a:lnTo>
                      <a:lnTo>
                        <a:pt x="363" y="27"/>
                      </a:lnTo>
                      <a:lnTo>
                        <a:pt x="321" y="7"/>
                      </a:lnTo>
                    </a:path>
                  </a:pathLst>
                </a:custGeom>
                <a:noFill/>
                <a:ln w="730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  <p:sp>
              <p:nvSpPr>
                <p:cNvPr id="14375" name="Freeform 66"/>
                <p:cNvSpPr>
                  <a:spLocks/>
                </p:cNvSpPr>
                <p:nvPr/>
              </p:nvSpPr>
              <p:spPr bwMode="auto">
                <a:xfrm>
                  <a:off x="1839" y="3756"/>
                  <a:ext cx="163" cy="78"/>
                </a:xfrm>
                <a:custGeom>
                  <a:avLst/>
                  <a:gdLst>
                    <a:gd name="T0" fmla="*/ 4 w 327"/>
                    <a:gd name="T1" fmla="*/ 1 h 155"/>
                    <a:gd name="T2" fmla="*/ 3 w 327"/>
                    <a:gd name="T3" fmla="*/ 0 h 155"/>
                    <a:gd name="T4" fmla="*/ 2 w 327"/>
                    <a:gd name="T5" fmla="*/ 1 h 155"/>
                    <a:gd name="T6" fmla="*/ 1 w 327"/>
                    <a:gd name="T7" fmla="*/ 1 h 155"/>
                    <a:gd name="T8" fmla="*/ 1 w 327"/>
                    <a:gd name="T9" fmla="*/ 1 h 155"/>
                    <a:gd name="T10" fmla="*/ 0 w 327"/>
                    <a:gd name="T11" fmla="*/ 1 h 155"/>
                    <a:gd name="T12" fmla="*/ 0 w 327"/>
                    <a:gd name="T13" fmla="*/ 2 h 155"/>
                    <a:gd name="T14" fmla="*/ 0 w 327"/>
                    <a:gd name="T15" fmla="*/ 2 h 155"/>
                    <a:gd name="T16" fmla="*/ 0 w 327"/>
                    <a:gd name="T17" fmla="*/ 3 h 155"/>
                    <a:gd name="T18" fmla="*/ 0 w 327"/>
                    <a:gd name="T19" fmla="*/ 3 h 155"/>
                    <a:gd name="T20" fmla="*/ 1 w 327"/>
                    <a:gd name="T21" fmla="*/ 3 h 155"/>
                    <a:gd name="T22" fmla="*/ 2 w 327"/>
                    <a:gd name="T23" fmla="*/ 3 h 155"/>
                    <a:gd name="T24" fmla="*/ 3 w 327"/>
                    <a:gd name="T25" fmla="*/ 3 h 155"/>
                    <a:gd name="T26" fmla="*/ 4 w 327"/>
                    <a:gd name="T27" fmla="*/ 2 h 155"/>
                    <a:gd name="T28" fmla="*/ 4 w 327"/>
                    <a:gd name="T29" fmla="*/ 2 h 155"/>
                    <a:gd name="T30" fmla="*/ 5 w 327"/>
                    <a:gd name="T31" fmla="*/ 1 h 155"/>
                    <a:gd name="T32" fmla="*/ 4 w 327"/>
                    <a:gd name="T33" fmla="*/ 1 h 155"/>
                    <a:gd name="T34" fmla="*/ 4 w 327"/>
                    <a:gd name="T35" fmla="*/ 1 h 155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327" h="155">
                      <a:moveTo>
                        <a:pt x="281" y="7"/>
                      </a:moveTo>
                      <a:lnTo>
                        <a:pt x="211" y="0"/>
                      </a:lnTo>
                      <a:lnTo>
                        <a:pt x="148" y="7"/>
                      </a:lnTo>
                      <a:lnTo>
                        <a:pt x="104" y="16"/>
                      </a:lnTo>
                      <a:lnTo>
                        <a:pt x="75" y="30"/>
                      </a:lnTo>
                      <a:lnTo>
                        <a:pt x="37" y="50"/>
                      </a:lnTo>
                      <a:lnTo>
                        <a:pt x="8" y="75"/>
                      </a:lnTo>
                      <a:lnTo>
                        <a:pt x="0" y="105"/>
                      </a:lnTo>
                      <a:lnTo>
                        <a:pt x="14" y="135"/>
                      </a:lnTo>
                      <a:lnTo>
                        <a:pt x="41" y="149"/>
                      </a:lnTo>
                      <a:lnTo>
                        <a:pt x="92" y="155"/>
                      </a:lnTo>
                      <a:lnTo>
                        <a:pt x="165" y="149"/>
                      </a:lnTo>
                      <a:lnTo>
                        <a:pt x="229" y="132"/>
                      </a:lnTo>
                      <a:lnTo>
                        <a:pt x="275" y="108"/>
                      </a:lnTo>
                      <a:lnTo>
                        <a:pt x="309" y="82"/>
                      </a:lnTo>
                      <a:lnTo>
                        <a:pt x="327" y="53"/>
                      </a:lnTo>
                      <a:lnTo>
                        <a:pt x="319" y="26"/>
                      </a:lnTo>
                      <a:lnTo>
                        <a:pt x="281" y="7"/>
                      </a:lnTo>
                    </a:path>
                  </a:pathLst>
                </a:custGeom>
                <a:noFill/>
                <a:ln w="730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  <p:sp>
              <p:nvSpPr>
                <p:cNvPr id="14376" name="Freeform 67"/>
                <p:cNvSpPr>
                  <a:spLocks/>
                </p:cNvSpPr>
                <p:nvPr/>
              </p:nvSpPr>
              <p:spPr bwMode="auto">
                <a:xfrm>
                  <a:off x="1969" y="3715"/>
                  <a:ext cx="163" cy="77"/>
                </a:xfrm>
                <a:custGeom>
                  <a:avLst/>
                  <a:gdLst>
                    <a:gd name="T0" fmla="*/ 4 w 327"/>
                    <a:gd name="T1" fmla="*/ 0 h 155"/>
                    <a:gd name="T2" fmla="*/ 3 w 327"/>
                    <a:gd name="T3" fmla="*/ 0 h 155"/>
                    <a:gd name="T4" fmla="*/ 2 w 327"/>
                    <a:gd name="T5" fmla="*/ 0 h 155"/>
                    <a:gd name="T6" fmla="*/ 1 w 327"/>
                    <a:gd name="T7" fmla="*/ 0 h 155"/>
                    <a:gd name="T8" fmla="*/ 1 w 327"/>
                    <a:gd name="T9" fmla="*/ 0 h 155"/>
                    <a:gd name="T10" fmla="*/ 0 w 327"/>
                    <a:gd name="T11" fmla="*/ 0 h 155"/>
                    <a:gd name="T12" fmla="*/ 0 w 327"/>
                    <a:gd name="T13" fmla="*/ 1 h 155"/>
                    <a:gd name="T14" fmla="*/ 0 w 327"/>
                    <a:gd name="T15" fmla="*/ 1 h 155"/>
                    <a:gd name="T16" fmla="*/ 0 w 327"/>
                    <a:gd name="T17" fmla="*/ 2 h 155"/>
                    <a:gd name="T18" fmla="*/ 0 w 327"/>
                    <a:gd name="T19" fmla="*/ 2 h 155"/>
                    <a:gd name="T20" fmla="*/ 1 w 327"/>
                    <a:gd name="T21" fmla="*/ 2 h 155"/>
                    <a:gd name="T22" fmla="*/ 2 w 327"/>
                    <a:gd name="T23" fmla="*/ 2 h 155"/>
                    <a:gd name="T24" fmla="*/ 3 w 327"/>
                    <a:gd name="T25" fmla="*/ 2 h 155"/>
                    <a:gd name="T26" fmla="*/ 4 w 327"/>
                    <a:gd name="T27" fmla="*/ 1 h 155"/>
                    <a:gd name="T28" fmla="*/ 4 w 327"/>
                    <a:gd name="T29" fmla="*/ 1 h 155"/>
                    <a:gd name="T30" fmla="*/ 5 w 327"/>
                    <a:gd name="T31" fmla="*/ 0 h 155"/>
                    <a:gd name="T32" fmla="*/ 4 w 327"/>
                    <a:gd name="T33" fmla="*/ 0 h 155"/>
                    <a:gd name="T34" fmla="*/ 4 w 327"/>
                    <a:gd name="T35" fmla="*/ 0 h 155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327" h="155">
                      <a:moveTo>
                        <a:pt x="281" y="7"/>
                      </a:moveTo>
                      <a:lnTo>
                        <a:pt x="212" y="0"/>
                      </a:lnTo>
                      <a:lnTo>
                        <a:pt x="148" y="7"/>
                      </a:lnTo>
                      <a:lnTo>
                        <a:pt x="106" y="17"/>
                      </a:lnTo>
                      <a:lnTo>
                        <a:pt x="75" y="30"/>
                      </a:lnTo>
                      <a:lnTo>
                        <a:pt x="37" y="50"/>
                      </a:lnTo>
                      <a:lnTo>
                        <a:pt x="8" y="76"/>
                      </a:lnTo>
                      <a:lnTo>
                        <a:pt x="0" y="107"/>
                      </a:lnTo>
                      <a:lnTo>
                        <a:pt x="12" y="136"/>
                      </a:lnTo>
                      <a:lnTo>
                        <a:pt x="41" y="149"/>
                      </a:lnTo>
                      <a:lnTo>
                        <a:pt x="93" y="155"/>
                      </a:lnTo>
                      <a:lnTo>
                        <a:pt x="166" y="149"/>
                      </a:lnTo>
                      <a:lnTo>
                        <a:pt x="229" y="133"/>
                      </a:lnTo>
                      <a:lnTo>
                        <a:pt x="275" y="110"/>
                      </a:lnTo>
                      <a:lnTo>
                        <a:pt x="310" y="83"/>
                      </a:lnTo>
                      <a:lnTo>
                        <a:pt x="327" y="53"/>
                      </a:lnTo>
                      <a:lnTo>
                        <a:pt x="319" y="27"/>
                      </a:lnTo>
                      <a:lnTo>
                        <a:pt x="281" y="7"/>
                      </a:lnTo>
                    </a:path>
                  </a:pathLst>
                </a:custGeom>
                <a:noFill/>
                <a:ln w="73025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pt-PT"/>
                </a:p>
              </p:txBody>
            </p:sp>
          </p:grpSp>
          <p:sp>
            <p:nvSpPr>
              <p:cNvPr id="14370" name="Freeform 68"/>
              <p:cNvSpPr>
                <a:spLocks/>
              </p:cNvSpPr>
              <p:nvPr/>
            </p:nvSpPr>
            <p:spPr bwMode="auto">
              <a:xfrm>
                <a:off x="1305" y="3974"/>
                <a:ext cx="284" cy="109"/>
              </a:xfrm>
              <a:custGeom>
                <a:avLst/>
                <a:gdLst>
                  <a:gd name="T0" fmla="*/ 2 w 569"/>
                  <a:gd name="T1" fmla="*/ 4 h 217"/>
                  <a:gd name="T2" fmla="*/ 0 w 569"/>
                  <a:gd name="T3" fmla="*/ 2 h 217"/>
                  <a:gd name="T4" fmla="*/ 2 w 569"/>
                  <a:gd name="T5" fmla="*/ 3 h 217"/>
                  <a:gd name="T6" fmla="*/ 1 w 569"/>
                  <a:gd name="T7" fmla="*/ 1 h 217"/>
                  <a:gd name="T8" fmla="*/ 3 w 569"/>
                  <a:gd name="T9" fmla="*/ 3 h 217"/>
                  <a:gd name="T10" fmla="*/ 3 w 569"/>
                  <a:gd name="T11" fmla="*/ 2 h 217"/>
                  <a:gd name="T12" fmla="*/ 5 w 569"/>
                  <a:gd name="T13" fmla="*/ 3 h 217"/>
                  <a:gd name="T14" fmla="*/ 5 w 569"/>
                  <a:gd name="T15" fmla="*/ 1 h 217"/>
                  <a:gd name="T16" fmla="*/ 5 w 569"/>
                  <a:gd name="T17" fmla="*/ 3 h 217"/>
                  <a:gd name="T18" fmla="*/ 6 w 569"/>
                  <a:gd name="T19" fmla="*/ 1 h 217"/>
                  <a:gd name="T20" fmla="*/ 7 w 569"/>
                  <a:gd name="T21" fmla="*/ 2 h 217"/>
                  <a:gd name="T22" fmla="*/ 7 w 569"/>
                  <a:gd name="T23" fmla="*/ 1 h 217"/>
                  <a:gd name="T24" fmla="*/ 8 w 569"/>
                  <a:gd name="T25" fmla="*/ 0 h 217"/>
                  <a:gd name="T26" fmla="*/ 7 w 569"/>
                  <a:gd name="T27" fmla="*/ 2 h 217"/>
                  <a:gd name="T28" fmla="*/ 8 w 569"/>
                  <a:gd name="T29" fmla="*/ 4 h 217"/>
                  <a:gd name="T30" fmla="*/ 2 w 569"/>
                  <a:gd name="T31" fmla="*/ 4 h 217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69" h="217">
                    <a:moveTo>
                      <a:pt x="166" y="201"/>
                    </a:moveTo>
                    <a:lnTo>
                      <a:pt x="0" y="97"/>
                    </a:lnTo>
                    <a:lnTo>
                      <a:pt x="166" y="161"/>
                    </a:lnTo>
                    <a:lnTo>
                      <a:pt x="72" y="48"/>
                    </a:lnTo>
                    <a:lnTo>
                      <a:pt x="250" y="185"/>
                    </a:lnTo>
                    <a:lnTo>
                      <a:pt x="225" y="73"/>
                    </a:lnTo>
                    <a:lnTo>
                      <a:pt x="321" y="185"/>
                    </a:lnTo>
                    <a:lnTo>
                      <a:pt x="321" y="48"/>
                    </a:lnTo>
                    <a:lnTo>
                      <a:pt x="379" y="144"/>
                    </a:lnTo>
                    <a:lnTo>
                      <a:pt x="392" y="7"/>
                    </a:lnTo>
                    <a:lnTo>
                      <a:pt x="450" y="112"/>
                    </a:lnTo>
                    <a:lnTo>
                      <a:pt x="463" y="64"/>
                    </a:lnTo>
                    <a:lnTo>
                      <a:pt x="569" y="0"/>
                    </a:lnTo>
                    <a:lnTo>
                      <a:pt x="509" y="97"/>
                    </a:lnTo>
                    <a:lnTo>
                      <a:pt x="521" y="217"/>
                    </a:lnTo>
                    <a:lnTo>
                      <a:pt x="166" y="201"/>
                    </a:lnTo>
                    <a:close/>
                  </a:path>
                </a:pathLst>
              </a:custGeom>
              <a:solidFill>
                <a:srgbClr val="00A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</p:grpSp>
      </p:grpSp>
      <p:sp>
        <p:nvSpPr>
          <p:cNvPr id="14342" name="Oval 75"/>
          <p:cNvSpPr>
            <a:spLocks noChangeArrowheads="1"/>
          </p:cNvSpPr>
          <p:nvPr/>
        </p:nvSpPr>
        <p:spPr bwMode="auto">
          <a:xfrm>
            <a:off x="219075" y="1673225"/>
            <a:ext cx="1905000" cy="1295400"/>
          </a:xfrm>
          <a:prstGeom prst="ellipse">
            <a:avLst/>
          </a:prstGeom>
          <a:solidFill>
            <a:srgbClr val="002060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4343" name="CaixaDeTexto 76"/>
          <p:cNvSpPr txBox="1">
            <a:spLocks noChangeArrowheads="1"/>
          </p:cNvSpPr>
          <p:nvPr/>
        </p:nvSpPr>
        <p:spPr bwMode="auto">
          <a:xfrm>
            <a:off x="381000" y="1687513"/>
            <a:ext cx="1603375" cy="118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/>
              <a:t>P</a:t>
            </a:r>
            <a:r>
              <a:rPr lang="pt-PT" sz="1300"/>
              <a:t>ossibilidade do subcontratado se relevar ineficaz e ineficiente </a:t>
            </a:r>
          </a:p>
        </p:txBody>
      </p:sp>
      <p:sp>
        <p:nvSpPr>
          <p:cNvPr id="14344" name="Oval 77"/>
          <p:cNvSpPr>
            <a:spLocks noChangeArrowheads="1"/>
          </p:cNvSpPr>
          <p:nvPr/>
        </p:nvSpPr>
        <p:spPr bwMode="auto">
          <a:xfrm>
            <a:off x="271463" y="2982913"/>
            <a:ext cx="1905000" cy="1295400"/>
          </a:xfrm>
          <a:prstGeom prst="ellipse">
            <a:avLst/>
          </a:prstGeom>
          <a:solidFill>
            <a:srgbClr val="002060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4345" name="CaixaDeTexto 78"/>
          <p:cNvSpPr txBox="1">
            <a:spLocks noChangeArrowheads="1"/>
          </p:cNvSpPr>
          <p:nvPr/>
        </p:nvSpPr>
        <p:spPr bwMode="auto">
          <a:xfrm>
            <a:off x="433388" y="2997200"/>
            <a:ext cx="1603375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/>
              <a:t>A</a:t>
            </a:r>
            <a:r>
              <a:rPr lang="pt-PT" sz="1300"/>
              <a:t> inexperiência do pessoal do subcontratado  </a:t>
            </a:r>
          </a:p>
        </p:txBody>
      </p:sp>
      <p:sp>
        <p:nvSpPr>
          <p:cNvPr id="14346" name="Oval 79"/>
          <p:cNvSpPr>
            <a:spLocks noChangeArrowheads="1"/>
          </p:cNvSpPr>
          <p:nvPr/>
        </p:nvSpPr>
        <p:spPr bwMode="auto">
          <a:xfrm>
            <a:off x="273050" y="4303713"/>
            <a:ext cx="1905000" cy="1295400"/>
          </a:xfrm>
          <a:prstGeom prst="ellipse">
            <a:avLst/>
          </a:prstGeom>
          <a:solidFill>
            <a:srgbClr val="002060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4347" name="CaixaDeTexto 80"/>
          <p:cNvSpPr txBox="1">
            <a:spLocks noChangeArrowheads="1"/>
          </p:cNvSpPr>
          <p:nvPr/>
        </p:nvSpPr>
        <p:spPr bwMode="auto">
          <a:xfrm>
            <a:off x="434975" y="4318000"/>
            <a:ext cx="1603375" cy="985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/>
              <a:t>I</a:t>
            </a:r>
            <a:r>
              <a:rPr lang="pt-PT" sz="1300"/>
              <a:t>ncerteza em relação à evolução do negocio</a:t>
            </a:r>
          </a:p>
        </p:txBody>
      </p:sp>
      <p:sp>
        <p:nvSpPr>
          <p:cNvPr id="14348" name="Oval 81"/>
          <p:cNvSpPr>
            <a:spLocks noChangeArrowheads="1"/>
          </p:cNvSpPr>
          <p:nvPr/>
        </p:nvSpPr>
        <p:spPr bwMode="auto">
          <a:xfrm>
            <a:off x="346075" y="5584825"/>
            <a:ext cx="1905000" cy="1295400"/>
          </a:xfrm>
          <a:prstGeom prst="ellipse">
            <a:avLst/>
          </a:prstGeom>
          <a:solidFill>
            <a:srgbClr val="002060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4349" name="CaixaDeTexto 82"/>
          <p:cNvSpPr txBox="1">
            <a:spLocks noChangeArrowheads="1"/>
          </p:cNvSpPr>
          <p:nvPr/>
        </p:nvSpPr>
        <p:spPr bwMode="auto">
          <a:xfrm>
            <a:off x="508000" y="5599113"/>
            <a:ext cx="1603375" cy="1185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/>
              <a:t>D</a:t>
            </a:r>
            <a:r>
              <a:rPr lang="pt-PT" sz="1300"/>
              <a:t>iminuição da capacidade de aprendizagem organizacional</a:t>
            </a:r>
          </a:p>
        </p:txBody>
      </p:sp>
      <p:sp>
        <p:nvSpPr>
          <p:cNvPr id="14350" name="Oval 83"/>
          <p:cNvSpPr>
            <a:spLocks noChangeArrowheads="1"/>
          </p:cNvSpPr>
          <p:nvPr/>
        </p:nvSpPr>
        <p:spPr bwMode="auto">
          <a:xfrm>
            <a:off x="2279650" y="5572125"/>
            <a:ext cx="1905000" cy="1295400"/>
          </a:xfrm>
          <a:prstGeom prst="ellipse">
            <a:avLst/>
          </a:prstGeom>
          <a:solidFill>
            <a:srgbClr val="002060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4351" name="CaixaDeTexto 84"/>
          <p:cNvSpPr txBox="1">
            <a:spLocks noChangeArrowheads="1"/>
          </p:cNvSpPr>
          <p:nvPr/>
        </p:nvSpPr>
        <p:spPr bwMode="auto">
          <a:xfrm>
            <a:off x="2443163" y="5645150"/>
            <a:ext cx="1603375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/>
              <a:t>R</a:t>
            </a:r>
            <a:r>
              <a:rPr lang="pt-PT" sz="1300"/>
              <a:t>edução da capacidade criativa e inovadora</a:t>
            </a:r>
          </a:p>
        </p:txBody>
      </p:sp>
      <p:sp>
        <p:nvSpPr>
          <p:cNvPr id="14352" name="Oval 85"/>
          <p:cNvSpPr>
            <a:spLocks noChangeArrowheads="1"/>
          </p:cNvSpPr>
          <p:nvPr/>
        </p:nvSpPr>
        <p:spPr bwMode="auto">
          <a:xfrm>
            <a:off x="4208463" y="5557838"/>
            <a:ext cx="1905000" cy="1295400"/>
          </a:xfrm>
          <a:prstGeom prst="ellipse">
            <a:avLst/>
          </a:prstGeom>
          <a:solidFill>
            <a:srgbClr val="002060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4353" name="CaixaDeTexto 86"/>
          <p:cNvSpPr txBox="1">
            <a:spLocks noChangeArrowheads="1"/>
          </p:cNvSpPr>
          <p:nvPr/>
        </p:nvSpPr>
        <p:spPr bwMode="auto">
          <a:xfrm>
            <a:off x="4370388" y="5572125"/>
            <a:ext cx="1603375" cy="118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/>
              <a:t>D</a:t>
            </a:r>
            <a:r>
              <a:rPr lang="pt-PT" sz="1300"/>
              <a:t>ificuldade de comunicação e/ou geração de conflitos</a:t>
            </a:r>
          </a:p>
        </p:txBody>
      </p:sp>
      <p:sp>
        <p:nvSpPr>
          <p:cNvPr id="14354" name="Oval 87"/>
          <p:cNvSpPr>
            <a:spLocks noChangeArrowheads="1"/>
          </p:cNvSpPr>
          <p:nvPr/>
        </p:nvSpPr>
        <p:spPr bwMode="auto">
          <a:xfrm>
            <a:off x="2413000" y="1716088"/>
            <a:ext cx="1905000" cy="1898650"/>
          </a:xfrm>
          <a:prstGeom prst="ellipse">
            <a:avLst/>
          </a:prstGeom>
          <a:solidFill>
            <a:srgbClr val="002060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4355" name="CaixaDeTexto 88"/>
          <p:cNvSpPr txBox="1">
            <a:spLocks noChangeArrowheads="1"/>
          </p:cNvSpPr>
          <p:nvPr/>
        </p:nvSpPr>
        <p:spPr bwMode="auto">
          <a:xfrm>
            <a:off x="2578100" y="1862138"/>
            <a:ext cx="1603375" cy="1585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/>
              <a:t>I</a:t>
            </a:r>
            <a:r>
              <a:rPr lang="pt-PT" sz="1300"/>
              <a:t>ncapacidade do subcontratado em conseguir manter a integridade e segurança de informação</a:t>
            </a:r>
          </a:p>
        </p:txBody>
      </p:sp>
      <p:sp>
        <p:nvSpPr>
          <p:cNvPr id="14356" name="Oval 89"/>
          <p:cNvSpPr>
            <a:spLocks noChangeArrowheads="1"/>
          </p:cNvSpPr>
          <p:nvPr/>
        </p:nvSpPr>
        <p:spPr bwMode="auto">
          <a:xfrm>
            <a:off x="6148388" y="5543550"/>
            <a:ext cx="1905000" cy="1295400"/>
          </a:xfrm>
          <a:prstGeom prst="ellipse">
            <a:avLst/>
          </a:prstGeom>
          <a:solidFill>
            <a:srgbClr val="002060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14357" name="Oval 91"/>
          <p:cNvSpPr>
            <a:spLocks noChangeArrowheads="1"/>
          </p:cNvSpPr>
          <p:nvPr/>
        </p:nvSpPr>
        <p:spPr bwMode="auto">
          <a:xfrm rot="5400000">
            <a:off x="7537450" y="3770313"/>
            <a:ext cx="1905000" cy="1295400"/>
          </a:xfrm>
          <a:prstGeom prst="ellipse">
            <a:avLst/>
          </a:prstGeom>
          <a:solidFill>
            <a:srgbClr val="002060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91" name="CaixaDeTexto 90"/>
          <p:cNvSpPr txBox="1">
            <a:spLocks noChangeArrowheads="1"/>
          </p:cNvSpPr>
          <p:nvPr/>
        </p:nvSpPr>
        <p:spPr bwMode="auto">
          <a:xfrm rot="5400000">
            <a:off x="7786528" y="3859524"/>
            <a:ext cx="1477328" cy="839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vert27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PT" sz="3200" dirty="0" smtClean="0"/>
              <a:t>C</a:t>
            </a:r>
            <a:r>
              <a:rPr lang="pt-PT" sz="1300" dirty="0" smtClean="0"/>
              <a:t>ustos ocultos (não inventariados)</a:t>
            </a:r>
          </a:p>
        </p:txBody>
      </p:sp>
      <p:sp>
        <p:nvSpPr>
          <p:cNvPr id="14359" name="Oval 92"/>
          <p:cNvSpPr>
            <a:spLocks noChangeArrowheads="1"/>
          </p:cNvSpPr>
          <p:nvPr/>
        </p:nvSpPr>
        <p:spPr bwMode="auto">
          <a:xfrm rot="5400000">
            <a:off x="7962900" y="5673725"/>
            <a:ext cx="1266825" cy="981075"/>
          </a:xfrm>
          <a:prstGeom prst="ellipse">
            <a:avLst/>
          </a:prstGeom>
          <a:solidFill>
            <a:srgbClr val="002060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94" name="CaixaDeTexto 93"/>
          <p:cNvSpPr txBox="1">
            <a:spLocks noChangeArrowheads="1"/>
          </p:cNvSpPr>
          <p:nvPr/>
        </p:nvSpPr>
        <p:spPr bwMode="auto">
          <a:xfrm rot="5400000">
            <a:off x="8147039" y="5618455"/>
            <a:ext cx="877163" cy="839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vert27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PT" sz="3200" dirty="0" err="1" smtClean="0"/>
              <a:t>F</a:t>
            </a:r>
            <a:r>
              <a:rPr lang="pt-PT" sz="1300" dirty="0" err="1" smtClean="0"/>
              <a:t>ozzy</a:t>
            </a:r>
            <a:endParaRPr lang="pt-PT" sz="1300" dirty="0" smtClean="0"/>
          </a:p>
          <a:p>
            <a:pPr algn="ctr" eaLnBrk="1" hangingPunct="1">
              <a:defRPr/>
            </a:pPr>
            <a:r>
              <a:rPr lang="pt-PT" sz="1300" dirty="0" err="1" smtClean="0"/>
              <a:t>Focus</a:t>
            </a:r>
            <a:endParaRPr lang="pt-PT" sz="1300" dirty="0" smtClean="0"/>
          </a:p>
        </p:txBody>
      </p:sp>
      <p:sp>
        <p:nvSpPr>
          <p:cNvPr id="14361" name="CaixaDeTexto 94"/>
          <p:cNvSpPr txBox="1">
            <a:spLocks noChangeArrowheads="1"/>
          </p:cNvSpPr>
          <p:nvPr/>
        </p:nvSpPr>
        <p:spPr bwMode="auto">
          <a:xfrm>
            <a:off x="6299200" y="5754688"/>
            <a:ext cx="16033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600"/>
              <a:t>R</a:t>
            </a:r>
            <a:r>
              <a:rPr lang="pt-PT" sz="1300"/>
              <a:t>elacionamento</a:t>
            </a:r>
          </a:p>
        </p:txBody>
      </p:sp>
      <p:sp>
        <p:nvSpPr>
          <p:cNvPr id="14362" name="CaixaDeTexto 95"/>
          <p:cNvSpPr txBox="1">
            <a:spLocks noChangeArrowheads="1"/>
          </p:cNvSpPr>
          <p:nvPr/>
        </p:nvSpPr>
        <p:spPr bwMode="auto">
          <a:xfrm>
            <a:off x="2508250" y="4013200"/>
            <a:ext cx="5041900" cy="153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1" algn="ctr" eaLnBrk="1" hangingPunct="1"/>
            <a:r>
              <a:rPr lang="pt-PT" sz="1600" b="1"/>
              <a:t>Externalizar demasiado ou erradamente pode ser também uma forma de diminuir ou enfraquecer capacidades importantes </a:t>
            </a:r>
            <a:r>
              <a:rPr lang="pt-PT" sz="1600" b="1">
                <a:solidFill>
                  <a:srgbClr val="FFC000"/>
                </a:solidFill>
              </a:rPr>
              <a:t>e/ou perder o contacto com actividades e expertises que determinam o sucesso a longo-prazo da empresa</a:t>
            </a:r>
          </a:p>
          <a:p>
            <a:pPr algn="ctr" eaLnBrk="1" hangingPunct="1"/>
            <a:r>
              <a:rPr lang="pt-PT" sz="1400" b="1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 smtClean="0">
                <a:solidFill>
                  <a:srgbClr val="FFFF00"/>
                </a:solidFill>
              </a:rPr>
              <a:t>Outsourcing</a:t>
            </a:r>
          </a:p>
        </p:txBody>
      </p:sp>
      <p:sp>
        <p:nvSpPr>
          <p:cNvPr id="15367" name="Rectângulo 1"/>
          <p:cNvSpPr>
            <a:spLocks noChangeArrowheads="1"/>
          </p:cNvSpPr>
          <p:nvPr/>
        </p:nvSpPr>
        <p:spPr bwMode="auto">
          <a:xfrm>
            <a:off x="0" y="2133600"/>
            <a:ext cx="9144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PT" sz="3600"/>
              <a:t>Video 5</a:t>
            </a:r>
          </a:p>
        </p:txBody>
      </p:sp>
      <p:sp>
        <p:nvSpPr>
          <p:cNvPr id="15368" name="Rectângulo 1"/>
          <p:cNvSpPr>
            <a:spLocks noChangeArrowheads="1"/>
          </p:cNvSpPr>
          <p:nvPr/>
        </p:nvSpPr>
        <p:spPr bwMode="auto">
          <a:xfrm>
            <a:off x="0" y="3011488"/>
            <a:ext cx="9144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PT" sz="3600"/>
              <a:t>Video 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 smtClean="0">
                <a:solidFill>
                  <a:srgbClr val="FFFF00"/>
                </a:solidFill>
              </a:rPr>
              <a:t>Outsourcing – Questões a Trabalhar pelos Alunos</a:t>
            </a:r>
          </a:p>
        </p:txBody>
      </p:sp>
      <p:sp>
        <p:nvSpPr>
          <p:cNvPr id="16391" name="Rectângulo 1"/>
          <p:cNvSpPr>
            <a:spLocks noChangeArrowheads="1"/>
          </p:cNvSpPr>
          <p:nvPr/>
        </p:nvSpPr>
        <p:spPr bwMode="auto">
          <a:xfrm>
            <a:off x="0" y="2133600"/>
            <a:ext cx="9144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PT" sz="2000"/>
              <a:t>1 – Quais as implicações da cadeia de valor na decisão estratégica de externalizar?</a:t>
            </a:r>
          </a:p>
        </p:txBody>
      </p:sp>
      <p:sp>
        <p:nvSpPr>
          <p:cNvPr id="16392" name="Rectângulo 1"/>
          <p:cNvSpPr>
            <a:spLocks noChangeArrowheads="1"/>
          </p:cNvSpPr>
          <p:nvPr/>
        </p:nvSpPr>
        <p:spPr bwMode="auto">
          <a:xfrm>
            <a:off x="0" y="3025775"/>
            <a:ext cx="9144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PT" sz="2000"/>
              <a:t>2 – Qual a implicação ou a relação da infra-estrutura estratégica no processo de “Outsourcing” na contextualização da competitividade do sector da banca?</a:t>
            </a:r>
          </a:p>
        </p:txBody>
      </p:sp>
      <p:sp>
        <p:nvSpPr>
          <p:cNvPr id="16393" name="Rectângulo 1"/>
          <p:cNvSpPr>
            <a:spLocks noChangeArrowheads="1"/>
          </p:cNvSpPr>
          <p:nvPr/>
        </p:nvSpPr>
        <p:spPr bwMode="auto">
          <a:xfrm>
            <a:off x="0" y="4114800"/>
            <a:ext cx="91440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PT" sz="2000"/>
              <a:t>3 – Repensar as estratégicas leva à emergência do “Outsourcing” e do “focus” numa gestão criteriosa de recursos no sector de consultoria de gestão. Comente?</a:t>
            </a:r>
          </a:p>
        </p:txBody>
      </p:sp>
      <p:sp>
        <p:nvSpPr>
          <p:cNvPr id="16394" name="Rectângulo 1"/>
          <p:cNvSpPr>
            <a:spLocks noChangeArrowheads="1"/>
          </p:cNvSpPr>
          <p:nvPr/>
        </p:nvSpPr>
        <p:spPr bwMode="auto">
          <a:xfrm>
            <a:off x="0" y="5387975"/>
            <a:ext cx="9144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PT" sz="2000"/>
              <a:t>4 – Será o “Outsourcing” de serviços um dos recursos estratégicos de competitividade da economia portuguesa? Como?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76200"/>
            <a:ext cx="6832600" cy="15240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 smtClean="0">
                <a:solidFill>
                  <a:srgbClr val="FFFF00"/>
                </a:solidFill>
              </a:rPr>
              <a:t/>
            </a:r>
            <a:br>
              <a:rPr lang="pt-PT" sz="2800" b="1" dirty="0" smtClean="0">
                <a:solidFill>
                  <a:srgbClr val="FFFF00"/>
                </a:solidFill>
              </a:rPr>
            </a:br>
            <a:r>
              <a:rPr lang="pt-PT" sz="2800" b="1" dirty="0" smtClean="0">
                <a:solidFill>
                  <a:srgbClr val="FFFF00"/>
                </a:solidFill>
              </a:rPr>
              <a:t>Alianças </a:t>
            </a:r>
            <a:r>
              <a:rPr lang="pt-PT" sz="2800" b="1" dirty="0">
                <a:solidFill>
                  <a:srgbClr val="FFFF00"/>
                </a:solidFill>
              </a:rPr>
              <a:t/>
            </a:r>
            <a:br>
              <a:rPr lang="pt-PT" sz="2800" b="1" dirty="0">
                <a:solidFill>
                  <a:srgbClr val="FFFF00"/>
                </a:solidFill>
              </a:rPr>
            </a:br>
            <a:r>
              <a:rPr lang="pt-PT" sz="2800" b="1" dirty="0" smtClean="0">
                <a:solidFill>
                  <a:srgbClr val="FFFF00"/>
                </a:solidFill>
              </a:rPr>
              <a:t>Estratégias Colaborativas para desenvolvimento da competitividade</a:t>
            </a:r>
            <a:r>
              <a:rPr lang="pt-PT" sz="2800" b="1" dirty="0">
                <a:solidFill>
                  <a:srgbClr val="FFFF00"/>
                </a:solidFill>
              </a:rPr>
              <a:t/>
            </a:r>
            <a:br>
              <a:rPr lang="pt-PT" sz="2800" b="1" dirty="0">
                <a:solidFill>
                  <a:srgbClr val="FFFF00"/>
                </a:solidFill>
              </a:rPr>
            </a:br>
            <a:endParaRPr lang="pt-PT" sz="2800" b="1" dirty="0" smtClean="0">
              <a:solidFill>
                <a:srgbClr val="FFFF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1773238"/>
            <a:ext cx="8458200" cy="5334000"/>
          </a:xfrm>
        </p:spPr>
        <p:txBody>
          <a:bodyPr>
            <a:normAutofit/>
          </a:bodyPr>
          <a:lstStyle/>
          <a:p>
            <a:pPr>
              <a:spcBef>
                <a:spcPct val="25000"/>
              </a:spcBef>
              <a:spcAft>
                <a:spcPct val="25000"/>
              </a:spcAft>
              <a:defRPr/>
            </a:pPr>
            <a:r>
              <a:rPr lang="pt-PT" dirty="0" smtClean="0"/>
              <a:t>Alianças e parcerias ajudam a empresa a lidar com </a:t>
            </a:r>
            <a:r>
              <a:rPr lang="pt-PT" b="1" i="1" dirty="0" smtClean="0">
                <a:solidFill>
                  <a:srgbClr val="FFC000"/>
                </a:solidFill>
              </a:rPr>
              <a:t>dois tipos de desafios</a:t>
            </a:r>
          </a:p>
          <a:p>
            <a:pPr lvl="1">
              <a:spcBef>
                <a:spcPct val="25000"/>
              </a:spcBef>
              <a:spcAft>
                <a:spcPct val="25000"/>
              </a:spcAft>
              <a:defRPr/>
            </a:pPr>
            <a:r>
              <a:rPr lang="pt-PT" sz="2400" dirty="0" smtClean="0"/>
              <a:t>Correr contra rivais para criar uma presença de mercado em  diferentes países </a:t>
            </a:r>
          </a:p>
          <a:p>
            <a:pPr lvl="1">
              <a:spcBef>
                <a:spcPct val="25000"/>
              </a:spcBef>
              <a:spcAft>
                <a:spcPct val="25000"/>
              </a:spcAft>
              <a:defRPr/>
            </a:pPr>
            <a:r>
              <a:rPr lang="pt-PT" sz="2400" b="1" i="1" dirty="0" smtClean="0">
                <a:solidFill>
                  <a:srgbClr val="FFC000"/>
                </a:solidFill>
              </a:rPr>
              <a:t>OU em</a:t>
            </a:r>
          </a:p>
          <a:p>
            <a:pPr lvl="1">
              <a:spcBef>
                <a:spcPct val="25000"/>
              </a:spcBef>
              <a:spcAft>
                <a:spcPct val="25000"/>
              </a:spcAft>
              <a:defRPr/>
            </a:pPr>
            <a:r>
              <a:rPr lang="pt-PT" sz="2400" dirty="0" smtClean="0"/>
              <a:t> novas fronteiras tecnológicas</a:t>
            </a:r>
          </a:p>
          <a:p>
            <a:pPr lvl="1">
              <a:spcBef>
                <a:spcPct val="25000"/>
              </a:spcBef>
              <a:spcAft>
                <a:spcPct val="25000"/>
              </a:spcAft>
              <a:defRPr/>
            </a:pPr>
            <a:endParaRPr lang="pt-PT" b="1" i="1" dirty="0" smtClean="0"/>
          </a:p>
          <a:p>
            <a:pPr lvl="1">
              <a:spcBef>
                <a:spcPct val="25000"/>
              </a:spcBef>
              <a:spcAft>
                <a:spcPct val="25000"/>
              </a:spcAft>
              <a:defRPr/>
            </a:pPr>
            <a:r>
              <a:rPr lang="pt-PT" b="1" i="1" dirty="0" smtClean="0"/>
              <a:t>Arranjos colaborativos podem ajudar a reduzir custos e obter acesso a </a:t>
            </a:r>
            <a:r>
              <a:rPr lang="pt-PT" b="1" i="1" dirty="0" err="1" smtClean="0"/>
              <a:t>expertise</a:t>
            </a:r>
            <a:r>
              <a:rPr lang="pt-PT" dirty="0" smtClean="0"/>
              <a:t> e capacidades necessárias</a:t>
            </a:r>
            <a:endParaRPr lang="pt-PT" b="1" i="1" dirty="0"/>
          </a:p>
        </p:txBody>
      </p:sp>
      <p:pic>
        <p:nvPicPr>
          <p:cNvPr id="4103" name="Picture 4" descr="dvaj4df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3429000"/>
            <a:ext cx="1557338" cy="232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>
                <a:solidFill>
                  <a:srgbClr val="FFFF00"/>
                </a:solidFill>
              </a:rPr>
              <a:t>Que Factores Fazem de uma Aliança </a:t>
            </a:r>
            <a:r>
              <a:rPr lang="pt-PT" sz="2800" b="1" dirty="0" smtClean="0">
                <a:solidFill>
                  <a:srgbClr val="FFFF00"/>
                </a:solidFill>
              </a:rPr>
              <a:t>uma Verdadeira Estratégia?</a:t>
            </a:r>
          </a:p>
        </p:txBody>
      </p:sp>
      <p:sp>
        <p:nvSpPr>
          <p:cNvPr id="5126" name="Oval 2"/>
          <p:cNvSpPr>
            <a:spLocks noChangeArrowheads="1"/>
          </p:cNvSpPr>
          <p:nvPr/>
        </p:nvSpPr>
        <p:spPr bwMode="auto">
          <a:xfrm>
            <a:off x="915988" y="3859213"/>
            <a:ext cx="1905000" cy="1295400"/>
          </a:xfrm>
          <a:prstGeom prst="ellipse">
            <a:avLst/>
          </a:prstGeom>
          <a:solidFill>
            <a:schemeClr val="tx1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5127" name="CaixaDeTexto 3"/>
          <p:cNvSpPr txBox="1">
            <a:spLocks noChangeArrowheads="1"/>
          </p:cNvSpPr>
          <p:nvPr/>
        </p:nvSpPr>
        <p:spPr bwMode="auto">
          <a:xfrm>
            <a:off x="1068388" y="4075113"/>
            <a:ext cx="1601787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>
                <a:solidFill>
                  <a:srgbClr val="002060"/>
                </a:solidFill>
              </a:rPr>
              <a:t>V</a:t>
            </a:r>
            <a:r>
              <a:rPr lang="pt-PT">
                <a:solidFill>
                  <a:srgbClr val="002060"/>
                </a:solidFill>
              </a:rPr>
              <a:t>antagem Competitiva</a:t>
            </a:r>
          </a:p>
        </p:txBody>
      </p:sp>
      <p:sp>
        <p:nvSpPr>
          <p:cNvPr id="5128" name="Oval 10"/>
          <p:cNvSpPr>
            <a:spLocks noChangeArrowheads="1"/>
          </p:cNvSpPr>
          <p:nvPr/>
        </p:nvSpPr>
        <p:spPr bwMode="auto">
          <a:xfrm>
            <a:off x="3352800" y="2693988"/>
            <a:ext cx="1905000" cy="1295400"/>
          </a:xfrm>
          <a:prstGeom prst="ellipse">
            <a:avLst/>
          </a:prstGeom>
          <a:solidFill>
            <a:schemeClr val="tx1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5129" name="CaixaDeTexto 11"/>
          <p:cNvSpPr txBox="1">
            <a:spLocks noChangeArrowheads="1"/>
          </p:cNvSpPr>
          <p:nvPr/>
        </p:nvSpPr>
        <p:spPr bwMode="auto">
          <a:xfrm>
            <a:off x="3503613" y="3041650"/>
            <a:ext cx="160337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>
                <a:solidFill>
                  <a:srgbClr val="002060"/>
                </a:solidFill>
              </a:rPr>
              <a:t>O</a:t>
            </a:r>
            <a:r>
              <a:rPr lang="pt-PT">
                <a:solidFill>
                  <a:srgbClr val="002060"/>
                </a:solidFill>
              </a:rPr>
              <a:t>bjectivo</a:t>
            </a:r>
          </a:p>
        </p:txBody>
      </p:sp>
      <p:sp>
        <p:nvSpPr>
          <p:cNvPr id="5130" name="Oval 12"/>
          <p:cNvSpPr>
            <a:spLocks noChangeArrowheads="1"/>
          </p:cNvSpPr>
          <p:nvPr/>
        </p:nvSpPr>
        <p:spPr bwMode="auto">
          <a:xfrm>
            <a:off x="5883275" y="3695700"/>
            <a:ext cx="1905000" cy="1295400"/>
          </a:xfrm>
          <a:prstGeom prst="ellipse">
            <a:avLst/>
          </a:prstGeom>
          <a:solidFill>
            <a:schemeClr val="tx1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5131" name="CaixaDeTexto 13"/>
          <p:cNvSpPr txBox="1">
            <a:spLocks noChangeArrowheads="1"/>
          </p:cNvSpPr>
          <p:nvPr/>
        </p:nvSpPr>
        <p:spPr bwMode="auto">
          <a:xfrm>
            <a:off x="5957888" y="4075113"/>
            <a:ext cx="175418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>
                <a:solidFill>
                  <a:srgbClr val="002060"/>
                </a:solidFill>
              </a:rPr>
              <a:t>O</a:t>
            </a:r>
            <a:r>
              <a:rPr lang="pt-PT">
                <a:solidFill>
                  <a:srgbClr val="002060"/>
                </a:solidFill>
              </a:rPr>
              <a:t>portunidade</a:t>
            </a:r>
          </a:p>
        </p:txBody>
      </p:sp>
      <p:sp>
        <p:nvSpPr>
          <p:cNvPr id="5132" name="Oval 14"/>
          <p:cNvSpPr>
            <a:spLocks noChangeArrowheads="1"/>
          </p:cNvSpPr>
          <p:nvPr/>
        </p:nvSpPr>
        <p:spPr bwMode="auto">
          <a:xfrm>
            <a:off x="2249488" y="5497513"/>
            <a:ext cx="1905000" cy="1295400"/>
          </a:xfrm>
          <a:prstGeom prst="ellipse">
            <a:avLst/>
          </a:prstGeom>
          <a:solidFill>
            <a:schemeClr val="tx1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5133" name="CaixaDeTexto 15"/>
          <p:cNvSpPr txBox="1">
            <a:spLocks noChangeArrowheads="1"/>
          </p:cNvSpPr>
          <p:nvPr/>
        </p:nvSpPr>
        <p:spPr bwMode="auto">
          <a:xfrm>
            <a:off x="2414588" y="5853113"/>
            <a:ext cx="16017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>
                <a:solidFill>
                  <a:srgbClr val="002060"/>
                </a:solidFill>
              </a:rPr>
              <a:t>R</a:t>
            </a:r>
            <a:r>
              <a:rPr lang="pt-PT">
                <a:solidFill>
                  <a:srgbClr val="002060"/>
                </a:solidFill>
              </a:rPr>
              <a:t>isco</a:t>
            </a:r>
          </a:p>
        </p:txBody>
      </p:sp>
      <p:sp>
        <p:nvSpPr>
          <p:cNvPr id="5134" name="Oval 16"/>
          <p:cNvSpPr>
            <a:spLocks noChangeArrowheads="1"/>
          </p:cNvSpPr>
          <p:nvPr/>
        </p:nvSpPr>
        <p:spPr bwMode="auto">
          <a:xfrm>
            <a:off x="5232400" y="5489575"/>
            <a:ext cx="1905000" cy="1295400"/>
          </a:xfrm>
          <a:prstGeom prst="ellipse">
            <a:avLst/>
          </a:prstGeom>
          <a:solidFill>
            <a:schemeClr val="tx1"/>
          </a:solidFill>
          <a:ln w="12700" algn="ctr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5135" name="CaixaDeTexto 17"/>
          <p:cNvSpPr txBox="1">
            <a:spLocks noChangeArrowheads="1"/>
          </p:cNvSpPr>
          <p:nvPr/>
        </p:nvSpPr>
        <p:spPr bwMode="auto">
          <a:xfrm>
            <a:off x="5384800" y="5843588"/>
            <a:ext cx="1601788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3200">
                <a:solidFill>
                  <a:srgbClr val="002060"/>
                </a:solidFill>
              </a:rPr>
              <a:t>A</a:t>
            </a:r>
            <a:r>
              <a:rPr lang="pt-PT">
                <a:solidFill>
                  <a:srgbClr val="002060"/>
                </a:solidFill>
              </a:rPr>
              <a:t>meaça</a:t>
            </a:r>
          </a:p>
        </p:txBody>
      </p:sp>
      <p:sp>
        <p:nvSpPr>
          <p:cNvPr id="5136" name="CaixaDeTexto 18"/>
          <p:cNvSpPr txBox="1">
            <a:spLocks noChangeArrowheads="1"/>
          </p:cNvSpPr>
          <p:nvPr/>
        </p:nvSpPr>
        <p:spPr bwMode="auto">
          <a:xfrm>
            <a:off x="519113" y="1905000"/>
            <a:ext cx="7924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4000"/>
              <a:t>VOOAR – O Céu é o Limite</a:t>
            </a:r>
          </a:p>
        </p:txBody>
      </p:sp>
      <p:cxnSp>
        <p:nvCxnSpPr>
          <p:cNvPr id="5137" name="Conexão curva 5"/>
          <p:cNvCxnSpPr>
            <a:cxnSpLocks noChangeShapeType="1"/>
            <a:stCxn id="5126" idx="7"/>
            <a:endCxn id="5128" idx="2"/>
          </p:cNvCxnSpPr>
          <p:nvPr/>
        </p:nvCxnSpPr>
        <p:spPr bwMode="auto">
          <a:xfrm rot="5400000" flipH="1" flipV="1">
            <a:off x="2593975" y="3289301"/>
            <a:ext cx="706437" cy="811212"/>
          </a:xfrm>
          <a:prstGeom prst="curvedConnector2">
            <a:avLst/>
          </a:prstGeom>
          <a:noFill/>
          <a:ln w="38100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5138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231356">
            <a:off x="5152231" y="3109119"/>
            <a:ext cx="1139825" cy="1036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9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131575">
            <a:off x="6572250" y="4978400"/>
            <a:ext cx="1139825" cy="1036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40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112100">
            <a:off x="4146550" y="5618163"/>
            <a:ext cx="1139825" cy="1036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41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064848">
            <a:off x="1477169" y="5142707"/>
            <a:ext cx="1139825" cy="1036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47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48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 smtClean="0">
                <a:solidFill>
                  <a:srgbClr val="FFFF00"/>
                </a:solidFill>
              </a:rPr>
              <a:t>Condições de Sucesso </a:t>
            </a:r>
            <a:r>
              <a:rPr lang="pt-PT" sz="2800" b="1" dirty="0">
                <a:solidFill>
                  <a:srgbClr val="FFFF00"/>
                </a:solidFill>
              </a:rPr>
              <a:t>de uma Aliança Estratégica</a:t>
            </a:r>
            <a:endParaRPr lang="pt-PT" sz="2800" b="1" dirty="0" smtClean="0">
              <a:solidFill>
                <a:srgbClr val="FFFF00"/>
              </a:solidFill>
            </a:endParaRPr>
          </a:p>
        </p:txBody>
      </p:sp>
      <p:sp>
        <p:nvSpPr>
          <p:cNvPr id="2" name="Rectângulo 2"/>
          <p:cNvSpPr>
            <a:spLocks noChangeArrowheads="1"/>
          </p:cNvSpPr>
          <p:nvPr/>
        </p:nvSpPr>
        <p:spPr bwMode="auto">
          <a:xfrm>
            <a:off x="95250" y="2133600"/>
            <a:ext cx="1333500" cy="1295400"/>
          </a:xfrm>
          <a:prstGeom prst="rect">
            <a:avLst/>
          </a:prstGeom>
          <a:solidFill>
            <a:schemeClr val="tx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6151" name="CaixaDeTexto 1"/>
          <p:cNvSpPr txBox="1">
            <a:spLocks noChangeArrowheads="1"/>
          </p:cNvSpPr>
          <p:nvPr/>
        </p:nvSpPr>
        <p:spPr bwMode="auto">
          <a:xfrm>
            <a:off x="552450" y="2457450"/>
            <a:ext cx="4619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PT" sz="3600">
                <a:solidFill>
                  <a:srgbClr val="002060"/>
                </a:solidFill>
              </a:rPr>
              <a:t>A</a:t>
            </a:r>
          </a:p>
        </p:txBody>
      </p:sp>
      <p:sp>
        <p:nvSpPr>
          <p:cNvPr id="6152" name="Rectângulo 7"/>
          <p:cNvSpPr>
            <a:spLocks noChangeArrowheads="1"/>
          </p:cNvSpPr>
          <p:nvPr/>
        </p:nvSpPr>
        <p:spPr bwMode="auto">
          <a:xfrm>
            <a:off x="1600200" y="2133600"/>
            <a:ext cx="1333500" cy="1295400"/>
          </a:xfrm>
          <a:prstGeom prst="rect">
            <a:avLst/>
          </a:prstGeom>
          <a:solidFill>
            <a:schemeClr val="tx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6153" name="CaixaDeTexto 8"/>
          <p:cNvSpPr txBox="1">
            <a:spLocks noChangeArrowheads="1"/>
          </p:cNvSpPr>
          <p:nvPr/>
        </p:nvSpPr>
        <p:spPr bwMode="auto">
          <a:xfrm>
            <a:off x="2057400" y="2457450"/>
            <a:ext cx="4619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PT" sz="3600">
                <a:solidFill>
                  <a:srgbClr val="002060"/>
                </a:solidFill>
              </a:rPr>
              <a:t>B</a:t>
            </a:r>
          </a:p>
        </p:txBody>
      </p:sp>
      <p:sp>
        <p:nvSpPr>
          <p:cNvPr id="6154" name="Rectângulo 9"/>
          <p:cNvSpPr>
            <a:spLocks noChangeArrowheads="1"/>
          </p:cNvSpPr>
          <p:nvPr/>
        </p:nvSpPr>
        <p:spPr bwMode="auto">
          <a:xfrm>
            <a:off x="3124200" y="2133600"/>
            <a:ext cx="1333500" cy="1295400"/>
          </a:xfrm>
          <a:prstGeom prst="rect">
            <a:avLst/>
          </a:prstGeom>
          <a:solidFill>
            <a:schemeClr val="tx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6155" name="CaixaDeTexto 10"/>
          <p:cNvSpPr txBox="1">
            <a:spLocks noChangeArrowheads="1"/>
          </p:cNvSpPr>
          <p:nvPr/>
        </p:nvSpPr>
        <p:spPr bwMode="auto">
          <a:xfrm>
            <a:off x="3581400" y="2457450"/>
            <a:ext cx="4619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PT" sz="3600">
                <a:solidFill>
                  <a:srgbClr val="002060"/>
                </a:solidFill>
              </a:rPr>
              <a:t>C</a:t>
            </a:r>
          </a:p>
        </p:txBody>
      </p:sp>
      <p:sp>
        <p:nvSpPr>
          <p:cNvPr id="6156" name="Rectângulo 11"/>
          <p:cNvSpPr>
            <a:spLocks noChangeArrowheads="1"/>
          </p:cNvSpPr>
          <p:nvPr/>
        </p:nvSpPr>
        <p:spPr bwMode="auto">
          <a:xfrm>
            <a:off x="4648200" y="2133600"/>
            <a:ext cx="1333500" cy="1295400"/>
          </a:xfrm>
          <a:prstGeom prst="rect">
            <a:avLst/>
          </a:prstGeom>
          <a:solidFill>
            <a:schemeClr val="tx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6157" name="CaixaDeTexto 12"/>
          <p:cNvSpPr txBox="1">
            <a:spLocks noChangeArrowheads="1"/>
          </p:cNvSpPr>
          <p:nvPr/>
        </p:nvSpPr>
        <p:spPr bwMode="auto">
          <a:xfrm>
            <a:off x="5105400" y="2457450"/>
            <a:ext cx="4619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PT" sz="3600">
                <a:solidFill>
                  <a:srgbClr val="002060"/>
                </a:solidFill>
              </a:rPr>
              <a:t>D</a:t>
            </a:r>
          </a:p>
        </p:txBody>
      </p:sp>
      <p:sp>
        <p:nvSpPr>
          <p:cNvPr id="6158" name="Rectângulo 13"/>
          <p:cNvSpPr>
            <a:spLocks noChangeArrowheads="1"/>
          </p:cNvSpPr>
          <p:nvPr/>
        </p:nvSpPr>
        <p:spPr bwMode="auto">
          <a:xfrm>
            <a:off x="6172200" y="2114550"/>
            <a:ext cx="1333500" cy="1295400"/>
          </a:xfrm>
          <a:prstGeom prst="rect">
            <a:avLst/>
          </a:prstGeom>
          <a:solidFill>
            <a:schemeClr val="tx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6159" name="CaixaDeTexto 14"/>
          <p:cNvSpPr txBox="1">
            <a:spLocks noChangeArrowheads="1"/>
          </p:cNvSpPr>
          <p:nvPr/>
        </p:nvSpPr>
        <p:spPr bwMode="auto">
          <a:xfrm>
            <a:off x="6629400" y="2438400"/>
            <a:ext cx="4619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PT" sz="3600">
                <a:solidFill>
                  <a:srgbClr val="002060"/>
                </a:solidFill>
              </a:rPr>
              <a:t>E</a:t>
            </a:r>
          </a:p>
        </p:txBody>
      </p:sp>
      <p:sp>
        <p:nvSpPr>
          <p:cNvPr id="6160" name="Rectângulo 15"/>
          <p:cNvSpPr>
            <a:spLocks noChangeArrowheads="1"/>
          </p:cNvSpPr>
          <p:nvPr/>
        </p:nvSpPr>
        <p:spPr bwMode="auto">
          <a:xfrm>
            <a:off x="7696200" y="2114550"/>
            <a:ext cx="1333500" cy="1295400"/>
          </a:xfrm>
          <a:prstGeom prst="rect">
            <a:avLst/>
          </a:prstGeom>
          <a:solidFill>
            <a:schemeClr val="tx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6161" name="CaixaDeTexto 16"/>
          <p:cNvSpPr txBox="1">
            <a:spLocks noChangeArrowheads="1"/>
          </p:cNvSpPr>
          <p:nvPr/>
        </p:nvSpPr>
        <p:spPr bwMode="auto">
          <a:xfrm>
            <a:off x="8153400" y="2438400"/>
            <a:ext cx="46196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PT" sz="3600">
                <a:solidFill>
                  <a:srgbClr val="002060"/>
                </a:solidFill>
              </a:rPr>
              <a:t>F</a:t>
            </a:r>
          </a:p>
        </p:txBody>
      </p:sp>
      <p:cxnSp>
        <p:nvCxnSpPr>
          <p:cNvPr id="6162" name="Conexão recta unidireccional 4"/>
          <p:cNvCxnSpPr>
            <a:cxnSpLocks noChangeShapeType="1"/>
          </p:cNvCxnSpPr>
          <p:nvPr/>
        </p:nvCxnSpPr>
        <p:spPr bwMode="auto">
          <a:xfrm>
            <a:off x="762000" y="3429000"/>
            <a:ext cx="0" cy="60960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63" name="Conexão recta unidireccional 19"/>
          <p:cNvCxnSpPr>
            <a:cxnSpLocks noChangeShapeType="1"/>
          </p:cNvCxnSpPr>
          <p:nvPr/>
        </p:nvCxnSpPr>
        <p:spPr bwMode="auto">
          <a:xfrm>
            <a:off x="2241550" y="3409950"/>
            <a:ext cx="0" cy="60960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64" name="Conexão recta unidireccional 20"/>
          <p:cNvCxnSpPr>
            <a:cxnSpLocks noChangeShapeType="1"/>
          </p:cNvCxnSpPr>
          <p:nvPr/>
        </p:nvCxnSpPr>
        <p:spPr bwMode="auto">
          <a:xfrm>
            <a:off x="3813175" y="3409950"/>
            <a:ext cx="0" cy="60960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65" name="Conexão recta unidireccional 21"/>
          <p:cNvCxnSpPr>
            <a:cxnSpLocks noChangeShapeType="1"/>
          </p:cNvCxnSpPr>
          <p:nvPr/>
        </p:nvCxnSpPr>
        <p:spPr bwMode="auto">
          <a:xfrm>
            <a:off x="5349875" y="3429000"/>
            <a:ext cx="0" cy="60960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66" name="Conexão recta unidireccional 22"/>
          <p:cNvCxnSpPr>
            <a:cxnSpLocks noChangeShapeType="1"/>
          </p:cNvCxnSpPr>
          <p:nvPr/>
        </p:nvCxnSpPr>
        <p:spPr bwMode="auto">
          <a:xfrm>
            <a:off x="6861175" y="3409950"/>
            <a:ext cx="0" cy="60960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67" name="Conexão recta unidireccional 23"/>
          <p:cNvCxnSpPr>
            <a:cxnSpLocks noChangeShapeType="1"/>
          </p:cNvCxnSpPr>
          <p:nvPr/>
        </p:nvCxnSpPr>
        <p:spPr bwMode="auto">
          <a:xfrm>
            <a:off x="8410575" y="3409950"/>
            <a:ext cx="0" cy="60960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68" name="CaixaDeTexto 24"/>
          <p:cNvSpPr txBox="1">
            <a:spLocks noChangeArrowheads="1"/>
          </p:cNvSpPr>
          <p:nvPr/>
        </p:nvSpPr>
        <p:spPr bwMode="auto">
          <a:xfrm>
            <a:off x="22225" y="4138613"/>
            <a:ext cx="1406525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pt-PT" sz="1400" b="1"/>
              <a:t>Aprendizagem e Ajustamentos/Adaptação</a:t>
            </a:r>
          </a:p>
        </p:txBody>
      </p:sp>
      <p:sp>
        <p:nvSpPr>
          <p:cNvPr id="6169" name="CaixaDeTexto 25"/>
          <p:cNvSpPr txBox="1">
            <a:spLocks noChangeArrowheads="1"/>
          </p:cNvSpPr>
          <p:nvPr/>
        </p:nvSpPr>
        <p:spPr bwMode="auto">
          <a:xfrm>
            <a:off x="1581150" y="4152900"/>
            <a:ext cx="1406525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pt-PT" sz="1400" b="1"/>
              <a:t>Bom</a:t>
            </a:r>
          </a:p>
          <a:p>
            <a:pPr algn="ctr" eaLnBrk="1" hangingPunct="1">
              <a:lnSpc>
                <a:spcPct val="150000"/>
              </a:lnSpc>
            </a:pPr>
            <a:r>
              <a:rPr lang="pt-PT" sz="1400" b="1"/>
              <a:t>Parceiro</a:t>
            </a:r>
          </a:p>
        </p:txBody>
      </p:sp>
      <p:sp>
        <p:nvSpPr>
          <p:cNvPr id="6170" name="CaixaDeTexto 27"/>
          <p:cNvSpPr txBox="1">
            <a:spLocks noChangeArrowheads="1"/>
          </p:cNvSpPr>
          <p:nvPr/>
        </p:nvSpPr>
        <p:spPr bwMode="auto">
          <a:xfrm>
            <a:off x="3048000" y="4264025"/>
            <a:ext cx="15240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PT" sz="1400" b="1"/>
              <a:t>Compromissos</a:t>
            </a:r>
          </a:p>
        </p:txBody>
      </p:sp>
      <p:sp>
        <p:nvSpPr>
          <p:cNvPr id="6171" name="CaixaDeTexto 28"/>
          <p:cNvSpPr txBox="1">
            <a:spLocks noChangeArrowheads="1"/>
          </p:cNvSpPr>
          <p:nvPr/>
        </p:nvSpPr>
        <p:spPr bwMode="auto">
          <a:xfrm>
            <a:off x="4648200" y="4200525"/>
            <a:ext cx="1406525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pt-PT" sz="1400" b="1"/>
              <a:t>Diferenças </a:t>
            </a:r>
          </a:p>
          <a:p>
            <a:pPr algn="ctr" eaLnBrk="1" hangingPunct="1">
              <a:lnSpc>
                <a:spcPct val="150000"/>
              </a:lnSpc>
            </a:pPr>
            <a:r>
              <a:rPr lang="pt-PT" sz="1400" b="1"/>
              <a:t>Culturais</a:t>
            </a:r>
          </a:p>
        </p:txBody>
      </p:sp>
      <p:sp>
        <p:nvSpPr>
          <p:cNvPr id="6172" name="CaixaDeTexto 29"/>
          <p:cNvSpPr txBox="1">
            <a:spLocks noChangeArrowheads="1"/>
          </p:cNvSpPr>
          <p:nvPr/>
        </p:nvSpPr>
        <p:spPr bwMode="auto">
          <a:xfrm>
            <a:off x="6137275" y="4114800"/>
            <a:ext cx="1406525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pt-PT" sz="1400" b="1"/>
              <a:t>Eficiente</a:t>
            </a:r>
          </a:p>
          <a:p>
            <a:pPr algn="ctr" eaLnBrk="1" hangingPunct="1">
              <a:lnSpc>
                <a:spcPct val="150000"/>
              </a:lnSpc>
            </a:pPr>
            <a:r>
              <a:rPr lang="pt-PT" sz="1400" b="1"/>
              <a:t>Tomada de </a:t>
            </a:r>
          </a:p>
          <a:p>
            <a:pPr algn="ctr" eaLnBrk="1" hangingPunct="1">
              <a:lnSpc>
                <a:spcPct val="150000"/>
              </a:lnSpc>
            </a:pPr>
            <a:r>
              <a:rPr lang="pt-PT" sz="1400" b="1"/>
              <a:t>Decisão</a:t>
            </a:r>
          </a:p>
        </p:txBody>
      </p:sp>
      <p:sp>
        <p:nvSpPr>
          <p:cNvPr id="6173" name="CaixaDeTexto 30"/>
          <p:cNvSpPr txBox="1">
            <a:spLocks noChangeArrowheads="1"/>
          </p:cNvSpPr>
          <p:nvPr/>
        </p:nvSpPr>
        <p:spPr bwMode="auto">
          <a:xfrm>
            <a:off x="7661275" y="4114800"/>
            <a:ext cx="1482725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pt-PT" sz="1400" b="1"/>
              <a:t>Favorecimento Mútuo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 smtClean="0">
                <a:solidFill>
                  <a:srgbClr val="FFFF00"/>
                </a:solidFill>
              </a:rPr>
              <a:t>Alianças Estratégicas </a:t>
            </a:r>
            <a:br>
              <a:rPr lang="pt-PT" sz="2800" b="1" dirty="0" smtClean="0">
                <a:solidFill>
                  <a:srgbClr val="FFFF00"/>
                </a:solidFill>
              </a:rPr>
            </a:br>
            <a:r>
              <a:rPr lang="pt-PT" sz="2800" b="1" dirty="0" smtClean="0">
                <a:solidFill>
                  <a:srgbClr val="FFFF00"/>
                </a:solidFill>
              </a:rPr>
              <a:t>O Modelo VRIO como Gerador de Valor</a:t>
            </a:r>
          </a:p>
        </p:txBody>
      </p:sp>
      <p:graphicFrame>
        <p:nvGraphicFramePr>
          <p:cNvPr id="2" name="Diagrama 1"/>
          <p:cNvGraphicFramePr/>
          <p:nvPr/>
        </p:nvGraphicFramePr>
        <p:xfrm>
          <a:off x="-990600" y="1981200"/>
          <a:ext cx="73152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Marcador de Posição de Conteúdo 2"/>
          <p:cNvSpPr>
            <a:spLocks noGrp="1"/>
          </p:cNvSpPr>
          <p:nvPr>
            <p:ph idx="1"/>
          </p:nvPr>
        </p:nvSpPr>
        <p:spPr>
          <a:xfrm>
            <a:off x="5638800" y="1930400"/>
            <a:ext cx="3276600" cy="4953000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pt-PT" sz="2000" dirty="0" smtClean="0"/>
              <a:t>Ganhos Mútuos</a:t>
            </a:r>
          </a:p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pt-PT" sz="2000" dirty="0" smtClean="0"/>
              <a:t>Conhecimento</a:t>
            </a:r>
            <a:endParaRPr lang="pt-PT" sz="2000" i="1" dirty="0" smtClean="0"/>
          </a:p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pt-PT" sz="2000" dirty="0" smtClean="0"/>
              <a:t>Contatos</a:t>
            </a:r>
          </a:p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pt-PT" sz="2000" dirty="0" smtClean="0"/>
              <a:t>Rede de distribuição identificada</a:t>
            </a:r>
          </a:p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pt-PT" sz="2000" dirty="0" smtClean="0"/>
              <a:t>Proteção governamental</a:t>
            </a:r>
          </a:p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pt-PT" sz="2000" dirty="0" smtClean="0"/>
              <a:t>Tolerância</a:t>
            </a:r>
          </a:p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pt-PT" sz="2000" dirty="0" smtClean="0"/>
              <a:t>Paciência</a:t>
            </a:r>
          </a:p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pt-PT" sz="2000" dirty="0" smtClean="0"/>
              <a:t>Sacrifício</a:t>
            </a:r>
          </a:p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pt-PT" sz="2000" dirty="0" smtClean="0"/>
              <a:t>Cooperação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195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262063" y="2286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>
                <a:solidFill>
                  <a:srgbClr val="FFFF00"/>
                </a:solidFill>
              </a:rPr>
              <a:t>Porquê Formar Alianças?</a:t>
            </a:r>
            <a:endParaRPr lang="pt-PT" sz="2800" b="1" dirty="0" smtClean="0">
              <a:solidFill>
                <a:srgbClr val="FFFF00"/>
              </a:solidFill>
            </a:endParaRPr>
          </a:p>
        </p:txBody>
      </p:sp>
      <p:sp>
        <p:nvSpPr>
          <p:cNvPr id="23" name="Rectangle 6"/>
          <p:cNvSpPr>
            <a:spLocks noGrp="1" noChangeArrowheads="1"/>
          </p:cNvSpPr>
          <p:nvPr>
            <p:ph idx="1"/>
          </p:nvPr>
        </p:nvSpPr>
        <p:spPr>
          <a:xfrm>
            <a:off x="533400" y="1676400"/>
            <a:ext cx="8305800" cy="6286500"/>
          </a:xfrm>
        </p:spPr>
        <p:txBody>
          <a:bodyPr>
            <a:normAutofit/>
          </a:bodyPr>
          <a:lstStyle/>
          <a:p>
            <a:pPr>
              <a:spcBef>
                <a:spcPct val="15000"/>
              </a:spcBef>
              <a:spcAft>
                <a:spcPct val="15000"/>
              </a:spcAft>
              <a:defRPr/>
            </a:pPr>
            <a:r>
              <a:rPr lang="pt-PT" sz="2400" b="1" i="1" dirty="0" smtClean="0">
                <a:solidFill>
                  <a:schemeClr val="folHlink"/>
                </a:solidFill>
              </a:rPr>
              <a:t>Porquê formar alianças</a:t>
            </a:r>
            <a:r>
              <a:rPr lang="pt-PT" sz="2400" dirty="0" smtClean="0"/>
              <a:t>:</a:t>
            </a:r>
          </a:p>
          <a:p>
            <a:pPr marL="457200" lvl="1" indent="0"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defRPr/>
            </a:pPr>
            <a:r>
              <a:rPr lang="pt-PT" sz="2200" dirty="0" smtClean="0"/>
              <a:t>1 - Aumentar </a:t>
            </a:r>
            <a:r>
              <a:rPr lang="pt-PT" sz="2200" dirty="0"/>
              <a:t>a </a:t>
            </a:r>
            <a:r>
              <a:rPr lang="pt-PT" sz="2200" dirty="0" smtClean="0"/>
              <a:t>eficiência </a:t>
            </a:r>
            <a:r>
              <a:rPr lang="pt-PT" sz="2200" dirty="0"/>
              <a:t>da cadeia de </a:t>
            </a:r>
            <a:r>
              <a:rPr lang="pt-PT" sz="2200" dirty="0" smtClean="0"/>
              <a:t>fornecimento</a:t>
            </a:r>
            <a:endParaRPr lang="pt-PT" sz="2200" dirty="0"/>
          </a:p>
          <a:p>
            <a:pPr marL="457200" lvl="1" indent="0"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defRPr/>
            </a:pPr>
            <a:r>
              <a:rPr lang="pt-PT" sz="2200" dirty="0" smtClean="0"/>
              <a:t>2 - Alcançar/Explorar economias de escala</a:t>
            </a:r>
            <a:endParaRPr lang="pt-PT" sz="2200" dirty="0"/>
          </a:p>
          <a:p>
            <a:pPr marL="457200" lvl="1" indent="0"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defRPr/>
            </a:pPr>
            <a:r>
              <a:rPr lang="pt-PT" sz="2200" dirty="0" smtClean="0"/>
              <a:t>3 - Criar </a:t>
            </a:r>
            <a:r>
              <a:rPr lang="pt-PT" sz="2200" dirty="0"/>
              <a:t>novas capacidades</a:t>
            </a:r>
          </a:p>
          <a:p>
            <a:pPr marL="457200" lvl="1" indent="0"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defRPr/>
            </a:pPr>
            <a:r>
              <a:rPr lang="pt-PT" sz="2200" dirty="0" smtClean="0"/>
              <a:t>4 - Adquirir </a:t>
            </a:r>
            <a:r>
              <a:rPr lang="pt-PT" sz="2200" dirty="0"/>
              <a:t>ou </a:t>
            </a:r>
            <a:r>
              <a:rPr lang="pt-PT" sz="2200" dirty="0" smtClean="0"/>
              <a:t>aumentar </a:t>
            </a:r>
            <a:r>
              <a:rPr lang="pt-PT" sz="2200" dirty="0"/>
              <a:t>o acesso </a:t>
            </a:r>
            <a:r>
              <a:rPr lang="pt-PT" sz="2200" dirty="0" smtClean="0"/>
              <a:t>a mercados </a:t>
            </a:r>
            <a:r>
              <a:rPr lang="pt-PT" sz="2200" dirty="0"/>
              <a:t>específicos</a:t>
            </a:r>
          </a:p>
          <a:p>
            <a:pPr marL="457200" lvl="1" indent="0"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defRPr/>
            </a:pPr>
            <a:r>
              <a:rPr lang="pt-PT" sz="2200" dirty="0" smtClean="0"/>
              <a:t>5 - Colaborar </a:t>
            </a:r>
            <a:r>
              <a:rPr lang="pt-PT" sz="2200" dirty="0"/>
              <a:t>para o </a:t>
            </a:r>
            <a:r>
              <a:rPr lang="pt-PT" sz="2200" dirty="0" smtClean="0"/>
              <a:t>desenvolvimento de </a:t>
            </a:r>
            <a:r>
              <a:rPr lang="pt-PT" sz="2200" dirty="0"/>
              <a:t>tecnologia ou </a:t>
            </a:r>
            <a:r>
              <a:rPr lang="pt-PT" sz="2200" dirty="0" smtClean="0"/>
              <a:t>novos produtos</a:t>
            </a:r>
            <a:endParaRPr lang="pt-PT" sz="2200" dirty="0"/>
          </a:p>
          <a:p>
            <a:pPr marL="457200" lvl="1" indent="0"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defRPr/>
            </a:pPr>
            <a:r>
              <a:rPr lang="pt-PT" sz="2200" dirty="0" smtClean="0"/>
              <a:t>6 - Solucionar lacunas técnicas </a:t>
            </a:r>
            <a:r>
              <a:rPr lang="pt-PT" sz="2200" dirty="0"/>
              <a:t>ou </a:t>
            </a:r>
            <a:r>
              <a:rPr lang="pt-PT" sz="2200" dirty="0" smtClean="0"/>
              <a:t>de expertise na produção</a:t>
            </a:r>
          </a:p>
          <a:p>
            <a:pPr marL="457200" lvl="1" indent="0"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defRPr/>
            </a:pPr>
            <a:r>
              <a:rPr lang="pt-PT" sz="2200" dirty="0" smtClean="0"/>
              <a:t>7 – Aprendizagem a partir dos competidores</a:t>
            </a:r>
          </a:p>
          <a:p>
            <a:pPr marL="457200" lvl="1" indent="0"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defRPr/>
            </a:pPr>
            <a:r>
              <a:rPr lang="pt-PT" sz="2200" dirty="0" smtClean="0"/>
              <a:t>8 – Redução do custo de entrada em novos mercados</a:t>
            </a:r>
          </a:p>
          <a:p>
            <a:pPr marL="457200" lvl="1" indent="0">
              <a:spcBef>
                <a:spcPct val="15000"/>
              </a:spcBef>
              <a:spcAft>
                <a:spcPct val="15000"/>
              </a:spcAft>
              <a:buFont typeface="Wingdings" pitchFamily="2" charset="2"/>
              <a:buNone/>
              <a:defRPr/>
            </a:pPr>
            <a:r>
              <a:rPr lang="pt-PT" sz="2200" dirty="0" smtClean="0"/>
              <a:t>9 – Gestão da incerteza, gestão do risco, partilha de custos</a:t>
            </a:r>
            <a:endParaRPr lang="pt-PT" sz="2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>
                <a:solidFill>
                  <a:srgbClr val="FFFF00"/>
                </a:solidFill>
              </a:rPr>
              <a:t>Causas de </a:t>
            </a:r>
            <a:r>
              <a:rPr lang="pt-PT" sz="2800" b="1" dirty="0" smtClean="0">
                <a:solidFill>
                  <a:srgbClr val="FFFF00"/>
                </a:solidFill>
              </a:rPr>
              <a:t>Insucesso das Alianças</a:t>
            </a:r>
            <a:endParaRPr lang="pt-PT" sz="2800" b="1" dirty="0">
              <a:solidFill>
                <a:srgbClr val="FFFF00"/>
              </a:solidFill>
            </a:endParaRPr>
          </a:p>
        </p:txBody>
      </p:sp>
      <p:sp>
        <p:nvSpPr>
          <p:cNvPr id="10" name="Rectangle 6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020050" cy="6286500"/>
          </a:xfrm>
        </p:spPr>
        <p:txBody>
          <a:bodyPr>
            <a:normAutofit/>
          </a:bodyPr>
          <a:lstStyle/>
          <a:p>
            <a:pPr>
              <a:spcBef>
                <a:spcPct val="15000"/>
              </a:spcBef>
              <a:spcAft>
                <a:spcPct val="15000"/>
              </a:spcAft>
              <a:defRPr/>
            </a:pPr>
            <a:r>
              <a:rPr lang="pt-PT" sz="2400" b="1" i="1" dirty="0" smtClean="0">
                <a:solidFill>
                  <a:schemeClr val="folHlink"/>
                </a:solidFill>
              </a:rPr>
              <a:t>Razões </a:t>
            </a:r>
            <a:r>
              <a:rPr lang="pt-PT" sz="2400" dirty="0" smtClean="0"/>
              <a:t>para a </a:t>
            </a:r>
            <a:r>
              <a:rPr lang="pt-PT" sz="2400" b="1" i="1" dirty="0" smtClean="0">
                <a:solidFill>
                  <a:schemeClr val="folHlink"/>
                </a:solidFill>
              </a:rPr>
              <a:t>aliança falhar</a:t>
            </a:r>
          </a:p>
          <a:p>
            <a:pPr lvl="1">
              <a:spcBef>
                <a:spcPct val="15000"/>
              </a:spcBef>
              <a:spcAft>
                <a:spcPct val="15000"/>
              </a:spcAft>
              <a:defRPr/>
            </a:pPr>
            <a:r>
              <a:rPr lang="pt-PT" sz="2200" dirty="0" smtClean="0"/>
              <a:t>Objectivos ou prioridades divergentes dos parceiros</a:t>
            </a:r>
          </a:p>
          <a:p>
            <a:pPr lvl="1">
              <a:spcBef>
                <a:spcPct val="15000"/>
              </a:spcBef>
              <a:spcAft>
                <a:spcPct val="15000"/>
              </a:spcAft>
              <a:defRPr/>
            </a:pPr>
            <a:r>
              <a:rPr lang="pt-PT" sz="2200" dirty="0" smtClean="0"/>
              <a:t>Mudança de condições que fazem com que os objectivos da aliança se tornem obsoletos</a:t>
            </a:r>
          </a:p>
          <a:p>
            <a:pPr lvl="1">
              <a:spcBef>
                <a:spcPct val="15000"/>
              </a:spcBef>
              <a:spcAft>
                <a:spcPct val="15000"/>
              </a:spcAft>
              <a:defRPr/>
            </a:pPr>
            <a:r>
              <a:rPr lang="pt-PT" sz="2200" dirty="0" smtClean="0"/>
              <a:t>Emergência de rumos tecnológicos mais atractivos</a:t>
            </a:r>
          </a:p>
          <a:p>
            <a:pPr lvl="1">
              <a:spcBef>
                <a:spcPct val="15000"/>
              </a:spcBef>
              <a:spcAft>
                <a:spcPct val="15000"/>
              </a:spcAft>
              <a:defRPr/>
            </a:pPr>
            <a:r>
              <a:rPr lang="pt-PT" sz="2200" dirty="0" smtClean="0"/>
              <a:t>Rivalidade de mercado entre os parceiros</a:t>
            </a:r>
          </a:p>
          <a:p>
            <a:pPr lvl="1">
              <a:spcBef>
                <a:spcPct val="15000"/>
              </a:spcBef>
              <a:spcAft>
                <a:spcPct val="15000"/>
              </a:spcAft>
              <a:defRPr/>
            </a:pPr>
            <a:r>
              <a:rPr lang="pt-PT" sz="2200" dirty="0" smtClean="0"/>
              <a:t>Incapacidade para criar valor</a:t>
            </a:r>
          </a:p>
          <a:p>
            <a:pPr lvl="1">
              <a:spcBef>
                <a:spcPct val="15000"/>
              </a:spcBef>
              <a:spcAft>
                <a:spcPct val="15000"/>
              </a:spcAft>
              <a:defRPr/>
            </a:pPr>
            <a:r>
              <a:rPr lang="pt-PT" sz="2200" dirty="0" smtClean="0"/>
              <a:t>Não cooperação</a:t>
            </a:r>
          </a:p>
          <a:p>
            <a:pPr lvl="1">
              <a:spcBef>
                <a:spcPct val="15000"/>
              </a:spcBef>
              <a:spcAft>
                <a:spcPct val="15000"/>
              </a:spcAft>
              <a:defRPr/>
            </a:pPr>
            <a:r>
              <a:rPr lang="pt-PT" sz="2200" dirty="0" smtClean="0"/>
              <a:t>Seleção Adversa</a:t>
            </a:r>
          </a:p>
          <a:p>
            <a:pPr lvl="1">
              <a:spcBef>
                <a:spcPct val="15000"/>
              </a:spcBef>
              <a:spcAft>
                <a:spcPct val="15000"/>
              </a:spcAft>
              <a:defRPr/>
            </a:pPr>
            <a:r>
              <a:rPr lang="pt-PT" sz="2200" dirty="0" smtClean="0"/>
              <a:t>Risco Moral</a:t>
            </a:r>
          </a:p>
          <a:p>
            <a:pPr lvl="1">
              <a:spcBef>
                <a:spcPct val="15000"/>
              </a:spcBef>
              <a:spcAft>
                <a:spcPct val="15000"/>
              </a:spcAft>
              <a:defRPr/>
            </a:pPr>
            <a:r>
              <a:rPr lang="pt-PT" sz="2200" dirty="0" smtClean="0"/>
              <a:t>Assalto</a:t>
            </a:r>
          </a:p>
          <a:p>
            <a:pPr lvl="1">
              <a:spcBef>
                <a:spcPct val="15000"/>
              </a:spcBef>
              <a:spcAft>
                <a:spcPct val="15000"/>
              </a:spcAft>
              <a:defRPr/>
            </a:pPr>
            <a:endParaRPr lang="pt-PT" sz="2200" dirty="0" smtClean="0"/>
          </a:p>
          <a:p>
            <a:pPr lvl="1">
              <a:spcBef>
                <a:spcPct val="15000"/>
              </a:spcBef>
              <a:spcAft>
                <a:spcPct val="15000"/>
              </a:spcAft>
              <a:defRPr/>
            </a:pPr>
            <a:endParaRPr lang="pt-PT" sz="2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 smtClean="0">
                <a:solidFill>
                  <a:srgbClr val="FFFF00"/>
                </a:solidFill>
              </a:rPr>
              <a:t>Alianças</a:t>
            </a:r>
            <a:endParaRPr lang="pt-PT" sz="2800" b="1" dirty="0">
              <a:solidFill>
                <a:srgbClr val="FFFF00"/>
              </a:solidFill>
            </a:endParaRPr>
          </a:p>
        </p:txBody>
      </p:sp>
      <p:sp>
        <p:nvSpPr>
          <p:cNvPr id="10246" name="Rectângulo 1"/>
          <p:cNvSpPr>
            <a:spLocks noChangeArrowheads="1"/>
          </p:cNvSpPr>
          <p:nvPr/>
        </p:nvSpPr>
        <p:spPr bwMode="auto">
          <a:xfrm>
            <a:off x="0" y="2133600"/>
            <a:ext cx="9144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PT" sz="3600"/>
              <a:t>Video 3</a:t>
            </a:r>
          </a:p>
        </p:txBody>
      </p:sp>
      <p:sp>
        <p:nvSpPr>
          <p:cNvPr id="10247" name="Rectângulo 1"/>
          <p:cNvSpPr>
            <a:spLocks noChangeArrowheads="1"/>
          </p:cNvSpPr>
          <p:nvPr/>
        </p:nvSpPr>
        <p:spPr bwMode="auto">
          <a:xfrm>
            <a:off x="0" y="3316288"/>
            <a:ext cx="9144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pt-PT" sz="3600"/>
              <a:t>Video 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>
                <a:solidFill>
                  <a:srgbClr val="FFFF00"/>
                </a:solidFill>
              </a:rPr>
              <a:t>Outsourcing</a:t>
            </a:r>
          </a:p>
        </p:txBody>
      </p:sp>
      <p:sp>
        <p:nvSpPr>
          <p:cNvPr id="11" name="Rectangle 18"/>
          <p:cNvSpPr>
            <a:spLocks noGrp="1" noChangeArrowheads="1"/>
          </p:cNvSpPr>
          <p:nvPr>
            <p:ph idx="1"/>
          </p:nvPr>
        </p:nvSpPr>
        <p:spPr>
          <a:xfrm>
            <a:off x="779463" y="1720850"/>
            <a:ext cx="7772400" cy="2851150"/>
          </a:xfrm>
        </p:spPr>
        <p:txBody>
          <a:bodyPr/>
          <a:lstStyle/>
          <a:p>
            <a:pPr marL="0" indent="0" algn="ctr">
              <a:lnSpc>
                <a:spcPct val="95000"/>
              </a:lnSpc>
              <a:spcBef>
                <a:spcPct val="30000"/>
              </a:spcBef>
              <a:spcAft>
                <a:spcPct val="20000"/>
              </a:spcAft>
              <a:buFont typeface="Wingdings" pitchFamily="2" charset="2"/>
              <a:buNone/>
              <a:defRPr/>
            </a:pPr>
            <a:r>
              <a:rPr lang="pt-PT" sz="2800" dirty="0" smtClean="0"/>
              <a:t>Outsourcing envolve </a:t>
            </a:r>
            <a:r>
              <a:rPr lang="pt-PT" sz="2800" b="1" i="1" dirty="0" smtClean="0">
                <a:solidFill>
                  <a:schemeClr val="folHlink"/>
                </a:solidFill>
              </a:rPr>
              <a:t>abrir mão da produção </a:t>
            </a:r>
            <a:r>
              <a:rPr lang="pt-PT" sz="2800" dirty="0" smtClean="0"/>
              <a:t>de certas </a:t>
            </a:r>
            <a:r>
              <a:rPr lang="pt-PT" sz="2800" b="1" i="1" dirty="0" smtClean="0">
                <a:solidFill>
                  <a:schemeClr val="folHlink"/>
                </a:solidFill>
              </a:rPr>
              <a:t>actividades da cadeia de valor </a:t>
            </a:r>
            <a:r>
              <a:rPr lang="pt-PT" sz="2800" dirty="0" smtClean="0"/>
              <a:t>e </a:t>
            </a:r>
            <a:r>
              <a:rPr lang="pt-PT" sz="2800" b="1" i="1" dirty="0" smtClean="0">
                <a:solidFill>
                  <a:schemeClr val="folHlink"/>
                </a:solidFill>
              </a:rPr>
              <a:t>confiá-las a agentes externos </a:t>
            </a:r>
            <a:br>
              <a:rPr lang="pt-PT" sz="2800" b="1" i="1" dirty="0" smtClean="0">
                <a:solidFill>
                  <a:schemeClr val="folHlink"/>
                </a:solidFill>
              </a:rPr>
            </a:br>
            <a:r>
              <a:rPr lang="pt-PT" sz="2800" dirty="0" smtClean="0"/>
              <a:t>para fornecer os produtos,</a:t>
            </a:r>
            <a:br>
              <a:rPr lang="pt-PT" sz="2800" dirty="0" smtClean="0"/>
            </a:br>
            <a:r>
              <a:rPr lang="pt-PT" sz="2800" dirty="0" smtClean="0"/>
              <a:t>serviços de suporte ou outras actividades funcionais necessárias</a:t>
            </a:r>
            <a:endParaRPr lang="pt-PT" sz="2800" dirty="0"/>
          </a:p>
        </p:txBody>
      </p:sp>
      <p:grpSp>
        <p:nvGrpSpPr>
          <p:cNvPr id="11271" name="Group 5"/>
          <p:cNvGrpSpPr>
            <a:grpSpLocks/>
          </p:cNvGrpSpPr>
          <p:nvPr/>
        </p:nvGrpSpPr>
        <p:grpSpPr bwMode="auto">
          <a:xfrm>
            <a:off x="928688" y="4424363"/>
            <a:ext cx="7286625" cy="2281237"/>
            <a:chOff x="1012" y="2463"/>
            <a:chExt cx="4042" cy="1517"/>
          </a:xfrm>
        </p:grpSpPr>
        <p:sp>
          <p:nvSpPr>
            <p:cNvPr id="11272" name="Rectangle 6"/>
            <p:cNvSpPr>
              <a:spLocks noChangeArrowheads="1"/>
            </p:cNvSpPr>
            <p:nvPr/>
          </p:nvSpPr>
          <p:spPr bwMode="auto">
            <a:xfrm>
              <a:off x="2629" y="2463"/>
              <a:ext cx="911" cy="556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100000">
                  <a:srgbClr val="F1F1F1"/>
                </a:gs>
              </a:gsLst>
              <a:path path="rect">
                <a:fillToRect l="100000" b="100000"/>
              </a:path>
            </a:gradFill>
            <a:ln w="12700">
              <a:solidFill>
                <a:srgbClr val="000099"/>
              </a:solidFill>
              <a:miter lim="800000"/>
              <a:headEnd/>
              <a:tailEnd/>
            </a:ln>
          </p:spPr>
          <p:txBody>
            <a:bodyPr wrap="none" lIns="46036" tIns="23811" rIns="46036" bIns="23811" anchor="ctr"/>
            <a:lstStyle/>
            <a:p>
              <a:pPr algn="ctr" defTabSz="230188"/>
              <a:r>
                <a:rPr lang="pt-PT" b="1">
                  <a:solidFill>
                    <a:srgbClr val="990033"/>
                  </a:solidFill>
                </a:rPr>
                <a:t>Actividades </a:t>
              </a:r>
            </a:p>
            <a:p>
              <a:pPr algn="ctr" defTabSz="230188"/>
              <a:r>
                <a:rPr lang="pt-PT" b="1">
                  <a:solidFill>
                    <a:srgbClr val="990033"/>
                  </a:solidFill>
                </a:rPr>
                <a:t>Desenvolvidas</a:t>
              </a:r>
            </a:p>
            <a:p>
              <a:pPr algn="ctr" defTabSz="230188"/>
              <a:r>
                <a:rPr lang="pt-PT" b="1">
                  <a:solidFill>
                    <a:srgbClr val="990033"/>
                  </a:solidFill>
                </a:rPr>
                <a:t>Internamente</a:t>
              </a:r>
            </a:p>
          </p:txBody>
        </p:sp>
        <p:sp>
          <p:nvSpPr>
            <p:cNvPr id="11273" name="Rectangle 7"/>
            <p:cNvSpPr>
              <a:spLocks noChangeArrowheads="1"/>
            </p:cNvSpPr>
            <p:nvPr/>
          </p:nvSpPr>
          <p:spPr bwMode="auto">
            <a:xfrm>
              <a:off x="1012" y="2723"/>
              <a:ext cx="954" cy="531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100000">
                  <a:srgbClr val="F1F1F1"/>
                </a:gs>
              </a:gsLst>
              <a:path path="rect">
                <a:fillToRect l="100000" b="100000"/>
              </a:path>
            </a:gradFill>
            <a:ln w="12700">
              <a:solidFill>
                <a:srgbClr val="000099"/>
              </a:solidFill>
              <a:miter lim="800000"/>
              <a:headEnd/>
              <a:tailEnd/>
            </a:ln>
          </p:spPr>
          <p:txBody>
            <a:bodyPr lIns="46036" tIns="23811" rIns="46036" bIns="23811" anchor="ctr"/>
            <a:lstStyle/>
            <a:p>
              <a:pPr algn="ctr" defTabSz="230188"/>
              <a:r>
                <a:rPr lang="pt-PT" b="1">
                  <a:solidFill>
                    <a:srgbClr val="990033"/>
                  </a:solidFill>
                </a:rPr>
                <a:t>Fornecedores</a:t>
              </a:r>
            </a:p>
          </p:txBody>
        </p:sp>
        <p:sp>
          <p:nvSpPr>
            <p:cNvPr id="11274" name="Rectangle 8"/>
            <p:cNvSpPr>
              <a:spLocks noChangeArrowheads="1"/>
            </p:cNvSpPr>
            <p:nvPr/>
          </p:nvSpPr>
          <p:spPr bwMode="auto">
            <a:xfrm>
              <a:off x="1732" y="3449"/>
              <a:ext cx="886" cy="531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100000">
                  <a:srgbClr val="F1F1F1"/>
                </a:gs>
              </a:gsLst>
              <a:path path="rect">
                <a:fillToRect l="100000" b="100000"/>
              </a:path>
            </a:gradFill>
            <a:ln w="12700">
              <a:solidFill>
                <a:srgbClr val="000099"/>
              </a:solidFill>
              <a:miter lim="800000"/>
              <a:headEnd/>
              <a:tailEnd/>
            </a:ln>
          </p:spPr>
          <p:txBody>
            <a:bodyPr lIns="46036" tIns="23811" rIns="46036" bIns="23811" anchor="ctr"/>
            <a:lstStyle/>
            <a:p>
              <a:pPr algn="ctr" defTabSz="230188"/>
              <a:r>
                <a:rPr lang="pt-PT" b="1">
                  <a:solidFill>
                    <a:srgbClr val="990033"/>
                  </a:solidFill>
                </a:rPr>
                <a:t>Serviços de</a:t>
              </a:r>
            </a:p>
            <a:p>
              <a:pPr algn="ctr" defTabSz="230188"/>
              <a:r>
                <a:rPr lang="pt-PT" b="1">
                  <a:solidFill>
                    <a:srgbClr val="990033"/>
                  </a:solidFill>
                </a:rPr>
                <a:t>Suporte</a:t>
              </a:r>
            </a:p>
          </p:txBody>
        </p:sp>
        <p:sp>
          <p:nvSpPr>
            <p:cNvPr id="11275" name="Rectangle 9"/>
            <p:cNvSpPr>
              <a:spLocks noChangeArrowheads="1"/>
            </p:cNvSpPr>
            <p:nvPr/>
          </p:nvSpPr>
          <p:spPr bwMode="auto">
            <a:xfrm>
              <a:off x="4168" y="2723"/>
              <a:ext cx="886" cy="531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100000">
                  <a:srgbClr val="F1F1F1"/>
                </a:gs>
              </a:gsLst>
              <a:path path="rect">
                <a:fillToRect l="100000" b="100000"/>
              </a:path>
            </a:gradFill>
            <a:ln w="12700">
              <a:solidFill>
                <a:srgbClr val="000099"/>
              </a:solidFill>
              <a:miter lim="800000"/>
              <a:headEnd/>
              <a:tailEnd/>
            </a:ln>
          </p:spPr>
          <p:txBody>
            <a:bodyPr lIns="46036" tIns="23811" rIns="46036" bIns="23811" anchor="ctr"/>
            <a:lstStyle/>
            <a:p>
              <a:pPr algn="ctr" defTabSz="230188"/>
              <a:r>
                <a:rPr lang="pt-PT" b="1">
                  <a:solidFill>
                    <a:srgbClr val="990033"/>
                  </a:solidFill>
                </a:rPr>
                <a:t>Actividades</a:t>
              </a:r>
            </a:p>
            <a:p>
              <a:pPr algn="ctr" defTabSz="230188"/>
              <a:r>
                <a:rPr lang="pt-PT" b="1">
                  <a:solidFill>
                    <a:srgbClr val="990033"/>
                  </a:solidFill>
                </a:rPr>
                <a:t>Funcionais</a:t>
              </a:r>
            </a:p>
          </p:txBody>
        </p:sp>
        <p:sp>
          <p:nvSpPr>
            <p:cNvPr id="11276" name="Rectangle 10"/>
            <p:cNvSpPr>
              <a:spLocks noChangeArrowheads="1"/>
            </p:cNvSpPr>
            <p:nvPr/>
          </p:nvSpPr>
          <p:spPr bwMode="auto">
            <a:xfrm>
              <a:off x="3472" y="3449"/>
              <a:ext cx="935" cy="531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100000">
                  <a:srgbClr val="F1F1F1"/>
                </a:gs>
              </a:gsLst>
              <a:path path="rect">
                <a:fillToRect l="100000" b="100000"/>
              </a:path>
            </a:gradFill>
            <a:ln w="12700">
              <a:solidFill>
                <a:srgbClr val="000099"/>
              </a:solidFill>
              <a:miter lim="800000"/>
              <a:headEnd/>
              <a:tailEnd/>
            </a:ln>
          </p:spPr>
          <p:txBody>
            <a:bodyPr lIns="46036" tIns="23811" rIns="46036" bIns="23811" anchor="ctr"/>
            <a:lstStyle/>
            <a:p>
              <a:pPr algn="ctr" defTabSz="230188"/>
              <a:r>
                <a:rPr lang="pt-PT" b="1">
                  <a:solidFill>
                    <a:srgbClr val="990033"/>
                  </a:solidFill>
                </a:rPr>
                <a:t>Retalhistas</a:t>
              </a:r>
            </a:p>
            <a:p>
              <a:pPr algn="ctr" defTabSz="230188"/>
              <a:r>
                <a:rPr lang="pt-PT" b="1">
                  <a:solidFill>
                    <a:srgbClr val="990033"/>
                  </a:solidFill>
                </a:rPr>
                <a:t>Distribuidores</a:t>
              </a:r>
            </a:p>
          </p:txBody>
        </p:sp>
        <p:cxnSp>
          <p:nvCxnSpPr>
            <p:cNvPr id="11277" name="AutoShape 11"/>
            <p:cNvCxnSpPr>
              <a:cxnSpLocks noChangeShapeType="1"/>
              <a:stCxn id="11272" idx="1"/>
              <a:endCxn id="11273" idx="3"/>
            </p:cNvCxnSpPr>
            <p:nvPr/>
          </p:nvCxnSpPr>
          <p:spPr bwMode="auto">
            <a:xfrm rot="10800000" flipV="1">
              <a:off x="1966" y="2741"/>
              <a:ext cx="663" cy="248"/>
            </a:xfrm>
            <a:prstGeom prst="straightConnector1">
              <a:avLst/>
            </a:prstGeom>
            <a:noFill/>
            <a:ln w="38100" cap="rnd">
              <a:solidFill>
                <a:srgbClr val="000099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278" name="AutoShape 12"/>
            <p:cNvCxnSpPr>
              <a:cxnSpLocks noChangeShapeType="1"/>
              <a:stCxn id="11272" idx="2"/>
              <a:endCxn id="11274" idx="0"/>
            </p:cNvCxnSpPr>
            <p:nvPr/>
          </p:nvCxnSpPr>
          <p:spPr bwMode="auto">
            <a:xfrm rot="5400000">
              <a:off x="2415" y="2779"/>
              <a:ext cx="430" cy="910"/>
            </a:xfrm>
            <a:prstGeom prst="straightConnector1">
              <a:avLst/>
            </a:prstGeom>
            <a:noFill/>
            <a:ln w="38100" cap="rnd">
              <a:solidFill>
                <a:srgbClr val="000099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279" name="AutoShape 13"/>
            <p:cNvCxnSpPr>
              <a:cxnSpLocks noChangeShapeType="1"/>
              <a:stCxn id="11272" idx="2"/>
              <a:endCxn id="11276" idx="0"/>
            </p:cNvCxnSpPr>
            <p:nvPr/>
          </p:nvCxnSpPr>
          <p:spPr bwMode="auto">
            <a:xfrm rot="16200000" flipH="1">
              <a:off x="3297" y="2807"/>
              <a:ext cx="430" cy="855"/>
            </a:xfrm>
            <a:prstGeom prst="straightConnector1">
              <a:avLst/>
            </a:prstGeom>
            <a:noFill/>
            <a:ln w="38100" cap="rnd">
              <a:solidFill>
                <a:srgbClr val="000099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280" name="AutoShape 14"/>
            <p:cNvCxnSpPr>
              <a:cxnSpLocks noChangeShapeType="1"/>
              <a:stCxn id="11272" idx="3"/>
              <a:endCxn id="11275" idx="1"/>
            </p:cNvCxnSpPr>
            <p:nvPr/>
          </p:nvCxnSpPr>
          <p:spPr bwMode="auto">
            <a:xfrm>
              <a:off x="3540" y="2741"/>
              <a:ext cx="628" cy="248"/>
            </a:xfrm>
            <a:prstGeom prst="straightConnector1">
              <a:avLst/>
            </a:prstGeom>
            <a:noFill/>
            <a:ln w="38100" cap="rnd">
              <a:solidFill>
                <a:srgbClr val="000099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de apresentação predefinido">
  <a:themeElements>
    <a:clrScheme name="Modelo de apresentação predefinido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Modelo de apresentação predefinido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Modelo de apresentação predefinido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1242877005</TotalTime>
  <Words>708</Words>
  <Application>Microsoft Office PowerPoint</Application>
  <PresentationFormat>Apresentação no Ecrã (4:3)</PresentationFormat>
  <Paragraphs>164</Paragraphs>
  <Slides>14</Slides>
  <Notes>14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14</vt:i4>
      </vt:variant>
    </vt:vector>
  </HeadingPairs>
  <TitlesOfParts>
    <vt:vector size="19" baseType="lpstr">
      <vt:lpstr>Arial</vt:lpstr>
      <vt:lpstr>Trebuchet MS</vt:lpstr>
      <vt:lpstr>Wingdings</vt:lpstr>
      <vt:lpstr>Times New Roman</vt:lpstr>
      <vt:lpstr>Modelo de apresentação predefinido</vt:lpstr>
      <vt:lpstr>Estratégia da Empresa Alianças e Outsourcing</vt:lpstr>
      <vt:lpstr> Alianças  Estratégias Colaborativas para desenvolvimento da competitividade </vt:lpstr>
      <vt:lpstr>Que Factores Fazem de uma Aliança uma Verdadeira Estratégia?</vt:lpstr>
      <vt:lpstr>Condições de Sucesso de uma Aliança Estratégica</vt:lpstr>
      <vt:lpstr>Alianças Estratégicas  O Modelo VRIO como Gerador de Valor</vt:lpstr>
      <vt:lpstr>Porquê Formar Alianças?</vt:lpstr>
      <vt:lpstr>Causas de Insucesso das Alianças</vt:lpstr>
      <vt:lpstr>Alianças</vt:lpstr>
      <vt:lpstr>Outsourcing</vt:lpstr>
      <vt:lpstr>Motivações do “Outsourcing”</vt:lpstr>
      <vt:lpstr>Vantagens do “Outsourcing”</vt:lpstr>
      <vt:lpstr>Riscos do “Outsourcing”</vt:lpstr>
      <vt:lpstr>Outsourcing</vt:lpstr>
      <vt:lpstr>Outsourcing – Questões a Trabalhar pelos Alunos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Analyzing the Industry Environment</dc:title>
  <dc:creator>GSB Technology Center</dc:creator>
  <cp:lastModifiedBy>user</cp:lastModifiedBy>
  <cp:revision>199</cp:revision>
  <dcterms:created xsi:type="dcterms:W3CDTF">1998-03-22T16:41:04Z</dcterms:created>
  <dcterms:modified xsi:type="dcterms:W3CDTF">2013-11-04T22:01:44Z</dcterms:modified>
</cp:coreProperties>
</file>