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handoutMasterIdLst>
    <p:handoutMasterId r:id="rId35"/>
  </p:handoutMasterIdLst>
  <p:sldIdLst>
    <p:sldId id="338" r:id="rId2"/>
    <p:sldId id="362" r:id="rId3"/>
    <p:sldId id="363" r:id="rId4"/>
    <p:sldId id="353" r:id="rId5"/>
    <p:sldId id="369" r:id="rId6"/>
    <p:sldId id="371" r:id="rId7"/>
    <p:sldId id="342" r:id="rId8"/>
    <p:sldId id="354" r:id="rId9"/>
    <p:sldId id="372" r:id="rId10"/>
    <p:sldId id="373" r:id="rId11"/>
    <p:sldId id="364" r:id="rId12"/>
    <p:sldId id="374" r:id="rId13"/>
    <p:sldId id="375" r:id="rId14"/>
    <p:sldId id="376" r:id="rId15"/>
    <p:sldId id="377" r:id="rId16"/>
    <p:sldId id="378" r:id="rId17"/>
    <p:sldId id="379" r:id="rId18"/>
    <p:sldId id="380" r:id="rId19"/>
    <p:sldId id="381" r:id="rId20"/>
    <p:sldId id="382" r:id="rId21"/>
    <p:sldId id="368" r:id="rId22"/>
    <p:sldId id="383" r:id="rId23"/>
    <p:sldId id="384" r:id="rId24"/>
    <p:sldId id="385" r:id="rId25"/>
    <p:sldId id="386" r:id="rId26"/>
    <p:sldId id="387" r:id="rId27"/>
    <p:sldId id="370" r:id="rId28"/>
    <p:sldId id="388" r:id="rId29"/>
    <p:sldId id="389" r:id="rId30"/>
    <p:sldId id="390" r:id="rId31"/>
    <p:sldId id="391" r:id="rId32"/>
    <p:sldId id="392" r:id="rId33"/>
  </p:sldIdLst>
  <p:sldSz cx="9144000" cy="6858000" type="screen4x3"/>
  <p:notesSz cx="6797675" cy="99266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00"/>
    <a:srgbClr val="FF3300"/>
    <a:srgbClr val="FFFF00"/>
    <a:srgbClr val="66CCFF"/>
    <a:srgbClr val="F9E1D1"/>
    <a:srgbClr val="FFFF99"/>
    <a:srgbClr val="F6D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40" autoAdjust="0"/>
    <p:restoredTop sz="99290" autoAdjust="0"/>
  </p:normalViewPr>
  <p:slideViewPr>
    <p:cSldViewPr>
      <p:cViewPr>
        <p:scale>
          <a:sx n="85" d="100"/>
          <a:sy n="85" d="100"/>
        </p:scale>
        <p:origin x="-131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02"/>
    </p:cViewPr>
  </p:sorterViewPr>
  <p:notesViewPr>
    <p:cSldViewPr>
      <p:cViewPr varScale="1">
        <p:scale>
          <a:sx n="59" d="100"/>
          <a:sy n="59" d="100"/>
        </p:scale>
        <p:origin x="-1788"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866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noTextEdit="1"/>
          </p:cNvSpPr>
          <p:nvPr>
            <p:ph type="sldImg" idx="2"/>
          </p:nvPr>
        </p:nvSpPr>
        <p:spPr bwMode="auto">
          <a:xfrm>
            <a:off x="925513" y="750888"/>
            <a:ext cx="4946650" cy="37099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6463" y="4714875"/>
            <a:ext cx="4984750" cy="44672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76019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cap="flat"/>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6083"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6084"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6085"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6086"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6087"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6088"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6089"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6090" name="Rectangle 10"/>
          <p:cNvSpPr>
            <a:spLocks noChangeArrowheads="1" noTextEdit="1"/>
          </p:cNvSpPr>
          <p:nvPr>
            <p:ph type="sldImg"/>
          </p:nvPr>
        </p:nvSpPr>
        <p:spPr>
          <a:ln cap="flat">
            <a:solidFill>
              <a:schemeClr val="tx1"/>
            </a:solidFill>
          </a:ln>
        </p:spPr>
      </p:sp>
      <p:sp>
        <p:nvSpPr>
          <p:cNvPr id="46091"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7107"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7108"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710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7110"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7111"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7112"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7113"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7114" name="Rectangle 10"/>
          <p:cNvSpPr>
            <a:spLocks noChangeArrowheads="1" noTextEdit="1"/>
          </p:cNvSpPr>
          <p:nvPr>
            <p:ph type="sldImg"/>
          </p:nvPr>
        </p:nvSpPr>
        <p:spPr>
          <a:ln cap="flat">
            <a:solidFill>
              <a:schemeClr val="tx1"/>
            </a:solidFill>
          </a:ln>
        </p:spPr>
      </p:sp>
      <p:sp>
        <p:nvSpPr>
          <p:cNvPr id="47115"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8131"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8132"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813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8134"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8135"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8136"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8137"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8138" name="Rectangle 10"/>
          <p:cNvSpPr>
            <a:spLocks noChangeArrowheads="1" noTextEdit="1"/>
          </p:cNvSpPr>
          <p:nvPr>
            <p:ph type="sldImg"/>
          </p:nvPr>
        </p:nvSpPr>
        <p:spPr>
          <a:ln cap="flat">
            <a:solidFill>
              <a:schemeClr val="tx1"/>
            </a:solidFill>
          </a:ln>
        </p:spPr>
      </p:sp>
      <p:sp>
        <p:nvSpPr>
          <p:cNvPr id="48139"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9155"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9156"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9157"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9158"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9159"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9160"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9161"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9162" name="Rectangle 10"/>
          <p:cNvSpPr>
            <a:spLocks noChangeArrowheads="1" noTextEdit="1"/>
          </p:cNvSpPr>
          <p:nvPr>
            <p:ph type="sldImg"/>
          </p:nvPr>
        </p:nvSpPr>
        <p:spPr>
          <a:ln cap="flat">
            <a:solidFill>
              <a:schemeClr val="tx1"/>
            </a:solidFill>
          </a:ln>
        </p:spPr>
      </p:sp>
      <p:sp>
        <p:nvSpPr>
          <p:cNvPr id="49163"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0179"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0180"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0181"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0182"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0183"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0184"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0185"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0186" name="Rectangle 10"/>
          <p:cNvSpPr>
            <a:spLocks noChangeArrowheads="1" noTextEdit="1"/>
          </p:cNvSpPr>
          <p:nvPr>
            <p:ph type="sldImg"/>
          </p:nvPr>
        </p:nvSpPr>
        <p:spPr>
          <a:ln cap="flat">
            <a:solidFill>
              <a:schemeClr val="tx1"/>
            </a:solidFill>
          </a:ln>
        </p:spPr>
      </p:sp>
      <p:sp>
        <p:nvSpPr>
          <p:cNvPr id="50187"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03"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1204"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05"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06"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07"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1208"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09"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10" name="Rectangle 10"/>
          <p:cNvSpPr>
            <a:spLocks noChangeArrowheads="1" noTextEdit="1"/>
          </p:cNvSpPr>
          <p:nvPr>
            <p:ph type="sldImg"/>
          </p:nvPr>
        </p:nvSpPr>
        <p:spPr>
          <a:ln cap="flat">
            <a:solidFill>
              <a:schemeClr val="tx1"/>
            </a:solidFill>
          </a:ln>
        </p:spPr>
      </p:sp>
      <p:sp>
        <p:nvSpPr>
          <p:cNvPr id="51211"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2227"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2228"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222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2230"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2231"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2232"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2233"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2234" name="Rectangle 10"/>
          <p:cNvSpPr>
            <a:spLocks noChangeArrowheads="1" noTextEdit="1"/>
          </p:cNvSpPr>
          <p:nvPr>
            <p:ph type="sldImg"/>
          </p:nvPr>
        </p:nvSpPr>
        <p:spPr>
          <a:ln cap="flat">
            <a:solidFill>
              <a:schemeClr val="tx1"/>
            </a:solidFill>
          </a:ln>
        </p:spPr>
      </p:sp>
      <p:sp>
        <p:nvSpPr>
          <p:cNvPr id="52235"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3251"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3252"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325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3254"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3255"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3256"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3257"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3258" name="Rectangle 10"/>
          <p:cNvSpPr>
            <a:spLocks noChangeArrowheads="1" noTextEdit="1"/>
          </p:cNvSpPr>
          <p:nvPr>
            <p:ph type="sldImg"/>
          </p:nvPr>
        </p:nvSpPr>
        <p:spPr>
          <a:ln cap="flat">
            <a:solidFill>
              <a:schemeClr val="tx1"/>
            </a:solidFill>
          </a:ln>
        </p:spPr>
      </p:sp>
      <p:sp>
        <p:nvSpPr>
          <p:cNvPr id="53259"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4275"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4276"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4277"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4278"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4279"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4280"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4281"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4282" name="Rectangle 10"/>
          <p:cNvSpPr>
            <a:spLocks noChangeArrowheads="1" noTextEdit="1"/>
          </p:cNvSpPr>
          <p:nvPr>
            <p:ph type="sldImg"/>
          </p:nvPr>
        </p:nvSpPr>
        <p:spPr>
          <a:ln cap="flat">
            <a:solidFill>
              <a:schemeClr val="tx1"/>
            </a:solidFill>
          </a:ln>
        </p:spPr>
      </p:sp>
      <p:sp>
        <p:nvSpPr>
          <p:cNvPr id="54283"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5299"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5300"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5301"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5302"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5303"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5304"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5305"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5306" name="Rectangle 10"/>
          <p:cNvSpPr>
            <a:spLocks noChangeArrowheads="1" noTextEdit="1"/>
          </p:cNvSpPr>
          <p:nvPr>
            <p:ph type="sldImg"/>
          </p:nvPr>
        </p:nvSpPr>
        <p:spPr>
          <a:ln cap="flat">
            <a:solidFill>
              <a:schemeClr val="tx1"/>
            </a:solidFill>
          </a:ln>
        </p:spPr>
      </p:sp>
      <p:sp>
        <p:nvSpPr>
          <p:cNvPr id="55307"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7891"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37892"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789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7894"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7895"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37896"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7897"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7898" name="Rectangle 10"/>
          <p:cNvSpPr>
            <a:spLocks noChangeArrowheads="1" noTextEdit="1"/>
          </p:cNvSpPr>
          <p:nvPr>
            <p:ph type="sldImg"/>
          </p:nvPr>
        </p:nvSpPr>
        <p:spPr>
          <a:ln cap="flat">
            <a:solidFill>
              <a:schemeClr val="tx1"/>
            </a:solidFill>
          </a:ln>
        </p:spPr>
      </p:sp>
      <p:sp>
        <p:nvSpPr>
          <p:cNvPr id="37899"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6323"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6324"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6325"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6326"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6327"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6328"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6329"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6330" name="Rectangle 10"/>
          <p:cNvSpPr>
            <a:spLocks noChangeArrowheads="1" noTextEdit="1"/>
          </p:cNvSpPr>
          <p:nvPr>
            <p:ph type="sldImg"/>
          </p:nvPr>
        </p:nvSpPr>
        <p:spPr>
          <a:ln cap="flat">
            <a:solidFill>
              <a:schemeClr val="tx1"/>
            </a:solidFill>
          </a:ln>
        </p:spPr>
      </p:sp>
      <p:sp>
        <p:nvSpPr>
          <p:cNvPr id="56331"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7347"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7348"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734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7350"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7351"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7352"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7353"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7354" name="Rectangle 10"/>
          <p:cNvSpPr>
            <a:spLocks noChangeArrowheads="1" noTextEdit="1"/>
          </p:cNvSpPr>
          <p:nvPr>
            <p:ph type="sldImg"/>
          </p:nvPr>
        </p:nvSpPr>
        <p:spPr>
          <a:ln cap="flat">
            <a:solidFill>
              <a:schemeClr val="tx1"/>
            </a:solidFill>
          </a:ln>
        </p:spPr>
      </p:sp>
      <p:sp>
        <p:nvSpPr>
          <p:cNvPr id="57355"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8371"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8372"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837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8374"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8375"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8376"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8377"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8378" name="Rectangle 10"/>
          <p:cNvSpPr>
            <a:spLocks noChangeArrowheads="1" noTextEdit="1"/>
          </p:cNvSpPr>
          <p:nvPr>
            <p:ph type="sldImg"/>
          </p:nvPr>
        </p:nvSpPr>
        <p:spPr>
          <a:ln cap="flat">
            <a:solidFill>
              <a:schemeClr val="tx1"/>
            </a:solidFill>
          </a:ln>
        </p:spPr>
      </p:sp>
      <p:sp>
        <p:nvSpPr>
          <p:cNvPr id="58379"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9395"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59396"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9397"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9398"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9399"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59400"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9401"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9402" name="Rectangle 10"/>
          <p:cNvSpPr>
            <a:spLocks noChangeArrowheads="1" noTextEdit="1"/>
          </p:cNvSpPr>
          <p:nvPr>
            <p:ph type="sldImg"/>
          </p:nvPr>
        </p:nvSpPr>
        <p:spPr>
          <a:ln cap="flat">
            <a:solidFill>
              <a:schemeClr val="tx1"/>
            </a:solidFill>
          </a:ln>
        </p:spPr>
      </p:sp>
      <p:sp>
        <p:nvSpPr>
          <p:cNvPr id="59403"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0419"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0420"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0421"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0422"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0423"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0424"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0425"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0426" name="Rectangle 10"/>
          <p:cNvSpPr>
            <a:spLocks noChangeArrowheads="1" noTextEdit="1"/>
          </p:cNvSpPr>
          <p:nvPr>
            <p:ph type="sldImg"/>
          </p:nvPr>
        </p:nvSpPr>
        <p:spPr>
          <a:ln cap="flat">
            <a:solidFill>
              <a:schemeClr val="tx1"/>
            </a:solidFill>
          </a:ln>
        </p:spPr>
      </p:sp>
      <p:sp>
        <p:nvSpPr>
          <p:cNvPr id="60427"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443"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1444"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445"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446"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447"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1448"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449"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450" name="Rectangle 10"/>
          <p:cNvSpPr>
            <a:spLocks noChangeArrowheads="1" noTextEdit="1"/>
          </p:cNvSpPr>
          <p:nvPr>
            <p:ph type="sldImg"/>
          </p:nvPr>
        </p:nvSpPr>
        <p:spPr>
          <a:ln cap="flat">
            <a:solidFill>
              <a:schemeClr val="tx1"/>
            </a:solidFill>
          </a:ln>
        </p:spPr>
      </p:sp>
      <p:sp>
        <p:nvSpPr>
          <p:cNvPr id="61451"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2467"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2468"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246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2470"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2471"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2472"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2473"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2474" name="Rectangle 10"/>
          <p:cNvSpPr>
            <a:spLocks noChangeArrowheads="1" noTextEdit="1"/>
          </p:cNvSpPr>
          <p:nvPr>
            <p:ph type="sldImg"/>
          </p:nvPr>
        </p:nvSpPr>
        <p:spPr>
          <a:ln cap="flat">
            <a:solidFill>
              <a:schemeClr val="tx1"/>
            </a:solidFill>
          </a:ln>
        </p:spPr>
      </p:sp>
      <p:sp>
        <p:nvSpPr>
          <p:cNvPr id="62475"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3491"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3492"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349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3494"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3495"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3496"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3497"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3498" name="Rectangle 10"/>
          <p:cNvSpPr>
            <a:spLocks noChangeArrowheads="1" noTextEdit="1"/>
          </p:cNvSpPr>
          <p:nvPr>
            <p:ph type="sldImg"/>
          </p:nvPr>
        </p:nvSpPr>
        <p:spPr>
          <a:ln cap="flat">
            <a:solidFill>
              <a:schemeClr val="tx1"/>
            </a:solidFill>
          </a:ln>
        </p:spPr>
      </p:sp>
      <p:sp>
        <p:nvSpPr>
          <p:cNvPr id="63499"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4515"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4516"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4517"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4518"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4519"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4520"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4521"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4522" name="Rectangle 10"/>
          <p:cNvSpPr>
            <a:spLocks noChangeArrowheads="1" noTextEdit="1"/>
          </p:cNvSpPr>
          <p:nvPr>
            <p:ph type="sldImg"/>
          </p:nvPr>
        </p:nvSpPr>
        <p:spPr>
          <a:ln cap="flat">
            <a:solidFill>
              <a:schemeClr val="tx1"/>
            </a:solidFill>
          </a:ln>
        </p:spPr>
      </p:sp>
      <p:sp>
        <p:nvSpPr>
          <p:cNvPr id="64523"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5539"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5540"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5541"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5542"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5543"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5544"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5545"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5546" name="Rectangle 10"/>
          <p:cNvSpPr>
            <a:spLocks noChangeArrowheads="1" noTextEdit="1"/>
          </p:cNvSpPr>
          <p:nvPr>
            <p:ph type="sldImg"/>
          </p:nvPr>
        </p:nvSpPr>
        <p:spPr>
          <a:ln cap="flat">
            <a:solidFill>
              <a:schemeClr val="tx1"/>
            </a:solidFill>
          </a:ln>
        </p:spPr>
      </p:sp>
      <p:sp>
        <p:nvSpPr>
          <p:cNvPr id="65547"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8915"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38916"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8917"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8918"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8919"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38920"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8921"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8922" name="Rectangle 10"/>
          <p:cNvSpPr>
            <a:spLocks noChangeArrowheads="1" noTextEdit="1"/>
          </p:cNvSpPr>
          <p:nvPr>
            <p:ph type="sldImg"/>
          </p:nvPr>
        </p:nvSpPr>
        <p:spPr>
          <a:ln cap="flat">
            <a:solidFill>
              <a:schemeClr val="tx1"/>
            </a:solidFill>
          </a:ln>
        </p:spPr>
      </p:sp>
      <p:sp>
        <p:nvSpPr>
          <p:cNvPr id="38923"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6563"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6564"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6565"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6566"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6567"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6568"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6569"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6570" name="Rectangle 10"/>
          <p:cNvSpPr>
            <a:spLocks noChangeArrowheads="1" noTextEdit="1"/>
          </p:cNvSpPr>
          <p:nvPr>
            <p:ph type="sldImg"/>
          </p:nvPr>
        </p:nvSpPr>
        <p:spPr>
          <a:ln cap="flat">
            <a:solidFill>
              <a:schemeClr val="tx1"/>
            </a:solidFill>
          </a:ln>
        </p:spPr>
      </p:sp>
      <p:sp>
        <p:nvSpPr>
          <p:cNvPr id="66571"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7587"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7588"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758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7590"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7591"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7592"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7593"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7594" name="Rectangle 10"/>
          <p:cNvSpPr>
            <a:spLocks noChangeArrowheads="1" noTextEdit="1"/>
          </p:cNvSpPr>
          <p:nvPr>
            <p:ph type="sldImg"/>
          </p:nvPr>
        </p:nvSpPr>
        <p:spPr>
          <a:ln cap="flat">
            <a:solidFill>
              <a:schemeClr val="tx1"/>
            </a:solidFill>
          </a:ln>
        </p:spPr>
      </p:sp>
      <p:sp>
        <p:nvSpPr>
          <p:cNvPr id="67595"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8611"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68612"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861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8614"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8615"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68616"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8617"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8618" name="Rectangle 10"/>
          <p:cNvSpPr>
            <a:spLocks noChangeArrowheads="1" noTextEdit="1"/>
          </p:cNvSpPr>
          <p:nvPr>
            <p:ph type="sldImg"/>
          </p:nvPr>
        </p:nvSpPr>
        <p:spPr>
          <a:ln cap="flat">
            <a:solidFill>
              <a:schemeClr val="tx1"/>
            </a:solidFill>
          </a:ln>
        </p:spPr>
      </p:sp>
      <p:sp>
        <p:nvSpPr>
          <p:cNvPr id="68619"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9939"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39940"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9941"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9942"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9943"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39944"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9945"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39946" name="Rectangle 10"/>
          <p:cNvSpPr>
            <a:spLocks noChangeArrowheads="1" noTextEdit="1"/>
          </p:cNvSpPr>
          <p:nvPr>
            <p:ph type="sldImg"/>
          </p:nvPr>
        </p:nvSpPr>
        <p:spPr>
          <a:ln cap="flat">
            <a:solidFill>
              <a:schemeClr val="tx1"/>
            </a:solidFill>
          </a:ln>
        </p:spPr>
      </p:sp>
      <p:sp>
        <p:nvSpPr>
          <p:cNvPr id="39947"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0963"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0964"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0965"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0966"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0967"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0968"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0969"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0970" name="Rectangle 10"/>
          <p:cNvSpPr>
            <a:spLocks noChangeArrowheads="1" noTextEdit="1"/>
          </p:cNvSpPr>
          <p:nvPr>
            <p:ph type="sldImg"/>
          </p:nvPr>
        </p:nvSpPr>
        <p:spPr>
          <a:ln cap="flat">
            <a:solidFill>
              <a:schemeClr val="tx1"/>
            </a:solidFill>
          </a:ln>
        </p:spPr>
      </p:sp>
      <p:sp>
        <p:nvSpPr>
          <p:cNvPr id="40971"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1987"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1988"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198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1990"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1991"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1992"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1993"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1994" name="Rectangle 10"/>
          <p:cNvSpPr>
            <a:spLocks noChangeArrowheads="1" noTextEdit="1"/>
          </p:cNvSpPr>
          <p:nvPr>
            <p:ph type="sldImg"/>
          </p:nvPr>
        </p:nvSpPr>
        <p:spPr>
          <a:ln cap="flat">
            <a:solidFill>
              <a:schemeClr val="tx1"/>
            </a:solidFill>
          </a:ln>
        </p:spPr>
      </p:sp>
      <p:sp>
        <p:nvSpPr>
          <p:cNvPr id="41995"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3011"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3012"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301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3014"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3015"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3016"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3017"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3018" name="Rectangle 10"/>
          <p:cNvSpPr>
            <a:spLocks noChangeArrowheads="1" noTextEdit="1"/>
          </p:cNvSpPr>
          <p:nvPr>
            <p:ph type="sldImg"/>
          </p:nvPr>
        </p:nvSpPr>
        <p:spPr>
          <a:ln cap="flat">
            <a:solidFill>
              <a:schemeClr val="tx1"/>
            </a:solidFill>
          </a:ln>
        </p:spPr>
      </p:sp>
      <p:sp>
        <p:nvSpPr>
          <p:cNvPr id="43019"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4035"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4036"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4037"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4038"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4039"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4040"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4041"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4042" name="Rectangle 10"/>
          <p:cNvSpPr>
            <a:spLocks noChangeArrowheads="1" noTextEdit="1"/>
          </p:cNvSpPr>
          <p:nvPr>
            <p:ph type="sldImg"/>
          </p:nvPr>
        </p:nvSpPr>
        <p:spPr>
          <a:ln cap="flat">
            <a:solidFill>
              <a:schemeClr val="tx1"/>
            </a:solidFill>
          </a:ln>
        </p:spPr>
      </p:sp>
      <p:sp>
        <p:nvSpPr>
          <p:cNvPr id="44043"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5059" name="Rectangle 3"/>
          <p:cNvSpPr>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2</a:t>
            </a:r>
          </a:p>
        </p:txBody>
      </p:sp>
      <p:sp>
        <p:nvSpPr>
          <p:cNvPr id="45060" name="Rectangle 4"/>
          <p:cNvSpPr>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5061"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5062" name="Rectangle 6"/>
          <p:cNvSpPr>
            <a:spLocks noChangeArrowheads="1"/>
          </p:cNvSpPr>
          <p:nvPr/>
        </p:nvSpPr>
        <p:spPr bwMode="auto">
          <a:xfrm>
            <a:off x="3849688" y="0"/>
            <a:ext cx="2947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5063" name="Rectangle 7"/>
          <p:cNvSpPr>
            <a:spLocks noChangeArrowheads="1"/>
          </p:cNvSpPr>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49325" eaLnBrk="0" hangingPunct="0"/>
            <a:r>
              <a:rPr lang="en-US" sz="1000" i="1">
                <a:latin typeface="Times New Roman" pitchFamily="18" charset="0"/>
              </a:rPr>
              <a:t>18</a:t>
            </a:r>
          </a:p>
        </p:txBody>
      </p:sp>
      <p:sp>
        <p:nvSpPr>
          <p:cNvPr id="45064" name="Rectangle 8"/>
          <p:cNvSpPr>
            <a:spLocks noChangeArrowheads="1"/>
          </p:cNvSpPr>
          <p:nvPr/>
        </p:nvSpPr>
        <p:spPr bwMode="auto">
          <a:xfrm>
            <a:off x="0"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5065" name="Rectangle 9"/>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5066" name="Rectangle 10"/>
          <p:cNvSpPr>
            <a:spLocks noChangeArrowheads="1" noTextEdit="1"/>
          </p:cNvSpPr>
          <p:nvPr>
            <p:ph type="sldImg"/>
          </p:nvPr>
        </p:nvSpPr>
        <p:spPr>
          <a:ln cap="flat">
            <a:solidFill>
              <a:schemeClr val="tx1"/>
            </a:solidFill>
          </a:ln>
        </p:spPr>
      </p:sp>
      <p:sp>
        <p:nvSpPr>
          <p:cNvPr id="45067" name="Rectangle 11"/>
          <p:cNvSpPr>
            <a:spLocks noGrp="1" noChangeArrowheads="1"/>
          </p:cNvSpPr>
          <p:nvPr>
            <p:ph type="body" idx="1"/>
          </p:nvPr>
        </p:nvSpPr>
        <p:spPr>
          <a:xfrm>
            <a:off x="906463" y="4713288"/>
            <a:ext cx="4983162" cy="4467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7625" rIns="93662" bIns="47625"/>
          <a:lstStyle/>
          <a:p>
            <a:pPr defTabSz="790575"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206 w 5740"/>
                <a:gd name="T1" fmla="*/ 0 h 4316"/>
                <a:gd name="T2" fmla="*/ 0 w 5740"/>
                <a:gd name="T3" fmla="*/ 0 h 4316"/>
                <a:gd name="T4" fmla="*/ 0 w 5740"/>
                <a:gd name="T5" fmla="*/ 0 h 4316"/>
                <a:gd name="T6" fmla="*/ 6206 w 5740"/>
                <a:gd name="T7" fmla="*/ 0 h 4316"/>
                <a:gd name="T8" fmla="*/ 6206 w 5740"/>
                <a:gd name="T9" fmla="*/ 0 h 4316"/>
                <a:gd name="T10" fmla="*/ 6206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GB">
                  <a:latin typeface="Arial" pitchFamily="34"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latin typeface="Arial" pitchFamily="34"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latin typeface="Arial" pitchFamily="34"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latin typeface="Arial" pitchFamily="34"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GB">
                  <a:latin typeface="Arial" pitchFamily="34"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GB">
                  <a:latin typeface="Arial" pitchFamily="34"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GB">
                  <a:latin typeface="Arial" pitchFamily="34"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GB">
                  <a:latin typeface="Arial" pitchFamily="34"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GB">
                  <a:latin typeface="Arial" pitchFamily="34"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latin typeface="Arial" pitchFamily="34"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latin typeface="Arial" pitchFamily="34"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latin typeface="Arial" pitchFamily="34"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GB">
                  <a:latin typeface="Arial" pitchFamily="34"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3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4 w 382"/>
                  <a:gd name="T19" fmla="*/ 96 h 96"/>
                  <a:gd name="T20" fmla="*/ 288 w 382"/>
                  <a:gd name="T21" fmla="*/ 90 h 96"/>
                  <a:gd name="T22" fmla="*/ 336 w 382"/>
                  <a:gd name="T23" fmla="*/ 84 h 96"/>
                  <a:gd name="T24" fmla="*/ 377 w 382"/>
                  <a:gd name="T25" fmla="*/ 66 h 96"/>
                  <a:gd name="T26" fmla="*/ 407 w 382"/>
                  <a:gd name="T27" fmla="*/ 42 h 96"/>
                  <a:gd name="T28" fmla="*/ 401 w 382"/>
                  <a:gd name="T29" fmla="*/ 42 h 96"/>
                  <a:gd name="T30" fmla="*/ 371 w 382"/>
                  <a:gd name="T31" fmla="*/ 66 h 96"/>
                  <a:gd name="T32" fmla="*/ 330 w 382"/>
                  <a:gd name="T33" fmla="*/ 78 h 96"/>
                  <a:gd name="T34" fmla="*/ 288 w 382"/>
                  <a:gd name="T35" fmla="*/ 90 h 96"/>
                  <a:gd name="T36" fmla="*/ 234 w 382"/>
                  <a:gd name="T37" fmla="*/ 96 h 96"/>
                  <a:gd name="T38" fmla="*/ 23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44 w 185"/>
                  <a:gd name="T5" fmla="*/ 36 h 210"/>
                  <a:gd name="T6" fmla="*/ 180 w 185"/>
                  <a:gd name="T7" fmla="*/ 72 h 210"/>
                  <a:gd name="T8" fmla="*/ 186 w 185"/>
                  <a:gd name="T9" fmla="*/ 90 h 210"/>
                  <a:gd name="T10" fmla="*/ 192 w 185"/>
                  <a:gd name="T11" fmla="*/ 114 h 210"/>
                  <a:gd name="T12" fmla="*/ 186 w 185"/>
                  <a:gd name="T13" fmla="*/ 138 h 210"/>
                  <a:gd name="T14" fmla="*/ 174 w 185"/>
                  <a:gd name="T15" fmla="*/ 162 h 210"/>
                  <a:gd name="T16" fmla="*/ 144 w 185"/>
                  <a:gd name="T17" fmla="*/ 180 h 210"/>
                  <a:gd name="T18" fmla="*/ 90 w 185"/>
                  <a:gd name="T19" fmla="*/ 198 h 210"/>
                  <a:gd name="T20" fmla="*/ 121 w 185"/>
                  <a:gd name="T21" fmla="*/ 210 h 210"/>
                  <a:gd name="T22" fmla="*/ 156 w 185"/>
                  <a:gd name="T23" fmla="*/ 192 h 210"/>
                  <a:gd name="T24" fmla="*/ 186 w 185"/>
                  <a:gd name="T25" fmla="*/ 168 h 210"/>
                  <a:gd name="T26" fmla="*/ 204 w 185"/>
                  <a:gd name="T27" fmla="*/ 144 h 210"/>
                  <a:gd name="T28" fmla="*/ 210 w 185"/>
                  <a:gd name="T29" fmla="*/ 114 h 210"/>
                  <a:gd name="T30" fmla="*/ 204 w 185"/>
                  <a:gd name="T31" fmla="*/ 90 h 210"/>
                  <a:gd name="T32" fmla="*/ 198 w 185"/>
                  <a:gd name="T33" fmla="*/ 66 h 210"/>
                  <a:gd name="T34" fmla="*/ 180 w 185"/>
                  <a:gd name="T35" fmla="*/ 48 h 210"/>
                  <a:gd name="T36" fmla="*/ 15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sp>
        <p:nvSpPr>
          <p:cNvPr id="13830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pt-PT"/>
              <a:t>Clique para editar o estilo do título</a:t>
            </a:r>
          </a:p>
        </p:txBody>
      </p:sp>
      <p:sp>
        <p:nvSpPr>
          <p:cNvPr id="13830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t-PT"/>
              <a:t>Faça clique para editar o estilo do subtítulo do modelo global</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pt-PT"/>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pt-PT"/>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713F5C43-862F-4CF2-91BD-DF17FDED96BF}" type="slidenum">
              <a:rPr lang="pt-PT"/>
              <a:pPr>
                <a:defRPr/>
              </a:pPr>
              <a:t>‹nº›</a:t>
            </a:fld>
            <a:endParaRPr lang="pt-PT"/>
          </a:p>
        </p:txBody>
      </p:sp>
    </p:spTree>
    <p:extLst>
      <p:ext uri="{BB962C8B-B14F-4D97-AF65-F5344CB8AC3E}">
        <p14:creationId xmlns:p14="http://schemas.microsoft.com/office/powerpoint/2010/main" val="45469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pt-PT"/>
          </a:p>
        </p:txBody>
      </p:sp>
      <p:sp>
        <p:nvSpPr>
          <p:cNvPr id="5" name="Rectangle 70"/>
          <p:cNvSpPr>
            <a:spLocks noGrp="1" noChangeArrowheads="1"/>
          </p:cNvSpPr>
          <p:nvPr>
            <p:ph type="ftr" sz="quarter" idx="11"/>
          </p:nvPr>
        </p:nvSpPr>
        <p:spPr>
          <a:ln/>
        </p:spPr>
        <p:txBody>
          <a:bodyPr/>
          <a:lstStyle>
            <a:lvl1pPr>
              <a:defRPr/>
            </a:lvl1pPr>
          </a:lstStyle>
          <a:p>
            <a:pPr>
              <a:defRPr/>
            </a:pPr>
            <a:endParaRPr lang="pt-PT"/>
          </a:p>
        </p:txBody>
      </p:sp>
      <p:sp>
        <p:nvSpPr>
          <p:cNvPr id="6" name="Rectangle 71"/>
          <p:cNvSpPr>
            <a:spLocks noGrp="1" noChangeArrowheads="1"/>
          </p:cNvSpPr>
          <p:nvPr>
            <p:ph type="sldNum" sz="quarter" idx="12"/>
          </p:nvPr>
        </p:nvSpPr>
        <p:spPr>
          <a:ln/>
        </p:spPr>
        <p:txBody>
          <a:bodyPr/>
          <a:lstStyle>
            <a:lvl1pPr>
              <a:defRPr/>
            </a:lvl1pPr>
          </a:lstStyle>
          <a:p>
            <a:pPr>
              <a:defRPr/>
            </a:pPr>
            <a:fld id="{B5E12E5E-307B-4498-A7CF-B9D63E08D82D}" type="slidenum">
              <a:rPr lang="pt-PT"/>
              <a:pPr>
                <a:defRPr/>
              </a:pPr>
              <a:t>‹nº›</a:t>
            </a:fld>
            <a:endParaRPr lang="pt-PT"/>
          </a:p>
        </p:txBody>
      </p:sp>
    </p:spTree>
    <p:extLst>
      <p:ext uri="{BB962C8B-B14F-4D97-AF65-F5344CB8AC3E}">
        <p14:creationId xmlns:p14="http://schemas.microsoft.com/office/powerpoint/2010/main" val="256739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pt-PT"/>
          </a:p>
        </p:txBody>
      </p:sp>
      <p:sp>
        <p:nvSpPr>
          <p:cNvPr id="5" name="Rectangle 70"/>
          <p:cNvSpPr>
            <a:spLocks noGrp="1" noChangeArrowheads="1"/>
          </p:cNvSpPr>
          <p:nvPr>
            <p:ph type="ftr" sz="quarter" idx="11"/>
          </p:nvPr>
        </p:nvSpPr>
        <p:spPr>
          <a:ln/>
        </p:spPr>
        <p:txBody>
          <a:bodyPr/>
          <a:lstStyle>
            <a:lvl1pPr>
              <a:defRPr/>
            </a:lvl1pPr>
          </a:lstStyle>
          <a:p>
            <a:pPr>
              <a:defRPr/>
            </a:pPr>
            <a:endParaRPr lang="pt-PT"/>
          </a:p>
        </p:txBody>
      </p:sp>
      <p:sp>
        <p:nvSpPr>
          <p:cNvPr id="6" name="Rectangle 71"/>
          <p:cNvSpPr>
            <a:spLocks noGrp="1" noChangeArrowheads="1"/>
          </p:cNvSpPr>
          <p:nvPr>
            <p:ph type="sldNum" sz="quarter" idx="12"/>
          </p:nvPr>
        </p:nvSpPr>
        <p:spPr>
          <a:ln/>
        </p:spPr>
        <p:txBody>
          <a:bodyPr/>
          <a:lstStyle>
            <a:lvl1pPr>
              <a:defRPr/>
            </a:lvl1pPr>
          </a:lstStyle>
          <a:p>
            <a:pPr>
              <a:defRPr/>
            </a:pPr>
            <a:fld id="{0F8874F9-41B6-4872-8D0F-86B9041FE6CC}" type="slidenum">
              <a:rPr lang="pt-PT"/>
              <a:pPr>
                <a:defRPr/>
              </a:pPr>
              <a:t>‹nº›</a:t>
            </a:fld>
            <a:endParaRPr lang="pt-PT"/>
          </a:p>
        </p:txBody>
      </p:sp>
    </p:spTree>
    <p:extLst>
      <p:ext uri="{BB962C8B-B14F-4D97-AF65-F5344CB8AC3E}">
        <p14:creationId xmlns:p14="http://schemas.microsoft.com/office/powerpoint/2010/main" val="61075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9"/>
          <p:cNvSpPr>
            <a:spLocks noGrp="1" noChangeArrowheads="1"/>
          </p:cNvSpPr>
          <p:nvPr>
            <p:ph type="dt" sz="half" idx="10"/>
          </p:nvPr>
        </p:nvSpPr>
        <p:spPr>
          <a:ln/>
        </p:spPr>
        <p:txBody>
          <a:bodyPr/>
          <a:lstStyle>
            <a:lvl1pPr>
              <a:defRPr/>
            </a:lvl1pPr>
          </a:lstStyle>
          <a:p>
            <a:pPr>
              <a:defRPr/>
            </a:pPr>
            <a:endParaRPr lang="pt-PT"/>
          </a:p>
        </p:txBody>
      </p:sp>
      <p:sp>
        <p:nvSpPr>
          <p:cNvPr id="4" name="Rectangle 70"/>
          <p:cNvSpPr>
            <a:spLocks noGrp="1" noChangeArrowheads="1"/>
          </p:cNvSpPr>
          <p:nvPr>
            <p:ph type="ftr" sz="quarter" idx="11"/>
          </p:nvPr>
        </p:nvSpPr>
        <p:spPr>
          <a:ln/>
        </p:spPr>
        <p:txBody>
          <a:bodyPr/>
          <a:lstStyle>
            <a:lvl1pPr>
              <a:defRPr/>
            </a:lvl1pPr>
          </a:lstStyle>
          <a:p>
            <a:pPr>
              <a:defRPr/>
            </a:pPr>
            <a:endParaRPr lang="pt-PT"/>
          </a:p>
        </p:txBody>
      </p:sp>
      <p:sp>
        <p:nvSpPr>
          <p:cNvPr id="5" name="Rectangle 71"/>
          <p:cNvSpPr>
            <a:spLocks noGrp="1" noChangeArrowheads="1"/>
          </p:cNvSpPr>
          <p:nvPr>
            <p:ph type="sldNum" sz="quarter" idx="12"/>
          </p:nvPr>
        </p:nvSpPr>
        <p:spPr>
          <a:ln/>
        </p:spPr>
        <p:txBody>
          <a:bodyPr/>
          <a:lstStyle>
            <a:lvl1pPr>
              <a:defRPr/>
            </a:lvl1pPr>
          </a:lstStyle>
          <a:p>
            <a:pPr>
              <a:defRPr/>
            </a:pPr>
            <a:fld id="{07AE7F61-9BC4-4F50-AC3B-E3E0B70292BE}" type="slidenum">
              <a:rPr lang="pt-PT"/>
              <a:pPr>
                <a:defRPr/>
              </a:pPr>
              <a:t>‹nº›</a:t>
            </a:fld>
            <a:endParaRPr lang="pt-PT"/>
          </a:p>
        </p:txBody>
      </p:sp>
    </p:spTree>
    <p:extLst>
      <p:ext uri="{BB962C8B-B14F-4D97-AF65-F5344CB8AC3E}">
        <p14:creationId xmlns:p14="http://schemas.microsoft.com/office/powerpoint/2010/main" val="12212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pt-PT"/>
          </a:p>
        </p:txBody>
      </p:sp>
      <p:sp>
        <p:nvSpPr>
          <p:cNvPr id="5" name="Rectangle 70"/>
          <p:cNvSpPr>
            <a:spLocks noGrp="1" noChangeArrowheads="1"/>
          </p:cNvSpPr>
          <p:nvPr>
            <p:ph type="ftr" sz="quarter" idx="11"/>
          </p:nvPr>
        </p:nvSpPr>
        <p:spPr>
          <a:ln/>
        </p:spPr>
        <p:txBody>
          <a:bodyPr/>
          <a:lstStyle>
            <a:lvl1pPr>
              <a:defRPr/>
            </a:lvl1pPr>
          </a:lstStyle>
          <a:p>
            <a:pPr>
              <a:defRPr/>
            </a:pPr>
            <a:endParaRPr lang="pt-PT"/>
          </a:p>
        </p:txBody>
      </p:sp>
      <p:sp>
        <p:nvSpPr>
          <p:cNvPr id="6" name="Rectangle 71"/>
          <p:cNvSpPr>
            <a:spLocks noGrp="1" noChangeArrowheads="1"/>
          </p:cNvSpPr>
          <p:nvPr>
            <p:ph type="sldNum" sz="quarter" idx="12"/>
          </p:nvPr>
        </p:nvSpPr>
        <p:spPr>
          <a:ln/>
        </p:spPr>
        <p:txBody>
          <a:bodyPr/>
          <a:lstStyle>
            <a:lvl1pPr>
              <a:defRPr/>
            </a:lvl1pPr>
          </a:lstStyle>
          <a:p>
            <a:pPr>
              <a:defRPr/>
            </a:pPr>
            <a:fld id="{C51256DE-103F-420C-A387-EEAF423E1785}" type="slidenum">
              <a:rPr lang="pt-PT"/>
              <a:pPr>
                <a:defRPr/>
              </a:pPr>
              <a:t>‹nº›</a:t>
            </a:fld>
            <a:endParaRPr lang="pt-PT"/>
          </a:p>
        </p:txBody>
      </p:sp>
    </p:spTree>
    <p:extLst>
      <p:ext uri="{BB962C8B-B14F-4D97-AF65-F5344CB8AC3E}">
        <p14:creationId xmlns:p14="http://schemas.microsoft.com/office/powerpoint/2010/main" val="27347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pt-PT"/>
          </a:p>
        </p:txBody>
      </p:sp>
      <p:sp>
        <p:nvSpPr>
          <p:cNvPr id="5" name="Rectangle 70"/>
          <p:cNvSpPr>
            <a:spLocks noGrp="1" noChangeArrowheads="1"/>
          </p:cNvSpPr>
          <p:nvPr>
            <p:ph type="ftr" sz="quarter" idx="11"/>
          </p:nvPr>
        </p:nvSpPr>
        <p:spPr>
          <a:ln/>
        </p:spPr>
        <p:txBody>
          <a:bodyPr/>
          <a:lstStyle>
            <a:lvl1pPr>
              <a:defRPr/>
            </a:lvl1pPr>
          </a:lstStyle>
          <a:p>
            <a:pPr>
              <a:defRPr/>
            </a:pPr>
            <a:endParaRPr lang="pt-PT"/>
          </a:p>
        </p:txBody>
      </p:sp>
      <p:sp>
        <p:nvSpPr>
          <p:cNvPr id="6" name="Rectangle 71"/>
          <p:cNvSpPr>
            <a:spLocks noGrp="1" noChangeArrowheads="1"/>
          </p:cNvSpPr>
          <p:nvPr>
            <p:ph type="sldNum" sz="quarter" idx="12"/>
          </p:nvPr>
        </p:nvSpPr>
        <p:spPr>
          <a:ln/>
        </p:spPr>
        <p:txBody>
          <a:bodyPr/>
          <a:lstStyle>
            <a:lvl1pPr>
              <a:defRPr/>
            </a:lvl1pPr>
          </a:lstStyle>
          <a:p>
            <a:pPr>
              <a:defRPr/>
            </a:pPr>
            <a:fld id="{E3B5E9C9-5FCF-4755-9A34-8684B310B654}" type="slidenum">
              <a:rPr lang="pt-PT"/>
              <a:pPr>
                <a:defRPr/>
              </a:pPr>
              <a:t>‹nº›</a:t>
            </a:fld>
            <a:endParaRPr lang="pt-PT"/>
          </a:p>
        </p:txBody>
      </p:sp>
    </p:spTree>
    <p:extLst>
      <p:ext uri="{BB962C8B-B14F-4D97-AF65-F5344CB8AC3E}">
        <p14:creationId xmlns:p14="http://schemas.microsoft.com/office/powerpoint/2010/main" val="335294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a:ln/>
        </p:spPr>
        <p:txBody>
          <a:bodyPr/>
          <a:lstStyle>
            <a:lvl1pPr>
              <a:defRPr/>
            </a:lvl1pPr>
          </a:lstStyle>
          <a:p>
            <a:pPr>
              <a:defRPr/>
            </a:pPr>
            <a:endParaRPr lang="pt-PT"/>
          </a:p>
        </p:txBody>
      </p:sp>
      <p:sp>
        <p:nvSpPr>
          <p:cNvPr id="6" name="Rectangle 70"/>
          <p:cNvSpPr>
            <a:spLocks noGrp="1" noChangeArrowheads="1"/>
          </p:cNvSpPr>
          <p:nvPr>
            <p:ph type="ftr" sz="quarter" idx="11"/>
          </p:nvPr>
        </p:nvSpPr>
        <p:spPr>
          <a:ln/>
        </p:spPr>
        <p:txBody>
          <a:bodyPr/>
          <a:lstStyle>
            <a:lvl1pPr>
              <a:defRPr/>
            </a:lvl1pPr>
          </a:lstStyle>
          <a:p>
            <a:pPr>
              <a:defRPr/>
            </a:pPr>
            <a:endParaRPr lang="pt-PT"/>
          </a:p>
        </p:txBody>
      </p:sp>
      <p:sp>
        <p:nvSpPr>
          <p:cNvPr id="7" name="Rectangle 71"/>
          <p:cNvSpPr>
            <a:spLocks noGrp="1" noChangeArrowheads="1"/>
          </p:cNvSpPr>
          <p:nvPr>
            <p:ph type="sldNum" sz="quarter" idx="12"/>
          </p:nvPr>
        </p:nvSpPr>
        <p:spPr>
          <a:ln/>
        </p:spPr>
        <p:txBody>
          <a:bodyPr/>
          <a:lstStyle>
            <a:lvl1pPr>
              <a:defRPr/>
            </a:lvl1pPr>
          </a:lstStyle>
          <a:p>
            <a:pPr>
              <a:defRPr/>
            </a:pPr>
            <a:fld id="{E95186FC-89FD-4260-95DE-D89EBCAFEC62}" type="slidenum">
              <a:rPr lang="pt-PT"/>
              <a:pPr>
                <a:defRPr/>
              </a:pPr>
              <a:t>‹nº›</a:t>
            </a:fld>
            <a:endParaRPr lang="pt-PT"/>
          </a:p>
        </p:txBody>
      </p:sp>
    </p:spTree>
    <p:extLst>
      <p:ext uri="{BB962C8B-B14F-4D97-AF65-F5344CB8AC3E}">
        <p14:creationId xmlns:p14="http://schemas.microsoft.com/office/powerpoint/2010/main" val="166235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9"/>
          <p:cNvSpPr>
            <a:spLocks noGrp="1" noChangeArrowheads="1"/>
          </p:cNvSpPr>
          <p:nvPr>
            <p:ph type="dt" sz="half" idx="10"/>
          </p:nvPr>
        </p:nvSpPr>
        <p:spPr>
          <a:ln/>
        </p:spPr>
        <p:txBody>
          <a:bodyPr/>
          <a:lstStyle>
            <a:lvl1pPr>
              <a:defRPr/>
            </a:lvl1pPr>
          </a:lstStyle>
          <a:p>
            <a:pPr>
              <a:defRPr/>
            </a:pPr>
            <a:endParaRPr lang="pt-PT"/>
          </a:p>
        </p:txBody>
      </p:sp>
      <p:sp>
        <p:nvSpPr>
          <p:cNvPr id="8" name="Rectangle 70"/>
          <p:cNvSpPr>
            <a:spLocks noGrp="1" noChangeArrowheads="1"/>
          </p:cNvSpPr>
          <p:nvPr>
            <p:ph type="ftr" sz="quarter" idx="11"/>
          </p:nvPr>
        </p:nvSpPr>
        <p:spPr>
          <a:ln/>
        </p:spPr>
        <p:txBody>
          <a:bodyPr/>
          <a:lstStyle>
            <a:lvl1pPr>
              <a:defRPr/>
            </a:lvl1pPr>
          </a:lstStyle>
          <a:p>
            <a:pPr>
              <a:defRPr/>
            </a:pPr>
            <a:endParaRPr lang="pt-PT"/>
          </a:p>
        </p:txBody>
      </p:sp>
      <p:sp>
        <p:nvSpPr>
          <p:cNvPr id="9" name="Rectangle 71"/>
          <p:cNvSpPr>
            <a:spLocks noGrp="1" noChangeArrowheads="1"/>
          </p:cNvSpPr>
          <p:nvPr>
            <p:ph type="sldNum" sz="quarter" idx="12"/>
          </p:nvPr>
        </p:nvSpPr>
        <p:spPr>
          <a:ln/>
        </p:spPr>
        <p:txBody>
          <a:bodyPr/>
          <a:lstStyle>
            <a:lvl1pPr>
              <a:defRPr/>
            </a:lvl1pPr>
          </a:lstStyle>
          <a:p>
            <a:pPr>
              <a:defRPr/>
            </a:pPr>
            <a:fld id="{50D2CA42-FC73-4BA9-8AB0-AE847FF365E7}" type="slidenum">
              <a:rPr lang="pt-PT"/>
              <a:pPr>
                <a:defRPr/>
              </a:pPr>
              <a:t>‹nº›</a:t>
            </a:fld>
            <a:endParaRPr lang="pt-PT"/>
          </a:p>
        </p:txBody>
      </p:sp>
    </p:spTree>
    <p:extLst>
      <p:ext uri="{BB962C8B-B14F-4D97-AF65-F5344CB8AC3E}">
        <p14:creationId xmlns:p14="http://schemas.microsoft.com/office/powerpoint/2010/main" val="177129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9"/>
          <p:cNvSpPr>
            <a:spLocks noGrp="1" noChangeArrowheads="1"/>
          </p:cNvSpPr>
          <p:nvPr>
            <p:ph type="dt" sz="half" idx="10"/>
          </p:nvPr>
        </p:nvSpPr>
        <p:spPr>
          <a:ln/>
        </p:spPr>
        <p:txBody>
          <a:bodyPr/>
          <a:lstStyle>
            <a:lvl1pPr>
              <a:defRPr/>
            </a:lvl1pPr>
          </a:lstStyle>
          <a:p>
            <a:pPr>
              <a:defRPr/>
            </a:pPr>
            <a:endParaRPr lang="pt-PT"/>
          </a:p>
        </p:txBody>
      </p:sp>
      <p:sp>
        <p:nvSpPr>
          <p:cNvPr id="4" name="Rectangle 70"/>
          <p:cNvSpPr>
            <a:spLocks noGrp="1" noChangeArrowheads="1"/>
          </p:cNvSpPr>
          <p:nvPr>
            <p:ph type="ftr" sz="quarter" idx="11"/>
          </p:nvPr>
        </p:nvSpPr>
        <p:spPr>
          <a:ln/>
        </p:spPr>
        <p:txBody>
          <a:bodyPr/>
          <a:lstStyle>
            <a:lvl1pPr>
              <a:defRPr/>
            </a:lvl1pPr>
          </a:lstStyle>
          <a:p>
            <a:pPr>
              <a:defRPr/>
            </a:pPr>
            <a:endParaRPr lang="pt-PT"/>
          </a:p>
        </p:txBody>
      </p:sp>
      <p:sp>
        <p:nvSpPr>
          <p:cNvPr id="5" name="Rectangle 71"/>
          <p:cNvSpPr>
            <a:spLocks noGrp="1" noChangeArrowheads="1"/>
          </p:cNvSpPr>
          <p:nvPr>
            <p:ph type="sldNum" sz="quarter" idx="12"/>
          </p:nvPr>
        </p:nvSpPr>
        <p:spPr>
          <a:ln/>
        </p:spPr>
        <p:txBody>
          <a:bodyPr/>
          <a:lstStyle>
            <a:lvl1pPr>
              <a:defRPr/>
            </a:lvl1pPr>
          </a:lstStyle>
          <a:p>
            <a:pPr>
              <a:defRPr/>
            </a:pPr>
            <a:fld id="{0B55B7E2-9E39-4AE5-9CA7-01E194EC2392}" type="slidenum">
              <a:rPr lang="pt-PT"/>
              <a:pPr>
                <a:defRPr/>
              </a:pPr>
              <a:t>‹nº›</a:t>
            </a:fld>
            <a:endParaRPr lang="pt-PT"/>
          </a:p>
        </p:txBody>
      </p:sp>
    </p:spTree>
    <p:extLst>
      <p:ext uri="{BB962C8B-B14F-4D97-AF65-F5344CB8AC3E}">
        <p14:creationId xmlns:p14="http://schemas.microsoft.com/office/powerpoint/2010/main" val="292050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pt-PT"/>
          </a:p>
        </p:txBody>
      </p:sp>
      <p:sp>
        <p:nvSpPr>
          <p:cNvPr id="3" name="Rectangle 70"/>
          <p:cNvSpPr>
            <a:spLocks noGrp="1" noChangeArrowheads="1"/>
          </p:cNvSpPr>
          <p:nvPr>
            <p:ph type="ftr" sz="quarter" idx="11"/>
          </p:nvPr>
        </p:nvSpPr>
        <p:spPr>
          <a:ln/>
        </p:spPr>
        <p:txBody>
          <a:bodyPr/>
          <a:lstStyle>
            <a:lvl1pPr>
              <a:defRPr/>
            </a:lvl1pPr>
          </a:lstStyle>
          <a:p>
            <a:pPr>
              <a:defRPr/>
            </a:pPr>
            <a:endParaRPr lang="pt-PT"/>
          </a:p>
        </p:txBody>
      </p:sp>
      <p:sp>
        <p:nvSpPr>
          <p:cNvPr id="4" name="Rectangle 71"/>
          <p:cNvSpPr>
            <a:spLocks noGrp="1" noChangeArrowheads="1"/>
          </p:cNvSpPr>
          <p:nvPr>
            <p:ph type="sldNum" sz="quarter" idx="12"/>
          </p:nvPr>
        </p:nvSpPr>
        <p:spPr>
          <a:ln/>
        </p:spPr>
        <p:txBody>
          <a:bodyPr/>
          <a:lstStyle>
            <a:lvl1pPr>
              <a:defRPr/>
            </a:lvl1pPr>
          </a:lstStyle>
          <a:p>
            <a:pPr>
              <a:defRPr/>
            </a:pPr>
            <a:fld id="{E97116F4-7781-456D-ACAD-F8A6C666E8C5}" type="slidenum">
              <a:rPr lang="pt-PT"/>
              <a:pPr>
                <a:defRPr/>
              </a:pPr>
              <a:t>‹nº›</a:t>
            </a:fld>
            <a:endParaRPr lang="pt-PT"/>
          </a:p>
        </p:txBody>
      </p:sp>
    </p:spTree>
    <p:extLst>
      <p:ext uri="{BB962C8B-B14F-4D97-AF65-F5344CB8AC3E}">
        <p14:creationId xmlns:p14="http://schemas.microsoft.com/office/powerpoint/2010/main" val="415019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pt-PT"/>
          </a:p>
        </p:txBody>
      </p:sp>
      <p:sp>
        <p:nvSpPr>
          <p:cNvPr id="6" name="Rectangle 70"/>
          <p:cNvSpPr>
            <a:spLocks noGrp="1" noChangeArrowheads="1"/>
          </p:cNvSpPr>
          <p:nvPr>
            <p:ph type="ftr" sz="quarter" idx="11"/>
          </p:nvPr>
        </p:nvSpPr>
        <p:spPr>
          <a:ln/>
        </p:spPr>
        <p:txBody>
          <a:bodyPr/>
          <a:lstStyle>
            <a:lvl1pPr>
              <a:defRPr/>
            </a:lvl1pPr>
          </a:lstStyle>
          <a:p>
            <a:pPr>
              <a:defRPr/>
            </a:pPr>
            <a:endParaRPr lang="pt-PT"/>
          </a:p>
        </p:txBody>
      </p:sp>
      <p:sp>
        <p:nvSpPr>
          <p:cNvPr id="7" name="Rectangle 71"/>
          <p:cNvSpPr>
            <a:spLocks noGrp="1" noChangeArrowheads="1"/>
          </p:cNvSpPr>
          <p:nvPr>
            <p:ph type="sldNum" sz="quarter" idx="12"/>
          </p:nvPr>
        </p:nvSpPr>
        <p:spPr>
          <a:ln/>
        </p:spPr>
        <p:txBody>
          <a:bodyPr/>
          <a:lstStyle>
            <a:lvl1pPr>
              <a:defRPr/>
            </a:lvl1pPr>
          </a:lstStyle>
          <a:p>
            <a:pPr>
              <a:defRPr/>
            </a:pPr>
            <a:fld id="{336FF755-47CB-459F-AECE-46A53A944F3D}" type="slidenum">
              <a:rPr lang="pt-PT"/>
              <a:pPr>
                <a:defRPr/>
              </a:pPr>
              <a:t>‹nº›</a:t>
            </a:fld>
            <a:endParaRPr lang="pt-PT"/>
          </a:p>
        </p:txBody>
      </p:sp>
    </p:spTree>
    <p:extLst>
      <p:ext uri="{BB962C8B-B14F-4D97-AF65-F5344CB8AC3E}">
        <p14:creationId xmlns:p14="http://schemas.microsoft.com/office/powerpoint/2010/main" val="49744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pt-PT"/>
          </a:p>
        </p:txBody>
      </p:sp>
      <p:sp>
        <p:nvSpPr>
          <p:cNvPr id="6" name="Rectangle 70"/>
          <p:cNvSpPr>
            <a:spLocks noGrp="1" noChangeArrowheads="1"/>
          </p:cNvSpPr>
          <p:nvPr>
            <p:ph type="ftr" sz="quarter" idx="11"/>
          </p:nvPr>
        </p:nvSpPr>
        <p:spPr>
          <a:ln/>
        </p:spPr>
        <p:txBody>
          <a:bodyPr/>
          <a:lstStyle>
            <a:lvl1pPr>
              <a:defRPr/>
            </a:lvl1pPr>
          </a:lstStyle>
          <a:p>
            <a:pPr>
              <a:defRPr/>
            </a:pPr>
            <a:endParaRPr lang="pt-PT"/>
          </a:p>
        </p:txBody>
      </p:sp>
      <p:sp>
        <p:nvSpPr>
          <p:cNvPr id="7" name="Rectangle 71"/>
          <p:cNvSpPr>
            <a:spLocks noGrp="1" noChangeArrowheads="1"/>
          </p:cNvSpPr>
          <p:nvPr>
            <p:ph type="sldNum" sz="quarter" idx="12"/>
          </p:nvPr>
        </p:nvSpPr>
        <p:spPr>
          <a:ln/>
        </p:spPr>
        <p:txBody>
          <a:bodyPr/>
          <a:lstStyle>
            <a:lvl1pPr>
              <a:defRPr/>
            </a:lvl1pPr>
          </a:lstStyle>
          <a:p>
            <a:pPr>
              <a:defRPr/>
            </a:pPr>
            <a:fld id="{76A09307-9C49-4DE7-A317-3C086D1202CB}" type="slidenum">
              <a:rPr lang="pt-PT"/>
              <a:pPr>
                <a:defRPr/>
              </a:pPr>
              <a:t>‹nº›</a:t>
            </a:fld>
            <a:endParaRPr lang="pt-PT"/>
          </a:p>
        </p:txBody>
      </p:sp>
    </p:spTree>
    <p:extLst>
      <p:ext uri="{BB962C8B-B14F-4D97-AF65-F5344CB8AC3E}">
        <p14:creationId xmlns:p14="http://schemas.microsoft.com/office/powerpoint/2010/main" val="156851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GB">
              <a:latin typeface="Arial" pitchFamily="34"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6206 w 5740"/>
                <a:gd name="T1" fmla="*/ 0 h 4316"/>
                <a:gd name="T2" fmla="*/ 0 w 5740"/>
                <a:gd name="T3" fmla="*/ 0 h 4316"/>
                <a:gd name="T4" fmla="*/ 0 w 5740"/>
                <a:gd name="T5" fmla="*/ 0 h 4316"/>
                <a:gd name="T6" fmla="*/ 6206 w 5740"/>
                <a:gd name="T7" fmla="*/ 0 h 4316"/>
                <a:gd name="T8" fmla="*/ 6206 w 5740"/>
                <a:gd name="T9" fmla="*/ 0 h 4316"/>
                <a:gd name="T10" fmla="*/ 6206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034" name="Group 5"/>
            <p:cNvGrpSpPr>
              <a:grpSpLocks/>
            </p:cNvGrpSpPr>
            <p:nvPr userDrawn="1"/>
          </p:nvGrpSpPr>
          <p:grpSpPr bwMode="auto">
            <a:xfrm>
              <a:off x="3528" y="3715"/>
              <a:ext cx="792" cy="521"/>
              <a:chOff x="3527" y="3715"/>
              <a:chExt cx="792" cy="521"/>
            </a:xfrm>
          </p:grpSpPr>
          <p:sp>
            <p:nvSpPr>
              <p:cNvPr id="13722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GB">
                  <a:latin typeface="Arial" pitchFamily="34" charset="0"/>
                </a:endParaRPr>
              </a:p>
            </p:txBody>
          </p:sp>
          <p:sp>
            <p:nvSpPr>
              <p:cNvPr id="13722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13722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13722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13722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13722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13722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latin typeface="Arial" pitchFamily="34" charset="0"/>
                </a:endParaRPr>
              </a:p>
            </p:txBody>
          </p:sp>
          <p:sp>
            <p:nvSpPr>
              <p:cNvPr id="13722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3723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latin typeface="Arial" pitchFamily="34" charset="0"/>
                </a:endParaRPr>
              </a:p>
            </p:txBody>
          </p:sp>
          <p:sp>
            <p:nvSpPr>
              <p:cNvPr id="13723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latin typeface="Arial" pitchFamily="34" charset="0"/>
                </a:endParaRPr>
              </a:p>
            </p:txBody>
          </p:sp>
          <p:sp>
            <p:nvSpPr>
              <p:cNvPr id="13723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3723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GB">
                  <a:latin typeface="Arial" pitchFamily="34" charset="0"/>
                </a:endParaRPr>
              </a:p>
            </p:txBody>
          </p:sp>
          <p:sp>
            <p:nvSpPr>
              <p:cNvPr id="13723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GB">
                  <a:latin typeface="Arial" pitchFamily="34" charset="0"/>
                </a:endParaRPr>
              </a:p>
            </p:txBody>
          </p:sp>
          <p:sp>
            <p:nvSpPr>
              <p:cNvPr id="13723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GB">
                  <a:latin typeface="Arial" pitchFamily="34" charset="0"/>
                </a:endParaRPr>
              </a:p>
            </p:txBody>
          </p:sp>
          <p:sp>
            <p:nvSpPr>
              <p:cNvPr id="13723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13723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13723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13724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GB">
                  <a:latin typeface="Arial" pitchFamily="34" charset="0"/>
                </a:endParaRPr>
              </a:p>
            </p:txBody>
          </p:sp>
          <p:sp>
            <p:nvSpPr>
              <p:cNvPr id="13724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GB">
                  <a:latin typeface="Arial" pitchFamily="34" charset="0"/>
                </a:endParaRPr>
              </a:p>
            </p:txBody>
          </p:sp>
          <p:sp>
            <p:nvSpPr>
              <p:cNvPr id="13724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13724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latin typeface="Arial" pitchFamily="34" charset="0"/>
                </a:endParaRPr>
              </a:p>
            </p:txBody>
          </p:sp>
          <p:sp>
            <p:nvSpPr>
              <p:cNvPr id="13724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latin typeface="Arial" pitchFamily="34" charset="0"/>
                </a:endParaRPr>
              </a:p>
            </p:txBody>
          </p:sp>
          <p:sp>
            <p:nvSpPr>
              <p:cNvPr id="13724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3724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3724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3725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nvGrpSpPr>
            <p:cNvPr id="1036" name="Group 36"/>
            <p:cNvGrpSpPr>
              <a:grpSpLocks/>
            </p:cNvGrpSpPr>
            <p:nvPr userDrawn="1"/>
          </p:nvGrpSpPr>
          <p:grpSpPr bwMode="auto">
            <a:xfrm>
              <a:off x="4128" y="3360"/>
              <a:ext cx="1351" cy="821"/>
              <a:chOff x="4128" y="3360"/>
              <a:chExt cx="1351" cy="821"/>
            </a:xfrm>
          </p:grpSpPr>
          <p:sp>
            <p:nvSpPr>
              <p:cNvPr id="13725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13725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13725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13725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3725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3725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3725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pitchFamily="34"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3726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latin typeface="Arial" pitchFamily="34" charset="0"/>
                </a:endParaRPr>
              </a:p>
            </p:txBody>
          </p:sp>
          <p:sp>
            <p:nvSpPr>
              <p:cNvPr id="13726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13726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pitchFamily="34" charset="0"/>
                </a:endParaRPr>
              </a:p>
            </p:txBody>
          </p:sp>
          <p:sp>
            <p:nvSpPr>
              <p:cNvPr id="13726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GB">
                  <a:latin typeface="Arial" pitchFamily="34" charset="0"/>
                </a:endParaRPr>
              </a:p>
            </p:txBody>
          </p:sp>
          <p:sp>
            <p:nvSpPr>
              <p:cNvPr id="13726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13726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13726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sp>
            <p:nvSpPr>
              <p:cNvPr id="13726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pitchFamily="34" charset="0"/>
                </a:endParaRPr>
              </a:p>
            </p:txBody>
          </p:sp>
          <p:sp>
            <p:nvSpPr>
              <p:cNvPr id="13726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pitchFamily="34"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3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4 w 382"/>
                  <a:gd name="T19" fmla="*/ 96 h 96"/>
                  <a:gd name="T20" fmla="*/ 288 w 382"/>
                  <a:gd name="T21" fmla="*/ 90 h 96"/>
                  <a:gd name="T22" fmla="*/ 336 w 382"/>
                  <a:gd name="T23" fmla="*/ 84 h 96"/>
                  <a:gd name="T24" fmla="*/ 377 w 382"/>
                  <a:gd name="T25" fmla="*/ 66 h 96"/>
                  <a:gd name="T26" fmla="*/ 407 w 382"/>
                  <a:gd name="T27" fmla="*/ 42 h 96"/>
                  <a:gd name="T28" fmla="*/ 401 w 382"/>
                  <a:gd name="T29" fmla="*/ 42 h 96"/>
                  <a:gd name="T30" fmla="*/ 371 w 382"/>
                  <a:gd name="T31" fmla="*/ 66 h 96"/>
                  <a:gd name="T32" fmla="*/ 330 w 382"/>
                  <a:gd name="T33" fmla="*/ 78 h 96"/>
                  <a:gd name="T34" fmla="*/ 288 w 382"/>
                  <a:gd name="T35" fmla="*/ 90 h 96"/>
                  <a:gd name="T36" fmla="*/ 234 w 382"/>
                  <a:gd name="T37" fmla="*/ 96 h 96"/>
                  <a:gd name="T38" fmla="*/ 23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44 w 185"/>
                  <a:gd name="T5" fmla="*/ 36 h 210"/>
                  <a:gd name="T6" fmla="*/ 180 w 185"/>
                  <a:gd name="T7" fmla="*/ 72 h 210"/>
                  <a:gd name="T8" fmla="*/ 186 w 185"/>
                  <a:gd name="T9" fmla="*/ 90 h 210"/>
                  <a:gd name="T10" fmla="*/ 192 w 185"/>
                  <a:gd name="T11" fmla="*/ 114 h 210"/>
                  <a:gd name="T12" fmla="*/ 186 w 185"/>
                  <a:gd name="T13" fmla="*/ 138 h 210"/>
                  <a:gd name="T14" fmla="*/ 174 w 185"/>
                  <a:gd name="T15" fmla="*/ 162 h 210"/>
                  <a:gd name="T16" fmla="*/ 144 w 185"/>
                  <a:gd name="T17" fmla="*/ 180 h 210"/>
                  <a:gd name="T18" fmla="*/ 90 w 185"/>
                  <a:gd name="T19" fmla="*/ 198 h 210"/>
                  <a:gd name="T20" fmla="*/ 121 w 185"/>
                  <a:gd name="T21" fmla="*/ 210 h 210"/>
                  <a:gd name="T22" fmla="*/ 156 w 185"/>
                  <a:gd name="T23" fmla="*/ 192 h 210"/>
                  <a:gd name="T24" fmla="*/ 186 w 185"/>
                  <a:gd name="T25" fmla="*/ 168 h 210"/>
                  <a:gd name="T26" fmla="*/ 204 w 185"/>
                  <a:gd name="T27" fmla="*/ 144 h 210"/>
                  <a:gd name="T28" fmla="*/ 210 w 185"/>
                  <a:gd name="T29" fmla="*/ 114 h 210"/>
                  <a:gd name="T30" fmla="*/ 204 w 185"/>
                  <a:gd name="T31" fmla="*/ 90 h 210"/>
                  <a:gd name="T32" fmla="*/ 198 w 185"/>
                  <a:gd name="T33" fmla="*/ 66 h 210"/>
                  <a:gd name="T34" fmla="*/ 180 w 185"/>
                  <a:gd name="T35" fmla="*/ 48 h 210"/>
                  <a:gd name="T36" fmla="*/ 15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sp>
        <p:nvSpPr>
          <p:cNvPr id="13728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pt-PT" smtClean="0"/>
              <a:t>Clique para editar o estilo do título</a:t>
            </a:r>
          </a:p>
        </p:txBody>
      </p:sp>
      <p:sp>
        <p:nvSpPr>
          <p:cNvPr id="13728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13728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a:defRPr/>
            </a:pPr>
            <a:endParaRPr lang="pt-PT"/>
          </a:p>
        </p:txBody>
      </p:sp>
      <p:sp>
        <p:nvSpPr>
          <p:cNvPr id="13728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a:defRPr/>
            </a:pPr>
            <a:endParaRPr lang="pt-PT"/>
          </a:p>
        </p:txBody>
      </p:sp>
      <p:sp>
        <p:nvSpPr>
          <p:cNvPr id="13728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a:defRPr/>
            </a:pPr>
            <a:fld id="{6EE338AB-9609-44CD-B82A-F0894B61CA77}" type="slidenum">
              <a:rPr lang="pt-PT"/>
              <a:pPr>
                <a:defRPr/>
              </a:pPr>
              <a:t>‹nº›</a:t>
            </a:fld>
            <a:endParaRPr lang="pt-PT"/>
          </a:p>
        </p:txBody>
      </p:sp>
    </p:spTree>
  </p:cSld>
  <p:clrMap bg1="dk2" tx1="lt1" bg2="dk1" tx2="lt2" accent1="accent1" accent2="accent2" accent3="accent3" accent4="accent4" accent5="accent5" accent6="accent6" hlink="hlink" folHlink="folHlink"/>
  <p:sldLayoutIdLst>
    <p:sldLayoutId id="2147484077"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371600" y="1981200"/>
            <a:ext cx="6318250" cy="2209800"/>
          </a:xfrm>
          <a:solidFill>
            <a:srgbClr val="003366"/>
          </a:solidFill>
          <a:ln w="12700" cap="flat">
            <a:solidFill>
              <a:srgbClr val="3365FB"/>
            </a:solidFill>
          </a:ln>
          <a:effectLst>
            <a:outerShdw dist="107763" dir="2700000" algn="ctr" rotWithShape="0">
              <a:schemeClr val="bg2"/>
            </a:outerShdw>
          </a:effectLst>
        </p:spPr>
        <p:txBody>
          <a:bodyPr/>
          <a:lstStyle/>
          <a:p>
            <a:pPr>
              <a:lnSpc>
                <a:spcPct val="115000"/>
              </a:lnSpc>
              <a:defRPr/>
            </a:pPr>
            <a:r>
              <a:rPr lang="pt-PT" sz="3600" dirty="0">
                <a:solidFill>
                  <a:srgbClr val="FFFF00"/>
                </a:solidFill>
              </a:rPr>
              <a:t>Estratégias de </a:t>
            </a:r>
            <a:r>
              <a:rPr lang="pt-PT" sz="3600" dirty="0" smtClean="0">
                <a:solidFill>
                  <a:srgbClr val="FFFF00"/>
                </a:solidFill>
              </a:rPr>
              <a:t>Empresa Integração Vertical</a:t>
            </a:r>
            <a:endParaRPr lang="pt-PT" sz="3600" b="1" dirty="0">
              <a:solidFill>
                <a:srgbClr val="FFFF00"/>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229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229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smtClean="0">
                <a:solidFill>
                  <a:srgbClr val="FFFF00"/>
                </a:solidFill>
              </a:rPr>
              <a:t>A estratégia de IV à luz da perspetiva interna de análise (recursos e capacidades)</a:t>
            </a:r>
          </a:p>
        </p:txBody>
      </p:sp>
      <p:sp>
        <p:nvSpPr>
          <p:cNvPr id="8" name="Rectangle 5"/>
          <p:cNvSpPr>
            <a:spLocks noGrp="1" noChangeArrowheads="1"/>
          </p:cNvSpPr>
          <p:nvPr>
            <p:ph idx="1"/>
          </p:nvPr>
        </p:nvSpPr>
        <p:spPr>
          <a:xfrm>
            <a:off x="720725" y="1981200"/>
            <a:ext cx="8194675" cy="5105400"/>
          </a:xfrm>
        </p:spPr>
        <p:txBody>
          <a:bodyPr>
            <a:normAutofit fontScale="77500" lnSpcReduction="20000"/>
          </a:bodyPr>
          <a:lstStyle/>
          <a:p>
            <a:pPr algn="just">
              <a:defRPr/>
            </a:pPr>
            <a:r>
              <a:rPr lang="pt-PT" sz="3100" dirty="0" smtClean="0"/>
              <a:t>Se não tiver recursos e capacidades com valor, raras, difíceis de imitar (Modelo VRIO) deverei integrar verticalmente</a:t>
            </a:r>
          </a:p>
          <a:p>
            <a:pPr algn="just">
              <a:defRPr/>
            </a:pPr>
            <a:endParaRPr lang="pt-PT" sz="3100" dirty="0" smtClean="0"/>
          </a:p>
          <a:p>
            <a:pPr algn="just">
              <a:defRPr/>
            </a:pPr>
            <a:r>
              <a:rPr lang="pt-PT" sz="3100" dirty="0" smtClean="0"/>
              <a:t>Uma estratégia de aliança gera obviamente mais flexibilidade que uma estratégia de integração vertical</a:t>
            </a:r>
          </a:p>
          <a:p>
            <a:pPr algn="just">
              <a:defRPr/>
            </a:pPr>
            <a:endParaRPr lang="pt-PT" sz="3100" dirty="0" smtClean="0"/>
          </a:p>
          <a:p>
            <a:pPr algn="just">
              <a:defRPr/>
            </a:pPr>
            <a:r>
              <a:rPr lang="pt-PT" sz="3100" dirty="0" smtClean="0"/>
              <a:t>No âmbito do processo de imitabilidade, a imitação por duplicação direta e/ou por substituição por parte da concorrência é dificultada a partir da aposta numa estratégia de integração vertical</a:t>
            </a:r>
          </a:p>
          <a:p>
            <a:pPr algn="just">
              <a:defRPr/>
            </a:pPr>
            <a:endParaRPr lang="pt-PT" sz="3100" dirty="0" smtClean="0"/>
          </a:p>
          <a:p>
            <a:pPr algn="just">
              <a:defRPr/>
            </a:pPr>
            <a:r>
              <a:rPr lang="pt-PT" sz="3100" dirty="0" smtClean="0"/>
              <a:t>De acordo com o modelo VRIO, qual a  relação entre a vertente da organização e a estratégia de integração vertical?</a:t>
            </a:r>
          </a:p>
          <a:p>
            <a:pPr marL="0" indent="0">
              <a:spcBef>
                <a:spcPct val="10000"/>
              </a:spcBef>
              <a:spcAft>
                <a:spcPct val="10000"/>
              </a:spcAft>
              <a:buFont typeface="Wingdings" pitchFamily="2" charset="2"/>
              <a:buNone/>
              <a:defRPr/>
            </a:pPr>
            <a:endParaRPr lang="pt-PT" sz="2400" i="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13316" name="Rectângulo 4"/>
          <p:cNvSpPr>
            <a:spLocks noChangeArrowheads="1"/>
          </p:cNvSpPr>
          <p:nvPr/>
        </p:nvSpPr>
        <p:spPr bwMode="auto">
          <a:xfrm>
            <a:off x="207963" y="1828800"/>
            <a:ext cx="87836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sz="2300" b="1"/>
              <a:t>Os benefícios da integração vertical total incluem as economias operacionais, a expansão da base tecnológica, a estabilidade, o aumento da capacidade de diferenciação, o aumento das barreiras à entrada, a protecção contra o declínio e a entrada em negócios mais rentáveis. </a:t>
            </a:r>
            <a:endParaRPr lang="pt-PT" sz="2300"/>
          </a:p>
        </p:txBody>
      </p:sp>
      <p:sp>
        <p:nvSpPr>
          <p:cNvPr id="13317" name="Text Box 20"/>
          <p:cNvSpPr txBox="1">
            <a:spLocks noChangeArrowheads="1"/>
          </p:cNvSpPr>
          <p:nvPr/>
        </p:nvSpPr>
        <p:spPr bwMode="auto">
          <a:xfrm>
            <a:off x="2286000" y="3886200"/>
            <a:ext cx="55626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2000">
                <a:latin typeface="Times New Roman" pitchFamily="18" charset="0"/>
              </a:rPr>
              <a:t>Economias na produção e distribuição</a:t>
            </a:r>
          </a:p>
          <a:p>
            <a:pPr eaLnBrk="1" hangingPunct="1">
              <a:buFont typeface="Symbol" pitchFamily="18" charset="2"/>
              <a:buChar char="·"/>
            </a:pPr>
            <a:r>
              <a:rPr lang="pt-PT" sz="2000">
                <a:latin typeface="Times New Roman" pitchFamily="18" charset="0"/>
              </a:rPr>
              <a:t>Economias de informação e coordenação</a:t>
            </a:r>
          </a:p>
          <a:p>
            <a:pPr eaLnBrk="1" hangingPunct="1">
              <a:buFont typeface="Symbol" pitchFamily="18" charset="2"/>
              <a:buChar char="·"/>
            </a:pPr>
            <a:r>
              <a:rPr lang="pt-PT" sz="2000">
                <a:latin typeface="Times New Roman" pitchFamily="18" charset="0"/>
              </a:rPr>
              <a:t>Economias de estabilidade de relacionamento</a:t>
            </a:r>
          </a:p>
          <a:p>
            <a:pPr eaLnBrk="1" hangingPunct="1">
              <a:buFont typeface="Symbol" pitchFamily="18" charset="2"/>
              <a:buChar char="·"/>
            </a:pPr>
            <a:r>
              <a:rPr lang="pt-PT" sz="2000">
                <a:latin typeface="Times New Roman" pitchFamily="18" charset="0"/>
              </a:rPr>
              <a:t>Domínio do progresso técnico</a:t>
            </a:r>
          </a:p>
          <a:p>
            <a:pPr eaLnBrk="1" hangingPunct="1">
              <a:buFont typeface="Symbol" pitchFamily="18" charset="2"/>
              <a:buChar char="·"/>
            </a:pPr>
            <a:r>
              <a:rPr lang="pt-PT" sz="2000">
                <a:latin typeface="Times New Roman" pitchFamily="18" charset="0"/>
              </a:rPr>
              <a:t>Garantia de aprovisionamento e de mercados </a:t>
            </a:r>
          </a:p>
          <a:p>
            <a:pPr eaLnBrk="1" hangingPunct="1">
              <a:buFont typeface="Symbol" pitchFamily="18" charset="2"/>
              <a:buChar char="·"/>
            </a:pPr>
            <a:r>
              <a:rPr lang="pt-PT" sz="2000">
                <a:latin typeface="Times New Roman" pitchFamily="18" charset="0"/>
              </a:rPr>
              <a:t>Aumento da capacidade de diferenciação</a:t>
            </a:r>
          </a:p>
          <a:p>
            <a:pPr eaLnBrk="1" hangingPunct="1">
              <a:buFont typeface="Symbol" pitchFamily="18" charset="2"/>
              <a:buChar char="·"/>
            </a:pPr>
            <a:r>
              <a:rPr lang="pt-PT" sz="2000">
                <a:latin typeface="Times New Roman" pitchFamily="18" charset="0"/>
              </a:rPr>
              <a:t>Aumento das barreiras à entrada</a:t>
            </a:r>
          </a:p>
          <a:p>
            <a:pPr eaLnBrk="1" hangingPunct="1">
              <a:buFont typeface="Symbol" pitchFamily="18" charset="2"/>
              <a:buChar char="·"/>
            </a:pPr>
            <a:r>
              <a:rPr lang="pt-PT" sz="2000">
                <a:latin typeface="Times New Roman" pitchFamily="18" charset="0"/>
              </a:rPr>
              <a:t>Protecção contra o declínio</a:t>
            </a:r>
          </a:p>
          <a:p>
            <a:pPr eaLnBrk="1" hangingPunct="1">
              <a:buFont typeface="Symbol" pitchFamily="18" charset="2"/>
              <a:buChar char="·"/>
            </a:pPr>
            <a:r>
              <a:rPr lang="pt-PT" sz="2000">
                <a:latin typeface="Times New Roman" pitchFamily="18" charset="0"/>
              </a:rPr>
              <a:t>Entrada em negócios de elevada atractividade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379413" y="1381125"/>
            <a:ext cx="815498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3600">
                <a:latin typeface="Times New Roman" pitchFamily="18" charset="0"/>
              </a:rPr>
              <a:t>Economias na produção e distribuição</a:t>
            </a:r>
          </a:p>
          <a:p>
            <a:pPr eaLnBrk="1" hangingPunct="1">
              <a:buFont typeface="Symbol" pitchFamily="18" charset="2"/>
              <a:buChar char="·"/>
            </a:pPr>
            <a:endParaRPr lang="pt-PT" sz="2000">
              <a:latin typeface="Times New Roman" pitchFamily="18"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95563"/>
            <a:ext cx="2957513"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ângulo 1"/>
          <p:cNvSpPr>
            <a:spLocks noChangeArrowheads="1"/>
          </p:cNvSpPr>
          <p:nvPr/>
        </p:nvSpPr>
        <p:spPr bwMode="auto">
          <a:xfrm>
            <a:off x="1638300" y="3657600"/>
            <a:ext cx="6143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Exploram todas as operações da sua cadeia operacional e tinha o seu porto industrial num dos afluentes do rio Tejo para expedir rapidamente para os mercados externos minimizando custos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379413" y="1143000"/>
            <a:ext cx="81549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Economias de informação e coordenação</a:t>
            </a:r>
          </a:p>
          <a:p>
            <a:pPr eaLnBrk="1" hangingPunct="1">
              <a:buFont typeface="Symbol" pitchFamily="18" charset="2"/>
              <a:buChar char="·"/>
            </a:pPr>
            <a:endParaRPr lang="pt-PT" sz="2000">
              <a:latin typeface="Times New Roman" pitchFamily="18"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43200"/>
            <a:ext cx="2528888"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ângulo 2"/>
          <p:cNvSpPr>
            <a:spLocks noChangeArrowheads="1"/>
          </p:cNvSpPr>
          <p:nvPr/>
        </p:nvSpPr>
        <p:spPr bwMode="auto">
          <a:xfrm>
            <a:off x="1638300" y="4059238"/>
            <a:ext cx="62785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Produz internamente os componentes para o fabrico dos seus materiais eléctricos, coordenando eficazmente o desenvolvimento de novos modelos a introduzir no mercado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300038" y="1381125"/>
            <a:ext cx="8840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Economias de estabilidade de relacionamento</a:t>
            </a:r>
          </a:p>
          <a:p>
            <a:pPr eaLnBrk="1" hangingPunct="1">
              <a:buFont typeface="Symbol" pitchFamily="18" charset="2"/>
              <a:buChar char="·"/>
            </a:pPr>
            <a:endParaRPr lang="pt-PT" sz="2000">
              <a:latin typeface="Times New Roman" pitchFamily="18"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2971800"/>
            <a:ext cx="25273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ângulo 7"/>
          <p:cNvSpPr>
            <a:spLocks noChangeArrowheads="1"/>
          </p:cNvSpPr>
          <p:nvPr/>
        </p:nvSpPr>
        <p:spPr bwMode="auto">
          <a:xfrm>
            <a:off x="1652588" y="4271963"/>
            <a:ext cx="6394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Os retalhistas da marca têxtil Benetton sabendo que podem contar com o apoio da marca no longo-prazo comercializam apenas a sua gama de produtos sem vender qualquer outro tipo de produtos de outras marcas para diversificar o risco (Existe a comercialização de produtos Sisley, sendo esta uma marca Benetton para clientes com maior poder de compra)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379413" y="1066800"/>
            <a:ext cx="86121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Domínio do progresso técnico</a:t>
            </a:r>
          </a:p>
          <a:p>
            <a:pPr eaLnBrk="1" hangingPunct="1">
              <a:buFont typeface="Symbol" pitchFamily="18" charset="2"/>
              <a:buChar char="·"/>
            </a:pPr>
            <a:endParaRPr lang="pt-PT" sz="2000">
              <a:latin typeface="Times New Roman" pitchFamily="18"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2039938"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771775"/>
            <a:ext cx="2147888"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ângulo 8"/>
          <p:cNvSpPr>
            <a:spLocks noChangeArrowheads="1"/>
          </p:cNvSpPr>
          <p:nvPr/>
        </p:nvSpPr>
        <p:spPr bwMode="auto">
          <a:xfrm>
            <a:off x="1295400" y="3962400"/>
            <a:ext cx="6392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Produtos de marca branca do pingo doce e continente alargaram os seus conhecimentos tecnológicos na área de embalamento pela substituição dos rótulos da marca do fabricante pelos seus.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239713" y="1066800"/>
            <a:ext cx="89804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Garantia de aprovisionamento e de mercados</a:t>
            </a:r>
          </a:p>
          <a:p>
            <a:pPr eaLnBrk="1" hangingPunct="1">
              <a:buFont typeface="Symbol" pitchFamily="18" charset="2"/>
              <a:buChar char="·"/>
            </a:pPr>
            <a:endParaRPr lang="pt-PT" sz="2000">
              <a:latin typeface="Times New Roman" pitchFamily="18"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460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ângulo 7"/>
          <p:cNvSpPr>
            <a:spLocks noChangeArrowheads="1"/>
          </p:cNvSpPr>
          <p:nvPr/>
        </p:nvSpPr>
        <p:spPr bwMode="auto">
          <a:xfrm>
            <a:off x="1295400" y="4610100"/>
            <a:ext cx="63928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Tem as suas próprias plataformas de extracção petrolífera que assegura o acesso a matérias primas e ao mesmo tempo assegura a venda dos derivados do petróleo em postos de abastecimento próprios o que lhes dá acesso ao mercado global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379413" y="1143000"/>
            <a:ext cx="8840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defRPr/>
            </a:pPr>
            <a:r>
              <a:rPr lang="pt-PT" sz="2000" dirty="0" smtClean="0">
                <a:latin typeface="Times New Roman" pitchFamily="18" charset="0"/>
              </a:rPr>
              <a:t> </a:t>
            </a:r>
          </a:p>
          <a:p>
            <a:pPr eaLnBrk="1" hangingPunct="1">
              <a:buFont typeface="Symbol" pitchFamily="18" charset="2"/>
              <a:buChar char="·"/>
              <a:defRPr/>
            </a:pPr>
            <a:r>
              <a:rPr lang="pt-PT" sz="3600" dirty="0" smtClean="0">
                <a:latin typeface="Times New Roman" pitchFamily="18" charset="0"/>
              </a:rPr>
              <a:t> Aumento da capacidade de diferenciação</a:t>
            </a:r>
          </a:p>
          <a:p>
            <a:pPr marL="0" indent="0" eaLnBrk="1" hangingPunct="1">
              <a:defRPr/>
            </a:pPr>
            <a:endParaRPr lang="pt-PT" sz="2000" dirty="0" smtClean="0">
              <a:latin typeface="Times New Roman" pitchFamily="18" charset="0"/>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2986088"/>
            <a:ext cx="2617788"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ângulo 7"/>
          <p:cNvSpPr>
            <a:spLocks noChangeArrowheads="1"/>
          </p:cNvSpPr>
          <p:nvPr/>
        </p:nvSpPr>
        <p:spPr bwMode="auto">
          <a:xfrm>
            <a:off x="1295400" y="4610100"/>
            <a:ext cx="6392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Distingue-se pela produção ao nível da diferenciação do produto e por integrar simultaneamente lojas próprias diferenciando-se também pelo serviço prestado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379413" y="838200"/>
            <a:ext cx="8231187"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3600">
              <a:latin typeface="Times New Roman" pitchFamily="18" charset="0"/>
            </a:endParaRPr>
          </a:p>
          <a:p>
            <a:pPr eaLnBrk="1" hangingPunct="1">
              <a:buFont typeface="Symbol" pitchFamily="18" charset="2"/>
              <a:buChar char="·"/>
            </a:pPr>
            <a:r>
              <a:rPr lang="pt-PT" sz="3600">
                <a:latin typeface="Times New Roman" pitchFamily="18" charset="0"/>
              </a:rPr>
              <a:t> Aumento das barreiras à entrada</a:t>
            </a:r>
          </a:p>
          <a:p>
            <a:pPr eaLnBrk="1" hangingPunct="1">
              <a:buFont typeface="Symbol" pitchFamily="18" charset="2"/>
              <a:buChar char="·"/>
            </a:pPr>
            <a:endParaRPr lang="pt-PT" sz="2000">
              <a:latin typeface="Times New Roman" pitchFamily="18"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67000"/>
            <a:ext cx="22621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ângulo 7"/>
          <p:cNvSpPr>
            <a:spLocks noChangeArrowheads="1"/>
          </p:cNvSpPr>
          <p:nvPr/>
        </p:nvSpPr>
        <p:spPr bwMode="auto">
          <a:xfrm>
            <a:off x="1524000" y="4343400"/>
            <a:ext cx="6392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A Cires, um produtor nacional de PVC descarrega directamente o seu produto no cliente, enquanto a concorrência o realiza através de sacas no grossista, o que requer custos adicionais de manuseamento e armazenagem, obtendo ainda vantagens que à partida bloqueiam também a entrada de novos “players” no mercado dado o conhecimento que têm directamente a jusante da cadeia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379413" y="1381125"/>
            <a:ext cx="70881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 Protecção contra o declínio</a:t>
            </a:r>
          </a:p>
          <a:p>
            <a:pPr eaLnBrk="1" hangingPunct="1">
              <a:buFont typeface="Symbol" pitchFamily="18" charset="2"/>
              <a:buChar char="·"/>
            </a:pPr>
            <a:endParaRPr lang="pt-PT" sz="2000">
              <a:latin typeface="Times New Roman" pitchFamily="18" charset="0"/>
            </a:endParaRP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833688"/>
            <a:ext cx="2743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ângulo 7"/>
          <p:cNvSpPr>
            <a:spLocks noChangeArrowheads="1"/>
          </p:cNvSpPr>
          <p:nvPr/>
        </p:nvSpPr>
        <p:spPr bwMode="auto">
          <a:xfrm>
            <a:off x="1528763" y="4114800"/>
            <a:ext cx="6394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Os produtores de calçado Growela e Cladinel (Porto) beneficiam de ter algumas lojas próprias tendo maior facilidade em colocar os produtos quando as vendas generalizadamente caem no país</a:t>
            </a:r>
          </a:p>
        </p:txBody>
      </p:sp>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2833688"/>
            <a:ext cx="27622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smtClean="0">
                <a:solidFill>
                  <a:srgbClr val="FFFF00"/>
                </a:solidFill>
              </a:rPr>
              <a:t>Integração Vertical</a:t>
            </a:r>
          </a:p>
        </p:txBody>
      </p:sp>
      <p:sp>
        <p:nvSpPr>
          <p:cNvPr id="4099" name="Rectângulo 2"/>
          <p:cNvSpPr>
            <a:spLocks noChangeArrowheads="1"/>
          </p:cNvSpPr>
          <p:nvPr/>
        </p:nvSpPr>
        <p:spPr bwMode="auto">
          <a:xfrm>
            <a:off x="3962400" y="1676400"/>
            <a:ext cx="4876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pt-PT" sz="2400"/>
              <a:t>A integração vertical é a combinação de processos de produção, distribuição, vendas e/ou outros processos económicos tecnologicamente distintos dentro das fronteiras de uma mesma empresa.</a:t>
            </a:r>
          </a:p>
        </p:txBody>
      </p:sp>
      <p:pic>
        <p:nvPicPr>
          <p:cNvPr id="410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297180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715000"/>
            <a:ext cx="1276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3" y="5715000"/>
            <a:ext cx="838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5757863"/>
            <a:ext cx="1450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3" name="Text Box 20"/>
          <p:cNvSpPr txBox="1">
            <a:spLocks noChangeArrowheads="1"/>
          </p:cNvSpPr>
          <p:nvPr/>
        </p:nvSpPr>
        <p:spPr bwMode="auto">
          <a:xfrm>
            <a:off x="144463" y="1219200"/>
            <a:ext cx="9221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 Entrada em negócios de elevada atractividade</a:t>
            </a:r>
          </a:p>
          <a:p>
            <a:pPr eaLnBrk="1" hangingPunct="1">
              <a:buFont typeface="Symbol" pitchFamily="18" charset="2"/>
              <a:buChar char="·"/>
            </a:pPr>
            <a:endParaRPr lang="pt-PT" sz="2000">
              <a:latin typeface="Times New Roman" pitchFamily="18" charset="0"/>
            </a:endParaRPr>
          </a:p>
        </p:txBody>
      </p:sp>
      <p:sp>
        <p:nvSpPr>
          <p:cNvPr id="8" name="Rectângulo 7"/>
          <p:cNvSpPr>
            <a:spLocks noChangeArrowheads="1"/>
          </p:cNvSpPr>
          <p:nvPr/>
        </p:nvSpPr>
        <p:spPr bwMode="auto">
          <a:xfrm>
            <a:off x="1528763" y="4114800"/>
            <a:ext cx="6394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Inicialmente fabricava os semicondutores e com o evoluir do mercado e dos seus conhecimentos técnicos passou também a fabricar telemóveis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325" y="2803525"/>
            <a:ext cx="304006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smtClean="0">
                <a:solidFill>
                  <a:srgbClr val="FFFF00"/>
                </a:solidFill>
              </a:rPr>
              <a:t>Custos </a:t>
            </a:r>
            <a:r>
              <a:rPr lang="pt-PT" sz="2800" b="1" dirty="0">
                <a:solidFill>
                  <a:srgbClr val="FFFF00"/>
                </a:solidFill>
              </a:rPr>
              <a:t>da integração vertical</a:t>
            </a:r>
          </a:p>
        </p:txBody>
      </p:sp>
      <p:sp>
        <p:nvSpPr>
          <p:cNvPr id="23556" name="Rectângulo 4"/>
          <p:cNvSpPr>
            <a:spLocks noChangeArrowheads="1"/>
          </p:cNvSpPr>
          <p:nvPr/>
        </p:nvSpPr>
        <p:spPr bwMode="auto">
          <a:xfrm>
            <a:off x="207963" y="1997075"/>
            <a:ext cx="87836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sz="2300" b="1"/>
              <a:t>Os custos da integração vertical incluem a ultrapassagem das barreiras à entrada, as deseconomias de escala, , as barreiras à saída, as necessidades acrescidas de capital, e a dificuldade de balanceamento da cadeia operacional. </a:t>
            </a:r>
            <a:endParaRPr lang="pt-PT" sz="2300"/>
          </a:p>
        </p:txBody>
      </p:sp>
      <p:sp>
        <p:nvSpPr>
          <p:cNvPr id="23557" name="Text Box 20"/>
          <p:cNvSpPr txBox="1">
            <a:spLocks noChangeArrowheads="1"/>
          </p:cNvSpPr>
          <p:nvPr/>
        </p:nvSpPr>
        <p:spPr bwMode="auto">
          <a:xfrm>
            <a:off x="1828800" y="4159250"/>
            <a:ext cx="64008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2000">
                <a:latin typeface="Times New Roman" pitchFamily="18" charset="0"/>
              </a:rPr>
              <a:t>Ultrapassagem das barreiras à entrada</a:t>
            </a:r>
          </a:p>
          <a:p>
            <a:pPr eaLnBrk="1" hangingPunct="1">
              <a:buFont typeface="Symbol" pitchFamily="18" charset="2"/>
              <a:buChar char="·"/>
            </a:pPr>
            <a:r>
              <a:rPr lang="pt-PT" sz="2000">
                <a:latin typeface="Times New Roman" pitchFamily="18" charset="0"/>
              </a:rPr>
              <a:t>Deseconomias de escala</a:t>
            </a:r>
          </a:p>
          <a:p>
            <a:pPr eaLnBrk="1" hangingPunct="1">
              <a:buFont typeface="Symbol" pitchFamily="18" charset="2"/>
              <a:buChar char="·"/>
            </a:pPr>
            <a:r>
              <a:rPr lang="pt-PT" sz="2000">
                <a:latin typeface="Times New Roman" pitchFamily="18" charset="0"/>
              </a:rPr>
              <a:t>Maiores barreiras à saída</a:t>
            </a:r>
          </a:p>
          <a:p>
            <a:pPr eaLnBrk="1" hangingPunct="1">
              <a:buFont typeface="Symbol" pitchFamily="18" charset="2"/>
              <a:buChar char="·"/>
            </a:pPr>
            <a:r>
              <a:rPr lang="pt-PT" sz="2000">
                <a:latin typeface="Times New Roman" pitchFamily="18" charset="0"/>
              </a:rPr>
              <a:t>Necessidades acrescidas de recursos financeiros</a:t>
            </a:r>
          </a:p>
          <a:p>
            <a:pPr eaLnBrk="1" hangingPunct="1">
              <a:buFont typeface="Symbol" pitchFamily="18" charset="2"/>
              <a:buChar char="·"/>
            </a:pPr>
            <a:r>
              <a:rPr lang="pt-PT" sz="2000">
                <a:latin typeface="Times New Roman" pitchFamily="18" charset="0"/>
              </a:rPr>
              <a:t>Dificuldade de balanceamento da cadeia operacional</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Custos da integração vertical</a:t>
            </a:r>
          </a:p>
        </p:txBody>
      </p:sp>
      <p:sp>
        <p:nvSpPr>
          <p:cNvPr id="7173" name="Text Box 20"/>
          <p:cNvSpPr txBox="1">
            <a:spLocks noChangeArrowheads="1"/>
          </p:cNvSpPr>
          <p:nvPr/>
        </p:nvSpPr>
        <p:spPr bwMode="auto">
          <a:xfrm>
            <a:off x="379413" y="1381125"/>
            <a:ext cx="815498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3600">
                <a:latin typeface="Times New Roman" pitchFamily="18" charset="0"/>
              </a:rPr>
              <a:t> Ultrapassagem das barreiras à entrada</a:t>
            </a:r>
          </a:p>
          <a:p>
            <a:pPr eaLnBrk="1" hangingPunct="1">
              <a:buFont typeface="Symbol" pitchFamily="18" charset="2"/>
              <a:buChar char="·"/>
            </a:pPr>
            <a:endParaRPr lang="pt-PT" sz="2000">
              <a:latin typeface="Times New Roman" pitchFamily="18" charset="0"/>
            </a:endParaRPr>
          </a:p>
        </p:txBody>
      </p:sp>
      <p:sp>
        <p:nvSpPr>
          <p:cNvPr id="2" name="Rectângulo 1"/>
          <p:cNvSpPr>
            <a:spLocks noChangeArrowheads="1"/>
          </p:cNvSpPr>
          <p:nvPr/>
        </p:nvSpPr>
        <p:spPr bwMode="auto">
          <a:xfrm>
            <a:off x="1638300" y="3657600"/>
            <a:ext cx="6143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A Lesilan, uma empresa têxtil da zona de Leiria, integrou verticalmente a jusante investindo grande somas de dinheiro para alugar e adquirir espaços para construir a sua rede de lojas LANIDOR em Portugal</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90800"/>
            <a:ext cx="42846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Custos da integração vertical</a:t>
            </a:r>
          </a:p>
        </p:txBody>
      </p:sp>
      <p:sp>
        <p:nvSpPr>
          <p:cNvPr id="7173" name="Text Box 20"/>
          <p:cNvSpPr txBox="1">
            <a:spLocks noChangeArrowheads="1"/>
          </p:cNvSpPr>
          <p:nvPr/>
        </p:nvSpPr>
        <p:spPr bwMode="auto">
          <a:xfrm>
            <a:off x="379413" y="1381125"/>
            <a:ext cx="815498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3600">
                <a:latin typeface="Times New Roman" pitchFamily="18" charset="0"/>
              </a:rPr>
              <a:t> Deseconomias de escala</a:t>
            </a:r>
          </a:p>
          <a:p>
            <a:pPr eaLnBrk="1" hangingPunct="1">
              <a:buFont typeface="Symbol" pitchFamily="18" charset="2"/>
              <a:buChar char="·"/>
            </a:pPr>
            <a:endParaRPr lang="pt-PT" sz="2000">
              <a:latin typeface="Times New Roman" pitchFamily="18" charset="0"/>
            </a:endParaRPr>
          </a:p>
        </p:txBody>
      </p:sp>
      <p:sp>
        <p:nvSpPr>
          <p:cNvPr id="2" name="Rectângulo 1"/>
          <p:cNvSpPr>
            <a:spLocks noChangeArrowheads="1"/>
          </p:cNvSpPr>
          <p:nvPr/>
        </p:nvSpPr>
        <p:spPr bwMode="auto">
          <a:xfrm>
            <a:off x="1638300" y="4038600"/>
            <a:ext cx="6143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A empresa Quinta Nova Porcelanas instalou na sua fábrica um equipamento fabril de produção de pasta muito superior aquilo que efectivamente consome, gerando ineficiência no seu processo produtivo perdendo claramente vantagem competitiva</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743200"/>
            <a:ext cx="3932238"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Custos da integração vertical</a:t>
            </a:r>
          </a:p>
        </p:txBody>
      </p:sp>
      <p:sp>
        <p:nvSpPr>
          <p:cNvPr id="7173" name="Text Box 20"/>
          <p:cNvSpPr txBox="1">
            <a:spLocks noChangeArrowheads="1"/>
          </p:cNvSpPr>
          <p:nvPr/>
        </p:nvSpPr>
        <p:spPr bwMode="auto">
          <a:xfrm>
            <a:off x="379413" y="1381125"/>
            <a:ext cx="815498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3600">
                <a:latin typeface="Times New Roman" pitchFamily="18" charset="0"/>
              </a:rPr>
              <a:t> Maiores barreiras à saída</a:t>
            </a:r>
          </a:p>
          <a:p>
            <a:pPr eaLnBrk="1" hangingPunct="1">
              <a:buFont typeface="Symbol" pitchFamily="18" charset="2"/>
              <a:buChar char="·"/>
            </a:pPr>
            <a:endParaRPr lang="pt-PT" sz="2000">
              <a:latin typeface="Times New Roman" pitchFamily="18" charset="0"/>
            </a:endParaRPr>
          </a:p>
        </p:txBody>
      </p:sp>
      <p:sp>
        <p:nvSpPr>
          <p:cNvPr id="2" name="Rectângulo 1"/>
          <p:cNvSpPr>
            <a:spLocks noChangeArrowheads="1"/>
          </p:cNvSpPr>
          <p:nvPr/>
        </p:nvSpPr>
        <p:spPr bwMode="auto">
          <a:xfrm>
            <a:off x="1638300" y="4038600"/>
            <a:ext cx="6143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A empresa de calçado Growela envolveu-se tanto na concepção, produção e comercialização do calçado que agora aumentou os custos de saída de um negócio em declínio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2590800"/>
            <a:ext cx="2743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Custos da integração vertical</a:t>
            </a:r>
          </a:p>
        </p:txBody>
      </p:sp>
      <p:sp>
        <p:nvSpPr>
          <p:cNvPr id="7173" name="Text Box 20"/>
          <p:cNvSpPr txBox="1">
            <a:spLocks noChangeArrowheads="1"/>
          </p:cNvSpPr>
          <p:nvPr/>
        </p:nvSpPr>
        <p:spPr bwMode="auto">
          <a:xfrm>
            <a:off x="0" y="1381125"/>
            <a:ext cx="9677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3600">
                <a:latin typeface="Times New Roman" pitchFamily="18" charset="0"/>
              </a:rPr>
              <a:t> Necessidades acrescidas de recursos financeiros</a:t>
            </a:r>
          </a:p>
          <a:p>
            <a:pPr eaLnBrk="1" hangingPunct="1">
              <a:buFont typeface="Symbol" pitchFamily="18" charset="2"/>
              <a:buChar char="·"/>
            </a:pPr>
            <a:endParaRPr lang="pt-PT" sz="2000">
              <a:latin typeface="Times New Roman" pitchFamily="18" charset="0"/>
            </a:endParaRPr>
          </a:p>
        </p:txBody>
      </p:sp>
      <p:sp>
        <p:nvSpPr>
          <p:cNvPr id="2" name="Rectângulo 1"/>
          <p:cNvSpPr>
            <a:spLocks noChangeArrowheads="1"/>
          </p:cNvSpPr>
          <p:nvPr/>
        </p:nvSpPr>
        <p:spPr bwMode="auto">
          <a:xfrm>
            <a:off x="1638300" y="4038600"/>
            <a:ext cx="6143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A Inapa tem necessidades acrescidas de maiores recursos financeiros por estar no negócio de produção de papel e simultaneamente na distribuição de artigos de papelaria</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2514600"/>
            <a:ext cx="22352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Custos da integração vertical</a:t>
            </a:r>
          </a:p>
        </p:txBody>
      </p:sp>
      <p:sp>
        <p:nvSpPr>
          <p:cNvPr id="7173" name="Text Box 20"/>
          <p:cNvSpPr txBox="1">
            <a:spLocks noChangeArrowheads="1"/>
          </p:cNvSpPr>
          <p:nvPr/>
        </p:nvSpPr>
        <p:spPr bwMode="auto">
          <a:xfrm>
            <a:off x="0" y="1381125"/>
            <a:ext cx="96774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Symbol" pitchFamily="18" charset="2"/>
              <a:buChar char="·"/>
            </a:pPr>
            <a:r>
              <a:rPr lang="pt-PT" sz="3600">
                <a:latin typeface="Times New Roman" pitchFamily="18" charset="0"/>
              </a:rPr>
              <a:t> Dificuldade de balanceamento da cadeia operacional</a:t>
            </a:r>
          </a:p>
          <a:p>
            <a:pPr eaLnBrk="1" hangingPunct="1">
              <a:buFont typeface="Symbol" pitchFamily="18" charset="2"/>
              <a:buChar char="·"/>
            </a:pPr>
            <a:endParaRPr lang="pt-PT" sz="3600">
              <a:latin typeface="Times New Roman" pitchFamily="18" charset="0"/>
            </a:endParaRPr>
          </a:p>
          <a:p>
            <a:pPr eaLnBrk="1" hangingPunct="1">
              <a:buFont typeface="Symbol" pitchFamily="18" charset="2"/>
              <a:buChar char="·"/>
            </a:pPr>
            <a:endParaRPr lang="pt-PT" sz="2000">
              <a:latin typeface="Times New Roman" pitchFamily="18" charset="0"/>
            </a:endParaRPr>
          </a:p>
        </p:txBody>
      </p:sp>
      <p:sp>
        <p:nvSpPr>
          <p:cNvPr id="2" name="Rectângulo 1"/>
          <p:cNvSpPr>
            <a:spLocks noChangeArrowheads="1"/>
          </p:cNvSpPr>
          <p:nvPr/>
        </p:nvSpPr>
        <p:spPr bwMode="auto">
          <a:xfrm>
            <a:off x="1766888" y="4724400"/>
            <a:ext cx="6143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A Samsung não balanceia em termos iguais a produção de fabrico de semicondutores e a sua produção em termos de produtos de electrónica e informática que disponibiliza para o mercado, o que por vezes leva a ter excedente de produto em armazém e outras falta de matéria-prima para a fabricação dos seus produtos</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338" y="3048000"/>
            <a:ext cx="22447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Riscos da integração vertical</a:t>
            </a:r>
          </a:p>
        </p:txBody>
      </p:sp>
      <p:sp>
        <p:nvSpPr>
          <p:cNvPr id="29700" name="Rectângulo 4"/>
          <p:cNvSpPr>
            <a:spLocks noChangeArrowheads="1"/>
          </p:cNvSpPr>
          <p:nvPr/>
        </p:nvSpPr>
        <p:spPr bwMode="auto">
          <a:xfrm>
            <a:off x="207963" y="1828800"/>
            <a:ext cx="87836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sz="2300" b="1"/>
              <a:t>Os riscos da integração vertical incluem a perpetuação da ineficiência , aumento do risco operacional, a perca de acesso a tecnologias externas, redução da ligação ao mercado e a menor flexibilidade operacional. </a:t>
            </a:r>
            <a:endParaRPr lang="pt-PT" sz="2300"/>
          </a:p>
        </p:txBody>
      </p:sp>
      <p:sp>
        <p:nvSpPr>
          <p:cNvPr id="29701" name="Text Box 20"/>
          <p:cNvSpPr txBox="1">
            <a:spLocks noChangeArrowheads="1"/>
          </p:cNvSpPr>
          <p:nvPr/>
        </p:nvSpPr>
        <p:spPr bwMode="auto">
          <a:xfrm>
            <a:off x="2590800" y="3702050"/>
            <a:ext cx="48006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2000">
                <a:latin typeface="Times New Roman" pitchFamily="18" charset="0"/>
              </a:rPr>
              <a:t>Perpetuação de ineficiências</a:t>
            </a:r>
          </a:p>
          <a:p>
            <a:pPr eaLnBrk="1" hangingPunct="1">
              <a:buFont typeface="Symbol" pitchFamily="18" charset="2"/>
              <a:buChar char="·"/>
            </a:pPr>
            <a:r>
              <a:rPr lang="pt-PT" sz="2000">
                <a:latin typeface="Times New Roman" pitchFamily="18" charset="0"/>
              </a:rPr>
              <a:t>Aumento do risco operacional</a:t>
            </a:r>
          </a:p>
          <a:p>
            <a:pPr eaLnBrk="1" hangingPunct="1">
              <a:buFont typeface="Symbol" pitchFamily="18" charset="2"/>
              <a:buChar char="·"/>
            </a:pPr>
            <a:r>
              <a:rPr lang="pt-PT" sz="2000">
                <a:latin typeface="Times New Roman" pitchFamily="18" charset="0"/>
              </a:rPr>
              <a:t>Perca de acesso a tecnologias externas</a:t>
            </a:r>
          </a:p>
          <a:p>
            <a:pPr eaLnBrk="1" hangingPunct="1">
              <a:buFont typeface="Symbol" pitchFamily="18" charset="2"/>
              <a:buChar char="·"/>
            </a:pPr>
            <a:r>
              <a:rPr lang="pt-PT" sz="2000">
                <a:latin typeface="Times New Roman" pitchFamily="18" charset="0"/>
              </a:rPr>
              <a:t>Redução da ligação do mercado</a:t>
            </a:r>
          </a:p>
          <a:p>
            <a:pPr eaLnBrk="1" hangingPunct="1">
              <a:buFont typeface="Symbol" pitchFamily="18" charset="2"/>
              <a:buChar char="·"/>
            </a:pPr>
            <a:r>
              <a:rPr lang="pt-PT" sz="2000">
                <a:latin typeface="Times New Roman" pitchFamily="18" charset="0"/>
              </a:rPr>
              <a:t>Menor flexibilidade operacional</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Riscos da integração vertical</a:t>
            </a:r>
          </a:p>
        </p:txBody>
      </p:sp>
      <p:sp>
        <p:nvSpPr>
          <p:cNvPr id="7173" name="Text Box 20"/>
          <p:cNvSpPr txBox="1">
            <a:spLocks noChangeArrowheads="1"/>
          </p:cNvSpPr>
          <p:nvPr/>
        </p:nvSpPr>
        <p:spPr bwMode="auto">
          <a:xfrm>
            <a:off x="144463" y="1219200"/>
            <a:ext cx="9221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 Perpetuação de ineficiências</a:t>
            </a:r>
          </a:p>
          <a:p>
            <a:pPr eaLnBrk="1" hangingPunct="1">
              <a:buFont typeface="Symbol" pitchFamily="18" charset="2"/>
              <a:buChar char="·"/>
            </a:pPr>
            <a:endParaRPr lang="pt-PT" sz="2000">
              <a:latin typeface="Times New Roman" pitchFamily="18" charset="0"/>
            </a:endParaRPr>
          </a:p>
        </p:txBody>
      </p:sp>
      <p:sp>
        <p:nvSpPr>
          <p:cNvPr id="8" name="Rectângulo 7"/>
          <p:cNvSpPr>
            <a:spLocks noChangeArrowheads="1"/>
          </p:cNvSpPr>
          <p:nvPr/>
        </p:nvSpPr>
        <p:spPr bwMode="auto">
          <a:xfrm>
            <a:off x="1528763" y="4114800"/>
            <a:ext cx="6394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A General Motors produz internamente os componentes dos veículos o que pode levar a níveis de eficiência e qualidade menores do que poderia exigir a um fornecedor externo</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74975"/>
            <a:ext cx="43481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Riscos da integração vertical</a:t>
            </a:r>
          </a:p>
        </p:txBody>
      </p:sp>
      <p:sp>
        <p:nvSpPr>
          <p:cNvPr id="7173" name="Text Box 20"/>
          <p:cNvSpPr txBox="1">
            <a:spLocks noChangeArrowheads="1"/>
          </p:cNvSpPr>
          <p:nvPr/>
        </p:nvSpPr>
        <p:spPr bwMode="auto">
          <a:xfrm>
            <a:off x="144463" y="1219200"/>
            <a:ext cx="9221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 Aumento do risco operacional</a:t>
            </a:r>
          </a:p>
          <a:p>
            <a:pPr eaLnBrk="1" hangingPunct="1">
              <a:buFont typeface="Symbol" pitchFamily="18" charset="2"/>
              <a:buChar char="·"/>
            </a:pPr>
            <a:endParaRPr lang="pt-PT" sz="2000">
              <a:latin typeface="Times New Roman" pitchFamily="18" charset="0"/>
            </a:endParaRPr>
          </a:p>
        </p:txBody>
      </p:sp>
      <p:sp>
        <p:nvSpPr>
          <p:cNvPr id="8" name="Rectângulo 7"/>
          <p:cNvSpPr>
            <a:spLocks noChangeArrowheads="1"/>
          </p:cNvSpPr>
          <p:nvPr/>
        </p:nvSpPr>
        <p:spPr bwMode="auto">
          <a:xfrm>
            <a:off x="1528763" y="4114800"/>
            <a:ext cx="6394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A Daiei (Japão) começou a produzir alguns produtos que distribuía aumentando os custos fixos e ficou exposta a um maior risco operacional</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95600"/>
            <a:ext cx="4333875"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512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Integração Vertical</a:t>
            </a:r>
            <a:endParaRPr lang="pt-PT" sz="2800" b="1" dirty="0" smtClean="0">
              <a:solidFill>
                <a:srgbClr val="FFFF00"/>
              </a:solidFill>
            </a:endParaRPr>
          </a:p>
        </p:txBody>
      </p:sp>
      <p:sp>
        <p:nvSpPr>
          <p:cNvPr id="24" name="Marcador de Posição de Conteúdo 2"/>
          <p:cNvSpPr>
            <a:spLocks noGrp="1"/>
          </p:cNvSpPr>
          <p:nvPr>
            <p:ph idx="1"/>
          </p:nvPr>
        </p:nvSpPr>
        <p:spPr>
          <a:xfrm>
            <a:off x="228600" y="1916113"/>
            <a:ext cx="7497763" cy="4800600"/>
          </a:xfrm>
        </p:spPr>
        <p:txBody>
          <a:bodyPr>
            <a:normAutofit/>
          </a:bodyPr>
          <a:lstStyle/>
          <a:p>
            <a:pPr>
              <a:spcBef>
                <a:spcPts val="1200"/>
              </a:spcBef>
              <a:spcAft>
                <a:spcPts val="1200"/>
              </a:spcAft>
              <a:defRPr/>
            </a:pPr>
            <a:r>
              <a:rPr lang="pt-PT" dirty="0" smtClean="0"/>
              <a:t>Pode ser a montante ou a jusante</a:t>
            </a:r>
          </a:p>
          <a:p>
            <a:pPr>
              <a:spcBef>
                <a:spcPts val="1200"/>
              </a:spcBef>
              <a:spcAft>
                <a:spcPts val="1200"/>
              </a:spcAft>
              <a:defRPr/>
            </a:pPr>
            <a:endParaRPr lang="pt-PT" dirty="0"/>
          </a:p>
          <a:p>
            <a:pPr>
              <a:spcBef>
                <a:spcPts val="1200"/>
              </a:spcBef>
              <a:spcAft>
                <a:spcPts val="1200"/>
              </a:spcAft>
              <a:defRPr/>
            </a:pPr>
            <a:endParaRPr lang="pt-PT" dirty="0" smtClean="0"/>
          </a:p>
          <a:p>
            <a:pPr>
              <a:spcBef>
                <a:spcPts val="1200"/>
              </a:spcBef>
              <a:spcAft>
                <a:spcPts val="1200"/>
              </a:spcAft>
              <a:defRPr/>
            </a:pPr>
            <a:r>
              <a:rPr lang="pt-PT" dirty="0" smtClean="0"/>
              <a:t>Pode ser total ou parcial</a:t>
            </a:r>
          </a:p>
          <a:p>
            <a:pPr>
              <a:defRPr/>
            </a:pPr>
            <a:endParaRPr lang="pt-PT" dirty="0"/>
          </a:p>
        </p:txBody>
      </p:sp>
      <p:sp>
        <p:nvSpPr>
          <p:cNvPr id="3" name="Fluxograma: dados armazenados 2"/>
          <p:cNvSpPr/>
          <p:nvPr/>
        </p:nvSpPr>
        <p:spPr bwMode="auto">
          <a:xfrm rot="16200000">
            <a:off x="5780088" y="2106613"/>
            <a:ext cx="838200" cy="1676400"/>
          </a:xfrm>
          <a:prstGeom prst="flowChartOnlineStorag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pt-PT">
              <a:latin typeface="Arial" pitchFamily="34" charset="0"/>
            </a:endParaRPr>
          </a:p>
        </p:txBody>
      </p:sp>
      <p:sp>
        <p:nvSpPr>
          <p:cNvPr id="5128" name="CaixaDeTexto 4"/>
          <p:cNvSpPr txBox="1">
            <a:spLocks noChangeArrowheads="1"/>
          </p:cNvSpPr>
          <p:nvPr/>
        </p:nvSpPr>
        <p:spPr bwMode="auto">
          <a:xfrm>
            <a:off x="5513388" y="2754313"/>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2000" b="1"/>
              <a:t>I&amp;D</a:t>
            </a:r>
          </a:p>
        </p:txBody>
      </p:sp>
      <p:sp>
        <p:nvSpPr>
          <p:cNvPr id="27" name="Fluxograma: dados armazenados 26"/>
          <p:cNvSpPr/>
          <p:nvPr/>
        </p:nvSpPr>
        <p:spPr bwMode="auto">
          <a:xfrm rot="16200000">
            <a:off x="5780088" y="2794000"/>
            <a:ext cx="838200" cy="1676400"/>
          </a:xfrm>
          <a:prstGeom prst="flowChartOnlineStorag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pt-PT">
              <a:latin typeface="Arial" pitchFamily="34" charset="0"/>
            </a:endParaRPr>
          </a:p>
        </p:txBody>
      </p:sp>
      <p:sp>
        <p:nvSpPr>
          <p:cNvPr id="5130" name="CaixaDeTexto 27"/>
          <p:cNvSpPr txBox="1">
            <a:spLocks noChangeArrowheads="1"/>
          </p:cNvSpPr>
          <p:nvPr/>
        </p:nvSpPr>
        <p:spPr bwMode="auto">
          <a:xfrm>
            <a:off x="5513388" y="34417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2000" b="1"/>
              <a:t>Compras</a:t>
            </a:r>
          </a:p>
        </p:txBody>
      </p:sp>
      <p:sp>
        <p:nvSpPr>
          <p:cNvPr id="29" name="Fluxograma: dados armazenados 28"/>
          <p:cNvSpPr/>
          <p:nvPr/>
        </p:nvSpPr>
        <p:spPr bwMode="auto">
          <a:xfrm rot="16200000">
            <a:off x="5780088" y="3508375"/>
            <a:ext cx="838200" cy="1676400"/>
          </a:xfrm>
          <a:prstGeom prst="flowChartOnlineStorag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pt-PT">
              <a:latin typeface="Arial" pitchFamily="34" charset="0"/>
            </a:endParaRPr>
          </a:p>
        </p:txBody>
      </p:sp>
      <p:sp>
        <p:nvSpPr>
          <p:cNvPr id="5132" name="CaixaDeTexto 29"/>
          <p:cNvSpPr txBox="1">
            <a:spLocks noChangeArrowheads="1"/>
          </p:cNvSpPr>
          <p:nvPr/>
        </p:nvSpPr>
        <p:spPr bwMode="auto">
          <a:xfrm>
            <a:off x="5513388" y="415607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2000" b="1"/>
              <a:t>Produção</a:t>
            </a:r>
          </a:p>
        </p:txBody>
      </p:sp>
      <p:sp>
        <p:nvSpPr>
          <p:cNvPr id="32" name="Fluxograma: dados armazenados 31"/>
          <p:cNvSpPr/>
          <p:nvPr/>
        </p:nvSpPr>
        <p:spPr bwMode="auto">
          <a:xfrm rot="16200000">
            <a:off x="5780088" y="4192588"/>
            <a:ext cx="838200" cy="1676400"/>
          </a:xfrm>
          <a:prstGeom prst="flowChartOnlineStorag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pt-PT">
              <a:latin typeface="Arial" pitchFamily="34" charset="0"/>
            </a:endParaRPr>
          </a:p>
        </p:txBody>
      </p:sp>
      <p:sp>
        <p:nvSpPr>
          <p:cNvPr id="5134" name="CaixaDeTexto 33"/>
          <p:cNvSpPr txBox="1">
            <a:spLocks noChangeArrowheads="1"/>
          </p:cNvSpPr>
          <p:nvPr/>
        </p:nvSpPr>
        <p:spPr bwMode="auto">
          <a:xfrm>
            <a:off x="5410200" y="4897438"/>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2000" b="1"/>
              <a:t>Marketing</a:t>
            </a:r>
          </a:p>
        </p:txBody>
      </p:sp>
      <p:sp>
        <p:nvSpPr>
          <p:cNvPr id="36" name="Fluxograma: dados armazenados 35"/>
          <p:cNvSpPr/>
          <p:nvPr/>
        </p:nvSpPr>
        <p:spPr bwMode="auto">
          <a:xfrm rot="16200000">
            <a:off x="5780088" y="4878388"/>
            <a:ext cx="838200" cy="1676400"/>
          </a:xfrm>
          <a:prstGeom prst="flowChartOnlineStorag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pt-PT">
              <a:latin typeface="Arial" pitchFamily="34" charset="0"/>
            </a:endParaRPr>
          </a:p>
        </p:txBody>
      </p:sp>
      <p:sp>
        <p:nvSpPr>
          <p:cNvPr id="5136" name="CaixaDeTexto 37"/>
          <p:cNvSpPr txBox="1">
            <a:spLocks noChangeArrowheads="1"/>
          </p:cNvSpPr>
          <p:nvPr/>
        </p:nvSpPr>
        <p:spPr bwMode="auto">
          <a:xfrm>
            <a:off x="5360988" y="5526088"/>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2000" b="1"/>
              <a:t>Distribuição</a:t>
            </a:r>
          </a:p>
        </p:txBody>
      </p:sp>
      <p:sp>
        <p:nvSpPr>
          <p:cNvPr id="39" name="Fluxograma: dados armazenados 38"/>
          <p:cNvSpPr/>
          <p:nvPr/>
        </p:nvSpPr>
        <p:spPr bwMode="auto">
          <a:xfrm rot="16200000">
            <a:off x="5780088" y="5600700"/>
            <a:ext cx="838200" cy="1676400"/>
          </a:xfrm>
          <a:prstGeom prst="flowChartOnlineStorag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pt-PT">
              <a:latin typeface="Arial" pitchFamily="34" charset="0"/>
            </a:endParaRPr>
          </a:p>
        </p:txBody>
      </p:sp>
      <p:sp>
        <p:nvSpPr>
          <p:cNvPr id="5138" name="CaixaDeTexto 40"/>
          <p:cNvSpPr txBox="1">
            <a:spLocks noChangeArrowheads="1"/>
          </p:cNvSpPr>
          <p:nvPr/>
        </p:nvSpPr>
        <p:spPr bwMode="auto">
          <a:xfrm>
            <a:off x="5513388" y="62484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2000" b="1"/>
              <a:t>Serviço</a:t>
            </a:r>
          </a:p>
        </p:txBody>
      </p:sp>
      <p:cxnSp>
        <p:nvCxnSpPr>
          <p:cNvPr id="5139" name="Conexão recta unidireccional 6"/>
          <p:cNvCxnSpPr>
            <a:cxnSpLocks noChangeShapeType="1"/>
          </p:cNvCxnSpPr>
          <p:nvPr/>
        </p:nvCxnSpPr>
        <p:spPr bwMode="auto">
          <a:xfrm>
            <a:off x="7543800" y="2601913"/>
            <a:ext cx="0" cy="4179887"/>
          </a:xfrm>
          <a:prstGeom prst="straightConnector1">
            <a:avLst/>
          </a:prstGeom>
          <a:noFill/>
          <a:ln w="571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40" name="Rectângulo 9"/>
          <p:cNvSpPr>
            <a:spLocks noChangeArrowheads="1"/>
          </p:cNvSpPr>
          <p:nvPr/>
        </p:nvSpPr>
        <p:spPr bwMode="auto">
          <a:xfrm>
            <a:off x="7696200" y="2971800"/>
            <a:ext cx="1336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spcAft>
                <a:spcPts val="1200"/>
              </a:spcAft>
            </a:pPr>
            <a:r>
              <a:rPr lang="pt-PT"/>
              <a:t>Integração Vertical a Montante</a:t>
            </a:r>
          </a:p>
        </p:txBody>
      </p:sp>
      <p:sp>
        <p:nvSpPr>
          <p:cNvPr id="5141" name="Rectângulo 41"/>
          <p:cNvSpPr>
            <a:spLocks noChangeArrowheads="1"/>
          </p:cNvSpPr>
          <p:nvPr/>
        </p:nvSpPr>
        <p:spPr bwMode="auto">
          <a:xfrm>
            <a:off x="7696200" y="5486400"/>
            <a:ext cx="1336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spcAft>
                <a:spcPts val="1200"/>
              </a:spcAft>
            </a:pPr>
            <a:r>
              <a:rPr lang="pt-PT"/>
              <a:t>Integração Vertical a Jusante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Riscos da integração vertical</a:t>
            </a:r>
          </a:p>
        </p:txBody>
      </p:sp>
      <p:sp>
        <p:nvSpPr>
          <p:cNvPr id="7173" name="Text Box 20"/>
          <p:cNvSpPr txBox="1">
            <a:spLocks noChangeArrowheads="1"/>
          </p:cNvSpPr>
          <p:nvPr/>
        </p:nvSpPr>
        <p:spPr bwMode="auto">
          <a:xfrm>
            <a:off x="144463" y="1219200"/>
            <a:ext cx="9221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 Perca de acesso a tecnologias externas</a:t>
            </a:r>
          </a:p>
          <a:p>
            <a:pPr eaLnBrk="1" hangingPunct="1">
              <a:buFont typeface="Symbol" pitchFamily="18" charset="2"/>
              <a:buChar char="·"/>
            </a:pPr>
            <a:endParaRPr lang="pt-PT" sz="2000">
              <a:latin typeface="Times New Roman" pitchFamily="18" charset="0"/>
            </a:endParaRPr>
          </a:p>
        </p:txBody>
      </p:sp>
      <p:sp>
        <p:nvSpPr>
          <p:cNvPr id="8" name="Rectângulo 7"/>
          <p:cNvSpPr>
            <a:spLocks noChangeArrowheads="1"/>
          </p:cNvSpPr>
          <p:nvPr/>
        </p:nvSpPr>
        <p:spPr bwMode="auto">
          <a:xfrm>
            <a:off x="1528763" y="4114800"/>
            <a:ext cx="6394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Recorre quase exclusivamente a “hardware” e “software” produzido internamente, correndo o risco de não aceder a tecnologias porventura mais avançadas de outras empresas </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925" y="2779713"/>
            <a:ext cx="2041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3165475"/>
            <a:ext cx="976312"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Riscos da integração vertical</a:t>
            </a:r>
          </a:p>
        </p:txBody>
      </p:sp>
      <p:sp>
        <p:nvSpPr>
          <p:cNvPr id="7173" name="Text Box 20"/>
          <p:cNvSpPr txBox="1">
            <a:spLocks noChangeArrowheads="1"/>
          </p:cNvSpPr>
          <p:nvPr/>
        </p:nvSpPr>
        <p:spPr bwMode="auto">
          <a:xfrm>
            <a:off x="144463" y="1219200"/>
            <a:ext cx="9221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 Redução da ligação do mercado</a:t>
            </a:r>
          </a:p>
          <a:p>
            <a:pPr eaLnBrk="1" hangingPunct="1">
              <a:buFont typeface="Symbol" pitchFamily="18" charset="2"/>
              <a:buChar char="·"/>
            </a:pPr>
            <a:endParaRPr lang="pt-PT" sz="2000">
              <a:latin typeface="Times New Roman" pitchFamily="18" charset="0"/>
            </a:endParaRPr>
          </a:p>
        </p:txBody>
      </p:sp>
      <p:sp>
        <p:nvSpPr>
          <p:cNvPr id="8" name="Rectângulo 7"/>
          <p:cNvSpPr>
            <a:spLocks noChangeArrowheads="1"/>
          </p:cNvSpPr>
          <p:nvPr/>
        </p:nvSpPr>
        <p:spPr bwMode="auto">
          <a:xfrm>
            <a:off x="1528763" y="4114800"/>
            <a:ext cx="6394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A Matsushita Electric, a maior produtora de componentes eléctricos no Japão, criou uma rede de retalho filiada, ficando demasiado dependente da informação dos seus lojistas, quando os compradores começaram a comprar em grandes superfícies demoraram muito tempo a reagir</a:t>
            </a: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2971800"/>
            <a:ext cx="57912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6858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Riscos da integração vertical</a:t>
            </a:r>
          </a:p>
        </p:txBody>
      </p:sp>
      <p:sp>
        <p:nvSpPr>
          <p:cNvPr id="7173" name="Text Box 20"/>
          <p:cNvSpPr txBox="1">
            <a:spLocks noChangeArrowheads="1"/>
          </p:cNvSpPr>
          <p:nvPr/>
        </p:nvSpPr>
        <p:spPr bwMode="auto">
          <a:xfrm>
            <a:off x="144463" y="1219200"/>
            <a:ext cx="9221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endParaRPr lang="pt-PT" sz="2000">
              <a:latin typeface="Times New Roman" pitchFamily="18" charset="0"/>
            </a:endParaRPr>
          </a:p>
          <a:p>
            <a:pPr eaLnBrk="1" hangingPunct="1">
              <a:buFont typeface="Symbol" pitchFamily="18" charset="2"/>
              <a:buChar char="·"/>
            </a:pPr>
            <a:r>
              <a:rPr lang="pt-PT" sz="3600">
                <a:latin typeface="Times New Roman" pitchFamily="18" charset="0"/>
              </a:rPr>
              <a:t> Menor flexibilidade operacional</a:t>
            </a:r>
          </a:p>
          <a:p>
            <a:pPr eaLnBrk="1" hangingPunct="1">
              <a:buFont typeface="Symbol" pitchFamily="18" charset="2"/>
              <a:buChar char="·"/>
            </a:pPr>
            <a:endParaRPr lang="pt-PT" sz="2000">
              <a:latin typeface="Times New Roman" pitchFamily="18" charset="0"/>
            </a:endParaRPr>
          </a:p>
        </p:txBody>
      </p:sp>
      <p:sp>
        <p:nvSpPr>
          <p:cNvPr id="8" name="Rectângulo 7"/>
          <p:cNvSpPr>
            <a:spLocks noChangeArrowheads="1"/>
          </p:cNvSpPr>
          <p:nvPr/>
        </p:nvSpPr>
        <p:spPr bwMode="auto">
          <a:xfrm>
            <a:off x="1528763" y="3614738"/>
            <a:ext cx="639445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Uma empresa que escolha integrar verticalmente pode levar a maiores riscos em termos de eficiência de flexibilidade em caso de sazonalidade, pois face a uma quebra de procura os custos operacionais mantém-se, existindo ainda a possibilidade também de não ter a capacidade para aumentar a produção em casos de procura activa. Mas o contrário também pode acontecer. A Siemens por exemplo, integra a montante e a jusante o que requer elevados níveis de produtividade e rentabilidade em todas as actividades. Recorrer a fornecedores externos poderia levar a grandes perdas de eficiência. </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474913"/>
            <a:ext cx="261461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Integração Vertical</a:t>
            </a:r>
            <a:endParaRPr lang="pt-PT" sz="2800" b="1" dirty="0" smtClean="0">
              <a:solidFill>
                <a:srgbClr val="FFFF00"/>
              </a:solidFill>
            </a:endParaRPr>
          </a:p>
        </p:txBody>
      </p:sp>
      <p:sp>
        <p:nvSpPr>
          <p:cNvPr id="6148" name="Rectângulo 4"/>
          <p:cNvSpPr>
            <a:spLocks noChangeArrowheads="1"/>
          </p:cNvSpPr>
          <p:nvPr/>
        </p:nvSpPr>
        <p:spPr bwMode="auto">
          <a:xfrm>
            <a:off x="514350" y="1981200"/>
            <a:ext cx="90106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3200" b="1"/>
              <a:t>Faz sentido aumentar o nível de integração vertical?</a:t>
            </a:r>
            <a:endParaRPr lang="pt-PT" sz="3200"/>
          </a:p>
        </p:txBody>
      </p:sp>
      <p:pic>
        <p:nvPicPr>
          <p:cNvPr id="6149" name="Picture 14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419600"/>
            <a:ext cx="57912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73363"/>
            <a:ext cx="2743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ângulo 3"/>
          <p:cNvSpPr>
            <a:spLocks noChangeArrowheads="1"/>
          </p:cNvSpPr>
          <p:nvPr/>
        </p:nvSpPr>
        <p:spPr bwMode="auto">
          <a:xfrm>
            <a:off x="6553200" y="2503488"/>
            <a:ext cx="2438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Symbol" pitchFamily="18" charset="2"/>
              <a:buNone/>
            </a:pPr>
            <a:endParaRPr lang="pt-PT" sz="1600"/>
          </a:p>
          <a:p>
            <a:pPr algn="just">
              <a:buFont typeface="Symbol" pitchFamily="18" charset="2"/>
              <a:buNone/>
            </a:pPr>
            <a:r>
              <a:rPr lang="pt-PT" sz="1600"/>
              <a:t>1 – Quando o volume de negócios da empresa rentabilizar a nova actividade internalizada sem afectar negativamente as restantes funções</a:t>
            </a:r>
          </a:p>
          <a:p>
            <a:pPr algn="just">
              <a:buFont typeface="Symbol" pitchFamily="18" charset="2"/>
              <a:buNone/>
            </a:pPr>
            <a:endParaRPr lang="pt-PT" sz="1600"/>
          </a:p>
          <a:p>
            <a:pPr algn="just">
              <a:buFont typeface="Symbol" pitchFamily="18" charset="2"/>
              <a:buNone/>
            </a:pPr>
            <a:endParaRPr lang="pt-PT" sz="1600"/>
          </a:p>
          <a:p>
            <a:pPr algn="just">
              <a:buFont typeface="Symbol" pitchFamily="18" charset="2"/>
              <a:buNone/>
            </a:pPr>
            <a:r>
              <a:rPr lang="pt-PT" sz="1600"/>
              <a:t>2 – Quando as restantes funções da empresa beneficiarem da realização interna da nova actividade, mesmo que ela não seja, só por si, rentável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Benefícios da integração vertical</a:t>
            </a:r>
          </a:p>
        </p:txBody>
      </p:sp>
      <p:sp>
        <p:nvSpPr>
          <p:cNvPr id="7172" name="Rectângulo 4"/>
          <p:cNvSpPr>
            <a:spLocks noChangeArrowheads="1"/>
          </p:cNvSpPr>
          <p:nvPr/>
        </p:nvSpPr>
        <p:spPr bwMode="auto">
          <a:xfrm>
            <a:off x="207963" y="1828800"/>
            <a:ext cx="23828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sz="2300" b="1"/>
              <a:t>Em suma:</a:t>
            </a:r>
            <a:endParaRPr lang="pt-PT" sz="2300"/>
          </a:p>
        </p:txBody>
      </p:sp>
      <p:sp>
        <p:nvSpPr>
          <p:cNvPr id="7173" name="Text Box 20"/>
          <p:cNvSpPr txBox="1">
            <a:spLocks noChangeArrowheads="1"/>
          </p:cNvSpPr>
          <p:nvPr/>
        </p:nvSpPr>
        <p:spPr bwMode="auto">
          <a:xfrm>
            <a:off x="239713" y="3400425"/>
            <a:ext cx="4484687"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2000">
                <a:latin typeface="Times New Roman" pitchFamily="18" charset="0"/>
              </a:rPr>
              <a:t>Manutenção do Sigilo sobre tecnologias próprias</a:t>
            </a:r>
          </a:p>
          <a:p>
            <a:pPr eaLnBrk="1" hangingPunct="1">
              <a:buFont typeface="Symbol" pitchFamily="18" charset="2"/>
              <a:buChar char="·"/>
            </a:pPr>
            <a:r>
              <a:rPr lang="pt-PT" sz="2000">
                <a:latin typeface="Times New Roman" pitchFamily="18" charset="0"/>
              </a:rPr>
              <a:t>Garantia de regularidade dos fornecimentos</a:t>
            </a:r>
          </a:p>
          <a:p>
            <a:pPr eaLnBrk="1" hangingPunct="1">
              <a:buFont typeface="Symbol" pitchFamily="18" charset="2"/>
              <a:buChar char="·"/>
            </a:pPr>
            <a:r>
              <a:rPr lang="pt-PT" sz="2000">
                <a:latin typeface="Times New Roman" pitchFamily="18" charset="0"/>
              </a:rPr>
              <a:t>Acréscimo de diferenciação do produto</a:t>
            </a:r>
          </a:p>
        </p:txBody>
      </p:sp>
      <p:sp>
        <p:nvSpPr>
          <p:cNvPr id="7174" name="Rectângulo 4"/>
          <p:cNvSpPr>
            <a:spLocks noChangeArrowheads="1"/>
          </p:cNvSpPr>
          <p:nvPr/>
        </p:nvSpPr>
        <p:spPr bwMode="auto">
          <a:xfrm>
            <a:off x="1143000" y="2743200"/>
            <a:ext cx="23828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sz="2300" b="1"/>
              <a:t>A montante</a:t>
            </a:r>
            <a:endParaRPr lang="pt-PT" sz="2300"/>
          </a:p>
        </p:txBody>
      </p:sp>
      <p:sp>
        <p:nvSpPr>
          <p:cNvPr id="7175" name="Rectângulo 4"/>
          <p:cNvSpPr>
            <a:spLocks noChangeArrowheads="1"/>
          </p:cNvSpPr>
          <p:nvPr/>
        </p:nvSpPr>
        <p:spPr bwMode="auto">
          <a:xfrm>
            <a:off x="5638800" y="2743200"/>
            <a:ext cx="23828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sz="2300" b="1"/>
              <a:t>A Jusante</a:t>
            </a:r>
            <a:endParaRPr lang="pt-PT" sz="2300"/>
          </a:p>
        </p:txBody>
      </p:sp>
      <p:sp>
        <p:nvSpPr>
          <p:cNvPr id="7176" name="Text Box 20"/>
          <p:cNvSpPr txBox="1">
            <a:spLocks noChangeArrowheads="1"/>
          </p:cNvSpPr>
          <p:nvPr/>
        </p:nvSpPr>
        <p:spPr bwMode="auto">
          <a:xfrm>
            <a:off x="4953000" y="3397250"/>
            <a:ext cx="4495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pt-PT" sz="2000">
                <a:latin typeface="Times New Roman" pitchFamily="18" charset="0"/>
              </a:rPr>
              <a:t>Obtenção de informação directa do mercado</a:t>
            </a:r>
          </a:p>
          <a:p>
            <a:pPr eaLnBrk="1" hangingPunct="1">
              <a:buFont typeface="Symbol" pitchFamily="18" charset="2"/>
              <a:buChar char="·"/>
            </a:pPr>
            <a:r>
              <a:rPr lang="pt-PT" sz="2000">
                <a:latin typeface="Times New Roman" pitchFamily="18" charset="0"/>
              </a:rPr>
              <a:t>Aumentar o preço de venda</a:t>
            </a:r>
          </a:p>
          <a:p>
            <a:pPr eaLnBrk="1" hangingPunct="1">
              <a:buFont typeface="Symbol" pitchFamily="18" charset="2"/>
              <a:buChar char="·"/>
            </a:pPr>
            <a:r>
              <a:rPr lang="pt-PT" sz="2000">
                <a:latin typeface="Times New Roman" pitchFamily="18" charset="0"/>
              </a:rPr>
              <a:t>Ganhar acesso aos canais de distribuição</a:t>
            </a:r>
          </a:p>
          <a:p>
            <a:pPr eaLnBrk="1" hangingPunct="1">
              <a:buFont typeface="Symbol" pitchFamily="18" charset="2"/>
              <a:buChar char="·"/>
            </a:pPr>
            <a:r>
              <a:rPr lang="pt-PT" sz="2000">
                <a:latin typeface="Times New Roman" pitchFamily="18" charset="0"/>
              </a:rPr>
              <a:t>Completar a sua oferta aos clientes</a:t>
            </a:r>
          </a:p>
          <a:p>
            <a:pPr eaLnBrk="1" hangingPunct="1">
              <a:buFont typeface="Symbol" pitchFamily="18" charset="2"/>
              <a:buChar char="·"/>
            </a:pPr>
            <a:r>
              <a:rPr lang="pt-PT" sz="2000">
                <a:latin typeface="Times New Roman" pitchFamily="18" charset="0"/>
              </a:rPr>
              <a:t>Aumentar a diferenciação do produto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smtClean="0">
                <a:solidFill>
                  <a:srgbClr val="FFFF00"/>
                </a:solidFill>
              </a:rPr>
              <a:t>Desvantagens </a:t>
            </a:r>
            <a:r>
              <a:rPr lang="pt-PT" sz="2800" b="1" dirty="0">
                <a:solidFill>
                  <a:srgbClr val="FFFF00"/>
                </a:solidFill>
              </a:rPr>
              <a:t>da integração vertical</a:t>
            </a:r>
          </a:p>
        </p:txBody>
      </p:sp>
      <p:sp>
        <p:nvSpPr>
          <p:cNvPr id="6" name="Marcador de Posição de Conteúdo 2"/>
          <p:cNvSpPr>
            <a:spLocks noGrp="1"/>
          </p:cNvSpPr>
          <p:nvPr>
            <p:ph idx="1"/>
          </p:nvPr>
        </p:nvSpPr>
        <p:spPr>
          <a:xfrm>
            <a:off x="1524000" y="2895600"/>
            <a:ext cx="4495800" cy="1676400"/>
          </a:xfrm>
        </p:spPr>
        <p:txBody>
          <a:bodyPr/>
          <a:lstStyle/>
          <a:p>
            <a:pPr>
              <a:spcBef>
                <a:spcPts val="600"/>
              </a:spcBef>
              <a:spcAft>
                <a:spcPts val="600"/>
              </a:spcAft>
              <a:defRPr/>
            </a:pPr>
            <a:r>
              <a:rPr lang="pt-PT" sz="2000" dirty="0" smtClean="0"/>
              <a:t>Custos de coordenação </a:t>
            </a:r>
          </a:p>
          <a:p>
            <a:pPr>
              <a:spcBef>
                <a:spcPts val="600"/>
              </a:spcBef>
              <a:spcAft>
                <a:spcPts val="600"/>
              </a:spcAft>
              <a:defRPr/>
            </a:pPr>
            <a:r>
              <a:rPr lang="pt-PT" sz="2000" dirty="0" smtClean="0"/>
              <a:t>Risco de “estagnação” </a:t>
            </a:r>
          </a:p>
          <a:p>
            <a:pPr>
              <a:spcBef>
                <a:spcPts val="600"/>
              </a:spcBef>
              <a:spcAft>
                <a:spcPts val="600"/>
              </a:spcAft>
              <a:defRPr/>
            </a:pPr>
            <a:r>
              <a:rPr lang="pt-PT" sz="2000" dirty="0" smtClean="0"/>
              <a:t>Aumento do risco </a:t>
            </a:r>
          </a:p>
          <a:p>
            <a:pPr>
              <a:spcBef>
                <a:spcPts val="600"/>
              </a:spcBef>
              <a:spcAft>
                <a:spcPts val="600"/>
              </a:spcAft>
              <a:defRPr/>
            </a:pPr>
            <a:r>
              <a:rPr lang="pt-PT" sz="2000" dirty="0" smtClean="0"/>
              <a:t>Menor flexibilidade</a:t>
            </a:r>
          </a:p>
        </p:txBody>
      </p:sp>
      <p:sp>
        <p:nvSpPr>
          <p:cNvPr id="8197" name="Rectângulo 1"/>
          <p:cNvSpPr>
            <a:spLocks noChangeArrowheads="1"/>
          </p:cNvSpPr>
          <p:nvPr/>
        </p:nvSpPr>
        <p:spPr bwMode="auto">
          <a:xfrm>
            <a:off x="838200" y="2133600"/>
            <a:ext cx="2438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2300" b="1"/>
              <a:t>Desvantagens:</a:t>
            </a:r>
            <a:endParaRPr lang="pt-PT" sz="2300"/>
          </a:p>
        </p:txBody>
      </p:sp>
      <p:sp>
        <p:nvSpPr>
          <p:cNvPr id="8198" name="Text Box 1065"/>
          <p:cNvSpPr txBox="1">
            <a:spLocks noChangeArrowheads="1"/>
          </p:cNvSpPr>
          <p:nvPr/>
        </p:nvSpPr>
        <p:spPr bwMode="auto">
          <a:xfrm>
            <a:off x="376238" y="5791200"/>
            <a:ext cx="8458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indent="-284163" eaLnBrk="0" hangingPunct="0">
              <a:tabLst>
                <a:tab pos="284163" algn="l"/>
              </a:tabLst>
              <a:defRPr>
                <a:solidFill>
                  <a:schemeClr val="tx1"/>
                </a:solidFill>
                <a:latin typeface="Arial" charset="0"/>
              </a:defRPr>
            </a:lvl1pPr>
            <a:lvl2pPr marL="742950" indent="-285750" eaLnBrk="0" hangingPunct="0">
              <a:tabLst>
                <a:tab pos="284163" algn="l"/>
              </a:tabLst>
              <a:defRPr>
                <a:solidFill>
                  <a:schemeClr val="tx1"/>
                </a:solidFill>
                <a:latin typeface="Arial" charset="0"/>
              </a:defRPr>
            </a:lvl2pPr>
            <a:lvl3pPr marL="1143000" indent="-228600" eaLnBrk="0" hangingPunct="0">
              <a:tabLst>
                <a:tab pos="284163" algn="l"/>
              </a:tabLst>
              <a:defRPr>
                <a:solidFill>
                  <a:schemeClr val="tx1"/>
                </a:solidFill>
                <a:latin typeface="Arial" charset="0"/>
              </a:defRPr>
            </a:lvl3pPr>
            <a:lvl4pPr marL="1600200" indent="-228600" eaLnBrk="0" hangingPunct="0">
              <a:tabLst>
                <a:tab pos="284163" algn="l"/>
              </a:tabLst>
              <a:defRPr>
                <a:solidFill>
                  <a:schemeClr val="tx1"/>
                </a:solidFill>
                <a:latin typeface="Arial" charset="0"/>
              </a:defRPr>
            </a:lvl4pPr>
            <a:lvl5pPr marL="2057400" indent="-228600" eaLnBrk="0" hangingPunct="0">
              <a:tabLst>
                <a:tab pos="284163" algn="l"/>
              </a:tabLst>
              <a:defRPr>
                <a:solidFill>
                  <a:schemeClr val="tx1"/>
                </a:solidFill>
                <a:latin typeface="Arial" charset="0"/>
              </a:defRPr>
            </a:lvl5pPr>
            <a:lvl6pPr marL="2514600" indent="-228600" eaLnBrk="0" fontAlgn="base" hangingPunct="0">
              <a:spcBef>
                <a:spcPct val="0"/>
              </a:spcBef>
              <a:spcAft>
                <a:spcPct val="0"/>
              </a:spcAft>
              <a:tabLst>
                <a:tab pos="284163" algn="l"/>
              </a:tabLst>
              <a:defRPr>
                <a:solidFill>
                  <a:schemeClr val="tx1"/>
                </a:solidFill>
                <a:latin typeface="Arial" charset="0"/>
              </a:defRPr>
            </a:lvl6pPr>
            <a:lvl7pPr marL="2971800" indent="-228600" eaLnBrk="0" fontAlgn="base" hangingPunct="0">
              <a:spcBef>
                <a:spcPct val="0"/>
              </a:spcBef>
              <a:spcAft>
                <a:spcPct val="0"/>
              </a:spcAft>
              <a:tabLst>
                <a:tab pos="284163" algn="l"/>
              </a:tabLst>
              <a:defRPr>
                <a:solidFill>
                  <a:schemeClr val="tx1"/>
                </a:solidFill>
                <a:latin typeface="Arial" charset="0"/>
              </a:defRPr>
            </a:lvl7pPr>
            <a:lvl8pPr marL="3429000" indent="-228600" eaLnBrk="0" fontAlgn="base" hangingPunct="0">
              <a:spcBef>
                <a:spcPct val="0"/>
              </a:spcBef>
              <a:spcAft>
                <a:spcPct val="0"/>
              </a:spcAft>
              <a:tabLst>
                <a:tab pos="284163" algn="l"/>
              </a:tabLst>
              <a:defRPr>
                <a:solidFill>
                  <a:schemeClr val="tx1"/>
                </a:solidFill>
                <a:latin typeface="Arial" charset="0"/>
              </a:defRPr>
            </a:lvl8pPr>
            <a:lvl9pPr marL="3886200" indent="-228600" eaLnBrk="0" fontAlgn="base" hangingPunct="0">
              <a:spcBef>
                <a:spcPct val="0"/>
              </a:spcBef>
              <a:spcAft>
                <a:spcPct val="0"/>
              </a:spcAft>
              <a:tabLst>
                <a:tab pos="284163" algn="l"/>
              </a:tabLst>
              <a:defRPr>
                <a:solidFill>
                  <a:schemeClr val="tx1"/>
                </a:solidFill>
                <a:latin typeface="Arial" charset="0"/>
              </a:defRPr>
            </a:lvl9pPr>
          </a:lstStyle>
          <a:p>
            <a:pPr algn="just" eaLnBrk="1" hangingPunct="1"/>
            <a:r>
              <a:rPr lang="pt-PT" b="1">
                <a:latin typeface="Times New Roman" pitchFamily="18" charset="0"/>
              </a:rPr>
              <a:t>A </a:t>
            </a:r>
            <a:r>
              <a:rPr lang="pt-PT" b="1">
                <a:solidFill>
                  <a:srgbClr val="FFC000"/>
                </a:solidFill>
                <a:latin typeface="Times New Roman" pitchFamily="18" charset="0"/>
              </a:rPr>
              <a:t>integração vertical parcial </a:t>
            </a:r>
            <a:r>
              <a:rPr lang="pt-PT" b="1">
                <a:latin typeface="Times New Roman" pitchFamily="18" charset="0"/>
              </a:rPr>
              <a:t>e a </a:t>
            </a:r>
            <a:r>
              <a:rPr lang="pt-PT" b="1">
                <a:solidFill>
                  <a:srgbClr val="FFC000"/>
                </a:solidFill>
                <a:latin typeface="Times New Roman" pitchFamily="18" charset="0"/>
              </a:rPr>
              <a:t>quase-integração vertical </a:t>
            </a:r>
            <a:r>
              <a:rPr lang="pt-PT" b="1">
                <a:latin typeface="Times New Roman" pitchFamily="18" charset="0"/>
              </a:rPr>
              <a:t>requerem menos investimento e envolvem menos riscos mas; a complexidade da gestão aumenta e o acréscimo da diferenciação e o aumento de barreiras são menores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219"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220"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152400"/>
            <a:ext cx="6832600" cy="6096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Custos de transacção</a:t>
            </a:r>
            <a:endParaRPr lang="pt-PT" sz="2800" b="1" dirty="0" smtClean="0">
              <a:solidFill>
                <a:srgbClr val="FFFF00"/>
              </a:solidFill>
            </a:endParaRPr>
          </a:p>
        </p:txBody>
      </p:sp>
      <p:sp>
        <p:nvSpPr>
          <p:cNvPr id="9222" name="Text Box 28"/>
          <p:cNvSpPr txBox="1">
            <a:spLocks noChangeArrowheads="1"/>
          </p:cNvSpPr>
          <p:nvPr/>
        </p:nvSpPr>
        <p:spPr bwMode="auto">
          <a:xfrm>
            <a:off x="152400" y="990600"/>
            <a:ext cx="3856038" cy="533400"/>
          </a:xfrm>
          <a:prstGeom prst="rect">
            <a:avLst/>
          </a:prstGeom>
          <a:gradFill rotWithShape="0">
            <a:gsLst>
              <a:gs pos="0">
                <a:srgbClr val="FFFFFF"/>
              </a:gs>
              <a:gs pos="50000">
                <a:srgbClr val="767676"/>
              </a:gs>
              <a:gs pos="100000">
                <a:srgbClr val="FFFF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Font typeface="Symbol" pitchFamily="18" charset="2"/>
              <a:buNone/>
            </a:pPr>
            <a:r>
              <a:rPr lang="pt-PT" sz="2000" b="1">
                <a:latin typeface="Times New Roman" pitchFamily="18" charset="0"/>
              </a:rPr>
              <a:t>Custos de transação</a:t>
            </a:r>
          </a:p>
        </p:txBody>
      </p:sp>
      <p:sp>
        <p:nvSpPr>
          <p:cNvPr id="9223" name="Text Box 30"/>
          <p:cNvSpPr txBox="1">
            <a:spLocks noChangeArrowheads="1"/>
          </p:cNvSpPr>
          <p:nvPr/>
        </p:nvSpPr>
        <p:spPr bwMode="auto">
          <a:xfrm>
            <a:off x="90488" y="2160588"/>
            <a:ext cx="4481512"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Symbol" pitchFamily="18" charset="2"/>
              <a:buChar char="·"/>
            </a:pPr>
            <a:r>
              <a:rPr lang="pt-PT" sz="2400">
                <a:latin typeface="Times New Roman" pitchFamily="18" charset="0"/>
              </a:rPr>
              <a:t>Custo de aquisição </a:t>
            </a:r>
            <a:r>
              <a:rPr lang="pt-PT">
                <a:latin typeface="Times New Roman" pitchFamily="18" charset="0"/>
              </a:rPr>
              <a:t>(</a:t>
            </a:r>
            <a:r>
              <a:rPr lang="pt-PT" sz="1400">
                <a:latin typeface="Times New Roman" pitchFamily="18" charset="0"/>
              </a:rPr>
              <a:t>preço a pagar pelo produto ou serviço</a:t>
            </a:r>
            <a:r>
              <a:rPr lang="pt-PT">
                <a:latin typeface="Times New Roman" pitchFamily="18" charset="0"/>
              </a:rPr>
              <a:t>)</a:t>
            </a:r>
          </a:p>
          <a:p>
            <a:pPr algn="just" eaLnBrk="1" hangingPunct="1">
              <a:buFont typeface="Symbol" pitchFamily="18" charset="2"/>
              <a:buChar char="·"/>
            </a:pPr>
            <a:r>
              <a:rPr lang="pt-PT" sz="2400">
                <a:latin typeface="Times New Roman" pitchFamily="18" charset="0"/>
              </a:rPr>
              <a:t>Custo de recolha de informação </a:t>
            </a:r>
            <a:r>
              <a:rPr lang="pt-PT">
                <a:latin typeface="Times New Roman" pitchFamily="18" charset="0"/>
              </a:rPr>
              <a:t>(</a:t>
            </a:r>
            <a:r>
              <a:rPr lang="pt-PT" sz="1400">
                <a:latin typeface="Times New Roman" pitchFamily="18" charset="0"/>
              </a:rPr>
              <a:t>tempo e dinheiro despendidos a identificar potenciais fornecedores</a:t>
            </a:r>
            <a:r>
              <a:rPr lang="pt-PT">
                <a:latin typeface="Times New Roman" pitchFamily="18" charset="0"/>
              </a:rPr>
              <a:t>)</a:t>
            </a:r>
          </a:p>
          <a:p>
            <a:pPr algn="just" eaLnBrk="1" hangingPunct="1">
              <a:buFont typeface="Symbol" pitchFamily="18" charset="2"/>
              <a:buChar char="·"/>
            </a:pPr>
            <a:r>
              <a:rPr lang="pt-PT" sz="2400">
                <a:latin typeface="Times New Roman" pitchFamily="18" charset="0"/>
              </a:rPr>
              <a:t>Custo de seleção </a:t>
            </a:r>
            <a:r>
              <a:rPr lang="pt-PT" sz="1400">
                <a:latin typeface="Times New Roman" pitchFamily="18" charset="0"/>
              </a:rPr>
              <a:t>(Tempo e dinheiro gasto a avaliar e escolher os fornecedores)</a:t>
            </a:r>
          </a:p>
          <a:p>
            <a:pPr algn="just" eaLnBrk="1" hangingPunct="1">
              <a:buFont typeface="Symbol" pitchFamily="18" charset="2"/>
              <a:buChar char="·"/>
            </a:pPr>
            <a:r>
              <a:rPr lang="pt-PT" sz="2400">
                <a:latin typeface="Times New Roman" pitchFamily="18" charset="0"/>
              </a:rPr>
              <a:t>Custo de negociação </a:t>
            </a:r>
            <a:r>
              <a:rPr lang="pt-PT" sz="1400">
                <a:latin typeface="Times New Roman" pitchFamily="18" charset="0"/>
              </a:rPr>
              <a:t>(despesas com negociação de preços, condições de pagamento…)</a:t>
            </a:r>
          </a:p>
          <a:p>
            <a:pPr algn="just" eaLnBrk="1" hangingPunct="1">
              <a:buFont typeface="Symbol" pitchFamily="18" charset="2"/>
              <a:buChar char="·"/>
            </a:pPr>
            <a:r>
              <a:rPr lang="pt-PT" sz="2400">
                <a:latin typeface="Times New Roman" pitchFamily="18" charset="0"/>
              </a:rPr>
              <a:t>Custo de redação do contrato </a:t>
            </a:r>
            <a:r>
              <a:rPr lang="pt-PT" sz="1400">
                <a:latin typeface="Times New Roman" pitchFamily="18" charset="0"/>
              </a:rPr>
              <a:t>(com advogados e outras instituições para inclusão de clausulas, prazos de entrega, penalidades…)</a:t>
            </a:r>
          </a:p>
          <a:p>
            <a:pPr algn="just" eaLnBrk="1" hangingPunct="1">
              <a:buFont typeface="Symbol" pitchFamily="18" charset="2"/>
              <a:buChar char="·"/>
            </a:pPr>
            <a:r>
              <a:rPr lang="pt-PT" sz="2400">
                <a:latin typeface="Times New Roman" pitchFamily="18" charset="0"/>
              </a:rPr>
              <a:t>Custo de litígio </a:t>
            </a:r>
            <a:r>
              <a:rPr lang="pt-PT" sz="1400">
                <a:latin typeface="Times New Roman" pitchFamily="18" charset="0"/>
              </a:rPr>
              <a:t>(ligados a eventuais conflitos de interesses)</a:t>
            </a:r>
          </a:p>
          <a:p>
            <a:pPr algn="just" eaLnBrk="1" hangingPunct="1">
              <a:buFont typeface="Symbol" pitchFamily="18" charset="2"/>
              <a:buChar char="·"/>
            </a:pPr>
            <a:r>
              <a:rPr lang="pt-PT" sz="2400">
                <a:latin typeface="Times New Roman" pitchFamily="18" charset="0"/>
              </a:rPr>
              <a:t>Custos intangíveis </a:t>
            </a:r>
            <a:r>
              <a:rPr lang="pt-PT" sz="1400">
                <a:latin typeface="Times New Roman" pitchFamily="18" charset="0"/>
              </a:rPr>
              <a:t>(ex. vulnerabilidade da empresa face a maus desempenhos do fornecedor…)</a:t>
            </a:r>
          </a:p>
        </p:txBody>
      </p:sp>
      <p:sp>
        <p:nvSpPr>
          <p:cNvPr id="3" name="Rectângulo 2"/>
          <p:cNvSpPr>
            <a:spLocks noChangeArrowheads="1"/>
          </p:cNvSpPr>
          <p:nvPr/>
        </p:nvSpPr>
        <p:spPr bwMode="auto">
          <a:xfrm>
            <a:off x="4724400" y="5103813"/>
            <a:ext cx="4343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t>De acordo com a teoria dos custos de transacção, a empresa deve integrar verticalmente se os custos de transacção forem superiores à realização interna da atividade do produto.</a:t>
            </a:r>
          </a:p>
        </p:txBody>
      </p:sp>
      <p:sp>
        <p:nvSpPr>
          <p:cNvPr id="9225" name="Text Box 28"/>
          <p:cNvSpPr txBox="1">
            <a:spLocks noChangeArrowheads="1"/>
          </p:cNvSpPr>
          <p:nvPr/>
        </p:nvSpPr>
        <p:spPr bwMode="auto">
          <a:xfrm>
            <a:off x="5173663" y="990600"/>
            <a:ext cx="3856037" cy="533400"/>
          </a:xfrm>
          <a:prstGeom prst="rect">
            <a:avLst/>
          </a:prstGeom>
          <a:gradFill rotWithShape="0">
            <a:gsLst>
              <a:gs pos="0">
                <a:srgbClr val="FFFFFF"/>
              </a:gs>
              <a:gs pos="50000">
                <a:srgbClr val="767676"/>
              </a:gs>
              <a:gs pos="100000">
                <a:srgbClr val="FFFF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Symbol" pitchFamily="18" charset="2"/>
              <a:buNone/>
            </a:pPr>
            <a:r>
              <a:rPr lang="pt-PT" sz="2000" b="1">
                <a:latin typeface="Times New Roman" pitchFamily="18" charset="0"/>
              </a:rPr>
              <a:t>Custos da Hierarquia da Empresa</a:t>
            </a:r>
          </a:p>
        </p:txBody>
      </p:sp>
      <p:sp>
        <p:nvSpPr>
          <p:cNvPr id="9226" name="Text Box 30"/>
          <p:cNvSpPr txBox="1">
            <a:spLocks noChangeArrowheads="1"/>
          </p:cNvSpPr>
          <p:nvPr/>
        </p:nvSpPr>
        <p:spPr bwMode="auto">
          <a:xfrm>
            <a:off x="4724400" y="2170113"/>
            <a:ext cx="4419600"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Symbol" pitchFamily="18" charset="2"/>
              <a:buChar char="·"/>
            </a:pPr>
            <a:r>
              <a:rPr lang="pt-PT" sz="2400">
                <a:latin typeface="Times New Roman" pitchFamily="18" charset="0"/>
              </a:rPr>
              <a:t>Custo de Produção </a:t>
            </a:r>
            <a:r>
              <a:rPr lang="pt-PT" sz="1400">
                <a:latin typeface="Times New Roman" pitchFamily="18" charset="0"/>
              </a:rPr>
              <a:t>(realização interna do produto)</a:t>
            </a:r>
          </a:p>
          <a:p>
            <a:pPr algn="just" eaLnBrk="1" hangingPunct="1">
              <a:buFont typeface="Symbol" pitchFamily="18" charset="2"/>
              <a:buChar char="·"/>
            </a:pPr>
            <a:r>
              <a:rPr lang="pt-PT" sz="2400">
                <a:latin typeface="Times New Roman" pitchFamily="18" charset="0"/>
              </a:rPr>
              <a:t>Custo de Complexidade </a:t>
            </a:r>
            <a:r>
              <a:rPr lang="pt-PT" sz="1400">
                <a:latin typeface="Times New Roman" pitchFamily="18" charset="0"/>
              </a:rPr>
              <a:t>(custos do aumento de complexidade técnica das operações…)</a:t>
            </a:r>
          </a:p>
          <a:p>
            <a:pPr algn="just" eaLnBrk="1" hangingPunct="1">
              <a:buFont typeface="Symbol" pitchFamily="18" charset="2"/>
              <a:buChar char="·"/>
            </a:pPr>
            <a:r>
              <a:rPr lang="pt-PT" sz="2400">
                <a:latin typeface="Times New Roman" pitchFamily="18" charset="0"/>
              </a:rPr>
              <a:t>Custo de coordenação </a:t>
            </a:r>
            <a:r>
              <a:rPr lang="pt-PT" sz="1400">
                <a:latin typeface="Times New Roman" pitchFamily="18" charset="0"/>
              </a:rPr>
              <a:t>(com reuniões e fixação de novas regras e procedimentos)</a:t>
            </a:r>
          </a:p>
          <a:p>
            <a:pPr algn="just" eaLnBrk="1" hangingPunct="1">
              <a:buFont typeface="Symbol" pitchFamily="18" charset="2"/>
              <a:buChar char="·"/>
            </a:pPr>
            <a:r>
              <a:rPr lang="pt-PT" sz="2400">
                <a:latin typeface="Times New Roman" pitchFamily="18" charset="0"/>
              </a:rPr>
              <a:t>Custo da burocracia </a:t>
            </a:r>
            <a:r>
              <a:rPr lang="pt-PT" sz="1400">
                <a:latin typeface="Times New Roman" pitchFamily="18" charset="0"/>
              </a:rPr>
              <a:t>(Morosidade nas tomadas de decisão e aumento de níveis hierárquicos na empresa)</a:t>
            </a:r>
          </a:p>
        </p:txBody>
      </p:sp>
      <p:sp>
        <p:nvSpPr>
          <p:cNvPr id="9227" name="Rectângulo 1"/>
          <p:cNvSpPr>
            <a:spLocks noChangeArrowheads="1"/>
          </p:cNvSpPr>
          <p:nvPr/>
        </p:nvSpPr>
        <p:spPr bwMode="auto">
          <a:xfrm>
            <a:off x="90488" y="1514475"/>
            <a:ext cx="3917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Custos que interferem na relação típica vendedor-comprador</a:t>
            </a:r>
          </a:p>
        </p:txBody>
      </p:sp>
      <p:sp>
        <p:nvSpPr>
          <p:cNvPr id="9228" name="Rectângulo 11"/>
          <p:cNvSpPr>
            <a:spLocks noChangeArrowheads="1"/>
          </p:cNvSpPr>
          <p:nvPr/>
        </p:nvSpPr>
        <p:spPr bwMode="auto">
          <a:xfrm>
            <a:off x="5165725" y="1524000"/>
            <a:ext cx="3863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PT">
                <a:latin typeface="Times New Roman" pitchFamily="18" charset="0"/>
              </a:rPr>
              <a:t>Custos suportados pela empresa por realizar internamente as atividades</a:t>
            </a:r>
          </a:p>
        </p:txBody>
      </p:sp>
      <p:cxnSp>
        <p:nvCxnSpPr>
          <p:cNvPr id="9229" name="Conexão recta 4"/>
          <p:cNvCxnSpPr>
            <a:cxnSpLocks noChangeShapeType="1"/>
          </p:cNvCxnSpPr>
          <p:nvPr/>
        </p:nvCxnSpPr>
        <p:spPr bwMode="auto">
          <a:xfrm>
            <a:off x="4648200" y="1257300"/>
            <a:ext cx="0" cy="56007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024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024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a:solidFill>
                  <a:srgbClr val="FFFF00"/>
                </a:solidFill>
              </a:rPr>
              <a:t>Integração Vertical</a:t>
            </a:r>
            <a:endParaRPr lang="pt-PT" sz="2800" b="1" dirty="0" smtClean="0">
              <a:solidFill>
                <a:srgbClr val="FFFF00"/>
              </a:solidFill>
            </a:endParaRPr>
          </a:p>
        </p:txBody>
      </p:sp>
      <p:sp>
        <p:nvSpPr>
          <p:cNvPr id="10" name="Rectangle 12"/>
          <p:cNvSpPr>
            <a:spLocks noChangeArrowheads="1"/>
          </p:cNvSpPr>
          <p:nvPr/>
        </p:nvSpPr>
        <p:spPr bwMode="auto">
          <a:xfrm>
            <a:off x="1219200" y="1833166"/>
            <a:ext cx="7162800" cy="134791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129600" tIns="118800" rIns="129600" bIns="118800">
            <a:spAutoFit/>
          </a:bodyPr>
          <a:lstStyle/>
          <a:p>
            <a:pPr algn="ctr" defTabSz="762000">
              <a:spcBef>
                <a:spcPct val="50000"/>
              </a:spcBef>
              <a:defRPr/>
            </a:pPr>
            <a:r>
              <a:rPr lang="pt-PT" sz="3600" b="1" dirty="0">
                <a:latin typeface="Arial" charset="0"/>
              </a:rPr>
              <a:t>Como deve evoluir a estratégia de integração vertical?</a:t>
            </a:r>
          </a:p>
        </p:txBody>
      </p:sp>
      <p:sp>
        <p:nvSpPr>
          <p:cNvPr id="10249" name="Rectângulo 1"/>
          <p:cNvSpPr>
            <a:spLocks noChangeArrowheads="1"/>
          </p:cNvSpPr>
          <p:nvPr/>
        </p:nvSpPr>
        <p:spPr bwMode="auto">
          <a:xfrm>
            <a:off x="457200" y="3546475"/>
            <a:ext cx="84582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2200"/>
              <a:t>1 - De acordo com as tendências do mercado e da competição</a:t>
            </a:r>
          </a:p>
          <a:p>
            <a:endParaRPr lang="pt-PT" sz="2200"/>
          </a:p>
          <a:p>
            <a:r>
              <a:rPr lang="pt-PT" sz="2200"/>
              <a:t>2 - Em sintonia com a estratégia de produtos/mercados  da empresa</a:t>
            </a:r>
          </a:p>
          <a:p>
            <a:endParaRPr lang="pt-PT" sz="2200"/>
          </a:p>
          <a:p>
            <a:r>
              <a:rPr lang="pt-PT" sz="2200"/>
              <a:t>3 - De acordo com os ciclos económicos</a:t>
            </a:r>
          </a:p>
          <a:p>
            <a:endParaRPr lang="pt-PT" sz="2200"/>
          </a:p>
          <a:p>
            <a:r>
              <a:rPr lang="pt-PT" sz="2200"/>
              <a:t>4 - Devem ser analisados sempre os benefícios, custos e riscos</a:t>
            </a:r>
          </a:p>
          <a:p>
            <a:endParaRPr lang="pt-PT"/>
          </a:p>
          <a:p>
            <a:endParaRPr lang="pt-PT"/>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1267"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1268"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50" name="Rectangle 6"/>
          <p:cNvSpPr>
            <a:spLocks noGrp="1" noChangeArrowheads="1"/>
          </p:cNvSpPr>
          <p:nvPr>
            <p:ph type="title"/>
          </p:nvPr>
        </p:nvSpPr>
        <p:spPr>
          <a:xfrm>
            <a:off x="1155700" y="304800"/>
            <a:ext cx="6832600" cy="1295400"/>
          </a:xfrm>
          <a:solidFill>
            <a:srgbClr val="003366"/>
          </a:solidFill>
          <a:ln w="25400" cap="flat">
            <a:solidFill>
              <a:srgbClr val="3366FF"/>
            </a:solidFill>
          </a:ln>
          <a:effectLst>
            <a:outerShdw dist="107763" dir="2700000" algn="ctr" rotWithShape="0">
              <a:schemeClr val="bg2"/>
            </a:outerShdw>
          </a:effectLst>
        </p:spPr>
        <p:txBody>
          <a:bodyPr lIns="90488" tIns="44450" rIns="90488" bIns="44450" anchorCtr="0"/>
          <a:lstStyle/>
          <a:p>
            <a:pPr eaLnBrk="1" hangingPunct="1">
              <a:defRPr/>
            </a:pPr>
            <a:r>
              <a:rPr lang="pt-PT" sz="2800" b="1" dirty="0" smtClean="0">
                <a:solidFill>
                  <a:srgbClr val="FFFF00"/>
                </a:solidFill>
              </a:rPr>
              <a:t>A estratégia de IV à luz da perspetiva interna de análise (recursos e capacidades)</a:t>
            </a:r>
          </a:p>
        </p:txBody>
      </p:sp>
      <p:sp>
        <p:nvSpPr>
          <p:cNvPr id="8" name="Rectangle 5"/>
          <p:cNvSpPr>
            <a:spLocks noGrp="1" noChangeArrowheads="1"/>
          </p:cNvSpPr>
          <p:nvPr>
            <p:ph idx="1"/>
          </p:nvPr>
        </p:nvSpPr>
        <p:spPr>
          <a:xfrm>
            <a:off x="720725" y="1981200"/>
            <a:ext cx="8194675" cy="2819400"/>
          </a:xfrm>
        </p:spPr>
        <p:txBody>
          <a:bodyPr>
            <a:normAutofit/>
          </a:bodyPr>
          <a:lstStyle/>
          <a:p>
            <a:pPr algn="just">
              <a:defRPr/>
            </a:pPr>
            <a:r>
              <a:rPr lang="pt-PT" sz="2400" dirty="0" smtClean="0"/>
              <a:t>A estratégia de integração vertical é um instrumento que pode fazer face a questões de oportunismo</a:t>
            </a:r>
            <a:endParaRPr lang="pt-PT" sz="2400" dirty="0"/>
          </a:p>
          <a:p>
            <a:pPr algn="just">
              <a:defRPr/>
            </a:pPr>
            <a:endParaRPr lang="pt-PT" sz="2400" dirty="0" smtClean="0"/>
          </a:p>
          <a:p>
            <a:pPr algn="just">
              <a:defRPr/>
            </a:pPr>
            <a:r>
              <a:rPr lang="pt-PT" sz="2400" dirty="0" smtClean="0"/>
              <a:t>Se tiver recursos e capacidades com valor, raras, difíceis de imitar (Modelo VRIO) deverei integrar verticalmente </a:t>
            </a:r>
          </a:p>
          <a:p>
            <a:pPr>
              <a:spcBef>
                <a:spcPct val="10000"/>
              </a:spcBef>
              <a:spcAft>
                <a:spcPct val="10000"/>
              </a:spcAft>
              <a:defRPr/>
            </a:pPr>
            <a:endParaRPr lang="pt-PT" sz="4400" dirty="0" smtClean="0"/>
          </a:p>
          <a:p>
            <a:pPr marL="0" indent="0">
              <a:spcBef>
                <a:spcPct val="10000"/>
              </a:spcBef>
              <a:spcAft>
                <a:spcPct val="10000"/>
              </a:spcAft>
              <a:buFont typeface="Wingdings" pitchFamily="2" charset="2"/>
              <a:buNone/>
              <a:defRPr/>
            </a:pPr>
            <a:endParaRPr lang="pt-PT" sz="2400" i="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delo de apresentação predefinido">
  <a:themeElements>
    <a:clrScheme name="Modelo de apresentação predefinido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Modelo de apresentação predefini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elo de apresentação predefinido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Modelo de apresentação predefinido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Modelo de apresentação predefinido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Modelo de apresentação predefinido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Modelo de apresentação predefinido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Modelo de apresentação predefinido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Modelo de apresentação predefinido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Modelo de apresentação predefinido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1242877563</TotalTime>
  <Words>1819</Words>
  <Application>Microsoft Office PowerPoint</Application>
  <PresentationFormat>Apresentação no Ecrã (4:3)</PresentationFormat>
  <Paragraphs>237</Paragraphs>
  <Slides>32</Slides>
  <Notes>32</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32</vt:i4>
      </vt:variant>
    </vt:vector>
  </HeadingPairs>
  <TitlesOfParts>
    <vt:vector size="38" baseType="lpstr">
      <vt:lpstr>Arial</vt:lpstr>
      <vt:lpstr>Trebuchet MS</vt:lpstr>
      <vt:lpstr>Wingdings</vt:lpstr>
      <vt:lpstr>Times New Roman</vt:lpstr>
      <vt:lpstr>Symbol</vt:lpstr>
      <vt:lpstr>Modelo de apresentação predefinido</vt:lpstr>
      <vt:lpstr>Estratégias de Empresa Integração Vertical</vt:lpstr>
      <vt:lpstr>Integração Vertical</vt:lpstr>
      <vt:lpstr>Integração Vertical</vt:lpstr>
      <vt:lpstr>Integração Vertical</vt:lpstr>
      <vt:lpstr>Benefícios da integração vertical</vt:lpstr>
      <vt:lpstr>Desvantagens da integração vertical</vt:lpstr>
      <vt:lpstr>Custos de transacção</vt:lpstr>
      <vt:lpstr>Integração Vertical</vt:lpstr>
      <vt:lpstr>A estratégia de IV à luz da perspetiva interna de análise (recursos e capacidades)</vt:lpstr>
      <vt:lpstr>A estratégia de IV à luz da perspetiva interna de análise (recursos e capacidades)</vt:lpstr>
      <vt:lpstr>Benefícios da integração vertical</vt:lpstr>
      <vt:lpstr>Benefícios da integração vertical</vt:lpstr>
      <vt:lpstr>Benefícios da integração vertical</vt:lpstr>
      <vt:lpstr>Benefícios da integração vertical</vt:lpstr>
      <vt:lpstr>Benefícios da integração vertical</vt:lpstr>
      <vt:lpstr>Benefícios da integração vertical</vt:lpstr>
      <vt:lpstr>Benefícios da integração vertical</vt:lpstr>
      <vt:lpstr>Benefícios da integração vertical</vt:lpstr>
      <vt:lpstr>Benefícios da integração vertical</vt:lpstr>
      <vt:lpstr>Benefícios da integração vertical</vt:lpstr>
      <vt:lpstr>Custos da integração vertical</vt:lpstr>
      <vt:lpstr>Custos da integração vertical</vt:lpstr>
      <vt:lpstr>Custos da integração vertical</vt:lpstr>
      <vt:lpstr>Custos da integração vertical</vt:lpstr>
      <vt:lpstr>Custos da integração vertical</vt:lpstr>
      <vt:lpstr>Custos da integração vertical</vt:lpstr>
      <vt:lpstr>Riscos da integração vertical</vt:lpstr>
      <vt:lpstr>Riscos da integração vertical</vt:lpstr>
      <vt:lpstr>Riscos da integração vertical</vt:lpstr>
      <vt:lpstr>Riscos da integração vertical</vt:lpstr>
      <vt:lpstr>Riscos da integração vertical</vt:lpstr>
      <vt:lpstr>Riscos da integração vertical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the Industry Environment</dc:title>
  <dc:creator>GSB Technology Center</dc:creator>
  <cp:lastModifiedBy>user</cp:lastModifiedBy>
  <cp:revision>234</cp:revision>
  <dcterms:created xsi:type="dcterms:W3CDTF">1998-03-22T16:41:04Z</dcterms:created>
  <dcterms:modified xsi:type="dcterms:W3CDTF">2013-11-04T22:01:20Z</dcterms:modified>
</cp:coreProperties>
</file>