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338" r:id="rId2"/>
    <p:sldId id="353" r:id="rId3"/>
    <p:sldId id="342" r:id="rId4"/>
    <p:sldId id="354" r:id="rId5"/>
    <p:sldId id="355" r:id="rId6"/>
    <p:sldId id="356" r:id="rId7"/>
    <p:sldId id="336" r:id="rId8"/>
    <p:sldId id="357" r:id="rId9"/>
    <p:sldId id="358" r:id="rId10"/>
    <p:sldId id="359" r:id="rId11"/>
    <p:sldId id="341" r:id="rId12"/>
    <p:sldId id="360" r:id="rId13"/>
    <p:sldId id="334" r:id="rId14"/>
    <p:sldId id="343" r:id="rId15"/>
    <p:sldId id="351" r:id="rId16"/>
    <p:sldId id="352" r:id="rId17"/>
    <p:sldId id="361" r:id="rId18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00"/>
    <a:srgbClr val="FF3300"/>
    <a:srgbClr val="FFFF00"/>
    <a:srgbClr val="66CCFF"/>
    <a:srgbClr val="F9E1D1"/>
    <a:srgbClr val="FFFF99"/>
    <a:srgbClr val="F6D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40" autoAdjust="0"/>
    <p:restoredTop sz="84547" autoAdjust="0"/>
  </p:normalViewPr>
  <p:slideViewPr>
    <p:cSldViewPr>
      <p:cViewPr>
        <p:scale>
          <a:sx n="86" d="100"/>
          <a:sy n="86" d="100"/>
        </p:scale>
        <p:origin x="-1284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2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1868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9320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3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073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175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277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38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482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5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585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253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356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561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663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765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868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970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978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5978 w 5740"/>
                <a:gd name="T7" fmla="*/ 0 h 4316"/>
                <a:gd name="T8" fmla="*/ 5978 w 5740"/>
                <a:gd name="T9" fmla="*/ 0 h 4316"/>
                <a:gd name="T10" fmla="*/ 5978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22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22 w 382"/>
                  <a:gd name="T19" fmla="*/ 96 h 96"/>
                  <a:gd name="T20" fmla="*/ 276 w 382"/>
                  <a:gd name="T21" fmla="*/ 90 h 96"/>
                  <a:gd name="T22" fmla="*/ 324 w 382"/>
                  <a:gd name="T23" fmla="*/ 84 h 96"/>
                  <a:gd name="T24" fmla="*/ 365 w 382"/>
                  <a:gd name="T25" fmla="*/ 66 h 96"/>
                  <a:gd name="T26" fmla="*/ 395 w 382"/>
                  <a:gd name="T27" fmla="*/ 42 h 96"/>
                  <a:gd name="T28" fmla="*/ 389 w 382"/>
                  <a:gd name="T29" fmla="*/ 42 h 96"/>
                  <a:gd name="T30" fmla="*/ 359 w 382"/>
                  <a:gd name="T31" fmla="*/ 66 h 96"/>
                  <a:gd name="T32" fmla="*/ 318 w 382"/>
                  <a:gd name="T33" fmla="*/ 78 h 96"/>
                  <a:gd name="T34" fmla="*/ 276 w 382"/>
                  <a:gd name="T35" fmla="*/ 90 h 96"/>
                  <a:gd name="T36" fmla="*/ 222 w 382"/>
                  <a:gd name="T37" fmla="*/ 96 h 96"/>
                  <a:gd name="T38" fmla="*/ 222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32 w 185"/>
                  <a:gd name="T5" fmla="*/ 36 h 210"/>
                  <a:gd name="T6" fmla="*/ 168 w 185"/>
                  <a:gd name="T7" fmla="*/ 72 h 210"/>
                  <a:gd name="T8" fmla="*/ 174 w 185"/>
                  <a:gd name="T9" fmla="*/ 90 h 210"/>
                  <a:gd name="T10" fmla="*/ 180 w 185"/>
                  <a:gd name="T11" fmla="*/ 114 h 210"/>
                  <a:gd name="T12" fmla="*/ 174 w 185"/>
                  <a:gd name="T13" fmla="*/ 138 h 210"/>
                  <a:gd name="T14" fmla="*/ 162 w 185"/>
                  <a:gd name="T15" fmla="*/ 162 h 210"/>
                  <a:gd name="T16" fmla="*/ 132 w 185"/>
                  <a:gd name="T17" fmla="*/ 180 h 210"/>
                  <a:gd name="T18" fmla="*/ 90 w 185"/>
                  <a:gd name="T19" fmla="*/ 198 h 210"/>
                  <a:gd name="T20" fmla="*/ 109 w 185"/>
                  <a:gd name="T21" fmla="*/ 210 h 210"/>
                  <a:gd name="T22" fmla="*/ 144 w 185"/>
                  <a:gd name="T23" fmla="*/ 192 h 210"/>
                  <a:gd name="T24" fmla="*/ 174 w 185"/>
                  <a:gd name="T25" fmla="*/ 168 h 210"/>
                  <a:gd name="T26" fmla="*/ 192 w 185"/>
                  <a:gd name="T27" fmla="*/ 144 h 210"/>
                  <a:gd name="T28" fmla="*/ 198 w 185"/>
                  <a:gd name="T29" fmla="*/ 114 h 210"/>
                  <a:gd name="T30" fmla="*/ 192 w 185"/>
                  <a:gd name="T31" fmla="*/ 90 h 210"/>
                  <a:gd name="T32" fmla="*/ 186 w 185"/>
                  <a:gd name="T33" fmla="*/ 66 h 210"/>
                  <a:gd name="T34" fmla="*/ 168 w 185"/>
                  <a:gd name="T35" fmla="*/ 48 h 210"/>
                  <a:gd name="T36" fmla="*/ 144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83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1383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EDCB3-AAD2-4A1D-B149-A049AEF1909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60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87F49-8845-4FD9-AFEE-D6D431964AC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814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B3FAF-3CC5-45E0-8C15-7AE4DE46F1A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20337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0EEC3-F1FD-4A98-98FC-60DF8765136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100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66F2F-98E6-49D4-8F8C-C668945B380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457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1C86A-34AB-4E45-AFFA-60A36906408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722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45218-BB8E-4F41-8940-B5AC087F195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287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F9C85-2369-41D1-84A3-92B6E0651A7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361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03180-B7D2-4D9D-BCF1-9DED7AD9600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044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C30C9-58A1-434C-AE86-387D1A3F2BD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044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277E2-0680-430C-A09B-6D02FC7AA24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565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2A995-E944-429B-9BC4-E9033C19CAD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258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978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5978 w 5740"/>
                <a:gd name="T7" fmla="*/ 0 h 4316"/>
                <a:gd name="T8" fmla="*/ 5978 w 5740"/>
                <a:gd name="T9" fmla="*/ 0 h 4316"/>
                <a:gd name="T10" fmla="*/ 5978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72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72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72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22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22 w 382"/>
                  <a:gd name="T19" fmla="*/ 96 h 96"/>
                  <a:gd name="T20" fmla="*/ 276 w 382"/>
                  <a:gd name="T21" fmla="*/ 90 h 96"/>
                  <a:gd name="T22" fmla="*/ 324 w 382"/>
                  <a:gd name="T23" fmla="*/ 84 h 96"/>
                  <a:gd name="T24" fmla="*/ 365 w 382"/>
                  <a:gd name="T25" fmla="*/ 66 h 96"/>
                  <a:gd name="T26" fmla="*/ 395 w 382"/>
                  <a:gd name="T27" fmla="*/ 42 h 96"/>
                  <a:gd name="T28" fmla="*/ 389 w 382"/>
                  <a:gd name="T29" fmla="*/ 42 h 96"/>
                  <a:gd name="T30" fmla="*/ 359 w 382"/>
                  <a:gd name="T31" fmla="*/ 66 h 96"/>
                  <a:gd name="T32" fmla="*/ 318 w 382"/>
                  <a:gd name="T33" fmla="*/ 78 h 96"/>
                  <a:gd name="T34" fmla="*/ 276 w 382"/>
                  <a:gd name="T35" fmla="*/ 90 h 96"/>
                  <a:gd name="T36" fmla="*/ 222 w 382"/>
                  <a:gd name="T37" fmla="*/ 96 h 96"/>
                  <a:gd name="T38" fmla="*/ 222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32 w 185"/>
                  <a:gd name="T5" fmla="*/ 36 h 210"/>
                  <a:gd name="T6" fmla="*/ 168 w 185"/>
                  <a:gd name="T7" fmla="*/ 72 h 210"/>
                  <a:gd name="T8" fmla="*/ 174 w 185"/>
                  <a:gd name="T9" fmla="*/ 90 h 210"/>
                  <a:gd name="T10" fmla="*/ 180 w 185"/>
                  <a:gd name="T11" fmla="*/ 114 h 210"/>
                  <a:gd name="T12" fmla="*/ 174 w 185"/>
                  <a:gd name="T13" fmla="*/ 138 h 210"/>
                  <a:gd name="T14" fmla="*/ 162 w 185"/>
                  <a:gd name="T15" fmla="*/ 162 h 210"/>
                  <a:gd name="T16" fmla="*/ 132 w 185"/>
                  <a:gd name="T17" fmla="*/ 180 h 210"/>
                  <a:gd name="T18" fmla="*/ 90 w 185"/>
                  <a:gd name="T19" fmla="*/ 198 h 210"/>
                  <a:gd name="T20" fmla="*/ 109 w 185"/>
                  <a:gd name="T21" fmla="*/ 210 h 210"/>
                  <a:gd name="T22" fmla="*/ 144 w 185"/>
                  <a:gd name="T23" fmla="*/ 192 h 210"/>
                  <a:gd name="T24" fmla="*/ 174 w 185"/>
                  <a:gd name="T25" fmla="*/ 168 h 210"/>
                  <a:gd name="T26" fmla="*/ 192 w 185"/>
                  <a:gd name="T27" fmla="*/ 144 h 210"/>
                  <a:gd name="T28" fmla="*/ 198 w 185"/>
                  <a:gd name="T29" fmla="*/ 114 h 210"/>
                  <a:gd name="T30" fmla="*/ 192 w 185"/>
                  <a:gd name="T31" fmla="*/ 90 h 210"/>
                  <a:gd name="T32" fmla="*/ 186 w 185"/>
                  <a:gd name="T33" fmla="*/ 66 h 210"/>
                  <a:gd name="T34" fmla="*/ 168 w 185"/>
                  <a:gd name="T35" fmla="*/ 48 h 210"/>
                  <a:gd name="T36" fmla="*/ 144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72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372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372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616CA6AE-2CBF-4A4A-8AC6-148633FB5B3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1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dirty="0">
                <a:solidFill>
                  <a:srgbClr val="FFFF00"/>
                </a:solidFill>
              </a:rPr>
              <a:t>Estratégias de Especialização e Combinação de Estratégias</a:t>
            </a:r>
            <a:endParaRPr lang="pt-PT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Especialização com Diferenciação </a:t>
            </a:r>
          </a:p>
        </p:txBody>
      </p:sp>
      <p:pic>
        <p:nvPicPr>
          <p:cNvPr id="122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3592513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76425"/>
            <a:ext cx="38862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3124200"/>
            <a:ext cx="3590925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7" name="Rectângulo 13"/>
          <p:cNvSpPr>
            <a:spLocks noChangeArrowheads="1"/>
          </p:cNvSpPr>
          <p:nvPr/>
        </p:nvSpPr>
        <p:spPr bwMode="auto">
          <a:xfrm>
            <a:off x="319088" y="4114800"/>
            <a:ext cx="3590925" cy="830263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400" b="1"/>
              <a:t>Cidade Representativa da Vida Real</a:t>
            </a:r>
            <a:endParaRPr lang="pt-PT" sz="1600" b="1"/>
          </a:p>
        </p:txBody>
      </p:sp>
      <p:sp>
        <p:nvSpPr>
          <p:cNvPr id="12298" name="Rectângulo 14"/>
          <p:cNvSpPr>
            <a:spLocks noChangeArrowheads="1"/>
          </p:cNvSpPr>
          <p:nvPr/>
        </p:nvSpPr>
        <p:spPr bwMode="auto">
          <a:xfrm>
            <a:off x="304800" y="5113338"/>
            <a:ext cx="3592513" cy="830262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400" b="1"/>
              <a:t>Moeda</a:t>
            </a:r>
          </a:p>
          <a:p>
            <a:pPr algn="ctr"/>
            <a:r>
              <a:rPr lang="pt-PT" sz="2400" b="1"/>
              <a:t>Representativa</a:t>
            </a:r>
            <a:endParaRPr lang="pt-PT" sz="1600" b="1"/>
          </a:p>
        </p:txBody>
      </p:sp>
      <p:sp>
        <p:nvSpPr>
          <p:cNvPr id="16" name="Rectângulo 15"/>
          <p:cNvSpPr/>
          <p:nvPr/>
        </p:nvSpPr>
        <p:spPr>
          <a:xfrm>
            <a:off x="282575" y="6061075"/>
            <a:ext cx="3590925" cy="83185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400" b="1" dirty="0"/>
              <a:t>Passaporte</a:t>
            </a:r>
          </a:p>
          <a:p>
            <a:pPr algn="ctr">
              <a:defRPr/>
            </a:pPr>
            <a:endParaRPr lang="pt-PT" sz="2400" b="1" dirty="0"/>
          </a:p>
        </p:txBody>
      </p:sp>
      <p:sp>
        <p:nvSpPr>
          <p:cNvPr id="12300" name="Rectângulo 16"/>
          <p:cNvSpPr>
            <a:spLocks noChangeArrowheads="1"/>
          </p:cNvSpPr>
          <p:nvPr/>
        </p:nvSpPr>
        <p:spPr bwMode="auto">
          <a:xfrm>
            <a:off x="4114800" y="6234113"/>
            <a:ext cx="525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Bombeiros, Universidade, Papelaria, Salão de Beleza, Continente, Pizzaria, Escola de Condução, CTT….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</a:t>
            </a:r>
            <a:r>
              <a:rPr lang="pt-PT" sz="2800" b="1" dirty="0" smtClean="0">
                <a:solidFill>
                  <a:srgbClr val="FFFF00"/>
                </a:solidFill>
              </a:rPr>
              <a:t>Especialização/Nicho</a:t>
            </a:r>
          </a:p>
        </p:txBody>
      </p:sp>
      <p:sp>
        <p:nvSpPr>
          <p:cNvPr id="3" name="Rectângulo 2"/>
          <p:cNvSpPr/>
          <p:nvPr/>
        </p:nvSpPr>
        <p:spPr>
          <a:xfrm>
            <a:off x="457200" y="1600200"/>
            <a:ext cx="8305800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3200" dirty="0">
                <a:latin typeface="+mn-lt"/>
              </a:rPr>
              <a:t>Situações em que as estratégias de especialização funcionam melhor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28650" y="2700338"/>
            <a:ext cx="7962900" cy="51498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O nicho é suficientemente grande e apresenta potencial de crescimento</a:t>
            </a:r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Os líderes da indústria não consideram importante uma presença no nicho</a:t>
            </a:r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É difícil/caro satisfazer as necessidades do nicho e dos compradores “mainstream” ao mesmo tempo</a:t>
            </a:r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A indústria tem vários nichos/segmentos</a:t>
            </a:r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Poucos concorrentes a especializar-se no mesmo nicho</a:t>
            </a:r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Lealdade do consumidor</a:t>
            </a:r>
          </a:p>
          <a:p>
            <a:pPr>
              <a:defRPr/>
            </a:pP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</a:t>
            </a:r>
            <a:r>
              <a:rPr lang="pt-PT" sz="2800" b="1" dirty="0" smtClean="0">
                <a:solidFill>
                  <a:srgbClr val="FFFF00"/>
                </a:solidFill>
              </a:rPr>
              <a:t>Especialização/Nicho</a:t>
            </a:r>
          </a:p>
        </p:txBody>
      </p:sp>
      <p:sp>
        <p:nvSpPr>
          <p:cNvPr id="3" name="Rectângulo 2"/>
          <p:cNvSpPr/>
          <p:nvPr/>
        </p:nvSpPr>
        <p:spPr>
          <a:xfrm>
            <a:off x="457200" y="1849438"/>
            <a:ext cx="83058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3200" dirty="0">
                <a:latin typeface="+mn-lt"/>
              </a:rPr>
              <a:t>Riscos das Estratégias de Especialização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3113088"/>
            <a:ext cx="8001000" cy="3352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Se os concorrentes conseguem igualar as capacidades da empresa para servir o nicho</a:t>
            </a:r>
          </a:p>
          <a:p>
            <a:pPr>
              <a:spcAft>
                <a:spcPts val="1200"/>
              </a:spcAft>
              <a:defRPr/>
            </a:pPr>
            <a:endParaRPr lang="pt-PT" sz="2100" dirty="0" smtClean="0"/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Mudanças de preferência </a:t>
            </a:r>
          </a:p>
          <a:p>
            <a:pPr>
              <a:spcAft>
                <a:spcPts val="1200"/>
              </a:spcAft>
              <a:defRPr/>
            </a:pPr>
            <a:endParaRPr lang="pt-PT" sz="2100" dirty="0" smtClean="0"/>
          </a:p>
          <a:p>
            <a:pPr>
              <a:spcAft>
                <a:spcPts val="1200"/>
              </a:spcAft>
              <a:defRPr/>
            </a:pPr>
            <a:r>
              <a:rPr lang="pt-PT" sz="2100" dirty="0" smtClean="0"/>
              <a:t>Segmento atrai muitos concorrente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</a:rPr>
              <a:t>Combinação de Estratégias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627063" y="2057400"/>
            <a:ext cx="7889875" cy="5410200"/>
          </a:xfr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pt-PT" sz="2800" dirty="0" smtClean="0"/>
              <a:t>“Best cost provider strategies”</a:t>
            </a:r>
          </a:p>
          <a:p>
            <a:pPr>
              <a:spcAft>
                <a:spcPts val="1200"/>
              </a:spcAft>
              <a:defRPr/>
            </a:pPr>
            <a:r>
              <a:rPr lang="pt-PT" sz="2800" dirty="0" smtClean="0"/>
              <a:t>Oferecer mais valor ao cliente: satisfazendo expectativas em relação à qualidade, características, performance, serviços associados, e excedendo expectativas em relação ao preço</a:t>
            </a:r>
          </a:p>
          <a:p>
            <a:pPr>
              <a:spcAft>
                <a:spcPts val="1200"/>
              </a:spcAft>
              <a:defRPr/>
            </a:pPr>
            <a:r>
              <a:rPr lang="pt-PT" sz="2800" dirty="0" smtClean="0"/>
              <a:t>Capacidade de incorporar atributos atractivos/</a:t>
            </a:r>
            <a:r>
              <a:rPr lang="pt-PT" sz="2800" i="1" dirty="0" smtClean="0"/>
              <a:t>up-scale</a:t>
            </a:r>
            <a:r>
              <a:rPr lang="pt-PT" sz="2800" dirty="0" smtClean="0"/>
              <a:t> a um custo inferior</a:t>
            </a:r>
          </a:p>
          <a:p>
            <a:pPr>
              <a:buFont typeface="Wingdings" pitchFamily="2" charset="2"/>
              <a:buNone/>
              <a:defRPr/>
            </a:pPr>
            <a:endParaRPr lang="pt-PT" dirty="0" smtClean="0"/>
          </a:p>
          <a:p>
            <a:pPr>
              <a:defRPr/>
            </a:pPr>
            <a:endParaRPr lang="pt-PT" dirty="0" smtClean="0"/>
          </a:p>
          <a:p>
            <a:pPr>
              <a:defRPr/>
            </a:pPr>
            <a:endParaRPr lang="pt-PT" dirty="0" smtClean="0"/>
          </a:p>
          <a:p>
            <a:pPr>
              <a:defRPr/>
            </a:pP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</a:rPr>
              <a:t>Combinação de Estratégias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063" y="2057400"/>
            <a:ext cx="7889875" cy="5410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defRPr/>
            </a:pPr>
            <a:r>
              <a:rPr lang="pt-PT" dirty="0" smtClean="0"/>
              <a:t>Para conseguir uma VC a empresa precisa ter os recursos e capacidades necessários à integração de atributos superiores a um custo inferior aos concorrentes</a:t>
            </a:r>
          </a:p>
          <a:p>
            <a:pPr>
              <a:spcAft>
                <a:spcPts val="1200"/>
              </a:spcAft>
              <a:defRPr/>
            </a:pPr>
            <a:r>
              <a:rPr lang="pt-PT" dirty="0" smtClean="0"/>
              <a:t>Segmento alvo:  “value conscious consumers” – a relação preço-qualidade (vs. “budget conscious”)</a:t>
            </a:r>
          </a:p>
          <a:p>
            <a:pPr>
              <a:spcAft>
                <a:spcPts val="1200"/>
              </a:spcAft>
              <a:buFont typeface="Wingdings" pitchFamily="2" charset="2"/>
              <a:buNone/>
              <a:defRPr/>
            </a:pPr>
            <a:endParaRPr lang="pt-PT" dirty="0" smtClean="0"/>
          </a:p>
          <a:p>
            <a:pPr>
              <a:defRPr/>
            </a:pPr>
            <a:endParaRPr lang="pt-PT" dirty="0" smtClean="0"/>
          </a:p>
          <a:p>
            <a:pPr>
              <a:defRPr/>
            </a:pP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Combinação de Estratégias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3119438" y="1890713"/>
            <a:ext cx="3406775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4000" dirty="0">
                <a:latin typeface="+mn-lt"/>
              </a:rPr>
              <a:t>Prós e contras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90550" y="2598738"/>
            <a:ext cx="7962900" cy="51498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defRPr/>
            </a:pPr>
            <a:r>
              <a:rPr lang="pt-PT" sz="2800" dirty="0" smtClean="0"/>
              <a:t>Funciona melhor em: Mercados em que a diversidade de compradores faz com que a diferenciação seja a norma, e em que muitos compradores são também sensíveis ao preço e ao valor.</a:t>
            </a:r>
          </a:p>
          <a:p>
            <a:pPr>
              <a:spcAft>
                <a:spcPts val="1200"/>
              </a:spcAft>
              <a:defRPr/>
            </a:pPr>
            <a:endParaRPr lang="pt-PT" sz="1000" dirty="0" smtClean="0"/>
          </a:p>
          <a:p>
            <a:pPr>
              <a:spcAft>
                <a:spcPts val="1200"/>
              </a:spcAft>
              <a:defRPr/>
            </a:pPr>
            <a:r>
              <a:rPr lang="pt-PT" sz="2800" dirty="0" smtClean="0"/>
              <a:t>Risco:  Ficar “entalada” entre os concorrentes de baixo custo e os que estão a seguir a diferenciação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/>
          <p:cNvSpPr>
            <a:spLocks noGrp="1" noChangeArrowheads="1"/>
          </p:cNvSpPr>
          <p:nvPr>
            <p:ph type="title"/>
          </p:nvPr>
        </p:nvSpPr>
        <p:spPr>
          <a:xfrm>
            <a:off x="4087813" y="19050"/>
            <a:ext cx="4876800" cy="79375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CASO: </a:t>
            </a:r>
            <a:r>
              <a:rPr lang="pt-PT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Cirque</a:t>
            </a: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</a:t>
            </a: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soleil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192213" y="2938463"/>
            <a:ext cx="1905000" cy="1903412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Eliminar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b="0" kern="0" dirty="0" smtClean="0">
                <a:solidFill>
                  <a:srgbClr val="000000"/>
                </a:solidFill>
                <a:latin typeface="Trebuchet MS" pitchFamily="34" charset="0"/>
              </a:rPr>
              <a:t>Quais factores da indústria devem ser eliminados?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783013" y="976313"/>
            <a:ext cx="1905000" cy="1903412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Reduzir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b="0" kern="0" dirty="0" smtClean="0">
                <a:solidFill>
                  <a:srgbClr val="000000"/>
                </a:solidFill>
                <a:latin typeface="Trebuchet MS" pitchFamily="34" charset="0"/>
              </a:rPr>
              <a:t>Quais Factores da indústria devem ser reduzidos?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6526213" y="2938463"/>
            <a:ext cx="1905000" cy="1600200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Criar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b="0" kern="0" dirty="0" smtClean="0">
                <a:solidFill>
                  <a:srgbClr val="000000"/>
                </a:solidFill>
                <a:latin typeface="Trebuchet MS" pitchFamily="34" charset="0"/>
              </a:rPr>
              <a:t>Factores que </a:t>
            </a:r>
            <a:r>
              <a:rPr lang="pt-PT" kern="0" dirty="0" smtClean="0">
                <a:solidFill>
                  <a:srgbClr val="000000"/>
                </a:solidFill>
                <a:latin typeface="Trebuchet MS" pitchFamily="34" charset="0"/>
              </a:rPr>
              <a:t>NUNCA</a:t>
            </a:r>
            <a:r>
              <a:rPr lang="pt-PT" b="0" kern="0" dirty="0" smtClean="0">
                <a:solidFill>
                  <a:srgbClr val="000000"/>
                </a:solidFill>
                <a:latin typeface="Trebuchet MS" pitchFamily="34" charset="0"/>
              </a:rPr>
              <a:t> foram oferecidos?</a:t>
            </a: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3719513" y="5018088"/>
            <a:ext cx="1905000" cy="1293812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Aumentar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b="0" kern="0" dirty="0" smtClean="0">
                <a:solidFill>
                  <a:srgbClr val="000000"/>
                </a:solidFill>
                <a:latin typeface="Trebuchet MS" pitchFamily="34" charset="0"/>
              </a:rPr>
              <a:t>Factores acima da média</a:t>
            </a:r>
            <a:r>
              <a:rPr lang="pt-PT" sz="1800" b="0" kern="0" dirty="0" smtClean="0">
                <a:solidFill>
                  <a:srgbClr val="000000"/>
                </a:solidFill>
                <a:latin typeface="Trebuchet MS" pitchFamily="34" charset="0"/>
              </a:rPr>
              <a:t>?</a:t>
            </a:r>
          </a:p>
        </p:txBody>
      </p:sp>
      <p:sp>
        <p:nvSpPr>
          <p:cNvPr id="25" name="Oval 9"/>
          <p:cNvSpPr>
            <a:spLocks noChangeArrowheads="1"/>
          </p:cNvSpPr>
          <p:nvPr/>
        </p:nvSpPr>
        <p:spPr bwMode="auto">
          <a:xfrm>
            <a:off x="3878263" y="3429000"/>
            <a:ext cx="1658937" cy="1298575"/>
          </a:xfrm>
          <a:prstGeom prst="ellipse">
            <a:avLst/>
          </a:prstGeom>
          <a:solidFill>
            <a:srgbClr val="FF99CC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 dirty="0">
                <a:solidFill>
                  <a:sysClr val="windowText" lastClr="000000"/>
                </a:solidFill>
              </a:rPr>
              <a:t>Nova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 dirty="0">
                <a:solidFill>
                  <a:sysClr val="windowText" lastClr="000000"/>
                </a:solidFill>
              </a:rPr>
              <a:t>curva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 dirty="0">
                <a:solidFill>
                  <a:sysClr val="windowText" lastClr="000000"/>
                </a:solidFill>
              </a:rPr>
              <a:t>de valor</a:t>
            </a:r>
          </a:p>
        </p:txBody>
      </p:sp>
      <p:cxnSp>
        <p:nvCxnSpPr>
          <p:cNvPr id="26" name="Conexão recta unidireccional 25"/>
          <p:cNvCxnSpPr/>
          <p:nvPr/>
        </p:nvCxnSpPr>
        <p:spPr bwMode="auto">
          <a:xfrm>
            <a:off x="5688013" y="1406525"/>
            <a:ext cx="457200" cy="0"/>
          </a:xfrm>
          <a:prstGeom prst="straightConnector1">
            <a:avLst/>
          </a:prstGeom>
          <a:noFill/>
          <a:ln w="38100" cap="flat" cmpd="sng" algn="ctr">
            <a:solidFill>
              <a:srgbClr val="ADE2E2"/>
            </a:solidFill>
            <a:prstDash val="solid"/>
            <a:headEnd type="none" w="med" len="me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27" name="CaixaDeTexto 26"/>
          <p:cNvSpPr txBox="1"/>
          <p:nvPr/>
        </p:nvSpPr>
        <p:spPr>
          <a:xfrm>
            <a:off x="6145213" y="1016000"/>
            <a:ext cx="24384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b="1" kern="0" dirty="0">
                <a:solidFill>
                  <a:srgbClr val="FFFFFF"/>
                </a:solidFill>
                <a:latin typeface="+mn-lt"/>
              </a:rPr>
              <a:t>Produtos/serviços menores margens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b="1" kern="0" dirty="0">
                <a:solidFill>
                  <a:srgbClr val="FFFFFF"/>
                </a:solidFill>
                <a:latin typeface="+mn-lt"/>
              </a:rPr>
              <a:t>Produtos/serviços supervalorizados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PT" kern="0" dirty="0">
              <a:solidFill>
                <a:srgbClr val="FFFFFF"/>
              </a:solidFill>
            </a:endParaRPr>
          </a:p>
        </p:txBody>
      </p:sp>
      <p:sp>
        <p:nvSpPr>
          <p:cNvPr id="28" name="CaixaDeTexto 27"/>
          <p:cNvSpPr txBox="1">
            <a:spLocks noChangeArrowheads="1"/>
          </p:cNvSpPr>
          <p:nvPr/>
        </p:nvSpPr>
        <p:spPr bwMode="auto">
          <a:xfrm>
            <a:off x="658813" y="57150"/>
            <a:ext cx="24384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kern="0" dirty="0" smtClean="0">
                <a:solidFill>
                  <a:srgbClr val="FFFFFF"/>
                </a:solidFill>
                <a:latin typeface="+mn-lt"/>
              </a:rPr>
              <a:t>Factores de enorme competição;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kern="0" dirty="0" err="1" smtClean="0">
                <a:solidFill>
                  <a:srgbClr val="FFFFFF"/>
                </a:solidFill>
                <a:latin typeface="+mn-lt"/>
              </a:rPr>
              <a:t>Benchmarking</a:t>
            </a:r>
            <a:r>
              <a:rPr lang="pt-PT" sz="1600" kern="0" dirty="0" smtClean="0">
                <a:solidFill>
                  <a:srgbClr val="FFFFFF"/>
                </a:solidFill>
                <a:latin typeface="+mn-lt"/>
              </a:rPr>
              <a:t> utilizando em contrapartida novas perspectivas e soluções;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kern="0" dirty="0" smtClean="0">
                <a:solidFill>
                  <a:srgbClr val="FFFFFF"/>
                </a:solidFill>
                <a:latin typeface="+mn-lt"/>
              </a:rPr>
              <a:t>Eliminar produtos/serviços desvalorizados face a alguma mudança</a:t>
            </a:r>
            <a:endParaRPr lang="pt-PT" kern="0" dirty="0" smtClean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29" name="Conexão recta unidireccional 28"/>
          <p:cNvCxnSpPr>
            <a:stCxn id="23" idx="1"/>
          </p:cNvCxnSpPr>
          <p:nvPr/>
        </p:nvCxnSpPr>
        <p:spPr bwMode="auto">
          <a:xfrm flipH="1">
            <a:off x="3338513" y="5665788"/>
            <a:ext cx="381000" cy="236537"/>
          </a:xfrm>
          <a:prstGeom prst="straightConnector1">
            <a:avLst/>
          </a:prstGeom>
          <a:noFill/>
          <a:ln w="38100" cap="flat" cmpd="sng" algn="ctr">
            <a:solidFill>
              <a:srgbClr val="ADE2E2"/>
            </a:solidFill>
            <a:prstDash val="solid"/>
            <a:headEnd type="none" w="med" len="me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30" name="CaixaDeTexto 29"/>
          <p:cNvSpPr txBox="1"/>
          <p:nvPr/>
        </p:nvSpPr>
        <p:spPr>
          <a:xfrm>
            <a:off x="696913" y="5197475"/>
            <a:ext cx="2438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b="1" kern="0" dirty="0">
                <a:solidFill>
                  <a:srgbClr val="FFFFFF"/>
                </a:solidFill>
                <a:latin typeface="+mn-lt"/>
              </a:rPr>
              <a:t>Produtos/serviços cujo comprometimento dos consumidores é elevado</a:t>
            </a:r>
          </a:p>
        </p:txBody>
      </p:sp>
      <p:sp>
        <p:nvSpPr>
          <p:cNvPr id="31" name="CaixaDeTexto 22"/>
          <p:cNvSpPr txBox="1">
            <a:spLocks noChangeArrowheads="1"/>
          </p:cNvSpPr>
          <p:nvPr/>
        </p:nvSpPr>
        <p:spPr bwMode="auto">
          <a:xfrm>
            <a:off x="6107113" y="5241925"/>
            <a:ext cx="27432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kern="0" dirty="0" smtClean="0">
                <a:solidFill>
                  <a:srgbClr val="FFFFFF"/>
                </a:solidFill>
                <a:latin typeface="+mn-lt"/>
              </a:rPr>
              <a:t>Produtos/serviços ainda não oferecidos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PT" sz="1600" kern="0" dirty="0" smtClean="0">
                <a:solidFill>
                  <a:srgbClr val="FFFFFF"/>
                </a:solidFill>
                <a:latin typeface="+mn-lt"/>
              </a:rPr>
              <a:t>Criar valor pela diferenciação e custo</a:t>
            </a:r>
          </a:p>
        </p:txBody>
      </p:sp>
      <p:cxnSp>
        <p:nvCxnSpPr>
          <p:cNvPr id="32" name="Conexão recta unidireccional 31"/>
          <p:cNvCxnSpPr>
            <a:stCxn id="21" idx="2"/>
          </p:cNvCxnSpPr>
          <p:nvPr/>
        </p:nvCxnSpPr>
        <p:spPr bwMode="auto">
          <a:xfrm>
            <a:off x="7478713" y="4538663"/>
            <a:ext cx="0" cy="690562"/>
          </a:xfrm>
          <a:prstGeom prst="straightConnector1">
            <a:avLst/>
          </a:prstGeom>
          <a:noFill/>
          <a:ln w="38100" cap="flat" cmpd="sng" algn="ctr">
            <a:solidFill>
              <a:srgbClr val="ADE2E2"/>
            </a:solidFill>
            <a:prstDash val="solid"/>
            <a:headEnd type="none" w="med" len="me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33" name="Rectangle 2"/>
          <p:cNvSpPr txBox="1">
            <a:spLocks noChangeArrowheads="1"/>
          </p:cNvSpPr>
          <p:nvPr/>
        </p:nvSpPr>
        <p:spPr bwMode="auto">
          <a:xfrm>
            <a:off x="3405188" y="2743200"/>
            <a:ext cx="274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pt-PT" dirty="0" smtClean="0"/>
              <a:t>As Acções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/>
          <p:cNvSpPr>
            <a:spLocks noGrp="1" noChangeArrowheads="1"/>
          </p:cNvSpPr>
          <p:nvPr>
            <p:ph type="title"/>
          </p:nvPr>
        </p:nvSpPr>
        <p:spPr>
          <a:xfrm>
            <a:off x="4087813" y="19050"/>
            <a:ext cx="4876800" cy="79375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CASO: </a:t>
            </a:r>
            <a:r>
              <a:rPr lang="pt-PT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Cirque</a:t>
            </a: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</a:t>
            </a: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soleil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06375" y="2876550"/>
            <a:ext cx="3146425" cy="2246313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Eliminou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Shows de animais (caros e mal vistos)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Artistas Estrela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Múltiplas Arenas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pt-PT" sz="1600" b="0" kern="0" dirty="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62200" y="990600"/>
            <a:ext cx="4419600" cy="1754188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Reduziu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Humor básico, gratuito e sem novidade (acabaram com os palhaços ricos e pobres)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Perigo e adrenalina que já não comovem ninguém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5791200" y="2876550"/>
            <a:ext cx="3124200" cy="2246313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Criou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Tema único ao estilo Broadway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Música ao vivo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Danças e coreografias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Várias produções diferentes a moverem-se pelo mundo</a:t>
            </a: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2286000" y="5229225"/>
            <a:ext cx="4495800" cy="1508125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 sz="20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2800" kern="0" dirty="0" smtClean="0">
                <a:solidFill>
                  <a:srgbClr val="000000"/>
                </a:solidFill>
                <a:latin typeface="Trebuchet MS" pitchFamily="34" charset="0"/>
              </a:rPr>
              <a:t>Aumentou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Foco numa só arena/palco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600" b="0" kern="0" dirty="0" smtClean="0">
                <a:solidFill>
                  <a:srgbClr val="000000"/>
                </a:solidFill>
                <a:latin typeface="Trebuchet MS" pitchFamily="34" charset="0"/>
              </a:rPr>
              <a:t>Todos os artistas em palco quase todo o espectáculo</a:t>
            </a:r>
          </a:p>
        </p:txBody>
      </p:sp>
      <p:sp>
        <p:nvSpPr>
          <p:cNvPr id="24" name="Oval 9"/>
          <p:cNvSpPr>
            <a:spLocks noChangeArrowheads="1"/>
          </p:cNvSpPr>
          <p:nvPr/>
        </p:nvSpPr>
        <p:spPr bwMode="auto">
          <a:xfrm>
            <a:off x="3665538" y="3300413"/>
            <a:ext cx="1660525" cy="1398587"/>
          </a:xfrm>
          <a:prstGeom prst="ellipse">
            <a:avLst/>
          </a:prstGeom>
          <a:solidFill>
            <a:srgbClr val="FF99CC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>
                <a:solidFill>
                  <a:sysClr val="windowText" lastClr="000000"/>
                </a:solidFill>
              </a:rPr>
              <a:t>Nova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>
                <a:solidFill>
                  <a:sysClr val="windowText" lastClr="000000"/>
                </a:solidFill>
              </a:rPr>
              <a:t>curva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>
                <a:solidFill>
                  <a:sysClr val="windowText" lastClr="000000"/>
                </a:solidFill>
              </a:rPr>
              <a:t>de valor</a:t>
            </a:r>
          </a:p>
        </p:txBody>
      </p:sp>
      <p:sp>
        <p:nvSpPr>
          <p:cNvPr id="4" name="Rectângulo 3"/>
          <p:cNvSpPr>
            <a:spLocks noChangeArrowheads="1"/>
          </p:cNvSpPr>
          <p:nvPr/>
        </p:nvSpPr>
        <p:spPr bwMode="auto">
          <a:xfrm>
            <a:off x="974725" y="296863"/>
            <a:ext cx="160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/>
              <a:t>Video1</a:t>
            </a:r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auto">
          <a:xfrm>
            <a:off x="7262813" y="5791200"/>
            <a:ext cx="160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/>
              <a:t>Video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</a:t>
            </a:r>
            <a:r>
              <a:rPr lang="pt-PT" sz="2800" b="1" dirty="0" smtClean="0">
                <a:solidFill>
                  <a:srgbClr val="FFFF00"/>
                </a:solidFill>
              </a:rPr>
              <a:t>Especialização/Nicho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77200" cy="4648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pt-PT" dirty="0" smtClean="0"/>
              <a:t>Ênfase numa parte do mercado total</a:t>
            </a:r>
          </a:p>
          <a:p>
            <a:pPr marL="0" indent="0" algn="ctr">
              <a:lnSpc>
                <a:spcPct val="11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pt-PT" dirty="0" smtClean="0"/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dirty="0" smtClean="0"/>
              <a:t>Critérios geográficos, requisitos do uso do produto, atributos do produto</a:t>
            </a: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dirty="0" smtClean="0"/>
              <a:t>Objectivo: atingir um nicho de mercado mais rentável e menos vulnerável à concorrência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Especialização/Nicho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5126" name="Rectângulo 1"/>
          <p:cNvSpPr>
            <a:spLocks noChangeArrowheads="1"/>
          </p:cNvSpPr>
          <p:nvPr/>
        </p:nvSpPr>
        <p:spPr bwMode="auto">
          <a:xfrm>
            <a:off x="1166813" y="1828800"/>
            <a:ext cx="693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Opção1: Especialização com Liderança nos Custos 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206750"/>
            <a:ext cx="8101013" cy="365125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Assegurar uma VC servindo os compradores do nicho a custos (e preços) inferiores aos concorrentes</a:t>
            </a: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Atractiva quando se consegue reduzir custos limitando a base de compradores a um segmento bem definido</a:t>
            </a: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Formas de reduzir custo iguais à estratégia de liderança nos custos para mercados mais alargados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Especialização/Nicho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" name="Rectângulo 1"/>
          <p:cNvSpPr>
            <a:spLocks noChangeArrowheads="1"/>
          </p:cNvSpPr>
          <p:nvPr/>
        </p:nvSpPr>
        <p:spPr bwMode="auto">
          <a:xfrm>
            <a:off x="1166813" y="1828800"/>
            <a:ext cx="693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Opção1: Especialização com Liderança nos Custos </a:t>
            </a:r>
          </a:p>
        </p:txBody>
      </p:sp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2743200"/>
            <a:ext cx="1430337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575" y="3028950"/>
            <a:ext cx="5348288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48238"/>
            <a:ext cx="4041775" cy="190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Especialização/Nicho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7174" name="Rectângulo 1"/>
          <p:cNvSpPr>
            <a:spLocks noChangeArrowheads="1"/>
          </p:cNvSpPr>
          <p:nvPr/>
        </p:nvSpPr>
        <p:spPr bwMode="auto">
          <a:xfrm>
            <a:off x="1166813" y="1828800"/>
            <a:ext cx="693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Opção 2: Especialização com Diferenciação 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581400"/>
            <a:ext cx="8101013" cy="197485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800" dirty="0" smtClean="0"/>
              <a:t>Assegurar uma VC com um produto que vai de encontro às preferências específicas de um grupo bem definido e restrito de compradores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Especialização com Diferenciação </a:t>
            </a:r>
          </a:p>
        </p:txBody>
      </p:sp>
      <p:sp>
        <p:nvSpPr>
          <p:cNvPr id="8198" name="Rectângulo 1"/>
          <p:cNvSpPr>
            <a:spLocks noChangeArrowheads="1"/>
          </p:cNvSpPr>
          <p:nvPr/>
        </p:nvSpPr>
        <p:spPr bwMode="auto">
          <a:xfrm>
            <a:off x="1166813" y="1828800"/>
            <a:ext cx="693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Opção2: Especialização com Diferenciação</a:t>
            </a:r>
          </a:p>
        </p:txBody>
      </p:sp>
      <p:pic>
        <p:nvPicPr>
          <p:cNvPr id="81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530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4953000"/>
            <a:ext cx="1316038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88" y="3028950"/>
            <a:ext cx="633412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Especialização com Diferenciação </a:t>
            </a:r>
          </a:p>
        </p:txBody>
      </p:sp>
      <p:pic>
        <p:nvPicPr>
          <p:cNvPr id="922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76438"/>
            <a:ext cx="4294188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Especialização com Diferenciação </a:t>
            </a:r>
          </a:p>
        </p:txBody>
      </p:sp>
      <p:pic>
        <p:nvPicPr>
          <p:cNvPr id="102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37338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0"/>
            <a:ext cx="3733800" cy="257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275" y="5794375"/>
            <a:ext cx="371792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97225"/>
            <a:ext cx="4054475" cy="235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Especialização com Diferenciação </a:t>
            </a:r>
          </a:p>
        </p:txBody>
      </p:sp>
      <p:pic>
        <p:nvPicPr>
          <p:cNvPr id="112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76600"/>
            <a:ext cx="371792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37179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114800"/>
            <a:ext cx="3717925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3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051175"/>
            <a:ext cx="200025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4" name="Rectângulo 11"/>
          <p:cNvSpPr>
            <a:spLocks noChangeArrowheads="1"/>
          </p:cNvSpPr>
          <p:nvPr/>
        </p:nvSpPr>
        <p:spPr bwMode="auto">
          <a:xfrm>
            <a:off x="4460875" y="3708400"/>
            <a:ext cx="46831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400"/>
              <a:t>Ser – </a:t>
            </a:r>
            <a:r>
              <a:rPr lang="pt-PT" sz="1600"/>
              <a:t>Livre, independente, único</a:t>
            </a:r>
          </a:p>
          <a:p>
            <a:pPr algn="ctr"/>
            <a:r>
              <a:rPr lang="pt-PT" sz="2400"/>
              <a:t>Cuidar – </a:t>
            </a:r>
            <a:r>
              <a:rPr lang="pt-PT" sz="1600"/>
              <a:t>Pessoas, animais, plantas</a:t>
            </a:r>
          </a:p>
          <a:p>
            <a:pPr algn="ctr"/>
            <a:r>
              <a:rPr lang="pt-PT" sz="2400"/>
              <a:t>Saber – </a:t>
            </a:r>
            <a:r>
              <a:rPr lang="pt-PT" sz="1600"/>
              <a:t>Investigar, experimentar, questionar</a:t>
            </a:r>
          </a:p>
          <a:p>
            <a:pPr algn="ctr"/>
            <a:r>
              <a:rPr lang="pt-PT" sz="2400"/>
              <a:t>Brincar – </a:t>
            </a:r>
            <a:r>
              <a:rPr lang="pt-PT" sz="1600"/>
              <a:t>Divertir, disfrutar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Modelo de apresentação predefini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1242876360</TotalTime>
  <Words>655</Words>
  <Application>Microsoft Office PowerPoint</Application>
  <PresentationFormat>Apresentação no Ecrã (4:3)</PresentationFormat>
  <Paragraphs>131</Paragraphs>
  <Slides>17</Slides>
  <Notes>15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Trebuchet MS</vt:lpstr>
      <vt:lpstr>Wingdings</vt:lpstr>
      <vt:lpstr>Times New Roman</vt:lpstr>
      <vt:lpstr>Modelo de apresentação predefinido</vt:lpstr>
      <vt:lpstr>Estratégias de Especialização e Combinação de Estratégias</vt:lpstr>
      <vt:lpstr>Estratégias de Especialização/Nicho</vt:lpstr>
      <vt:lpstr>Estratégias de Especialização/Nicho</vt:lpstr>
      <vt:lpstr>Estratégias de Especialização/Nicho</vt:lpstr>
      <vt:lpstr>Estratégias de Especialização/Nicho</vt:lpstr>
      <vt:lpstr>Especialização com Diferenciação </vt:lpstr>
      <vt:lpstr>Especialização com Diferenciação </vt:lpstr>
      <vt:lpstr>Especialização com Diferenciação </vt:lpstr>
      <vt:lpstr>Especialização com Diferenciação </vt:lpstr>
      <vt:lpstr>Especialização com Diferenciação </vt:lpstr>
      <vt:lpstr>Estratégias de Especialização/Nicho</vt:lpstr>
      <vt:lpstr>Estratégias de Especialização/Nicho</vt:lpstr>
      <vt:lpstr>Combinação de Estratégias</vt:lpstr>
      <vt:lpstr>Combinação de Estratégias</vt:lpstr>
      <vt:lpstr>Combinação de Estratégias</vt:lpstr>
      <vt:lpstr>CASO: Cirque du soleil</vt:lpstr>
      <vt:lpstr>CASO: Cirque du soleil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Industry Environment</dc:title>
  <dc:creator>GSB Technology Center</dc:creator>
  <cp:lastModifiedBy>user</cp:lastModifiedBy>
  <cp:revision>162</cp:revision>
  <dcterms:created xsi:type="dcterms:W3CDTF">1998-03-22T16:41:04Z</dcterms:created>
  <dcterms:modified xsi:type="dcterms:W3CDTF">2013-11-04T22:01:02Z</dcterms:modified>
</cp:coreProperties>
</file>