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72" r:id="rId8"/>
    <p:sldId id="273" r:id="rId9"/>
    <p:sldId id="259" r:id="rId10"/>
    <p:sldId id="262" r:id="rId11"/>
    <p:sldId id="278" r:id="rId12"/>
    <p:sldId id="280" r:id="rId13"/>
    <p:sldId id="282" r:id="rId14"/>
    <p:sldId id="283" r:id="rId15"/>
    <p:sldId id="264" r:id="rId16"/>
    <p:sldId id="270" r:id="rId17"/>
    <p:sldId id="271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8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>
        <p:scale>
          <a:sx n="76" d="100"/>
          <a:sy n="76" d="100"/>
        </p:scale>
        <p:origin x="-121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106B4A3-4212-4E39-93DE-E053E8F69C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195736" y="1556792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5400" b="1" cap="small" dirty="0" smtClean="0">
                <a:solidFill>
                  <a:schemeClr val="bg1"/>
                </a:solidFill>
              </a:rPr>
              <a:t>Caso </a:t>
            </a:r>
            <a:r>
              <a:rPr lang="pt-PT" sz="5400" b="1" cap="sm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SSF</a:t>
            </a:r>
            <a:endParaRPr lang="pt-PT" sz="54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043608" y="2708920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b="1" u="sng" cap="small" dirty="0" smtClean="0">
                <a:solidFill>
                  <a:srgbClr val="0078A2"/>
                </a:solidFill>
              </a:rPr>
              <a:t>Análise Interna</a:t>
            </a:r>
          </a:p>
          <a:p>
            <a:pPr algn="ctr"/>
            <a:r>
              <a:rPr lang="pt-PT" sz="3600" b="1" cap="small" dirty="0" smtClean="0">
                <a:solidFill>
                  <a:srgbClr val="0078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(Recursos e Capacidades)</a:t>
            </a:r>
            <a:endParaRPr lang="pt-PT" sz="36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043608" y="4377298"/>
            <a:ext cx="62646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 smtClean="0">
                <a:solidFill>
                  <a:srgbClr val="000000"/>
                </a:solidFill>
              </a:rPr>
              <a:t>Unidade curricular: </a:t>
            </a:r>
            <a:r>
              <a:rPr lang="pt-PT" sz="2000" dirty="0" smtClean="0">
                <a:solidFill>
                  <a:srgbClr val="000000"/>
                </a:solidFill>
              </a:rPr>
              <a:t>Estratégia Empresarial</a:t>
            </a:r>
          </a:p>
          <a:p>
            <a:pPr algn="ctr"/>
            <a:r>
              <a:rPr lang="pt-PT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Docente: </a:t>
            </a:r>
            <a:r>
              <a:rPr lang="pt-PT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Renato Lopes da Costa</a:t>
            </a:r>
            <a:endParaRPr lang="pt-PT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Imitabilidade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83568" y="2348880"/>
            <a:ext cx="15841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u="sng" dirty="0" smtClean="0">
                <a:solidFill>
                  <a:srgbClr val="000000"/>
                </a:solidFill>
              </a:rPr>
              <a:t>Imitação</a:t>
            </a:r>
            <a:endParaRPr lang="pt-PT" sz="2600" b="1" u="sng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remendosemiscelanea.files.wordpress.com/2009/06/psicologia.jpg"/>
          <p:cNvPicPr>
            <a:picLocks noChangeAspect="1" noChangeArrowheads="1"/>
          </p:cNvPicPr>
          <p:nvPr/>
        </p:nvPicPr>
        <p:blipFill>
          <a:blip r:embed="rId2" cstate="print"/>
          <a:srcRect l="13636" r="15909"/>
          <a:stretch>
            <a:fillRect/>
          </a:stretch>
        </p:blipFill>
        <p:spPr bwMode="auto">
          <a:xfrm>
            <a:off x="5436096" y="3645024"/>
            <a:ext cx="2232248" cy="2736304"/>
          </a:xfrm>
          <a:prstGeom prst="rect">
            <a:avLst/>
          </a:prstGeom>
          <a:noFill/>
        </p:spPr>
      </p:pic>
      <p:cxnSp>
        <p:nvCxnSpPr>
          <p:cNvPr id="31" name="Conexão recta unidireccional 30"/>
          <p:cNvCxnSpPr/>
          <p:nvPr/>
        </p:nvCxnSpPr>
        <p:spPr>
          <a:xfrm flipV="1">
            <a:off x="2195736" y="2132856"/>
            <a:ext cx="720080" cy="401852"/>
          </a:xfrm>
          <a:prstGeom prst="straightConnector1">
            <a:avLst/>
          </a:prstGeom>
          <a:ln w="28575">
            <a:solidFill>
              <a:srgbClr val="0078A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xão recta unidireccional 31"/>
          <p:cNvCxnSpPr/>
          <p:nvPr/>
        </p:nvCxnSpPr>
        <p:spPr>
          <a:xfrm>
            <a:off x="2195736" y="2780928"/>
            <a:ext cx="720080" cy="504056"/>
          </a:xfrm>
          <a:prstGeom prst="straightConnector1">
            <a:avLst/>
          </a:prstGeom>
          <a:ln w="28575">
            <a:solidFill>
              <a:srgbClr val="0078A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ixaDeTexto 35"/>
          <p:cNvSpPr txBox="1"/>
          <p:nvPr/>
        </p:nvSpPr>
        <p:spPr>
          <a:xfrm>
            <a:off x="3059832" y="1917993"/>
            <a:ext cx="3384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</a:pPr>
            <a:r>
              <a:rPr lang="pt-PT" sz="2200" dirty="0" smtClean="0">
                <a:solidFill>
                  <a:srgbClr val="000000"/>
                </a:solidFill>
              </a:rPr>
              <a:t>por </a:t>
            </a:r>
            <a:r>
              <a:rPr lang="pt-PT" sz="2200" b="1" dirty="0" smtClean="0">
                <a:solidFill>
                  <a:srgbClr val="000000"/>
                </a:solidFill>
              </a:rPr>
              <a:t>duplicação </a:t>
            </a:r>
            <a:r>
              <a:rPr lang="pt-PT" sz="2200" b="1" dirty="0" err="1" smtClean="0">
                <a:solidFill>
                  <a:srgbClr val="000000"/>
                </a:solidFill>
              </a:rPr>
              <a:t>directa</a:t>
            </a:r>
            <a:endParaRPr lang="pt-PT" sz="2200" b="1" dirty="0">
              <a:solidFill>
                <a:srgbClr val="000000"/>
              </a:solidFill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3131840" y="3068960"/>
            <a:ext cx="3384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</a:pPr>
            <a:r>
              <a:rPr lang="pt-PT" sz="2200" dirty="0" smtClean="0">
                <a:solidFill>
                  <a:srgbClr val="000000"/>
                </a:solidFill>
              </a:rPr>
              <a:t>por </a:t>
            </a:r>
            <a:r>
              <a:rPr lang="pt-PT" sz="2200" b="1" dirty="0" smtClean="0">
                <a:solidFill>
                  <a:srgbClr val="000000"/>
                </a:solidFill>
              </a:rPr>
              <a:t>substituição</a:t>
            </a:r>
            <a:endParaRPr lang="pt-PT" sz="2200" b="1" dirty="0">
              <a:solidFill>
                <a:srgbClr val="0000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3059832" y="1628800"/>
            <a:ext cx="3312368" cy="1080120"/>
          </a:xfrm>
          <a:prstGeom prst="ellipse">
            <a:avLst/>
          </a:prstGeom>
          <a:noFill/>
          <a:ln w="508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pt-PT" sz="4800" b="1" cap="small" dirty="0">
                <a:solidFill>
                  <a:srgbClr val="0078A2"/>
                </a:solidFill>
                <a:latin typeface="Arial"/>
              </a:rPr>
              <a:t>O</a:t>
            </a:r>
            <a:r>
              <a:rPr lang="pt-PT" sz="4800" b="1" cap="small" dirty="0" smtClean="0">
                <a:solidFill>
                  <a:srgbClr val="0078A2"/>
                </a:solidFill>
                <a:latin typeface="Arial"/>
              </a:rPr>
              <a:t>rganização</a:t>
            </a:r>
            <a:r>
              <a:rPr lang="pt-PT" sz="4800" b="1" cap="small" dirty="0">
                <a:solidFill>
                  <a:srgbClr val="0078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/>
            </a:r>
            <a:br>
              <a:rPr lang="pt-PT" sz="4800" b="1" cap="small" dirty="0">
                <a:solidFill>
                  <a:srgbClr val="0078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</a:br>
            <a:endParaRPr lang="pt-PT" dirty="0">
              <a:solidFill>
                <a:srgbClr val="0078A2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800" i="1" dirty="0" smtClean="0">
                <a:solidFill>
                  <a:schemeClr val="bg1">
                    <a:lumMod val="50000"/>
                  </a:schemeClr>
                </a:solidFill>
              </a:rPr>
              <a:t>A empresa está organizada para explorar ao máximo o potencial competitivo dos seus recursos e capacidades?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3760051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uxograma: conexão 3"/>
          <p:cNvSpPr/>
          <p:nvPr/>
        </p:nvSpPr>
        <p:spPr>
          <a:xfrm>
            <a:off x="513291" y="1476182"/>
            <a:ext cx="1115639" cy="8640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400" b="1" cap="small" dirty="0">
                <a:solidFill>
                  <a:srgbClr val="0078A2"/>
                </a:solidFill>
                <a:latin typeface="Arial"/>
              </a:rPr>
              <a:t>Organização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pt-PT" sz="3600" dirty="0" smtClean="0">
                <a:solidFill>
                  <a:srgbClr val="000000"/>
                </a:solidFill>
              </a:rPr>
              <a:t>SIM!</a:t>
            </a:r>
            <a:endParaRPr lang="pt-PT" sz="3600" dirty="0">
              <a:solidFill>
                <a:srgbClr val="000000"/>
              </a:solidFill>
            </a:endParaRPr>
          </a:p>
        </p:txBody>
      </p:sp>
      <p:sp>
        <p:nvSpPr>
          <p:cNvPr id="7" name="Seta para a direita 6"/>
          <p:cNvSpPr/>
          <p:nvPr/>
        </p:nvSpPr>
        <p:spPr>
          <a:xfrm>
            <a:off x="1763688" y="1804864"/>
            <a:ext cx="187220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3923928" y="1723564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rgbClr val="000000"/>
                </a:solidFill>
              </a:rPr>
              <a:t>Cultura</a:t>
            </a:r>
            <a:endParaRPr lang="pt-PT" dirty="0">
              <a:solidFill>
                <a:srgbClr val="000000"/>
              </a:solidFill>
            </a:endParaRPr>
          </a:p>
        </p:txBody>
      </p:sp>
      <p:sp>
        <p:nvSpPr>
          <p:cNvPr id="10" name="Seta para a direita 9"/>
          <p:cNvSpPr/>
          <p:nvPr/>
        </p:nvSpPr>
        <p:spPr>
          <a:xfrm rot="1606863">
            <a:off x="1547663" y="2535588"/>
            <a:ext cx="187220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CaixaDeTexto 8"/>
          <p:cNvSpPr txBox="1"/>
          <p:nvPr/>
        </p:nvSpPr>
        <p:spPr>
          <a:xfrm>
            <a:off x="3635896" y="2708920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rgbClr val="000000"/>
                </a:solidFill>
              </a:rPr>
              <a:t>Profissionais com competências de excelência na </a:t>
            </a:r>
            <a:r>
              <a:rPr lang="pt-PT" dirty="0" err="1" smtClean="0">
                <a:solidFill>
                  <a:srgbClr val="000000"/>
                </a:solidFill>
              </a:rPr>
              <a:t>aréa</a:t>
            </a:r>
            <a:r>
              <a:rPr lang="pt-PT" dirty="0" smtClean="0">
                <a:solidFill>
                  <a:srgbClr val="000000"/>
                </a:solidFill>
              </a:rPr>
              <a:t> informática</a:t>
            </a:r>
            <a:endParaRPr lang="pt-PT" dirty="0">
              <a:solidFill>
                <a:srgbClr val="000000"/>
              </a:solidFill>
            </a:endParaRPr>
          </a:p>
        </p:txBody>
      </p:sp>
      <p:sp>
        <p:nvSpPr>
          <p:cNvPr id="12" name="Seta para a direita 11"/>
          <p:cNvSpPr/>
          <p:nvPr/>
        </p:nvSpPr>
        <p:spPr>
          <a:xfrm rot="3110446">
            <a:off x="952101" y="3107587"/>
            <a:ext cx="187220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2579816" y="3861048"/>
            <a:ext cx="2640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rgbClr val="000000"/>
                </a:solidFill>
              </a:rPr>
              <a:t>Tecnologias pouco generalizadas</a:t>
            </a:r>
            <a:endParaRPr lang="pt-PT" dirty="0">
              <a:solidFill>
                <a:srgbClr val="000000"/>
              </a:solidFill>
            </a:endParaRPr>
          </a:p>
        </p:txBody>
      </p:sp>
      <p:sp>
        <p:nvSpPr>
          <p:cNvPr id="14" name="Seta para a direita 13"/>
          <p:cNvSpPr/>
          <p:nvPr/>
        </p:nvSpPr>
        <p:spPr>
          <a:xfrm rot="4534454">
            <a:off x="260491" y="3413778"/>
            <a:ext cx="187220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1283559" y="4604272"/>
            <a:ext cx="2209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rgbClr val="000000"/>
                </a:solidFill>
              </a:rPr>
              <a:t>Parcerias</a:t>
            </a:r>
            <a:endParaRPr lang="pt-PT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16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800" b="1" cap="small" dirty="0">
                <a:solidFill>
                  <a:srgbClr val="0078A2"/>
                </a:solidFill>
                <a:latin typeface="Arial"/>
              </a:rPr>
              <a:t>Organização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800" dirty="0" smtClean="0">
                <a:solidFill>
                  <a:srgbClr val="000000"/>
                </a:solidFill>
              </a:rPr>
              <a:t>1993</a:t>
            </a:r>
          </a:p>
          <a:p>
            <a:pPr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800" dirty="0" smtClean="0">
                <a:solidFill>
                  <a:srgbClr val="000000"/>
                </a:solidFill>
              </a:rPr>
              <a:t>Aplicação de Gestão de </a:t>
            </a:r>
            <a:r>
              <a:rPr lang="pt-PT" sz="2800" dirty="0" err="1" smtClean="0">
                <a:solidFill>
                  <a:srgbClr val="000000"/>
                </a:solidFill>
              </a:rPr>
              <a:t>Call</a:t>
            </a:r>
            <a:r>
              <a:rPr lang="pt-PT" sz="2800" dirty="0" smtClean="0">
                <a:solidFill>
                  <a:srgbClr val="000000"/>
                </a:solidFill>
              </a:rPr>
              <a:t> </a:t>
            </a:r>
            <a:r>
              <a:rPr lang="pt-PT" sz="2800" dirty="0" err="1" smtClean="0">
                <a:solidFill>
                  <a:srgbClr val="000000"/>
                </a:solidFill>
              </a:rPr>
              <a:t>Centers</a:t>
            </a:r>
            <a:endParaRPr lang="pt-PT" sz="2800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800" dirty="0" smtClean="0">
                <a:solidFill>
                  <a:srgbClr val="000000"/>
                </a:solidFill>
              </a:rPr>
              <a:t>SIRIUS SOFTWARE</a:t>
            </a:r>
          </a:p>
          <a:p>
            <a:pPr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800" dirty="0" smtClean="0">
                <a:solidFill>
                  <a:srgbClr val="000000"/>
                </a:solidFill>
              </a:rPr>
              <a:t>Criação de </a:t>
            </a:r>
            <a:r>
              <a:rPr lang="pt-PT" sz="2800" dirty="0" err="1" smtClean="0">
                <a:solidFill>
                  <a:srgbClr val="000000"/>
                </a:solidFill>
              </a:rPr>
              <a:t>Call</a:t>
            </a:r>
            <a:r>
              <a:rPr lang="pt-PT" sz="2800" dirty="0" smtClean="0">
                <a:solidFill>
                  <a:srgbClr val="000000"/>
                </a:solidFill>
              </a:rPr>
              <a:t> </a:t>
            </a:r>
            <a:r>
              <a:rPr lang="pt-PT" sz="2800" dirty="0" err="1" smtClean="0">
                <a:solidFill>
                  <a:srgbClr val="000000"/>
                </a:solidFill>
              </a:rPr>
              <a:t>Center</a:t>
            </a:r>
            <a:r>
              <a:rPr lang="pt-PT" sz="2800" dirty="0" smtClean="0">
                <a:solidFill>
                  <a:srgbClr val="000000"/>
                </a:solidFill>
              </a:rPr>
              <a:t>- Outsourcing</a:t>
            </a:r>
          </a:p>
          <a:p>
            <a:pPr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800" dirty="0" smtClean="0">
                <a:solidFill>
                  <a:srgbClr val="000000"/>
                </a:solidFill>
              </a:rPr>
              <a:t>Parceria com empresa japonesa - diversificação do portfólio</a:t>
            </a:r>
          </a:p>
          <a:p>
            <a:endParaRPr lang="pt-PT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538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800" b="1" cap="small" dirty="0">
                <a:solidFill>
                  <a:srgbClr val="0078A2"/>
                </a:solidFill>
                <a:latin typeface="Arial"/>
              </a:rPr>
              <a:t>Organização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pt-PT" sz="2800" dirty="0" smtClean="0">
                <a:solidFill>
                  <a:srgbClr val="000000"/>
                </a:solidFill>
              </a:rPr>
              <a:t>Rede de relacionamentos complexas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pt-PT" sz="2800" dirty="0" smtClean="0">
                <a:solidFill>
                  <a:srgbClr val="000000"/>
                </a:solidFill>
              </a:rPr>
              <a:t>Elevada reputação</a:t>
            </a:r>
            <a:endParaRPr lang="pt-PT" sz="2800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muitoalemdoguardanapo.files.wordpress.com/2012/04/relac3a7oes-public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996952"/>
            <a:ext cx="3840427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565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23528" y="260648"/>
            <a:ext cx="71287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400" b="1" cap="small" dirty="0" smtClean="0">
                <a:solidFill>
                  <a:srgbClr val="0078A2"/>
                </a:solidFill>
              </a:rPr>
              <a:t>Criar, Sustentar e apropriar vantagens competitivas</a:t>
            </a:r>
            <a:endParaRPr lang="pt-PT" sz="44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536" y="2780928"/>
            <a:ext cx="68407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0078A2"/>
              </a:buClr>
              <a:buFont typeface="+mj-lt"/>
              <a:buAutoNum type="arabicPeriod"/>
            </a:pPr>
            <a:r>
              <a:rPr lang="pt-PT" sz="2600" i="1" dirty="0" smtClean="0">
                <a:solidFill>
                  <a:schemeClr val="bg1">
                    <a:lumMod val="50000"/>
                  </a:schemeClr>
                </a:solidFill>
              </a:rPr>
              <a:t>Habilidade para Criar</a:t>
            </a:r>
            <a:endParaRPr lang="pt-PT" sz="26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11560" y="3573017"/>
            <a:ext cx="554461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 Falta de ferramentas de gestão para a atividade de leasing</a:t>
            </a:r>
          </a:p>
          <a:p>
            <a:pPr>
              <a:buClr>
                <a:srgbClr val="0078A2"/>
              </a:buClr>
              <a:buFont typeface="Arial" pitchFamily="34" charset="0"/>
              <a:buChar char="•"/>
            </a:pPr>
            <a:endParaRPr lang="pt-PT" sz="2600" dirty="0" smtClean="0">
              <a:solidFill>
                <a:srgbClr val="00000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11560" y="5085184"/>
            <a:ext cx="381642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 Vantajosa para os utilizadores</a:t>
            </a:r>
          </a:p>
        </p:txBody>
      </p:sp>
      <p:sp>
        <p:nvSpPr>
          <p:cNvPr id="15" name="Seta para a direita 14"/>
          <p:cNvSpPr/>
          <p:nvPr/>
        </p:nvSpPr>
        <p:spPr>
          <a:xfrm flipV="1">
            <a:off x="5652120" y="3933056"/>
            <a:ext cx="648072" cy="288032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CaixaDeTexto 15"/>
          <p:cNvSpPr txBox="1"/>
          <p:nvPr/>
        </p:nvSpPr>
        <p:spPr>
          <a:xfrm>
            <a:off x="6372200" y="3789040"/>
            <a:ext cx="1944216" cy="4924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dirty="0" smtClean="0">
                <a:solidFill>
                  <a:srgbClr val="000000"/>
                </a:solidFill>
              </a:rPr>
              <a:t>Escasso</a:t>
            </a:r>
          </a:p>
        </p:txBody>
      </p:sp>
      <p:sp>
        <p:nvSpPr>
          <p:cNvPr id="17" name="Seta para a direita 16"/>
          <p:cNvSpPr/>
          <p:nvPr/>
        </p:nvSpPr>
        <p:spPr>
          <a:xfrm flipV="1">
            <a:off x="3779912" y="5373216"/>
            <a:ext cx="648072" cy="288032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CaixaDeTexto 17"/>
          <p:cNvSpPr txBox="1"/>
          <p:nvPr/>
        </p:nvSpPr>
        <p:spPr>
          <a:xfrm>
            <a:off x="4572000" y="5229200"/>
            <a:ext cx="1944216" cy="4924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dirty="0" smtClean="0">
                <a:solidFill>
                  <a:srgbClr val="000000"/>
                </a:solidFill>
              </a:rPr>
              <a:t>Relevante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23528" y="476672"/>
            <a:ext cx="71287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400" b="1" cap="small" dirty="0" smtClean="0">
                <a:solidFill>
                  <a:srgbClr val="0078A2"/>
                </a:solidFill>
              </a:rPr>
              <a:t>Criar, Sustentar e apropriar vantagens competitivas</a:t>
            </a:r>
            <a:endParaRPr lang="pt-PT" sz="44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536" y="2924944"/>
            <a:ext cx="68407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0078A2"/>
              </a:buClr>
              <a:buFont typeface="+mj-lt"/>
              <a:buAutoNum type="arabicPeriod" startAt="2"/>
            </a:pPr>
            <a:r>
              <a:rPr lang="pt-PT" sz="2600" i="1" dirty="0" smtClean="0">
                <a:solidFill>
                  <a:schemeClr val="bg1">
                    <a:lumMod val="50000"/>
                  </a:schemeClr>
                </a:solidFill>
              </a:rPr>
              <a:t>Sustentar</a:t>
            </a:r>
            <a:endParaRPr lang="pt-PT" sz="26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3573017"/>
            <a:ext cx="554461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 Constantes inovações no sistema</a:t>
            </a:r>
          </a:p>
          <a:p>
            <a:pPr>
              <a:buClr>
                <a:srgbClr val="0078A2"/>
              </a:buClr>
              <a:buFont typeface="Arial" pitchFamily="34" charset="0"/>
              <a:buChar char="•"/>
            </a:pPr>
            <a:endParaRPr lang="pt-PT" sz="2600" dirty="0" smtClean="0">
              <a:solidFill>
                <a:srgbClr val="000000"/>
              </a:solidFill>
            </a:endParaRPr>
          </a:p>
        </p:txBody>
      </p:sp>
      <p:sp>
        <p:nvSpPr>
          <p:cNvPr id="6" name="Seta para a direita 5"/>
          <p:cNvSpPr/>
          <p:nvPr/>
        </p:nvSpPr>
        <p:spPr>
          <a:xfrm rot="5400000" flipV="1">
            <a:off x="3203848" y="4365104"/>
            <a:ext cx="648072" cy="288032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2483768" y="5157192"/>
            <a:ext cx="2376264" cy="4924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dirty="0" smtClean="0">
                <a:solidFill>
                  <a:srgbClr val="000000"/>
                </a:solidFill>
              </a:rPr>
              <a:t>Durabilidade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23528" y="476672"/>
            <a:ext cx="71287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400" b="1" cap="small" dirty="0" smtClean="0">
                <a:solidFill>
                  <a:srgbClr val="0078A2"/>
                </a:solidFill>
              </a:rPr>
              <a:t>Criar, Sustentar e apropriar vantagens competitivas</a:t>
            </a:r>
            <a:endParaRPr lang="pt-PT" sz="44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536" y="2924944"/>
            <a:ext cx="68407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0078A2"/>
              </a:buClr>
              <a:buFont typeface="+mj-lt"/>
              <a:buAutoNum type="arabicPeriod" startAt="3"/>
            </a:pPr>
            <a:r>
              <a:rPr lang="pt-PT" sz="2600" i="1" dirty="0" smtClean="0">
                <a:solidFill>
                  <a:schemeClr val="bg1">
                    <a:lumMod val="50000"/>
                  </a:schemeClr>
                </a:solidFill>
              </a:rPr>
              <a:t>Apropriar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364088" y="4869160"/>
            <a:ext cx="2520280" cy="4924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dirty="0" smtClean="0">
                <a:solidFill>
                  <a:srgbClr val="000000"/>
                </a:solidFill>
              </a:rPr>
              <a:t>Internalização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652120" y="3501008"/>
            <a:ext cx="1944216" cy="89255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dirty="0" smtClean="0">
                <a:solidFill>
                  <a:srgbClr val="000000"/>
                </a:solidFill>
              </a:rPr>
              <a:t>Poder de negociação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11560" y="3573017"/>
            <a:ext cx="55446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 Inflexível nas negociações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67544" y="4840704"/>
            <a:ext cx="45365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 Foco nas capacidades invisíveis</a:t>
            </a:r>
          </a:p>
          <a:p>
            <a:pPr>
              <a:buClr>
                <a:srgbClr val="0078A2"/>
              </a:buClr>
            </a:pPr>
            <a:endParaRPr lang="pt-PT" sz="2600" dirty="0" smtClean="0">
              <a:solidFill>
                <a:srgbClr val="000000"/>
              </a:solidFill>
            </a:endParaRPr>
          </a:p>
        </p:txBody>
      </p:sp>
      <p:sp>
        <p:nvSpPr>
          <p:cNvPr id="10" name="Seta para a direita 9"/>
          <p:cNvSpPr/>
          <p:nvPr/>
        </p:nvSpPr>
        <p:spPr>
          <a:xfrm flipV="1">
            <a:off x="4499992" y="5013176"/>
            <a:ext cx="648072" cy="288032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Seta para a direita 10"/>
          <p:cNvSpPr/>
          <p:nvPr/>
        </p:nvSpPr>
        <p:spPr>
          <a:xfrm flipV="1">
            <a:off x="4932040" y="3717032"/>
            <a:ext cx="648072" cy="288032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Questões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5536" y="1880246"/>
            <a:ext cx="784887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 Parece possível alguma empresa entrar no mercado de “</a:t>
            </a:r>
            <a:r>
              <a:rPr lang="pt-PT" sz="2600" i="1" dirty="0" smtClean="0">
                <a:solidFill>
                  <a:srgbClr val="000000"/>
                </a:solidFill>
              </a:rPr>
              <a:t>software</a:t>
            </a:r>
            <a:r>
              <a:rPr lang="pt-PT" sz="2600" dirty="0" smtClean="0">
                <a:solidFill>
                  <a:srgbClr val="000000"/>
                </a:solidFill>
              </a:rPr>
              <a:t> para </a:t>
            </a:r>
            <a:r>
              <a:rPr lang="pt-PT" sz="2600" i="1" dirty="0" smtClean="0">
                <a:solidFill>
                  <a:srgbClr val="000000"/>
                </a:solidFill>
              </a:rPr>
              <a:t>leasing</a:t>
            </a:r>
            <a:r>
              <a:rPr lang="pt-PT" sz="2600" dirty="0" smtClean="0">
                <a:solidFill>
                  <a:srgbClr val="000000"/>
                </a:solidFill>
              </a:rPr>
              <a:t>” tentando concorrer directamente com a SSF em termos do desenvolvimento deste tipo de aplicações?</a:t>
            </a:r>
          </a:p>
        </p:txBody>
      </p:sp>
    </p:spTree>
    <p:extLst>
      <p:ext uri="{BB962C8B-B14F-4D97-AF65-F5344CB8AC3E}">
        <p14:creationId xmlns:p14="http://schemas.microsoft.com/office/powerpoint/2010/main" val="335202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Questões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5536" y="1880246"/>
            <a:ext cx="784887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 Quais as capacidades da SSF que estão na base da sua vantagem competitiva?</a:t>
            </a:r>
          </a:p>
        </p:txBody>
      </p:sp>
    </p:spTree>
    <p:extLst>
      <p:ext uri="{BB962C8B-B14F-4D97-AF65-F5344CB8AC3E}">
        <p14:creationId xmlns:p14="http://schemas.microsoft.com/office/powerpoint/2010/main" val="80030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23528" y="581779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SSF- </a:t>
            </a:r>
            <a:r>
              <a:rPr lang="pt-PT" sz="4000" b="1" cap="small" dirty="0" smtClean="0">
                <a:solidFill>
                  <a:srgbClr val="0078A2"/>
                </a:solidFill>
              </a:rPr>
              <a:t>Contextualização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83568" y="1988840"/>
            <a:ext cx="28083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Década de 80</a:t>
            </a:r>
            <a:endParaRPr lang="pt-PT" sz="2600" dirty="0">
              <a:solidFill>
                <a:srgbClr val="000000"/>
              </a:solidFill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3347864" y="2060848"/>
            <a:ext cx="792088" cy="360040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4211960" y="1916832"/>
            <a:ext cx="39604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dirty="0" smtClean="0">
                <a:solidFill>
                  <a:srgbClr val="000000"/>
                </a:solidFill>
              </a:rPr>
              <a:t>Elevado crescimento do negócio do </a:t>
            </a:r>
            <a:r>
              <a:rPr lang="pt-PT" sz="2600" i="1" dirty="0" smtClean="0">
                <a:solidFill>
                  <a:srgbClr val="000000"/>
                </a:solidFill>
              </a:rPr>
              <a:t>leasing</a:t>
            </a:r>
            <a:r>
              <a:rPr lang="pt-PT" sz="2600" dirty="0" smtClean="0">
                <a:solidFill>
                  <a:srgbClr val="000000"/>
                </a:solidFill>
              </a:rPr>
              <a:t> em Portugal</a:t>
            </a:r>
            <a:endParaRPr lang="pt-PT" sz="2600" dirty="0">
              <a:solidFill>
                <a:srgbClr val="000000"/>
              </a:solidFill>
            </a:endParaRPr>
          </a:p>
        </p:txBody>
      </p:sp>
      <p:sp>
        <p:nvSpPr>
          <p:cNvPr id="13" name="Seta para a direita 12"/>
          <p:cNvSpPr/>
          <p:nvPr/>
        </p:nvSpPr>
        <p:spPr>
          <a:xfrm rot="5400000">
            <a:off x="5724128" y="3717032"/>
            <a:ext cx="792088" cy="360040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CaixaDeTexto 13"/>
          <p:cNvSpPr txBox="1"/>
          <p:nvPr/>
        </p:nvSpPr>
        <p:spPr>
          <a:xfrm>
            <a:off x="4139952" y="4520733"/>
            <a:ext cx="39604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b="1" u="sng" dirty="0" smtClean="0">
                <a:solidFill>
                  <a:srgbClr val="000000"/>
                </a:solidFill>
              </a:rPr>
              <a:t>Oportunidade</a:t>
            </a:r>
            <a:endParaRPr lang="pt-PT" sz="2600" b="1" u="sng" dirty="0">
              <a:solidFill>
                <a:srgbClr val="00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4336648"/>
            <a:ext cx="35283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dirty="0" smtClean="0">
                <a:solidFill>
                  <a:srgbClr val="000000"/>
                </a:solidFill>
              </a:rPr>
              <a:t>“</a:t>
            </a:r>
            <a:r>
              <a:rPr lang="pt-PT" sz="2600" b="1" i="1" dirty="0" smtClean="0">
                <a:solidFill>
                  <a:srgbClr val="000000"/>
                </a:solidFill>
              </a:rPr>
              <a:t>Software</a:t>
            </a:r>
            <a:r>
              <a:rPr lang="pt-PT" sz="2600" b="1" dirty="0" smtClean="0">
                <a:solidFill>
                  <a:srgbClr val="000000"/>
                </a:solidFill>
              </a:rPr>
              <a:t> para</a:t>
            </a:r>
            <a:r>
              <a:rPr lang="pt-PT" sz="2600" b="1" i="1" dirty="0" smtClean="0">
                <a:solidFill>
                  <a:srgbClr val="000000"/>
                </a:solidFill>
              </a:rPr>
              <a:t> leasing</a:t>
            </a:r>
            <a:r>
              <a:rPr lang="pt-PT" sz="2600" b="1" dirty="0" smtClean="0">
                <a:solidFill>
                  <a:srgbClr val="000000"/>
                </a:solidFill>
              </a:rPr>
              <a:t>”</a:t>
            </a:r>
            <a:endParaRPr lang="pt-PT" sz="2600" b="1" dirty="0">
              <a:solidFill>
                <a:srgbClr val="000000"/>
              </a:solidFill>
            </a:endParaRPr>
          </a:p>
        </p:txBody>
      </p:sp>
      <p:sp>
        <p:nvSpPr>
          <p:cNvPr id="16" name="Seta para a direita 15"/>
          <p:cNvSpPr/>
          <p:nvPr/>
        </p:nvSpPr>
        <p:spPr>
          <a:xfrm rot="10800000">
            <a:off x="3923929" y="4653135"/>
            <a:ext cx="792088" cy="360040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7" name="Oval 16"/>
          <p:cNvSpPr/>
          <p:nvPr/>
        </p:nvSpPr>
        <p:spPr>
          <a:xfrm>
            <a:off x="683568" y="4005064"/>
            <a:ext cx="2880320" cy="1584176"/>
          </a:xfrm>
          <a:prstGeom prst="ellipse">
            <a:avLst/>
          </a:prstGeom>
          <a:noFill/>
          <a:ln w="508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195736" y="1111218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5400" b="1" cap="small" dirty="0" smtClean="0">
                <a:solidFill>
                  <a:schemeClr val="bg1"/>
                </a:solidFill>
              </a:rPr>
              <a:t>Caso </a:t>
            </a:r>
            <a:r>
              <a:rPr lang="pt-PT" sz="5400" b="1" cap="sm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SSF</a:t>
            </a:r>
            <a:endParaRPr lang="pt-PT" sz="54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478271" y="2510888"/>
            <a:ext cx="36878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rgbClr val="000000"/>
                </a:solidFill>
              </a:rPr>
              <a:t>Trabalho realizado por: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solidFill>
                  <a:srgbClr val="000000"/>
                </a:solidFill>
              </a:rPr>
              <a:t>- Joana Santos, nº54540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solidFill>
                  <a:srgbClr val="000000"/>
                </a:solidFill>
              </a:rPr>
              <a:t>- Laura Conchinha, nº54542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solidFill>
                  <a:srgbClr val="000000"/>
                </a:solidFill>
              </a:rPr>
              <a:t>- Marco Abreu, nº54563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solidFill>
                  <a:srgbClr val="000000"/>
                </a:solidFill>
              </a:rPr>
              <a:t>- Patrícia Serrano, nº54495</a:t>
            </a:r>
          </a:p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rgbClr val="000000"/>
                </a:solidFill>
              </a:rPr>
              <a:t>	Turma </a:t>
            </a:r>
            <a:r>
              <a:rPr lang="pt-PT" sz="2000" b="1" dirty="0">
                <a:solidFill>
                  <a:srgbClr val="000000"/>
                </a:solidFill>
              </a:rPr>
              <a:t>GC2</a:t>
            </a:r>
            <a:endParaRPr lang="pt-PT" sz="20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pt-PT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magem 6" descr="http://iscte.pt/~rhcl/LogoISCTE-IUL-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2816860" cy="636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338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79512" y="620688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b="1" cap="small" dirty="0" smtClean="0">
                <a:solidFill>
                  <a:srgbClr val="0078A2"/>
                </a:solidFill>
              </a:rPr>
              <a:t>SSF- Contextualização</a:t>
            </a:r>
            <a:endParaRPr lang="pt-PT" sz="36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39552" y="1916832"/>
            <a:ext cx="76328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dirty="0" smtClean="0">
                <a:solidFill>
                  <a:srgbClr val="000000"/>
                </a:solidFill>
              </a:rPr>
              <a:t>Desenvolvimento de uma aplicação de </a:t>
            </a:r>
            <a:r>
              <a:rPr lang="pt-PT" sz="2600" b="1" u="sng" dirty="0" smtClean="0">
                <a:solidFill>
                  <a:srgbClr val="000000"/>
                </a:solidFill>
              </a:rPr>
              <a:t>elevada qualidade</a:t>
            </a:r>
            <a:r>
              <a:rPr lang="pt-PT" sz="2600" b="1" dirty="0" smtClean="0">
                <a:solidFill>
                  <a:srgbClr val="000000"/>
                </a:solidFill>
              </a:rPr>
              <a:t> </a:t>
            </a:r>
            <a:r>
              <a:rPr lang="pt-PT" sz="2600" dirty="0" smtClean="0">
                <a:solidFill>
                  <a:srgbClr val="000000"/>
                </a:solidFill>
              </a:rPr>
              <a:t>para uma das maiores empresas de </a:t>
            </a:r>
            <a:r>
              <a:rPr lang="pt-PT" sz="2600" i="1" dirty="0" smtClean="0">
                <a:solidFill>
                  <a:srgbClr val="000000"/>
                </a:solidFill>
              </a:rPr>
              <a:t>leasing.</a:t>
            </a:r>
            <a:endParaRPr lang="pt-PT" sz="2600" i="1" dirty="0">
              <a:solidFill>
                <a:srgbClr val="000000"/>
              </a:solidFill>
            </a:endParaRPr>
          </a:p>
        </p:txBody>
      </p:sp>
      <p:sp>
        <p:nvSpPr>
          <p:cNvPr id="19" name="Seta para a direita 18"/>
          <p:cNvSpPr/>
          <p:nvPr/>
        </p:nvSpPr>
        <p:spPr>
          <a:xfrm rot="5400000">
            <a:off x="3851920" y="3573016"/>
            <a:ext cx="792088" cy="360040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CaixaDeTexto 19"/>
          <p:cNvSpPr txBox="1"/>
          <p:nvPr/>
        </p:nvSpPr>
        <p:spPr>
          <a:xfrm>
            <a:off x="467544" y="4437112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600" dirty="0" smtClean="0">
                <a:solidFill>
                  <a:srgbClr val="000000"/>
                </a:solidFill>
              </a:rPr>
              <a:t>Criação da </a:t>
            </a:r>
            <a:r>
              <a:rPr lang="pt-PT" sz="2600" b="1" dirty="0" smtClean="0">
                <a:solidFill>
                  <a:srgbClr val="0078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SOFTWARE E SERVIÇOS FINANCEIROS (SSF)</a:t>
            </a:r>
            <a:endParaRPr lang="pt-PT" sz="2600" b="1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Valor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95536" y="2740858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 Competências de Excelência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4932040" y="2708920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</a:pPr>
            <a:r>
              <a:rPr lang="pt-PT" sz="2000" dirty="0" smtClean="0">
                <a:solidFill>
                  <a:srgbClr val="000000"/>
                </a:solidFill>
              </a:rPr>
              <a:t>Formação na área de leasing</a:t>
            </a:r>
          </a:p>
        </p:txBody>
      </p:sp>
      <p:sp>
        <p:nvSpPr>
          <p:cNvPr id="10" name="Seta para a direita 9"/>
          <p:cNvSpPr/>
          <p:nvPr/>
        </p:nvSpPr>
        <p:spPr>
          <a:xfrm>
            <a:off x="4139952" y="2708920"/>
            <a:ext cx="648072" cy="360040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683568" y="1712421"/>
            <a:ext cx="3528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i="1" dirty="0" smtClean="0">
                <a:solidFill>
                  <a:srgbClr val="000000"/>
                </a:solidFill>
              </a:rPr>
              <a:t> Recursos Humanos</a:t>
            </a:r>
            <a:endParaRPr lang="pt-PT" sz="2600" i="1" dirty="0">
              <a:solidFill>
                <a:srgbClr val="00000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67544" y="3676962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 Motivação, Compromisso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Valor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83568" y="1712421"/>
            <a:ext cx="3528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i="1" dirty="0" smtClean="0">
                <a:solidFill>
                  <a:srgbClr val="000000"/>
                </a:solidFill>
              </a:rPr>
              <a:t> Software</a:t>
            </a:r>
          </a:p>
        </p:txBody>
      </p:sp>
      <p:sp>
        <p:nvSpPr>
          <p:cNvPr id="4" name="Seta para a direita 3"/>
          <p:cNvSpPr/>
          <p:nvPr/>
        </p:nvSpPr>
        <p:spPr>
          <a:xfrm rot="5400000">
            <a:off x="1259632" y="2564904"/>
            <a:ext cx="648072" cy="360040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467544" y="3573016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 Tecnologia pouco generalizada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Valor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83568" y="1712421"/>
            <a:ext cx="3528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i="1" dirty="0" smtClean="0">
                <a:solidFill>
                  <a:srgbClr val="000000"/>
                </a:solidFill>
              </a:rPr>
              <a:t> Rede de Relações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39552" y="3604954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 Órgãos de Chefia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39552" y="2492896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 Clientes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39552" y="4725144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 Fornecedores</a:t>
            </a:r>
          </a:p>
        </p:txBody>
      </p:sp>
      <p:cxnSp>
        <p:nvCxnSpPr>
          <p:cNvPr id="10" name="Conexão recta unidireccional 9"/>
          <p:cNvCxnSpPr/>
          <p:nvPr/>
        </p:nvCxnSpPr>
        <p:spPr>
          <a:xfrm>
            <a:off x="2627784" y="4941168"/>
            <a:ext cx="648072" cy="0"/>
          </a:xfrm>
          <a:prstGeom prst="straightConnector1">
            <a:avLst/>
          </a:prstGeom>
          <a:ln w="28575">
            <a:solidFill>
              <a:srgbClr val="0078A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419872" y="4725144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</a:pPr>
            <a:r>
              <a:rPr lang="pt-PT" sz="2000" dirty="0" smtClean="0">
                <a:solidFill>
                  <a:srgbClr val="000000"/>
                </a:solidFill>
              </a:rPr>
              <a:t>Contratos de exclusividade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Raridade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95536" y="2740858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 Elevada qualidade do software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49430" y="4665330"/>
            <a:ext cx="3960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78A2"/>
              </a:buClr>
            </a:pPr>
            <a:r>
              <a:rPr lang="pt-PT" sz="2000" dirty="0" smtClean="0">
                <a:solidFill>
                  <a:srgbClr val="000000"/>
                </a:solidFill>
              </a:rPr>
              <a:t>Empresa quase monopolista neste segmento de mercado</a:t>
            </a:r>
          </a:p>
        </p:txBody>
      </p:sp>
      <p:sp>
        <p:nvSpPr>
          <p:cNvPr id="10" name="Seta para a direita 9"/>
          <p:cNvSpPr/>
          <p:nvPr/>
        </p:nvSpPr>
        <p:spPr>
          <a:xfrm rot="5400000">
            <a:off x="2213738" y="3591018"/>
            <a:ext cx="1008112" cy="684076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683568" y="1712421"/>
            <a:ext cx="3528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i="1" dirty="0" smtClean="0">
                <a:solidFill>
                  <a:srgbClr val="000000"/>
                </a:solidFill>
              </a:rPr>
              <a:t> Produto</a:t>
            </a:r>
            <a:endParaRPr lang="pt-PT" sz="2600" i="1" dirty="0">
              <a:solidFill>
                <a:srgbClr val="000000"/>
              </a:solidFill>
            </a:endParaRPr>
          </a:p>
        </p:txBody>
      </p:sp>
      <p:pic>
        <p:nvPicPr>
          <p:cNvPr id="8" name="Picture 2" descr="http://blink.ucsd.edu/_images/technology-tab/tech285_softwa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125044"/>
            <a:ext cx="3217093" cy="20318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61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Raridade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95536" y="1988840"/>
            <a:ext cx="64087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 Importância das relações entre as pessoas</a:t>
            </a:r>
          </a:p>
          <a:p>
            <a:pPr>
              <a:lnSpc>
                <a:spcPct val="150000"/>
              </a:lnSpc>
              <a:buClr>
                <a:srgbClr val="0078A2"/>
              </a:buClr>
              <a:buFont typeface="Wingdings" pitchFamily="2" charset="2"/>
              <a:buChar char="ü"/>
            </a:pPr>
            <a:r>
              <a:rPr lang="pt-PT" sz="2000" dirty="0">
                <a:solidFill>
                  <a:srgbClr val="000000"/>
                </a:solidFill>
              </a:rPr>
              <a:t> </a:t>
            </a:r>
            <a:r>
              <a:rPr lang="pt-PT" sz="2000" dirty="0" smtClean="0">
                <a:solidFill>
                  <a:srgbClr val="000000"/>
                </a:solidFill>
              </a:rPr>
              <a:t>Valores:</a:t>
            </a:r>
          </a:p>
          <a:p>
            <a:pPr marL="800100" lvl="1" indent="-342900"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0000"/>
                </a:solidFill>
              </a:rPr>
              <a:t>Dedicação</a:t>
            </a:r>
          </a:p>
          <a:p>
            <a:pPr marL="800100" lvl="1" indent="-342900"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0000"/>
                </a:solidFill>
              </a:rPr>
              <a:t>Confiança</a:t>
            </a:r>
          </a:p>
          <a:p>
            <a:pPr marL="800100" lvl="1" indent="-342900"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0000"/>
                </a:solidFill>
              </a:rPr>
              <a:t>Honestidade</a:t>
            </a:r>
          </a:p>
          <a:p>
            <a:pPr marL="800100" lvl="1" indent="-342900"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0000"/>
                </a:solidFill>
              </a:rPr>
              <a:t>Coragem</a:t>
            </a:r>
          </a:p>
          <a:p>
            <a:pPr marL="800100" lvl="1" indent="-342900"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0000"/>
                </a:solidFill>
              </a:rPr>
              <a:t>Respeito</a:t>
            </a:r>
          </a:p>
          <a:p>
            <a:pPr marL="800100" lvl="1" indent="-342900">
              <a:lnSpc>
                <a:spcPct val="150000"/>
              </a:lnSpc>
              <a:buClr>
                <a:srgbClr val="0078A2"/>
              </a:buClr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0000"/>
                </a:solidFill>
              </a:rPr>
              <a:t>Responsabilidade</a:t>
            </a:r>
          </a:p>
          <a:p>
            <a:pPr marL="342900" indent="-342900">
              <a:lnSpc>
                <a:spcPct val="150000"/>
              </a:lnSpc>
              <a:buClr>
                <a:srgbClr val="0078A2"/>
              </a:buClr>
              <a:buFont typeface="Wingdings" panose="05000000000000000000" pitchFamily="2" charset="2"/>
              <a:buChar char="ü"/>
            </a:pPr>
            <a:r>
              <a:rPr lang="pt-PT" sz="2000" dirty="0" smtClean="0">
                <a:solidFill>
                  <a:srgbClr val="000000"/>
                </a:solidFill>
              </a:rPr>
              <a:t>Aprendizagem contínua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683568" y="1484784"/>
            <a:ext cx="3528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i="1" dirty="0" smtClean="0">
                <a:solidFill>
                  <a:srgbClr val="000000"/>
                </a:solidFill>
              </a:rPr>
              <a:t> Cultura</a:t>
            </a:r>
            <a:endParaRPr lang="pt-PT" sz="2600" i="1" dirty="0">
              <a:solidFill>
                <a:srgbClr val="000000"/>
              </a:solidFill>
            </a:endParaRPr>
          </a:p>
        </p:txBody>
      </p:sp>
      <p:pic>
        <p:nvPicPr>
          <p:cNvPr id="1030" name="Picture 6" descr="http://2.bp.blogspot.com/--B3uSuS4_Dk/UDgMvgp5F6I/AAAAAAAAAII/rBvFnEqO1Ks/s1600/19ac283824aab348dfd97664bf70956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53"/>
          <a:stretch/>
        </p:blipFill>
        <p:spPr bwMode="auto">
          <a:xfrm>
            <a:off x="3131840" y="2636912"/>
            <a:ext cx="4804536" cy="2407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784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539552" y="54868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cap="small" dirty="0" smtClean="0">
                <a:solidFill>
                  <a:srgbClr val="0078A2"/>
                </a:solidFill>
              </a:rPr>
              <a:t>Imitabilidade</a:t>
            </a:r>
            <a:endParaRPr lang="pt-PT" sz="4800" b="1" cap="small" dirty="0">
              <a:solidFill>
                <a:srgbClr val="0078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83568" y="1712421"/>
            <a:ext cx="3528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•"/>
            </a:pPr>
            <a:r>
              <a:rPr lang="pt-PT" sz="2600" i="1" dirty="0" smtClean="0">
                <a:solidFill>
                  <a:srgbClr val="000000"/>
                </a:solidFill>
              </a:rPr>
              <a:t>Software</a:t>
            </a:r>
            <a:r>
              <a:rPr lang="pt-PT" sz="2600" dirty="0" smtClean="0">
                <a:solidFill>
                  <a:srgbClr val="000000"/>
                </a:solidFill>
              </a:rPr>
              <a:t> para </a:t>
            </a:r>
            <a:r>
              <a:rPr lang="pt-PT" sz="2600" i="1" dirty="0" smtClean="0">
                <a:solidFill>
                  <a:srgbClr val="000000"/>
                </a:solidFill>
              </a:rPr>
              <a:t>leasing</a:t>
            </a:r>
            <a:endParaRPr lang="pt-PT" sz="2600" i="1" dirty="0">
              <a:solidFill>
                <a:srgbClr val="00000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971600" y="2276872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→"/>
            </a:pPr>
            <a:r>
              <a:rPr lang="pt-PT" sz="2000" dirty="0" smtClean="0">
                <a:solidFill>
                  <a:srgbClr val="000000"/>
                </a:solidFill>
              </a:rPr>
              <a:t>Qualidade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971600" y="2720949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→"/>
            </a:pPr>
            <a:r>
              <a:rPr lang="pt-PT" sz="2000" dirty="0" smtClean="0">
                <a:solidFill>
                  <a:srgbClr val="000000"/>
                </a:solidFill>
              </a:rPr>
              <a:t>Rápido desenvolvimento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971600" y="3165026"/>
            <a:ext cx="3960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→"/>
            </a:pPr>
            <a:r>
              <a:rPr lang="pt-PT" sz="2000" dirty="0" smtClean="0">
                <a:solidFill>
                  <a:srgbClr val="000000"/>
                </a:solidFill>
              </a:rPr>
              <a:t>Produção em grande volume eficiente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971600" y="3916879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→"/>
            </a:pPr>
            <a:r>
              <a:rPr lang="pt-PT" sz="2000" dirty="0" smtClean="0">
                <a:solidFill>
                  <a:srgbClr val="000000"/>
                </a:solidFill>
              </a:rPr>
              <a:t>Design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971600" y="4360956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→"/>
            </a:pPr>
            <a:r>
              <a:rPr lang="pt-PT" sz="2000" dirty="0" smtClean="0">
                <a:solidFill>
                  <a:srgbClr val="000000"/>
                </a:solidFill>
              </a:rPr>
              <a:t>Flexibilidade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971600" y="4805033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→"/>
            </a:pPr>
            <a:r>
              <a:rPr lang="pt-PT" sz="2000" dirty="0" smtClean="0">
                <a:solidFill>
                  <a:srgbClr val="000000"/>
                </a:solidFill>
              </a:rPr>
              <a:t>Promoção de vendas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971600" y="5249110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→"/>
            </a:pPr>
            <a:r>
              <a:rPr lang="pt-PT" sz="2000" dirty="0" smtClean="0">
                <a:solidFill>
                  <a:srgbClr val="000000"/>
                </a:solidFill>
              </a:rPr>
              <a:t>Distribuição rápida e eficiente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971600" y="5693186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8A2"/>
              </a:buClr>
              <a:buFont typeface="Arial" pitchFamily="34" charset="0"/>
              <a:buChar char="→"/>
            </a:pPr>
            <a:r>
              <a:rPr lang="pt-PT" sz="2000" dirty="0" smtClean="0">
                <a:solidFill>
                  <a:srgbClr val="000000"/>
                </a:solidFill>
              </a:rPr>
              <a:t>Serviços ao consumidor</a:t>
            </a:r>
          </a:p>
        </p:txBody>
      </p:sp>
      <p:sp>
        <p:nvSpPr>
          <p:cNvPr id="27" name="Chaveta à direita 26"/>
          <p:cNvSpPr/>
          <p:nvPr/>
        </p:nvSpPr>
        <p:spPr>
          <a:xfrm>
            <a:off x="4716016" y="2276872"/>
            <a:ext cx="792088" cy="3816424"/>
          </a:xfrm>
          <a:prstGeom prst="rightBrace">
            <a:avLst>
              <a:gd name="adj1" fmla="val 8333"/>
              <a:gd name="adj2" fmla="val 22948"/>
            </a:avLst>
          </a:prstGeom>
          <a:ln w="28575">
            <a:solidFill>
              <a:srgbClr val="0078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8" name="CaixaDeTexto 27"/>
          <p:cNvSpPr txBox="1"/>
          <p:nvPr/>
        </p:nvSpPr>
        <p:spPr>
          <a:xfrm>
            <a:off x="5364088" y="2609036"/>
            <a:ext cx="27008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200" dirty="0" smtClean="0">
                <a:solidFill>
                  <a:srgbClr val="000000"/>
                </a:solidFill>
              </a:rPr>
              <a:t>Recurso </a:t>
            </a:r>
            <a:r>
              <a:rPr lang="pt-PT" sz="2200" b="1" dirty="0" smtClean="0">
                <a:solidFill>
                  <a:srgbClr val="000000"/>
                </a:solidFill>
              </a:rPr>
              <a:t>Imperfeitamente imitável</a:t>
            </a:r>
            <a:endParaRPr lang="pt-PT" sz="2200" b="1" dirty="0">
              <a:solidFill>
                <a:srgbClr val="000000"/>
              </a:solidFill>
            </a:endParaRPr>
          </a:p>
        </p:txBody>
      </p:sp>
      <p:sp>
        <p:nvSpPr>
          <p:cNvPr id="29" name="Seta para a direita 28"/>
          <p:cNvSpPr/>
          <p:nvPr/>
        </p:nvSpPr>
        <p:spPr>
          <a:xfrm rot="5400000">
            <a:off x="6372200" y="3933056"/>
            <a:ext cx="648072" cy="360040"/>
          </a:xfrm>
          <a:prstGeom prst="rightArrow">
            <a:avLst/>
          </a:prstGeom>
          <a:solidFill>
            <a:srgbClr val="0078A2"/>
          </a:solidFill>
          <a:ln w="38100">
            <a:solidFill>
              <a:srgbClr val="0078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0" name="CaixaDeTexto 29"/>
          <p:cNvSpPr txBox="1"/>
          <p:nvPr/>
        </p:nvSpPr>
        <p:spPr>
          <a:xfrm>
            <a:off x="5436096" y="4623519"/>
            <a:ext cx="2700808" cy="461665"/>
          </a:xfrm>
          <a:prstGeom prst="rect">
            <a:avLst/>
          </a:prstGeom>
          <a:noFill/>
          <a:ln w="63500" cmpd="dbl">
            <a:solidFill>
              <a:srgbClr val="0078A2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rgbClr val="0078A2"/>
              </a:buClr>
            </a:pPr>
            <a:r>
              <a:rPr lang="pt-PT" sz="2400" b="1" dirty="0" smtClean="0">
                <a:solidFill>
                  <a:srgbClr val="000000"/>
                </a:solidFill>
              </a:rPr>
              <a:t>VC para a SSF</a:t>
            </a:r>
            <a:endParaRPr lang="pt-PT" sz="24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a">
  <a:themeElements>
    <a:clrScheme name="Personalizado 6">
      <a:dk1>
        <a:srgbClr val="004E6A"/>
      </a:dk1>
      <a:lt1>
        <a:sysClr val="window" lastClr="FFFFFF"/>
      </a:lt1>
      <a:dk2>
        <a:srgbClr val="57D3FF"/>
      </a:dk2>
      <a:lt2>
        <a:srgbClr val="FFFFFF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204</TotalTime>
  <Words>378</Words>
  <Application>Microsoft Office PowerPoint</Application>
  <PresentationFormat>Apresentação no Ecrã (4:3)</PresentationFormat>
  <Paragraphs>102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20</vt:i4>
      </vt:variant>
    </vt:vector>
  </HeadingPairs>
  <TitlesOfParts>
    <vt:vector size="21" baseType="lpstr">
      <vt:lpstr>Técnica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Organização </vt:lpstr>
      <vt:lpstr>Organização</vt:lpstr>
      <vt:lpstr>Organização</vt:lpstr>
      <vt:lpstr>Organização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Patrícia Serrano</dc:creator>
  <cp:lastModifiedBy>Lopes_da_Costa</cp:lastModifiedBy>
  <cp:revision>26</cp:revision>
  <dcterms:created xsi:type="dcterms:W3CDTF">2013-10-12T11:30:49Z</dcterms:created>
  <dcterms:modified xsi:type="dcterms:W3CDTF">2013-10-13T00:18:54Z</dcterms:modified>
</cp:coreProperties>
</file>