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1"/>
  </p:notesMasterIdLst>
  <p:handoutMasterIdLst>
    <p:handoutMasterId r:id="rId12"/>
  </p:handoutMasterIdLst>
  <p:sldIdLst>
    <p:sldId id="338" r:id="rId2"/>
    <p:sldId id="342" r:id="rId3"/>
    <p:sldId id="336" r:id="rId4"/>
    <p:sldId id="341" r:id="rId5"/>
    <p:sldId id="334" r:id="rId6"/>
    <p:sldId id="343" r:id="rId7"/>
    <p:sldId id="350" r:id="rId8"/>
    <p:sldId id="351" r:id="rId9"/>
    <p:sldId id="349" r:id="rId10"/>
  </p:sldIdLst>
  <p:sldSz cx="9144000" cy="6858000" type="screen4x3"/>
  <p:notesSz cx="6797675" cy="9926638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3300"/>
    <a:srgbClr val="FFFF00"/>
    <a:srgbClr val="66CCFF"/>
    <a:srgbClr val="F9E1D1"/>
    <a:srgbClr val="FFFF99"/>
    <a:srgbClr val="F6D2BA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40" autoAdjust="0"/>
    <p:restoredTop sz="84547" autoAdjust="0"/>
  </p:normalViewPr>
  <p:slideViewPr>
    <p:cSldViewPr>
      <p:cViewPr>
        <p:scale>
          <a:sx n="86" d="100"/>
          <a:sy n="86" d="100"/>
        </p:scale>
        <p:origin x="-1284" y="-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2"/>
    </p:cViewPr>
  </p:sorterViewPr>
  <p:notesViewPr>
    <p:cSldViewPr>
      <p:cViewPr varScale="1">
        <p:scale>
          <a:sx n="59" d="100"/>
          <a:sy n="59" d="100"/>
        </p:scale>
        <p:origin x="-1788" y="-84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08748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925513" y="750888"/>
            <a:ext cx="4946650" cy="370998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1" name="Rectangle 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433190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34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434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537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537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639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639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7418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7419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42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8443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3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19464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5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9466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19467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490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0491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 anchor="b"/>
          <a:lstStyle/>
          <a:p>
            <a:pPr algn="r" eaLnBrk="0" hangingPunct="0"/>
            <a:r>
              <a:rPr lang="en-US" sz="1200">
                <a:latin typeface="Times New Roman" pitchFamily="18" charset="0"/>
              </a:rPr>
              <a:t>2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3849688" y="0"/>
            <a:ext cx="29479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3849688" y="9428163"/>
            <a:ext cx="2947987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50" tIns="0" rIns="19050" bIns="0" anchor="b"/>
          <a:lstStyle/>
          <a:p>
            <a:pPr algn="r" defTabSz="949325" eaLnBrk="0" hangingPunct="0"/>
            <a:r>
              <a:rPr lang="en-US" sz="1000" i="1">
                <a:latin typeface="Times New Roman" pitchFamily="18" charset="0"/>
              </a:rPr>
              <a:t>18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9428163"/>
            <a:ext cx="29464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1514" name="Rectangle 10"/>
          <p:cNvSpPr>
            <a:spLocks noChangeArrowheads="1" noTextEdit="1"/>
          </p:cNvSpPr>
          <p:nvPr>
            <p:ph type="sldImg"/>
          </p:nvPr>
        </p:nvSpPr>
        <p:spPr>
          <a:ln cap="flat">
            <a:solidFill>
              <a:schemeClr val="tx1"/>
            </a:solidFill>
          </a:ln>
        </p:spPr>
      </p:sp>
      <p:sp>
        <p:nvSpPr>
          <p:cNvPr id="21515" name="Rectangle 11"/>
          <p:cNvSpPr>
            <a:spLocks noGrp="1" noChangeArrowheads="1"/>
          </p:cNvSpPr>
          <p:nvPr>
            <p:ph type="body" idx="1"/>
          </p:nvPr>
        </p:nvSpPr>
        <p:spPr>
          <a:xfrm>
            <a:off x="906463" y="4713288"/>
            <a:ext cx="4983162" cy="446722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62" tIns="47625" rIns="93662" bIns="47625"/>
          <a:lstStyle/>
          <a:p>
            <a:pPr defTabSz="790575" eaLnBrk="1" hangingPunct="1"/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902 w 5740"/>
                <a:gd name="T1" fmla="*/ 1 h 4316"/>
                <a:gd name="T2" fmla="*/ 0 w 5740"/>
                <a:gd name="T3" fmla="*/ 1 h 4316"/>
                <a:gd name="T4" fmla="*/ 0 w 5740"/>
                <a:gd name="T5" fmla="*/ 0 h 4316"/>
                <a:gd name="T6" fmla="*/ 5902 w 5740"/>
                <a:gd name="T7" fmla="*/ 0 h 4316"/>
                <a:gd name="T8" fmla="*/ 5902 w 5740"/>
                <a:gd name="T9" fmla="*/ 1 h 4316"/>
                <a:gd name="T10" fmla="*/ 5902 w 5740"/>
                <a:gd name="T11" fmla="*/ 1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57" name="Oval 5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8" name="Oval 6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9" name="Oval 7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0" name="Oval 8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1" name="Oval 9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2" name="Freeform 10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3" name="Freeform 11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4" name="Freeform 12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5" name="Freeform 13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6" name="Freeform 14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67" name="Oval 15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7" name="Group 16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39" name="Oval 17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0" name="Oval 18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1" name="Oval 19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2" name="Oval 20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3" name="Oval 21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4" name="Oval 22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5" name="Oval 23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6" name="Oval 24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7" name="Freeform 25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8" name="Freeform 26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49" name="Freeform 27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0" name="Freeform 28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1" name="Freeform 29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2" name="Freeform 30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53" name="Freeform 31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4" name="Freeform 32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5" name="Freeform 33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56" name="Freeform 34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8" name="Group 35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22" name="Freeform 36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3" name="Freeform 37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4" name="Freeform 38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5" name="Freeform 39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6" name="Freeform 40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7" name="Freeform 41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8" name="Freeform 42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29" name="Freeform 43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30" name="Freeform 44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1" name="Freeform 45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2" name="Freeform 46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3" name="Oval 47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4" name="Oval 48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5" name="Oval 49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6" name="Oval 50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7" name="Oval 51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38" name="Oval 52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9" name="Group 53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" name="Freeform 54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8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8 w 382"/>
                  <a:gd name="T19" fmla="*/ 96 h 96"/>
                  <a:gd name="T20" fmla="*/ 272 w 382"/>
                  <a:gd name="T21" fmla="*/ 90 h 96"/>
                  <a:gd name="T22" fmla="*/ 320 w 382"/>
                  <a:gd name="T23" fmla="*/ 84 h 96"/>
                  <a:gd name="T24" fmla="*/ 361 w 382"/>
                  <a:gd name="T25" fmla="*/ 66 h 96"/>
                  <a:gd name="T26" fmla="*/ 391 w 382"/>
                  <a:gd name="T27" fmla="*/ 42 h 96"/>
                  <a:gd name="T28" fmla="*/ 385 w 382"/>
                  <a:gd name="T29" fmla="*/ 42 h 96"/>
                  <a:gd name="T30" fmla="*/ 355 w 382"/>
                  <a:gd name="T31" fmla="*/ 66 h 96"/>
                  <a:gd name="T32" fmla="*/ 314 w 382"/>
                  <a:gd name="T33" fmla="*/ 78 h 96"/>
                  <a:gd name="T34" fmla="*/ 272 w 382"/>
                  <a:gd name="T35" fmla="*/ 90 h 96"/>
                  <a:gd name="T36" fmla="*/ 218 w 382"/>
                  <a:gd name="T37" fmla="*/ 96 h 96"/>
                  <a:gd name="T38" fmla="*/ 218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1" name="Freeform 55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2" name="Freeform 56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" name="Freeform 57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4" name="Freeform 58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5" name="Freeform 59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8 w 185"/>
                  <a:gd name="T5" fmla="*/ 36 h 210"/>
                  <a:gd name="T6" fmla="*/ 164 w 185"/>
                  <a:gd name="T7" fmla="*/ 72 h 210"/>
                  <a:gd name="T8" fmla="*/ 170 w 185"/>
                  <a:gd name="T9" fmla="*/ 90 h 210"/>
                  <a:gd name="T10" fmla="*/ 176 w 185"/>
                  <a:gd name="T11" fmla="*/ 114 h 210"/>
                  <a:gd name="T12" fmla="*/ 170 w 185"/>
                  <a:gd name="T13" fmla="*/ 138 h 210"/>
                  <a:gd name="T14" fmla="*/ 158 w 185"/>
                  <a:gd name="T15" fmla="*/ 162 h 210"/>
                  <a:gd name="T16" fmla="*/ 128 w 185"/>
                  <a:gd name="T17" fmla="*/ 180 h 210"/>
                  <a:gd name="T18" fmla="*/ 90 w 185"/>
                  <a:gd name="T19" fmla="*/ 198 h 210"/>
                  <a:gd name="T20" fmla="*/ 105 w 185"/>
                  <a:gd name="T21" fmla="*/ 210 h 210"/>
                  <a:gd name="T22" fmla="*/ 140 w 185"/>
                  <a:gd name="T23" fmla="*/ 192 h 210"/>
                  <a:gd name="T24" fmla="*/ 170 w 185"/>
                  <a:gd name="T25" fmla="*/ 168 h 210"/>
                  <a:gd name="T26" fmla="*/ 188 w 185"/>
                  <a:gd name="T27" fmla="*/ 144 h 210"/>
                  <a:gd name="T28" fmla="*/ 194 w 185"/>
                  <a:gd name="T29" fmla="*/ 114 h 210"/>
                  <a:gd name="T30" fmla="*/ 188 w 185"/>
                  <a:gd name="T31" fmla="*/ 90 h 210"/>
                  <a:gd name="T32" fmla="*/ 182 w 185"/>
                  <a:gd name="T33" fmla="*/ 66 h 210"/>
                  <a:gd name="T34" fmla="*/ 164 w 185"/>
                  <a:gd name="T35" fmla="*/ 48 h 210"/>
                  <a:gd name="T36" fmla="*/ 140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6" name="Freeform 60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7" name="Group 61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8" name="Oval 62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9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0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21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13830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pt-PT"/>
              <a:t>Clique para editar o estilo do título</a:t>
            </a:r>
          </a:p>
        </p:txBody>
      </p:sp>
      <p:sp>
        <p:nvSpPr>
          <p:cNvPr id="13830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PT"/>
              <a:t>Faça clique para editar o estilo do subtítulo do modelo global</a:t>
            </a:r>
          </a:p>
        </p:txBody>
      </p:sp>
      <p:sp>
        <p:nvSpPr>
          <p:cNvPr id="68" name="Rectangle 68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6BB78-16D3-447B-A145-07909916C2B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105931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D2ABC-D0EB-4CDE-946A-67CC75F1BBF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17074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82C7BF-0DC0-402B-8EE2-1127CB7610A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92223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483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F38077-6151-4F4E-B980-6FE3C5C334FD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46579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C64733-2762-4222-90A1-14BB09610E0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45025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7B7BE-1A13-4F9B-92FD-15263ADB218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49344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B0E54-735F-4167-B2EF-31122BFB8CA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0489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A8D5F-5CF6-468D-A904-F8904780DB5B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60151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6D7C2F-AAD4-41D9-9FC6-50C9D6CE33D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53097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CB39A-053C-4D74-8AF0-2149E3F122E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6082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447FCA-8950-42DC-85B3-AEB43CA4974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7993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A9191B-6557-44BE-A919-7CF03307AAA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86889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Freeform 2"/>
          <p:cNvSpPr>
            <a:spLocks/>
          </p:cNvSpPr>
          <p:nvPr/>
        </p:nvSpPr>
        <p:spPr bwMode="hidden">
          <a:xfrm>
            <a:off x="6627813" y="6429375"/>
            <a:ext cx="285750" cy="209550"/>
          </a:xfrm>
          <a:custGeom>
            <a:avLst/>
            <a:gdLst/>
            <a:ahLst/>
            <a:cxnLst>
              <a:cxn ang="0">
                <a:pos x="0" y="132"/>
              </a:cxn>
              <a:cxn ang="0">
                <a:pos x="29" y="132"/>
              </a:cxn>
              <a:cxn ang="0">
                <a:pos x="77" y="108"/>
              </a:cxn>
              <a:cxn ang="0">
                <a:pos x="119" y="78"/>
              </a:cxn>
              <a:cxn ang="0">
                <a:pos x="155" y="48"/>
              </a:cxn>
              <a:cxn ang="0">
                <a:pos x="179" y="12"/>
              </a:cxn>
              <a:cxn ang="0">
                <a:pos x="173" y="6"/>
              </a:cxn>
              <a:cxn ang="0">
                <a:pos x="167" y="0"/>
              </a:cxn>
              <a:cxn ang="0">
                <a:pos x="137" y="42"/>
              </a:cxn>
              <a:cxn ang="0">
                <a:pos x="101" y="78"/>
              </a:cxn>
              <a:cxn ang="0">
                <a:pos x="53" y="108"/>
              </a:cxn>
              <a:cxn ang="0">
                <a:pos x="0" y="132"/>
              </a:cxn>
              <a:cxn ang="0">
                <a:pos x="0" y="132"/>
              </a:cxn>
            </a:cxnLst>
            <a:rect l="0" t="0" r="r" b="b"/>
            <a:pathLst>
              <a:path w="179" h="132">
                <a:moveTo>
                  <a:pt x="0" y="132"/>
                </a:moveTo>
                <a:lnTo>
                  <a:pt x="29" y="132"/>
                </a:lnTo>
                <a:lnTo>
                  <a:pt x="77" y="108"/>
                </a:lnTo>
                <a:lnTo>
                  <a:pt x="119" y="78"/>
                </a:lnTo>
                <a:lnTo>
                  <a:pt x="155" y="48"/>
                </a:lnTo>
                <a:lnTo>
                  <a:pt x="179" y="12"/>
                </a:lnTo>
                <a:lnTo>
                  <a:pt x="173" y="6"/>
                </a:lnTo>
                <a:lnTo>
                  <a:pt x="167" y="0"/>
                </a:lnTo>
                <a:lnTo>
                  <a:pt x="137" y="42"/>
                </a:lnTo>
                <a:lnTo>
                  <a:pt x="101" y="78"/>
                </a:lnTo>
                <a:lnTo>
                  <a:pt x="53" y="108"/>
                </a:lnTo>
                <a:lnTo>
                  <a:pt x="0" y="132"/>
                </a:lnTo>
                <a:lnTo>
                  <a:pt x="0" y="132"/>
                </a:lnTo>
                <a:close/>
              </a:path>
            </a:pathLst>
          </a:custGeom>
          <a:gradFill rotWithShape="0">
            <a:gsLst>
              <a:gs pos="0">
                <a:schemeClr val="accent2"/>
              </a:gs>
              <a:gs pos="100000">
                <a:schemeClr val="accent2">
                  <a:gamma/>
                  <a:shade val="87843"/>
                  <a:invGamma/>
                </a:schemeClr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GB">
              <a:latin typeface="Arial" pitchFamily="34" charset="0"/>
            </a:endParaRPr>
          </a:p>
        </p:txBody>
      </p:sp>
      <p:grpSp>
        <p:nvGrpSpPr>
          <p:cNvPr id="1027" name="Group 3"/>
          <p:cNvGrpSpPr>
            <a:grpSpLocks/>
          </p:cNvGrpSpPr>
          <p:nvPr/>
        </p:nvGrpSpPr>
        <p:grpSpPr bwMode="auto">
          <a:xfrm>
            <a:off x="3175" y="4267200"/>
            <a:ext cx="9140825" cy="2590800"/>
            <a:chOff x="2" y="2688"/>
            <a:chExt cx="5758" cy="1632"/>
          </a:xfrm>
        </p:grpSpPr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2" y="2688"/>
              <a:ext cx="5758" cy="1632"/>
            </a:xfrm>
            <a:custGeom>
              <a:avLst/>
              <a:gdLst>
                <a:gd name="T0" fmla="*/ 5902 w 5740"/>
                <a:gd name="T1" fmla="*/ 1 h 4316"/>
                <a:gd name="T2" fmla="*/ 0 w 5740"/>
                <a:gd name="T3" fmla="*/ 1 h 4316"/>
                <a:gd name="T4" fmla="*/ 0 w 5740"/>
                <a:gd name="T5" fmla="*/ 0 h 4316"/>
                <a:gd name="T6" fmla="*/ 5902 w 5740"/>
                <a:gd name="T7" fmla="*/ 0 h 4316"/>
                <a:gd name="T8" fmla="*/ 5902 w 5740"/>
                <a:gd name="T9" fmla="*/ 1 h 4316"/>
                <a:gd name="T10" fmla="*/ 5902 w 5740"/>
                <a:gd name="T11" fmla="*/ 1 h 431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4316">
                  <a:moveTo>
                    <a:pt x="5740" y="4316"/>
                  </a:moveTo>
                  <a:lnTo>
                    <a:pt x="0" y="4316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431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t-PT"/>
            </a:p>
          </p:txBody>
        </p:sp>
        <p:grpSp>
          <p:nvGrpSpPr>
            <p:cNvPr id="1034" name="Group 5"/>
            <p:cNvGrpSpPr>
              <a:grpSpLocks/>
            </p:cNvGrpSpPr>
            <p:nvPr userDrawn="1"/>
          </p:nvGrpSpPr>
          <p:grpSpPr bwMode="auto">
            <a:xfrm>
              <a:off x="3528" y="3715"/>
              <a:ext cx="792" cy="521"/>
              <a:chOff x="3527" y="3715"/>
              <a:chExt cx="792" cy="521"/>
            </a:xfrm>
          </p:grpSpPr>
          <p:sp>
            <p:nvSpPr>
              <p:cNvPr id="137222" name="Oval 6"/>
              <p:cNvSpPr>
                <a:spLocks noChangeArrowheads="1"/>
              </p:cNvSpPr>
              <p:nvPr/>
            </p:nvSpPr>
            <p:spPr bwMode="hidden">
              <a:xfrm>
                <a:off x="3686" y="3810"/>
                <a:ext cx="532" cy="32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3" name="Oval 7"/>
              <p:cNvSpPr>
                <a:spLocks noChangeArrowheads="1"/>
              </p:cNvSpPr>
              <p:nvPr/>
            </p:nvSpPr>
            <p:spPr bwMode="hidden">
              <a:xfrm>
                <a:off x="3726" y="3840"/>
                <a:ext cx="452" cy="275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4" name="Oval 8"/>
              <p:cNvSpPr>
                <a:spLocks noChangeArrowheads="1"/>
              </p:cNvSpPr>
              <p:nvPr/>
            </p:nvSpPr>
            <p:spPr bwMode="hidden">
              <a:xfrm>
                <a:off x="3782" y="3872"/>
                <a:ext cx="344" cy="2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5" name="Oval 9"/>
              <p:cNvSpPr>
                <a:spLocks noChangeArrowheads="1"/>
              </p:cNvSpPr>
              <p:nvPr/>
            </p:nvSpPr>
            <p:spPr bwMode="hidden">
              <a:xfrm>
                <a:off x="3822" y="3896"/>
                <a:ext cx="262" cy="15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6" name="Oval 10"/>
              <p:cNvSpPr>
                <a:spLocks noChangeArrowheads="1"/>
              </p:cNvSpPr>
              <p:nvPr/>
            </p:nvSpPr>
            <p:spPr bwMode="hidden">
              <a:xfrm>
                <a:off x="3856" y="3922"/>
                <a:ext cx="192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7" name="Freeform 11"/>
              <p:cNvSpPr>
                <a:spLocks/>
              </p:cNvSpPr>
              <p:nvPr/>
            </p:nvSpPr>
            <p:spPr bwMode="hidden">
              <a:xfrm>
                <a:off x="3575" y="3715"/>
                <a:ext cx="383" cy="161"/>
              </a:xfrm>
              <a:custGeom>
                <a:avLst/>
                <a:gdLst/>
                <a:ahLst/>
                <a:cxnLst>
                  <a:cxn ang="0">
                    <a:pos x="376" y="12"/>
                  </a:cxn>
                  <a:cxn ang="0">
                    <a:pos x="257" y="24"/>
                  </a:cxn>
                  <a:cxn ang="0">
                    <a:pos x="149" y="54"/>
                  </a:cxn>
                  <a:cxn ang="0">
                    <a:pos x="101" y="77"/>
                  </a:cxn>
                  <a:cxn ang="0">
                    <a:pos x="59" y="101"/>
                  </a:cxn>
                  <a:cxn ang="0">
                    <a:pos x="24" y="131"/>
                  </a:cxn>
                  <a:cxn ang="0">
                    <a:pos x="0" y="161"/>
                  </a:cxn>
                  <a:cxn ang="0">
                    <a:pos x="0" y="137"/>
                  </a:cxn>
                  <a:cxn ang="0">
                    <a:pos x="29" y="107"/>
                  </a:cxn>
                  <a:cxn ang="0">
                    <a:pos x="65" y="83"/>
                  </a:cxn>
                  <a:cxn ang="0">
                    <a:pos x="155" y="36"/>
                  </a:cxn>
                  <a:cxn ang="0">
                    <a:pos x="257" y="12"/>
                  </a:cxn>
                  <a:cxn ang="0">
                    <a:pos x="376" y="0"/>
                  </a:cxn>
                  <a:cxn ang="0">
                    <a:pos x="376" y="0"/>
                  </a:cxn>
                  <a:cxn ang="0">
                    <a:pos x="382" y="0"/>
                  </a:cxn>
                  <a:cxn ang="0">
                    <a:pos x="382" y="12"/>
                  </a:cxn>
                  <a:cxn ang="0">
                    <a:pos x="376" y="12"/>
                  </a:cxn>
                  <a:cxn ang="0">
                    <a:pos x="376" y="12"/>
                  </a:cxn>
                  <a:cxn ang="0">
                    <a:pos x="376" y="12"/>
                  </a:cxn>
                </a:cxnLst>
                <a:rect l="0" t="0" r="r" b="b"/>
                <a:pathLst>
                  <a:path w="382" h="161">
                    <a:moveTo>
                      <a:pt x="376" y="12"/>
                    </a:moveTo>
                    <a:lnTo>
                      <a:pt x="257" y="24"/>
                    </a:lnTo>
                    <a:lnTo>
                      <a:pt x="149" y="54"/>
                    </a:lnTo>
                    <a:lnTo>
                      <a:pt x="101" y="77"/>
                    </a:lnTo>
                    <a:lnTo>
                      <a:pt x="59" y="101"/>
                    </a:lnTo>
                    <a:lnTo>
                      <a:pt x="24" y="131"/>
                    </a:lnTo>
                    <a:lnTo>
                      <a:pt x="0" y="161"/>
                    </a:lnTo>
                    <a:lnTo>
                      <a:pt x="0" y="137"/>
                    </a:lnTo>
                    <a:lnTo>
                      <a:pt x="29" y="107"/>
                    </a:lnTo>
                    <a:lnTo>
                      <a:pt x="65" y="83"/>
                    </a:lnTo>
                    <a:lnTo>
                      <a:pt x="155" y="36"/>
                    </a:lnTo>
                    <a:lnTo>
                      <a:pt x="257" y="12"/>
                    </a:lnTo>
                    <a:lnTo>
                      <a:pt x="376" y="0"/>
                    </a:lnTo>
                    <a:lnTo>
                      <a:pt x="376" y="0"/>
                    </a:lnTo>
                    <a:lnTo>
                      <a:pt x="382" y="0"/>
                    </a:lnTo>
                    <a:lnTo>
                      <a:pt x="382" y="12"/>
                    </a:lnTo>
                    <a:lnTo>
                      <a:pt x="376" y="12"/>
                    </a:lnTo>
                    <a:lnTo>
                      <a:pt x="376" y="12"/>
                    </a:lnTo>
                    <a:lnTo>
                      <a:pt x="376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8" name="Freeform 12"/>
              <p:cNvSpPr>
                <a:spLocks/>
              </p:cNvSpPr>
              <p:nvPr/>
            </p:nvSpPr>
            <p:spPr bwMode="hidden">
              <a:xfrm>
                <a:off x="3695" y="4170"/>
                <a:ext cx="444" cy="66"/>
              </a:xfrm>
              <a:custGeom>
                <a:avLst/>
                <a:gdLst/>
                <a:ahLst/>
                <a:cxnLst>
                  <a:cxn ang="0">
                    <a:pos x="257" y="54"/>
                  </a:cxn>
                  <a:cxn ang="0">
                    <a:pos x="353" y="48"/>
                  </a:cxn>
                  <a:cxn ang="0">
                    <a:pos x="443" y="24"/>
                  </a:cxn>
                  <a:cxn ang="0">
                    <a:pos x="443" y="36"/>
                  </a:cxn>
                  <a:cxn ang="0">
                    <a:pos x="353" y="60"/>
                  </a:cxn>
                  <a:cxn ang="0">
                    <a:pos x="257" y="66"/>
                  </a:cxn>
                  <a:cxn ang="0">
                    <a:pos x="186" y="60"/>
                  </a:cxn>
                  <a:cxn ang="0">
                    <a:pos x="120" y="48"/>
                  </a:cxn>
                  <a:cxn ang="0">
                    <a:pos x="60" y="36"/>
                  </a:cxn>
                  <a:cxn ang="0">
                    <a:pos x="0" y="12"/>
                  </a:cxn>
                  <a:cxn ang="0">
                    <a:pos x="0" y="0"/>
                  </a:cxn>
                  <a:cxn ang="0">
                    <a:pos x="54" y="24"/>
                  </a:cxn>
                  <a:cxn ang="0">
                    <a:pos x="120" y="36"/>
                  </a:cxn>
                  <a:cxn ang="0">
                    <a:pos x="186" y="48"/>
                  </a:cxn>
                  <a:cxn ang="0">
                    <a:pos x="257" y="54"/>
                  </a:cxn>
                  <a:cxn ang="0">
                    <a:pos x="257" y="54"/>
                  </a:cxn>
                </a:cxnLst>
                <a:rect l="0" t="0" r="r" b="b"/>
                <a:pathLst>
                  <a:path w="443" h="66">
                    <a:moveTo>
                      <a:pt x="257" y="54"/>
                    </a:moveTo>
                    <a:lnTo>
                      <a:pt x="353" y="48"/>
                    </a:lnTo>
                    <a:lnTo>
                      <a:pt x="443" y="24"/>
                    </a:lnTo>
                    <a:lnTo>
                      <a:pt x="443" y="36"/>
                    </a:lnTo>
                    <a:lnTo>
                      <a:pt x="353" y="60"/>
                    </a:lnTo>
                    <a:lnTo>
                      <a:pt x="257" y="66"/>
                    </a:lnTo>
                    <a:lnTo>
                      <a:pt x="186" y="60"/>
                    </a:lnTo>
                    <a:lnTo>
                      <a:pt x="120" y="48"/>
                    </a:lnTo>
                    <a:lnTo>
                      <a:pt x="60" y="36"/>
                    </a:lnTo>
                    <a:lnTo>
                      <a:pt x="0" y="12"/>
                    </a:lnTo>
                    <a:lnTo>
                      <a:pt x="0" y="0"/>
                    </a:lnTo>
                    <a:lnTo>
                      <a:pt x="54" y="24"/>
                    </a:lnTo>
                    <a:lnTo>
                      <a:pt x="120" y="36"/>
                    </a:lnTo>
                    <a:lnTo>
                      <a:pt x="186" y="48"/>
                    </a:lnTo>
                    <a:lnTo>
                      <a:pt x="257" y="54"/>
                    </a:lnTo>
                    <a:lnTo>
                      <a:pt x="257" y="5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84706"/>
                      <a:invGamma/>
                    </a:schemeClr>
                  </a:gs>
                  <a:gs pos="100000">
                    <a:schemeClr val="accent2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29" name="Freeform 13"/>
              <p:cNvSpPr>
                <a:spLocks/>
              </p:cNvSpPr>
              <p:nvPr/>
            </p:nvSpPr>
            <p:spPr bwMode="hidden">
              <a:xfrm>
                <a:off x="3527" y="3906"/>
                <a:ext cx="89" cy="216"/>
              </a:xfrm>
              <a:custGeom>
                <a:avLst/>
                <a:gdLst/>
                <a:ahLst/>
                <a:cxnLst>
                  <a:cxn ang="0">
                    <a:pos x="12" y="66"/>
                  </a:cxn>
                  <a:cxn ang="0">
                    <a:pos x="18" y="108"/>
                  </a:cxn>
                  <a:cxn ang="0">
                    <a:pos x="36" y="144"/>
                  </a:cxn>
                  <a:cxn ang="0">
                    <a:pos x="60" y="180"/>
                  </a:cxn>
                  <a:cxn ang="0">
                    <a:pos x="89" y="216"/>
                  </a:cxn>
                  <a:cxn ang="0">
                    <a:pos x="72" y="216"/>
                  </a:cxn>
                  <a:cxn ang="0">
                    <a:pos x="42" y="180"/>
                  </a:cxn>
                  <a:cxn ang="0">
                    <a:pos x="18" y="144"/>
                  </a:cxn>
                  <a:cxn ang="0">
                    <a:pos x="6" y="108"/>
                  </a:cxn>
                  <a:cxn ang="0">
                    <a:pos x="0" y="66"/>
                  </a:cxn>
                  <a:cxn ang="0">
                    <a:pos x="0" y="30"/>
                  </a:cxn>
                  <a:cxn ang="0">
                    <a:pos x="12" y="0"/>
                  </a:cxn>
                  <a:cxn ang="0">
                    <a:pos x="30" y="0"/>
                  </a:cxn>
                  <a:cxn ang="0">
                    <a:pos x="18" y="30"/>
                  </a:cxn>
                  <a:cxn ang="0">
                    <a:pos x="12" y="66"/>
                  </a:cxn>
                  <a:cxn ang="0">
                    <a:pos x="12" y="66"/>
                  </a:cxn>
                </a:cxnLst>
                <a:rect l="0" t="0" r="r" b="b"/>
                <a:pathLst>
                  <a:path w="89" h="216">
                    <a:moveTo>
                      <a:pt x="12" y="66"/>
                    </a:moveTo>
                    <a:lnTo>
                      <a:pt x="18" y="108"/>
                    </a:lnTo>
                    <a:lnTo>
                      <a:pt x="36" y="144"/>
                    </a:lnTo>
                    <a:lnTo>
                      <a:pt x="60" y="180"/>
                    </a:lnTo>
                    <a:lnTo>
                      <a:pt x="89" y="216"/>
                    </a:lnTo>
                    <a:lnTo>
                      <a:pt x="72" y="216"/>
                    </a:lnTo>
                    <a:lnTo>
                      <a:pt x="42" y="180"/>
                    </a:lnTo>
                    <a:lnTo>
                      <a:pt x="18" y="144"/>
                    </a:lnTo>
                    <a:lnTo>
                      <a:pt x="6" y="108"/>
                    </a:lnTo>
                    <a:lnTo>
                      <a:pt x="0" y="66"/>
                    </a:lnTo>
                    <a:lnTo>
                      <a:pt x="0" y="30"/>
                    </a:lnTo>
                    <a:lnTo>
                      <a:pt x="12" y="0"/>
                    </a:lnTo>
                    <a:lnTo>
                      <a:pt x="30" y="0"/>
                    </a:lnTo>
                    <a:lnTo>
                      <a:pt x="18" y="30"/>
                    </a:lnTo>
                    <a:lnTo>
                      <a:pt x="12" y="66"/>
                    </a:lnTo>
                    <a:lnTo>
                      <a:pt x="12" y="6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0" name="Freeform 14"/>
              <p:cNvSpPr>
                <a:spLocks/>
              </p:cNvSpPr>
              <p:nvPr/>
            </p:nvSpPr>
            <p:spPr bwMode="hidden">
              <a:xfrm>
                <a:off x="3569" y="3745"/>
                <a:ext cx="750" cy="461"/>
              </a:xfrm>
              <a:custGeom>
                <a:avLst/>
                <a:gdLst/>
                <a:ahLst/>
                <a:cxnLst>
                  <a:cxn ang="0">
                    <a:pos x="382" y="443"/>
                  </a:cxn>
                  <a:cxn ang="0">
                    <a:pos x="311" y="437"/>
                  </a:cxn>
                  <a:cxn ang="0">
                    <a:pos x="245" y="425"/>
                  </a:cxn>
                  <a:cxn ang="0">
                    <a:pos x="185" y="407"/>
                  </a:cxn>
                  <a:cxn ang="0">
                    <a:pos x="131" y="383"/>
                  </a:cxn>
                  <a:cxn ang="0">
                    <a:pos x="83" y="347"/>
                  </a:cxn>
                  <a:cxn ang="0">
                    <a:pos x="53" y="311"/>
                  </a:cxn>
                  <a:cxn ang="0">
                    <a:pos x="30" y="269"/>
                  </a:cxn>
                  <a:cxn ang="0">
                    <a:pos x="24" y="227"/>
                  </a:cxn>
                  <a:cxn ang="0">
                    <a:pos x="30" y="185"/>
                  </a:cxn>
                  <a:cxn ang="0">
                    <a:pos x="53" y="143"/>
                  </a:cxn>
                  <a:cxn ang="0">
                    <a:pos x="83" y="107"/>
                  </a:cxn>
                  <a:cxn ang="0">
                    <a:pos x="131" y="77"/>
                  </a:cxn>
                  <a:cxn ang="0">
                    <a:pos x="185" y="47"/>
                  </a:cxn>
                  <a:cxn ang="0">
                    <a:pos x="245" y="30"/>
                  </a:cxn>
                  <a:cxn ang="0">
                    <a:pos x="311" y="18"/>
                  </a:cxn>
                  <a:cxn ang="0">
                    <a:pos x="382" y="12"/>
                  </a:cxn>
                  <a:cxn ang="0">
                    <a:pos x="478" y="18"/>
                  </a:cxn>
                  <a:cxn ang="0">
                    <a:pos x="562" y="41"/>
                  </a:cxn>
                  <a:cxn ang="0">
                    <a:pos x="562" y="36"/>
                  </a:cxn>
                  <a:cxn ang="0">
                    <a:pos x="562" y="30"/>
                  </a:cxn>
                  <a:cxn ang="0">
                    <a:pos x="478" y="6"/>
                  </a:cxn>
                  <a:cxn ang="0">
                    <a:pos x="382" y="0"/>
                  </a:cxn>
                  <a:cxn ang="0">
                    <a:pos x="305" y="6"/>
                  </a:cxn>
                  <a:cxn ang="0">
                    <a:pos x="233" y="18"/>
                  </a:cxn>
                  <a:cxn ang="0">
                    <a:pos x="167" y="41"/>
                  </a:cxn>
                  <a:cxn ang="0">
                    <a:pos x="113" y="65"/>
                  </a:cxn>
                  <a:cxn ang="0">
                    <a:pos x="65" y="101"/>
                  </a:cxn>
                  <a:cxn ang="0">
                    <a:pos x="30" y="137"/>
                  </a:cxn>
                  <a:cxn ang="0">
                    <a:pos x="6" y="179"/>
                  </a:cxn>
                  <a:cxn ang="0">
                    <a:pos x="0" y="227"/>
                  </a:cxn>
                  <a:cxn ang="0">
                    <a:pos x="6" y="275"/>
                  </a:cxn>
                  <a:cxn ang="0">
                    <a:pos x="30" y="317"/>
                  </a:cxn>
                  <a:cxn ang="0">
                    <a:pos x="65" y="359"/>
                  </a:cxn>
                  <a:cxn ang="0">
                    <a:pos x="113" y="395"/>
                  </a:cxn>
                  <a:cxn ang="0">
                    <a:pos x="167" y="419"/>
                  </a:cxn>
                  <a:cxn ang="0">
                    <a:pos x="233" y="443"/>
                  </a:cxn>
                  <a:cxn ang="0">
                    <a:pos x="305" y="455"/>
                  </a:cxn>
                  <a:cxn ang="0">
                    <a:pos x="382" y="461"/>
                  </a:cxn>
                  <a:cxn ang="0">
                    <a:pos x="448" y="455"/>
                  </a:cxn>
                  <a:cxn ang="0">
                    <a:pos x="508" y="449"/>
                  </a:cxn>
                  <a:cxn ang="0">
                    <a:pos x="609" y="413"/>
                  </a:cxn>
                  <a:cxn ang="0">
                    <a:pos x="657" y="389"/>
                  </a:cxn>
                  <a:cxn ang="0">
                    <a:pos x="693" y="359"/>
                  </a:cxn>
                  <a:cxn ang="0">
                    <a:pos x="723" y="329"/>
                  </a:cxn>
                  <a:cxn ang="0">
                    <a:pos x="747" y="293"/>
                  </a:cxn>
                  <a:cxn ang="0">
                    <a:pos x="741" y="287"/>
                  </a:cxn>
                  <a:cxn ang="0">
                    <a:pos x="729" y="281"/>
                  </a:cxn>
                  <a:cxn ang="0">
                    <a:pos x="711" y="317"/>
                  </a:cxn>
                  <a:cxn ang="0">
                    <a:pos x="681" y="347"/>
                  </a:cxn>
                  <a:cxn ang="0">
                    <a:pos x="645" y="377"/>
                  </a:cxn>
                  <a:cxn ang="0">
                    <a:pos x="604" y="401"/>
                  </a:cxn>
                  <a:cxn ang="0">
                    <a:pos x="502" y="431"/>
                  </a:cxn>
                  <a:cxn ang="0">
                    <a:pos x="442" y="443"/>
                  </a:cxn>
                  <a:cxn ang="0">
                    <a:pos x="382" y="443"/>
                  </a:cxn>
                  <a:cxn ang="0">
                    <a:pos x="382" y="443"/>
                  </a:cxn>
                </a:cxnLst>
                <a:rect l="0" t="0" r="r" b="b"/>
                <a:pathLst>
                  <a:path w="747" h="461">
                    <a:moveTo>
                      <a:pt x="382" y="443"/>
                    </a:moveTo>
                    <a:lnTo>
                      <a:pt x="311" y="437"/>
                    </a:lnTo>
                    <a:lnTo>
                      <a:pt x="245" y="425"/>
                    </a:lnTo>
                    <a:lnTo>
                      <a:pt x="185" y="407"/>
                    </a:lnTo>
                    <a:lnTo>
                      <a:pt x="131" y="383"/>
                    </a:lnTo>
                    <a:lnTo>
                      <a:pt x="83" y="347"/>
                    </a:lnTo>
                    <a:lnTo>
                      <a:pt x="53" y="311"/>
                    </a:lnTo>
                    <a:lnTo>
                      <a:pt x="30" y="269"/>
                    </a:lnTo>
                    <a:lnTo>
                      <a:pt x="24" y="227"/>
                    </a:lnTo>
                    <a:lnTo>
                      <a:pt x="30" y="185"/>
                    </a:lnTo>
                    <a:lnTo>
                      <a:pt x="53" y="143"/>
                    </a:lnTo>
                    <a:lnTo>
                      <a:pt x="83" y="107"/>
                    </a:lnTo>
                    <a:lnTo>
                      <a:pt x="131" y="77"/>
                    </a:lnTo>
                    <a:lnTo>
                      <a:pt x="185" y="47"/>
                    </a:lnTo>
                    <a:lnTo>
                      <a:pt x="245" y="30"/>
                    </a:lnTo>
                    <a:lnTo>
                      <a:pt x="311" y="18"/>
                    </a:lnTo>
                    <a:lnTo>
                      <a:pt x="382" y="12"/>
                    </a:lnTo>
                    <a:lnTo>
                      <a:pt x="478" y="18"/>
                    </a:lnTo>
                    <a:lnTo>
                      <a:pt x="562" y="41"/>
                    </a:lnTo>
                    <a:lnTo>
                      <a:pt x="562" y="36"/>
                    </a:lnTo>
                    <a:lnTo>
                      <a:pt x="562" y="30"/>
                    </a:lnTo>
                    <a:lnTo>
                      <a:pt x="478" y="6"/>
                    </a:lnTo>
                    <a:lnTo>
                      <a:pt x="382" y="0"/>
                    </a:lnTo>
                    <a:lnTo>
                      <a:pt x="305" y="6"/>
                    </a:lnTo>
                    <a:lnTo>
                      <a:pt x="233" y="18"/>
                    </a:lnTo>
                    <a:lnTo>
                      <a:pt x="167" y="41"/>
                    </a:lnTo>
                    <a:lnTo>
                      <a:pt x="113" y="65"/>
                    </a:lnTo>
                    <a:lnTo>
                      <a:pt x="65" y="101"/>
                    </a:lnTo>
                    <a:lnTo>
                      <a:pt x="30" y="137"/>
                    </a:lnTo>
                    <a:lnTo>
                      <a:pt x="6" y="179"/>
                    </a:lnTo>
                    <a:lnTo>
                      <a:pt x="0" y="227"/>
                    </a:lnTo>
                    <a:lnTo>
                      <a:pt x="6" y="275"/>
                    </a:lnTo>
                    <a:lnTo>
                      <a:pt x="30" y="317"/>
                    </a:lnTo>
                    <a:lnTo>
                      <a:pt x="65" y="359"/>
                    </a:lnTo>
                    <a:lnTo>
                      <a:pt x="113" y="395"/>
                    </a:lnTo>
                    <a:lnTo>
                      <a:pt x="167" y="419"/>
                    </a:lnTo>
                    <a:lnTo>
                      <a:pt x="233" y="443"/>
                    </a:lnTo>
                    <a:lnTo>
                      <a:pt x="305" y="455"/>
                    </a:lnTo>
                    <a:lnTo>
                      <a:pt x="382" y="461"/>
                    </a:lnTo>
                    <a:lnTo>
                      <a:pt x="448" y="455"/>
                    </a:lnTo>
                    <a:lnTo>
                      <a:pt x="508" y="449"/>
                    </a:lnTo>
                    <a:lnTo>
                      <a:pt x="609" y="413"/>
                    </a:lnTo>
                    <a:lnTo>
                      <a:pt x="657" y="389"/>
                    </a:lnTo>
                    <a:lnTo>
                      <a:pt x="693" y="359"/>
                    </a:lnTo>
                    <a:lnTo>
                      <a:pt x="723" y="329"/>
                    </a:lnTo>
                    <a:lnTo>
                      <a:pt x="747" y="293"/>
                    </a:lnTo>
                    <a:lnTo>
                      <a:pt x="741" y="287"/>
                    </a:lnTo>
                    <a:lnTo>
                      <a:pt x="729" y="281"/>
                    </a:lnTo>
                    <a:lnTo>
                      <a:pt x="711" y="317"/>
                    </a:lnTo>
                    <a:lnTo>
                      <a:pt x="681" y="347"/>
                    </a:lnTo>
                    <a:lnTo>
                      <a:pt x="645" y="377"/>
                    </a:lnTo>
                    <a:lnTo>
                      <a:pt x="604" y="401"/>
                    </a:lnTo>
                    <a:lnTo>
                      <a:pt x="502" y="431"/>
                    </a:lnTo>
                    <a:lnTo>
                      <a:pt x="442" y="443"/>
                    </a:lnTo>
                    <a:lnTo>
                      <a:pt x="382" y="443"/>
                    </a:lnTo>
                    <a:lnTo>
                      <a:pt x="382" y="44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path path="rect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1" name="Freeform 15"/>
              <p:cNvSpPr>
                <a:spLocks/>
              </p:cNvSpPr>
              <p:nvPr/>
            </p:nvSpPr>
            <p:spPr bwMode="hidden">
              <a:xfrm>
                <a:off x="4037" y="3721"/>
                <a:ext cx="96" cy="3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8" y="18"/>
                  </a:cxn>
                  <a:cxn ang="0">
                    <a:pos x="96" y="30"/>
                  </a:cxn>
                  <a:cxn ang="0">
                    <a:pos x="96" y="24"/>
                  </a:cxn>
                  <a:cxn ang="0">
                    <a:pos x="96" y="18"/>
                  </a:cxn>
                  <a:cxn ang="0">
                    <a:pos x="48" y="12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96" h="30">
                    <a:moveTo>
                      <a:pt x="0" y="0"/>
                    </a:moveTo>
                    <a:lnTo>
                      <a:pt x="0" y="12"/>
                    </a:lnTo>
                    <a:lnTo>
                      <a:pt x="48" y="18"/>
                    </a:lnTo>
                    <a:lnTo>
                      <a:pt x="96" y="30"/>
                    </a:lnTo>
                    <a:lnTo>
                      <a:pt x="96" y="24"/>
                    </a:lnTo>
                    <a:lnTo>
                      <a:pt x="96" y="18"/>
                    </a:lnTo>
                    <a:lnTo>
                      <a:pt x="48" y="12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2" name="Oval 16"/>
              <p:cNvSpPr>
                <a:spLocks noChangeArrowheads="1"/>
              </p:cNvSpPr>
              <p:nvPr/>
            </p:nvSpPr>
            <p:spPr bwMode="hidden">
              <a:xfrm>
                <a:off x="3910" y="3948"/>
                <a:ext cx="84" cy="53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1776" y="3631"/>
              <a:ext cx="1626" cy="683"/>
              <a:chOff x="1776" y="3631"/>
              <a:chExt cx="1626" cy="683"/>
            </a:xfrm>
          </p:grpSpPr>
          <p:sp>
            <p:nvSpPr>
              <p:cNvPr id="137234" name="Oval 18"/>
              <p:cNvSpPr>
                <a:spLocks noChangeArrowheads="1"/>
              </p:cNvSpPr>
              <p:nvPr/>
            </p:nvSpPr>
            <p:spPr bwMode="hidden">
              <a:xfrm>
                <a:off x="2268" y="3934"/>
                <a:ext cx="638" cy="3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5" name="Oval 19"/>
              <p:cNvSpPr>
                <a:spLocks noChangeArrowheads="1"/>
              </p:cNvSpPr>
              <p:nvPr/>
            </p:nvSpPr>
            <p:spPr bwMode="hidden">
              <a:xfrm>
                <a:off x="2314" y="3958"/>
                <a:ext cx="543" cy="332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6" name="Oval 20"/>
              <p:cNvSpPr>
                <a:spLocks noChangeArrowheads="1"/>
              </p:cNvSpPr>
              <p:nvPr/>
            </p:nvSpPr>
            <p:spPr bwMode="hidden">
              <a:xfrm>
                <a:off x="2341" y="3979"/>
                <a:ext cx="501" cy="29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7" name="Oval 21"/>
              <p:cNvSpPr>
                <a:spLocks noChangeArrowheads="1"/>
              </p:cNvSpPr>
              <p:nvPr/>
            </p:nvSpPr>
            <p:spPr bwMode="hidden">
              <a:xfrm>
                <a:off x="2368" y="3997"/>
                <a:ext cx="444" cy="258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8" name="Oval 22"/>
              <p:cNvSpPr>
                <a:spLocks noChangeArrowheads="1"/>
              </p:cNvSpPr>
              <p:nvPr/>
            </p:nvSpPr>
            <p:spPr bwMode="hidden">
              <a:xfrm>
                <a:off x="2385" y="4005"/>
                <a:ext cx="413" cy="240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39" name="Oval 23"/>
              <p:cNvSpPr>
                <a:spLocks noChangeArrowheads="1"/>
              </p:cNvSpPr>
              <p:nvPr/>
            </p:nvSpPr>
            <p:spPr bwMode="hidden">
              <a:xfrm>
                <a:off x="2437" y="4026"/>
                <a:ext cx="306" cy="192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8784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0" name="Oval 24"/>
              <p:cNvSpPr>
                <a:spLocks noChangeArrowheads="1"/>
              </p:cNvSpPr>
              <p:nvPr/>
            </p:nvSpPr>
            <p:spPr bwMode="hidden">
              <a:xfrm>
                <a:off x="2476" y="4056"/>
                <a:ext cx="227" cy="135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1" name="Oval 25"/>
              <p:cNvSpPr>
                <a:spLocks noChangeArrowheads="1"/>
              </p:cNvSpPr>
              <p:nvPr/>
            </p:nvSpPr>
            <p:spPr bwMode="hidden">
              <a:xfrm>
                <a:off x="2542" y="4097"/>
                <a:ext cx="90" cy="60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2" name="Freeform 26"/>
              <p:cNvSpPr>
                <a:spLocks/>
              </p:cNvSpPr>
              <p:nvPr/>
            </p:nvSpPr>
            <p:spPr bwMode="hidden">
              <a:xfrm>
                <a:off x="2585" y="3822"/>
                <a:ext cx="449" cy="186"/>
              </a:xfrm>
              <a:custGeom>
                <a:avLst/>
                <a:gdLst/>
                <a:ahLst/>
                <a:cxnLst>
                  <a:cxn ang="0">
                    <a:pos x="6" y="6"/>
                  </a:cxn>
                  <a:cxn ang="0">
                    <a:pos x="78" y="12"/>
                  </a:cxn>
                  <a:cxn ang="0">
                    <a:pos x="150" y="18"/>
                  </a:cxn>
                  <a:cxn ang="0">
                    <a:pos x="215" y="36"/>
                  </a:cxn>
                  <a:cxn ang="0">
                    <a:pos x="275" y="60"/>
                  </a:cxn>
                  <a:cxn ang="0">
                    <a:pos x="329" y="84"/>
                  </a:cxn>
                  <a:cxn ang="0">
                    <a:pos x="377" y="114"/>
                  </a:cxn>
                  <a:cxn ang="0">
                    <a:pos x="419" y="150"/>
                  </a:cxn>
                  <a:cxn ang="0">
                    <a:pos x="448" y="186"/>
                  </a:cxn>
                  <a:cxn ang="0">
                    <a:pos x="448" y="162"/>
                  </a:cxn>
                  <a:cxn ang="0">
                    <a:pos x="413" y="126"/>
                  </a:cxn>
                  <a:cxn ang="0">
                    <a:pos x="371" y="96"/>
                  </a:cxn>
                  <a:cxn ang="0">
                    <a:pos x="323" y="66"/>
                  </a:cxn>
                  <a:cxn ang="0">
                    <a:pos x="269" y="48"/>
                  </a:cxn>
                  <a:cxn ang="0">
                    <a:pos x="144" y="12"/>
                  </a:cxn>
                  <a:cxn ang="0">
                    <a:pos x="78" y="6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6"/>
                  </a:cxn>
                  <a:cxn ang="0">
                    <a:pos x="6" y="6"/>
                  </a:cxn>
                  <a:cxn ang="0">
                    <a:pos x="6" y="6"/>
                  </a:cxn>
                </a:cxnLst>
                <a:rect l="0" t="0" r="r" b="b"/>
                <a:pathLst>
                  <a:path w="448" h="186">
                    <a:moveTo>
                      <a:pt x="6" y="6"/>
                    </a:moveTo>
                    <a:lnTo>
                      <a:pt x="78" y="12"/>
                    </a:lnTo>
                    <a:lnTo>
                      <a:pt x="150" y="18"/>
                    </a:lnTo>
                    <a:lnTo>
                      <a:pt x="215" y="36"/>
                    </a:lnTo>
                    <a:lnTo>
                      <a:pt x="275" y="60"/>
                    </a:lnTo>
                    <a:lnTo>
                      <a:pt x="329" y="84"/>
                    </a:lnTo>
                    <a:lnTo>
                      <a:pt x="377" y="114"/>
                    </a:lnTo>
                    <a:lnTo>
                      <a:pt x="419" y="150"/>
                    </a:lnTo>
                    <a:lnTo>
                      <a:pt x="448" y="186"/>
                    </a:lnTo>
                    <a:lnTo>
                      <a:pt x="448" y="162"/>
                    </a:lnTo>
                    <a:lnTo>
                      <a:pt x="413" y="126"/>
                    </a:lnTo>
                    <a:lnTo>
                      <a:pt x="371" y="96"/>
                    </a:lnTo>
                    <a:lnTo>
                      <a:pt x="323" y="66"/>
                    </a:lnTo>
                    <a:lnTo>
                      <a:pt x="269" y="48"/>
                    </a:lnTo>
                    <a:lnTo>
                      <a:pt x="144" y="12"/>
                    </a:lnTo>
                    <a:lnTo>
                      <a:pt x="78" y="6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6"/>
                    </a:lnTo>
                    <a:lnTo>
                      <a:pt x="6" y="6"/>
                    </a:lnTo>
                    <a:lnTo>
                      <a:pt x="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shade val="90980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3" name="Freeform 27"/>
              <p:cNvSpPr>
                <a:spLocks/>
              </p:cNvSpPr>
              <p:nvPr/>
            </p:nvSpPr>
            <p:spPr bwMode="hidden">
              <a:xfrm>
                <a:off x="2142" y="3852"/>
                <a:ext cx="892" cy="462"/>
              </a:xfrm>
              <a:custGeom>
                <a:avLst/>
                <a:gdLst/>
                <a:ahLst/>
                <a:cxnLst>
                  <a:cxn ang="0">
                    <a:pos x="23" y="276"/>
                  </a:cxn>
                  <a:cxn ang="0">
                    <a:pos x="29" y="222"/>
                  </a:cxn>
                  <a:cxn ang="0">
                    <a:pos x="59" y="174"/>
                  </a:cxn>
                  <a:cxn ang="0">
                    <a:pos x="95" y="132"/>
                  </a:cxn>
                  <a:cxn ang="0">
                    <a:pos x="149" y="96"/>
                  </a:cxn>
                  <a:cxn ang="0">
                    <a:pos x="209" y="60"/>
                  </a:cxn>
                  <a:cxn ang="0">
                    <a:pos x="281" y="36"/>
                  </a:cxn>
                  <a:cxn ang="0">
                    <a:pos x="364" y="24"/>
                  </a:cxn>
                  <a:cxn ang="0">
                    <a:pos x="448" y="18"/>
                  </a:cxn>
                  <a:cxn ang="0">
                    <a:pos x="532" y="24"/>
                  </a:cxn>
                  <a:cxn ang="0">
                    <a:pos x="609" y="36"/>
                  </a:cxn>
                  <a:cxn ang="0">
                    <a:pos x="681" y="60"/>
                  </a:cxn>
                  <a:cxn ang="0">
                    <a:pos x="741" y="96"/>
                  </a:cxn>
                  <a:cxn ang="0">
                    <a:pos x="795" y="132"/>
                  </a:cxn>
                  <a:cxn ang="0">
                    <a:pos x="831" y="174"/>
                  </a:cxn>
                  <a:cxn ang="0">
                    <a:pos x="861" y="222"/>
                  </a:cxn>
                  <a:cxn ang="0">
                    <a:pos x="867" y="276"/>
                  </a:cxn>
                  <a:cxn ang="0">
                    <a:pos x="855" y="330"/>
                  </a:cxn>
                  <a:cxn ang="0">
                    <a:pos x="831" y="378"/>
                  </a:cxn>
                  <a:cxn ang="0">
                    <a:pos x="783" y="426"/>
                  </a:cxn>
                  <a:cxn ang="0">
                    <a:pos x="723" y="462"/>
                  </a:cxn>
                  <a:cxn ang="0">
                    <a:pos x="765" y="462"/>
                  </a:cxn>
                  <a:cxn ang="0">
                    <a:pos x="819" y="426"/>
                  </a:cxn>
                  <a:cxn ang="0">
                    <a:pos x="855" y="378"/>
                  </a:cxn>
                  <a:cxn ang="0">
                    <a:pos x="884" y="330"/>
                  </a:cxn>
                  <a:cxn ang="0">
                    <a:pos x="890" y="276"/>
                  </a:cxn>
                  <a:cxn ang="0">
                    <a:pos x="884" y="222"/>
                  </a:cxn>
                  <a:cxn ang="0">
                    <a:pos x="855" y="168"/>
                  </a:cxn>
                  <a:cxn ang="0">
                    <a:pos x="813" y="120"/>
                  </a:cxn>
                  <a:cxn ang="0">
                    <a:pos x="759" y="84"/>
                  </a:cxn>
                  <a:cxn ang="0">
                    <a:pos x="693" y="48"/>
                  </a:cxn>
                  <a:cxn ang="0">
                    <a:pos x="621" y="24"/>
                  </a:cxn>
                  <a:cxn ang="0">
                    <a:pos x="538" y="6"/>
                  </a:cxn>
                  <a:cxn ang="0">
                    <a:pos x="448" y="0"/>
                  </a:cxn>
                  <a:cxn ang="0">
                    <a:pos x="358" y="6"/>
                  </a:cxn>
                  <a:cxn ang="0">
                    <a:pos x="275" y="24"/>
                  </a:cxn>
                  <a:cxn ang="0">
                    <a:pos x="197" y="48"/>
                  </a:cxn>
                  <a:cxn ang="0">
                    <a:pos x="131" y="84"/>
                  </a:cxn>
                  <a:cxn ang="0">
                    <a:pos x="77" y="120"/>
                  </a:cxn>
                  <a:cxn ang="0">
                    <a:pos x="35" y="168"/>
                  </a:cxn>
                  <a:cxn ang="0">
                    <a:pos x="12" y="222"/>
                  </a:cxn>
                  <a:cxn ang="0">
                    <a:pos x="0" y="276"/>
                  </a:cxn>
                  <a:cxn ang="0">
                    <a:pos x="6" y="330"/>
                  </a:cxn>
                  <a:cxn ang="0">
                    <a:pos x="35" y="378"/>
                  </a:cxn>
                  <a:cxn ang="0">
                    <a:pos x="71" y="426"/>
                  </a:cxn>
                  <a:cxn ang="0">
                    <a:pos x="125" y="462"/>
                  </a:cxn>
                  <a:cxn ang="0">
                    <a:pos x="167" y="462"/>
                  </a:cxn>
                  <a:cxn ang="0">
                    <a:pos x="107" y="426"/>
                  </a:cxn>
                  <a:cxn ang="0">
                    <a:pos x="59" y="378"/>
                  </a:cxn>
                  <a:cxn ang="0">
                    <a:pos x="35" y="330"/>
                  </a:cxn>
                  <a:cxn ang="0">
                    <a:pos x="23" y="276"/>
                  </a:cxn>
                  <a:cxn ang="0">
                    <a:pos x="23" y="276"/>
                  </a:cxn>
                </a:cxnLst>
                <a:rect l="0" t="0" r="r" b="b"/>
                <a:pathLst>
                  <a:path w="890" h="462">
                    <a:moveTo>
                      <a:pt x="23" y="276"/>
                    </a:moveTo>
                    <a:lnTo>
                      <a:pt x="29" y="222"/>
                    </a:lnTo>
                    <a:lnTo>
                      <a:pt x="59" y="174"/>
                    </a:lnTo>
                    <a:lnTo>
                      <a:pt x="95" y="132"/>
                    </a:lnTo>
                    <a:lnTo>
                      <a:pt x="149" y="96"/>
                    </a:lnTo>
                    <a:lnTo>
                      <a:pt x="209" y="60"/>
                    </a:lnTo>
                    <a:lnTo>
                      <a:pt x="281" y="36"/>
                    </a:lnTo>
                    <a:lnTo>
                      <a:pt x="364" y="24"/>
                    </a:lnTo>
                    <a:lnTo>
                      <a:pt x="448" y="18"/>
                    </a:lnTo>
                    <a:lnTo>
                      <a:pt x="532" y="24"/>
                    </a:lnTo>
                    <a:lnTo>
                      <a:pt x="609" y="36"/>
                    </a:lnTo>
                    <a:lnTo>
                      <a:pt x="681" y="60"/>
                    </a:lnTo>
                    <a:lnTo>
                      <a:pt x="741" y="96"/>
                    </a:lnTo>
                    <a:lnTo>
                      <a:pt x="795" y="132"/>
                    </a:lnTo>
                    <a:lnTo>
                      <a:pt x="831" y="174"/>
                    </a:lnTo>
                    <a:lnTo>
                      <a:pt x="861" y="222"/>
                    </a:lnTo>
                    <a:lnTo>
                      <a:pt x="867" y="276"/>
                    </a:lnTo>
                    <a:lnTo>
                      <a:pt x="855" y="330"/>
                    </a:lnTo>
                    <a:lnTo>
                      <a:pt x="831" y="378"/>
                    </a:lnTo>
                    <a:lnTo>
                      <a:pt x="783" y="426"/>
                    </a:lnTo>
                    <a:lnTo>
                      <a:pt x="723" y="462"/>
                    </a:lnTo>
                    <a:lnTo>
                      <a:pt x="765" y="462"/>
                    </a:lnTo>
                    <a:lnTo>
                      <a:pt x="819" y="426"/>
                    </a:lnTo>
                    <a:lnTo>
                      <a:pt x="855" y="378"/>
                    </a:lnTo>
                    <a:lnTo>
                      <a:pt x="884" y="330"/>
                    </a:lnTo>
                    <a:lnTo>
                      <a:pt x="890" y="276"/>
                    </a:lnTo>
                    <a:lnTo>
                      <a:pt x="884" y="222"/>
                    </a:lnTo>
                    <a:lnTo>
                      <a:pt x="855" y="168"/>
                    </a:lnTo>
                    <a:lnTo>
                      <a:pt x="813" y="120"/>
                    </a:lnTo>
                    <a:lnTo>
                      <a:pt x="759" y="84"/>
                    </a:lnTo>
                    <a:lnTo>
                      <a:pt x="693" y="48"/>
                    </a:lnTo>
                    <a:lnTo>
                      <a:pt x="621" y="24"/>
                    </a:lnTo>
                    <a:lnTo>
                      <a:pt x="538" y="6"/>
                    </a:lnTo>
                    <a:lnTo>
                      <a:pt x="448" y="0"/>
                    </a:lnTo>
                    <a:lnTo>
                      <a:pt x="358" y="6"/>
                    </a:lnTo>
                    <a:lnTo>
                      <a:pt x="275" y="24"/>
                    </a:lnTo>
                    <a:lnTo>
                      <a:pt x="197" y="48"/>
                    </a:lnTo>
                    <a:lnTo>
                      <a:pt x="131" y="84"/>
                    </a:lnTo>
                    <a:lnTo>
                      <a:pt x="77" y="120"/>
                    </a:lnTo>
                    <a:lnTo>
                      <a:pt x="35" y="168"/>
                    </a:lnTo>
                    <a:lnTo>
                      <a:pt x="12" y="222"/>
                    </a:lnTo>
                    <a:lnTo>
                      <a:pt x="0" y="276"/>
                    </a:lnTo>
                    <a:lnTo>
                      <a:pt x="6" y="330"/>
                    </a:lnTo>
                    <a:lnTo>
                      <a:pt x="35" y="378"/>
                    </a:lnTo>
                    <a:lnTo>
                      <a:pt x="71" y="426"/>
                    </a:lnTo>
                    <a:lnTo>
                      <a:pt x="125" y="462"/>
                    </a:lnTo>
                    <a:lnTo>
                      <a:pt x="167" y="462"/>
                    </a:lnTo>
                    <a:lnTo>
                      <a:pt x="107" y="426"/>
                    </a:lnTo>
                    <a:lnTo>
                      <a:pt x="59" y="378"/>
                    </a:lnTo>
                    <a:lnTo>
                      <a:pt x="35" y="330"/>
                    </a:lnTo>
                    <a:lnTo>
                      <a:pt x="23" y="276"/>
                    </a:lnTo>
                    <a:lnTo>
                      <a:pt x="23" y="27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4706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4" name="Freeform 28"/>
              <p:cNvSpPr>
                <a:spLocks/>
              </p:cNvSpPr>
              <p:nvPr/>
            </p:nvSpPr>
            <p:spPr bwMode="hidden">
              <a:xfrm>
                <a:off x="2082" y="3828"/>
                <a:ext cx="407" cy="486"/>
              </a:xfrm>
              <a:custGeom>
                <a:avLst/>
                <a:gdLst/>
                <a:ahLst/>
                <a:cxnLst>
                  <a:cxn ang="0">
                    <a:pos x="18" y="300"/>
                  </a:cxn>
                  <a:cxn ang="0">
                    <a:pos x="24" y="246"/>
                  </a:cxn>
                  <a:cxn ang="0">
                    <a:pos x="48" y="198"/>
                  </a:cxn>
                  <a:cxn ang="0">
                    <a:pos x="83" y="150"/>
                  </a:cxn>
                  <a:cxn ang="0">
                    <a:pos x="131" y="108"/>
                  </a:cxn>
                  <a:cxn ang="0">
                    <a:pos x="185" y="72"/>
                  </a:cxn>
                  <a:cxn ang="0">
                    <a:pos x="251" y="42"/>
                  </a:cxn>
                  <a:cxn ang="0">
                    <a:pos x="329" y="24"/>
                  </a:cxn>
                  <a:cxn ang="0">
                    <a:pos x="406" y="6"/>
                  </a:cxn>
                  <a:cxn ang="0">
                    <a:pos x="406" y="0"/>
                  </a:cxn>
                  <a:cxn ang="0">
                    <a:pos x="323" y="12"/>
                  </a:cxn>
                  <a:cxn ang="0">
                    <a:pos x="245" y="36"/>
                  </a:cxn>
                  <a:cxn ang="0">
                    <a:pos x="179" y="66"/>
                  </a:cxn>
                  <a:cxn ang="0">
                    <a:pos x="119" y="102"/>
                  </a:cxn>
                  <a:cxn ang="0">
                    <a:pos x="72" y="144"/>
                  </a:cxn>
                  <a:cxn ang="0">
                    <a:pos x="30" y="192"/>
                  </a:cxn>
                  <a:cxn ang="0">
                    <a:pos x="6" y="246"/>
                  </a:cxn>
                  <a:cxn ang="0">
                    <a:pos x="0" y="300"/>
                  </a:cxn>
                  <a:cxn ang="0">
                    <a:pos x="6" y="348"/>
                  </a:cxn>
                  <a:cxn ang="0">
                    <a:pos x="30" y="396"/>
                  </a:cxn>
                  <a:cxn ang="0">
                    <a:pos x="66" y="444"/>
                  </a:cxn>
                  <a:cxn ang="0">
                    <a:pos x="107" y="486"/>
                  </a:cxn>
                  <a:cxn ang="0">
                    <a:pos x="131" y="486"/>
                  </a:cxn>
                  <a:cxn ang="0">
                    <a:pos x="83" y="450"/>
                  </a:cxn>
                  <a:cxn ang="0">
                    <a:pos x="48" y="402"/>
                  </a:cxn>
                  <a:cxn ang="0">
                    <a:pos x="24" y="354"/>
                  </a:cxn>
                  <a:cxn ang="0">
                    <a:pos x="18" y="300"/>
                  </a:cxn>
                  <a:cxn ang="0">
                    <a:pos x="18" y="300"/>
                  </a:cxn>
                </a:cxnLst>
                <a:rect l="0" t="0" r="r" b="b"/>
                <a:pathLst>
                  <a:path w="406" h="486">
                    <a:moveTo>
                      <a:pt x="18" y="300"/>
                    </a:moveTo>
                    <a:lnTo>
                      <a:pt x="24" y="246"/>
                    </a:lnTo>
                    <a:lnTo>
                      <a:pt x="48" y="198"/>
                    </a:lnTo>
                    <a:lnTo>
                      <a:pt x="83" y="150"/>
                    </a:lnTo>
                    <a:lnTo>
                      <a:pt x="131" y="108"/>
                    </a:lnTo>
                    <a:lnTo>
                      <a:pt x="185" y="72"/>
                    </a:lnTo>
                    <a:lnTo>
                      <a:pt x="251" y="42"/>
                    </a:lnTo>
                    <a:lnTo>
                      <a:pt x="329" y="24"/>
                    </a:lnTo>
                    <a:lnTo>
                      <a:pt x="406" y="6"/>
                    </a:lnTo>
                    <a:lnTo>
                      <a:pt x="406" y="0"/>
                    </a:lnTo>
                    <a:lnTo>
                      <a:pt x="323" y="12"/>
                    </a:lnTo>
                    <a:lnTo>
                      <a:pt x="245" y="36"/>
                    </a:lnTo>
                    <a:lnTo>
                      <a:pt x="179" y="66"/>
                    </a:lnTo>
                    <a:lnTo>
                      <a:pt x="119" y="102"/>
                    </a:lnTo>
                    <a:lnTo>
                      <a:pt x="72" y="144"/>
                    </a:lnTo>
                    <a:lnTo>
                      <a:pt x="30" y="192"/>
                    </a:lnTo>
                    <a:lnTo>
                      <a:pt x="6" y="246"/>
                    </a:lnTo>
                    <a:lnTo>
                      <a:pt x="0" y="300"/>
                    </a:lnTo>
                    <a:lnTo>
                      <a:pt x="6" y="348"/>
                    </a:lnTo>
                    <a:lnTo>
                      <a:pt x="30" y="396"/>
                    </a:lnTo>
                    <a:lnTo>
                      <a:pt x="66" y="444"/>
                    </a:lnTo>
                    <a:lnTo>
                      <a:pt x="107" y="486"/>
                    </a:lnTo>
                    <a:lnTo>
                      <a:pt x="131" y="486"/>
                    </a:lnTo>
                    <a:lnTo>
                      <a:pt x="83" y="450"/>
                    </a:lnTo>
                    <a:lnTo>
                      <a:pt x="48" y="402"/>
                    </a:lnTo>
                    <a:lnTo>
                      <a:pt x="24" y="354"/>
                    </a:lnTo>
                    <a:lnTo>
                      <a:pt x="18" y="300"/>
                    </a:lnTo>
                    <a:lnTo>
                      <a:pt x="18" y="30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5" name="Freeform 29"/>
              <p:cNvSpPr>
                <a:spLocks/>
              </p:cNvSpPr>
              <p:nvPr/>
            </p:nvSpPr>
            <p:spPr bwMode="hidden">
              <a:xfrm>
                <a:off x="2987" y="4044"/>
                <a:ext cx="108" cy="252"/>
              </a:xfrm>
              <a:custGeom>
                <a:avLst/>
                <a:gdLst/>
                <a:ahLst/>
                <a:cxnLst>
                  <a:cxn ang="0">
                    <a:pos x="89" y="84"/>
                  </a:cxn>
                  <a:cxn ang="0">
                    <a:pos x="83" y="132"/>
                  </a:cxn>
                  <a:cxn ang="0">
                    <a:pos x="65" y="174"/>
                  </a:cxn>
                  <a:cxn ang="0">
                    <a:pos x="36" y="216"/>
                  </a:cxn>
                  <a:cxn ang="0">
                    <a:pos x="0" y="252"/>
                  </a:cxn>
                  <a:cxn ang="0">
                    <a:pos x="18" y="252"/>
                  </a:cxn>
                  <a:cxn ang="0">
                    <a:pos x="53" y="216"/>
                  </a:cxn>
                  <a:cxn ang="0">
                    <a:pos x="83" y="174"/>
                  </a:cxn>
                  <a:cxn ang="0">
                    <a:pos x="101" y="132"/>
                  </a:cxn>
                  <a:cxn ang="0">
                    <a:pos x="107" y="84"/>
                  </a:cxn>
                  <a:cxn ang="0">
                    <a:pos x="101" y="42"/>
                  </a:cxn>
                  <a:cxn ang="0">
                    <a:pos x="89" y="0"/>
                  </a:cxn>
                  <a:cxn ang="0">
                    <a:pos x="65" y="0"/>
                  </a:cxn>
                  <a:cxn ang="0">
                    <a:pos x="83" y="42"/>
                  </a:cxn>
                  <a:cxn ang="0">
                    <a:pos x="89" y="84"/>
                  </a:cxn>
                  <a:cxn ang="0">
                    <a:pos x="89" y="84"/>
                  </a:cxn>
                </a:cxnLst>
                <a:rect l="0" t="0" r="r" b="b"/>
                <a:pathLst>
                  <a:path w="107" h="252">
                    <a:moveTo>
                      <a:pt x="89" y="84"/>
                    </a:moveTo>
                    <a:lnTo>
                      <a:pt x="83" y="132"/>
                    </a:lnTo>
                    <a:lnTo>
                      <a:pt x="65" y="174"/>
                    </a:lnTo>
                    <a:lnTo>
                      <a:pt x="36" y="216"/>
                    </a:lnTo>
                    <a:lnTo>
                      <a:pt x="0" y="252"/>
                    </a:lnTo>
                    <a:lnTo>
                      <a:pt x="18" y="252"/>
                    </a:lnTo>
                    <a:lnTo>
                      <a:pt x="53" y="216"/>
                    </a:lnTo>
                    <a:lnTo>
                      <a:pt x="83" y="174"/>
                    </a:lnTo>
                    <a:lnTo>
                      <a:pt x="101" y="132"/>
                    </a:lnTo>
                    <a:lnTo>
                      <a:pt x="107" y="84"/>
                    </a:lnTo>
                    <a:lnTo>
                      <a:pt x="101" y="42"/>
                    </a:lnTo>
                    <a:lnTo>
                      <a:pt x="89" y="0"/>
                    </a:lnTo>
                    <a:lnTo>
                      <a:pt x="65" y="0"/>
                    </a:lnTo>
                    <a:lnTo>
                      <a:pt x="83" y="42"/>
                    </a:lnTo>
                    <a:lnTo>
                      <a:pt x="89" y="84"/>
                    </a:lnTo>
                    <a:lnTo>
                      <a:pt x="89" y="8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1961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79" name="Freeform 30"/>
              <p:cNvSpPr>
                <a:spLocks/>
              </p:cNvSpPr>
              <p:nvPr/>
            </p:nvSpPr>
            <p:spPr bwMode="hidden">
              <a:xfrm>
                <a:off x="2068" y="3685"/>
                <a:ext cx="835" cy="150"/>
              </a:xfrm>
              <a:custGeom>
                <a:avLst/>
                <a:gdLst>
                  <a:gd name="T0" fmla="*/ 518 w 835"/>
                  <a:gd name="T1" fmla="*/ 18 h 150"/>
                  <a:gd name="T2" fmla="*/ 597 w 835"/>
                  <a:gd name="T3" fmla="*/ 24 h 150"/>
                  <a:gd name="T4" fmla="*/ 682 w 835"/>
                  <a:gd name="T5" fmla="*/ 30 h 150"/>
                  <a:gd name="T6" fmla="*/ 755 w 835"/>
                  <a:gd name="T7" fmla="*/ 42 h 150"/>
                  <a:gd name="T8" fmla="*/ 828 w 835"/>
                  <a:gd name="T9" fmla="*/ 60 h 150"/>
                  <a:gd name="T10" fmla="*/ 835 w 835"/>
                  <a:gd name="T11" fmla="*/ 42 h 150"/>
                  <a:gd name="T12" fmla="*/ 761 w 835"/>
                  <a:gd name="T13" fmla="*/ 24 h 150"/>
                  <a:gd name="T14" fmla="*/ 688 w 835"/>
                  <a:gd name="T15" fmla="*/ 12 h 150"/>
                  <a:gd name="T16" fmla="*/ 603 w 835"/>
                  <a:gd name="T17" fmla="*/ 6 h 150"/>
                  <a:gd name="T18" fmla="*/ 518 w 835"/>
                  <a:gd name="T19" fmla="*/ 0 h 150"/>
                  <a:gd name="T20" fmla="*/ 372 w 835"/>
                  <a:gd name="T21" fmla="*/ 12 h 150"/>
                  <a:gd name="T22" fmla="*/ 232 w 835"/>
                  <a:gd name="T23" fmla="*/ 36 h 150"/>
                  <a:gd name="T24" fmla="*/ 110 w 835"/>
                  <a:gd name="T25" fmla="*/ 78 h 150"/>
                  <a:gd name="T26" fmla="*/ 0 w 835"/>
                  <a:gd name="T27" fmla="*/ 132 h 150"/>
                  <a:gd name="T28" fmla="*/ 19 w 835"/>
                  <a:gd name="T29" fmla="*/ 150 h 150"/>
                  <a:gd name="T30" fmla="*/ 122 w 835"/>
                  <a:gd name="T31" fmla="*/ 96 h 150"/>
                  <a:gd name="T32" fmla="*/ 244 w 835"/>
                  <a:gd name="T33" fmla="*/ 54 h 150"/>
                  <a:gd name="T34" fmla="*/ 378 w 835"/>
                  <a:gd name="T35" fmla="*/ 30 h 150"/>
                  <a:gd name="T36" fmla="*/ 518 w 835"/>
                  <a:gd name="T37" fmla="*/ 18 h 150"/>
                  <a:gd name="T38" fmla="*/ 518 w 835"/>
                  <a:gd name="T39" fmla="*/ 18 h 150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835" h="150">
                    <a:moveTo>
                      <a:pt x="518" y="18"/>
                    </a:moveTo>
                    <a:lnTo>
                      <a:pt x="597" y="24"/>
                    </a:lnTo>
                    <a:lnTo>
                      <a:pt x="682" y="30"/>
                    </a:lnTo>
                    <a:lnTo>
                      <a:pt x="755" y="42"/>
                    </a:lnTo>
                    <a:lnTo>
                      <a:pt x="828" y="60"/>
                    </a:lnTo>
                    <a:lnTo>
                      <a:pt x="835" y="42"/>
                    </a:lnTo>
                    <a:lnTo>
                      <a:pt x="761" y="24"/>
                    </a:lnTo>
                    <a:lnTo>
                      <a:pt x="688" y="12"/>
                    </a:lnTo>
                    <a:lnTo>
                      <a:pt x="603" y="6"/>
                    </a:lnTo>
                    <a:lnTo>
                      <a:pt x="518" y="0"/>
                    </a:lnTo>
                    <a:lnTo>
                      <a:pt x="372" y="12"/>
                    </a:lnTo>
                    <a:lnTo>
                      <a:pt x="232" y="36"/>
                    </a:lnTo>
                    <a:lnTo>
                      <a:pt x="110" y="78"/>
                    </a:lnTo>
                    <a:lnTo>
                      <a:pt x="0" y="132"/>
                    </a:lnTo>
                    <a:lnTo>
                      <a:pt x="19" y="150"/>
                    </a:lnTo>
                    <a:lnTo>
                      <a:pt x="122" y="96"/>
                    </a:lnTo>
                    <a:lnTo>
                      <a:pt x="244" y="54"/>
                    </a:lnTo>
                    <a:lnTo>
                      <a:pt x="378" y="30"/>
                    </a:lnTo>
                    <a:lnTo>
                      <a:pt x="518" y="18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80" name="Freeform 31"/>
              <p:cNvSpPr>
                <a:spLocks/>
              </p:cNvSpPr>
              <p:nvPr/>
            </p:nvSpPr>
            <p:spPr bwMode="hidden">
              <a:xfrm>
                <a:off x="1867" y="3853"/>
                <a:ext cx="171" cy="461"/>
              </a:xfrm>
              <a:custGeom>
                <a:avLst/>
                <a:gdLst>
                  <a:gd name="T0" fmla="*/ 31 w 171"/>
                  <a:gd name="T1" fmla="*/ 263 h 461"/>
                  <a:gd name="T2" fmla="*/ 43 w 171"/>
                  <a:gd name="T3" fmla="*/ 191 h 461"/>
                  <a:gd name="T4" fmla="*/ 67 w 171"/>
                  <a:gd name="T5" fmla="*/ 131 h 461"/>
                  <a:gd name="T6" fmla="*/ 116 w 171"/>
                  <a:gd name="T7" fmla="*/ 72 h 461"/>
                  <a:gd name="T8" fmla="*/ 171 w 171"/>
                  <a:gd name="T9" fmla="*/ 18 h 461"/>
                  <a:gd name="T10" fmla="*/ 153 w 171"/>
                  <a:gd name="T11" fmla="*/ 0 h 461"/>
                  <a:gd name="T12" fmla="*/ 86 w 171"/>
                  <a:gd name="T13" fmla="*/ 60 h 461"/>
                  <a:gd name="T14" fmla="*/ 43 w 171"/>
                  <a:gd name="T15" fmla="*/ 120 h 461"/>
                  <a:gd name="T16" fmla="*/ 13 w 171"/>
                  <a:gd name="T17" fmla="*/ 191 h 461"/>
                  <a:gd name="T18" fmla="*/ 0 w 171"/>
                  <a:gd name="T19" fmla="*/ 263 h 461"/>
                  <a:gd name="T20" fmla="*/ 6 w 171"/>
                  <a:gd name="T21" fmla="*/ 317 h 461"/>
                  <a:gd name="T22" fmla="*/ 25 w 171"/>
                  <a:gd name="T23" fmla="*/ 365 h 461"/>
                  <a:gd name="T24" fmla="*/ 49 w 171"/>
                  <a:gd name="T25" fmla="*/ 413 h 461"/>
                  <a:gd name="T26" fmla="*/ 86 w 171"/>
                  <a:gd name="T27" fmla="*/ 461 h 461"/>
                  <a:gd name="T28" fmla="*/ 122 w 171"/>
                  <a:gd name="T29" fmla="*/ 461 h 461"/>
                  <a:gd name="T30" fmla="*/ 86 w 171"/>
                  <a:gd name="T31" fmla="*/ 413 h 461"/>
                  <a:gd name="T32" fmla="*/ 55 w 171"/>
                  <a:gd name="T33" fmla="*/ 365 h 461"/>
                  <a:gd name="T34" fmla="*/ 37 w 171"/>
                  <a:gd name="T35" fmla="*/ 317 h 461"/>
                  <a:gd name="T36" fmla="*/ 31 w 171"/>
                  <a:gd name="T37" fmla="*/ 263 h 461"/>
                  <a:gd name="T38" fmla="*/ 31 w 171"/>
                  <a:gd name="T39" fmla="*/ 263 h 461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171" h="461">
                    <a:moveTo>
                      <a:pt x="31" y="263"/>
                    </a:moveTo>
                    <a:lnTo>
                      <a:pt x="43" y="191"/>
                    </a:lnTo>
                    <a:lnTo>
                      <a:pt x="67" y="131"/>
                    </a:lnTo>
                    <a:lnTo>
                      <a:pt x="116" y="72"/>
                    </a:lnTo>
                    <a:lnTo>
                      <a:pt x="171" y="18"/>
                    </a:lnTo>
                    <a:lnTo>
                      <a:pt x="153" y="0"/>
                    </a:lnTo>
                    <a:lnTo>
                      <a:pt x="86" y="60"/>
                    </a:lnTo>
                    <a:lnTo>
                      <a:pt x="43" y="120"/>
                    </a:lnTo>
                    <a:lnTo>
                      <a:pt x="13" y="191"/>
                    </a:lnTo>
                    <a:lnTo>
                      <a:pt x="0" y="263"/>
                    </a:lnTo>
                    <a:lnTo>
                      <a:pt x="6" y="317"/>
                    </a:lnTo>
                    <a:lnTo>
                      <a:pt x="25" y="365"/>
                    </a:lnTo>
                    <a:lnTo>
                      <a:pt x="49" y="413"/>
                    </a:lnTo>
                    <a:lnTo>
                      <a:pt x="86" y="461"/>
                    </a:lnTo>
                    <a:lnTo>
                      <a:pt x="122" y="461"/>
                    </a:lnTo>
                    <a:lnTo>
                      <a:pt x="86" y="413"/>
                    </a:lnTo>
                    <a:lnTo>
                      <a:pt x="55" y="365"/>
                    </a:lnTo>
                    <a:lnTo>
                      <a:pt x="37" y="317"/>
                    </a:lnTo>
                    <a:lnTo>
                      <a:pt x="31" y="26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248" name="Freeform 32"/>
              <p:cNvSpPr>
                <a:spLocks/>
              </p:cNvSpPr>
              <p:nvPr/>
            </p:nvSpPr>
            <p:spPr bwMode="hidden">
              <a:xfrm>
                <a:off x="2951" y="3751"/>
                <a:ext cx="360" cy="563"/>
              </a:xfrm>
              <a:custGeom>
                <a:avLst/>
                <a:gdLst/>
                <a:ahLst/>
                <a:cxnLst>
                  <a:cxn ang="0">
                    <a:pos x="360" y="365"/>
                  </a:cxn>
                  <a:cxn ang="0">
                    <a:pos x="353" y="305"/>
                  </a:cxn>
                  <a:cxn ang="0">
                    <a:pos x="335" y="251"/>
                  </a:cxn>
                  <a:cxn ang="0">
                    <a:pos x="305" y="204"/>
                  </a:cxn>
                  <a:cxn ang="0">
                    <a:pos x="262" y="156"/>
                  </a:cxn>
                  <a:cxn ang="0">
                    <a:pos x="213" y="108"/>
                  </a:cxn>
                  <a:cxn ang="0">
                    <a:pos x="159" y="66"/>
                  </a:cxn>
                  <a:cxn ang="0">
                    <a:pos x="92" y="30"/>
                  </a:cxn>
                  <a:cxn ang="0">
                    <a:pos x="19" y="0"/>
                  </a:cxn>
                  <a:cxn ang="0">
                    <a:pos x="0" y="12"/>
                  </a:cxn>
                  <a:cxn ang="0">
                    <a:pos x="67" y="42"/>
                  </a:cxn>
                  <a:cxn ang="0">
                    <a:pos x="134" y="78"/>
                  </a:cxn>
                  <a:cxn ang="0">
                    <a:pos x="189" y="114"/>
                  </a:cxn>
                  <a:cxn ang="0">
                    <a:pos x="238" y="162"/>
                  </a:cxn>
                  <a:cxn ang="0">
                    <a:pos x="274" y="210"/>
                  </a:cxn>
                  <a:cxn ang="0">
                    <a:pos x="299" y="257"/>
                  </a:cxn>
                  <a:cxn ang="0">
                    <a:pos x="317" y="311"/>
                  </a:cxn>
                  <a:cxn ang="0">
                    <a:pos x="323" y="365"/>
                  </a:cxn>
                  <a:cxn ang="0">
                    <a:pos x="317" y="419"/>
                  </a:cxn>
                  <a:cxn ang="0">
                    <a:pos x="299" y="467"/>
                  </a:cxn>
                  <a:cxn ang="0">
                    <a:pos x="274" y="515"/>
                  </a:cxn>
                  <a:cxn ang="0">
                    <a:pos x="238" y="563"/>
                  </a:cxn>
                  <a:cxn ang="0">
                    <a:pos x="268" y="563"/>
                  </a:cxn>
                  <a:cxn ang="0">
                    <a:pos x="311" y="515"/>
                  </a:cxn>
                  <a:cxn ang="0">
                    <a:pos x="335" y="467"/>
                  </a:cxn>
                  <a:cxn ang="0">
                    <a:pos x="353" y="419"/>
                  </a:cxn>
                  <a:cxn ang="0">
                    <a:pos x="360" y="365"/>
                  </a:cxn>
                  <a:cxn ang="0">
                    <a:pos x="360" y="365"/>
                  </a:cxn>
                </a:cxnLst>
                <a:rect l="0" t="0" r="r" b="b"/>
                <a:pathLst>
                  <a:path w="360" h="563">
                    <a:moveTo>
                      <a:pt x="360" y="365"/>
                    </a:moveTo>
                    <a:lnTo>
                      <a:pt x="353" y="305"/>
                    </a:lnTo>
                    <a:lnTo>
                      <a:pt x="335" y="251"/>
                    </a:lnTo>
                    <a:lnTo>
                      <a:pt x="305" y="204"/>
                    </a:lnTo>
                    <a:lnTo>
                      <a:pt x="262" y="156"/>
                    </a:lnTo>
                    <a:lnTo>
                      <a:pt x="213" y="108"/>
                    </a:lnTo>
                    <a:lnTo>
                      <a:pt x="159" y="66"/>
                    </a:lnTo>
                    <a:lnTo>
                      <a:pt x="92" y="30"/>
                    </a:lnTo>
                    <a:lnTo>
                      <a:pt x="19" y="0"/>
                    </a:lnTo>
                    <a:lnTo>
                      <a:pt x="0" y="12"/>
                    </a:lnTo>
                    <a:lnTo>
                      <a:pt x="67" y="42"/>
                    </a:lnTo>
                    <a:lnTo>
                      <a:pt x="134" y="78"/>
                    </a:lnTo>
                    <a:lnTo>
                      <a:pt x="189" y="114"/>
                    </a:lnTo>
                    <a:lnTo>
                      <a:pt x="238" y="162"/>
                    </a:lnTo>
                    <a:lnTo>
                      <a:pt x="274" y="210"/>
                    </a:lnTo>
                    <a:lnTo>
                      <a:pt x="299" y="257"/>
                    </a:lnTo>
                    <a:lnTo>
                      <a:pt x="317" y="311"/>
                    </a:lnTo>
                    <a:lnTo>
                      <a:pt x="323" y="365"/>
                    </a:lnTo>
                    <a:lnTo>
                      <a:pt x="317" y="419"/>
                    </a:lnTo>
                    <a:lnTo>
                      <a:pt x="299" y="467"/>
                    </a:lnTo>
                    <a:lnTo>
                      <a:pt x="274" y="515"/>
                    </a:lnTo>
                    <a:lnTo>
                      <a:pt x="238" y="563"/>
                    </a:lnTo>
                    <a:lnTo>
                      <a:pt x="268" y="563"/>
                    </a:lnTo>
                    <a:lnTo>
                      <a:pt x="311" y="515"/>
                    </a:lnTo>
                    <a:lnTo>
                      <a:pt x="335" y="467"/>
                    </a:lnTo>
                    <a:lnTo>
                      <a:pt x="353" y="419"/>
                    </a:lnTo>
                    <a:lnTo>
                      <a:pt x="360" y="365"/>
                    </a:lnTo>
                    <a:lnTo>
                      <a:pt x="360" y="3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49" name="Freeform 33"/>
              <p:cNvSpPr>
                <a:spLocks/>
              </p:cNvSpPr>
              <p:nvPr/>
            </p:nvSpPr>
            <p:spPr bwMode="hidden">
              <a:xfrm>
                <a:off x="2318" y="3631"/>
                <a:ext cx="1078" cy="425"/>
              </a:xfrm>
              <a:custGeom>
                <a:avLst/>
                <a:gdLst/>
                <a:ahLst/>
                <a:cxnLst>
                  <a:cxn ang="0">
                    <a:pos x="1053" y="425"/>
                  </a:cxn>
                  <a:cxn ang="0">
                    <a:pos x="1078" y="419"/>
                  </a:cxn>
                  <a:cxn ang="0">
                    <a:pos x="1066" y="377"/>
                  </a:cxn>
                  <a:cxn ang="0">
                    <a:pos x="1047" y="336"/>
                  </a:cxn>
                  <a:cxn ang="0">
                    <a:pos x="986" y="252"/>
                  </a:cxn>
                  <a:cxn ang="0">
                    <a:pos x="907" y="180"/>
                  </a:cxn>
                  <a:cxn ang="0">
                    <a:pos x="810" y="120"/>
                  </a:cxn>
                  <a:cxn ang="0">
                    <a:pos x="694" y="72"/>
                  </a:cxn>
                  <a:cxn ang="0">
                    <a:pos x="560" y="30"/>
                  </a:cxn>
                  <a:cxn ang="0">
                    <a:pos x="420" y="6"/>
                  </a:cxn>
                  <a:cxn ang="0">
                    <a:pos x="268" y="0"/>
                  </a:cxn>
                  <a:cxn ang="0">
                    <a:pos x="134" y="6"/>
                  </a:cxn>
                  <a:cxn ang="0">
                    <a:pos x="0" y="24"/>
                  </a:cxn>
                  <a:cxn ang="0">
                    <a:pos x="12" y="36"/>
                  </a:cxn>
                  <a:cxn ang="0">
                    <a:pos x="134" y="18"/>
                  </a:cxn>
                  <a:cxn ang="0">
                    <a:pos x="268" y="12"/>
                  </a:cxn>
                  <a:cxn ang="0">
                    <a:pos x="420" y="18"/>
                  </a:cxn>
                  <a:cxn ang="0">
                    <a:pos x="554" y="42"/>
                  </a:cxn>
                  <a:cxn ang="0">
                    <a:pos x="682" y="84"/>
                  </a:cxn>
                  <a:cxn ang="0">
                    <a:pos x="798" y="132"/>
                  </a:cxn>
                  <a:cxn ang="0">
                    <a:pos x="895" y="192"/>
                  </a:cxn>
                  <a:cxn ang="0">
                    <a:pos x="968" y="264"/>
                  </a:cxn>
                  <a:cxn ang="0">
                    <a:pos x="999" y="300"/>
                  </a:cxn>
                  <a:cxn ang="0">
                    <a:pos x="1023" y="342"/>
                  </a:cxn>
                  <a:cxn ang="0">
                    <a:pos x="1041" y="383"/>
                  </a:cxn>
                  <a:cxn ang="0">
                    <a:pos x="1053" y="425"/>
                  </a:cxn>
                  <a:cxn ang="0">
                    <a:pos x="1053" y="425"/>
                  </a:cxn>
                </a:cxnLst>
                <a:rect l="0" t="0" r="r" b="b"/>
                <a:pathLst>
                  <a:path w="1078" h="425">
                    <a:moveTo>
                      <a:pt x="1053" y="425"/>
                    </a:moveTo>
                    <a:lnTo>
                      <a:pt x="1078" y="419"/>
                    </a:lnTo>
                    <a:lnTo>
                      <a:pt x="1066" y="377"/>
                    </a:lnTo>
                    <a:lnTo>
                      <a:pt x="1047" y="336"/>
                    </a:lnTo>
                    <a:lnTo>
                      <a:pt x="986" y="252"/>
                    </a:lnTo>
                    <a:lnTo>
                      <a:pt x="907" y="180"/>
                    </a:lnTo>
                    <a:lnTo>
                      <a:pt x="810" y="120"/>
                    </a:lnTo>
                    <a:lnTo>
                      <a:pt x="694" y="72"/>
                    </a:lnTo>
                    <a:lnTo>
                      <a:pt x="560" y="30"/>
                    </a:lnTo>
                    <a:lnTo>
                      <a:pt x="420" y="6"/>
                    </a:lnTo>
                    <a:lnTo>
                      <a:pt x="268" y="0"/>
                    </a:lnTo>
                    <a:lnTo>
                      <a:pt x="134" y="6"/>
                    </a:lnTo>
                    <a:lnTo>
                      <a:pt x="0" y="24"/>
                    </a:lnTo>
                    <a:lnTo>
                      <a:pt x="12" y="36"/>
                    </a:lnTo>
                    <a:lnTo>
                      <a:pt x="134" y="18"/>
                    </a:lnTo>
                    <a:lnTo>
                      <a:pt x="268" y="12"/>
                    </a:lnTo>
                    <a:lnTo>
                      <a:pt x="420" y="18"/>
                    </a:lnTo>
                    <a:lnTo>
                      <a:pt x="554" y="42"/>
                    </a:lnTo>
                    <a:lnTo>
                      <a:pt x="682" y="84"/>
                    </a:lnTo>
                    <a:lnTo>
                      <a:pt x="798" y="132"/>
                    </a:lnTo>
                    <a:lnTo>
                      <a:pt x="895" y="192"/>
                    </a:lnTo>
                    <a:lnTo>
                      <a:pt x="968" y="264"/>
                    </a:lnTo>
                    <a:lnTo>
                      <a:pt x="999" y="300"/>
                    </a:lnTo>
                    <a:lnTo>
                      <a:pt x="1023" y="342"/>
                    </a:lnTo>
                    <a:lnTo>
                      <a:pt x="1041" y="383"/>
                    </a:lnTo>
                    <a:lnTo>
                      <a:pt x="1053" y="425"/>
                    </a:lnTo>
                    <a:lnTo>
                      <a:pt x="1053" y="42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0" name="Freeform 34"/>
              <p:cNvSpPr>
                <a:spLocks/>
              </p:cNvSpPr>
              <p:nvPr/>
            </p:nvSpPr>
            <p:spPr bwMode="hidden">
              <a:xfrm>
                <a:off x="3304" y="4080"/>
                <a:ext cx="98" cy="234"/>
              </a:xfrm>
              <a:custGeom>
                <a:avLst/>
                <a:gdLst/>
                <a:ahLst/>
                <a:cxnLst>
                  <a:cxn ang="0">
                    <a:pos x="0" y="234"/>
                  </a:cxn>
                  <a:cxn ang="0">
                    <a:pos x="25" y="234"/>
                  </a:cxn>
                  <a:cxn ang="0">
                    <a:pos x="55" y="186"/>
                  </a:cxn>
                  <a:cxn ang="0">
                    <a:pos x="80" y="138"/>
                  </a:cxn>
                  <a:cxn ang="0">
                    <a:pos x="92" y="90"/>
                  </a:cxn>
                  <a:cxn ang="0">
                    <a:pos x="98" y="36"/>
                  </a:cxn>
                  <a:cxn ang="0">
                    <a:pos x="98" y="0"/>
                  </a:cxn>
                  <a:cxn ang="0">
                    <a:pos x="74" y="0"/>
                  </a:cxn>
                  <a:cxn ang="0">
                    <a:pos x="74" y="36"/>
                  </a:cxn>
                  <a:cxn ang="0">
                    <a:pos x="67" y="90"/>
                  </a:cxn>
                  <a:cxn ang="0">
                    <a:pos x="55" y="138"/>
                  </a:cxn>
                  <a:cxn ang="0">
                    <a:pos x="31" y="186"/>
                  </a:cxn>
                  <a:cxn ang="0">
                    <a:pos x="0" y="234"/>
                  </a:cxn>
                  <a:cxn ang="0">
                    <a:pos x="0" y="234"/>
                  </a:cxn>
                </a:cxnLst>
                <a:rect l="0" t="0" r="r" b="b"/>
                <a:pathLst>
                  <a:path w="98" h="234">
                    <a:moveTo>
                      <a:pt x="0" y="234"/>
                    </a:moveTo>
                    <a:lnTo>
                      <a:pt x="25" y="234"/>
                    </a:lnTo>
                    <a:lnTo>
                      <a:pt x="55" y="186"/>
                    </a:lnTo>
                    <a:lnTo>
                      <a:pt x="80" y="138"/>
                    </a:lnTo>
                    <a:lnTo>
                      <a:pt x="92" y="90"/>
                    </a:lnTo>
                    <a:lnTo>
                      <a:pt x="98" y="36"/>
                    </a:lnTo>
                    <a:lnTo>
                      <a:pt x="98" y="0"/>
                    </a:lnTo>
                    <a:lnTo>
                      <a:pt x="74" y="0"/>
                    </a:lnTo>
                    <a:lnTo>
                      <a:pt x="74" y="36"/>
                    </a:lnTo>
                    <a:lnTo>
                      <a:pt x="67" y="90"/>
                    </a:lnTo>
                    <a:lnTo>
                      <a:pt x="55" y="138"/>
                    </a:lnTo>
                    <a:lnTo>
                      <a:pt x="31" y="186"/>
                    </a:lnTo>
                    <a:lnTo>
                      <a:pt x="0" y="234"/>
                    </a:lnTo>
                    <a:lnTo>
                      <a:pt x="0" y="23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87843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84" name="Freeform 35"/>
              <p:cNvSpPr>
                <a:spLocks/>
              </p:cNvSpPr>
              <p:nvPr/>
            </p:nvSpPr>
            <p:spPr bwMode="hidden">
              <a:xfrm>
                <a:off x="1776" y="3673"/>
                <a:ext cx="481" cy="641"/>
              </a:xfrm>
              <a:custGeom>
                <a:avLst/>
                <a:gdLst>
                  <a:gd name="T0" fmla="*/ 18 w 481"/>
                  <a:gd name="T1" fmla="*/ 443 h 641"/>
                  <a:gd name="T2" fmla="*/ 24 w 481"/>
                  <a:gd name="T3" fmla="*/ 371 h 641"/>
                  <a:gd name="T4" fmla="*/ 55 w 481"/>
                  <a:gd name="T5" fmla="*/ 305 h 641"/>
                  <a:gd name="T6" fmla="*/ 91 w 481"/>
                  <a:gd name="T7" fmla="*/ 246 h 641"/>
                  <a:gd name="T8" fmla="*/ 146 w 481"/>
                  <a:gd name="T9" fmla="*/ 186 h 641"/>
                  <a:gd name="T10" fmla="*/ 213 w 481"/>
                  <a:gd name="T11" fmla="*/ 132 h 641"/>
                  <a:gd name="T12" fmla="*/ 292 w 481"/>
                  <a:gd name="T13" fmla="*/ 84 h 641"/>
                  <a:gd name="T14" fmla="*/ 384 w 481"/>
                  <a:gd name="T15" fmla="*/ 48 h 641"/>
                  <a:gd name="T16" fmla="*/ 481 w 481"/>
                  <a:gd name="T17" fmla="*/ 12 h 641"/>
                  <a:gd name="T18" fmla="*/ 457 w 481"/>
                  <a:gd name="T19" fmla="*/ 0 h 641"/>
                  <a:gd name="T20" fmla="*/ 359 w 481"/>
                  <a:gd name="T21" fmla="*/ 36 h 641"/>
                  <a:gd name="T22" fmla="*/ 274 w 481"/>
                  <a:gd name="T23" fmla="*/ 78 h 641"/>
                  <a:gd name="T24" fmla="*/ 195 w 481"/>
                  <a:gd name="T25" fmla="*/ 126 h 641"/>
                  <a:gd name="T26" fmla="*/ 128 w 481"/>
                  <a:gd name="T27" fmla="*/ 180 h 641"/>
                  <a:gd name="T28" fmla="*/ 73 w 481"/>
                  <a:gd name="T29" fmla="*/ 240 h 641"/>
                  <a:gd name="T30" fmla="*/ 37 w 481"/>
                  <a:gd name="T31" fmla="*/ 305 h 641"/>
                  <a:gd name="T32" fmla="*/ 6 w 481"/>
                  <a:gd name="T33" fmla="*/ 371 h 641"/>
                  <a:gd name="T34" fmla="*/ 0 w 481"/>
                  <a:gd name="T35" fmla="*/ 443 h 641"/>
                  <a:gd name="T36" fmla="*/ 6 w 481"/>
                  <a:gd name="T37" fmla="*/ 497 h 641"/>
                  <a:gd name="T38" fmla="*/ 18 w 481"/>
                  <a:gd name="T39" fmla="*/ 545 h 641"/>
                  <a:gd name="T40" fmla="*/ 43 w 481"/>
                  <a:gd name="T41" fmla="*/ 593 h 641"/>
                  <a:gd name="T42" fmla="*/ 73 w 481"/>
                  <a:gd name="T43" fmla="*/ 641 h 641"/>
                  <a:gd name="T44" fmla="*/ 97 w 481"/>
                  <a:gd name="T45" fmla="*/ 641 h 641"/>
                  <a:gd name="T46" fmla="*/ 67 w 481"/>
                  <a:gd name="T47" fmla="*/ 593 h 641"/>
                  <a:gd name="T48" fmla="*/ 43 w 481"/>
                  <a:gd name="T49" fmla="*/ 545 h 641"/>
                  <a:gd name="T50" fmla="*/ 24 w 481"/>
                  <a:gd name="T51" fmla="*/ 497 h 641"/>
                  <a:gd name="T52" fmla="*/ 18 w 481"/>
                  <a:gd name="T53" fmla="*/ 443 h 641"/>
                  <a:gd name="T54" fmla="*/ 18 w 481"/>
                  <a:gd name="T55" fmla="*/ 443 h 641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481" h="641">
                    <a:moveTo>
                      <a:pt x="18" y="443"/>
                    </a:moveTo>
                    <a:lnTo>
                      <a:pt x="24" y="371"/>
                    </a:lnTo>
                    <a:lnTo>
                      <a:pt x="55" y="305"/>
                    </a:lnTo>
                    <a:lnTo>
                      <a:pt x="91" y="246"/>
                    </a:lnTo>
                    <a:lnTo>
                      <a:pt x="146" y="186"/>
                    </a:lnTo>
                    <a:lnTo>
                      <a:pt x="213" y="132"/>
                    </a:lnTo>
                    <a:lnTo>
                      <a:pt x="292" y="84"/>
                    </a:lnTo>
                    <a:lnTo>
                      <a:pt x="384" y="48"/>
                    </a:lnTo>
                    <a:lnTo>
                      <a:pt x="481" y="12"/>
                    </a:lnTo>
                    <a:lnTo>
                      <a:pt x="457" y="0"/>
                    </a:lnTo>
                    <a:lnTo>
                      <a:pt x="359" y="36"/>
                    </a:lnTo>
                    <a:lnTo>
                      <a:pt x="274" y="78"/>
                    </a:lnTo>
                    <a:lnTo>
                      <a:pt x="195" y="126"/>
                    </a:lnTo>
                    <a:lnTo>
                      <a:pt x="128" y="180"/>
                    </a:lnTo>
                    <a:lnTo>
                      <a:pt x="73" y="240"/>
                    </a:lnTo>
                    <a:lnTo>
                      <a:pt x="37" y="305"/>
                    </a:lnTo>
                    <a:lnTo>
                      <a:pt x="6" y="371"/>
                    </a:lnTo>
                    <a:lnTo>
                      <a:pt x="0" y="443"/>
                    </a:lnTo>
                    <a:lnTo>
                      <a:pt x="6" y="497"/>
                    </a:lnTo>
                    <a:lnTo>
                      <a:pt x="18" y="545"/>
                    </a:lnTo>
                    <a:lnTo>
                      <a:pt x="43" y="593"/>
                    </a:lnTo>
                    <a:lnTo>
                      <a:pt x="73" y="641"/>
                    </a:lnTo>
                    <a:lnTo>
                      <a:pt x="97" y="641"/>
                    </a:lnTo>
                    <a:lnTo>
                      <a:pt x="67" y="593"/>
                    </a:lnTo>
                    <a:lnTo>
                      <a:pt x="43" y="545"/>
                    </a:lnTo>
                    <a:lnTo>
                      <a:pt x="24" y="497"/>
                    </a:lnTo>
                    <a:lnTo>
                      <a:pt x="18" y="443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</p:grpSp>
        <p:grpSp>
          <p:nvGrpSpPr>
            <p:cNvPr id="1036" name="Group 36"/>
            <p:cNvGrpSpPr>
              <a:grpSpLocks/>
            </p:cNvGrpSpPr>
            <p:nvPr userDrawn="1"/>
          </p:nvGrpSpPr>
          <p:grpSpPr bwMode="auto">
            <a:xfrm>
              <a:off x="4128" y="3360"/>
              <a:ext cx="1351" cy="821"/>
              <a:chOff x="4128" y="3360"/>
              <a:chExt cx="1351" cy="821"/>
            </a:xfrm>
          </p:grpSpPr>
          <p:sp>
            <p:nvSpPr>
              <p:cNvPr id="137253" name="Freeform 37"/>
              <p:cNvSpPr>
                <a:spLocks noEditPoints="1"/>
              </p:cNvSpPr>
              <p:nvPr/>
            </p:nvSpPr>
            <p:spPr bwMode="hidden">
              <a:xfrm>
                <a:off x="4200" y="3402"/>
                <a:ext cx="1201" cy="731"/>
              </a:xfrm>
              <a:custGeom>
                <a:avLst/>
                <a:gdLst/>
                <a:ahLst/>
                <a:cxnLst>
                  <a:cxn ang="0">
                    <a:pos x="484" y="6"/>
                  </a:cxn>
                  <a:cxn ang="0">
                    <a:pos x="263" y="60"/>
                  </a:cxn>
                  <a:cxn ang="0">
                    <a:pos x="101" y="162"/>
                  </a:cxn>
                  <a:cxn ang="0">
                    <a:pos x="12" y="294"/>
                  </a:cxn>
                  <a:cxn ang="0">
                    <a:pos x="0" y="366"/>
                  </a:cxn>
                  <a:cxn ang="0">
                    <a:pos x="12" y="437"/>
                  </a:cxn>
                  <a:cxn ang="0">
                    <a:pos x="101" y="569"/>
                  </a:cxn>
                  <a:cxn ang="0">
                    <a:pos x="263" y="671"/>
                  </a:cxn>
                  <a:cxn ang="0">
                    <a:pos x="484" y="725"/>
                  </a:cxn>
                  <a:cxn ang="0">
                    <a:pos x="723" y="725"/>
                  </a:cxn>
                  <a:cxn ang="0">
                    <a:pos x="938" y="671"/>
                  </a:cxn>
                  <a:cxn ang="0">
                    <a:pos x="1100" y="569"/>
                  </a:cxn>
                  <a:cxn ang="0">
                    <a:pos x="1189" y="437"/>
                  </a:cxn>
                  <a:cxn ang="0">
                    <a:pos x="1201" y="366"/>
                  </a:cxn>
                  <a:cxn ang="0">
                    <a:pos x="1189" y="294"/>
                  </a:cxn>
                  <a:cxn ang="0">
                    <a:pos x="1100" y="162"/>
                  </a:cxn>
                  <a:cxn ang="0">
                    <a:pos x="938" y="60"/>
                  </a:cxn>
                  <a:cxn ang="0">
                    <a:pos x="723" y="6"/>
                  </a:cxn>
                  <a:cxn ang="0">
                    <a:pos x="604" y="0"/>
                  </a:cxn>
                  <a:cxn ang="0">
                    <a:pos x="490" y="701"/>
                  </a:cxn>
                  <a:cxn ang="0">
                    <a:pos x="287" y="647"/>
                  </a:cxn>
                  <a:cxn ang="0">
                    <a:pos x="131" y="557"/>
                  </a:cxn>
                  <a:cxn ang="0">
                    <a:pos x="48" y="437"/>
                  </a:cxn>
                  <a:cxn ang="0">
                    <a:pos x="36" y="366"/>
                  </a:cxn>
                  <a:cxn ang="0">
                    <a:pos x="48" y="300"/>
                  </a:cxn>
                  <a:cxn ang="0">
                    <a:pos x="131" y="174"/>
                  </a:cxn>
                  <a:cxn ang="0">
                    <a:pos x="287" y="84"/>
                  </a:cxn>
                  <a:cxn ang="0">
                    <a:pos x="490" y="30"/>
                  </a:cxn>
                  <a:cxn ang="0">
                    <a:pos x="717" y="30"/>
                  </a:cxn>
                  <a:cxn ang="0">
                    <a:pos x="920" y="84"/>
                  </a:cxn>
                  <a:cxn ang="0">
                    <a:pos x="1070" y="174"/>
                  </a:cxn>
                  <a:cxn ang="0">
                    <a:pos x="1153" y="300"/>
                  </a:cxn>
                  <a:cxn ang="0">
                    <a:pos x="1153" y="437"/>
                  </a:cxn>
                  <a:cxn ang="0">
                    <a:pos x="1070" y="557"/>
                  </a:cxn>
                  <a:cxn ang="0">
                    <a:pos x="920" y="647"/>
                  </a:cxn>
                  <a:cxn ang="0">
                    <a:pos x="717" y="701"/>
                  </a:cxn>
                  <a:cxn ang="0">
                    <a:pos x="604" y="707"/>
                  </a:cxn>
                </a:cxnLst>
                <a:rect l="0" t="0" r="r" b="b"/>
                <a:pathLst>
                  <a:path w="1201" h="731">
                    <a:moveTo>
                      <a:pt x="604" y="0"/>
                    </a:moveTo>
                    <a:lnTo>
                      <a:pt x="484" y="6"/>
                    </a:lnTo>
                    <a:lnTo>
                      <a:pt x="370" y="30"/>
                    </a:lnTo>
                    <a:lnTo>
                      <a:pt x="263" y="60"/>
                    </a:lnTo>
                    <a:lnTo>
                      <a:pt x="179" y="108"/>
                    </a:lnTo>
                    <a:lnTo>
                      <a:pt x="101" y="162"/>
                    </a:lnTo>
                    <a:lnTo>
                      <a:pt x="48" y="222"/>
                    </a:lnTo>
                    <a:lnTo>
                      <a:pt x="12" y="294"/>
                    </a:lnTo>
                    <a:lnTo>
                      <a:pt x="6" y="330"/>
                    </a:lnTo>
                    <a:lnTo>
                      <a:pt x="0" y="366"/>
                    </a:lnTo>
                    <a:lnTo>
                      <a:pt x="6" y="401"/>
                    </a:lnTo>
                    <a:lnTo>
                      <a:pt x="12" y="437"/>
                    </a:lnTo>
                    <a:lnTo>
                      <a:pt x="48" y="509"/>
                    </a:lnTo>
                    <a:lnTo>
                      <a:pt x="101" y="569"/>
                    </a:lnTo>
                    <a:lnTo>
                      <a:pt x="179" y="623"/>
                    </a:lnTo>
                    <a:lnTo>
                      <a:pt x="263" y="671"/>
                    </a:lnTo>
                    <a:lnTo>
                      <a:pt x="370" y="701"/>
                    </a:lnTo>
                    <a:lnTo>
                      <a:pt x="484" y="725"/>
                    </a:lnTo>
                    <a:lnTo>
                      <a:pt x="604" y="731"/>
                    </a:lnTo>
                    <a:lnTo>
                      <a:pt x="723" y="725"/>
                    </a:lnTo>
                    <a:lnTo>
                      <a:pt x="837" y="701"/>
                    </a:lnTo>
                    <a:lnTo>
                      <a:pt x="938" y="671"/>
                    </a:lnTo>
                    <a:lnTo>
                      <a:pt x="1028" y="623"/>
                    </a:lnTo>
                    <a:lnTo>
                      <a:pt x="1100" y="569"/>
                    </a:lnTo>
                    <a:lnTo>
                      <a:pt x="1153" y="509"/>
                    </a:lnTo>
                    <a:lnTo>
                      <a:pt x="1189" y="437"/>
                    </a:lnTo>
                    <a:lnTo>
                      <a:pt x="1201" y="401"/>
                    </a:lnTo>
                    <a:lnTo>
                      <a:pt x="1201" y="366"/>
                    </a:lnTo>
                    <a:lnTo>
                      <a:pt x="1201" y="330"/>
                    </a:lnTo>
                    <a:lnTo>
                      <a:pt x="1189" y="294"/>
                    </a:lnTo>
                    <a:lnTo>
                      <a:pt x="1153" y="222"/>
                    </a:lnTo>
                    <a:lnTo>
                      <a:pt x="1100" y="162"/>
                    </a:lnTo>
                    <a:lnTo>
                      <a:pt x="1028" y="108"/>
                    </a:lnTo>
                    <a:lnTo>
                      <a:pt x="938" y="60"/>
                    </a:lnTo>
                    <a:lnTo>
                      <a:pt x="837" y="30"/>
                    </a:lnTo>
                    <a:lnTo>
                      <a:pt x="723" y="6"/>
                    </a:lnTo>
                    <a:lnTo>
                      <a:pt x="604" y="0"/>
                    </a:lnTo>
                    <a:lnTo>
                      <a:pt x="604" y="0"/>
                    </a:lnTo>
                    <a:close/>
                    <a:moveTo>
                      <a:pt x="604" y="707"/>
                    </a:moveTo>
                    <a:lnTo>
                      <a:pt x="490" y="701"/>
                    </a:lnTo>
                    <a:lnTo>
                      <a:pt x="382" y="683"/>
                    </a:lnTo>
                    <a:lnTo>
                      <a:pt x="287" y="647"/>
                    </a:lnTo>
                    <a:lnTo>
                      <a:pt x="203" y="611"/>
                    </a:lnTo>
                    <a:lnTo>
                      <a:pt x="131" y="557"/>
                    </a:lnTo>
                    <a:lnTo>
                      <a:pt x="83" y="497"/>
                    </a:lnTo>
                    <a:lnTo>
                      <a:pt x="48" y="437"/>
                    </a:lnTo>
                    <a:lnTo>
                      <a:pt x="42" y="401"/>
                    </a:lnTo>
                    <a:lnTo>
                      <a:pt x="36" y="366"/>
                    </a:lnTo>
                    <a:lnTo>
                      <a:pt x="42" y="330"/>
                    </a:lnTo>
                    <a:lnTo>
                      <a:pt x="48" y="300"/>
                    </a:lnTo>
                    <a:lnTo>
                      <a:pt x="83" y="234"/>
                    </a:lnTo>
                    <a:lnTo>
                      <a:pt x="131" y="174"/>
                    </a:lnTo>
                    <a:lnTo>
                      <a:pt x="203" y="126"/>
                    </a:lnTo>
                    <a:lnTo>
                      <a:pt x="287" y="84"/>
                    </a:lnTo>
                    <a:lnTo>
                      <a:pt x="382" y="54"/>
                    </a:lnTo>
                    <a:lnTo>
                      <a:pt x="490" y="30"/>
                    </a:lnTo>
                    <a:lnTo>
                      <a:pt x="604" y="24"/>
                    </a:lnTo>
                    <a:lnTo>
                      <a:pt x="717" y="30"/>
                    </a:lnTo>
                    <a:lnTo>
                      <a:pt x="825" y="54"/>
                    </a:lnTo>
                    <a:lnTo>
                      <a:pt x="920" y="84"/>
                    </a:lnTo>
                    <a:lnTo>
                      <a:pt x="1004" y="126"/>
                    </a:lnTo>
                    <a:lnTo>
                      <a:pt x="1070" y="174"/>
                    </a:lnTo>
                    <a:lnTo>
                      <a:pt x="1124" y="234"/>
                    </a:lnTo>
                    <a:lnTo>
                      <a:pt x="1153" y="300"/>
                    </a:lnTo>
                    <a:lnTo>
                      <a:pt x="1165" y="366"/>
                    </a:lnTo>
                    <a:lnTo>
                      <a:pt x="1153" y="437"/>
                    </a:lnTo>
                    <a:lnTo>
                      <a:pt x="1124" y="497"/>
                    </a:lnTo>
                    <a:lnTo>
                      <a:pt x="1070" y="557"/>
                    </a:lnTo>
                    <a:lnTo>
                      <a:pt x="1004" y="611"/>
                    </a:lnTo>
                    <a:lnTo>
                      <a:pt x="920" y="647"/>
                    </a:lnTo>
                    <a:lnTo>
                      <a:pt x="825" y="683"/>
                    </a:lnTo>
                    <a:lnTo>
                      <a:pt x="717" y="701"/>
                    </a:lnTo>
                    <a:lnTo>
                      <a:pt x="604" y="707"/>
                    </a:lnTo>
                    <a:lnTo>
                      <a:pt x="604" y="70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4" name="Freeform 38"/>
              <p:cNvSpPr>
                <a:spLocks/>
              </p:cNvSpPr>
              <p:nvPr/>
            </p:nvSpPr>
            <p:spPr bwMode="hidden">
              <a:xfrm>
                <a:off x="4128" y="3366"/>
                <a:ext cx="544" cy="737"/>
              </a:xfrm>
              <a:custGeom>
                <a:avLst/>
                <a:gdLst/>
                <a:ahLst/>
                <a:cxnLst>
                  <a:cxn ang="0">
                    <a:pos x="24" y="402"/>
                  </a:cxn>
                  <a:cxn ang="0">
                    <a:pos x="36" y="330"/>
                  </a:cxn>
                  <a:cxn ang="0">
                    <a:pos x="66" y="264"/>
                  </a:cxn>
                  <a:cxn ang="0">
                    <a:pos x="108" y="204"/>
                  </a:cxn>
                  <a:cxn ang="0">
                    <a:pos x="173" y="150"/>
                  </a:cxn>
                  <a:cxn ang="0">
                    <a:pos x="251" y="102"/>
                  </a:cxn>
                  <a:cxn ang="0">
                    <a:pos x="335" y="60"/>
                  </a:cxn>
                  <a:cxn ang="0">
                    <a:pos x="436" y="30"/>
                  </a:cxn>
                  <a:cxn ang="0">
                    <a:pos x="544" y="12"/>
                  </a:cxn>
                  <a:cxn ang="0">
                    <a:pos x="544" y="0"/>
                  </a:cxn>
                  <a:cxn ang="0">
                    <a:pos x="430" y="18"/>
                  </a:cxn>
                  <a:cxn ang="0">
                    <a:pos x="329" y="48"/>
                  </a:cxn>
                  <a:cxn ang="0">
                    <a:pos x="233" y="90"/>
                  </a:cxn>
                  <a:cxn ang="0">
                    <a:pos x="155" y="138"/>
                  </a:cxn>
                  <a:cxn ang="0">
                    <a:pos x="90" y="198"/>
                  </a:cxn>
                  <a:cxn ang="0">
                    <a:pos x="42" y="258"/>
                  </a:cxn>
                  <a:cxn ang="0">
                    <a:pos x="12" y="330"/>
                  </a:cxn>
                  <a:cxn ang="0">
                    <a:pos x="0" y="402"/>
                  </a:cxn>
                  <a:cxn ang="0">
                    <a:pos x="6" y="455"/>
                  </a:cxn>
                  <a:cxn ang="0">
                    <a:pos x="18" y="503"/>
                  </a:cxn>
                  <a:cxn ang="0">
                    <a:pos x="42" y="545"/>
                  </a:cxn>
                  <a:cxn ang="0">
                    <a:pos x="78" y="593"/>
                  </a:cxn>
                  <a:cxn ang="0">
                    <a:pos x="114" y="635"/>
                  </a:cxn>
                  <a:cxn ang="0">
                    <a:pos x="161" y="671"/>
                  </a:cxn>
                  <a:cxn ang="0">
                    <a:pos x="221" y="707"/>
                  </a:cxn>
                  <a:cxn ang="0">
                    <a:pos x="281" y="737"/>
                  </a:cxn>
                  <a:cxn ang="0">
                    <a:pos x="323" y="737"/>
                  </a:cxn>
                  <a:cxn ang="0">
                    <a:pos x="257" y="707"/>
                  </a:cxn>
                  <a:cxn ang="0">
                    <a:pos x="203" y="671"/>
                  </a:cxn>
                  <a:cxn ang="0">
                    <a:pos x="149" y="635"/>
                  </a:cxn>
                  <a:cxn ang="0">
                    <a:pos x="108" y="593"/>
                  </a:cxn>
                  <a:cxn ang="0">
                    <a:pos x="72" y="551"/>
                  </a:cxn>
                  <a:cxn ang="0">
                    <a:pos x="48" y="503"/>
                  </a:cxn>
                  <a:cxn ang="0">
                    <a:pos x="30" y="455"/>
                  </a:cxn>
                  <a:cxn ang="0">
                    <a:pos x="24" y="402"/>
                  </a:cxn>
                  <a:cxn ang="0">
                    <a:pos x="24" y="402"/>
                  </a:cxn>
                </a:cxnLst>
                <a:rect l="0" t="0" r="r" b="b"/>
                <a:pathLst>
                  <a:path w="544" h="737">
                    <a:moveTo>
                      <a:pt x="24" y="402"/>
                    </a:moveTo>
                    <a:lnTo>
                      <a:pt x="36" y="330"/>
                    </a:lnTo>
                    <a:lnTo>
                      <a:pt x="66" y="264"/>
                    </a:lnTo>
                    <a:lnTo>
                      <a:pt x="108" y="204"/>
                    </a:lnTo>
                    <a:lnTo>
                      <a:pt x="173" y="150"/>
                    </a:lnTo>
                    <a:lnTo>
                      <a:pt x="251" y="102"/>
                    </a:lnTo>
                    <a:lnTo>
                      <a:pt x="335" y="60"/>
                    </a:lnTo>
                    <a:lnTo>
                      <a:pt x="436" y="30"/>
                    </a:lnTo>
                    <a:lnTo>
                      <a:pt x="544" y="12"/>
                    </a:lnTo>
                    <a:lnTo>
                      <a:pt x="544" y="0"/>
                    </a:lnTo>
                    <a:lnTo>
                      <a:pt x="430" y="18"/>
                    </a:lnTo>
                    <a:lnTo>
                      <a:pt x="329" y="48"/>
                    </a:lnTo>
                    <a:lnTo>
                      <a:pt x="233" y="90"/>
                    </a:lnTo>
                    <a:lnTo>
                      <a:pt x="155" y="138"/>
                    </a:lnTo>
                    <a:lnTo>
                      <a:pt x="90" y="198"/>
                    </a:lnTo>
                    <a:lnTo>
                      <a:pt x="42" y="258"/>
                    </a:lnTo>
                    <a:lnTo>
                      <a:pt x="12" y="330"/>
                    </a:lnTo>
                    <a:lnTo>
                      <a:pt x="0" y="402"/>
                    </a:lnTo>
                    <a:lnTo>
                      <a:pt x="6" y="455"/>
                    </a:lnTo>
                    <a:lnTo>
                      <a:pt x="18" y="503"/>
                    </a:lnTo>
                    <a:lnTo>
                      <a:pt x="42" y="545"/>
                    </a:lnTo>
                    <a:lnTo>
                      <a:pt x="78" y="593"/>
                    </a:lnTo>
                    <a:lnTo>
                      <a:pt x="114" y="635"/>
                    </a:lnTo>
                    <a:lnTo>
                      <a:pt x="161" y="671"/>
                    </a:lnTo>
                    <a:lnTo>
                      <a:pt x="221" y="707"/>
                    </a:lnTo>
                    <a:lnTo>
                      <a:pt x="281" y="737"/>
                    </a:lnTo>
                    <a:lnTo>
                      <a:pt x="323" y="737"/>
                    </a:lnTo>
                    <a:lnTo>
                      <a:pt x="257" y="707"/>
                    </a:lnTo>
                    <a:lnTo>
                      <a:pt x="203" y="671"/>
                    </a:lnTo>
                    <a:lnTo>
                      <a:pt x="149" y="635"/>
                    </a:lnTo>
                    <a:lnTo>
                      <a:pt x="108" y="593"/>
                    </a:lnTo>
                    <a:lnTo>
                      <a:pt x="72" y="551"/>
                    </a:lnTo>
                    <a:lnTo>
                      <a:pt x="48" y="503"/>
                    </a:lnTo>
                    <a:lnTo>
                      <a:pt x="30" y="455"/>
                    </a:lnTo>
                    <a:lnTo>
                      <a:pt x="24" y="402"/>
                    </a:lnTo>
                    <a:lnTo>
                      <a:pt x="24" y="40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5" name="Freeform 39"/>
              <p:cNvSpPr>
                <a:spLocks/>
              </p:cNvSpPr>
              <p:nvPr/>
            </p:nvSpPr>
            <p:spPr bwMode="hidden">
              <a:xfrm>
                <a:off x="4792" y="3360"/>
                <a:ext cx="609" cy="252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13" y="18"/>
                  </a:cxn>
                  <a:cxn ang="0">
                    <a:pos x="203" y="30"/>
                  </a:cxn>
                  <a:cxn ang="0">
                    <a:pos x="292" y="48"/>
                  </a:cxn>
                  <a:cxn ang="0">
                    <a:pos x="376" y="78"/>
                  </a:cxn>
                  <a:cxn ang="0">
                    <a:pos x="448" y="114"/>
                  </a:cxn>
                  <a:cxn ang="0">
                    <a:pos x="514" y="156"/>
                  </a:cxn>
                  <a:cxn ang="0">
                    <a:pos x="567" y="198"/>
                  </a:cxn>
                  <a:cxn ang="0">
                    <a:pos x="609" y="252"/>
                  </a:cxn>
                  <a:cxn ang="0">
                    <a:pos x="609" y="216"/>
                  </a:cxn>
                  <a:cxn ang="0">
                    <a:pos x="561" y="168"/>
                  </a:cxn>
                  <a:cxn ang="0">
                    <a:pos x="502" y="126"/>
                  </a:cxn>
                  <a:cxn ang="0">
                    <a:pos x="436" y="90"/>
                  </a:cxn>
                  <a:cxn ang="0">
                    <a:pos x="364" y="60"/>
                  </a:cxn>
                  <a:cxn ang="0">
                    <a:pos x="286" y="36"/>
                  </a:cxn>
                  <a:cxn ang="0">
                    <a:pos x="197" y="18"/>
                  </a:cxn>
                  <a:cxn ang="0">
                    <a:pos x="107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6" y="12"/>
                  </a:cxn>
                  <a:cxn ang="0">
                    <a:pos x="12" y="12"/>
                  </a:cxn>
                  <a:cxn ang="0">
                    <a:pos x="12" y="12"/>
                  </a:cxn>
                </a:cxnLst>
                <a:rect l="0" t="0" r="r" b="b"/>
                <a:pathLst>
                  <a:path w="609" h="252">
                    <a:moveTo>
                      <a:pt x="12" y="12"/>
                    </a:moveTo>
                    <a:lnTo>
                      <a:pt x="113" y="18"/>
                    </a:lnTo>
                    <a:lnTo>
                      <a:pt x="203" y="30"/>
                    </a:lnTo>
                    <a:lnTo>
                      <a:pt x="292" y="48"/>
                    </a:lnTo>
                    <a:lnTo>
                      <a:pt x="376" y="78"/>
                    </a:lnTo>
                    <a:lnTo>
                      <a:pt x="448" y="114"/>
                    </a:lnTo>
                    <a:lnTo>
                      <a:pt x="514" y="156"/>
                    </a:lnTo>
                    <a:lnTo>
                      <a:pt x="567" y="198"/>
                    </a:lnTo>
                    <a:lnTo>
                      <a:pt x="609" y="252"/>
                    </a:lnTo>
                    <a:lnTo>
                      <a:pt x="609" y="216"/>
                    </a:lnTo>
                    <a:lnTo>
                      <a:pt x="561" y="168"/>
                    </a:lnTo>
                    <a:lnTo>
                      <a:pt x="502" y="126"/>
                    </a:lnTo>
                    <a:lnTo>
                      <a:pt x="436" y="90"/>
                    </a:lnTo>
                    <a:lnTo>
                      <a:pt x="364" y="60"/>
                    </a:lnTo>
                    <a:lnTo>
                      <a:pt x="286" y="36"/>
                    </a:lnTo>
                    <a:lnTo>
                      <a:pt x="197" y="18"/>
                    </a:lnTo>
                    <a:lnTo>
                      <a:pt x="107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" y="12"/>
                    </a:lnTo>
                    <a:lnTo>
                      <a:pt x="12" y="12"/>
                    </a:lnTo>
                    <a:lnTo>
                      <a:pt x="12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6" name="Freeform 40"/>
              <p:cNvSpPr>
                <a:spLocks/>
              </p:cNvSpPr>
              <p:nvPr/>
            </p:nvSpPr>
            <p:spPr bwMode="hidden">
              <a:xfrm>
                <a:off x="5246" y="4007"/>
                <a:ext cx="72" cy="54"/>
              </a:xfrm>
              <a:custGeom>
                <a:avLst/>
                <a:gdLst/>
                <a:ahLst/>
                <a:cxnLst>
                  <a:cxn ang="0">
                    <a:pos x="72" y="0"/>
                  </a:cxn>
                  <a:cxn ang="0">
                    <a:pos x="36" y="30"/>
                  </a:cxn>
                  <a:cxn ang="0">
                    <a:pos x="0" y="54"/>
                  </a:cxn>
                  <a:cxn ang="0">
                    <a:pos x="36" y="54"/>
                  </a:cxn>
                  <a:cxn ang="0">
                    <a:pos x="54" y="42"/>
                  </a:cxn>
                  <a:cxn ang="0">
                    <a:pos x="72" y="24"/>
                  </a:cxn>
                  <a:cxn ang="0">
                    <a:pos x="72" y="24"/>
                  </a:cxn>
                  <a:cxn ang="0">
                    <a:pos x="72" y="0"/>
                  </a:cxn>
                  <a:cxn ang="0">
                    <a:pos x="72" y="0"/>
                  </a:cxn>
                </a:cxnLst>
                <a:rect l="0" t="0" r="r" b="b"/>
                <a:pathLst>
                  <a:path w="72" h="54">
                    <a:moveTo>
                      <a:pt x="72" y="0"/>
                    </a:moveTo>
                    <a:lnTo>
                      <a:pt x="36" y="30"/>
                    </a:lnTo>
                    <a:lnTo>
                      <a:pt x="0" y="54"/>
                    </a:lnTo>
                    <a:lnTo>
                      <a:pt x="36" y="54"/>
                    </a:lnTo>
                    <a:lnTo>
                      <a:pt x="54" y="42"/>
                    </a:lnTo>
                    <a:lnTo>
                      <a:pt x="72" y="24"/>
                    </a:lnTo>
                    <a:lnTo>
                      <a:pt x="72" y="24"/>
                    </a:lnTo>
                    <a:lnTo>
                      <a:pt x="72" y="0"/>
                    </a:lnTo>
                    <a:lnTo>
                      <a:pt x="7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7" name="Freeform 41"/>
              <p:cNvSpPr>
                <a:spLocks/>
              </p:cNvSpPr>
              <p:nvPr/>
            </p:nvSpPr>
            <p:spPr bwMode="hidden">
              <a:xfrm>
                <a:off x="4505" y="4073"/>
                <a:ext cx="705" cy="108"/>
              </a:xfrm>
              <a:custGeom>
                <a:avLst/>
                <a:gdLst/>
                <a:ahLst/>
                <a:cxnLst>
                  <a:cxn ang="0">
                    <a:pos x="299" y="90"/>
                  </a:cxn>
                  <a:cxn ang="0">
                    <a:pos x="221" y="90"/>
                  </a:cxn>
                  <a:cxn ang="0">
                    <a:pos x="143" y="78"/>
                  </a:cxn>
                  <a:cxn ang="0">
                    <a:pos x="0" y="48"/>
                  </a:cxn>
                  <a:cxn ang="0">
                    <a:pos x="0" y="66"/>
                  </a:cxn>
                  <a:cxn ang="0">
                    <a:pos x="143" y="96"/>
                  </a:cxn>
                  <a:cxn ang="0">
                    <a:pos x="221" y="108"/>
                  </a:cxn>
                  <a:cxn ang="0">
                    <a:pos x="299" y="108"/>
                  </a:cxn>
                  <a:cxn ang="0">
                    <a:pos x="412" y="102"/>
                  </a:cxn>
                  <a:cxn ang="0">
                    <a:pos x="520" y="84"/>
                  </a:cxn>
                  <a:cxn ang="0">
                    <a:pos x="615" y="60"/>
                  </a:cxn>
                  <a:cxn ang="0">
                    <a:pos x="705" y="24"/>
                  </a:cxn>
                  <a:cxn ang="0">
                    <a:pos x="705" y="0"/>
                  </a:cxn>
                  <a:cxn ang="0">
                    <a:pos x="615" y="42"/>
                  </a:cxn>
                  <a:cxn ang="0">
                    <a:pos x="520" y="66"/>
                  </a:cxn>
                  <a:cxn ang="0">
                    <a:pos x="412" y="84"/>
                  </a:cxn>
                  <a:cxn ang="0">
                    <a:pos x="299" y="90"/>
                  </a:cxn>
                  <a:cxn ang="0">
                    <a:pos x="299" y="90"/>
                  </a:cxn>
                </a:cxnLst>
                <a:rect l="0" t="0" r="r" b="b"/>
                <a:pathLst>
                  <a:path w="705" h="108">
                    <a:moveTo>
                      <a:pt x="299" y="90"/>
                    </a:moveTo>
                    <a:lnTo>
                      <a:pt x="221" y="90"/>
                    </a:lnTo>
                    <a:lnTo>
                      <a:pt x="143" y="78"/>
                    </a:lnTo>
                    <a:lnTo>
                      <a:pt x="0" y="48"/>
                    </a:lnTo>
                    <a:lnTo>
                      <a:pt x="0" y="66"/>
                    </a:lnTo>
                    <a:lnTo>
                      <a:pt x="143" y="96"/>
                    </a:lnTo>
                    <a:lnTo>
                      <a:pt x="221" y="108"/>
                    </a:lnTo>
                    <a:lnTo>
                      <a:pt x="299" y="108"/>
                    </a:lnTo>
                    <a:lnTo>
                      <a:pt x="412" y="102"/>
                    </a:lnTo>
                    <a:lnTo>
                      <a:pt x="520" y="84"/>
                    </a:lnTo>
                    <a:lnTo>
                      <a:pt x="615" y="60"/>
                    </a:lnTo>
                    <a:lnTo>
                      <a:pt x="705" y="24"/>
                    </a:lnTo>
                    <a:lnTo>
                      <a:pt x="705" y="0"/>
                    </a:lnTo>
                    <a:lnTo>
                      <a:pt x="615" y="42"/>
                    </a:lnTo>
                    <a:lnTo>
                      <a:pt x="520" y="66"/>
                    </a:lnTo>
                    <a:lnTo>
                      <a:pt x="412" y="84"/>
                    </a:lnTo>
                    <a:lnTo>
                      <a:pt x="299" y="90"/>
                    </a:lnTo>
                    <a:lnTo>
                      <a:pt x="29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8" name="Freeform 42"/>
              <p:cNvSpPr>
                <a:spLocks/>
              </p:cNvSpPr>
              <p:nvPr/>
            </p:nvSpPr>
            <p:spPr bwMode="hidden">
              <a:xfrm>
                <a:off x="5336" y="3654"/>
                <a:ext cx="143" cy="341"/>
              </a:xfrm>
              <a:custGeom>
                <a:avLst/>
                <a:gdLst/>
                <a:ahLst/>
                <a:cxnLst>
                  <a:cxn ang="0">
                    <a:pos x="119" y="114"/>
                  </a:cxn>
                  <a:cxn ang="0">
                    <a:pos x="113" y="173"/>
                  </a:cxn>
                  <a:cxn ang="0">
                    <a:pos x="89" y="239"/>
                  </a:cxn>
                  <a:cxn ang="0">
                    <a:pos x="47" y="293"/>
                  </a:cxn>
                  <a:cxn ang="0">
                    <a:pos x="0" y="341"/>
                  </a:cxn>
                  <a:cxn ang="0">
                    <a:pos x="29" y="341"/>
                  </a:cxn>
                  <a:cxn ang="0">
                    <a:pos x="77" y="287"/>
                  </a:cxn>
                  <a:cxn ang="0">
                    <a:pos x="113" y="233"/>
                  </a:cxn>
                  <a:cxn ang="0">
                    <a:pos x="137" y="173"/>
                  </a:cxn>
                  <a:cxn ang="0">
                    <a:pos x="143" y="114"/>
                  </a:cxn>
                  <a:cxn ang="0">
                    <a:pos x="137" y="60"/>
                  </a:cxn>
                  <a:cxn ang="0">
                    <a:pos x="119" y="0"/>
                  </a:cxn>
                  <a:cxn ang="0">
                    <a:pos x="89" y="0"/>
                  </a:cxn>
                  <a:cxn ang="0">
                    <a:pos x="113" y="60"/>
                  </a:cxn>
                  <a:cxn ang="0">
                    <a:pos x="119" y="114"/>
                  </a:cxn>
                  <a:cxn ang="0">
                    <a:pos x="119" y="114"/>
                  </a:cxn>
                </a:cxnLst>
                <a:rect l="0" t="0" r="r" b="b"/>
                <a:pathLst>
                  <a:path w="143" h="341">
                    <a:moveTo>
                      <a:pt x="119" y="114"/>
                    </a:moveTo>
                    <a:lnTo>
                      <a:pt x="113" y="173"/>
                    </a:lnTo>
                    <a:lnTo>
                      <a:pt x="89" y="239"/>
                    </a:lnTo>
                    <a:lnTo>
                      <a:pt x="47" y="293"/>
                    </a:lnTo>
                    <a:lnTo>
                      <a:pt x="0" y="341"/>
                    </a:lnTo>
                    <a:lnTo>
                      <a:pt x="29" y="341"/>
                    </a:lnTo>
                    <a:lnTo>
                      <a:pt x="77" y="287"/>
                    </a:lnTo>
                    <a:lnTo>
                      <a:pt x="113" y="233"/>
                    </a:lnTo>
                    <a:lnTo>
                      <a:pt x="137" y="173"/>
                    </a:lnTo>
                    <a:lnTo>
                      <a:pt x="143" y="114"/>
                    </a:lnTo>
                    <a:lnTo>
                      <a:pt x="137" y="60"/>
                    </a:lnTo>
                    <a:lnTo>
                      <a:pt x="119" y="0"/>
                    </a:lnTo>
                    <a:lnTo>
                      <a:pt x="89" y="0"/>
                    </a:lnTo>
                    <a:lnTo>
                      <a:pt x="113" y="60"/>
                    </a:lnTo>
                    <a:lnTo>
                      <a:pt x="119" y="114"/>
                    </a:lnTo>
                    <a:lnTo>
                      <a:pt x="119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59" name="Freeform 43"/>
              <p:cNvSpPr>
                <a:spLocks/>
              </p:cNvSpPr>
              <p:nvPr/>
            </p:nvSpPr>
            <p:spPr bwMode="hidden">
              <a:xfrm>
                <a:off x="5061" y="3624"/>
                <a:ext cx="83" cy="90"/>
              </a:xfrm>
              <a:custGeom>
                <a:avLst/>
                <a:gdLst/>
                <a:ahLst/>
                <a:cxnLst>
                  <a:cxn ang="0">
                    <a:pos x="59" y="90"/>
                  </a:cxn>
                  <a:cxn ang="0">
                    <a:pos x="83" y="84"/>
                  </a:cxn>
                  <a:cxn ang="0">
                    <a:pos x="71" y="60"/>
                  </a:cxn>
                  <a:cxn ang="0">
                    <a:pos x="53" y="42"/>
                  </a:cxn>
                  <a:cxn ang="0">
                    <a:pos x="6" y="0"/>
                  </a:cxn>
                  <a:cxn ang="0">
                    <a:pos x="0" y="18"/>
                  </a:cxn>
                  <a:cxn ang="0">
                    <a:pos x="35" y="48"/>
                  </a:cxn>
                  <a:cxn ang="0">
                    <a:pos x="59" y="90"/>
                  </a:cxn>
                  <a:cxn ang="0">
                    <a:pos x="59" y="90"/>
                  </a:cxn>
                </a:cxnLst>
                <a:rect l="0" t="0" r="r" b="b"/>
                <a:pathLst>
                  <a:path w="83" h="90">
                    <a:moveTo>
                      <a:pt x="59" y="90"/>
                    </a:moveTo>
                    <a:lnTo>
                      <a:pt x="83" y="84"/>
                    </a:lnTo>
                    <a:lnTo>
                      <a:pt x="71" y="60"/>
                    </a:lnTo>
                    <a:lnTo>
                      <a:pt x="53" y="42"/>
                    </a:lnTo>
                    <a:lnTo>
                      <a:pt x="6" y="0"/>
                    </a:lnTo>
                    <a:lnTo>
                      <a:pt x="0" y="18"/>
                    </a:lnTo>
                    <a:lnTo>
                      <a:pt x="35" y="48"/>
                    </a:lnTo>
                    <a:lnTo>
                      <a:pt x="59" y="90"/>
                    </a:lnTo>
                    <a:lnTo>
                      <a:pt x="59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057" name="Freeform 44"/>
              <p:cNvSpPr>
                <a:spLocks/>
              </p:cNvSpPr>
              <p:nvPr/>
            </p:nvSpPr>
            <p:spPr bwMode="hidden">
              <a:xfrm>
                <a:off x="4445" y="3552"/>
                <a:ext cx="717" cy="431"/>
              </a:xfrm>
              <a:custGeom>
                <a:avLst/>
                <a:gdLst>
                  <a:gd name="T0" fmla="*/ 693 w 717"/>
                  <a:gd name="T1" fmla="*/ 216 h 431"/>
                  <a:gd name="T2" fmla="*/ 687 w 717"/>
                  <a:gd name="T3" fmla="*/ 257 h 431"/>
                  <a:gd name="T4" fmla="*/ 669 w 717"/>
                  <a:gd name="T5" fmla="*/ 293 h 431"/>
                  <a:gd name="T6" fmla="*/ 633 w 717"/>
                  <a:gd name="T7" fmla="*/ 329 h 431"/>
                  <a:gd name="T8" fmla="*/ 598 w 717"/>
                  <a:gd name="T9" fmla="*/ 359 h 431"/>
                  <a:gd name="T10" fmla="*/ 544 w 717"/>
                  <a:gd name="T11" fmla="*/ 383 h 431"/>
                  <a:gd name="T12" fmla="*/ 490 w 717"/>
                  <a:gd name="T13" fmla="*/ 401 h 431"/>
                  <a:gd name="T14" fmla="*/ 424 w 717"/>
                  <a:gd name="T15" fmla="*/ 413 h 431"/>
                  <a:gd name="T16" fmla="*/ 359 w 717"/>
                  <a:gd name="T17" fmla="*/ 419 h 431"/>
                  <a:gd name="T18" fmla="*/ 293 w 717"/>
                  <a:gd name="T19" fmla="*/ 413 h 431"/>
                  <a:gd name="T20" fmla="*/ 227 w 717"/>
                  <a:gd name="T21" fmla="*/ 401 h 431"/>
                  <a:gd name="T22" fmla="*/ 173 w 717"/>
                  <a:gd name="T23" fmla="*/ 383 h 431"/>
                  <a:gd name="T24" fmla="*/ 119 w 717"/>
                  <a:gd name="T25" fmla="*/ 359 h 431"/>
                  <a:gd name="T26" fmla="*/ 84 w 717"/>
                  <a:gd name="T27" fmla="*/ 329 h 431"/>
                  <a:gd name="T28" fmla="*/ 48 w 717"/>
                  <a:gd name="T29" fmla="*/ 293 h 431"/>
                  <a:gd name="T30" fmla="*/ 30 w 717"/>
                  <a:gd name="T31" fmla="*/ 257 h 431"/>
                  <a:gd name="T32" fmla="*/ 24 w 717"/>
                  <a:gd name="T33" fmla="*/ 216 h 431"/>
                  <a:gd name="T34" fmla="*/ 30 w 717"/>
                  <a:gd name="T35" fmla="*/ 174 h 431"/>
                  <a:gd name="T36" fmla="*/ 48 w 717"/>
                  <a:gd name="T37" fmla="*/ 138 h 431"/>
                  <a:gd name="T38" fmla="*/ 84 w 717"/>
                  <a:gd name="T39" fmla="*/ 102 h 431"/>
                  <a:gd name="T40" fmla="*/ 119 w 717"/>
                  <a:gd name="T41" fmla="*/ 72 h 431"/>
                  <a:gd name="T42" fmla="*/ 173 w 717"/>
                  <a:gd name="T43" fmla="*/ 48 h 431"/>
                  <a:gd name="T44" fmla="*/ 227 w 717"/>
                  <a:gd name="T45" fmla="*/ 30 h 431"/>
                  <a:gd name="T46" fmla="*/ 293 w 717"/>
                  <a:gd name="T47" fmla="*/ 18 h 431"/>
                  <a:gd name="T48" fmla="*/ 359 w 717"/>
                  <a:gd name="T49" fmla="*/ 12 h 431"/>
                  <a:gd name="T50" fmla="*/ 418 w 717"/>
                  <a:gd name="T51" fmla="*/ 18 h 431"/>
                  <a:gd name="T52" fmla="*/ 478 w 717"/>
                  <a:gd name="T53" fmla="*/ 30 h 431"/>
                  <a:gd name="T54" fmla="*/ 532 w 717"/>
                  <a:gd name="T55" fmla="*/ 48 h 431"/>
                  <a:gd name="T56" fmla="*/ 580 w 717"/>
                  <a:gd name="T57" fmla="*/ 66 h 431"/>
                  <a:gd name="T58" fmla="*/ 586 w 717"/>
                  <a:gd name="T59" fmla="*/ 48 h 431"/>
                  <a:gd name="T60" fmla="*/ 478 w 717"/>
                  <a:gd name="T61" fmla="*/ 12 h 431"/>
                  <a:gd name="T62" fmla="*/ 418 w 717"/>
                  <a:gd name="T63" fmla="*/ 6 h 431"/>
                  <a:gd name="T64" fmla="*/ 359 w 717"/>
                  <a:gd name="T65" fmla="*/ 0 h 431"/>
                  <a:gd name="T66" fmla="*/ 287 w 717"/>
                  <a:gd name="T67" fmla="*/ 6 h 431"/>
                  <a:gd name="T68" fmla="*/ 221 w 717"/>
                  <a:gd name="T69" fmla="*/ 18 h 431"/>
                  <a:gd name="T70" fmla="*/ 161 w 717"/>
                  <a:gd name="T71" fmla="*/ 36 h 431"/>
                  <a:gd name="T72" fmla="*/ 107 w 717"/>
                  <a:gd name="T73" fmla="*/ 66 h 431"/>
                  <a:gd name="T74" fmla="*/ 60 w 717"/>
                  <a:gd name="T75" fmla="*/ 96 h 431"/>
                  <a:gd name="T76" fmla="*/ 30 w 717"/>
                  <a:gd name="T77" fmla="*/ 132 h 431"/>
                  <a:gd name="T78" fmla="*/ 6 w 717"/>
                  <a:gd name="T79" fmla="*/ 174 h 431"/>
                  <a:gd name="T80" fmla="*/ 0 w 717"/>
                  <a:gd name="T81" fmla="*/ 216 h 431"/>
                  <a:gd name="T82" fmla="*/ 6 w 717"/>
                  <a:gd name="T83" fmla="*/ 257 h 431"/>
                  <a:gd name="T84" fmla="*/ 30 w 717"/>
                  <a:gd name="T85" fmla="*/ 299 h 431"/>
                  <a:gd name="T86" fmla="*/ 60 w 717"/>
                  <a:gd name="T87" fmla="*/ 335 h 431"/>
                  <a:gd name="T88" fmla="*/ 107 w 717"/>
                  <a:gd name="T89" fmla="*/ 371 h 431"/>
                  <a:gd name="T90" fmla="*/ 161 w 717"/>
                  <a:gd name="T91" fmla="*/ 395 h 431"/>
                  <a:gd name="T92" fmla="*/ 221 w 717"/>
                  <a:gd name="T93" fmla="*/ 413 h 431"/>
                  <a:gd name="T94" fmla="*/ 287 w 717"/>
                  <a:gd name="T95" fmla="*/ 425 h 431"/>
                  <a:gd name="T96" fmla="*/ 359 w 717"/>
                  <a:gd name="T97" fmla="*/ 431 h 431"/>
                  <a:gd name="T98" fmla="*/ 430 w 717"/>
                  <a:gd name="T99" fmla="*/ 425 h 431"/>
                  <a:gd name="T100" fmla="*/ 496 w 717"/>
                  <a:gd name="T101" fmla="*/ 413 h 431"/>
                  <a:gd name="T102" fmla="*/ 562 w 717"/>
                  <a:gd name="T103" fmla="*/ 395 h 431"/>
                  <a:gd name="T104" fmla="*/ 610 w 717"/>
                  <a:gd name="T105" fmla="*/ 371 h 431"/>
                  <a:gd name="T106" fmla="*/ 657 w 717"/>
                  <a:gd name="T107" fmla="*/ 335 h 431"/>
                  <a:gd name="T108" fmla="*/ 687 w 717"/>
                  <a:gd name="T109" fmla="*/ 299 h 431"/>
                  <a:gd name="T110" fmla="*/ 711 w 717"/>
                  <a:gd name="T111" fmla="*/ 257 h 431"/>
                  <a:gd name="T112" fmla="*/ 717 w 717"/>
                  <a:gd name="T113" fmla="*/ 216 h 431"/>
                  <a:gd name="T114" fmla="*/ 717 w 717"/>
                  <a:gd name="T115" fmla="*/ 204 h 431"/>
                  <a:gd name="T116" fmla="*/ 711 w 717"/>
                  <a:gd name="T117" fmla="*/ 192 h 431"/>
                  <a:gd name="T118" fmla="*/ 687 w 717"/>
                  <a:gd name="T119" fmla="*/ 198 h 431"/>
                  <a:gd name="T120" fmla="*/ 693 w 717"/>
                  <a:gd name="T121" fmla="*/ 210 h 431"/>
                  <a:gd name="T122" fmla="*/ 693 w 717"/>
                  <a:gd name="T123" fmla="*/ 216 h 431"/>
                  <a:gd name="T124" fmla="*/ 693 w 717"/>
                  <a:gd name="T125" fmla="*/ 216 h 431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60000 65536"/>
                  <a:gd name="T184" fmla="*/ 0 60000 65536"/>
                  <a:gd name="T185" fmla="*/ 0 60000 65536"/>
                  <a:gd name="T186" fmla="*/ 0 60000 65536"/>
                  <a:gd name="T187" fmla="*/ 0 60000 65536"/>
                  <a:gd name="T188" fmla="*/ 0 60000 65536"/>
                </a:gdLst>
                <a:ahLst/>
                <a:cxnLst>
                  <a:cxn ang="T126">
                    <a:pos x="T0" y="T1"/>
                  </a:cxn>
                  <a:cxn ang="T127">
                    <a:pos x="T2" y="T3"/>
                  </a:cxn>
                  <a:cxn ang="T128">
                    <a:pos x="T4" y="T5"/>
                  </a:cxn>
                  <a:cxn ang="T129">
                    <a:pos x="T6" y="T7"/>
                  </a:cxn>
                  <a:cxn ang="T130">
                    <a:pos x="T8" y="T9"/>
                  </a:cxn>
                  <a:cxn ang="T131">
                    <a:pos x="T10" y="T11"/>
                  </a:cxn>
                  <a:cxn ang="T132">
                    <a:pos x="T12" y="T13"/>
                  </a:cxn>
                  <a:cxn ang="T133">
                    <a:pos x="T14" y="T15"/>
                  </a:cxn>
                  <a:cxn ang="T134">
                    <a:pos x="T16" y="T17"/>
                  </a:cxn>
                  <a:cxn ang="T135">
                    <a:pos x="T18" y="T19"/>
                  </a:cxn>
                  <a:cxn ang="T136">
                    <a:pos x="T20" y="T21"/>
                  </a:cxn>
                  <a:cxn ang="T137">
                    <a:pos x="T22" y="T23"/>
                  </a:cxn>
                  <a:cxn ang="T138">
                    <a:pos x="T24" y="T25"/>
                  </a:cxn>
                  <a:cxn ang="T139">
                    <a:pos x="T26" y="T27"/>
                  </a:cxn>
                  <a:cxn ang="T140">
                    <a:pos x="T28" y="T29"/>
                  </a:cxn>
                  <a:cxn ang="T141">
                    <a:pos x="T30" y="T31"/>
                  </a:cxn>
                  <a:cxn ang="T142">
                    <a:pos x="T32" y="T33"/>
                  </a:cxn>
                  <a:cxn ang="T143">
                    <a:pos x="T34" y="T35"/>
                  </a:cxn>
                  <a:cxn ang="T144">
                    <a:pos x="T36" y="T37"/>
                  </a:cxn>
                  <a:cxn ang="T145">
                    <a:pos x="T38" y="T39"/>
                  </a:cxn>
                  <a:cxn ang="T146">
                    <a:pos x="T40" y="T41"/>
                  </a:cxn>
                  <a:cxn ang="T147">
                    <a:pos x="T42" y="T43"/>
                  </a:cxn>
                  <a:cxn ang="T148">
                    <a:pos x="T44" y="T45"/>
                  </a:cxn>
                  <a:cxn ang="T149">
                    <a:pos x="T46" y="T47"/>
                  </a:cxn>
                  <a:cxn ang="T150">
                    <a:pos x="T48" y="T49"/>
                  </a:cxn>
                  <a:cxn ang="T151">
                    <a:pos x="T50" y="T51"/>
                  </a:cxn>
                  <a:cxn ang="T152">
                    <a:pos x="T52" y="T53"/>
                  </a:cxn>
                  <a:cxn ang="T153">
                    <a:pos x="T54" y="T55"/>
                  </a:cxn>
                  <a:cxn ang="T154">
                    <a:pos x="T56" y="T57"/>
                  </a:cxn>
                  <a:cxn ang="T155">
                    <a:pos x="T58" y="T59"/>
                  </a:cxn>
                  <a:cxn ang="T156">
                    <a:pos x="T60" y="T61"/>
                  </a:cxn>
                  <a:cxn ang="T157">
                    <a:pos x="T62" y="T63"/>
                  </a:cxn>
                  <a:cxn ang="T158">
                    <a:pos x="T64" y="T65"/>
                  </a:cxn>
                  <a:cxn ang="T159">
                    <a:pos x="T66" y="T67"/>
                  </a:cxn>
                  <a:cxn ang="T160">
                    <a:pos x="T68" y="T69"/>
                  </a:cxn>
                  <a:cxn ang="T161">
                    <a:pos x="T70" y="T71"/>
                  </a:cxn>
                  <a:cxn ang="T162">
                    <a:pos x="T72" y="T73"/>
                  </a:cxn>
                  <a:cxn ang="T163">
                    <a:pos x="T74" y="T75"/>
                  </a:cxn>
                  <a:cxn ang="T164">
                    <a:pos x="T76" y="T77"/>
                  </a:cxn>
                  <a:cxn ang="T165">
                    <a:pos x="T78" y="T79"/>
                  </a:cxn>
                  <a:cxn ang="T166">
                    <a:pos x="T80" y="T81"/>
                  </a:cxn>
                  <a:cxn ang="T167">
                    <a:pos x="T82" y="T83"/>
                  </a:cxn>
                  <a:cxn ang="T168">
                    <a:pos x="T84" y="T85"/>
                  </a:cxn>
                  <a:cxn ang="T169">
                    <a:pos x="T86" y="T87"/>
                  </a:cxn>
                  <a:cxn ang="T170">
                    <a:pos x="T88" y="T89"/>
                  </a:cxn>
                  <a:cxn ang="T171">
                    <a:pos x="T90" y="T91"/>
                  </a:cxn>
                  <a:cxn ang="T172">
                    <a:pos x="T92" y="T93"/>
                  </a:cxn>
                  <a:cxn ang="T173">
                    <a:pos x="T94" y="T95"/>
                  </a:cxn>
                  <a:cxn ang="T174">
                    <a:pos x="T96" y="T97"/>
                  </a:cxn>
                  <a:cxn ang="T175">
                    <a:pos x="T98" y="T99"/>
                  </a:cxn>
                  <a:cxn ang="T176">
                    <a:pos x="T100" y="T101"/>
                  </a:cxn>
                  <a:cxn ang="T177">
                    <a:pos x="T102" y="T103"/>
                  </a:cxn>
                  <a:cxn ang="T178">
                    <a:pos x="T104" y="T105"/>
                  </a:cxn>
                  <a:cxn ang="T179">
                    <a:pos x="T106" y="T107"/>
                  </a:cxn>
                  <a:cxn ang="T180">
                    <a:pos x="T108" y="T109"/>
                  </a:cxn>
                  <a:cxn ang="T181">
                    <a:pos x="T110" y="T111"/>
                  </a:cxn>
                  <a:cxn ang="T182">
                    <a:pos x="T112" y="T113"/>
                  </a:cxn>
                  <a:cxn ang="T183">
                    <a:pos x="T114" y="T115"/>
                  </a:cxn>
                  <a:cxn ang="T184">
                    <a:pos x="T116" y="T117"/>
                  </a:cxn>
                  <a:cxn ang="T185">
                    <a:pos x="T118" y="T119"/>
                  </a:cxn>
                  <a:cxn ang="T186">
                    <a:pos x="T120" y="T121"/>
                  </a:cxn>
                  <a:cxn ang="T187">
                    <a:pos x="T122" y="T123"/>
                  </a:cxn>
                  <a:cxn ang="T188">
                    <a:pos x="T124" y="T125"/>
                  </a:cxn>
                </a:cxnLst>
                <a:rect l="0" t="0" r="r" b="b"/>
                <a:pathLst>
                  <a:path w="717" h="431">
                    <a:moveTo>
                      <a:pt x="693" y="216"/>
                    </a:moveTo>
                    <a:lnTo>
                      <a:pt x="687" y="257"/>
                    </a:lnTo>
                    <a:lnTo>
                      <a:pt x="669" y="293"/>
                    </a:lnTo>
                    <a:lnTo>
                      <a:pt x="633" y="329"/>
                    </a:lnTo>
                    <a:lnTo>
                      <a:pt x="598" y="359"/>
                    </a:lnTo>
                    <a:lnTo>
                      <a:pt x="544" y="383"/>
                    </a:lnTo>
                    <a:lnTo>
                      <a:pt x="490" y="401"/>
                    </a:lnTo>
                    <a:lnTo>
                      <a:pt x="424" y="413"/>
                    </a:lnTo>
                    <a:lnTo>
                      <a:pt x="359" y="419"/>
                    </a:lnTo>
                    <a:lnTo>
                      <a:pt x="293" y="413"/>
                    </a:lnTo>
                    <a:lnTo>
                      <a:pt x="227" y="401"/>
                    </a:lnTo>
                    <a:lnTo>
                      <a:pt x="173" y="383"/>
                    </a:lnTo>
                    <a:lnTo>
                      <a:pt x="119" y="359"/>
                    </a:lnTo>
                    <a:lnTo>
                      <a:pt x="84" y="329"/>
                    </a:lnTo>
                    <a:lnTo>
                      <a:pt x="48" y="293"/>
                    </a:lnTo>
                    <a:lnTo>
                      <a:pt x="30" y="257"/>
                    </a:lnTo>
                    <a:lnTo>
                      <a:pt x="24" y="216"/>
                    </a:lnTo>
                    <a:lnTo>
                      <a:pt x="30" y="174"/>
                    </a:lnTo>
                    <a:lnTo>
                      <a:pt x="48" y="138"/>
                    </a:lnTo>
                    <a:lnTo>
                      <a:pt x="84" y="102"/>
                    </a:lnTo>
                    <a:lnTo>
                      <a:pt x="119" y="72"/>
                    </a:lnTo>
                    <a:lnTo>
                      <a:pt x="173" y="48"/>
                    </a:lnTo>
                    <a:lnTo>
                      <a:pt x="227" y="30"/>
                    </a:lnTo>
                    <a:lnTo>
                      <a:pt x="293" y="18"/>
                    </a:lnTo>
                    <a:lnTo>
                      <a:pt x="359" y="12"/>
                    </a:lnTo>
                    <a:lnTo>
                      <a:pt x="418" y="18"/>
                    </a:lnTo>
                    <a:lnTo>
                      <a:pt x="478" y="30"/>
                    </a:lnTo>
                    <a:lnTo>
                      <a:pt x="532" y="48"/>
                    </a:lnTo>
                    <a:lnTo>
                      <a:pt x="580" y="66"/>
                    </a:lnTo>
                    <a:lnTo>
                      <a:pt x="586" y="48"/>
                    </a:lnTo>
                    <a:lnTo>
                      <a:pt x="478" y="12"/>
                    </a:lnTo>
                    <a:lnTo>
                      <a:pt x="418" y="6"/>
                    </a:lnTo>
                    <a:lnTo>
                      <a:pt x="359" y="0"/>
                    </a:lnTo>
                    <a:lnTo>
                      <a:pt x="287" y="6"/>
                    </a:lnTo>
                    <a:lnTo>
                      <a:pt x="221" y="18"/>
                    </a:lnTo>
                    <a:lnTo>
                      <a:pt x="161" y="36"/>
                    </a:lnTo>
                    <a:lnTo>
                      <a:pt x="107" y="66"/>
                    </a:lnTo>
                    <a:lnTo>
                      <a:pt x="60" y="96"/>
                    </a:lnTo>
                    <a:lnTo>
                      <a:pt x="30" y="132"/>
                    </a:lnTo>
                    <a:lnTo>
                      <a:pt x="6" y="174"/>
                    </a:lnTo>
                    <a:lnTo>
                      <a:pt x="0" y="216"/>
                    </a:lnTo>
                    <a:lnTo>
                      <a:pt x="6" y="257"/>
                    </a:lnTo>
                    <a:lnTo>
                      <a:pt x="30" y="299"/>
                    </a:lnTo>
                    <a:lnTo>
                      <a:pt x="60" y="335"/>
                    </a:lnTo>
                    <a:lnTo>
                      <a:pt x="107" y="371"/>
                    </a:lnTo>
                    <a:lnTo>
                      <a:pt x="161" y="395"/>
                    </a:lnTo>
                    <a:lnTo>
                      <a:pt x="221" y="413"/>
                    </a:lnTo>
                    <a:lnTo>
                      <a:pt x="287" y="425"/>
                    </a:lnTo>
                    <a:lnTo>
                      <a:pt x="359" y="431"/>
                    </a:lnTo>
                    <a:lnTo>
                      <a:pt x="430" y="425"/>
                    </a:lnTo>
                    <a:lnTo>
                      <a:pt x="496" y="413"/>
                    </a:lnTo>
                    <a:lnTo>
                      <a:pt x="562" y="395"/>
                    </a:lnTo>
                    <a:lnTo>
                      <a:pt x="610" y="371"/>
                    </a:lnTo>
                    <a:lnTo>
                      <a:pt x="657" y="335"/>
                    </a:lnTo>
                    <a:lnTo>
                      <a:pt x="687" y="299"/>
                    </a:lnTo>
                    <a:lnTo>
                      <a:pt x="711" y="257"/>
                    </a:lnTo>
                    <a:lnTo>
                      <a:pt x="717" y="216"/>
                    </a:lnTo>
                    <a:lnTo>
                      <a:pt x="717" y="204"/>
                    </a:lnTo>
                    <a:lnTo>
                      <a:pt x="711" y="192"/>
                    </a:lnTo>
                    <a:lnTo>
                      <a:pt x="687" y="198"/>
                    </a:lnTo>
                    <a:lnTo>
                      <a:pt x="693" y="210"/>
                    </a:lnTo>
                    <a:lnTo>
                      <a:pt x="693" y="21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37261" name="Freeform 45"/>
              <p:cNvSpPr>
                <a:spLocks/>
              </p:cNvSpPr>
              <p:nvPr/>
            </p:nvSpPr>
            <p:spPr bwMode="hidden">
              <a:xfrm>
                <a:off x="4349" y="3510"/>
                <a:ext cx="909" cy="533"/>
              </a:xfrm>
              <a:custGeom>
                <a:avLst/>
                <a:gdLst/>
                <a:ahLst/>
                <a:cxnLst>
                  <a:cxn ang="0">
                    <a:pos x="616" y="0"/>
                  </a:cxn>
                  <a:cxn ang="0">
                    <a:pos x="616" y="18"/>
                  </a:cxn>
                  <a:cxn ang="0">
                    <a:pos x="724" y="60"/>
                  </a:cxn>
                  <a:cxn ang="0">
                    <a:pos x="765" y="84"/>
                  </a:cxn>
                  <a:cxn ang="0">
                    <a:pos x="807" y="114"/>
                  </a:cxn>
                  <a:cxn ang="0">
                    <a:pos x="837" y="144"/>
                  </a:cxn>
                  <a:cxn ang="0">
                    <a:pos x="861" y="180"/>
                  </a:cxn>
                  <a:cxn ang="0">
                    <a:pos x="873" y="216"/>
                  </a:cxn>
                  <a:cxn ang="0">
                    <a:pos x="879" y="258"/>
                  </a:cxn>
                  <a:cxn ang="0">
                    <a:pos x="873" y="311"/>
                  </a:cxn>
                  <a:cxn ang="0">
                    <a:pos x="843" y="359"/>
                  </a:cxn>
                  <a:cxn ang="0">
                    <a:pos x="807" y="401"/>
                  </a:cxn>
                  <a:cxn ang="0">
                    <a:pos x="753" y="443"/>
                  </a:cxn>
                  <a:cxn ang="0">
                    <a:pos x="694" y="473"/>
                  </a:cxn>
                  <a:cxn ang="0">
                    <a:pos x="622" y="497"/>
                  </a:cxn>
                  <a:cxn ang="0">
                    <a:pos x="538" y="509"/>
                  </a:cxn>
                  <a:cxn ang="0">
                    <a:pos x="455" y="515"/>
                  </a:cxn>
                  <a:cxn ang="0">
                    <a:pos x="371" y="509"/>
                  </a:cxn>
                  <a:cxn ang="0">
                    <a:pos x="287" y="497"/>
                  </a:cxn>
                  <a:cxn ang="0">
                    <a:pos x="215" y="473"/>
                  </a:cxn>
                  <a:cxn ang="0">
                    <a:pos x="156" y="443"/>
                  </a:cxn>
                  <a:cxn ang="0">
                    <a:pos x="102" y="401"/>
                  </a:cxn>
                  <a:cxn ang="0">
                    <a:pos x="66" y="359"/>
                  </a:cxn>
                  <a:cxn ang="0">
                    <a:pos x="36" y="311"/>
                  </a:cxn>
                  <a:cxn ang="0">
                    <a:pos x="30" y="258"/>
                  </a:cxn>
                  <a:cxn ang="0">
                    <a:pos x="36" y="222"/>
                  </a:cxn>
                  <a:cxn ang="0">
                    <a:pos x="48" y="186"/>
                  </a:cxn>
                  <a:cxn ang="0">
                    <a:pos x="66" y="156"/>
                  </a:cxn>
                  <a:cxn ang="0">
                    <a:pos x="90" y="126"/>
                  </a:cxn>
                  <a:cxn ang="0">
                    <a:pos x="66" y="114"/>
                  </a:cxn>
                  <a:cxn ang="0">
                    <a:pos x="36" y="144"/>
                  </a:cxn>
                  <a:cxn ang="0">
                    <a:pos x="18" y="180"/>
                  </a:cxn>
                  <a:cxn ang="0">
                    <a:pos x="6" y="216"/>
                  </a:cxn>
                  <a:cxn ang="0">
                    <a:pos x="0" y="258"/>
                  </a:cxn>
                  <a:cxn ang="0">
                    <a:pos x="12" y="311"/>
                  </a:cxn>
                  <a:cxn ang="0">
                    <a:pos x="36" y="365"/>
                  </a:cxn>
                  <a:cxn ang="0">
                    <a:pos x="78" y="413"/>
                  </a:cxn>
                  <a:cxn ang="0">
                    <a:pos x="132" y="449"/>
                  </a:cxn>
                  <a:cxn ang="0">
                    <a:pos x="203" y="485"/>
                  </a:cxn>
                  <a:cxn ang="0">
                    <a:pos x="275" y="509"/>
                  </a:cxn>
                  <a:cxn ang="0">
                    <a:pos x="365" y="527"/>
                  </a:cxn>
                  <a:cxn ang="0">
                    <a:pos x="455" y="533"/>
                  </a:cxn>
                  <a:cxn ang="0">
                    <a:pos x="544" y="527"/>
                  </a:cxn>
                  <a:cxn ang="0">
                    <a:pos x="634" y="509"/>
                  </a:cxn>
                  <a:cxn ang="0">
                    <a:pos x="712" y="485"/>
                  </a:cxn>
                  <a:cxn ang="0">
                    <a:pos x="777" y="449"/>
                  </a:cxn>
                  <a:cxn ang="0">
                    <a:pos x="831" y="413"/>
                  </a:cxn>
                  <a:cxn ang="0">
                    <a:pos x="873" y="365"/>
                  </a:cxn>
                  <a:cxn ang="0">
                    <a:pos x="897" y="311"/>
                  </a:cxn>
                  <a:cxn ang="0">
                    <a:pos x="909" y="258"/>
                  </a:cxn>
                  <a:cxn ang="0">
                    <a:pos x="903" y="216"/>
                  </a:cxn>
                  <a:cxn ang="0">
                    <a:pos x="885" y="174"/>
                  </a:cxn>
                  <a:cxn ang="0">
                    <a:pos x="861" y="132"/>
                  </a:cxn>
                  <a:cxn ang="0">
                    <a:pos x="825" y="102"/>
                  </a:cxn>
                  <a:cxn ang="0">
                    <a:pos x="783" y="66"/>
                  </a:cxn>
                  <a:cxn ang="0">
                    <a:pos x="735" y="42"/>
                  </a:cxn>
                  <a:cxn ang="0">
                    <a:pos x="616" y="0"/>
                  </a:cxn>
                  <a:cxn ang="0">
                    <a:pos x="616" y="0"/>
                  </a:cxn>
                </a:cxnLst>
                <a:rect l="0" t="0" r="r" b="b"/>
                <a:pathLst>
                  <a:path w="909" h="533">
                    <a:moveTo>
                      <a:pt x="616" y="0"/>
                    </a:moveTo>
                    <a:lnTo>
                      <a:pt x="616" y="18"/>
                    </a:lnTo>
                    <a:lnTo>
                      <a:pt x="724" y="60"/>
                    </a:lnTo>
                    <a:lnTo>
                      <a:pt x="765" y="84"/>
                    </a:lnTo>
                    <a:lnTo>
                      <a:pt x="807" y="114"/>
                    </a:lnTo>
                    <a:lnTo>
                      <a:pt x="837" y="144"/>
                    </a:lnTo>
                    <a:lnTo>
                      <a:pt x="861" y="180"/>
                    </a:lnTo>
                    <a:lnTo>
                      <a:pt x="873" y="216"/>
                    </a:lnTo>
                    <a:lnTo>
                      <a:pt x="879" y="258"/>
                    </a:lnTo>
                    <a:lnTo>
                      <a:pt x="873" y="311"/>
                    </a:lnTo>
                    <a:lnTo>
                      <a:pt x="843" y="359"/>
                    </a:lnTo>
                    <a:lnTo>
                      <a:pt x="807" y="401"/>
                    </a:lnTo>
                    <a:lnTo>
                      <a:pt x="753" y="443"/>
                    </a:lnTo>
                    <a:lnTo>
                      <a:pt x="694" y="473"/>
                    </a:lnTo>
                    <a:lnTo>
                      <a:pt x="622" y="497"/>
                    </a:lnTo>
                    <a:lnTo>
                      <a:pt x="538" y="509"/>
                    </a:lnTo>
                    <a:lnTo>
                      <a:pt x="455" y="515"/>
                    </a:lnTo>
                    <a:lnTo>
                      <a:pt x="371" y="509"/>
                    </a:lnTo>
                    <a:lnTo>
                      <a:pt x="287" y="497"/>
                    </a:lnTo>
                    <a:lnTo>
                      <a:pt x="215" y="473"/>
                    </a:lnTo>
                    <a:lnTo>
                      <a:pt x="156" y="443"/>
                    </a:lnTo>
                    <a:lnTo>
                      <a:pt x="102" y="401"/>
                    </a:lnTo>
                    <a:lnTo>
                      <a:pt x="66" y="359"/>
                    </a:lnTo>
                    <a:lnTo>
                      <a:pt x="36" y="311"/>
                    </a:lnTo>
                    <a:lnTo>
                      <a:pt x="30" y="258"/>
                    </a:lnTo>
                    <a:lnTo>
                      <a:pt x="36" y="222"/>
                    </a:lnTo>
                    <a:lnTo>
                      <a:pt x="48" y="186"/>
                    </a:lnTo>
                    <a:lnTo>
                      <a:pt x="66" y="156"/>
                    </a:lnTo>
                    <a:lnTo>
                      <a:pt x="90" y="126"/>
                    </a:lnTo>
                    <a:lnTo>
                      <a:pt x="66" y="114"/>
                    </a:lnTo>
                    <a:lnTo>
                      <a:pt x="36" y="144"/>
                    </a:lnTo>
                    <a:lnTo>
                      <a:pt x="18" y="180"/>
                    </a:lnTo>
                    <a:lnTo>
                      <a:pt x="6" y="216"/>
                    </a:lnTo>
                    <a:lnTo>
                      <a:pt x="0" y="258"/>
                    </a:lnTo>
                    <a:lnTo>
                      <a:pt x="12" y="311"/>
                    </a:lnTo>
                    <a:lnTo>
                      <a:pt x="36" y="365"/>
                    </a:lnTo>
                    <a:lnTo>
                      <a:pt x="78" y="413"/>
                    </a:lnTo>
                    <a:lnTo>
                      <a:pt x="132" y="449"/>
                    </a:lnTo>
                    <a:lnTo>
                      <a:pt x="203" y="485"/>
                    </a:lnTo>
                    <a:lnTo>
                      <a:pt x="275" y="509"/>
                    </a:lnTo>
                    <a:lnTo>
                      <a:pt x="365" y="527"/>
                    </a:lnTo>
                    <a:lnTo>
                      <a:pt x="455" y="533"/>
                    </a:lnTo>
                    <a:lnTo>
                      <a:pt x="544" y="527"/>
                    </a:lnTo>
                    <a:lnTo>
                      <a:pt x="634" y="509"/>
                    </a:lnTo>
                    <a:lnTo>
                      <a:pt x="712" y="485"/>
                    </a:lnTo>
                    <a:lnTo>
                      <a:pt x="777" y="449"/>
                    </a:lnTo>
                    <a:lnTo>
                      <a:pt x="831" y="413"/>
                    </a:lnTo>
                    <a:lnTo>
                      <a:pt x="873" y="365"/>
                    </a:lnTo>
                    <a:lnTo>
                      <a:pt x="897" y="311"/>
                    </a:lnTo>
                    <a:lnTo>
                      <a:pt x="909" y="258"/>
                    </a:lnTo>
                    <a:lnTo>
                      <a:pt x="903" y="216"/>
                    </a:lnTo>
                    <a:lnTo>
                      <a:pt x="885" y="174"/>
                    </a:lnTo>
                    <a:lnTo>
                      <a:pt x="861" y="132"/>
                    </a:lnTo>
                    <a:lnTo>
                      <a:pt x="825" y="102"/>
                    </a:lnTo>
                    <a:lnTo>
                      <a:pt x="783" y="66"/>
                    </a:lnTo>
                    <a:lnTo>
                      <a:pt x="735" y="42"/>
                    </a:lnTo>
                    <a:lnTo>
                      <a:pt x="616" y="0"/>
                    </a:lnTo>
                    <a:lnTo>
                      <a:pt x="61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2" name="Freeform 46"/>
              <p:cNvSpPr>
                <a:spLocks/>
              </p:cNvSpPr>
              <p:nvPr/>
            </p:nvSpPr>
            <p:spPr bwMode="hidden">
              <a:xfrm>
                <a:off x="4564" y="3492"/>
                <a:ext cx="365" cy="66"/>
              </a:xfrm>
              <a:custGeom>
                <a:avLst/>
                <a:gdLst/>
                <a:ahLst/>
                <a:cxnLst>
                  <a:cxn ang="0">
                    <a:pos x="240" y="18"/>
                  </a:cxn>
                  <a:cxn ang="0">
                    <a:pos x="299" y="24"/>
                  </a:cxn>
                  <a:cxn ang="0">
                    <a:pos x="359" y="30"/>
                  </a:cxn>
                  <a:cxn ang="0">
                    <a:pos x="365" y="12"/>
                  </a:cxn>
                  <a:cxn ang="0">
                    <a:pos x="305" y="6"/>
                  </a:cxn>
                  <a:cxn ang="0">
                    <a:pos x="240" y="0"/>
                  </a:cxn>
                  <a:cxn ang="0">
                    <a:pos x="174" y="6"/>
                  </a:cxn>
                  <a:cxn ang="0">
                    <a:pos x="114" y="12"/>
                  </a:cxn>
                  <a:cxn ang="0">
                    <a:pos x="0" y="42"/>
                  </a:cxn>
                  <a:cxn ang="0">
                    <a:pos x="0" y="66"/>
                  </a:cxn>
                  <a:cxn ang="0">
                    <a:pos x="54" y="48"/>
                  </a:cxn>
                  <a:cxn ang="0">
                    <a:pos x="114" y="30"/>
                  </a:cxn>
                  <a:cxn ang="0">
                    <a:pos x="174" y="24"/>
                  </a:cxn>
                  <a:cxn ang="0">
                    <a:pos x="240" y="18"/>
                  </a:cxn>
                  <a:cxn ang="0">
                    <a:pos x="240" y="18"/>
                  </a:cxn>
                </a:cxnLst>
                <a:rect l="0" t="0" r="r" b="b"/>
                <a:pathLst>
                  <a:path w="365" h="66">
                    <a:moveTo>
                      <a:pt x="240" y="18"/>
                    </a:moveTo>
                    <a:lnTo>
                      <a:pt x="299" y="24"/>
                    </a:lnTo>
                    <a:lnTo>
                      <a:pt x="359" y="30"/>
                    </a:lnTo>
                    <a:lnTo>
                      <a:pt x="365" y="12"/>
                    </a:lnTo>
                    <a:lnTo>
                      <a:pt x="305" y="6"/>
                    </a:lnTo>
                    <a:lnTo>
                      <a:pt x="240" y="0"/>
                    </a:lnTo>
                    <a:lnTo>
                      <a:pt x="174" y="6"/>
                    </a:lnTo>
                    <a:lnTo>
                      <a:pt x="114" y="12"/>
                    </a:lnTo>
                    <a:lnTo>
                      <a:pt x="0" y="42"/>
                    </a:lnTo>
                    <a:lnTo>
                      <a:pt x="0" y="66"/>
                    </a:lnTo>
                    <a:lnTo>
                      <a:pt x="54" y="48"/>
                    </a:lnTo>
                    <a:lnTo>
                      <a:pt x="114" y="30"/>
                    </a:lnTo>
                    <a:lnTo>
                      <a:pt x="174" y="24"/>
                    </a:lnTo>
                    <a:lnTo>
                      <a:pt x="240" y="18"/>
                    </a:lnTo>
                    <a:lnTo>
                      <a:pt x="240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3" name="Freeform 47"/>
              <p:cNvSpPr>
                <a:spLocks/>
              </p:cNvSpPr>
              <p:nvPr/>
            </p:nvSpPr>
            <p:spPr bwMode="hidden">
              <a:xfrm>
                <a:off x="4463" y="3558"/>
                <a:ext cx="66" cy="48"/>
              </a:xfrm>
              <a:custGeom>
                <a:avLst/>
                <a:gdLst/>
                <a:ahLst/>
                <a:cxnLst>
                  <a:cxn ang="0">
                    <a:pos x="66" y="18"/>
                  </a:cxn>
                  <a:cxn ang="0">
                    <a:pos x="48" y="0"/>
                  </a:cxn>
                  <a:cxn ang="0">
                    <a:pos x="24" y="12"/>
                  </a:cxn>
                  <a:cxn ang="0">
                    <a:pos x="0" y="30"/>
                  </a:cxn>
                  <a:cxn ang="0">
                    <a:pos x="12" y="48"/>
                  </a:cxn>
                  <a:cxn ang="0">
                    <a:pos x="42" y="30"/>
                  </a:cxn>
                  <a:cxn ang="0">
                    <a:pos x="66" y="18"/>
                  </a:cxn>
                  <a:cxn ang="0">
                    <a:pos x="66" y="18"/>
                  </a:cxn>
                </a:cxnLst>
                <a:rect l="0" t="0" r="r" b="b"/>
                <a:pathLst>
                  <a:path w="66" h="48">
                    <a:moveTo>
                      <a:pt x="66" y="18"/>
                    </a:moveTo>
                    <a:lnTo>
                      <a:pt x="48" y="0"/>
                    </a:lnTo>
                    <a:lnTo>
                      <a:pt x="24" y="12"/>
                    </a:lnTo>
                    <a:lnTo>
                      <a:pt x="0" y="30"/>
                    </a:lnTo>
                    <a:lnTo>
                      <a:pt x="12" y="48"/>
                    </a:lnTo>
                    <a:lnTo>
                      <a:pt x="42" y="30"/>
                    </a:lnTo>
                    <a:lnTo>
                      <a:pt x="66" y="18"/>
                    </a:lnTo>
                    <a:lnTo>
                      <a:pt x="66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4" name="Oval 48"/>
              <p:cNvSpPr>
                <a:spLocks noChangeArrowheads="1"/>
              </p:cNvSpPr>
              <p:nvPr/>
            </p:nvSpPr>
            <p:spPr bwMode="hidden">
              <a:xfrm>
                <a:off x="4546" y="3608"/>
                <a:ext cx="518" cy="319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5" name="Oval 49"/>
              <p:cNvSpPr>
                <a:spLocks noChangeArrowheads="1"/>
              </p:cNvSpPr>
              <p:nvPr/>
            </p:nvSpPr>
            <p:spPr bwMode="hidden">
              <a:xfrm>
                <a:off x="4578" y="3630"/>
                <a:ext cx="446" cy="27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tint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6" name="Oval 50"/>
              <p:cNvSpPr>
                <a:spLocks noChangeArrowheads="1"/>
              </p:cNvSpPr>
              <p:nvPr/>
            </p:nvSpPr>
            <p:spPr bwMode="hidden">
              <a:xfrm>
                <a:off x="4610" y="3650"/>
                <a:ext cx="386" cy="233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7" name="Oval 51"/>
              <p:cNvSpPr>
                <a:spLocks noChangeArrowheads="1"/>
              </p:cNvSpPr>
              <p:nvPr/>
            </p:nvSpPr>
            <p:spPr bwMode="hidden">
              <a:xfrm>
                <a:off x="4654" y="3678"/>
                <a:ext cx="298" cy="177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4118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8" name="Oval 52"/>
              <p:cNvSpPr>
                <a:spLocks noChangeArrowheads="1"/>
              </p:cNvSpPr>
              <p:nvPr/>
            </p:nvSpPr>
            <p:spPr bwMode="hidden">
              <a:xfrm>
                <a:off x="4690" y="3698"/>
                <a:ext cx="222" cy="139"/>
              </a:xfrm>
              <a:prstGeom prst="ellipse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accent2">
                      <a:gamma/>
                      <a:shade val="94118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  <p:sp>
            <p:nvSpPr>
              <p:cNvPr id="137269" name="Oval 53"/>
              <p:cNvSpPr>
                <a:spLocks noChangeArrowheads="1"/>
              </p:cNvSpPr>
              <p:nvPr/>
            </p:nvSpPr>
            <p:spPr bwMode="hidden">
              <a:xfrm>
                <a:off x="4738" y="3728"/>
                <a:ext cx="126" cy="81"/>
              </a:xfrm>
              <a:prstGeom prst="ellipse">
                <a:avLst/>
              </a:prstGeom>
              <a:gradFill rotWithShape="0">
                <a:gsLst>
                  <a:gs pos="0">
                    <a:schemeClr val="accent2">
                      <a:gamma/>
                      <a:shade val="96863"/>
                      <a:invGamma/>
                    </a:schemeClr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GB">
                  <a:latin typeface="Arial" pitchFamily="34" charset="0"/>
                </a:endParaRPr>
              </a:p>
            </p:txBody>
          </p:sp>
        </p:grpSp>
        <p:grpSp>
          <p:nvGrpSpPr>
            <p:cNvPr id="1037" name="Group 54"/>
            <p:cNvGrpSpPr>
              <a:grpSpLocks/>
            </p:cNvGrpSpPr>
            <p:nvPr userDrawn="1"/>
          </p:nvGrpSpPr>
          <p:grpSpPr bwMode="auto">
            <a:xfrm>
              <a:off x="5280" y="3024"/>
              <a:ext cx="425" cy="258"/>
              <a:chOff x="5280" y="3024"/>
              <a:chExt cx="425" cy="258"/>
            </a:xfrm>
          </p:grpSpPr>
          <p:sp>
            <p:nvSpPr>
              <p:cNvPr id="1038" name="Freeform 55"/>
              <p:cNvSpPr>
                <a:spLocks/>
              </p:cNvSpPr>
              <p:nvPr/>
            </p:nvSpPr>
            <p:spPr bwMode="hidden">
              <a:xfrm>
                <a:off x="5280" y="3186"/>
                <a:ext cx="383" cy="96"/>
              </a:xfrm>
              <a:custGeom>
                <a:avLst/>
                <a:gdLst>
                  <a:gd name="T0" fmla="*/ 218 w 382"/>
                  <a:gd name="T1" fmla="*/ 96 h 96"/>
                  <a:gd name="T2" fmla="*/ 143 w 382"/>
                  <a:gd name="T3" fmla="*/ 90 h 96"/>
                  <a:gd name="T4" fmla="*/ 83 w 382"/>
                  <a:gd name="T5" fmla="*/ 66 h 96"/>
                  <a:gd name="T6" fmla="*/ 35 w 382"/>
                  <a:gd name="T7" fmla="*/ 36 h 96"/>
                  <a:gd name="T8" fmla="*/ 6 w 382"/>
                  <a:gd name="T9" fmla="*/ 0 h 96"/>
                  <a:gd name="T10" fmla="*/ 0 w 382"/>
                  <a:gd name="T11" fmla="*/ 6 h 96"/>
                  <a:gd name="T12" fmla="*/ 29 w 382"/>
                  <a:gd name="T13" fmla="*/ 42 h 96"/>
                  <a:gd name="T14" fmla="*/ 77 w 382"/>
                  <a:gd name="T15" fmla="*/ 72 h 96"/>
                  <a:gd name="T16" fmla="*/ 137 w 382"/>
                  <a:gd name="T17" fmla="*/ 90 h 96"/>
                  <a:gd name="T18" fmla="*/ 218 w 382"/>
                  <a:gd name="T19" fmla="*/ 96 h 96"/>
                  <a:gd name="T20" fmla="*/ 272 w 382"/>
                  <a:gd name="T21" fmla="*/ 90 h 96"/>
                  <a:gd name="T22" fmla="*/ 320 w 382"/>
                  <a:gd name="T23" fmla="*/ 84 h 96"/>
                  <a:gd name="T24" fmla="*/ 361 w 382"/>
                  <a:gd name="T25" fmla="*/ 66 h 96"/>
                  <a:gd name="T26" fmla="*/ 391 w 382"/>
                  <a:gd name="T27" fmla="*/ 42 h 96"/>
                  <a:gd name="T28" fmla="*/ 385 w 382"/>
                  <a:gd name="T29" fmla="*/ 42 h 96"/>
                  <a:gd name="T30" fmla="*/ 355 w 382"/>
                  <a:gd name="T31" fmla="*/ 66 h 96"/>
                  <a:gd name="T32" fmla="*/ 314 w 382"/>
                  <a:gd name="T33" fmla="*/ 78 h 96"/>
                  <a:gd name="T34" fmla="*/ 272 w 382"/>
                  <a:gd name="T35" fmla="*/ 90 h 96"/>
                  <a:gd name="T36" fmla="*/ 218 w 382"/>
                  <a:gd name="T37" fmla="*/ 96 h 96"/>
                  <a:gd name="T38" fmla="*/ 218 w 382"/>
                  <a:gd name="T39" fmla="*/ 96 h 9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</a:gdLst>
                <a:ahLst/>
                <a:cxnLst>
                  <a:cxn ang="T40">
                    <a:pos x="T0" y="T1"/>
                  </a:cxn>
                  <a:cxn ang="T41">
                    <a:pos x="T2" y="T3"/>
                  </a:cxn>
                  <a:cxn ang="T42">
                    <a:pos x="T4" y="T5"/>
                  </a:cxn>
                  <a:cxn ang="T43">
                    <a:pos x="T6" y="T7"/>
                  </a:cxn>
                  <a:cxn ang="T44">
                    <a:pos x="T8" y="T9"/>
                  </a:cxn>
                  <a:cxn ang="T45">
                    <a:pos x="T10" y="T11"/>
                  </a:cxn>
                  <a:cxn ang="T46">
                    <a:pos x="T12" y="T13"/>
                  </a:cxn>
                  <a:cxn ang="T47">
                    <a:pos x="T14" y="T15"/>
                  </a:cxn>
                  <a:cxn ang="T48">
                    <a:pos x="T16" y="T17"/>
                  </a:cxn>
                  <a:cxn ang="T49">
                    <a:pos x="T18" y="T19"/>
                  </a:cxn>
                  <a:cxn ang="T50">
                    <a:pos x="T20" y="T21"/>
                  </a:cxn>
                  <a:cxn ang="T51">
                    <a:pos x="T22" y="T23"/>
                  </a:cxn>
                  <a:cxn ang="T52">
                    <a:pos x="T24" y="T25"/>
                  </a:cxn>
                  <a:cxn ang="T53">
                    <a:pos x="T26" y="T27"/>
                  </a:cxn>
                  <a:cxn ang="T54">
                    <a:pos x="T28" y="T29"/>
                  </a:cxn>
                  <a:cxn ang="T55">
                    <a:pos x="T30" y="T31"/>
                  </a:cxn>
                  <a:cxn ang="T56">
                    <a:pos x="T32" y="T33"/>
                  </a:cxn>
                  <a:cxn ang="T57">
                    <a:pos x="T34" y="T35"/>
                  </a:cxn>
                  <a:cxn ang="T58">
                    <a:pos x="T36" y="T37"/>
                  </a:cxn>
                  <a:cxn ang="T59">
                    <a:pos x="T38" y="T39"/>
                  </a:cxn>
                </a:cxnLst>
                <a:rect l="0" t="0" r="r" b="b"/>
                <a:pathLst>
                  <a:path w="382" h="96">
                    <a:moveTo>
                      <a:pt x="209" y="96"/>
                    </a:moveTo>
                    <a:lnTo>
                      <a:pt x="143" y="90"/>
                    </a:lnTo>
                    <a:lnTo>
                      <a:pt x="83" y="66"/>
                    </a:lnTo>
                    <a:lnTo>
                      <a:pt x="35" y="36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9" y="42"/>
                    </a:lnTo>
                    <a:lnTo>
                      <a:pt x="77" y="72"/>
                    </a:lnTo>
                    <a:lnTo>
                      <a:pt x="137" y="90"/>
                    </a:lnTo>
                    <a:lnTo>
                      <a:pt x="209" y="96"/>
                    </a:lnTo>
                    <a:lnTo>
                      <a:pt x="263" y="90"/>
                    </a:lnTo>
                    <a:lnTo>
                      <a:pt x="311" y="84"/>
                    </a:lnTo>
                    <a:lnTo>
                      <a:pt x="352" y="66"/>
                    </a:lnTo>
                    <a:lnTo>
                      <a:pt x="382" y="42"/>
                    </a:lnTo>
                    <a:lnTo>
                      <a:pt x="376" y="42"/>
                    </a:lnTo>
                    <a:lnTo>
                      <a:pt x="346" y="66"/>
                    </a:lnTo>
                    <a:lnTo>
                      <a:pt x="305" y="78"/>
                    </a:lnTo>
                    <a:lnTo>
                      <a:pt x="263" y="90"/>
                    </a:lnTo>
                    <a:lnTo>
                      <a:pt x="20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39" name="Freeform 56"/>
              <p:cNvSpPr>
                <a:spLocks/>
              </p:cNvSpPr>
              <p:nvPr/>
            </p:nvSpPr>
            <p:spPr bwMode="hidden">
              <a:xfrm>
                <a:off x="5315" y="3024"/>
                <a:ext cx="258" cy="54"/>
              </a:xfrm>
              <a:custGeom>
                <a:avLst/>
                <a:gdLst>
                  <a:gd name="T0" fmla="*/ 174 w 258"/>
                  <a:gd name="T1" fmla="*/ 0 h 54"/>
                  <a:gd name="T2" fmla="*/ 216 w 258"/>
                  <a:gd name="T3" fmla="*/ 6 h 54"/>
                  <a:gd name="T4" fmla="*/ 258 w 258"/>
                  <a:gd name="T5" fmla="*/ 12 h 54"/>
                  <a:gd name="T6" fmla="*/ 252 w 258"/>
                  <a:gd name="T7" fmla="*/ 6 h 54"/>
                  <a:gd name="T8" fmla="*/ 216 w 258"/>
                  <a:gd name="T9" fmla="*/ 0 h 54"/>
                  <a:gd name="T10" fmla="*/ 174 w 258"/>
                  <a:gd name="T11" fmla="*/ 0 h 54"/>
                  <a:gd name="T12" fmla="*/ 120 w 258"/>
                  <a:gd name="T13" fmla="*/ 6 h 54"/>
                  <a:gd name="T14" fmla="*/ 78 w 258"/>
                  <a:gd name="T15" fmla="*/ 12 h 54"/>
                  <a:gd name="T16" fmla="*/ 36 w 258"/>
                  <a:gd name="T17" fmla="*/ 30 h 54"/>
                  <a:gd name="T18" fmla="*/ 0 w 258"/>
                  <a:gd name="T19" fmla="*/ 48 h 54"/>
                  <a:gd name="T20" fmla="*/ 6 w 258"/>
                  <a:gd name="T21" fmla="*/ 54 h 54"/>
                  <a:gd name="T22" fmla="*/ 36 w 258"/>
                  <a:gd name="T23" fmla="*/ 36 h 54"/>
                  <a:gd name="T24" fmla="*/ 78 w 258"/>
                  <a:gd name="T25" fmla="*/ 18 h 54"/>
                  <a:gd name="T26" fmla="*/ 120 w 258"/>
                  <a:gd name="T27" fmla="*/ 6 h 54"/>
                  <a:gd name="T28" fmla="*/ 174 w 258"/>
                  <a:gd name="T29" fmla="*/ 0 h 54"/>
                  <a:gd name="T30" fmla="*/ 174 w 258"/>
                  <a:gd name="T31" fmla="*/ 0 h 54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258" h="54">
                    <a:moveTo>
                      <a:pt x="174" y="0"/>
                    </a:moveTo>
                    <a:lnTo>
                      <a:pt x="216" y="6"/>
                    </a:lnTo>
                    <a:lnTo>
                      <a:pt x="258" y="12"/>
                    </a:lnTo>
                    <a:lnTo>
                      <a:pt x="252" y="6"/>
                    </a:lnTo>
                    <a:lnTo>
                      <a:pt x="216" y="0"/>
                    </a:lnTo>
                    <a:lnTo>
                      <a:pt x="174" y="0"/>
                    </a:lnTo>
                    <a:lnTo>
                      <a:pt x="120" y="6"/>
                    </a:lnTo>
                    <a:lnTo>
                      <a:pt x="78" y="12"/>
                    </a:lnTo>
                    <a:lnTo>
                      <a:pt x="36" y="30"/>
                    </a:lnTo>
                    <a:lnTo>
                      <a:pt x="0" y="48"/>
                    </a:lnTo>
                    <a:lnTo>
                      <a:pt x="6" y="54"/>
                    </a:lnTo>
                    <a:lnTo>
                      <a:pt x="36" y="36"/>
                    </a:lnTo>
                    <a:lnTo>
                      <a:pt x="78" y="18"/>
                    </a:lnTo>
                    <a:lnTo>
                      <a:pt x="120" y="6"/>
                    </a:lnTo>
                    <a:lnTo>
                      <a:pt x="17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0" name="Freeform 57"/>
              <p:cNvSpPr>
                <a:spLocks/>
              </p:cNvSpPr>
              <p:nvPr/>
            </p:nvSpPr>
            <p:spPr bwMode="hidden">
              <a:xfrm>
                <a:off x="5645" y="3066"/>
                <a:ext cx="60" cy="156"/>
              </a:xfrm>
              <a:custGeom>
                <a:avLst/>
                <a:gdLst>
                  <a:gd name="T0" fmla="*/ 54 w 60"/>
                  <a:gd name="T1" fmla="*/ 90 h 156"/>
                  <a:gd name="T2" fmla="*/ 48 w 60"/>
                  <a:gd name="T3" fmla="*/ 126 h 156"/>
                  <a:gd name="T4" fmla="*/ 24 w 60"/>
                  <a:gd name="T5" fmla="*/ 156 h 156"/>
                  <a:gd name="T6" fmla="*/ 30 w 60"/>
                  <a:gd name="T7" fmla="*/ 156 h 156"/>
                  <a:gd name="T8" fmla="*/ 54 w 60"/>
                  <a:gd name="T9" fmla="*/ 126 h 156"/>
                  <a:gd name="T10" fmla="*/ 60 w 60"/>
                  <a:gd name="T11" fmla="*/ 90 h 156"/>
                  <a:gd name="T12" fmla="*/ 54 w 60"/>
                  <a:gd name="T13" fmla="*/ 66 h 156"/>
                  <a:gd name="T14" fmla="*/ 48 w 60"/>
                  <a:gd name="T15" fmla="*/ 42 h 156"/>
                  <a:gd name="T16" fmla="*/ 30 w 60"/>
                  <a:gd name="T17" fmla="*/ 18 h 156"/>
                  <a:gd name="T18" fmla="*/ 6 w 60"/>
                  <a:gd name="T19" fmla="*/ 0 h 156"/>
                  <a:gd name="T20" fmla="*/ 0 w 60"/>
                  <a:gd name="T21" fmla="*/ 6 h 156"/>
                  <a:gd name="T22" fmla="*/ 24 w 60"/>
                  <a:gd name="T23" fmla="*/ 24 h 156"/>
                  <a:gd name="T24" fmla="*/ 42 w 60"/>
                  <a:gd name="T25" fmla="*/ 42 h 156"/>
                  <a:gd name="T26" fmla="*/ 48 w 60"/>
                  <a:gd name="T27" fmla="*/ 66 h 156"/>
                  <a:gd name="T28" fmla="*/ 54 w 60"/>
                  <a:gd name="T29" fmla="*/ 90 h 156"/>
                  <a:gd name="T30" fmla="*/ 54 w 60"/>
                  <a:gd name="T31" fmla="*/ 90 h 15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0" t="0" r="r" b="b"/>
                <a:pathLst>
                  <a:path w="60" h="156">
                    <a:moveTo>
                      <a:pt x="54" y="90"/>
                    </a:moveTo>
                    <a:lnTo>
                      <a:pt x="48" y="126"/>
                    </a:lnTo>
                    <a:lnTo>
                      <a:pt x="24" y="156"/>
                    </a:lnTo>
                    <a:lnTo>
                      <a:pt x="30" y="156"/>
                    </a:lnTo>
                    <a:lnTo>
                      <a:pt x="54" y="126"/>
                    </a:lnTo>
                    <a:lnTo>
                      <a:pt x="60" y="90"/>
                    </a:lnTo>
                    <a:lnTo>
                      <a:pt x="54" y="66"/>
                    </a:lnTo>
                    <a:lnTo>
                      <a:pt x="48" y="42"/>
                    </a:lnTo>
                    <a:lnTo>
                      <a:pt x="30" y="1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24" y="24"/>
                    </a:lnTo>
                    <a:lnTo>
                      <a:pt x="42" y="42"/>
                    </a:lnTo>
                    <a:lnTo>
                      <a:pt x="48" y="66"/>
                    </a:lnTo>
                    <a:lnTo>
                      <a:pt x="54" y="9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1" name="Freeform 58"/>
              <p:cNvSpPr>
                <a:spLocks/>
              </p:cNvSpPr>
              <p:nvPr/>
            </p:nvSpPr>
            <p:spPr bwMode="hidden">
              <a:xfrm>
                <a:off x="5375" y="3246"/>
                <a:ext cx="192" cy="18"/>
              </a:xfrm>
              <a:custGeom>
                <a:avLst/>
                <a:gdLst>
                  <a:gd name="T0" fmla="*/ 114 w 192"/>
                  <a:gd name="T1" fmla="*/ 12 h 18"/>
                  <a:gd name="T2" fmla="*/ 72 w 192"/>
                  <a:gd name="T3" fmla="*/ 6 h 18"/>
                  <a:gd name="T4" fmla="*/ 30 w 192"/>
                  <a:gd name="T5" fmla="*/ 0 h 18"/>
                  <a:gd name="T6" fmla="*/ 0 w 192"/>
                  <a:gd name="T7" fmla="*/ 0 h 18"/>
                  <a:gd name="T8" fmla="*/ 54 w 192"/>
                  <a:gd name="T9" fmla="*/ 12 h 18"/>
                  <a:gd name="T10" fmla="*/ 114 w 192"/>
                  <a:gd name="T11" fmla="*/ 18 h 18"/>
                  <a:gd name="T12" fmla="*/ 156 w 192"/>
                  <a:gd name="T13" fmla="*/ 18 h 18"/>
                  <a:gd name="T14" fmla="*/ 192 w 192"/>
                  <a:gd name="T15" fmla="*/ 12 h 18"/>
                  <a:gd name="T16" fmla="*/ 186 w 192"/>
                  <a:gd name="T17" fmla="*/ 0 h 18"/>
                  <a:gd name="T18" fmla="*/ 150 w 192"/>
                  <a:gd name="T19" fmla="*/ 6 h 18"/>
                  <a:gd name="T20" fmla="*/ 114 w 192"/>
                  <a:gd name="T21" fmla="*/ 12 h 18"/>
                  <a:gd name="T22" fmla="*/ 114 w 192"/>
                  <a:gd name="T23" fmla="*/ 12 h 18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192" h="18">
                    <a:moveTo>
                      <a:pt x="114" y="12"/>
                    </a:moveTo>
                    <a:lnTo>
                      <a:pt x="72" y="6"/>
                    </a:lnTo>
                    <a:lnTo>
                      <a:pt x="30" y="0"/>
                    </a:lnTo>
                    <a:lnTo>
                      <a:pt x="0" y="0"/>
                    </a:lnTo>
                    <a:lnTo>
                      <a:pt x="54" y="12"/>
                    </a:lnTo>
                    <a:lnTo>
                      <a:pt x="114" y="18"/>
                    </a:lnTo>
                    <a:lnTo>
                      <a:pt x="156" y="18"/>
                    </a:lnTo>
                    <a:lnTo>
                      <a:pt x="192" y="12"/>
                    </a:lnTo>
                    <a:lnTo>
                      <a:pt x="186" y="0"/>
                    </a:lnTo>
                    <a:lnTo>
                      <a:pt x="150" y="6"/>
                    </a:lnTo>
                    <a:lnTo>
                      <a:pt x="114" y="1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2" name="Freeform 59"/>
              <p:cNvSpPr>
                <a:spLocks/>
              </p:cNvSpPr>
              <p:nvPr/>
            </p:nvSpPr>
            <p:spPr bwMode="hidden">
              <a:xfrm>
                <a:off x="5304" y="3042"/>
                <a:ext cx="161" cy="186"/>
              </a:xfrm>
              <a:custGeom>
                <a:avLst/>
                <a:gdLst>
                  <a:gd name="T0" fmla="*/ 11 w 161"/>
                  <a:gd name="T1" fmla="*/ 114 h 186"/>
                  <a:gd name="T2" fmla="*/ 17 w 161"/>
                  <a:gd name="T3" fmla="*/ 96 h 186"/>
                  <a:gd name="T4" fmla="*/ 23 w 161"/>
                  <a:gd name="T5" fmla="*/ 78 h 186"/>
                  <a:gd name="T6" fmla="*/ 53 w 161"/>
                  <a:gd name="T7" fmla="*/ 42 h 186"/>
                  <a:gd name="T8" fmla="*/ 101 w 161"/>
                  <a:gd name="T9" fmla="*/ 18 h 186"/>
                  <a:gd name="T10" fmla="*/ 155 w 161"/>
                  <a:gd name="T11" fmla="*/ 6 h 186"/>
                  <a:gd name="T12" fmla="*/ 161 w 161"/>
                  <a:gd name="T13" fmla="*/ 0 h 186"/>
                  <a:gd name="T14" fmla="*/ 95 w 161"/>
                  <a:gd name="T15" fmla="*/ 12 h 186"/>
                  <a:gd name="T16" fmla="*/ 47 w 161"/>
                  <a:gd name="T17" fmla="*/ 36 h 186"/>
                  <a:gd name="T18" fmla="*/ 11 w 161"/>
                  <a:gd name="T19" fmla="*/ 72 h 186"/>
                  <a:gd name="T20" fmla="*/ 5 w 161"/>
                  <a:gd name="T21" fmla="*/ 90 h 186"/>
                  <a:gd name="T22" fmla="*/ 0 w 161"/>
                  <a:gd name="T23" fmla="*/ 114 h 186"/>
                  <a:gd name="T24" fmla="*/ 11 w 161"/>
                  <a:gd name="T25" fmla="*/ 150 h 186"/>
                  <a:gd name="T26" fmla="*/ 23 w 161"/>
                  <a:gd name="T27" fmla="*/ 168 h 186"/>
                  <a:gd name="T28" fmla="*/ 41 w 161"/>
                  <a:gd name="T29" fmla="*/ 186 h 186"/>
                  <a:gd name="T30" fmla="*/ 65 w 161"/>
                  <a:gd name="T31" fmla="*/ 186 h 186"/>
                  <a:gd name="T32" fmla="*/ 41 w 161"/>
                  <a:gd name="T33" fmla="*/ 168 h 186"/>
                  <a:gd name="T34" fmla="*/ 23 w 161"/>
                  <a:gd name="T35" fmla="*/ 150 h 186"/>
                  <a:gd name="T36" fmla="*/ 17 w 161"/>
                  <a:gd name="T37" fmla="*/ 132 h 186"/>
                  <a:gd name="T38" fmla="*/ 11 w 161"/>
                  <a:gd name="T39" fmla="*/ 114 h 186"/>
                  <a:gd name="T40" fmla="*/ 11 w 161"/>
                  <a:gd name="T41" fmla="*/ 114 h 18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0" t="0" r="r" b="b"/>
                <a:pathLst>
                  <a:path w="161" h="186">
                    <a:moveTo>
                      <a:pt x="11" y="114"/>
                    </a:moveTo>
                    <a:lnTo>
                      <a:pt x="17" y="96"/>
                    </a:lnTo>
                    <a:lnTo>
                      <a:pt x="23" y="78"/>
                    </a:lnTo>
                    <a:lnTo>
                      <a:pt x="53" y="42"/>
                    </a:lnTo>
                    <a:lnTo>
                      <a:pt x="101" y="18"/>
                    </a:lnTo>
                    <a:lnTo>
                      <a:pt x="155" y="6"/>
                    </a:lnTo>
                    <a:lnTo>
                      <a:pt x="161" y="0"/>
                    </a:lnTo>
                    <a:lnTo>
                      <a:pt x="95" y="12"/>
                    </a:lnTo>
                    <a:lnTo>
                      <a:pt x="47" y="36"/>
                    </a:lnTo>
                    <a:lnTo>
                      <a:pt x="11" y="72"/>
                    </a:lnTo>
                    <a:lnTo>
                      <a:pt x="5" y="90"/>
                    </a:lnTo>
                    <a:lnTo>
                      <a:pt x="0" y="114"/>
                    </a:lnTo>
                    <a:lnTo>
                      <a:pt x="11" y="150"/>
                    </a:lnTo>
                    <a:lnTo>
                      <a:pt x="23" y="168"/>
                    </a:lnTo>
                    <a:lnTo>
                      <a:pt x="41" y="186"/>
                    </a:lnTo>
                    <a:lnTo>
                      <a:pt x="65" y="186"/>
                    </a:lnTo>
                    <a:lnTo>
                      <a:pt x="41" y="168"/>
                    </a:lnTo>
                    <a:lnTo>
                      <a:pt x="23" y="150"/>
                    </a:lnTo>
                    <a:lnTo>
                      <a:pt x="17" y="132"/>
                    </a:lnTo>
                    <a:lnTo>
                      <a:pt x="11" y="1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3" name="Freeform 60"/>
              <p:cNvSpPr>
                <a:spLocks/>
              </p:cNvSpPr>
              <p:nvPr/>
            </p:nvSpPr>
            <p:spPr bwMode="hidden">
              <a:xfrm>
                <a:off x="5489" y="3042"/>
                <a:ext cx="186" cy="210"/>
              </a:xfrm>
              <a:custGeom>
                <a:avLst/>
                <a:gdLst>
                  <a:gd name="T0" fmla="*/ 0 w 185"/>
                  <a:gd name="T1" fmla="*/ 6 h 210"/>
                  <a:gd name="T2" fmla="*/ 66 w 185"/>
                  <a:gd name="T3" fmla="*/ 12 h 210"/>
                  <a:gd name="T4" fmla="*/ 128 w 185"/>
                  <a:gd name="T5" fmla="*/ 36 h 210"/>
                  <a:gd name="T6" fmla="*/ 164 w 185"/>
                  <a:gd name="T7" fmla="*/ 72 h 210"/>
                  <a:gd name="T8" fmla="*/ 170 w 185"/>
                  <a:gd name="T9" fmla="*/ 90 h 210"/>
                  <a:gd name="T10" fmla="*/ 176 w 185"/>
                  <a:gd name="T11" fmla="*/ 114 h 210"/>
                  <a:gd name="T12" fmla="*/ 170 w 185"/>
                  <a:gd name="T13" fmla="*/ 138 h 210"/>
                  <a:gd name="T14" fmla="*/ 158 w 185"/>
                  <a:gd name="T15" fmla="*/ 162 h 210"/>
                  <a:gd name="T16" fmla="*/ 128 w 185"/>
                  <a:gd name="T17" fmla="*/ 180 h 210"/>
                  <a:gd name="T18" fmla="*/ 90 w 185"/>
                  <a:gd name="T19" fmla="*/ 198 h 210"/>
                  <a:gd name="T20" fmla="*/ 105 w 185"/>
                  <a:gd name="T21" fmla="*/ 210 h 210"/>
                  <a:gd name="T22" fmla="*/ 140 w 185"/>
                  <a:gd name="T23" fmla="*/ 192 h 210"/>
                  <a:gd name="T24" fmla="*/ 170 w 185"/>
                  <a:gd name="T25" fmla="*/ 168 h 210"/>
                  <a:gd name="T26" fmla="*/ 188 w 185"/>
                  <a:gd name="T27" fmla="*/ 144 h 210"/>
                  <a:gd name="T28" fmla="*/ 194 w 185"/>
                  <a:gd name="T29" fmla="*/ 114 h 210"/>
                  <a:gd name="T30" fmla="*/ 188 w 185"/>
                  <a:gd name="T31" fmla="*/ 90 h 210"/>
                  <a:gd name="T32" fmla="*/ 182 w 185"/>
                  <a:gd name="T33" fmla="*/ 66 h 210"/>
                  <a:gd name="T34" fmla="*/ 164 w 185"/>
                  <a:gd name="T35" fmla="*/ 48 h 210"/>
                  <a:gd name="T36" fmla="*/ 140 w 185"/>
                  <a:gd name="T37" fmla="*/ 30 h 210"/>
                  <a:gd name="T38" fmla="*/ 72 w 185"/>
                  <a:gd name="T39" fmla="*/ 6 h 210"/>
                  <a:gd name="T40" fmla="*/ 0 w 185"/>
                  <a:gd name="T41" fmla="*/ 0 h 210"/>
                  <a:gd name="T42" fmla="*/ 0 w 185"/>
                  <a:gd name="T43" fmla="*/ 6 h 210"/>
                  <a:gd name="T44" fmla="*/ 0 w 185"/>
                  <a:gd name="T45" fmla="*/ 6 h 210"/>
                  <a:gd name="T46" fmla="*/ 0 w 185"/>
                  <a:gd name="T47" fmla="*/ 6 h 210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0" t="0" r="r" b="b"/>
                <a:pathLst>
                  <a:path w="185" h="210">
                    <a:moveTo>
                      <a:pt x="0" y="6"/>
                    </a:moveTo>
                    <a:lnTo>
                      <a:pt x="66" y="12"/>
                    </a:lnTo>
                    <a:lnTo>
                      <a:pt x="119" y="36"/>
                    </a:lnTo>
                    <a:lnTo>
                      <a:pt x="155" y="72"/>
                    </a:lnTo>
                    <a:lnTo>
                      <a:pt x="161" y="90"/>
                    </a:lnTo>
                    <a:lnTo>
                      <a:pt x="167" y="114"/>
                    </a:lnTo>
                    <a:lnTo>
                      <a:pt x="161" y="138"/>
                    </a:lnTo>
                    <a:lnTo>
                      <a:pt x="149" y="162"/>
                    </a:lnTo>
                    <a:lnTo>
                      <a:pt x="119" y="180"/>
                    </a:lnTo>
                    <a:lnTo>
                      <a:pt x="90" y="198"/>
                    </a:lnTo>
                    <a:lnTo>
                      <a:pt x="96" y="210"/>
                    </a:lnTo>
                    <a:lnTo>
                      <a:pt x="131" y="192"/>
                    </a:lnTo>
                    <a:lnTo>
                      <a:pt x="161" y="168"/>
                    </a:lnTo>
                    <a:lnTo>
                      <a:pt x="179" y="144"/>
                    </a:lnTo>
                    <a:lnTo>
                      <a:pt x="185" y="114"/>
                    </a:lnTo>
                    <a:lnTo>
                      <a:pt x="179" y="90"/>
                    </a:lnTo>
                    <a:lnTo>
                      <a:pt x="173" y="66"/>
                    </a:lnTo>
                    <a:lnTo>
                      <a:pt x="155" y="48"/>
                    </a:lnTo>
                    <a:lnTo>
                      <a:pt x="131" y="30"/>
                    </a:lnTo>
                    <a:lnTo>
                      <a:pt x="72" y="6"/>
                    </a:lnTo>
                    <a:lnTo>
                      <a:pt x="0" y="0"/>
                    </a:lnTo>
                    <a:lnTo>
                      <a:pt x="0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sp>
            <p:nvSpPr>
              <p:cNvPr id="1044" name="Freeform 61"/>
              <p:cNvSpPr>
                <a:spLocks noEditPoints="1"/>
              </p:cNvSpPr>
              <p:nvPr/>
            </p:nvSpPr>
            <p:spPr bwMode="hidden">
              <a:xfrm>
                <a:off x="5345" y="3058"/>
                <a:ext cx="299" cy="186"/>
              </a:xfrm>
              <a:custGeom>
                <a:avLst/>
                <a:gdLst>
                  <a:gd name="T0" fmla="*/ 150 w 299"/>
                  <a:gd name="T1" fmla="*/ 0 h 186"/>
                  <a:gd name="T2" fmla="*/ 90 w 299"/>
                  <a:gd name="T3" fmla="*/ 6 h 186"/>
                  <a:gd name="T4" fmla="*/ 42 w 299"/>
                  <a:gd name="T5" fmla="*/ 30 h 186"/>
                  <a:gd name="T6" fmla="*/ 12 w 299"/>
                  <a:gd name="T7" fmla="*/ 54 h 186"/>
                  <a:gd name="T8" fmla="*/ 6 w 299"/>
                  <a:gd name="T9" fmla="*/ 72 h 186"/>
                  <a:gd name="T10" fmla="*/ 0 w 299"/>
                  <a:gd name="T11" fmla="*/ 90 h 186"/>
                  <a:gd name="T12" fmla="*/ 6 w 299"/>
                  <a:gd name="T13" fmla="*/ 108 h 186"/>
                  <a:gd name="T14" fmla="*/ 12 w 299"/>
                  <a:gd name="T15" fmla="*/ 126 h 186"/>
                  <a:gd name="T16" fmla="*/ 42 w 299"/>
                  <a:gd name="T17" fmla="*/ 156 h 186"/>
                  <a:gd name="T18" fmla="*/ 90 w 299"/>
                  <a:gd name="T19" fmla="*/ 180 h 186"/>
                  <a:gd name="T20" fmla="*/ 150 w 299"/>
                  <a:gd name="T21" fmla="*/ 186 h 186"/>
                  <a:gd name="T22" fmla="*/ 209 w 299"/>
                  <a:gd name="T23" fmla="*/ 180 h 186"/>
                  <a:gd name="T24" fmla="*/ 257 w 299"/>
                  <a:gd name="T25" fmla="*/ 156 h 186"/>
                  <a:gd name="T26" fmla="*/ 287 w 299"/>
                  <a:gd name="T27" fmla="*/ 126 h 186"/>
                  <a:gd name="T28" fmla="*/ 299 w 299"/>
                  <a:gd name="T29" fmla="*/ 108 h 186"/>
                  <a:gd name="T30" fmla="*/ 299 w 299"/>
                  <a:gd name="T31" fmla="*/ 90 h 186"/>
                  <a:gd name="T32" fmla="*/ 299 w 299"/>
                  <a:gd name="T33" fmla="*/ 72 h 186"/>
                  <a:gd name="T34" fmla="*/ 287 w 299"/>
                  <a:gd name="T35" fmla="*/ 54 h 186"/>
                  <a:gd name="T36" fmla="*/ 257 w 299"/>
                  <a:gd name="T37" fmla="*/ 30 h 186"/>
                  <a:gd name="T38" fmla="*/ 209 w 299"/>
                  <a:gd name="T39" fmla="*/ 6 h 186"/>
                  <a:gd name="T40" fmla="*/ 150 w 299"/>
                  <a:gd name="T41" fmla="*/ 0 h 186"/>
                  <a:gd name="T42" fmla="*/ 150 w 299"/>
                  <a:gd name="T43" fmla="*/ 0 h 186"/>
                  <a:gd name="T44" fmla="*/ 150 w 299"/>
                  <a:gd name="T45" fmla="*/ 180 h 186"/>
                  <a:gd name="T46" fmla="*/ 96 w 299"/>
                  <a:gd name="T47" fmla="*/ 174 h 186"/>
                  <a:gd name="T48" fmla="*/ 48 w 299"/>
                  <a:gd name="T49" fmla="*/ 156 h 186"/>
                  <a:gd name="T50" fmla="*/ 18 w 299"/>
                  <a:gd name="T51" fmla="*/ 126 h 186"/>
                  <a:gd name="T52" fmla="*/ 12 w 299"/>
                  <a:gd name="T53" fmla="*/ 108 h 186"/>
                  <a:gd name="T54" fmla="*/ 6 w 299"/>
                  <a:gd name="T55" fmla="*/ 90 h 186"/>
                  <a:gd name="T56" fmla="*/ 12 w 299"/>
                  <a:gd name="T57" fmla="*/ 72 h 186"/>
                  <a:gd name="T58" fmla="*/ 18 w 299"/>
                  <a:gd name="T59" fmla="*/ 54 h 186"/>
                  <a:gd name="T60" fmla="*/ 48 w 299"/>
                  <a:gd name="T61" fmla="*/ 30 h 186"/>
                  <a:gd name="T62" fmla="*/ 96 w 299"/>
                  <a:gd name="T63" fmla="*/ 12 h 186"/>
                  <a:gd name="T64" fmla="*/ 150 w 299"/>
                  <a:gd name="T65" fmla="*/ 6 h 186"/>
                  <a:gd name="T66" fmla="*/ 203 w 299"/>
                  <a:gd name="T67" fmla="*/ 12 h 186"/>
                  <a:gd name="T68" fmla="*/ 251 w 299"/>
                  <a:gd name="T69" fmla="*/ 30 h 186"/>
                  <a:gd name="T70" fmla="*/ 281 w 299"/>
                  <a:gd name="T71" fmla="*/ 54 h 186"/>
                  <a:gd name="T72" fmla="*/ 293 w 299"/>
                  <a:gd name="T73" fmla="*/ 72 h 186"/>
                  <a:gd name="T74" fmla="*/ 293 w 299"/>
                  <a:gd name="T75" fmla="*/ 90 h 186"/>
                  <a:gd name="T76" fmla="*/ 293 w 299"/>
                  <a:gd name="T77" fmla="*/ 108 h 186"/>
                  <a:gd name="T78" fmla="*/ 281 w 299"/>
                  <a:gd name="T79" fmla="*/ 126 h 186"/>
                  <a:gd name="T80" fmla="*/ 251 w 299"/>
                  <a:gd name="T81" fmla="*/ 156 h 186"/>
                  <a:gd name="T82" fmla="*/ 203 w 299"/>
                  <a:gd name="T83" fmla="*/ 174 h 186"/>
                  <a:gd name="T84" fmla="*/ 150 w 299"/>
                  <a:gd name="T85" fmla="*/ 180 h 186"/>
                  <a:gd name="T86" fmla="*/ 150 w 299"/>
                  <a:gd name="T87" fmla="*/ 180 h 18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0" t="0" r="r" b="b"/>
                <a:pathLst>
                  <a:path w="299" h="186">
                    <a:moveTo>
                      <a:pt x="150" y="0"/>
                    </a:moveTo>
                    <a:lnTo>
                      <a:pt x="90" y="6"/>
                    </a:lnTo>
                    <a:lnTo>
                      <a:pt x="42" y="30"/>
                    </a:lnTo>
                    <a:lnTo>
                      <a:pt x="12" y="54"/>
                    </a:lnTo>
                    <a:lnTo>
                      <a:pt x="6" y="72"/>
                    </a:lnTo>
                    <a:lnTo>
                      <a:pt x="0" y="90"/>
                    </a:lnTo>
                    <a:lnTo>
                      <a:pt x="6" y="108"/>
                    </a:lnTo>
                    <a:lnTo>
                      <a:pt x="12" y="126"/>
                    </a:lnTo>
                    <a:lnTo>
                      <a:pt x="42" y="156"/>
                    </a:lnTo>
                    <a:lnTo>
                      <a:pt x="90" y="180"/>
                    </a:lnTo>
                    <a:lnTo>
                      <a:pt x="150" y="186"/>
                    </a:lnTo>
                    <a:lnTo>
                      <a:pt x="209" y="180"/>
                    </a:lnTo>
                    <a:lnTo>
                      <a:pt x="257" y="156"/>
                    </a:lnTo>
                    <a:lnTo>
                      <a:pt x="287" y="126"/>
                    </a:lnTo>
                    <a:lnTo>
                      <a:pt x="299" y="108"/>
                    </a:lnTo>
                    <a:lnTo>
                      <a:pt x="299" y="90"/>
                    </a:lnTo>
                    <a:lnTo>
                      <a:pt x="299" y="72"/>
                    </a:lnTo>
                    <a:lnTo>
                      <a:pt x="287" y="54"/>
                    </a:lnTo>
                    <a:lnTo>
                      <a:pt x="257" y="30"/>
                    </a:lnTo>
                    <a:lnTo>
                      <a:pt x="209" y="6"/>
                    </a:lnTo>
                    <a:lnTo>
                      <a:pt x="150" y="0"/>
                    </a:lnTo>
                    <a:close/>
                    <a:moveTo>
                      <a:pt x="150" y="180"/>
                    </a:moveTo>
                    <a:lnTo>
                      <a:pt x="96" y="174"/>
                    </a:lnTo>
                    <a:lnTo>
                      <a:pt x="48" y="156"/>
                    </a:lnTo>
                    <a:lnTo>
                      <a:pt x="18" y="126"/>
                    </a:lnTo>
                    <a:lnTo>
                      <a:pt x="12" y="108"/>
                    </a:lnTo>
                    <a:lnTo>
                      <a:pt x="6" y="90"/>
                    </a:lnTo>
                    <a:lnTo>
                      <a:pt x="12" y="72"/>
                    </a:lnTo>
                    <a:lnTo>
                      <a:pt x="18" y="54"/>
                    </a:lnTo>
                    <a:lnTo>
                      <a:pt x="48" y="30"/>
                    </a:lnTo>
                    <a:lnTo>
                      <a:pt x="96" y="12"/>
                    </a:lnTo>
                    <a:lnTo>
                      <a:pt x="150" y="6"/>
                    </a:lnTo>
                    <a:lnTo>
                      <a:pt x="203" y="12"/>
                    </a:lnTo>
                    <a:lnTo>
                      <a:pt x="251" y="30"/>
                    </a:lnTo>
                    <a:lnTo>
                      <a:pt x="281" y="54"/>
                    </a:lnTo>
                    <a:lnTo>
                      <a:pt x="293" y="72"/>
                    </a:lnTo>
                    <a:lnTo>
                      <a:pt x="293" y="90"/>
                    </a:lnTo>
                    <a:lnTo>
                      <a:pt x="293" y="108"/>
                    </a:lnTo>
                    <a:lnTo>
                      <a:pt x="281" y="126"/>
                    </a:lnTo>
                    <a:lnTo>
                      <a:pt x="251" y="156"/>
                    </a:lnTo>
                    <a:lnTo>
                      <a:pt x="203" y="174"/>
                    </a:lnTo>
                    <a:lnTo>
                      <a:pt x="150" y="18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t-PT"/>
              </a:p>
            </p:txBody>
          </p:sp>
          <p:grpSp>
            <p:nvGrpSpPr>
              <p:cNvPr id="1045" name="Group 62"/>
              <p:cNvGrpSpPr>
                <a:grpSpLocks/>
              </p:cNvGrpSpPr>
              <p:nvPr/>
            </p:nvGrpSpPr>
            <p:grpSpPr bwMode="auto">
              <a:xfrm>
                <a:off x="5381" y="3085"/>
                <a:ext cx="227" cy="132"/>
                <a:chOff x="5381" y="3085"/>
                <a:chExt cx="227" cy="132"/>
              </a:xfrm>
            </p:grpSpPr>
            <p:sp>
              <p:nvSpPr>
                <p:cNvPr id="1046" name="Oval 63"/>
                <p:cNvSpPr>
                  <a:spLocks noChangeArrowheads="1"/>
                </p:cNvSpPr>
                <p:nvPr userDrawn="1"/>
              </p:nvSpPr>
              <p:spPr bwMode="hidden">
                <a:xfrm>
                  <a:off x="5381" y="3085"/>
                  <a:ext cx="227" cy="13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7" name="Oval 64"/>
                <p:cNvSpPr>
                  <a:spLocks noChangeArrowheads="1"/>
                </p:cNvSpPr>
                <p:nvPr userDrawn="1"/>
              </p:nvSpPr>
              <p:spPr bwMode="hidden">
                <a:xfrm>
                  <a:off x="5403" y="3099"/>
                  <a:ext cx="182" cy="10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8" name="Oval 65"/>
                <p:cNvSpPr>
                  <a:spLocks noChangeArrowheads="1"/>
                </p:cNvSpPr>
                <p:nvPr userDrawn="1"/>
              </p:nvSpPr>
              <p:spPr bwMode="hidden">
                <a:xfrm>
                  <a:off x="5431" y="3109"/>
                  <a:ext cx="125" cy="8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1049" name="Oval 66"/>
                <p:cNvSpPr>
                  <a:spLocks noChangeArrowheads="1"/>
                </p:cNvSpPr>
                <p:nvPr userDrawn="1"/>
              </p:nvSpPr>
              <p:spPr bwMode="hidden">
                <a:xfrm>
                  <a:off x="5458" y="3125"/>
                  <a:ext cx="73" cy="47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sp>
        <p:nvSpPr>
          <p:cNvPr id="137283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</a:t>
            </a:r>
          </a:p>
        </p:txBody>
      </p:sp>
      <p:sp>
        <p:nvSpPr>
          <p:cNvPr id="137284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137285" name="Rectangle 6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7286" name="Rectangle 7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137287" name="Rectangle 7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pPr>
              <a:defRPr/>
            </a:pPr>
            <a:fld id="{A4A00482-81D2-4DD7-835B-71B2A31596C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9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  <p:sldLayoutId id="214748386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Ø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5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6" Type="http://schemas.openxmlformats.org/officeDocument/2006/relationships/image" Target="../media/image13.png"/><Relationship Id="rId20" Type="http://schemas.openxmlformats.org/officeDocument/2006/relationships/image" Target="../media/image1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2.jpeg"/><Relationship Id="rId10" Type="http://schemas.openxmlformats.org/officeDocument/2006/relationships/image" Target="../media/image8.png"/><Relationship Id="rId19" Type="http://schemas.openxmlformats.org/officeDocument/2006/relationships/hyperlink" Target="http://www.paneuro.ru/main/oth/moda/boss/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hyperlink" Target="http://www.picsearch.com/imageDetail.cgi?id=IbGAjGTw7OcFIzJOUlwn3ddggGlP1-g601ev35SD9b4&amp;width=1003&amp;start=1&amp;q=Rolex%20brand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1981200"/>
            <a:ext cx="6318250" cy="2209800"/>
          </a:xfrm>
          <a:solidFill>
            <a:srgbClr val="003366"/>
          </a:solidFill>
          <a:ln w="12700" cap="flat">
            <a:solidFill>
              <a:srgbClr val="3365FB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/>
          <a:lstStyle/>
          <a:p>
            <a:pPr>
              <a:lnSpc>
                <a:spcPct val="115000"/>
              </a:lnSpc>
              <a:defRPr/>
            </a:pPr>
            <a:r>
              <a:rPr lang="pt-PT" sz="3600" dirty="0">
                <a:solidFill>
                  <a:srgbClr val="FFFF00"/>
                </a:solidFill>
              </a:rPr>
              <a:t>Estratégias de Diferenciação</a:t>
            </a:r>
            <a:endParaRPr lang="pt-PT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4100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Estratégias de </a:t>
            </a:r>
            <a:r>
              <a:rPr lang="pt-PT" sz="2800" b="1" dirty="0" smtClean="0">
                <a:solidFill>
                  <a:srgbClr val="FFFF00"/>
                </a:solidFill>
              </a:rPr>
              <a:t>Diferenciação</a:t>
            </a:r>
          </a:p>
        </p:txBody>
      </p:sp>
      <p:sp>
        <p:nvSpPr>
          <p:cNvPr id="4102" name="Rectângulo 44"/>
          <p:cNvSpPr>
            <a:spLocks noChangeArrowheads="1"/>
          </p:cNvSpPr>
          <p:nvPr/>
        </p:nvSpPr>
        <p:spPr bwMode="auto">
          <a:xfrm>
            <a:off x="1116013" y="1957388"/>
            <a:ext cx="7466012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6600"/>
              <a:t>Ser diferente é ser inteligente</a:t>
            </a:r>
            <a:r>
              <a:rPr lang="pt-PT">
                <a:solidFill>
                  <a:srgbClr val="FF0000"/>
                </a:solidFill>
              </a:rPr>
              <a:t>:</a:t>
            </a:r>
            <a:endParaRPr lang="pt-PT"/>
          </a:p>
        </p:txBody>
      </p:sp>
      <p:sp>
        <p:nvSpPr>
          <p:cNvPr id="4103" name="Rectângulo 2"/>
          <p:cNvSpPr>
            <a:spLocks noChangeArrowheads="1"/>
          </p:cNvSpPr>
          <p:nvPr/>
        </p:nvSpPr>
        <p:spPr bwMode="auto">
          <a:xfrm>
            <a:off x="685800" y="4419600"/>
            <a:ext cx="789622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PT" sz="2000" i="1"/>
              <a:t>A empresa diferencia-se da concorrência quando oferece qualquer coisa única que é valorizada pelos clientes.</a:t>
            </a:r>
          </a:p>
          <a:p>
            <a:endParaRPr lang="pt-PT" sz="2000"/>
          </a:p>
          <a:p>
            <a:r>
              <a:rPr lang="pt-PT" sz="2000"/>
              <a:t>A vantagem da diferenciação ocorre quando a empresa obtém no mercado um acréscimo preço que é superior ao custo de providenciar essa diferenciação.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Estratégias de Diferenciação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10" name="AutoShape 4"/>
          <p:cNvSpPr>
            <a:spLocks noChangeArrowheads="1"/>
          </p:cNvSpPr>
          <p:nvPr/>
        </p:nvSpPr>
        <p:spPr bwMode="auto">
          <a:xfrm>
            <a:off x="2506663" y="1905000"/>
            <a:ext cx="4130675" cy="5873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15686"/>
                  <a:invGamma/>
                </a:schemeClr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lIns="90484" tIns="44448" rIns="90484" bIns="44448" anchor="ctr"/>
          <a:lstStyle/>
          <a:p>
            <a:pPr algn="ctr" eaLnBrk="0" hangingPunct="0">
              <a:defRPr/>
            </a:pPr>
            <a:r>
              <a:rPr lang="pt-P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Objectivo</a:t>
            </a:r>
          </a:p>
        </p:txBody>
      </p:sp>
      <p:sp>
        <p:nvSpPr>
          <p:cNvPr id="5128" name="Rectângulo 2"/>
          <p:cNvSpPr>
            <a:spLocks noChangeArrowheads="1"/>
          </p:cNvSpPr>
          <p:nvPr/>
        </p:nvSpPr>
        <p:spPr bwMode="auto">
          <a:xfrm>
            <a:off x="406400" y="2667000"/>
            <a:ext cx="8382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</a:pPr>
            <a:r>
              <a:rPr lang="pt-PT" sz="2400"/>
              <a:t>Incorporar características </a:t>
            </a:r>
            <a:r>
              <a:rPr lang="pt-PT" sz="2400" b="1" i="1">
                <a:solidFill>
                  <a:srgbClr val="FFFF00"/>
                </a:solidFill>
              </a:rPr>
              <a:t>diferenciadoras</a:t>
            </a:r>
            <a:r>
              <a:rPr lang="pt-PT" sz="2400" b="1" i="1">
                <a:solidFill>
                  <a:schemeClr val="folHlink"/>
                </a:solidFill>
              </a:rPr>
              <a:t> </a:t>
            </a:r>
            <a:r>
              <a:rPr lang="pt-PT" sz="2400"/>
              <a:t>que façam os compradores </a:t>
            </a:r>
            <a:r>
              <a:rPr lang="pt-PT" sz="2400" b="1" i="1">
                <a:solidFill>
                  <a:srgbClr val="FFFF00"/>
                </a:solidFill>
              </a:rPr>
              <a:t>preferir</a:t>
            </a:r>
            <a:r>
              <a:rPr lang="pt-PT" sz="2400">
                <a:solidFill>
                  <a:srgbClr val="FFFF00"/>
                </a:solidFill>
              </a:rPr>
              <a:t> </a:t>
            </a:r>
            <a:r>
              <a:rPr lang="pt-PT" sz="2400"/>
              <a:t> comprar o </a:t>
            </a:r>
            <a:r>
              <a:rPr lang="pt-PT" sz="2400" b="1" i="1">
                <a:solidFill>
                  <a:srgbClr val="FFFF00"/>
                </a:solidFill>
              </a:rPr>
              <a:t>produto ou serviço  </a:t>
            </a:r>
            <a:r>
              <a:rPr lang="pt-PT" sz="2400"/>
              <a:t>da empresa aos demais</a:t>
            </a:r>
          </a:p>
        </p:txBody>
      </p:sp>
      <p:sp>
        <p:nvSpPr>
          <p:cNvPr id="12" name="AutoShape 7"/>
          <p:cNvSpPr>
            <a:spLocks noChangeArrowheads="1"/>
          </p:cNvSpPr>
          <p:nvPr/>
        </p:nvSpPr>
        <p:spPr bwMode="auto">
          <a:xfrm>
            <a:off x="2443163" y="3962400"/>
            <a:ext cx="4129087" cy="587375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15686"/>
                  <a:invGamma/>
                </a:schemeClr>
              </a:gs>
              <a:gs pos="100000">
                <a:schemeClr val="folHlink"/>
              </a:gs>
            </a:gsLst>
            <a:lin ang="2700000" scaled="1"/>
          </a:gradFill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lIns="90484" tIns="44448" rIns="90484" bIns="44448" anchor="ctr"/>
          <a:lstStyle/>
          <a:p>
            <a:pPr algn="ctr" eaLnBrk="0" hangingPunct="0">
              <a:defRPr/>
            </a:pPr>
            <a:r>
              <a:rPr lang="pt-PT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Chaves para o Sucesso</a:t>
            </a:r>
          </a:p>
        </p:txBody>
      </p:sp>
      <p:sp>
        <p:nvSpPr>
          <p:cNvPr id="5130" name="Rectângulo 3"/>
          <p:cNvSpPr>
            <a:spLocks noChangeArrowheads="1"/>
          </p:cNvSpPr>
          <p:nvPr/>
        </p:nvSpPr>
        <p:spPr bwMode="auto">
          <a:xfrm>
            <a:off x="401638" y="4724400"/>
            <a:ext cx="8153400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spcBef>
                <a:spcPct val="25000"/>
              </a:spcBef>
              <a:spcAft>
                <a:spcPct val="25000"/>
              </a:spcAft>
            </a:pPr>
            <a:r>
              <a:rPr lang="pt-PT" sz="2000"/>
              <a:t>Encontrar formas de diferenciar que </a:t>
            </a:r>
            <a:r>
              <a:rPr lang="pt-PT" sz="2000" b="1" i="1">
                <a:solidFill>
                  <a:srgbClr val="FFFF00"/>
                </a:solidFill>
              </a:rPr>
              <a:t>criem valor </a:t>
            </a:r>
            <a:r>
              <a:rPr lang="pt-PT" sz="2000"/>
              <a:t>para os compradores e que </a:t>
            </a:r>
            <a:r>
              <a:rPr lang="pt-PT" sz="2000" b="1" i="1">
                <a:solidFill>
                  <a:srgbClr val="FFFF00"/>
                </a:solidFill>
              </a:rPr>
              <a:t>não sejam facilmente  copiadas (do ponto de vista do processo ou do custo) </a:t>
            </a:r>
            <a:r>
              <a:rPr lang="pt-PT" sz="2000"/>
              <a:t>pelos rivais</a:t>
            </a:r>
          </a:p>
          <a:p>
            <a:pPr>
              <a:spcBef>
                <a:spcPct val="25000"/>
              </a:spcBef>
              <a:spcAft>
                <a:spcPct val="25000"/>
              </a:spcAft>
            </a:pPr>
            <a:r>
              <a:rPr lang="pt-PT" sz="2000" b="1" i="1">
                <a:solidFill>
                  <a:srgbClr val="FFFF00"/>
                </a:solidFill>
              </a:rPr>
              <a:t>Não gastar mais do que o necessário e que um preço premium</a:t>
            </a:r>
            <a:r>
              <a:rPr lang="pt-PT" sz="2000">
                <a:solidFill>
                  <a:srgbClr val="FFFF00"/>
                </a:solidFill>
              </a:rPr>
              <a:t> </a:t>
            </a:r>
            <a:r>
              <a:rPr lang="pt-PT" sz="2000"/>
              <a:t>possa ser cobrado para alcançar a diferenciação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b="1" dirty="0">
                <a:solidFill>
                  <a:srgbClr val="FFFF00"/>
                </a:solidFill>
              </a:rPr>
              <a:t>Estratégias de Diferenciação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27" name="Rectangle 2"/>
          <p:cNvSpPr>
            <a:spLocks noGrp="1" noChangeArrowheads="1"/>
          </p:cNvSpPr>
          <p:nvPr>
            <p:ph idx="1"/>
          </p:nvPr>
        </p:nvSpPr>
        <p:spPr>
          <a:xfrm>
            <a:off x="722313" y="2017713"/>
            <a:ext cx="7570787" cy="1944687"/>
          </a:xfrm>
        </p:spPr>
        <p:txBody>
          <a:bodyPr>
            <a:noAutofit/>
          </a:bodyPr>
          <a:lstStyle/>
          <a:p>
            <a:pPr marL="0" indent="0">
              <a:spcAft>
                <a:spcPts val="1200"/>
              </a:spcAft>
              <a:buFont typeface="Wingdings" pitchFamily="2" charset="2"/>
              <a:buNone/>
              <a:defRPr/>
            </a:pPr>
            <a:r>
              <a:rPr lang="pt-PT" sz="4800" dirty="0" smtClean="0"/>
              <a:t>A Diferenciação deve estar inculcada em todas as actividades da organização, bem como na cultura organizacional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</a:rPr>
              <a:t>Elementos para a Diferenciação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43" name="Rectangle 7"/>
          <p:cNvSpPr txBox="1">
            <a:spLocks noChangeArrowheads="1"/>
          </p:cNvSpPr>
          <p:nvPr/>
        </p:nvSpPr>
        <p:spPr bwMode="auto">
          <a:xfrm>
            <a:off x="2095500" y="5876925"/>
            <a:ext cx="647700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lnSpc>
                <a:spcPct val="90000"/>
              </a:lnSpc>
              <a:defRPr/>
            </a:pPr>
            <a:endParaRPr lang="en-US" sz="2200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pt-PT" sz="2200" b="1" dirty="0" smtClean="0"/>
              <a:t>-</a:t>
            </a:r>
          </a:p>
        </p:txBody>
      </p:sp>
      <p:sp>
        <p:nvSpPr>
          <p:cNvPr id="24" name="Rectangle 5"/>
          <p:cNvSpPr>
            <a:spLocks noGrp="1" noChangeArrowheads="1"/>
          </p:cNvSpPr>
          <p:nvPr>
            <p:ph idx="1"/>
          </p:nvPr>
        </p:nvSpPr>
        <p:spPr>
          <a:xfrm>
            <a:off x="0" y="1752600"/>
            <a:ext cx="9144000" cy="5105400"/>
          </a:xfrm>
        </p:spPr>
        <p:txBody>
          <a:bodyPr>
            <a:normAutofit/>
          </a:bodyPr>
          <a:lstStyle/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>
                <a:effectLst/>
              </a:rPr>
              <a:t>Sabor único 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>
                <a:effectLst/>
              </a:rPr>
              <a:t>Múltiplas características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>
                <a:effectLst/>
              </a:rPr>
              <a:t>Selecção ampla e “</a:t>
            </a:r>
            <a:r>
              <a:rPr lang="pt-PT" sz="2400" dirty="0" err="1">
                <a:effectLst/>
              </a:rPr>
              <a:t>one</a:t>
            </a:r>
            <a:r>
              <a:rPr lang="pt-PT" sz="2400" dirty="0">
                <a:effectLst/>
              </a:rPr>
              <a:t> stop </a:t>
            </a:r>
            <a:r>
              <a:rPr lang="pt-PT" sz="2400" dirty="0" err="1">
                <a:effectLst/>
              </a:rPr>
              <a:t>shopping</a:t>
            </a:r>
            <a:r>
              <a:rPr lang="pt-PT" sz="2400" dirty="0" smtClean="0">
                <a:effectLst/>
              </a:rPr>
              <a:t>”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>
                <a:effectLst/>
              </a:rPr>
              <a:t>Serviços Superiores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>
                <a:effectLst/>
              </a:rPr>
              <a:t>Design, engenharia, desempenho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>
                <a:effectLst/>
              </a:rPr>
              <a:t>Prestígio</a:t>
            </a:r>
            <a:endParaRPr lang="pt-PT" sz="2400" dirty="0" smtClean="0">
              <a:effectLst/>
            </a:endParaRP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>
                <a:effectLst/>
              </a:rPr>
              <a:t>Fiabilidade do Produto</a:t>
            </a:r>
            <a:endParaRPr lang="pt-PT" sz="2400" dirty="0" smtClean="0"/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>
                <a:effectLst/>
              </a:rPr>
              <a:t>Liderança Tecnológica</a:t>
            </a:r>
            <a:endParaRPr lang="pt-PT" sz="2400" dirty="0" smtClean="0"/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2400" dirty="0" smtClean="0">
                <a:effectLst/>
              </a:rPr>
              <a:t>Imagem Topo de Linha</a:t>
            </a:r>
            <a:endParaRPr lang="pt-PT" sz="2400" dirty="0" smtClean="0"/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endParaRPr lang="pt-PT" sz="2400" i="1" dirty="0" smtClean="0"/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endParaRPr lang="pt-PT" sz="2400" i="1" dirty="0"/>
          </a:p>
        </p:txBody>
      </p:sp>
      <p:pic>
        <p:nvPicPr>
          <p:cNvPr id="717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1773238"/>
            <a:ext cx="1273175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8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1913" y="2895600"/>
            <a:ext cx="121126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9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1913" y="4038600"/>
            <a:ext cx="1211262" cy="99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0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5950" y="5189538"/>
            <a:ext cx="1927225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1" name="Picture 9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6043613"/>
            <a:ext cx="1676400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2" name="Picture 10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850" y="5740400"/>
            <a:ext cx="101600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3" name="Picture 1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3963" y="4843463"/>
            <a:ext cx="1766887" cy="690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4" name="Picture 1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038600"/>
            <a:ext cx="2066925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5" name="Picture 1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6625" y="2911475"/>
            <a:ext cx="1409700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6" name="Picture 14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1038" y="1860550"/>
            <a:ext cx="1665287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7" name="Picture 15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463" y="5857875"/>
            <a:ext cx="79057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8" name="Picture 4" descr="Click to show &quot;Rolex brand&quot; result 9">
            <a:hlinkClick r:id="rId14"/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7950" y="4233863"/>
            <a:ext cx="90487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89" name="Picture 16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7363" y="1800225"/>
            <a:ext cx="1050925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90" name="Picture 17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067425"/>
            <a:ext cx="16764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91" name="Picture 1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2688" y="3178175"/>
            <a:ext cx="78105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92" name="Picture 10" descr="Click to show &quot;Hugo Boss&quot; result 1">
            <a:hlinkClick r:id="rId19"/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5767388"/>
            <a:ext cx="167640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</a:rPr>
              <a:t>Onde Encontrar Oportunidades de Diferenciação na Cadeia de Valor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idx="1"/>
          </p:nvPr>
        </p:nvSpPr>
        <p:spPr>
          <a:xfrm>
            <a:off x="720725" y="1981200"/>
            <a:ext cx="8423275" cy="4724400"/>
          </a:xfrm>
        </p:spPr>
        <p:txBody>
          <a:bodyPr>
            <a:normAutofit fontScale="32500" lnSpcReduction="20000"/>
          </a:bodyPr>
          <a:lstStyle/>
          <a:p>
            <a:pPr>
              <a:defRPr/>
            </a:pPr>
            <a:r>
              <a:rPr lang="pt-PT" sz="7400" dirty="0"/>
              <a:t>Actividades de compras (</a:t>
            </a:r>
            <a:r>
              <a:rPr lang="pt-PT" sz="7400" dirty="0" err="1"/>
              <a:t>procurement</a:t>
            </a:r>
            <a:r>
              <a:rPr lang="pt-PT" sz="7400" dirty="0"/>
              <a:t>)</a:t>
            </a:r>
          </a:p>
          <a:p>
            <a:pPr>
              <a:defRPr/>
            </a:pPr>
            <a:endParaRPr lang="pt-PT" sz="7400" dirty="0" smtClean="0"/>
          </a:p>
          <a:p>
            <a:pPr>
              <a:defRPr/>
            </a:pPr>
            <a:r>
              <a:rPr lang="pt-PT" sz="7400" dirty="0"/>
              <a:t>Actividades de I&amp;D e design</a:t>
            </a:r>
          </a:p>
          <a:p>
            <a:pPr>
              <a:defRPr/>
            </a:pPr>
            <a:endParaRPr lang="pt-PT" sz="7400" dirty="0" smtClean="0"/>
          </a:p>
          <a:p>
            <a:pPr>
              <a:defRPr/>
            </a:pPr>
            <a:r>
              <a:rPr lang="pt-PT" sz="7400" dirty="0"/>
              <a:t>Actividades relacionadas ao processo produtivo/ tecnologia</a:t>
            </a:r>
          </a:p>
          <a:p>
            <a:pPr>
              <a:defRPr/>
            </a:pPr>
            <a:endParaRPr lang="pt-PT" sz="7400" dirty="0" smtClean="0"/>
          </a:p>
          <a:p>
            <a:pPr>
              <a:defRPr/>
            </a:pPr>
            <a:r>
              <a:rPr lang="pt-PT" sz="7400" dirty="0"/>
              <a:t>Actividades relacionadas à distribuição</a:t>
            </a:r>
          </a:p>
          <a:p>
            <a:pPr>
              <a:defRPr/>
            </a:pPr>
            <a:endParaRPr lang="pt-PT" sz="7400" dirty="0" smtClean="0"/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r>
              <a:rPr lang="pt-PT" sz="7400" dirty="0"/>
              <a:t>Actividades de Marketing, vendas e serviços ao consumidor</a:t>
            </a:r>
          </a:p>
          <a:p>
            <a:pPr>
              <a:spcBef>
                <a:spcPct val="10000"/>
              </a:spcBef>
              <a:spcAft>
                <a:spcPct val="10000"/>
              </a:spcAft>
              <a:defRPr/>
            </a:pPr>
            <a:endParaRPr lang="pt-PT" sz="4400" dirty="0" smtClean="0"/>
          </a:p>
          <a:p>
            <a:pPr marL="0" indent="0">
              <a:spcBef>
                <a:spcPct val="10000"/>
              </a:spcBef>
              <a:spcAft>
                <a:spcPct val="10000"/>
              </a:spcAft>
              <a:buFont typeface="Wingdings" pitchFamily="2" charset="2"/>
              <a:buNone/>
              <a:defRPr/>
            </a:pPr>
            <a:endParaRPr lang="pt-PT" sz="2400" i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Alcançar uma Vantagem com Base na Diferenciação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11" name="AutoShape 3"/>
          <p:cNvSpPr>
            <a:spLocks noChangeArrowheads="1"/>
          </p:cNvSpPr>
          <p:nvPr/>
        </p:nvSpPr>
        <p:spPr bwMode="auto">
          <a:xfrm>
            <a:off x="3263900" y="1958975"/>
            <a:ext cx="2755900" cy="457200"/>
          </a:xfrm>
          <a:prstGeom prst="roundRect">
            <a:avLst>
              <a:gd name="adj" fmla="val 12421"/>
            </a:avLst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9412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lIns="90484" tIns="44448" rIns="90484" bIns="44448" anchor="ctr"/>
          <a:lstStyle/>
          <a:p>
            <a:pPr algn="ctr">
              <a:defRPr/>
            </a:pPr>
            <a:r>
              <a:rPr lang="pt-PT" sz="2000" b="1">
                <a:solidFill>
                  <a:srgbClr val="990033"/>
                </a:solidFill>
              </a:rPr>
              <a:t>Abordagem1</a:t>
            </a:r>
          </a:p>
        </p:txBody>
      </p:sp>
      <p:sp>
        <p:nvSpPr>
          <p:cNvPr id="9222" name="Rectangle 10"/>
          <p:cNvSpPr>
            <a:spLocks noChangeArrowheads="1"/>
          </p:cNvSpPr>
          <p:nvPr/>
        </p:nvSpPr>
        <p:spPr bwMode="auto">
          <a:xfrm>
            <a:off x="465138" y="2528888"/>
            <a:ext cx="8212137" cy="900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4" tIns="44448" rIns="90484" bIns="44448"/>
          <a:lstStyle/>
          <a:p>
            <a:pPr algn="ctr">
              <a:lnSpc>
                <a:spcPct val="90000"/>
              </a:lnSpc>
              <a:defRPr/>
            </a:pPr>
            <a:r>
              <a:rPr lang="pt-PT" sz="2000" dirty="0">
                <a:latin typeface="+mn-lt"/>
              </a:rPr>
              <a:t>Incorporar características de produtos que </a:t>
            </a:r>
            <a:br>
              <a:rPr lang="pt-PT" sz="2000" dirty="0">
                <a:latin typeface="+mn-lt"/>
              </a:rPr>
            </a:br>
            <a:r>
              <a:rPr lang="pt-PT" sz="2000" dirty="0">
                <a:latin typeface="+mn-lt"/>
              </a:rPr>
              <a:t>diminuam o custo geral do uso do produto</a:t>
            </a: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3194050" y="3255963"/>
            <a:ext cx="2755900" cy="469900"/>
          </a:xfrm>
          <a:prstGeom prst="roundRect">
            <a:avLst>
              <a:gd name="adj" fmla="val 12421"/>
            </a:avLst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9412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lIns="90484" tIns="44448" rIns="90484" bIns="44448" anchor="ctr"/>
          <a:lstStyle/>
          <a:p>
            <a:pPr algn="ctr">
              <a:defRPr/>
            </a:pPr>
            <a:r>
              <a:rPr lang="pt-PT" sz="2000" b="1">
                <a:solidFill>
                  <a:srgbClr val="990033"/>
                </a:solidFill>
              </a:rPr>
              <a:t>Abordagem 2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654050" y="3746500"/>
            <a:ext cx="8210550" cy="901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4" tIns="44448" rIns="90484" bIns="44448"/>
          <a:lstStyle/>
          <a:p>
            <a:pPr algn="ctr">
              <a:lnSpc>
                <a:spcPct val="90000"/>
              </a:lnSpc>
              <a:defRPr/>
            </a:pPr>
            <a:r>
              <a:rPr lang="pt-PT" sz="2000" dirty="0">
                <a:latin typeface="+mn-lt"/>
              </a:rPr>
              <a:t>Incorporar características de produtos que aumentem o desempenho que os compradores recebem do produto</a:t>
            </a: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3194050" y="4411663"/>
            <a:ext cx="2755900" cy="473075"/>
          </a:xfrm>
          <a:prstGeom prst="roundRect">
            <a:avLst>
              <a:gd name="adj" fmla="val 12421"/>
            </a:avLst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9412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lIns="90484" tIns="44448" rIns="90484" bIns="44448" anchor="ctr"/>
          <a:lstStyle/>
          <a:p>
            <a:pPr algn="ctr">
              <a:defRPr/>
            </a:pPr>
            <a:r>
              <a:rPr lang="pt-PT" sz="2000" b="1">
                <a:solidFill>
                  <a:srgbClr val="990033"/>
                </a:solidFill>
              </a:rPr>
              <a:t>Abordagem 3</a:t>
            </a:r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357188" y="4910138"/>
            <a:ext cx="8518525" cy="9032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4" tIns="44448" rIns="90484" bIns="44448"/>
          <a:lstStyle/>
          <a:p>
            <a:pPr algn="ctr">
              <a:lnSpc>
                <a:spcPct val="90000"/>
              </a:lnSpc>
              <a:defRPr/>
            </a:pPr>
            <a:r>
              <a:rPr lang="pt-PT" sz="2000" dirty="0">
                <a:latin typeface="+mn-lt"/>
              </a:rPr>
              <a:t>Incorporar características de produtos que aumentem a satisfação do comprador em aspectos não-económicos e intangíveis</a:t>
            </a:r>
          </a:p>
        </p:txBody>
      </p:sp>
      <p:sp>
        <p:nvSpPr>
          <p:cNvPr id="12" name="AutoShape 9"/>
          <p:cNvSpPr>
            <a:spLocks noChangeArrowheads="1"/>
          </p:cNvSpPr>
          <p:nvPr/>
        </p:nvSpPr>
        <p:spPr bwMode="auto">
          <a:xfrm>
            <a:off x="3222625" y="5630863"/>
            <a:ext cx="2749550" cy="455612"/>
          </a:xfrm>
          <a:prstGeom prst="roundRect">
            <a:avLst>
              <a:gd name="adj" fmla="val 12421"/>
            </a:avLst>
          </a:prstGeom>
          <a:gradFill rotWithShape="1">
            <a:gsLst>
              <a:gs pos="0">
                <a:schemeClr val="folHlink"/>
              </a:gs>
              <a:gs pos="50000">
                <a:schemeClr val="folHlink">
                  <a:gamma/>
                  <a:tint val="9412"/>
                  <a:invGamma/>
                </a:schemeClr>
              </a:gs>
              <a:gs pos="100000">
                <a:schemeClr val="folHlink"/>
              </a:gs>
            </a:gsLst>
            <a:lin ang="5400000" scaled="1"/>
          </a:gradFill>
          <a:ln w="12700">
            <a:solidFill>
              <a:srgbClr val="000099"/>
            </a:solidFill>
            <a:round/>
            <a:headEnd/>
            <a:tailEnd/>
          </a:ln>
          <a:effectLst/>
        </p:spPr>
        <p:txBody>
          <a:bodyPr wrap="none" lIns="90484" tIns="44448" rIns="90484" bIns="44448" anchor="ctr"/>
          <a:lstStyle/>
          <a:p>
            <a:pPr algn="ctr">
              <a:defRPr/>
            </a:pPr>
            <a:r>
              <a:rPr lang="pt-PT" sz="2000" b="1">
                <a:solidFill>
                  <a:srgbClr val="990033"/>
                </a:solidFill>
              </a:rPr>
              <a:t>Abordagem 4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796925" y="6224588"/>
            <a:ext cx="7924800" cy="4746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4" tIns="44448" rIns="90484" bIns="44448"/>
          <a:lstStyle/>
          <a:p>
            <a:pPr algn="ctr">
              <a:lnSpc>
                <a:spcPct val="90000"/>
              </a:lnSpc>
              <a:defRPr/>
            </a:pPr>
            <a:r>
              <a:rPr lang="pt-PT" sz="2000" dirty="0">
                <a:latin typeface="+mn-lt"/>
              </a:rPr>
              <a:t>Competir com base em capacidades superiores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Situações em que uma estratégia </a:t>
            </a:r>
            <a:r>
              <a:rPr lang="pt-PT" sz="28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</a:t>
            </a:r>
            <a:r>
              <a:rPr lang="pt-PT" sz="280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diferenciação </a:t>
            </a: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funciona melhor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8" name="Rectangle 3"/>
          <p:cNvSpPr>
            <a:spLocks noGrp="1" noChangeArrowheads="1"/>
          </p:cNvSpPr>
          <p:nvPr>
            <p:ph idx="1"/>
          </p:nvPr>
        </p:nvSpPr>
        <p:spPr>
          <a:xfrm>
            <a:off x="557213" y="1857375"/>
            <a:ext cx="8029575" cy="5000625"/>
          </a:xfrm>
        </p:spPr>
        <p:txBody>
          <a:bodyPr>
            <a:noAutofit/>
          </a:bodyPr>
          <a:lstStyle/>
          <a:p>
            <a:pPr>
              <a:spcBef>
                <a:spcPct val="25000"/>
              </a:spcBef>
              <a:spcAft>
                <a:spcPct val="30000"/>
              </a:spcAft>
              <a:defRPr/>
            </a:pPr>
            <a:r>
              <a:rPr lang="pt-PT" sz="2400" dirty="0" smtClean="0"/>
              <a:t>Diversidade </a:t>
            </a:r>
            <a:r>
              <a:rPr lang="pt-PT" sz="2400" dirty="0"/>
              <a:t>de necessidades e usos dados ao produto </a:t>
            </a:r>
            <a:endParaRPr lang="pt-PT" sz="2400" dirty="0" smtClean="0"/>
          </a:p>
          <a:p>
            <a:pPr>
              <a:spcBef>
                <a:spcPct val="25000"/>
              </a:spcBef>
              <a:spcAft>
                <a:spcPct val="30000"/>
              </a:spcAft>
              <a:defRPr/>
            </a:pPr>
            <a:endParaRPr lang="pt-PT" sz="1600" dirty="0" smtClean="0"/>
          </a:p>
          <a:p>
            <a:pPr>
              <a:spcBef>
                <a:spcPct val="25000"/>
              </a:spcBef>
              <a:spcAft>
                <a:spcPct val="30000"/>
              </a:spcAft>
              <a:defRPr/>
            </a:pPr>
            <a:r>
              <a:rPr lang="pt-PT" sz="2400" dirty="0" smtClean="0"/>
              <a:t>Existem </a:t>
            </a:r>
            <a:r>
              <a:rPr lang="pt-PT" sz="2400" dirty="0"/>
              <a:t>várias formas de diferenciar o produto e muitos consumidores que dão valor a essas </a:t>
            </a:r>
            <a:r>
              <a:rPr lang="pt-PT" sz="2400" dirty="0" smtClean="0"/>
              <a:t>diferenciações</a:t>
            </a:r>
          </a:p>
          <a:p>
            <a:pPr>
              <a:spcBef>
                <a:spcPct val="25000"/>
              </a:spcBef>
              <a:spcAft>
                <a:spcPct val="30000"/>
              </a:spcAft>
              <a:defRPr/>
            </a:pPr>
            <a:endParaRPr lang="pt-PT" sz="1600" dirty="0" smtClean="0"/>
          </a:p>
          <a:p>
            <a:pPr>
              <a:spcBef>
                <a:spcPct val="25000"/>
              </a:spcBef>
              <a:spcAft>
                <a:spcPct val="30000"/>
              </a:spcAft>
              <a:defRPr/>
            </a:pPr>
            <a:r>
              <a:rPr lang="pt-PT" sz="2400" dirty="0" smtClean="0"/>
              <a:t>Poucos </a:t>
            </a:r>
            <a:r>
              <a:rPr lang="pt-PT" sz="2400" dirty="0"/>
              <a:t>rivais a seguir uma abordagem de diferenciação </a:t>
            </a:r>
            <a:r>
              <a:rPr lang="pt-PT" sz="2400" dirty="0" smtClean="0"/>
              <a:t>semelhante</a:t>
            </a:r>
          </a:p>
          <a:p>
            <a:pPr>
              <a:spcBef>
                <a:spcPct val="25000"/>
              </a:spcBef>
              <a:spcAft>
                <a:spcPct val="30000"/>
              </a:spcAft>
              <a:defRPr/>
            </a:pPr>
            <a:endParaRPr lang="pt-PT" sz="1600" dirty="0" smtClean="0"/>
          </a:p>
          <a:p>
            <a:pPr>
              <a:spcBef>
                <a:spcPct val="25000"/>
              </a:spcBef>
              <a:spcAft>
                <a:spcPct val="30000"/>
              </a:spcAft>
              <a:defRPr/>
            </a:pPr>
            <a:r>
              <a:rPr lang="pt-PT" sz="2400" dirty="0" smtClean="0"/>
              <a:t>Mudança </a:t>
            </a:r>
            <a:r>
              <a:rPr lang="pt-PT" sz="2400" dirty="0"/>
              <a:t>tecnológica rápida e </a:t>
            </a:r>
            <a:r>
              <a:rPr lang="pt-PT" sz="2400" dirty="0" smtClean="0"/>
              <a:t>competição </a:t>
            </a:r>
            <a:r>
              <a:rPr lang="pt-PT" sz="2400" dirty="0"/>
              <a:t>baseada em evoluções constantes de características do </a:t>
            </a:r>
            <a:r>
              <a:rPr lang="pt-PT" sz="2400" dirty="0" smtClean="0"/>
              <a:t>produto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title"/>
          </p:nvPr>
        </p:nvSpPr>
        <p:spPr>
          <a:xfrm>
            <a:off x="1155700" y="304800"/>
            <a:ext cx="6832600" cy="1295400"/>
          </a:xfrm>
          <a:solidFill>
            <a:srgbClr val="003366"/>
          </a:solidFill>
          <a:ln w="25400" cap="flat">
            <a:solidFill>
              <a:srgbClr val="3366FF"/>
            </a:solidFill>
          </a:ln>
          <a:effectLst>
            <a:outerShdw dist="107763" dir="2700000" algn="ctr" rotWithShape="0">
              <a:schemeClr val="bg2"/>
            </a:outerShdw>
          </a:effectLst>
        </p:spPr>
        <p:txBody>
          <a:bodyPr lIns="90488" tIns="44450" rIns="90488" bIns="44450" anchorCtr="0"/>
          <a:lstStyle/>
          <a:p>
            <a:pPr eaLnBrk="1" hangingPunct="1">
              <a:defRPr/>
            </a:pPr>
            <a:r>
              <a:rPr lang="pt-PT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Riscos das Estratégias de Diferenciação</a:t>
            </a:r>
            <a:endParaRPr lang="pt-PT" sz="2800" b="1" dirty="0" smtClean="0">
              <a:solidFill>
                <a:srgbClr val="FFFF00"/>
              </a:solidFill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57200" y="1828800"/>
            <a:ext cx="8534400" cy="537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normAutofit fontScale="92500" lnSpcReduction="10000"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600" dirty="0" smtClean="0"/>
              <a:t>As características de “apelo” do produto são facilmente copiáveis pelos rivais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600" dirty="0" smtClean="0"/>
              <a:t>Compradores vêem pouco valor nos atributos de diferenciação/exclusivos do produto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600" dirty="0" smtClean="0"/>
              <a:t>Gastos excessivos para diferenciar o produto, reduzindo o lucro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600" dirty="0" err="1" smtClean="0"/>
              <a:t>Super-diferenciação</a:t>
            </a:r>
            <a:r>
              <a:rPr lang="pt-PT" sz="2600" dirty="0" smtClean="0"/>
              <a:t>, de tal forma que as características do produto excedem as necessidades do consumidor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600" dirty="0" smtClean="0"/>
              <a:t>Cobrar um preço </a:t>
            </a:r>
            <a:r>
              <a:rPr lang="pt-PT" sz="2600" i="1" dirty="0" err="1" smtClean="0"/>
              <a:t>premium</a:t>
            </a:r>
            <a:r>
              <a:rPr lang="pt-PT" sz="2600" dirty="0" smtClean="0"/>
              <a:t> avaliado como muito alto pelo consumidor</a:t>
            </a:r>
          </a:p>
          <a:p>
            <a:pPr>
              <a:spcBef>
                <a:spcPct val="15000"/>
              </a:spcBef>
              <a:spcAft>
                <a:spcPct val="15000"/>
              </a:spcAft>
              <a:defRPr/>
            </a:pPr>
            <a:r>
              <a:rPr lang="pt-PT" sz="2600" dirty="0" smtClean="0"/>
              <a:t>Não realizar esforços para aumentar diferenças na qualidade, serviços ao cliente e desempenho em relação aos produtos dos rivais</a:t>
            </a:r>
            <a:endParaRPr lang="pt-PT" sz="2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 de apresentação predefinido">
  <a:themeElements>
    <a:clrScheme name="Modelo de apresentação predefinido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Modelo de apresentação predefinido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Modelo de apresentação predefinido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 de apresentação predefinido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 de apresentação predefinido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Ripple</Template>
  <TotalTime>1242875900</TotalTime>
  <Words>428</Words>
  <Application>Microsoft Office PowerPoint</Application>
  <PresentationFormat>Apresentação no Ecrã (4:3)</PresentationFormat>
  <Paragraphs>76</Paragraphs>
  <Slides>9</Slides>
  <Notes>9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9</vt:i4>
      </vt:variant>
    </vt:vector>
  </HeadingPairs>
  <TitlesOfParts>
    <vt:vector size="14" baseType="lpstr">
      <vt:lpstr>Arial</vt:lpstr>
      <vt:lpstr>Trebuchet MS</vt:lpstr>
      <vt:lpstr>Wingdings</vt:lpstr>
      <vt:lpstr>Times New Roman</vt:lpstr>
      <vt:lpstr>Modelo de apresentação predefinido</vt:lpstr>
      <vt:lpstr>Estratégias de Diferenciação</vt:lpstr>
      <vt:lpstr>Estratégias de Diferenciação</vt:lpstr>
      <vt:lpstr>Estratégias de Diferenciação</vt:lpstr>
      <vt:lpstr>Estratégias de Diferenciação</vt:lpstr>
      <vt:lpstr>Elementos para a Diferenciação</vt:lpstr>
      <vt:lpstr>Onde Encontrar Oportunidades de Diferenciação na Cadeia de Valor</vt:lpstr>
      <vt:lpstr>Como Alcançar uma Vantagem com Base na Diferenciação</vt:lpstr>
      <vt:lpstr>Situações em que uma estratégia de diferenciação funciona melhor</vt:lpstr>
      <vt:lpstr>Riscos das Estratégias de Diferenciação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Analyzing the Industry Environment</dc:title>
  <dc:creator>GSB Technology Center</dc:creator>
  <cp:lastModifiedBy>user</cp:lastModifiedBy>
  <cp:revision>140</cp:revision>
  <dcterms:created xsi:type="dcterms:W3CDTF">1998-03-22T16:41:04Z</dcterms:created>
  <dcterms:modified xsi:type="dcterms:W3CDTF">2013-10-30T22:11:35Z</dcterms:modified>
</cp:coreProperties>
</file>