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6" r:id="rId4"/>
    <p:sldId id="258" r:id="rId5"/>
    <p:sldId id="259" r:id="rId6"/>
    <p:sldId id="261" r:id="rId7"/>
    <p:sldId id="262" r:id="rId8"/>
    <p:sldId id="263" r:id="rId9"/>
    <p:sldId id="274" r:id="rId10"/>
    <p:sldId id="277" r:id="rId11"/>
    <p:sldId id="275" r:id="rId12"/>
    <p:sldId id="278" r:id="rId13"/>
    <p:sldId id="279" r:id="rId14"/>
    <p:sldId id="280" r:id="rId15"/>
    <p:sldId id="281" r:id="rId16"/>
    <p:sldId id="282" r:id="rId17"/>
    <p:sldId id="283" r:id="rId18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30A2B-FB97-4222-8313-4162519BFB35}" type="datetimeFigureOut">
              <a:rPr lang="pt-PT" smtClean="0"/>
              <a:t>12-03-2013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5A687-3F35-4B5C-AA89-B03566672CF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2605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30A2B-FB97-4222-8313-4162519BFB35}" type="datetimeFigureOut">
              <a:rPr lang="pt-PT" smtClean="0"/>
              <a:t>12-03-2013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5A687-3F35-4B5C-AA89-B03566672CF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19902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30A2B-FB97-4222-8313-4162519BFB35}" type="datetimeFigureOut">
              <a:rPr lang="pt-PT" smtClean="0"/>
              <a:t>12-03-2013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5A687-3F35-4B5C-AA89-B03566672CF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03915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30A2B-FB97-4222-8313-4162519BFB35}" type="datetimeFigureOut">
              <a:rPr lang="pt-PT" smtClean="0"/>
              <a:t>12-03-2013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5A687-3F35-4B5C-AA89-B03566672CF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97892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30A2B-FB97-4222-8313-4162519BFB35}" type="datetimeFigureOut">
              <a:rPr lang="pt-PT" smtClean="0"/>
              <a:t>12-03-2013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5A687-3F35-4B5C-AA89-B03566672CF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39945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30A2B-FB97-4222-8313-4162519BFB35}" type="datetimeFigureOut">
              <a:rPr lang="pt-PT" smtClean="0"/>
              <a:t>12-03-2013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5A687-3F35-4B5C-AA89-B03566672CF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93739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30A2B-FB97-4222-8313-4162519BFB35}" type="datetimeFigureOut">
              <a:rPr lang="pt-PT" smtClean="0"/>
              <a:t>12-03-2013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5A687-3F35-4B5C-AA89-B03566672CF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67455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30A2B-FB97-4222-8313-4162519BFB35}" type="datetimeFigureOut">
              <a:rPr lang="pt-PT" smtClean="0"/>
              <a:t>12-03-2013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5A687-3F35-4B5C-AA89-B03566672CF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5490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30A2B-FB97-4222-8313-4162519BFB35}" type="datetimeFigureOut">
              <a:rPr lang="pt-PT" smtClean="0"/>
              <a:t>12-03-2013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5A687-3F35-4B5C-AA89-B03566672CF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84952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30A2B-FB97-4222-8313-4162519BFB35}" type="datetimeFigureOut">
              <a:rPr lang="pt-PT" smtClean="0"/>
              <a:t>12-03-2013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5A687-3F35-4B5C-AA89-B03566672CF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38796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30A2B-FB97-4222-8313-4162519BFB35}" type="datetimeFigureOut">
              <a:rPr lang="pt-PT" smtClean="0"/>
              <a:t>12-03-2013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5A687-3F35-4B5C-AA89-B03566672CF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85826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30A2B-FB97-4222-8313-4162519BFB35}" type="datetimeFigureOut">
              <a:rPr lang="pt-PT" smtClean="0"/>
              <a:t>12-03-2013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5A687-3F35-4B5C-AA89-B03566672CF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26020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981200"/>
            <a:ext cx="6318250" cy="2209800"/>
          </a:xfrm>
          <a:solidFill>
            <a:srgbClr val="003366"/>
          </a:solidFill>
          <a:ln w="12700" cap="flat">
            <a:solidFill>
              <a:srgbClr val="3365FB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pPr>
              <a:lnSpc>
                <a:spcPct val="115000"/>
              </a:lnSpc>
              <a:defRPr/>
            </a:pPr>
            <a:r>
              <a:rPr lang="pt-PT" sz="3600" b="1" dirty="0">
                <a:solidFill>
                  <a:schemeClr val="bg1"/>
                </a:solidFill>
              </a:rPr>
              <a:t>Análise da Organização: Recursos, capacidades e competências </a:t>
            </a:r>
            <a:endParaRPr lang="pt-PT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2928" y="26252"/>
            <a:ext cx="200977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2003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03504" y="6500192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7C340BF-6A90-422B-989D-F26574EFA5A3}" type="slidenum">
              <a:rPr lang="en-GB" sz="1400" smtClean="0"/>
              <a:pPr/>
              <a:t>10</a:t>
            </a:fld>
            <a:endParaRPr lang="en-GB" sz="1400" dirty="0" smtClean="0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96025"/>
            <a:ext cx="200977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ângulo 8"/>
          <p:cNvSpPr/>
          <p:nvPr/>
        </p:nvSpPr>
        <p:spPr>
          <a:xfrm>
            <a:off x="299838" y="1323790"/>
            <a:ext cx="36960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4800" b="1" dirty="0" smtClean="0"/>
              <a:t>Organização</a:t>
            </a:r>
            <a:r>
              <a:rPr lang="pt-PT" b="1" dirty="0" smtClean="0"/>
              <a:t> </a:t>
            </a:r>
            <a:endParaRPr lang="pt-PT" dirty="0"/>
          </a:p>
        </p:txBody>
      </p:sp>
      <p:sp>
        <p:nvSpPr>
          <p:cNvPr id="10" name="Rectangle 6"/>
          <p:cNvSpPr txBox="1">
            <a:spLocks noChangeArrowheads="1"/>
          </p:cNvSpPr>
          <p:nvPr/>
        </p:nvSpPr>
        <p:spPr>
          <a:xfrm>
            <a:off x="1155700" y="304800"/>
            <a:ext cx="6832600" cy="819944"/>
          </a:xfrm>
          <a:prstGeom prst="rect">
            <a:avLst/>
          </a:prstGeo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lIns="90488" tIns="44450" rIns="90488" bIns="44450" rtlCol="0" anchor="ctr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800" b="1" dirty="0" smtClean="0">
                <a:solidFill>
                  <a:schemeClr val="bg1"/>
                </a:solidFill>
              </a:rPr>
              <a:t>VRIO Framework</a:t>
            </a:r>
            <a:endParaRPr lang="pt-PT" sz="2800" dirty="0">
              <a:solidFill>
                <a:schemeClr val="bg1"/>
              </a:solidFill>
            </a:endParaRPr>
          </a:p>
        </p:txBody>
      </p:sp>
      <p:sp>
        <p:nvSpPr>
          <p:cNvPr id="11" name="Rectângulo 10"/>
          <p:cNvSpPr/>
          <p:nvPr/>
        </p:nvSpPr>
        <p:spPr>
          <a:xfrm>
            <a:off x="811110" y="2348880"/>
            <a:ext cx="835292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pt-PT" sz="2800" dirty="0"/>
              <a:t>O potencial de vantagem competitiva da empresa depende </a:t>
            </a:r>
            <a:r>
              <a:rPr lang="pt-PT" sz="2800" dirty="0" smtClean="0"/>
              <a:t>de recursos </a:t>
            </a:r>
            <a:r>
              <a:rPr lang="pt-PT" sz="2800" dirty="0"/>
              <a:t>e competências valiosos, raros e difíceis de </a:t>
            </a:r>
            <a:r>
              <a:rPr lang="pt-PT" sz="2800" dirty="0" smtClean="0"/>
              <a:t>imitar</a:t>
            </a:r>
          </a:p>
          <a:p>
            <a:pPr marL="457200" indent="-457200">
              <a:buFont typeface="Arial" pitchFamily="34" charset="0"/>
              <a:buChar char="•"/>
            </a:pPr>
            <a:endParaRPr lang="pt-PT" sz="2800" dirty="0"/>
          </a:p>
          <a:p>
            <a:pPr marL="457200" indent="-457200">
              <a:buFont typeface="Arial" pitchFamily="34" charset="0"/>
              <a:buChar char="•"/>
            </a:pPr>
            <a:r>
              <a:rPr lang="pt-PT" sz="2800" dirty="0"/>
              <a:t>No entanto, para realizar o seu potencial, a empresa deve estar organizada para explorar estes recursos e </a:t>
            </a:r>
            <a:r>
              <a:rPr lang="pt-PT" sz="2800" dirty="0" smtClean="0"/>
              <a:t>capacidades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4289" y="1427404"/>
            <a:ext cx="2088232" cy="729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207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03504" y="6500192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7C340BF-6A90-422B-989D-F26574EFA5A3}" type="slidenum">
              <a:rPr lang="en-GB" sz="1400" smtClean="0"/>
              <a:pPr/>
              <a:t>11</a:t>
            </a:fld>
            <a:endParaRPr lang="en-GB" sz="1400" dirty="0" smtClean="0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96025"/>
            <a:ext cx="200977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6"/>
          <p:cNvSpPr txBox="1">
            <a:spLocks noChangeArrowheads="1"/>
          </p:cNvSpPr>
          <p:nvPr/>
        </p:nvSpPr>
        <p:spPr>
          <a:xfrm>
            <a:off x="1155700" y="304800"/>
            <a:ext cx="6832600" cy="819944"/>
          </a:xfrm>
          <a:prstGeom prst="rect">
            <a:avLst/>
          </a:prstGeo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lIns="90488" tIns="44450" rIns="90488" bIns="44450" rtlCol="0" anchor="ctr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800" b="1" dirty="0" smtClean="0">
                <a:solidFill>
                  <a:schemeClr val="bg1"/>
                </a:solidFill>
              </a:rPr>
              <a:t>VRIO Framework</a:t>
            </a:r>
            <a:endParaRPr lang="pt-PT" sz="2800" dirty="0">
              <a:solidFill>
                <a:schemeClr val="bg1"/>
              </a:solidFill>
            </a:endParaRPr>
          </a:p>
        </p:txBody>
      </p:sp>
      <p:sp>
        <p:nvSpPr>
          <p:cNvPr id="13" name="Rectângulo 12"/>
          <p:cNvSpPr/>
          <p:nvPr/>
        </p:nvSpPr>
        <p:spPr>
          <a:xfrm>
            <a:off x="323528" y="1988840"/>
            <a:ext cx="738676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Um recuso ou uma capacidade é?</a:t>
            </a:r>
            <a:endParaRPr lang="pt-PT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4" name="AutoShape 2"/>
          <p:cNvCxnSpPr>
            <a:cxnSpLocks noChangeShapeType="1"/>
          </p:cNvCxnSpPr>
          <p:nvPr/>
        </p:nvCxnSpPr>
        <p:spPr bwMode="auto">
          <a:xfrm>
            <a:off x="1155700" y="3212976"/>
            <a:ext cx="8028" cy="223224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AutoShape 2"/>
          <p:cNvCxnSpPr>
            <a:cxnSpLocks noChangeShapeType="1"/>
          </p:cNvCxnSpPr>
          <p:nvPr/>
        </p:nvCxnSpPr>
        <p:spPr bwMode="auto">
          <a:xfrm>
            <a:off x="2181369" y="3212977"/>
            <a:ext cx="0" cy="223224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AutoShape 2"/>
          <p:cNvCxnSpPr>
            <a:cxnSpLocks noChangeShapeType="1"/>
          </p:cNvCxnSpPr>
          <p:nvPr/>
        </p:nvCxnSpPr>
        <p:spPr bwMode="auto">
          <a:xfrm>
            <a:off x="4139952" y="3214032"/>
            <a:ext cx="0" cy="223119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AutoShape 2"/>
          <p:cNvCxnSpPr>
            <a:cxnSpLocks noChangeShapeType="1"/>
          </p:cNvCxnSpPr>
          <p:nvPr/>
        </p:nvCxnSpPr>
        <p:spPr bwMode="auto">
          <a:xfrm>
            <a:off x="211150" y="3214032"/>
            <a:ext cx="0" cy="223119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AutoShape 2"/>
          <p:cNvCxnSpPr>
            <a:cxnSpLocks noChangeShapeType="1"/>
          </p:cNvCxnSpPr>
          <p:nvPr/>
        </p:nvCxnSpPr>
        <p:spPr bwMode="auto">
          <a:xfrm flipH="1">
            <a:off x="6630438" y="3212977"/>
            <a:ext cx="29794" cy="223224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AutoShape 2"/>
          <p:cNvCxnSpPr>
            <a:cxnSpLocks noChangeShapeType="1"/>
          </p:cNvCxnSpPr>
          <p:nvPr/>
        </p:nvCxnSpPr>
        <p:spPr bwMode="auto">
          <a:xfrm>
            <a:off x="9036496" y="3214032"/>
            <a:ext cx="0" cy="223119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AutoShape 2"/>
          <p:cNvCxnSpPr>
            <a:cxnSpLocks noChangeShapeType="1"/>
          </p:cNvCxnSpPr>
          <p:nvPr/>
        </p:nvCxnSpPr>
        <p:spPr bwMode="auto">
          <a:xfrm>
            <a:off x="211150" y="3212976"/>
            <a:ext cx="8825346" cy="1056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" name="Rectângulo 20"/>
          <p:cNvSpPr/>
          <p:nvPr/>
        </p:nvSpPr>
        <p:spPr>
          <a:xfrm>
            <a:off x="203122" y="3212977"/>
            <a:ext cx="95257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600" dirty="0" smtClean="0"/>
              <a:t>Valioso?</a:t>
            </a:r>
            <a:endParaRPr lang="pt-PT" sz="1600" dirty="0"/>
          </a:p>
        </p:txBody>
      </p:sp>
      <p:cxnSp>
        <p:nvCxnSpPr>
          <p:cNvPr id="22" name="AutoShape 2"/>
          <p:cNvCxnSpPr>
            <a:cxnSpLocks noChangeShapeType="1"/>
          </p:cNvCxnSpPr>
          <p:nvPr/>
        </p:nvCxnSpPr>
        <p:spPr bwMode="auto">
          <a:xfrm>
            <a:off x="211150" y="3552586"/>
            <a:ext cx="8825346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Rectângulo 23"/>
          <p:cNvSpPr/>
          <p:nvPr/>
        </p:nvSpPr>
        <p:spPr>
          <a:xfrm>
            <a:off x="1315166" y="3212977"/>
            <a:ext cx="95257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600" dirty="0" smtClean="0"/>
              <a:t>Raro?</a:t>
            </a:r>
            <a:endParaRPr lang="pt-PT" sz="1600" dirty="0"/>
          </a:p>
        </p:txBody>
      </p:sp>
      <p:sp>
        <p:nvSpPr>
          <p:cNvPr id="25" name="Rectângulo 24"/>
          <p:cNvSpPr/>
          <p:nvPr/>
        </p:nvSpPr>
        <p:spPr>
          <a:xfrm>
            <a:off x="2181369" y="3214032"/>
            <a:ext cx="211239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600" dirty="0" smtClean="0"/>
              <a:t>Cauteloso de Imitar?</a:t>
            </a:r>
            <a:endParaRPr lang="pt-PT" sz="1600" dirty="0"/>
          </a:p>
        </p:txBody>
      </p:sp>
      <p:sp>
        <p:nvSpPr>
          <p:cNvPr id="26" name="Rectângulo 25"/>
          <p:cNvSpPr/>
          <p:nvPr/>
        </p:nvSpPr>
        <p:spPr>
          <a:xfrm>
            <a:off x="4139952" y="3214032"/>
            <a:ext cx="27363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600" dirty="0" smtClean="0"/>
              <a:t>Explorado pela Organização?</a:t>
            </a:r>
            <a:endParaRPr lang="pt-PT" sz="1600" dirty="0"/>
          </a:p>
        </p:txBody>
      </p:sp>
      <p:sp>
        <p:nvSpPr>
          <p:cNvPr id="27" name="Rectângulo 26"/>
          <p:cNvSpPr/>
          <p:nvPr/>
        </p:nvSpPr>
        <p:spPr>
          <a:xfrm>
            <a:off x="6662076" y="3212976"/>
            <a:ext cx="259228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600" dirty="0" smtClean="0"/>
              <a:t>Implicações Competitivas?</a:t>
            </a:r>
            <a:endParaRPr lang="pt-PT" sz="1600" dirty="0"/>
          </a:p>
        </p:txBody>
      </p:sp>
      <p:cxnSp>
        <p:nvCxnSpPr>
          <p:cNvPr id="31" name="AutoShape 2"/>
          <p:cNvCxnSpPr>
            <a:cxnSpLocks noChangeShapeType="1"/>
          </p:cNvCxnSpPr>
          <p:nvPr/>
        </p:nvCxnSpPr>
        <p:spPr bwMode="auto">
          <a:xfrm>
            <a:off x="211150" y="3933056"/>
            <a:ext cx="8825346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" name="Rectângulo 31"/>
          <p:cNvSpPr/>
          <p:nvPr/>
        </p:nvSpPr>
        <p:spPr>
          <a:xfrm>
            <a:off x="211150" y="3573016"/>
            <a:ext cx="95257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600" dirty="0" smtClean="0"/>
              <a:t>Não</a:t>
            </a:r>
            <a:endParaRPr lang="pt-PT" sz="1600" dirty="0"/>
          </a:p>
        </p:txBody>
      </p:sp>
      <p:sp>
        <p:nvSpPr>
          <p:cNvPr id="33" name="Rectângulo 32"/>
          <p:cNvSpPr/>
          <p:nvPr/>
        </p:nvSpPr>
        <p:spPr>
          <a:xfrm>
            <a:off x="1163728" y="3594502"/>
            <a:ext cx="95257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600" dirty="0"/>
              <a:t>-</a:t>
            </a:r>
          </a:p>
        </p:txBody>
      </p:sp>
      <p:sp>
        <p:nvSpPr>
          <p:cNvPr id="34" name="Rectângulo 33"/>
          <p:cNvSpPr/>
          <p:nvPr/>
        </p:nvSpPr>
        <p:spPr>
          <a:xfrm>
            <a:off x="2761275" y="3551530"/>
            <a:ext cx="95257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600" dirty="0"/>
              <a:t>-</a:t>
            </a:r>
          </a:p>
        </p:txBody>
      </p:sp>
      <p:sp>
        <p:nvSpPr>
          <p:cNvPr id="35" name="Rectângulo 34"/>
          <p:cNvSpPr/>
          <p:nvPr/>
        </p:nvSpPr>
        <p:spPr>
          <a:xfrm>
            <a:off x="4932040" y="3564806"/>
            <a:ext cx="95257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600" dirty="0" smtClean="0"/>
              <a:t>Não</a:t>
            </a:r>
            <a:endParaRPr lang="pt-PT" sz="1600" dirty="0"/>
          </a:p>
        </p:txBody>
      </p:sp>
      <p:cxnSp>
        <p:nvCxnSpPr>
          <p:cNvPr id="37" name="AutoShape 2"/>
          <p:cNvCxnSpPr>
            <a:cxnSpLocks noChangeShapeType="1"/>
          </p:cNvCxnSpPr>
          <p:nvPr/>
        </p:nvCxnSpPr>
        <p:spPr bwMode="auto">
          <a:xfrm>
            <a:off x="179512" y="4314582"/>
            <a:ext cx="8825346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" name="Rectângulo 37"/>
          <p:cNvSpPr/>
          <p:nvPr/>
        </p:nvSpPr>
        <p:spPr>
          <a:xfrm>
            <a:off x="179512" y="3954542"/>
            <a:ext cx="95257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600" dirty="0" smtClean="0"/>
              <a:t>Sim</a:t>
            </a:r>
            <a:endParaRPr lang="pt-PT" sz="1600" dirty="0"/>
          </a:p>
        </p:txBody>
      </p:sp>
      <p:sp>
        <p:nvSpPr>
          <p:cNvPr id="39" name="Rectângulo 38"/>
          <p:cNvSpPr/>
          <p:nvPr/>
        </p:nvSpPr>
        <p:spPr>
          <a:xfrm>
            <a:off x="1132090" y="3976028"/>
            <a:ext cx="95257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600" dirty="0" smtClean="0"/>
              <a:t>Não</a:t>
            </a:r>
            <a:endParaRPr lang="pt-PT" sz="1600" dirty="0"/>
          </a:p>
        </p:txBody>
      </p:sp>
      <p:sp>
        <p:nvSpPr>
          <p:cNvPr id="40" name="Rectângulo 39"/>
          <p:cNvSpPr/>
          <p:nvPr/>
        </p:nvSpPr>
        <p:spPr>
          <a:xfrm>
            <a:off x="2729637" y="3933056"/>
            <a:ext cx="95257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600" dirty="0"/>
              <a:t>-</a:t>
            </a:r>
          </a:p>
        </p:txBody>
      </p:sp>
      <p:sp>
        <p:nvSpPr>
          <p:cNvPr id="41" name="Rectângulo 40"/>
          <p:cNvSpPr/>
          <p:nvPr/>
        </p:nvSpPr>
        <p:spPr>
          <a:xfrm>
            <a:off x="4293760" y="3976028"/>
            <a:ext cx="233667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600" dirty="0" smtClean="0"/>
              <a:t>Se vier a ser  explorado</a:t>
            </a:r>
            <a:endParaRPr lang="pt-PT" sz="1600" dirty="0"/>
          </a:p>
        </p:txBody>
      </p:sp>
      <p:cxnSp>
        <p:nvCxnSpPr>
          <p:cNvPr id="43" name="AutoShape 2"/>
          <p:cNvCxnSpPr>
            <a:cxnSpLocks noChangeShapeType="1"/>
          </p:cNvCxnSpPr>
          <p:nvPr/>
        </p:nvCxnSpPr>
        <p:spPr bwMode="auto">
          <a:xfrm>
            <a:off x="179512" y="4878927"/>
            <a:ext cx="8825346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4" name="Rectângulo 43"/>
          <p:cNvSpPr/>
          <p:nvPr/>
        </p:nvSpPr>
        <p:spPr>
          <a:xfrm>
            <a:off x="179512" y="4437112"/>
            <a:ext cx="95257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600" dirty="0" smtClean="0"/>
              <a:t>Sim</a:t>
            </a:r>
            <a:endParaRPr lang="pt-PT" sz="1600" dirty="0"/>
          </a:p>
        </p:txBody>
      </p:sp>
      <p:sp>
        <p:nvSpPr>
          <p:cNvPr id="45" name="Rectângulo 44"/>
          <p:cNvSpPr/>
          <p:nvPr/>
        </p:nvSpPr>
        <p:spPr>
          <a:xfrm>
            <a:off x="1132090" y="4458598"/>
            <a:ext cx="95257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600" dirty="0" smtClean="0"/>
              <a:t>Sim</a:t>
            </a:r>
            <a:endParaRPr lang="pt-PT" sz="1600" dirty="0"/>
          </a:p>
        </p:txBody>
      </p:sp>
      <p:sp>
        <p:nvSpPr>
          <p:cNvPr id="46" name="Rectângulo 45"/>
          <p:cNvSpPr/>
          <p:nvPr/>
        </p:nvSpPr>
        <p:spPr>
          <a:xfrm>
            <a:off x="2729637" y="4437112"/>
            <a:ext cx="95257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600" dirty="0" smtClean="0"/>
              <a:t>Não</a:t>
            </a:r>
            <a:endParaRPr lang="pt-PT" sz="1600" dirty="0"/>
          </a:p>
        </p:txBody>
      </p:sp>
      <p:sp>
        <p:nvSpPr>
          <p:cNvPr id="47" name="Rectângulo 46"/>
          <p:cNvSpPr/>
          <p:nvPr/>
        </p:nvSpPr>
        <p:spPr>
          <a:xfrm>
            <a:off x="4365768" y="4458598"/>
            <a:ext cx="22224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600" dirty="0" smtClean="0"/>
              <a:t>Se vier a ser explorado</a:t>
            </a:r>
            <a:endParaRPr lang="pt-PT" sz="1600" dirty="0"/>
          </a:p>
        </p:txBody>
      </p:sp>
      <p:cxnSp>
        <p:nvCxnSpPr>
          <p:cNvPr id="49" name="AutoShape 2"/>
          <p:cNvCxnSpPr>
            <a:cxnSpLocks noChangeShapeType="1"/>
          </p:cNvCxnSpPr>
          <p:nvPr/>
        </p:nvCxnSpPr>
        <p:spPr bwMode="auto">
          <a:xfrm>
            <a:off x="211150" y="5445224"/>
            <a:ext cx="8825346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0" name="Rectângulo 49"/>
          <p:cNvSpPr/>
          <p:nvPr/>
        </p:nvSpPr>
        <p:spPr>
          <a:xfrm>
            <a:off x="179512" y="4962654"/>
            <a:ext cx="95257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600" dirty="0" smtClean="0"/>
              <a:t>Sim</a:t>
            </a:r>
            <a:endParaRPr lang="pt-PT" sz="1600" dirty="0"/>
          </a:p>
        </p:txBody>
      </p:sp>
      <p:sp>
        <p:nvSpPr>
          <p:cNvPr id="51" name="Rectângulo 50"/>
          <p:cNvSpPr/>
          <p:nvPr/>
        </p:nvSpPr>
        <p:spPr>
          <a:xfrm>
            <a:off x="1115616" y="4962654"/>
            <a:ext cx="95257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600" dirty="0" smtClean="0"/>
              <a:t>Sim</a:t>
            </a:r>
            <a:endParaRPr lang="pt-PT" sz="1600" dirty="0"/>
          </a:p>
        </p:txBody>
      </p:sp>
      <p:sp>
        <p:nvSpPr>
          <p:cNvPr id="52" name="Rectângulo 51"/>
          <p:cNvSpPr/>
          <p:nvPr/>
        </p:nvSpPr>
        <p:spPr>
          <a:xfrm>
            <a:off x="2713582" y="4962654"/>
            <a:ext cx="95257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600" dirty="0" smtClean="0"/>
              <a:t>Sim</a:t>
            </a:r>
            <a:endParaRPr lang="pt-PT" sz="1600" dirty="0"/>
          </a:p>
        </p:txBody>
      </p:sp>
      <p:sp>
        <p:nvSpPr>
          <p:cNvPr id="53" name="Rectângulo 52"/>
          <p:cNvSpPr/>
          <p:nvPr/>
        </p:nvSpPr>
        <p:spPr>
          <a:xfrm>
            <a:off x="4283968" y="4962654"/>
            <a:ext cx="22224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600" dirty="0" smtClean="0"/>
              <a:t>Sim</a:t>
            </a:r>
            <a:endParaRPr lang="pt-PT" sz="1600" dirty="0"/>
          </a:p>
        </p:txBody>
      </p:sp>
    </p:spTree>
    <p:extLst>
      <p:ext uri="{BB962C8B-B14F-4D97-AF65-F5344CB8AC3E}">
        <p14:creationId xmlns:p14="http://schemas.microsoft.com/office/powerpoint/2010/main" val="745964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64288" y="6500192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7C340BF-6A90-422B-989D-F26574EFA5A3}" type="slidenum">
              <a:rPr lang="en-GB" sz="1400" smtClean="0"/>
              <a:pPr/>
              <a:t>12</a:t>
            </a:fld>
            <a:endParaRPr lang="en-GB" sz="1400" dirty="0" smtClean="0"/>
          </a:p>
        </p:txBody>
      </p:sp>
      <p:sp>
        <p:nvSpPr>
          <p:cNvPr id="8" name="Rectângulo 7"/>
          <p:cNvSpPr/>
          <p:nvPr/>
        </p:nvSpPr>
        <p:spPr>
          <a:xfrm>
            <a:off x="395536" y="1340768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3600" b="1" dirty="0" smtClean="0"/>
              <a:t>Aplicando o Modelo VRIO à </a:t>
            </a:r>
          </a:p>
          <a:p>
            <a:pPr algn="ctr"/>
            <a:r>
              <a:rPr lang="pt-PT" sz="3600" b="1" dirty="0" err="1" smtClean="0"/>
              <a:t>Southwest</a:t>
            </a:r>
            <a:r>
              <a:rPr lang="pt-PT" sz="3600" b="1" dirty="0" smtClean="0"/>
              <a:t> Airlines</a:t>
            </a:r>
            <a:endParaRPr lang="pt-PT" sz="3600" b="1" dirty="0"/>
          </a:p>
        </p:txBody>
      </p:sp>
      <p:sp>
        <p:nvSpPr>
          <p:cNvPr id="9" name="Rectângulo 8"/>
          <p:cNvSpPr/>
          <p:nvPr/>
        </p:nvSpPr>
        <p:spPr>
          <a:xfrm>
            <a:off x="251520" y="2943522"/>
            <a:ext cx="8784976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lphaLcParenR"/>
            </a:pPr>
            <a:r>
              <a:rPr lang="pt-PT" sz="3000" b="1" dirty="0" smtClean="0"/>
              <a:t>Escolha de um único tipo de aeronave</a:t>
            </a:r>
          </a:p>
          <a:p>
            <a:pPr marL="457200" indent="-457200">
              <a:buAutoNum type="alphaLcParenR"/>
            </a:pPr>
            <a:endParaRPr lang="pt-PT" sz="3000" b="1" dirty="0"/>
          </a:p>
          <a:p>
            <a:pPr marL="457200" indent="-457200">
              <a:buAutoNum type="alphaLcParenR"/>
            </a:pPr>
            <a:r>
              <a:rPr lang="pt-PT" sz="3000" b="1" dirty="0" smtClean="0"/>
              <a:t>Operar apenas em pequenos aeroportos</a:t>
            </a:r>
          </a:p>
          <a:p>
            <a:pPr marL="457200" indent="-457200">
              <a:buAutoNum type="alphaLcParenR"/>
            </a:pPr>
            <a:endParaRPr lang="pt-PT" sz="3000" b="1" dirty="0"/>
          </a:p>
          <a:p>
            <a:pPr marL="457200" indent="-457200">
              <a:buAutoNum type="alphaLcParenR"/>
            </a:pPr>
            <a:r>
              <a:rPr lang="pt-PT" sz="3000" b="1" dirty="0" smtClean="0"/>
              <a:t>Comprometimento e lealdade dos empregados</a:t>
            </a:r>
            <a:endParaRPr lang="pt-PT" sz="3000" dirty="0" smtClean="0"/>
          </a:p>
          <a:p>
            <a:endParaRPr lang="pt-PT" sz="2200" dirty="0" smtClean="0"/>
          </a:p>
          <a:p>
            <a:endParaRPr lang="pt-PT" sz="2200" dirty="0"/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96025"/>
            <a:ext cx="200977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6"/>
          <p:cNvSpPr txBox="1">
            <a:spLocks noChangeArrowheads="1"/>
          </p:cNvSpPr>
          <p:nvPr/>
        </p:nvSpPr>
        <p:spPr>
          <a:xfrm>
            <a:off x="1155700" y="304800"/>
            <a:ext cx="6832600" cy="819944"/>
          </a:xfrm>
          <a:prstGeom prst="rect">
            <a:avLst/>
          </a:prstGeo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lIns="90488" tIns="44450" rIns="90488" bIns="44450" rtlCol="0" anchor="ctr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800" b="1" dirty="0" smtClean="0">
                <a:solidFill>
                  <a:schemeClr val="bg1"/>
                </a:solidFill>
              </a:rPr>
              <a:t>Aplicação da VRIO Framework</a:t>
            </a:r>
            <a:endParaRPr lang="pt-PT" sz="2800" dirty="0">
              <a:solidFill>
                <a:schemeClr val="bg1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940932"/>
            <a:ext cx="2350887" cy="970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402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64288" y="6500192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7C340BF-6A90-422B-989D-F26574EFA5A3}" type="slidenum">
              <a:rPr lang="en-GB" sz="1400" smtClean="0"/>
              <a:pPr/>
              <a:t>13</a:t>
            </a:fld>
            <a:endParaRPr lang="en-GB" sz="1400" dirty="0" smtClean="0"/>
          </a:p>
        </p:txBody>
      </p:sp>
      <p:sp>
        <p:nvSpPr>
          <p:cNvPr id="8" name="Rectângulo 7"/>
          <p:cNvSpPr/>
          <p:nvPr/>
        </p:nvSpPr>
        <p:spPr>
          <a:xfrm>
            <a:off x="395536" y="1340768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3600" b="1" dirty="0" err="1" smtClean="0"/>
              <a:t>Southwest</a:t>
            </a:r>
            <a:r>
              <a:rPr lang="pt-PT" sz="3600" b="1" dirty="0" smtClean="0"/>
              <a:t> Airlines</a:t>
            </a:r>
            <a:endParaRPr lang="pt-PT" sz="3600" b="1" dirty="0"/>
          </a:p>
        </p:txBody>
      </p:sp>
      <p:sp>
        <p:nvSpPr>
          <p:cNvPr id="9" name="Rectângulo 8"/>
          <p:cNvSpPr/>
          <p:nvPr/>
        </p:nvSpPr>
        <p:spPr>
          <a:xfrm>
            <a:off x="179512" y="2048876"/>
            <a:ext cx="878497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lphaLcParenR"/>
            </a:pPr>
            <a:r>
              <a:rPr lang="pt-PT" sz="3000" b="1" dirty="0" smtClean="0"/>
              <a:t>Escolha de um único tipo de aeronave</a:t>
            </a:r>
            <a:endParaRPr lang="pt-PT" sz="3000" b="1" dirty="0"/>
          </a:p>
          <a:p>
            <a:pPr marL="457200" indent="-457200">
              <a:buAutoNum type="alphaLcParenR"/>
            </a:pPr>
            <a:r>
              <a:rPr lang="pt-PT" sz="3000" b="1" dirty="0" smtClean="0"/>
              <a:t>Operar apenas em pequenos aeroportos</a:t>
            </a: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96025"/>
            <a:ext cx="200977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6"/>
          <p:cNvSpPr txBox="1">
            <a:spLocks noChangeArrowheads="1"/>
          </p:cNvSpPr>
          <p:nvPr/>
        </p:nvSpPr>
        <p:spPr>
          <a:xfrm>
            <a:off x="1155700" y="304800"/>
            <a:ext cx="6832600" cy="819944"/>
          </a:xfrm>
          <a:prstGeom prst="rect">
            <a:avLst/>
          </a:prstGeo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lIns="90488" tIns="44450" rIns="90488" bIns="44450" rtlCol="0" anchor="ctr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800" b="1" dirty="0">
                <a:solidFill>
                  <a:schemeClr val="bg1"/>
                </a:solidFill>
              </a:rPr>
              <a:t>Aplicação da VRIO Framework</a:t>
            </a:r>
          </a:p>
        </p:txBody>
      </p:sp>
      <p:cxnSp>
        <p:nvCxnSpPr>
          <p:cNvPr id="12" name="AutoShape 2"/>
          <p:cNvCxnSpPr>
            <a:cxnSpLocks noChangeShapeType="1"/>
          </p:cNvCxnSpPr>
          <p:nvPr/>
        </p:nvCxnSpPr>
        <p:spPr bwMode="auto">
          <a:xfrm>
            <a:off x="211150" y="3212976"/>
            <a:ext cx="8919352" cy="1327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AutoShape 2"/>
          <p:cNvCxnSpPr>
            <a:cxnSpLocks noChangeShapeType="1"/>
          </p:cNvCxnSpPr>
          <p:nvPr/>
        </p:nvCxnSpPr>
        <p:spPr bwMode="auto">
          <a:xfrm>
            <a:off x="211150" y="3552586"/>
            <a:ext cx="8932850" cy="13321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Rectângulo 13"/>
          <p:cNvSpPr/>
          <p:nvPr/>
        </p:nvSpPr>
        <p:spPr>
          <a:xfrm>
            <a:off x="179512" y="3214032"/>
            <a:ext cx="27363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600" dirty="0" smtClean="0"/>
              <a:t>Vantagem Valiosa?</a:t>
            </a:r>
            <a:endParaRPr lang="pt-PT" sz="1600" dirty="0"/>
          </a:p>
        </p:txBody>
      </p:sp>
      <p:cxnSp>
        <p:nvCxnSpPr>
          <p:cNvPr id="16" name="AutoShape 2"/>
          <p:cNvCxnSpPr>
            <a:cxnSpLocks noChangeShapeType="1"/>
          </p:cNvCxnSpPr>
          <p:nvPr/>
        </p:nvCxnSpPr>
        <p:spPr bwMode="auto">
          <a:xfrm>
            <a:off x="211150" y="3933056"/>
            <a:ext cx="8919352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Rectângulo 16"/>
          <p:cNvSpPr/>
          <p:nvPr/>
        </p:nvSpPr>
        <p:spPr>
          <a:xfrm>
            <a:off x="179512" y="3564806"/>
            <a:ext cx="25394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600" dirty="0" smtClean="0"/>
              <a:t>Escolhas raras ?</a:t>
            </a:r>
            <a:endParaRPr lang="pt-PT" sz="1600" dirty="0"/>
          </a:p>
        </p:txBody>
      </p:sp>
      <p:cxnSp>
        <p:nvCxnSpPr>
          <p:cNvPr id="19" name="AutoShape 2"/>
          <p:cNvCxnSpPr>
            <a:cxnSpLocks noChangeShapeType="1"/>
          </p:cNvCxnSpPr>
          <p:nvPr/>
        </p:nvCxnSpPr>
        <p:spPr bwMode="auto">
          <a:xfrm>
            <a:off x="179512" y="4314582"/>
            <a:ext cx="895099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Rectângulo 19"/>
          <p:cNvSpPr/>
          <p:nvPr/>
        </p:nvSpPr>
        <p:spPr>
          <a:xfrm>
            <a:off x="179511" y="3976028"/>
            <a:ext cx="275378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600" dirty="0" smtClean="0"/>
              <a:t>Recursos cautelosos de imitar?</a:t>
            </a:r>
            <a:endParaRPr lang="pt-PT" sz="1600" dirty="0"/>
          </a:p>
        </p:txBody>
      </p:sp>
      <p:cxnSp>
        <p:nvCxnSpPr>
          <p:cNvPr id="22" name="AutoShape 2"/>
          <p:cNvCxnSpPr>
            <a:cxnSpLocks noChangeShapeType="1"/>
          </p:cNvCxnSpPr>
          <p:nvPr/>
        </p:nvCxnSpPr>
        <p:spPr bwMode="auto">
          <a:xfrm>
            <a:off x="159327" y="4725144"/>
            <a:ext cx="8971175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AutoShape 2"/>
          <p:cNvCxnSpPr>
            <a:cxnSpLocks noChangeShapeType="1"/>
          </p:cNvCxnSpPr>
          <p:nvPr/>
        </p:nvCxnSpPr>
        <p:spPr bwMode="auto">
          <a:xfrm>
            <a:off x="179512" y="5152836"/>
            <a:ext cx="8964488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" name="Rectângulo 25"/>
          <p:cNvSpPr/>
          <p:nvPr/>
        </p:nvSpPr>
        <p:spPr>
          <a:xfrm>
            <a:off x="107504" y="4814282"/>
            <a:ext cx="29523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600" dirty="0" smtClean="0"/>
              <a:t>São dependentes de caminho?</a:t>
            </a:r>
            <a:endParaRPr lang="pt-PT" sz="1600" dirty="0"/>
          </a:p>
        </p:txBody>
      </p:sp>
      <p:cxnSp>
        <p:nvCxnSpPr>
          <p:cNvPr id="28" name="AutoShape 2"/>
          <p:cNvCxnSpPr>
            <a:cxnSpLocks noChangeShapeType="1"/>
          </p:cNvCxnSpPr>
          <p:nvPr/>
        </p:nvCxnSpPr>
        <p:spPr bwMode="auto">
          <a:xfrm flipH="1">
            <a:off x="2933297" y="3226253"/>
            <a:ext cx="1" cy="279503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AutoShape 2"/>
          <p:cNvCxnSpPr>
            <a:cxnSpLocks noChangeShapeType="1"/>
          </p:cNvCxnSpPr>
          <p:nvPr/>
        </p:nvCxnSpPr>
        <p:spPr bwMode="auto">
          <a:xfrm>
            <a:off x="3851920" y="3226253"/>
            <a:ext cx="0" cy="279503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" name="Rectângulo 32"/>
          <p:cNvSpPr/>
          <p:nvPr/>
        </p:nvSpPr>
        <p:spPr>
          <a:xfrm>
            <a:off x="162031" y="4386590"/>
            <a:ext cx="275378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600" dirty="0" smtClean="0"/>
              <a:t>Advém de condição histórica?</a:t>
            </a:r>
            <a:endParaRPr lang="pt-PT" sz="1600" dirty="0"/>
          </a:p>
        </p:txBody>
      </p:sp>
      <p:cxnSp>
        <p:nvCxnSpPr>
          <p:cNvPr id="38" name="AutoShape 2"/>
          <p:cNvCxnSpPr>
            <a:cxnSpLocks noChangeShapeType="1"/>
          </p:cNvCxnSpPr>
          <p:nvPr/>
        </p:nvCxnSpPr>
        <p:spPr bwMode="auto">
          <a:xfrm>
            <a:off x="179512" y="5589240"/>
            <a:ext cx="895099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" name="Rectângulo 38"/>
          <p:cNvSpPr/>
          <p:nvPr/>
        </p:nvSpPr>
        <p:spPr>
          <a:xfrm>
            <a:off x="179512" y="5178678"/>
            <a:ext cx="29523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600" dirty="0" smtClean="0"/>
              <a:t>Ambiguidade causal?</a:t>
            </a:r>
            <a:endParaRPr lang="pt-PT" sz="1600" dirty="0"/>
          </a:p>
        </p:txBody>
      </p:sp>
      <p:cxnSp>
        <p:nvCxnSpPr>
          <p:cNvPr id="42" name="AutoShape 2"/>
          <p:cNvCxnSpPr>
            <a:cxnSpLocks noChangeShapeType="1"/>
          </p:cNvCxnSpPr>
          <p:nvPr/>
        </p:nvCxnSpPr>
        <p:spPr bwMode="auto">
          <a:xfrm>
            <a:off x="179512" y="6021288"/>
            <a:ext cx="8964488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3" name="Rectângulo 42"/>
          <p:cNvSpPr/>
          <p:nvPr/>
        </p:nvSpPr>
        <p:spPr>
          <a:xfrm>
            <a:off x="205675" y="5658900"/>
            <a:ext cx="29523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600" dirty="0" smtClean="0"/>
              <a:t>Complexidade social?</a:t>
            </a:r>
            <a:endParaRPr lang="pt-PT" sz="1600" dirty="0"/>
          </a:p>
        </p:txBody>
      </p:sp>
      <p:cxnSp>
        <p:nvCxnSpPr>
          <p:cNvPr id="46" name="AutoShape 2"/>
          <p:cNvCxnSpPr>
            <a:cxnSpLocks noChangeShapeType="1"/>
          </p:cNvCxnSpPr>
          <p:nvPr/>
        </p:nvCxnSpPr>
        <p:spPr bwMode="auto">
          <a:xfrm>
            <a:off x="9130502" y="3212975"/>
            <a:ext cx="13498" cy="2808313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" name="AutoShape 2"/>
          <p:cNvCxnSpPr>
            <a:cxnSpLocks noChangeShapeType="1"/>
          </p:cNvCxnSpPr>
          <p:nvPr/>
        </p:nvCxnSpPr>
        <p:spPr bwMode="auto">
          <a:xfrm flipH="1">
            <a:off x="205674" y="3184388"/>
            <a:ext cx="2" cy="28369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654" y="1178588"/>
            <a:ext cx="2350887" cy="970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495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64288" y="6500192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7C340BF-6A90-422B-989D-F26574EFA5A3}" type="slidenum">
              <a:rPr lang="en-GB" sz="1400" smtClean="0"/>
              <a:pPr/>
              <a:t>14</a:t>
            </a:fld>
            <a:endParaRPr lang="en-GB" sz="1400" dirty="0" smtClean="0"/>
          </a:p>
        </p:txBody>
      </p:sp>
      <p:sp>
        <p:nvSpPr>
          <p:cNvPr id="8" name="Rectângulo 7"/>
          <p:cNvSpPr/>
          <p:nvPr/>
        </p:nvSpPr>
        <p:spPr>
          <a:xfrm>
            <a:off x="395536" y="1340768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3600" b="1" dirty="0" err="1" smtClean="0"/>
              <a:t>Southwest</a:t>
            </a:r>
            <a:r>
              <a:rPr lang="pt-PT" sz="3600" b="1" dirty="0" smtClean="0"/>
              <a:t> Airlines</a:t>
            </a:r>
            <a:endParaRPr lang="pt-PT" sz="3600" b="1" dirty="0"/>
          </a:p>
        </p:txBody>
      </p:sp>
      <p:sp>
        <p:nvSpPr>
          <p:cNvPr id="9" name="Rectângulo 8"/>
          <p:cNvSpPr/>
          <p:nvPr/>
        </p:nvSpPr>
        <p:spPr>
          <a:xfrm>
            <a:off x="179512" y="2048876"/>
            <a:ext cx="878497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3000" b="1" dirty="0" smtClean="0"/>
              <a:t>c</a:t>
            </a:r>
            <a:r>
              <a:rPr lang="pt-PT" sz="3000" b="1" dirty="0"/>
              <a:t>) Comprometimento e lealdade dos empregados</a:t>
            </a: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96025"/>
            <a:ext cx="200977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6"/>
          <p:cNvSpPr txBox="1">
            <a:spLocks noChangeArrowheads="1"/>
          </p:cNvSpPr>
          <p:nvPr/>
        </p:nvSpPr>
        <p:spPr>
          <a:xfrm>
            <a:off x="1155700" y="304800"/>
            <a:ext cx="6832600" cy="819944"/>
          </a:xfrm>
          <a:prstGeom prst="rect">
            <a:avLst/>
          </a:prstGeo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lIns="90488" tIns="44450" rIns="90488" bIns="44450" rtlCol="0" anchor="ctr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800" b="1" dirty="0">
                <a:solidFill>
                  <a:schemeClr val="bg1"/>
                </a:solidFill>
              </a:rPr>
              <a:t>Aplicação da VRIO Framework</a:t>
            </a:r>
          </a:p>
        </p:txBody>
      </p:sp>
      <p:cxnSp>
        <p:nvCxnSpPr>
          <p:cNvPr id="12" name="AutoShape 2"/>
          <p:cNvCxnSpPr>
            <a:cxnSpLocks noChangeShapeType="1"/>
          </p:cNvCxnSpPr>
          <p:nvPr/>
        </p:nvCxnSpPr>
        <p:spPr bwMode="auto">
          <a:xfrm>
            <a:off x="211150" y="3212976"/>
            <a:ext cx="8919352" cy="1327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AutoShape 2"/>
          <p:cNvCxnSpPr>
            <a:cxnSpLocks noChangeShapeType="1"/>
          </p:cNvCxnSpPr>
          <p:nvPr/>
        </p:nvCxnSpPr>
        <p:spPr bwMode="auto">
          <a:xfrm>
            <a:off x="211150" y="3552586"/>
            <a:ext cx="8932850" cy="13321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Rectângulo 13"/>
          <p:cNvSpPr/>
          <p:nvPr/>
        </p:nvSpPr>
        <p:spPr>
          <a:xfrm>
            <a:off x="179512" y="3214032"/>
            <a:ext cx="27363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600" dirty="0" smtClean="0"/>
              <a:t>Vantagem Valiosa?</a:t>
            </a:r>
            <a:endParaRPr lang="pt-PT" sz="1600" dirty="0"/>
          </a:p>
        </p:txBody>
      </p:sp>
      <p:cxnSp>
        <p:nvCxnSpPr>
          <p:cNvPr id="16" name="AutoShape 2"/>
          <p:cNvCxnSpPr>
            <a:cxnSpLocks noChangeShapeType="1"/>
          </p:cNvCxnSpPr>
          <p:nvPr/>
        </p:nvCxnSpPr>
        <p:spPr bwMode="auto">
          <a:xfrm>
            <a:off x="211150" y="3933056"/>
            <a:ext cx="8919352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Rectângulo 16"/>
          <p:cNvSpPr/>
          <p:nvPr/>
        </p:nvSpPr>
        <p:spPr>
          <a:xfrm>
            <a:off x="179512" y="3564806"/>
            <a:ext cx="25394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600" dirty="0" smtClean="0"/>
              <a:t>Escolhas raras ?</a:t>
            </a:r>
            <a:endParaRPr lang="pt-PT" sz="1600" dirty="0"/>
          </a:p>
        </p:txBody>
      </p:sp>
      <p:cxnSp>
        <p:nvCxnSpPr>
          <p:cNvPr id="19" name="AutoShape 2"/>
          <p:cNvCxnSpPr>
            <a:cxnSpLocks noChangeShapeType="1"/>
          </p:cNvCxnSpPr>
          <p:nvPr/>
        </p:nvCxnSpPr>
        <p:spPr bwMode="auto">
          <a:xfrm>
            <a:off x="179512" y="4314582"/>
            <a:ext cx="895099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Rectângulo 19"/>
          <p:cNvSpPr/>
          <p:nvPr/>
        </p:nvSpPr>
        <p:spPr>
          <a:xfrm>
            <a:off x="179511" y="3976028"/>
            <a:ext cx="275378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600" dirty="0" smtClean="0"/>
              <a:t>Recursos cautelosos de imitar?</a:t>
            </a:r>
            <a:endParaRPr lang="pt-PT" sz="1600" dirty="0"/>
          </a:p>
        </p:txBody>
      </p:sp>
      <p:cxnSp>
        <p:nvCxnSpPr>
          <p:cNvPr id="22" name="AutoShape 2"/>
          <p:cNvCxnSpPr>
            <a:cxnSpLocks noChangeShapeType="1"/>
          </p:cNvCxnSpPr>
          <p:nvPr/>
        </p:nvCxnSpPr>
        <p:spPr bwMode="auto">
          <a:xfrm>
            <a:off x="159327" y="4725144"/>
            <a:ext cx="8971175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AutoShape 2"/>
          <p:cNvCxnSpPr>
            <a:cxnSpLocks noChangeShapeType="1"/>
          </p:cNvCxnSpPr>
          <p:nvPr/>
        </p:nvCxnSpPr>
        <p:spPr bwMode="auto">
          <a:xfrm>
            <a:off x="179512" y="5152836"/>
            <a:ext cx="8964488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" name="Rectângulo 25"/>
          <p:cNvSpPr/>
          <p:nvPr/>
        </p:nvSpPr>
        <p:spPr>
          <a:xfrm>
            <a:off x="107504" y="4814282"/>
            <a:ext cx="29523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600" dirty="0" smtClean="0"/>
              <a:t>São dependentes de caminho?</a:t>
            </a:r>
            <a:endParaRPr lang="pt-PT" sz="1600" dirty="0"/>
          </a:p>
        </p:txBody>
      </p:sp>
      <p:cxnSp>
        <p:nvCxnSpPr>
          <p:cNvPr id="28" name="AutoShape 2"/>
          <p:cNvCxnSpPr>
            <a:cxnSpLocks noChangeShapeType="1"/>
          </p:cNvCxnSpPr>
          <p:nvPr/>
        </p:nvCxnSpPr>
        <p:spPr bwMode="auto">
          <a:xfrm flipH="1">
            <a:off x="2933297" y="3226253"/>
            <a:ext cx="1" cy="279503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AutoShape 2"/>
          <p:cNvCxnSpPr>
            <a:cxnSpLocks noChangeShapeType="1"/>
          </p:cNvCxnSpPr>
          <p:nvPr/>
        </p:nvCxnSpPr>
        <p:spPr bwMode="auto">
          <a:xfrm>
            <a:off x="3851920" y="3226253"/>
            <a:ext cx="0" cy="279503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" name="Rectângulo 32"/>
          <p:cNvSpPr/>
          <p:nvPr/>
        </p:nvSpPr>
        <p:spPr>
          <a:xfrm>
            <a:off x="162031" y="4386590"/>
            <a:ext cx="275378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600" dirty="0" smtClean="0"/>
              <a:t>Advém de condição histórica?</a:t>
            </a:r>
            <a:endParaRPr lang="pt-PT" sz="1600" dirty="0"/>
          </a:p>
        </p:txBody>
      </p:sp>
      <p:cxnSp>
        <p:nvCxnSpPr>
          <p:cNvPr id="38" name="AutoShape 2"/>
          <p:cNvCxnSpPr>
            <a:cxnSpLocks noChangeShapeType="1"/>
          </p:cNvCxnSpPr>
          <p:nvPr/>
        </p:nvCxnSpPr>
        <p:spPr bwMode="auto">
          <a:xfrm>
            <a:off x="179512" y="5589240"/>
            <a:ext cx="895099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" name="Rectângulo 38"/>
          <p:cNvSpPr/>
          <p:nvPr/>
        </p:nvSpPr>
        <p:spPr>
          <a:xfrm>
            <a:off x="179512" y="5178678"/>
            <a:ext cx="29523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600" dirty="0" smtClean="0"/>
              <a:t>Ambiguidade causal?</a:t>
            </a:r>
            <a:endParaRPr lang="pt-PT" sz="1600" dirty="0"/>
          </a:p>
        </p:txBody>
      </p:sp>
      <p:cxnSp>
        <p:nvCxnSpPr>
          <p:cNvPr id="42" name="AutoShape 2"/>
          <p:cNvCxnSpPr>
            <a:cxnSpLocks noChangeShapeType="1"/>
          </p:cNvCxnSpPr>
          <p:nvPr/>
        </p:nvCxnSpPr>
        <p:spPr bwMode="auto">
          <a:xfrm>
            <a:off x="179512" y="6021288"/>
            <a:ext cx="8964488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3" name="Rectângulo 42"/>
          <p:cNvSpPr/>
          <p:nvPr/>
        </p:nvSpPr>
        <p:spPr>
          <a:xfrm>
            <a:off x="205675" y="5658900"/>
            <a:ext cx="29523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600" dirty="0" smtClean="0"/>
              <a:t>Complexidade social?</a:t>
            </a:r>
            <a:endParaRPr lang="pt-PT" sz="1600" dirty="0"/>
          </a:p>
        </p:txBody>
      </p:sp>
      <p:cxnSp>
        <p:nvCxnSpPr>
          <p:cNvPr id="46" name="AutoShape 2"/>
          <p:cNvCxnSpPr>
            <a:cxnSpLocks noChangeShapeType="1"/>
          </p:cNvCxnSpPr>
          <p:nvPr/>
        </p:nvCxnSpPr>
        <p:spPr bwMode="auto">
          <a:xfrm>
            <a:off x="9130502" y="3212975"/>
            <a:ext cx="13498" cy="2808313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" name="AutoShape 2"/>
          <p:cNvCxnSpPr>
            <a:cxnSpLocks noChangeShapeType="1"/>
          </p:cNvCxnSpPr>
          <p:nvPr/>
        </p:nvCxnSpPr>
        <p:spPr bwMode="auto">
          <a:xfrm flipH="1">
            <a:off x="205674" y="3184388"/>
            <a:ext cx="2" cy="28369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4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5609" y="1209259"/>
            <a:ext cx="2350887" cy="970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705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64288" y="6500192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7C340BF-6A90-422B-989D-F26574EFA5A3}" type="slidenum">
              <a:rPr lang="en-GB" sz="1400" smtClean="0"/>
              <a:pPr/>
              <a:t>15</a:t>
            </a:fld>
            <a:endParaRPr lang="en-GB" sz="1400" dirty="0" smtClean="0"/>
          </a:p>
        </p:txBody>
      </p:sp>
      <p:sp>
        <p:nvSpPr>
          <p:cNvPr id="8" name="Rectângulo 7"/>
          <p:cNvSpPr/>
          <p:nvPr/>
        </p:nvSpPr>
        <p:spPr>
          <a:xfrm>
            <a:off x="395536" y="1124744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3600" b="1" dirty="0" smtClean="0"/>
              <a:t>Pizzaria Almadense</a:t>
            </a:r>
            <a:endParaRPr lang="pt-PT" sz="3600" b="1" dirty="0"/>
          </a:p>
        </p:txBody>
      </p:sp>
      <p:sp>
        <p:nvSpPr>
          <p:cNvPr id="9" name="Rectângulo 8"/>
          <p:cNvSpPr/>
          <p:nvPr/>
        </p:nvSpPr>
        <p:spPr>
          <a:xfrm>
            <a:off x="162031" y="1771877"/>
            <a:ext cx="8784976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700" b="1" dirty="0" smtClean="0"/>
              <a:t>Um antigo colega telefona a pedir emprestado 10 mil euros para abrir uma pizzaria em Almada. Sabe que é um mercado com alto nível de rivalidade, que o custo de entrada é baixo e que tem inúmeros produtos substitutos. Ainda assim acredita que terá algumas vantagens competitivas: variedade de cervejas importadas e serviço de entregas noturno. Emprestava o seu dinheiro?</a:t>
            </a: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96025"/>
            <a:ext cx="200977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6"/>
          <p:cNvSpPr txBox="1">
            <a:spLocks noChangeArrowheads="1"/>
          </p:cNvSpPr>
          <p:nvPr/>
        </p:nvSpPr>
        <p:spPr>
          <a:xfrm>
            <a:off x="1155700" y="304800"/>
            <a:ext cx="6832600" cy="819944"/>
          </a:xfrm>
          <a:prstGeom prst="rect">
            <a:avLst/>
          </a:prstGeo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lIns="90488" tIns="44450" rIns="90488" bIns="44450" rtlCol="0" anchor="ctr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800" b="1" dirty="0">
                <a:solidFill>
                  <a:schemeClr val="bg1"/>
                </a:solidFill>
              </a:rPr>
              <a:t>Aplicação da VRIO Framework</a:t>
            </a:r>
          </a:p>
        </p:txBody>
      </p:sp>
      <p:cxnSp>
        <p:nvCxnSpPr>
          <p:cNvPr id="12" name="AutoShape 2"/>
          <p:cNvCxnSpPr>
            <a:cxnSpLocks noChangeShapeType="1"/>
          </p:cNvCxnSpPr>
          <p:nvPr/>
        </p:nvCxnSpPr>
        <p:spPr bwMode="auto">
          <a:xfrm>
            <a:off x="211150" y="3212976"/>
            <a:ext cx="8919352" cy="1327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AutoShape 2"/>
          <p:cNvCxnSpPr>
            <a:cxnSpLocks noChangeShapeType="1"/>
          </p:cNvCxnSpPr>
          <p:nvPr/>
        </p:nvCxnSpPr>
        <p:spPr bwMode="auto">
          <a:xfrm>
            <a:off x="211150" y="3552586"/>
            <a:ext cx="8932850" cy="13321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Rectângulo 13"/>
          <p:cNvSpPr/>
          <p:nvPr/>
        </p:nvSpPr>
        <p:spPr>
          <a:xfrm>
            <a:off x="179512" y="3214032"/>
            <a:ext cx="27363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600" dirty="0" smtClean="0"/>
              <a:t>Vantagem Valiosa?</a:t>
            </a:r>
            <a:endParaRPr lang="pt-PT" sz="1600" dirty="0"/>
          </a:p>
        </p:txBody>
      </p:sp>
      <p:cxnSp>
        <p:nvCxnSpPr>
          <p:cNvPr id="16" name="AutoShape 2"/>
          <p:cNvCxnSpPr>
            <a:cxnSpLocks noChangeShapeType="1"/>
          </p:cNvCxnSpPr>
          <p:nvPr/>
        </p:nvCxnSpPr>
        <p:spPr bwMode="auto">
          <a:xfrm>
            <a:off x="211150" y="3933056"/>
            <a:ext cx="8919352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Rectângulo 16"/>
          <p:cNvSpPr/>
          <p:nvPr/>
        </p:nvSpPr>
        <p:spPr>
          <a:xfrm>
            <a:off x="179512" y="3564806"/>
            <a:ext cx="25394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600" dirty="0" smtClean="0"/>
              <a:t>Escolhas raras ?</a:t>
            </a:r>
            <a:endParaRPr lang="pt-PT" sz="1600" dirty="0"/>
          </a:p>
        </p:txBody>
      </p:sp>
      <p:cxnSp>
        <p:nvCxnSpPr>
          <p:cNvPr id="19" name="AutoShape 2"/>
          <p:cNvCxnSpPr>
            <a:cxnSpLocks noChangeShapeType="1"/>
          </p:cNvCxnSpPr>
          <p:nvPr/>
        </p:nvCxnSpPr>
        <p:spPr bwMode="auto">
          <a:xfrm>
            <a:off x="179512" y="4314582"/>
            <a:ext cx="895099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Rectângulo 19"/>
          <p:cNvSpPr/>
          <p:nvPr/>
        </p:nvSpPr>
        <p:spPr>
          <a:xfrm>
            <a:off x="179511" y="3976028"/>
            <a:ext cx="275378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600" dirty="0" smtClean="0"/>
              <a:t>Recursos cautelosos de imitar?</a:t>
            </a:r>
            <a:endParaRPr lang="pt-PT" sz="1600" dirty="0"/>
          </a:p>
        </p:txBody>
      </p:sp>
      <p:cxnSp>
        <p:nvCxnSpPr>
          <p:cNvPr id="22" name="AutoShape 2"/>
          <p:cNvCxnSpPr>
            <a:cxnSpLocks noChangeShapeType="1"/>
          </p:cNvCxnSpPr>
          <p:nvPr/>
        </p:nvCxnSpPr>
        <p:spPr bwMode="auto">
          <a:xfrm>
            <a:off x="159327" y="4725144"/>
            <a:ext cx="8971175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AutoShape 2"/>
          <p:cNvCxnSpPr>
            <a:cxnSpLocks noChangeShapeType="1"/>
          </p:cNvCxnSpPr>
          <p:nvPr/>
        </p:nvCxnSpPr>
        <p:spPr bwMode="auto">
          <a:xfrm>
            <a:off x="179512" y="5152836"/>
            <a:ext cx="8964488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" name="Rectângulo 25"/>
          <p:cNvSpPr/>
          <p:nvPr/>
        </p:nvSpPr>
        <p:spPr>
          <a:xfrm>
            <a:off x="107504" y="4814282"/>
            <a:ext cx="29523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600" dirty="0" smtClean="0"/>
              <a:t>São dependentes de caminho?</a:t>
            </a:r>
            <a:endParaRPr lang="pt-PT" sz="1600" dirty="0"/>
          </a:p>
        </p:txBody>
      </p:sp>
      <p:cxnSp>
        <p:nvCxnSpPr>
          <p:cNvPr id="28" name="AutoShape 2"/>
          <p:cNvCxnSpPr>
            <a:cxnSpLocks noChangeShapeType="1"/>
          </p:cNvCxnSpPr>
          <p:nvPr/>
        </p:nvCxnSpPr>
        <p:spPr bwMode="auto">
          <a:xfrm flipH="1">
            <a:off x="2933297" y="3226253"/>
            <a:ext cx="1" cy="279503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AutoShape 2"/>
          <p:cNvCxnSpPr>
            <a:cxnSpLocks noChangeShapeType="1"/>
          </p:cNvCxnSpPr>
          <p:nvPr/>
        </p:nvCxnSpPr>
        <p:spPr bwMode="auto">
          <a:xfrm>
            <a:off x="3851920" y="3226253"/>
            <a:ext cx="0" cy="279503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" name="Rectângulo 32"/>
          <p:cNvSpPr/>
          <p:nvPr/>
        </p:nvSpPr>
        <p:spPr>
          <a:xfrm>
            <a:off x="162031" y="4386590"/>
            <a:ext cx="275378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600" dirty="0" smtClean="0"/>
              <a:t>Advém de condição histórica?</a:t>
            </a:r>
            <a:endParaRPr lang="pt-PT" sz="1600" dirty="0"/>
          </a:p>
        </p:txBody>
      </p:sp>
      <p:cxnSp>
        <p:nvCxnSpPr>
          <p:cNvPr id="38" name="AutoShape 2"/>
          <p:cNvCxnSpPr>
            <a:cxnSpLocks noChangeShapeType="1"/>
          </p:cNvCxnSpPr>
          <p:nvPr/>
        </p:nvCxnSpPr>
        <p:spPr bwMode="auto">
          <a:xfrm>
            <a:off x="179512" y="5589240"/>
            <a:ext cx="895099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" name="Rectângulo 38"/>
          <p:cNvSpPr/>
          <p:nvPr/>
        </p:nvSpPr>
        <p:spPr>
          <a:xfrm>
            <a:off x="179512" y="5178678"/>
            <a:ext cx="29523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600" dirty="0" smtClean="0"/>
              <a:t>Ambiguidade causal?</a:t>
            </a:r>
            <a:endParaRPr lang="pt-PT" sz="1600" dirty="0"/>
          </a:p>
        </p:txBody>
      </p:sp>
      <p:cxnSp>
        <p:nvCxnSpPr>
          <p:cNvPr id="42" name="AutoShape 2"/>
          <p:cNvCxnSpPr>
            <a:cxnSpLocks noChangeShapeType="1"/>
          </p:cNvCxnSpPr>
          <p:nvPr/>
        </p:nvCxnSpPr>
        <p:spPr bwMode="auto">
          <a:xfrm>
            <a:off x="179512" y="6021288"/>
            <a:ext cx="8964488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3" name="Rectângulo 42"/>
          <p:cNvSpPr/>
          <p:nvPr/>
        </p:nvSpPr>
        <p:spPr>
          <a:xfrm>
            <a:off x="205675" y="5658900"/>
            <a:ext cx="29523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600" dirty="0" smtClean="0"/>
              <a:t>Complexidade social?</a:t>
            </a:r>
            <a:endParaRPr lang="pt-PT" sz="1600" dirty="0"/>
          </a:p>
        </p:txBody>
      </p:sp>
      <p:cxnSp>
        <p:nvCxnSpPr>
          <p:cNvPr id="46" name="AutoShape 2"/>
          <p:cNvCxnSpPr>
            <a:cxnSpLocks noChangeShapeType="1"/>
          </p:cNvCxnSpPr>
          <p:nvPr/>
        </p:nvCxnSpPr>
        <p:spPr bwMode="auto">
          <a:xfrm>
            <a:off x="9130502" y="3212975"/>
            <a:ext cx="13498" cy="2808313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" name="AutoShape 2"/>
          <p:cNvCxnSpPr>
            <a:cxnSpLocks noChangeShapeType="1"/>
          </p:cNvCxnSpPr>
          <p:nvPr/>
        </p:nvCxnSpPr>
        <p:spPr bwMode="auto">
          <a:xfrm flipH="1">
            <a:off x="205674" y="3184388"/>
            <a:ext cx="2" cy="28369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04585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50369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7C340BF-6A90-422B-989D-F26574EFA5A3}" type="slidenum">
              <a:rPr lang="en-GB" sz="1400" smtClean="0"/>
              <a:pPr/>
              <a:t>16</a:t>
            </a:fld>
            <a:endParaRPr lang="en-GB" sz="1400" dirty="0" smtClean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96025"/>
            <a:ext cx="200977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ângulo 7"/>
          <p:cNvSpPr/>
          <p:nvPr/>
        </p:nvSpPr>
        <p:spPr>
          <a:xfrm>
            <a:off x="299838" y="1323790"/>
            <a:ext cx="61024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3600" b="1" dirty="0" smtClean="0"/>
              <a:t>Dinâmica Competitiva </a:t>
            </a:r>
            <a:endParaRPr lang="pt-PT" sz="3600" dirty="0"/>
          </a:p>
        </p:txBody>
      </p:sp>
      <p:sp>
        <p:nvSpPr>
          <p:cNvPr id="9" name="Rectangle 6"/>
          <p:cNvSpPr txBox="1">
            <a:spLocks noChangeArrowheads="1"/>
          </p:cNvSpPr>
          <p:nvPr/>
        </p:nvSpPr>
        <p:spPr>
          <a:xfrm>
            <a:off x="1155700" y="304800"/>
            <a:ext cx="6832600" cy="819944"/>
          </a:xfrm>
          <a:prstGeom prst="rect">
            <a:avLst/>
          </a:prstGeo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lIns="90488" tIns="44450" rIns="90488" bIns="44450" rtlCol="0" anchor="ctr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800" b="1" dirty="0" smtClean="0">
                <a:solidFill>
                  <a:schemeClr val="bg1"/>
                </a:solidFill>
              </a:rPr>
              <a:t>Imitação e Dinâmica Competitiva </a:t>
            </a:r>
            <a:endParaRPr lang="pt-PT" sz="2800" dirty="0">
              <a:solidFill>
                <a:schemeClr val="bg1"/>
              </a:solidFill>
            </a:endParaRPr>
          </a:p>
        </p:txBody>
      </p:sp>
      <p:sp>
        <p:nvSpPr>
          <p:cNvPr id="2" name="Oval 1"/>
          <p:cNvSpPr/>
          <p:nvPr/>
        </p:nvSpPr>
        <p:spPr>
          <a:xfrm>
            <a:off x="622610" y="2564904"/>
            <a:ext cx="151216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3" name="Oval 12"/>
          <p:cNvSpPr/>
          <p:nvPr/>
        </p:nvSpPr>
        <p:spPr>
          <a:xfrm>
            <a:off x="2134778" y="2321260"/>
            <a:ext cx="151216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4" name="Oval 13"/>
          <p:cNvSpPr/>
          <p:nvPr/>
        </p:nvSpPr>
        <p:spPr>
          <a:xfrm>
            <a:off x="3646946" y="2060848"/>
            <a:ext cx="151216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5" name="Oval 14"/>
          <p:cNvSpPr/>
          <p:nvPr/>
        </p:nvSpPr>
        <p:spPr>
          <a:xfrm>
            <a:off x="5098088" y="1739288"/>
            <a:ext cx="151216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6" name="Oval 15"/>
          <p:cNvSpPr/>
          <p:nvPr/>
        </p:nvSpPr>
        <p:spPr>
          <a:xfrm>
            <a:off x="6606033" y="1529172"/>
            <a:ext cx="151216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Rectângulo 9"/>
          <p:cNvSpPr/>
          <p:nvPr/>
        </p:nvSpPr>
        <p:spPr>
          <a:xfrm>
            <a:off x="804347" y="2637782"/>
            <a:ext cx="12054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Recursos </a:t>
            </a:r>
          </a:p>
          <a:p>
            <a:r>
              <a:rPr lang="pt-PT" dirty="0" smtClean="0">
                <a:solidFill>
                  <a:schemeClr val="bg1"/>
                </a:solidFill>
              </a:rPr>
              <a:t>Ativos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18" name="Rectângulo 17"/>
          <p:cNvSpPr/>
          <p:nvPr/>
        </p:nvSpPr>
        <p:spPr>
          <a:xfrm>
            <a:off x="2179340" y="2548351"/>
            <a:ext cx="14676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Competência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19" name="Rectângulo 18"/>
          <p:cNvSpPr/>
          <p:nvPr/>
        </p:nvSpPr>
        <p:spPr>
          <a:xfrm>
            <a:off x="3677212" y="2272226"/>
            <a:ext cx="15363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Capacidades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20" name="Rectângulo 19"/>
          <p:cNvSpPr/>
          <p:nvPr/>
        </p:nvSpPr>
        <p:spPr>
          <a:xfrm>
            <a:off x="5251458" y="1996832"/>
            <a:ext cx="1205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Processos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21" name="Rectângulo 20"/>
          <p:cNvSpPr/>
          <p:nvPr/>
        </p:nvSpPr>
        <p:spPr>
          <a:xfrm>
            <a:off x="6742174" y="1620097"/>
            <a:ext cx="12054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Produtos e Serviços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22" name="Rectângulo 21"/>
          <p:cNvSpPr/>
          <p:nvPr/>
        </p:nvSpPr>
        <p:spPr>
          <a:xfrm>
            <a:off x="179512" y="3719421"/>
            <a:ext cx="8784976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lphaLcParenR"/>
            </a:pPr>
            <a:r>
              <a:rPr lang="pt-PT" sz="3000" b="1" dirty="0" smtClean="0"/>
              <a:t>Não responder</a:t>
            </a:r>
          </a:p>
          <a:p>
            <a:pPr marL="457200" indent="-457200">
              <a:buAutoNum type="alphaLcParenR"/>
            </a:pPr>
            <a:endParaRPr lang="pt-PT" sz="3000" b="1" dirty="0"/>
          </a:p>
          <a:p>
            <a:pPr marL="457200" indent="-457200">
              <a:buAutoNum type="alphaLcParenR"/>
            </a:pPr>
            <a:r>
              <a:rPr lang="pt-PT" sz="3000" b="1" dirty="0" smtClean="0"/>
              <a:t>Mudar de tática</a:t>
            </a:r>
          </a:p>
          <a:p>
            <a:pPr marL="457200" indent="-457200">
              <a:buAutoNum type="alphaLcParenR"/>
            </a:pPr>
            <a:endParaRPr lang="pt-PT" sz="3000" b="1" dirty="0"/>
          </a:p>
          <a:p>
            <a:pPr marL="457200" indent="-457200">
              <a:buAutoNum type="alphaLcParenR"/>
            </a:pPr>
            <a:r>
              <a:rPr lang="pt-PT" sz="3000" b="1" dirty="0" smtClean="0"/>
              <a:t>Mudar de Estratégia</a:t>
            </a:r>
            <a:endParaRPr lang="pt-PT" sz="3000" dirty="0" smtClean="0"/>
          </a:p>
          <a:p>
            <a:endParaRPr lang="pt-PT" sz="2200" dirty="0" smtClean="0"/>
          </a:p>
          <a:p>
            <a:endParaRPr lang="pt-PT" sz="2200" dirty="0"/>
          </a:p>
        </p:txBody>
      </p:sp>
      <p:sp>
        <p:nvSpPr>
          <p:cNvPr id="23" name="Rectângulo 22"/>
          <p:cNvSpPr/>
          <p:nvPr/>
        </p:nvSpPr>
        <p:spPr>
          <a:xfrm>
            <a:off x="5856151" y="2637781"/>
            <a:ext cx="26513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3600" b="1" dirty="0"/>
              <a:t>e</a:t>
            </a:r>
            <a:r>
              <a:rPr lang="pt-PT" sz="3600" b="1" dirty="0" smtClean="0"/>
              <a:t> Imitação</a:t>
            </a:r>
            <a:endParaRPr lang="pt-PT" sz="36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0519" y="3470194"/>
            <a:ext cx="1550928" cy="927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1405" y="4739100"/>
            <a:ext cx="3331559" cy="519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2677" y="5496583"/>
            <a:ext cx="1437562" cy="78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728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50369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7C340BF-6A90-422B-989D-F26574EFA5A3}" type="slidenum">
              <a:rPr lang="en-GB" sz="1400" smtClean="0"/>
              <a:pPr/>
              <a:t>17</a:t>
            </a:fld>
            <a:endParaRPr lang="en-GB" sz="1400" dirty="0" smtClean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96025"/>
            <a:ext cx="200977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6"/>
          <p:cNvSpPr txBox="1">
            <a:spLocks noChangeArrowheads="1"/>
          </p:cNvSpPr>
          <p:nvPr/>
        </p:nvSpPr>
        <p:spPr>
          <a:xfrm>
            <a:off x="1155700" y="304800"/>
            <a:ext cx="6832600" cy="819944"/>
          </a:xfrm>
          <a:prstGeom prst="rect">
            <a:avLst/>
          </a:prstGeo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lIns="90488" tIns="44450" rIns="90488" bIns="44450" rtlCol="0" anchor="ctr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800" b="1" dirty="0" smtClean="0">
                <a:solidFill>
                  <a:schemeClr val="bg1"/>
                </a:solidFill>
              </a:rPr>
              <a:t>Capacidades / Vantagem Competitiva</a:t>
            </a:r>
            <a:endParaRPr lang="pt-PT" sz="2800" dirty="0">
              <a:solidFill>
                <a:schemeClr val="bg1"/>
              </a:solidFill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804347" y="2637782"/>
            <a:ext cx="12054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Recursos </a:t>
            </a:r>
          </a:p>
          <a:p>
            <a:r>
              <a:rPr lang="pt-PT" dirty="0" smtClean="0">
                <a:solidFill>
                  <a:schemeClr val="bg1"/>
                </a:solidFill>
              </a:rPr>
              <a:t>Ativos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18" name="Rectângulo 17"/>
          <p:cNvSpPr/>
          <p:nvPr/>
        </p:nvSpPr>
        <p:spPr>
          <a:xfrm>
            <a:off x="2179340" y="2548351"/>
            <a:ext cx="14676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Competência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20" name="Rectângulo 19"/>
          <p:cNvSpPr/>
          <p:nvPr/>
        </p:nvSpPr>
        <p:spPr>
          <a:xfrm>
            <a:off x="5251458" y="1996832"/>
            <a:ext cx="1205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Processos</a:t>
            </a:r>
            <a:endParaRPr lang="pt-PT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87" y="1212901"/>
            <a:ext cx="7283259" cy="5081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466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2928" y="26252"/>
            <a:ext cx="200977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ângulo 1"/>
          <p:cNvSpPr/>
          <p:nvPr/>
        </p:nvSpPr>
        <p:spPr>
          <a:xfrm>
            <a:off x="241648" y="1771332"/>
            <a:ext cx="820891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pt-PT" sz="2800" b="1" dirty="0" smtClean="0">
                <a:latin typeface="+mj-lt"/>
              </a:rPr>
              <a:t>Versão Básica dos Recursos</a:t>
            </a:r>
          </a:p>
          <a:p>
            <a:pPr marL="457200" indent="-457200">
              <a:buFontTx/>
              <a:buChar char="-"/>
            </a:pPr>
            <a:r>
              <a:rPr lang="pt-PT" sz="2800" b="1" dirty="0" smtClean="0">
                <a:latin typeface="+mj-lt"/>
              </a:rPr>
              <a:t>VRIO Framework</a:t>
            </a:r>
          </a:p>
          <a:p>
            <a:pPr marL="457200" indent="-457200">
              <a:buFontTx/>
              <a:buChar char="-"/>
            </a:pPr>
            <a:r>
              <a:rPr lang="pt-PT" sz="2800" b="1" dirty="0"/>
              <a:t>Aplicação da VRIO </a:t>
            </a:r>
            <a:r>
              <a:rPr lang="pt-PT" sz="2800" b="1" dirty="0" smtClean="0"/>
              <a:t>Framework</a:t>
            </a:r>
            <a:endParaRPr lang="pt-PT" sz="2800" b="1" dirty="0" smtClean="0">
              <a:latin typeface="+mj-lt"/>
            </a:endParaRPr>
          </a:p>
          <a:p>
            <a:pPr marL="457200" indent="-457200">
              <a:buFontTx/>
              <a:buChar char="-"/>
            </a:pPr>
            <a:r>
              <a:rPr lang="pt-PT" sz="2800" b="1" dirty="0"/>
              <a:t>Imitação e Dinâmica Competitiva </a:t>
            </a:r>
            <a:endParaRPr lang="pt-PT" sz="2800" dirty="0"/>
          </a:p>
          <a:p>
            <a:pPr marL="457200" indent="-457200">
              <a:buFontTx/>
              <a:buChar char="-"/>
            </a:pPr>
            <a:endParaRPr lang="pt-PT" sz="2800" dirty="0">
              <a:latin typeface="+mj-lt"/>
            </a:endParaRPr>
          </a:p>
        </p:txBody>
      </p:sp>
      <p:sp>
        <p:nvSpPr>
          <p:cNvPr id="3" name="Rectângulo 2"/>
          <p:cNvSpPr/>
          <p:nvPr/>
        </p:nvSpPr>
        <p:spPr>
          <a:xfrm>
            <a:off x="529680" y="764704"/>
            <a:ext cx="18401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3600" b="1" dirty="0" smtClean="0"/>
              <a:t>Tópicos: </a:t>
            </a:r>
            <a:endParaRPr lang="pt-PT" sz="3600" dirty="0"/>
          </a:p>
        </p:txBody>
      </p:sp>
    </p:spTree>
    <p:extLst>
      <p:ext uri="{BB962C8B-B14F-4D97-AF65-F5344CB8AC3E}">
        <p14:creationId xmlns:p14="http://schemas.microsoft.com/office/powerpoint/2010/main" val="373443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96025"/>
            <a:ext cx="200977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03504" y="6453336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7C340BF-6A90-422B-989D-F26574EFA5A3}" type="slidenum">
              <a:rPr lang="en-GB" sz="1400" smtClean="0"/>
              <a:pPr/>
              <a:t>3</a:t>
            </a:fld>
            <a:endParaRPr lang="en-GB" sz="1400" dirty="0" smtClean="0"/>
          </a:p>
        </p:txBody>
      </p:sp>
      <p:sp>
        <p:nvSpPr>
          <p:cNvPr id="8" name="Rectangle 6"/>
          <p:cNvSpPr txBox="1">
            <a:spLocks noChangeArrowheads="1"/>
          </p:cNvSpPr>
          <p:nvPr/>
        </p:nvSpPr>
        <p:spPr>
          <a:xfrm>
            <a:off x="1155700" y="304800"/>
            <a:ext cx="6832600" cy="819944"/>
          </a:xfrm>
          <a:prstGeom prst="rect">
            <a:avLst/>
          </a:prstGeo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lIns="90488" tIns="44450" rIns="90488" bIns="44450" rtlCol="0" anchor="ctr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800" b="1" dirty="0" smtClean="0">
                <a:solidFill>
                  <a:schemeClr val="bg1"/>
                </a:solidFill>
              </a:rPr>
              <a:t>Versão </a:t>
            </a:r>
            <a:r>
              <a:rPr lang="pt-PT" sz="2800" b="1" dirty="0">
                <a:solidFill>
                  <a:schemeClr val="bg1"/>
                </a:solidFill>
              </a:rPr>
              <a:t>Básica dos </a:t>
            </a:r>
            <a:r>
              <a:rPr lang="pt-PT" sz="2800" b="1" dirty="0" smtClean="0">
                <a:solidFill>
                  <a:schemeClr val="bg1"/>
                </a:solidFill>
              </a:rPr>
              <a:t>Recursos (VBR)</a:t>
            </a:r>
            <a:endParaRPr lang="pt-PT" sz="2800" dirty="0">
              <a:solidFill>
                <a:schemeClr val="bg1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56792"/>
            <a:ext cx="5499385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3995936" y="3212976"/>
            <a:ext cx="514806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dirty="0" smtClean="0"/>
              <a:t>Conclusão:</a:t>
            </a:r>
          </a:p>
          <a:p>
            <a:r>
              <a:rPr lang="pt-PT" sz="1500" dirty="0" smtClean="0"/>
              <a:t>1 – O preço sobe podem entrar mais fazendeiros no mercado de produção de trigo</a:t>
            </a:r>
          </a:p>
          <a:p>
            <a:endParaRPr lang="pt-PT" sz="1500" dirty="0"/>
          </a:p>
          <a:p>
            <a:r>
              <a:rPr lang="pt-PT" sz="1500" dirty="0" smtClean="0"/>
              <a:t>2 – Fazendeiros com terras mais férteis (à partida detém de maior vantagem competitiva)</a:t>
            </a:r>
          </a:p>
          <a:p>
            <a:endParaRPr lang="pt-PT" sz="1500" dirty="0"/>
          </a:p>
          <a:p>
            <a:r>
              <a:rPr lang="pt-PT" sz="1500" dirty="0" smtClean="0"/>
              <a:t>3 – Preços mais baixos podem forçar  “</a:t>
            </a:r>
            <a:r>
              <a:rPr lang="pt-PT" sz="1500" dirty="0" err="1" smtClean="0"/>
              <a:t>players</a:t>
            </a:r>
            <a:r>
              <a:rPr lang="pt-PT" sz="1500" dirty="0" smtClean="0"/>
              <a:t>“ a sair do mercado</a:t>
            </a:r>
          </a:p>
          <a:p>
            <a:endParaRPr lang="pt-PT" sz="1500" dirty="0"/>
          </a:p>
          <a:p>
            <a:r>
              <a:rPr lang="pt-PT" sz="1500" dirty="0" smtClean="0"/>
              <a:t>4 – A falta de fertilidade pode ser combatida com fertilizantes baratos, que podem levar a menores lucros</a:t>
            </a:r>
          </a:p>
          <a:p>
            <a:endParaRPr lang="pt-PT" sz="1500" dirty="0"/>
          </a:p>
          <a:p>
            <a:r>
              <a:rPr lang="pt-PT" sz="1500" dirty="0" smtClean="0"/>
              <a:t>5 – A terra (vertente inelástica da oferta), fertilizante (vertente elástica da oferta)</a:t>
            </a:r>
          </a:p>
          <a:p>
            <a:endParaRPr lang="pt-PT" sz="1600" dirty="0" smtClean="0"/>
          </a:p>
        </p:txBody>
      </p:sp>
    </p:spTree>
    <p:extLst>
      <p:ext uri="{BB962C8B-B14F-4D97-AF65-F5344CB8AC3E}">
        <p14:creationId xmlns:p14="http://schemas.microsoft.com/office/powerpoint/2010/main" val="152092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96025"/>
            <a:ext cx="200977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03504" y="6496606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7C340BF-6A90-422B-989D-F26574EFA5A3}" type="slidenum">
              <a:rPr lang="en-GB" sz="1400" smtClean="0"/>
              <a:pPr/>
              <a:t>4</a:t>
            </a:fld>
            <a:endParaRPr lang="en-GB" sz="1400" dirty="0" smtClean="0"/>
          </a:p>
        </p:txBody>
      </p:sp>
      <p:sp>
        <p:nvSpPr>
          <p:cNvPr id="8" name="Rectangle 6"/>
          <p:cNvSpPr txBox="1">
            <a:spLocks noChangeArrowheads="1"/>
          </p:cNvSpPr>
          <p:nvPr/>
        </p:nvSpPr>
        <p:spPr>
          <a:xfrm>
            <a:off x="1155700" y="304800"/>
            <a:ext cx="6832600" cy="819944"/>
          </a:xfrm>
          <a:prstGeom prst="rect">
            <a:avLst/>
          </a:prstGeo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lIns="90488" tIns="44450" rIns="90488" bIns="44450" rtlCol="0" anchor="ctr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800" b="1" dirty="0" smtClean="0">
                <a:solidFill>
                  <a:schemeClr val="bg1"/>
                </a:solidFill>
              </a:rPr>
              <a:t>VRIO Framework</a:t>
            </a:r>
            <a:endParaRPr lang="pt-PT" sz="2800" dirty="0">
              <a:solidFill>
                <a:schemeClr val="bg1"/>
              </a:solidFill>
            </a:endParaRPr>
          </a:p>
        </p:txBody>
      </p:sp>
      <p:sp>
        <p:nvSpPr>
          <p:cNvPr id="2" name="Rectângulo 1"/>
          <p:cNvSpPr/>
          <p:nvPr/>
        </p:nvSpPr>
        <p:spPr>
          <a:xfrm>
            <a:off x="395536" y="1340768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400" b="1" dirty="0" smtClean="0"/>
              <a:t>Quatro </a:t>
            </a:r>
            <a:r>
              <a:rPr lang="pt-PT" sz="2400" b="1" dirty="0"/>
              <a:t>questões que devem ser colocadas sobre um recurso ou capacidade para determinar seu potencial competitivo: </a:t>
            </a:r>
          </a:p>
        </p:txBody>
      </p:sp>
      <p:sp>
        <p:nvSpPr>
          <p:cNvPr id="3" name="Rectângulo 2"/>
          <p:cNvSpPr/>
          <p:nvPr/>
        </p:nvSpPr>
        <p:spPr>
          <a:xfrm>
            <a:off x="395536" y="2276872"/>
            <a:ext cx="874846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200" b="1" dirty="0" smtClean="0"/>
              <a:t>• A </a:t>
            </a:r>
            <a:r>
              <a:rPr lang="pt-PT" sz="2200" b="1" dirty="0"/>
              <a:t>questão do Valor </a:t>
            </a:r>
            <a:r>
              <a:rPr lang="pt-PT" sz="2200" dirty="0"/>
              <a:t>– o recurso permite à empresa explorar uma oportunidade / neutralizar uma ameaça? </a:t>
            </a:r>
            <a:endParaRPr lang="pt-PT" sz="2200" dirty="0" smtClean="0"/>
          </a:p>
          <a:p>
            <a:endParaRPr lang="pt-PT" sz="2200" dirty="0"/>
          </a:p>
          <a:p>
            <a:r>
              <a:rPr lang="pt-PT" sz="2200" b="1" dirty="0" smtClean="0"/>
              <a:t>• A </a:t>
            </a:r>
            <a:r>
              <a:rPr lang="pt-PT" sz="2200" b="1" dirty="0"/>
              <a:t>questão da Raridade </a:t>
            </a:r>
            <a:r>
              <a:rPr lang="pt-PT" sz="2200" dirty="0"/>
              <a:t>- o recurso é </a:t>
            </a:r>
            <a:r>
              <a:rPr lang="pt-PT" sz="2200" dirty="0" smtClean="0"/>
              <a:t>atualmente </a:t>
            </a:r>
            <a:r>
              <a:rPr lang="pt-PT" sz="2200" dirty="0"/>
              <a:t>controlado por um pequeno número de empresas concorrentes? </a:t>
            </a:r>
            <a:endParaRPr lang="pt-PT" sz="2200" dirty="0" smtClean="0"/>
          </a:p>
          <a:p>
            <a:endParaRPr lang="pt-PT" sz="2200" dirty="0"/>
          </a:p>
          <a:p>
            <a:r>
              <a:rPr lang="pt-PT" sz="2200" dirty="0" smtClean="0"/>
              <a:t>• </a:t>
            </a:r>
            <a:r>
              <a:rPr lang="pt-PT" sz="2200" b="1" dirty="0" smtClean="0"/>
              <a:t>A </a:t>
            </a:r>
            <a:r>
              <a:rPr lang="pt-PT" sz="2200" b="1" dirty="0"/>
              <a:t>questão da Imitação (</a:t>
            </a:r>
            <a:r>
              <a:rPr lang="pt-PT" sz="2200" b="1" dirty="0" err="1"/>
              <a:t>Imitability</a:t>
            </a:r>
            <a:r>
              <a:rPr lang="pt-PT" sz="2200" b="1" dirty="0"/>
              <a:t>) </a:t>
            </a:r>
            <a:r>
              <a:rPr lang="pt-PT" sz="2200" dirty="0"/>
              <a:t>– as empresas que não possuem o recurso enfrentam uma desvantagem de custo na sua obtenção? </a:t>
            </a:r>
            <a:endParaRPr lang="pt-PT" sz="2200" dirty="0" smtClean="0"/>
          </a:p>
          <a:p>
            <a:endParaRPr lang="pt-PT" sz="2200" dirty="0"/>
          </a:p>
          <a:p>
            <a:r>
              <a:rPr lang="pt-PT" sz="2200" b="1" dirty="0" smtClean="0"/>
              <a:t>• A </a:t>
            </a:r>
            <a:r>
              <a:rPr lang="pt-PT" sz="2200" b="1" dirty="0"/>
              <a:t>questão da Organização </a:t>
            </a:r>
            <a:r>
              <a:rPr lang="pt-PT" sz="2200" dirty="0"/>
              <a:t>- as políticas e procedimentos da empresa estão organizados para a exploração dos seus recursos valiosos, raros e caros de imitar? </a:t>
            </a:r>
          </a:p>
        </p:txBody>
      </p:sp>
    </p:spTree>
    <p:extLst>
      <p:ext uri="{BB962C8B-B14F-4D97-AF65-F5344CB8AC3E}">
        <p14:creationId xmlns:p14="http://schemas.microsoft.com/office/powerpoint/2010/main" val="97237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453336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7C340BF-6A90-422B-989D-F26574EFA5A3}" type="slidenum">
              <a:rPr lang="en-GB" sz="1400" smtClean="0"/>
              <a:pPr/>
              <a:t>5</a:t>
            </a:fld>
            <a:endParaRPr lang="en-GB" sz="1400" dirty="0" smtClean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96025"/>
            <a:ext cx="200977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ângulo 1"/>
          <p:cNvSpPr/>
          <p:nvPr/>
        </p:nvSpPr>
        <p:spPr>
          <a:xfrm>
            <a:off x="299839" y="1323790"/>
            <a:ext cx="1709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4800" b="1" dirty="0" smtClean="0"/>
              <a:t>Valor</a:t>
            </a:r>
            <a:r>
              <a:rPr lang="pt-PT" b="1" dirty="0" smtClean="0"/>
              <a:t> </a:t>
            </a:r>
            <a:endParaRPr lang="pt-PT" dirty="0"/>
          </a:p>
        </p:txBody>
      </p:sp>
      <p:sp>
        <p:nvSpPr>
          <p:cNvPr id="9" name="Rectangle 6"/>
          <p:cNvSpPr txBox="1">
            <a:spLocks noChangeArrowheads="1"/>
          </p:cNvSpPr>
          <p:nvPr/>
        </p:nvSpPr>
        <p:spPr>
          <a:xfrm>
            <a:off x="1155700" y="304800"/>
            <a:ext cx="6832600" cy="819944"/>
          </a:xfrm>
          <a:prstGeom prst="rect">
            <a:avLst/>
          </a:prstGeo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lIns="90488" tIns="44450" rIns="90488" bIns="44450" rtlCol="0" anchor="ctr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800" b="1" dirty="0" smtClean="0">
                <a:solidFill>
                  <a:schemeClr val="bg1"/>
                </a:solidFill>
              </a:rPr>
              <a:t>VRIO Framework</a:t>
            </a:r>
            <a:endParaRPr lang="pt-PT" sz="2800" dirty="0">
              <a:solidFill>
                <a:schemeClr val="bg1"/>
              </a:solidFill>
            </a:endParaRPr>
          </a:p>
        </p:txBody>
      </p:sp>
      <p:sp>
        <p:nvSpPr>
          <p:cNvPr id="3" name="Rectângulo 2"/>
          <p:cNvSpPr/>
          <p:nvPr/>
        </p:nvSpPr>
        <p:spPr>
          <a:xfrm>
            <a:off x="811110" y="2182497"/>
            <a:ext cx="835292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800" dirty="0" smtClean="0"/>
              <a:t>• Examinar o impacto </a:t>
            </a:r>
            <a:r>
              <a:rPr lang="pt-PT" sz="2800" dirty="0"/>
              <a:t>de usar recursos e capacidades nas receitas e custos da </a:t>
            </a:r>
            <a:r>
              <a:rPr lang="pt-PT" sz="2800" dirty="0" smtClean="0"/>
              <a:t>empresa</a:t>
            </a:r>
          </a:p>
          <a:p>
            <a:r>
              <a:rPr lang="pt-PT" sz="2800" dirty="0" smtClean="0"/>
              <a:t> </a:t>
            </a:r>
            <a:endParaRPr lang="pt-PT" sz="2800" dirty="0"/>
          </a:p>
          <a:p>
            <a:r>
              <a:rPr lang="pt-PT" sz="2800" dirty="0" smtClean="0"/>
              <a:t>• Em </a:t>
            </a:r>
            <a:r>
              <a:rPr lang="pt-PT" sz="2800" dirty="0"/>
              <a:t>geral, empresas que usam os seus recursos e competências para explorar oportunidades ou neutralizar ameaças vêm as suas receitas aumentar ou os seus custos diminuir (ou ambos) </a:t>
            </a:r>
            <a:endParaRPr lang="pt-PT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pt-PT" sz="28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pt-PT" sz="2800" dirty="0" smtClean="0"/>
              <a:t>Recursos físicos, individuais e organizacionais</a:t>
            </a:r>
          </a:p>
          <a:p>
            <a:endParaRPr lang="pt-PT" sz="3400" dirty="0"/>
          </a:p>
          <a:p>
            <a:endParaRPr lang="pt-PT" sz="3400" dirty="0"/>
          </a:p>
        </p:txBody>
      </p:sp>
      <p:pic>
        <p:nvPicPr>
          <p:cNvPr id="8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421788"/>
            <a:ext cx="1050925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6246667"/>
            <a:ext cx="183832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92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50369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7C340BF-6A90-422B-989D-F26574EFA5A3}" type="slidenum">
              <a:rPr lang="en-GB" sz="1400" smtClean="0"/>
              <a:pPr/>
              <a:t>6</a:t>
            </a:fld>
            <a:endParaRPr lang="en-GB" sz="1400" dirty="0" smtClean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96025"/>
            <a:ext cx="200977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ângulo 7"/>
          <p:cNvSpPr/>
          <p:nvPr/>
        </p:nvSpPr>
        <p:spPr>
          <a:xfrm>
            <a:off x="299838" y="1323790"/>
            <a:ext cx="28320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4800" b="1" dirty="0" smtClean="0"/>
              <a:t>Raridade</a:t>
            </a:r>
            <a:r>
              <a:rPr lang="pt-PT" b="1" dirty="0" smtClean="0"/>
              <a:t> </a:t>
            </a:r>
            <a:endParaRPr lang="pt-PT" dirty="0"/>
          </a:p>
        </p:txBody>
      </p:sp>
      <p:sp>
        <p:nvSpPr>
          <p:cNvPr id="9" name="Rectangle 6"/>
          <p:cNvSpPr txBox="1">
            <a:spLocks noChangeArrowheads="1"/>
          </p:cNvSpPr>
          <p:nvPr/>
        </p:nvSpPr>
        <p:spPr>
          <a:xfrm>
            <a:off x="1155700" y="304800"/>
            <a:ext cx="6832600" cy="819944"/>
          </a:xfrm>
          <a:prstGeom prst="rect">
            <a:avLst/>
          </a:prstGeo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lIns="90488" tIns="44450" rIns="90488" bIns="44450" rtlCol="0" anchor="ctr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800" b="1" dirty="0" smtClean="0">
                <a:solidFill>
                  <a:schemeClr val="bg1"/>
                </a:solidFill>
              </a:rPr>
              <a:t>VRIO Framework</a:t>
            </a:r>
            <a:endParaRPr lang="pt-PT" sz="2800" dirty="0">
              <a:solidFill>
                <a:schemeClr val="bg1"/>
              </a:solidFill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811110" y="2182497"/>
            <a:ext cx="835292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800" dirty="0"/>
              <a:t>• Quantas empresas concorrentes já possuem recursos e capacidades valiosos</a:t>
            </a:r>
            <a:r>
              <a:rPr lang="pt-PT" sz="2800" dirty="0" smtClean="0"/>
              <a:t>?</a:t>
            </a:r>
          </a:p>
          <a:p>
            <a:r>
              <a:rPr lang="pt-PT" sz="2800" dirty="0" smtClean="0"/>
              <a:t> </a:t>
            </a:r>
            <a:endParaRPr lang="pt-PT" sz="2800" dirty="0"/>
          </a:p>
          <a:p>
            <a:r>
              <a:rPr lang="pt-PT" sz="2800" dirty="0" smtClean="0"/>
              <a:t>• Quais os recursos que não são controlados pelos concorrentes?</a:t>
            </a:r>
            <a:endParaRPr lang="pt-PT" sz="3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5838" y="5016136"/>
            <a:ext cx="1814729" cy="595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7388" y="5016135"/>
            <a:ext cx="2180915" cy="638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596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03504" y="6500192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7C340BF-6A90-422B-989D-F26574EFA5A3}" type="slidenum">
              <a:rPr lang="en-GB" sz="1400" smtClean="0"/>
              <a:pPr/>
              <a:t>7</a:t>
            </a:fld>
            <a:endParaRPr lang="en-GB" sz="1400" dirty="0" smtClean="0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96025"/>
            <a:ext cx="200977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ângulo 8"/>
          <p:cNvSpPr/>
          <p:nvPr/>
        </p:nvSpPr>
        <p:spPr>
          <a:xfrm>
            <a:off x="299838" y="1323790"/>
            <a:ext cx="36960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4800" b="1" dirty="0" smtClean="0"/>
              <a:t>Imitabilidade</a:t>
            </a:r>
            <a:r>
              <a:rPr lang="pt-PT" b="1" dirty="0" smtClean="0"/>
              <a:t> </a:t>
            </a:r>
            <a:endParaRPr lang="pt-PT" dirty="0"/>
          </a:p>
        </p:txBody>
      </p:sp>
      <p:sp>
        <p:nvSpPr>
          <p:cNvPr id="10" name="Rectangle 6"/>
          <p:cNvSpPr txBox="1">
            <a:spLocks noChangeArrowheads="1"/>
          </p:cNvSpPr>
          <p:nvPr/>
        </p:nvSpPr>
        <p:spPr>
          <a:xfrm>
            <a:off x="1155700" y="304800"/>
            <a:ext cx="6832600" cy="819944"/>
          </a:xfrm>
          <a:prstGeom prst="rect">
            <a:avLst/>
          </a:prstGeo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lIns="90488" tIns="44450" rIns="90488" bIns="44450" rtlCol="0" anchor="ctr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800" b="1" dirty="0" smtClean="0">
                <a:solidFill>
                  <a:schemeClr val="bg1"/>
                </a:solidFill>
              </a:rPr>
              <a:t>VRIO Framework</a:t>
            </a:r>
            <a:endParaRPr lang="pt-PT" sz="2800" dirty="0">
              <a:solidFill>
                <a:schemeClr val="bg1"/>
              </a:solidFill>
            </a:endParaRPr>
          </a:p>
        </p:txBody>
      </p:sp>
      <p:sp>
        <p:nvSpPr>
          <p:cNvPr id="11" name="Rectângulo 10"/>
          <p:cNvSpPr/>
          <p:nvPr/>
        </p:nvSpPr>
        <p:spPr>
          <a:xfrm>
            <a:off x="811110" y="2083474"/>
            <a:ext cx="835292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pt-PT" sz="2800" dirty="0" smtClean="0"/>
              <a:t>Recursos </a:t>
            </a:r>
            <a:r>
              <a:rPr lang="pt-PT" sz="2800" dirty="0"/>
              <a:t>organizacionais valiosos e raros só podem ser fontes de vantagem competitiva sustentável se as empresas que não os possuem enfrentarem desvantagens de custo para os </a:t>
            </a:r>
            <a:r>
              <a:rPr lang="pt-PT" sz="2800" dirty="0" smtClean="0"/>
              <a:t>obter</a:t>
            </a:r>
          </a:p>
          <a:p>
            <a:endParaRPr lang="pt-PT" sz="2800" dirty="0"/>
          </a:p>
          <a:p>
            <a:pPr marL="457200" indent="-457200">
              <a:buFont typeface="Arial" pitchFamily="34" charset="0"/>
              <a:buChar char="•"/>
            </a:pPr>
            <a:r>
              <a:rPr lang="pt-PT" sz="2800" dirty="0" smtClean="0"/>
              <a:t>Paridade Competitiva</a:t>
            </a:r>
          </a:p>
          <a:p>
            <a:r>
              <a:rPr lang="pt-PT" sz="2800" dirty="0" smtClean="0"/>
              <a:t> </a:t>
            </a:r>
            <a:endParaRPr lang="pt-PT" sz="2800" dirty="0"/>
          </a:p>
          <a:p>
            <a:pPr marL="457200" indent="-457200">
              <a:buFont typeface="Arial" pitchFamily="34" charset="0"/>
              <a:buChar char="•"/>
            </a:pPr>
            <a:r>
              <a:rPr lang="pt-PT" sz="2800" dirty="0" smtClean="0"/>
              <a:t>Recursos </a:t>
            </a:r>
            <a:r>
              <a:rPr lang="pt-PT" sz="2800" dirty="0"/>
              <a:t>imperfeitamente </a:t>
            </a:r>
            <a:r>
              <a:rPr lang="pt-PT" sz="2800" dirty="0" smtClean="0"/>
              <a:t>imitáveis</a:t>
            </a:r>
          </a:p>
          <a:p>
            <a:endParaRPr lang="pt-PT" sz="2800" dirty="0"/>
          </a:p>
          <a:p>
            <a:pPr marL="457200" indent="-457200">
              <a:buFont typeface="Arial" pitchFamily="34" charset="0"/>
              <a:buChar char="•"/>
            </a:pPr>
            <a:r>
              <a:rPr lang="pt-PT" sz="2800" dirty="0" smtClean="0"/>
              <a:t>Imitabilidade por duplicação e substituição</a:t>
            </a:r>
            <a:endParaRPr lang="pt-PT" sz="2800" dirty="0"/>
          </a:p>
        </p:txBody>
      </p:sp>
      <p:sp>
        <p:nvSpPr>
          <p:cNvPr id="13" name="Rectângulo 12"/>
          <p:cNvSpPr/>
          <p:nvPr/>
        </p:nvSpPr>
        <p:spPr>
          <a:xfrm>
            <a:off x="4716016" y="1316349"/>
            <a:ext cx="235210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NBC</a:t>
            </a:r>
            <a:endParaRPr lang="pt-PT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149080"/>
            <a:ext cx="1814729" cy="595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455979"/>
            <a:ext cx="7715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9526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64288" y="6500192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7C340BF-6A90-422B-989D-F26574EFA5A3}" type="slidenum">
              <a:rPr lang="en-GB" sz="1400" smtClean="0"/>
              <a:pPr/>
              <a:t>8</a:t>
            </a:fld>
            <a:endParaRPr lang="en-GB" sz="1400" dirty="0" smtClean="0"/>
          </a:p>
        </p:txBody>
      </p:sp>
      <p:sp>
        <p:nvSpPr>
          <p:cNvPr id="8" name="Rectângulo 7"/>
          <p:cNvSpPr/>
          <p:nvPr/>
        </p:nvSpPr>
        <p:spPr>
          <a:xfrm>
            <a:off x="395536" y="1340768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400" b="1" dirty="0" smtClean="0"/>
              <a:t>Quais as razões pelas quais certas empresas não devem recorrer à imitabilidade?</a:t>
            </a:r>
            <a:endParaRPr lang="pt-PT" sz="2400" b="1" dirty="0"/>
          </a:p>
        </p:txBody>
      </p:sp>
      <p:sp>
        <p:nvSpPr>
          <p:cNvPr id="9" name="Rectângulo 8"/>
          <p:cNvSpPr/>
          <p:nvPr/>
        </p:nvSpPr>
        <p:spPr>
          <a:xfrm>
            <a:off x="395536" y="2276872"/>
            <a:ext cx="554461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200" b="1" dirty="0" smtClean="0"/>
              <a:t>• 1 Condições Históricas</a:t>
            </a:r>
            <a:endParaRPr lang="pt-PT" sz="2200" dirty="0" smtClean="0"/>
          </a:p>
          <a:p>
            <a:r>
              <a:rPr lang="pt-PT" sz="2200" dirty="0"/>
              <a:t>	</a:t>
            </a:r>
            <a:r>
              <a:rPr lang="pt-PT" sz="2200" dirty="0" smtClean="0"/>
              <a:t>Efeito de Status</a:t>
            </a:r>
          </a:p>
          <a:p>
            <a:r>
              <a:rPr lang="pt-PT" sz="2200" dirty="0"/>
              <a:t>	</a:t>
            </a:r>
            <a:r>
              <a:rPr lang="pt-PT" sz="2200" dirty="0" smtClean="0"/>
              <a:t>Custo</a:t>
            </a:r>
          </a:p>
          <a:p>
            <a:r>
              <a:rPr lang="pt-PT" sz="2200" dirty="0"/>
              <a:t>	</a:t>
            </a:r>
            <a:r>
              <a:rPr lang="pt-PT" sz="2200" dirty="0" smtClean="0"/>
              <a:t>Dependência de Caminho</a:t>
            </a:r>
          </a:p>
          <a:p>
            <a:endParaRPr lang="pt-PT" sz="2200" dirty="0"/>
          </a:p>
          <a:p>
            <a:r>
              <a:rPr lang="pt-PT" sz="2200" b="1" dirty="0" smtClean="0"/>
              <a:t>• 2 Ambiguidade Causal</a:t>
            </a:r>
          </a:p>
          <a:p>
            <a:r>
              <a:rPr lang="pt-PT" sz="2200" b="1" dirty="0"/>
              <a:t>	</a:t>
            </a:r>
            <a:r>
              <a:rPr lang="pt-PT" sz="2200" dirty="0" smtClean="0"/>
              <a:t>Capacidades Invisíveis </a:t>
            </a:r>
          </a:p>
          <a:p>
            <a:r>
              <a:rPr lang="pt-PT" sz="2200" dirty="0" smtClean="0"/>
              <a:t>	Redes Complexas de Relacionamentos</a:t>
            </a: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96025"/>
            <a:ext cx="200977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6"/>
          <p:cNvSpPr txBox="1">
            <a:spLocks noChangeArrowheads="1"/>
          </p:cNvSpPr>
          <p:nvPr/>
        </p:nvSpPr>
        <p:spPr>
          <a:xfrm>
            <a:off x="1155700" y="304800"/>
            <a:ext cx="6832600" cy="819944"/>
          </a:xfrm>
          <a:prstGeom prst="rect">
            <a:avLst/>
          </a:prstGeo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lIns="90488" tIns="44450" rIns="90488" bIns="44450" rtlCol="0" anchor="ctr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800" b="1" dirty="0" smtClean="0">
                <a:solidFill>
                  <a:schemeClr val="bg1"/>
                </a:solidFill>
              </a:rPr>
              <a:t>VRIO Framework</a:t>
            </a:r>
            <a:endParaRPr lang="pt-PT" sz="2800" dirty="0">
              <a:solidFill>
                <a:schemeClr val="bg1"/>
              </a:solidFill>
            </a:endParaRPr>
          </a:p>
        </p:txBody>
      </p:sp>
      <p:sp>
        <p:nvSpPr>
          <p:cNvPr id="12" name="Rectângulo 11"/>
          <p:cNvSpPr/>
          <p:nvPr/>
        </p:nvSpPr>
        <p:spPr>
          <a:xfrm>
            <a:off x="5940152" y="2300180"/>
            <a:ext cx="554461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200" b="1" dirty="0" smtClean="0"/>
              <a:t>•</a:t>
            </a:r>
            <a:r>
              <a:rPr lang="pt-PT" sz="2200" dirty="0"/>
              <a:t> </a:t>
            </a:r>
            <a:r>
              <a:rPr lang="pt-PT" sz="2200" b="1" dirty="0" smtClean="0"/>
              <a:t>3</a:t>
            </a:r>
            <a:r>
              <a:rPr lang="pt-PT" sz="2200" dirty="0" smtClean="0"/>
              <a:t> </a:t>
            </a:r>
            <a:r>
              <a:rPr lang="pt-PT" sz="2200" b="1" dirty="0" smtClean="0"/>
              <a:t>Complexidade Social</a:t>
            </a:r>
          </a:p>
          <a:p>
            <a:endParaRPr lang="pt-PT" sz="2200" b="1" dirty="0" smtClean="0"/>
          </a:p>
          <a:p>
            <a:endParaRPr lang="pt-PT" sz="2200" b="1" dirty="0"/>
          </a:p>
          <a:p>
            <a:endParaRPr lang="pt-PT" sz="2200" b="1" dirty="0" smtClean="0"/>
          </a:p>
          <a:p>
            <a:endParaRPr lang="pt-PT" sz="2200" b="1" dirty="0" smtClean="0"/>
          </a:p>
          <a:p>
            <a:r>
              <a:rPr lang="pt-PT" sz="2200" b="1" dirty="0" smtClean="0"/>
              <a:t>• 4 Patentes</a:t>
            </a:r>
            <a:r>
              <a:rPr lang="pt-PT" sz="2200" dirty="0" smtClean="0"/>
              <a:t> </a:t>
            </a:r>
            <a:endParaRPr lang="pt-PT" sz="2200" dirty="0"/>
          </a:p>
        </p:txBody>
      </p:sp>
    </p:spTree>
    <p:extLst>
      <p:ext uri="{BB962C8B-B14F-4D97-AF65-F5344CB8AC3E}">
        <p14:creationId xmlns:p14="http://schemas.microsoft.com/office/powerpoint/2010/main" val="221991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64288" y="6500192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7C340BF-6A90-422B-989D-F26574EFA5A3}" type="slidenum">
              <a:rPr lang="en-GB" sz="1400" smtClean="0"/>
              <a:pPr/>
              <a:t>9</a:t>
            </a:fld>
            <a:endParaRPr lang="en-GB" sz="1400" dirty="0" smtClean="0"/>
          </a:p>
        </p:txBody>
      </p:sp>
      <p:sp>
        <p:nvSpPr>
          <p:cNvPr id="8" name="Rectângulo 7"/>
          <p:cNvSpPr/>
          <p:nvPr/>
        </p:nvSpPr>
        <p:spPr>
          <a:xfrm>
            <a:off x="395536" y="1340768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400" b="1" dirty="0" smtClean="0"/>
              <a:t>Criar, Sustentar e Apropriar Vantagens Competitivas</a:t>
            </a:r>
            <a:endParaRPr lang="pt-PT" sz="2400" b="1" dirty="0"/>
          </a:p>
        </p:txBody>
      </p:sp>
      <p:sp>
        <p:nvSpPr>
          <p:cNvPr id="9" name="Rectângulo 8"/>
          <p:cNvSpPr/>
          <p:nvPr/>
        </p:nvSpPr>
        <p:spPr>
          <a:xfrm>
            <a:off x="251520" y="2276871"/>
            <a:ext cx="568863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200" b="1" dirty="0" smtClean="0"/>
              <a:t>• 1 Habilidade para Criar Potencial competitivo</a:t>
            </a:r>
            <a:endParaRPr lang="pt-PT" sz="2200" dirty="0" smtClean="0"/>
          </a:p>
          <a:p>
            <a:r>
              <a:rPr lang="pt-PT" sz="2200" dirty="0"/>
              <a:t>	</a:t>
            </a:r>
            <a:r>
              <a:rPr lang="pt-PT" sz="2200" dirty="0" smtClean="0"/>
              <a:t>Escassos</a:t>
            </a:r>
          </a:p>
          <a:p>
            <a:r>
              <a:rPr lang="pt-PT" sz="2200" dirty="0"/>
              <a:t>	</a:t>
            </a:r>
            <a:r>
              <a:rPr lang="pt-PT" sz="2200" dirty="0" smtClean="0"/>
              <a:t>Relevantes</a:t>
            </a:r>
          </a:p>
          <a:p>
            <a:endParaRPr lang="pt-PT" sz="2200" dirty="0" smtClean="0"/>
          </a:p>
          <a:p>
            <a:endParaRPr lang="pt-PT" sz="2200" dirty="0"/>
          </a:p>
          <a:p>
            <a:r>
              <a:rPr lang="pt-PT" sz="2200" b="1" dirty="0" smtClean="0"/>
              <a:t>• 2 Formas de Sustentar VC</a:t>
            </a:r>
          </a:p>
          <a:p>
            <a:r>
              <a:rPr lang="pt-PT" sz="2200" b="1" dirty="0"/>
              <a:t>	</a:t>
            </a:r>
            <a:r>
              <a:rPr lang="pt-PT" sz="2200" dirty="0" smtClean="0"/>
              <a:t>Durabilidade</a:t>
            </a:r>
          </a:p>
          <a:p>
            <a:r>
              <a:rPr lang="pt-PT" sz="2200" dirty="0" smtClean="0"/>
              <a:t>	Transferibilidade</a:t>
            </a:r>
          </a:p>
          <a:p>
            <a:r>
              <a:rPr lang="pt-PT" sz="2200" dirty="0"/>
              <a:t>	</a:t>
            </a:r>
            <a:r>
              <a:rPr lang="pt-PT" sz="2200" dirty="0" smtClean="0"/>
              <a:t>Replicabilidade</a:t>
            </a: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96025"/>
            <a:ext cx="200977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6"/>
          <p:cNvSpPr txBox="1">
            <a:spLocks noChangeArrowheads="1"/>
          </p:cNvSpPr>
          <p:nvPr/>
        </p:nvSpPr>
        <p:spPr>
          <a:xfrm>
            <a:off x="1155700" y="304800"/>
            <a:ext cx="6832600" cy="819944"/>
          </a:xfrm>
          <a:prstGeom prst="rect">
            <a:avLst/>
          </a:prstGeo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lIns="90488" tIns="44450" rIns="90488" bIns="44450" rtlCol="0" anchor="ctr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800" b="1" dirty="0" smtClean="0">
                <a:solidFill>
                  <a:schemeClr val="bg1"/>
                </a:solidFill>
              </a:rPr>
              <a:t>VRIO Framework</a:t>
            </a:r>
            <a:endParaRPr lang="pt-PT" sz="2800" dirty="0">
              <a:solidFill>
                <a:schemeClr val="bg1"/>
              </a:solidFill>
            </a:endParaRPr>
          </a:p>
        </p:txBody>
      </p:sp>
      <p:sp>
        <p:nvSpPr>
          <p:cNvPr id="12" name="Rectângulo 11"/>
          <p:cNvSpPr/>
          <p:nvPr/>
        </p:nvSpPr>
        <p:spPr>
          <a:xfrm>
            <a:off x="4716016" y="4006225"/>
            <a:ext cx="5544616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200" b="1" dirty="0" smtClean="0"/>
              <a:t>• 3 Formas de Apropriar VC</a:t>
            </a:r>
          </a:p>
          <a:p>
            <a:r>
              <a:rPr lang="pt-PT" sz="2200" b="1" dirty="0"/>
              <a:t>	</a:t>
            </a:r>
            <a:r>
              <a:rPr lang="pt-PT" sz="2200" dirty="0" smtClean="0"/>
              <a:t>Direitos de Posse</a:t>
            </a:r>
          </a:p>
          <a:p>
            <a:r>
              <a:rPr lang="pt-PT" sz="2200" dirty="0"/>
              <a:t>	</a:t>
            </a:r>
            <a:r>
              <a:rPr lang="pt-PT" sz="2200" dirty="0" smtClean="0"/>
              <a:t>Poder de negociação</a:t>
            </a:r>
          </a:p>
          <a:p>
            <a:r>
              <a:rPr lang="pt-PT" sz="2200" dirty="0"/>
              <a:t>	</a:t>
            </a:r>
            <a:r>
              <a:rPr lang="pt-PT" sz="2200" dirty="0" smtClean="0"/>
              <a:t>Internalização</a:t>
            </a:r>
          </a:p>
          <a:p>
            <a:r>
              <a:rPr lang="pt-PT" sz="2200" dirty="0" smtClean="0"/>
              <a:t> </a:t>
            </a:r>
            <a:endParaRPr lang="pt-PT" sz="2200" dirty="0"/>
          </a:p>
        </p:txBody>
      </p:sp>
    </p:spTree>
    <p:extLst>
      <p:ext uri="{BB962C8B-B14F-4D97-AF65-F5344CB8AC3E}">
        <p14:creationId xmlns:p14="http://schemas.microsoft.com/office/powerpoint/2010/main" val="377944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747</TotalTime>
  <Words>747</Words>
  <Application>Microsoft Office PowerPoint</Application>
  <PresentationFormat>Apresentação no Ecrã (4:3)</PresentationFormat>
  <Paragraphs>181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17</vt:i4>
      </vt:variant>
    </vt:vector>
  </HeadingPairs>
  <TitlesOfParts>
    <vt:vector size="18" baseType="lpstr">
      <vt:lpstr>Tema do Office</vt:lpstr>
      <vt:lpstr>Análise da Organização: Recursos, capacidades e competências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Lopes_da_Costa</dc:creator>
  <cp:lastModifiedBy>Lopes_da_Costa</cp:lastModifiedBy>
  <cp:revision>62</cp:revision>
  <dcterms:created xsi:type="dcterms:W3CDTF">2013-02-05T11:25:27Z</dcterms:created>
  <dcterms:modified xsi:type="dcterms:W3CDTF">2013-03-11T23:04:52Z</dcterms:modified>
</cp:coreProperties>
</file>