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31" r:id="rId3"/>
    <p:sldId id="285" r:id="rId4"/>
    <p:sldId id="339" r:id="rId5"/>
    <p:sldId id="258" r:id="rId6"/>
    <p:sldId id="340" r:id="rId7"/>
    <p:sldId id="341" r:id="rId8"/>
    <p:sldId id="342" r:id="rId9"/>
    <p:sldId id="343" r:id="rId10"/>
    <p:sldId id="344" r:id="rId11"/>
    <p:sldId id="345" r:id="rId12"/>
    <p:sldId id="346" r:id="rId13"/>
    <p:sldId id="347" r:id="rId14"/>
    <p:sldId id="348" r:id="rId15"/>
    <p:sldId id="349" r:id="rId16"/>
    <p:sldId id="310" r:id="rId17"/>
    <p:sldId id="317" r:id="rId18"/>
    <p:sldId id="318" r:id="rId19"/>
    <p:sldId id="315" r:id="rId20"/>
    <p:sldId id="338" r:id="rId21"/>
    <p:sldId id="327" r:id="rId22"/>
    <p:sldId id="326" r:id="rId23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65FB"/>
    <a:srgbClr val="FFFFFF"/>
    <a:srgbClr val="FFFF00"/>
    <a:srgbClr val="00FFCC"/>
    <a:srgbClr val="9FD3D3"/>
    <a:srgbClr val="FFFFCC"/>
    <a:srgbClr val="44DC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709" autoAdjust="0"/>
  </p:normalViewPr>
  <p:slideViewPr>
    <p:cSldViewPr>
      <p:cViewPr>
        <p:scale>
          <a:sx n="70" d="100"/>
          <a:sy n="70" d="100"/>
        </p:scale>
        <p:origin x="-1764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7502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579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25513" y="750888"/>
            <a:ext cx="4946650" cy="37099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3308519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/>
            <a:r>
              <a:rPr lang="en-US" sz="1000" b="0" i="1"/>
              <a:t>5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6630" name="Rectangle 6"/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endParaRPr lang="en-GB" smtClean="0"/>
          </a:p>
        </p:txBody>
      </p:sp>
      <p:sp>
        <p:nvSpPr>
          <p:cNvPr id="26631" name="Rectangle 7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851275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sz="1000" b="0" i="1">
                <a:latin typeface="Times New Roman" pitchFamily="18" charset="0"/>
              </a:rPr>
              <a:t>2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851275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sz="1000" b="0" i="1">
                <a:latin typeface="Times New Roman" pitchFamily="18" charset="0"/>
              </a:rPr>
              <a:t>2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682" name="Rectangle 10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8683" name="Rectangle 11"/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882650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851275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sz="1000" b="0" i="1">
                <a:latin typeface="Times New Roman" pitchFamily="18" charset="0"/>
              </a:rPr>
              <a:t>9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9702" name="Rectangle 6"/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  <p:sp>
        <p:nvSpPr>
          <p:cNvPr id="29703" name="Rectangle 7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45750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94155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88443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22797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81320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pt-PT" noProof="0" smtClean="0"/>
          </a:p>
        </p:txBody>
      </p:sp>
    </p:spTree>
    <p:extLst>
      <p:ext uri="{BB962C8B-B14F-4D97-AF65-F5344CB8AC3E}">
        <p14:creationId xmlns:p14="http://schemas.microsoft.com/office/powerpoint/2010/main" val="3672747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61071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1484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69972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062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39120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392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7515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1280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765E"/>
            </a:gs>
            <a:gs pos="100000">
              <a:srgbClr val="00FF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randirectory.com/profile/Microsoft" TargetMode="External"/><Relationship Id="rId13" Type="http://schemas.openxmlformats.org/officeDocument/2006/relationships/hyperlink" Target="http://www.brandirectory.com/profile/Citi" TargetMode="External"/><Relationship Id="rId3" Type="http://schemas.openxmlformats.org/officeDocument/2006/relationships/hyperlink" Target="http://www.brandirectory.com/index.php?orderBy=rating_id&amp;direction=DESC&amp;page=1" TargetMode="External"/><Relationship Id="rId7" Type="http://schemas.openxmlformats.org/officeDocument/2006/relationships/hyperlink" Target="http://www.brandirectory.com/profile/IBM" TargetMode="External"/><Relationship Id="rId12" Type="http://schemas.openxmlformats.org/officeDocument/2006/relationships/hyperlink" Target="http://www.brandirectory.com/profile/Nokia" TargetMode="External"/><Relationship Id="rId17" Type="http://schemas.openxmlformats.org/officeDocument/2006/relationships/image" Target="../media/image4.png"/><Relationship Id="rId2" Type="http://schemas.openxmlformats.org/officeDocument/2006/relationships/hyperlink" Target="http://www.brandirectory.com/index.php?orderBy=value&amp;direction=ASC&amp;page=1" TargetMode="External"/><Relationship Id="rId16" Type="http://schemas.openxmlformats.org/officeDocument/2006/relationships/hyperlink" Target="http://www.brandfinance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randirectory.com/profile/Coca-Cola" TargetMode="External"/><Relationship Id="rId11" Type="http://schemas.openxmlformats.org/officeDocument/2006/relationships/hyperlink" Target="http://www.brandirectory.com/profile/HP" TargetMode="External"/><Relationship Id="rId5" Type="http://schemas.openxmlformats.org/officeDocument/2006/relationships/hyperlink" Target="http://www.brandirectory.com/profile/Google" TargetMode="External"/><Relationship Id="rId15" Type="http://schemas.openxmlformats.org/officeDocument/2006/relationships/image" Target="../media/image3.png"/><Relationship Id="rId10" Type="http://schemas.openxmlformats.org/officeDocument/2006/relationships/hyperlink" Target="http://www.brandirectory.com/profile/HSBC" TargetMode="External"/><Relationship Id="rId4" Type="http://schemas.openxmlformats.org/officeDocument/2006/relationships/hyperlink" Target="http://www.brandirectory.com/profile/Walmart" TargetMode="External"/><Relationship Id="rId9" Type="http://schemas.openxmlformats.org/officeDocument/2006/relationships/hyperlink" Target="http://www.brandirectory.com/profile/GE" TargetMode="External"/><Relationship Id="rId1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randirectory.com/profile/Banco_Comercial_Portugu&#234;s" TargetMode="External"/><Relationship Id="rId13" Type="http://schemas.openxmlformats.org/officeDocument/2006/relationships/hyperlink" Target="http://www.google.com/imgres?imgurl=http://www.portalsaofrancisco.com.br/alfa/portugal/imagens/bandeira-de-portugal.gif&amp;imgrefurl=http://www.portalsaofrancisco.com.br/alfa/portugal/bandeira-de-portugal.php&amp;h=400&amp;w=599&amp;sz=16&amp;tbnid=I2XQHDpCh-FP2M:&amp;tbnh=90&amp;tbnw=135&amp;prev=/images%3Fq%3Dbandeira%2Bde%2Bportugal&amp;usg=__NwLXwT7H3erLtOtuhtQH8rW-KBY=&amp;ei=XISWS9nyO8-F_AaVmOmkCw&amp;sa=X&amp;oi=image_result&amp;resnum=1&amp;ct=image&amp;ved=0CAYQ9QEwAA" TargetMode="External"/><Relationship Id="rId3" Type="http://schemas.openxmlformats.org/officeDocument/2006/relationships/hyperlink" Target="http://www.brandirectory.com/brands/country/Portugal/index.php?orderBy=rating_id&amp;direction=DESC&amp;page=1" TargetMode="External"/><Relationship Id="rId7" Type="http://schemas.openxmlformats.org/officeDocument/2006/relationships/hyperlink" Target="http://www.brandirectory.com/profile/Caixa_Geral_de_Dep&#243;sitos" TargetMode="External"/><Relationship Id="rId12" Type="http://schemas.openxmlformats.org/officeDocument/2006/relationships/hyperlink" Target="http://www.brandfinance.com/" TargetMode="External"/><Relationship Id="rId2" Type="http://schemas.openxmlformats.org/officeDocument/2006/relationships/hyperlink" Target="http://www.brandirectory.com/brands/country/Portugal/index.php?orderBy=value&amp;direction=ASC&amp;page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randirectory.com/profile/Portugal_Telecom" TargetMode="External"/><Relationship Id="rId11" Type="http://schemas.openxmlformats.org/officeDocument/2006/relationships/hyperlink" Target="http://www.brandirectory.com/profile/Banif_SGPS" TargetMode="External"/><Relationship Id="rId5" Type="http://schemas.openxmlformats.org/officeDocument/2006/relationships/hyperlink" Target="http://www.brandirectory.com/profile/edp" TargetMode="External"/><Relationship Id="rId10" Type="http://schemas.openxmlformats.org/officeDocument/2006/relationships/hyperlink" Target="http://www.brandirectory.com/profile/BPI" TargetMode="External"/><Relationship Id="rId4" Type="http://schemas.openxmlformats.org/officeDocument/2006/relationships/hyperlink" Target="http://www.brandirectory.com/brands/country/Portugal/index.php?orderBy=market_cap&amp;direction=DESC&amp;page=1" TargetMode="External"/><Relationship Id="rId9" Type="http://schemas.openxmlformats.org/officeDocument/2006/relationships/hyperlink" Target="http://www.brandirectory.com/profile/BES" TargetMode="External"/><Relationship Id="rId1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200400"/>
            <a:ext cx="6318250" cy="1600200"/>
          </a:xfrm>
          <a:solidFill>
            <a:srgbClr val="003366"/>
          </a:solidFill>
          <a:ln w="12700" cap="flat">
            <a:solidFill>
              <a:srgbClr val="3365FB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pt-PT" sz="3600" b="1" smtClean="0">
                <a:solidFill>
                  <a:srgbClr val="FFFF00"/>
                </a:solidFill>
                <a:latin typeface="Arial" pitchFamily="34" charset="0"/>
              </a:rPr>
              <a:t>Análise de Recursos e Capacidades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447800" y="1149350"/>
            <a:ext cx="6318250" cy="1136650"/>
          </a:xfrm>
          <a:prstGeom prst="rect">
            <a:avLst/>
          </a:prstGeom>
          <a:solidFill>
            <a:srgbClr val="003366"/>
          </a:solidFill>
          <a:ln w="12700" cap="flat">
            <a:solidFill>
              <a:srgbClr val="3365FB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pt-PT" sz="3600" kern="0">
                <a:solidFill>
                  <a:srgbClr val="FFFF00"/>
                </a:solidFill>
                <a:ea typeface="+mj-ea"/>
                <a:cs typeface="+mj-cs"/>
              </a:rPr>
              <a:t>Análise da Organização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41"/>
          <p:cNvSpPr>
            <a:spLocks noChangeArrowheads="1"/>
          </p:cNvSpPr>
          <p:nvPr/>
        </p:nvSpPr>
        <p:spPr bwMode="auto">
          <a:xfrm>
            <a:off x="457200" y="152400"/>
            <a:ext cx="8001000" cy="1219200"/>
          </a:xfrm>
          <a:prstGeom prst="rect">
            <a:avLst/>
          </a:prstGeom>
          <a:solidFill>
            <a:srgbClr val="0033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pt-PT" sz="3200">
                <a:solidFill>
                  <a:srgbClr val="FFFF00"/>
                </a:solidFill>
              </a:rPr>
              <a:t>Os Recursos da Empresa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34338" cy="5400675"/>
          </a:xfrm>
        </p:spPr>
        <p:txBody>
          <a:bodyPr/>
          <a:lstStyle/>
          <a:p>
            <a:pPr>
              <a:spcAft>
                <a:spcPts val="1200"/>
              </a:spcAft>
              <a:buFontTx/>
              <a:buNone/>
            </a:pPr>
            <a:r>
              <a:rPr lang="pt-PT" sz="1800" smtClean="0"/>
              <a:t> </a:t>
            </a:r>
            <a:r>
              <a:rPr lang="pt-PT" sz="2400" b="1" smtClean="0">
                <a:solidFill>
                  <a:schemeClr val="bg1"/>
                </a:solidFill>
              </a:rPr>
              <a:t>Recursos Intangíveis</a:t>
            </a:r>
            <a:endParaRPr lang="en-AU" sz="2400" smtClean="0">
              <a:solidFill>
                <a:schemeClr val="bg1"/>
              </a:solidFill>
            </a:endParaRPr>
          </a:p>
          <a:p>
            <a:pPr>
              <a:spcAft>
                <a:spcPts val="1200"/>
              </a:spcAft>
            </a:pPr>
            <a:r>
              <a:rPr lang="pt-PT" sz="2400" u="sng" smtClean="0">
                <a:solidFill>
                  <a:schemeClr val="bg1"/>
                </a:solidFill>
              </a:rPr>
              <a:t>Recursos tecnológicos</a:t>
            </a:r>
            <a:r>
              <a:rPr lang="pt-PT" sz="2400" smtClean="0">
                <a:solidFill>
                  <a:schemeClr val="bg1"/>
                </a:solidFill>
              </a:rPr>
              <a:t>:</a:t>
            </a:r>
            <a:endParaRPr lang="en-AU" sz="2400" smtClean="0">
              <a:solidFill>
                <a:schemeClr val="bg1"/>
              </a:solidFill>
            </a:endParaRP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pt-PT" sz="2400" smtClean="0"/>
              <a:t>Patentes, copyrights, segredos comerciais</a:t>
            </a:r>
            <a:endParaRPr lang="en-AU" sz="2400" smtClean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pt-PT" sz="2400" smtClean="0"/>
              <a:t>Recursos para a inovação: laboratórios, meios para a pesquisa e desenvolvimentos, mão de obra científica, etc.</a:t>
            </a:r>
            <a:endParaRPr lang="en-AU" sz="2400" smtClean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pt-PT" sz="2400" smtClean="0"/>
              <a:t>Know-how</a:t>
            </a:r>
            <a:endParaRPr lang="en-AU" sz="2400" smtClean="0"/>
          </a:p>
          <a:p>
            <a:pPr>
              <a:spcAft>
                <a:spcPts val="1200"/>
              </a:spcAft>
            </a:pPr>
            <a:r>
              <a:rPr lang="pt-PT" sz="2400" u="sng" smtClean="0">
                <a:solidFill>
                  <a:schemeClr val="bg1"/>
                </a:solidFill>
              </a:rPr>
              <a:t>Recursos de reputação:</a:t>
            </a:r>
            <a:r>
              <a:rPr lang="pt-PT" sz="2400" smtClean="0"/>
              <a:t> </a:t>
            </a:r>
            <a:endParaRPr lang="en-AU" sz="2400" smtClean="0"/>
          </a:p>
          <a:p>
            <a:pPr lvl="1"/>
            <a:r>
              <a:rPr lang="pt-PT" sz="2400" smtClean="0"/>
              <a:t>Marca; lealdade do consumidor</a:t>
            </a:r>
          </a:p>
          <a:p>
            <a:pPr lvl="1"/>
            <a:r>
              <a:rPr lang="pt-PT" sz="2400" smtClean="0"/>
              <a:t>A reputação da empresa perante os stakeholders (fornecedores, Governo, comunidade)</a:t>
            </a:r>
            <a:endParaRPr lang="en-A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3"/>
          <p:cNvGraphicFramePr>
            <a:graphicFrameLocks noGrp="1"/>
          </p:cNvGraphicFramePr>
          <p:nvPr/>
        </p:nvGraphicFramePr>
        <p:xfrm>
          <a:off x="250825" y="1412875"/>
          <a:ext cx="4537076" cy="5184774"/>
        </p:xfrm>
        <a:graphic>
          <a:graphicData uri="http://schemas.openxmlformats.org/drawingml/2006/table">
            <a:tbl>
              <a:tblPr/>
              <a:tblGrid>
                <a:gridCol w="2268538"/>
                <a:gridCol w="2268538"/>
              </a:tblGrid>
              <a:tr h="246894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Category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Brand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Car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Toyota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Kitchen Appliance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 err="1">
                          <a:solidFill>
                            <a:schemeClr val="tx1"/>
                          </a:solidFill>
                        </a:rPr>
                        <a:t>Miele</a:t>
                      </a:r>
                      <a:endParaRPr lang="en-AU" sz="13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PC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HP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Mobile Phone Handset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Nokia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Mobile Phone Network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TMN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Camera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Canon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Holiday Company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 err="1">
                          <a:solidFill>
                            <a:schemeClr val="tx1"/>
                          </a:solidFill>
                        </a:rPr>
                        <a:t>Abreu</a:t>
                      </a:r>
                      <a:endParaRPr lang="en-AU" sz="13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Bank/Building Society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CGD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Credit Card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Visa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Insurance Company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 err="1">
                          <a:solidFill>
                            <a:schemeClr val="tx1"/>
                          </a:solidFill>
                        </a:rPr>
                        <a:t>Fidelidade</a:t>
                      </a:r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 Mundial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Internet Service Provider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 err="1">
                          <a:solidFill>
                            <a:schemeClr val="tx1"/>
                          </a:solidFill>
                        </a:rPr>
                        <a:t>Sapo</a:t>
                      </a:r>
                      <a:endParaRPr lang="en-AU" sz="13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Petrol Retailer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 err="1">
                          <a:solidFill>
                            <a:schemeClr val="tx1"/>
                          </a:solidFill>
                        </a:rPr>
                        <a:t>Galp</a:t>
                      </a:r>
                      <a:endParaRPr lang="en-AU" sz="13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Vitamins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Centrum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Pain Relief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Ben-U-Ron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Cold Remedy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 err="1">
                          <a:solidFill>
                            <a:schemeClr val="tx1"/>
                          </a:solidFill>
                        </a:rPr>
                        <a:t>Bisolvon</a:t>
                      </a:r>
                      <a:endParaRPr lang="en-AU" sz="13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Hair Care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Pantene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Cosmetic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Nivea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Skin Care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 err="1">
                          <a:solidFill>
                            <a:schemeClr val="tx1"/>
                          </a:solidFill>
                        </a:rPr>
                        <a:t>Nivea</a:t>
                      </a:r>
                      <a:endParaRPr lang="en-AU" sz="13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Soap Powder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Skip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Breakfast Cereal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Nestlé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5"/>
          <p:cNvGraphicFramePr>
            <a:graphicFrameLocks noGrp="1"/>
          </p:cNvGraphicFramePr>
          <p:nvPr/>
        </p:nvGraphicFramePr>
        <p:xfrm>
          <a:off x="5219700" y="1341438"/>
          <a:ext cx="4608512" cy="5275263"/>
        </p:xfrm>
        <a:graphic>
          <a:graphicData uri="http://schemas.openxmlformats.org/drawingml/2006/table">
            <a:tbl>
              <a:tblPr/>
              <a:tblGrid>
                <a:gridCol w="2304256"/>
                <a:gridCol w="2304256"/>
              </a:tblGrid>
              <a:tr h="251203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Category 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Brand 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Car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Mercedes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Kitchen Appliance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 err="1">
                          <a:solidFill>
                            <a:schemeClr val="tx1"/>
                          </a:solidFill>
                        </a:rPr>
                        <a:t>Fagor</a:t>
                      </a:r>
                      <a:endParaRPr lang="en-AU" sz="1300" dirty="0">
                        <a:solidFill>
                          <a:schemeClr val="tx1"/>
                        </a:solidFill>
                      </a:endParaRP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PC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HP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Mobile Phone Handset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Nokia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Mobile Phone Network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 err="1">
                          <a:solidFill>
                            <a:schemeClr val="tx1"/>
                          </a:solidFill>
                        </a:rPr>
                        <a:t>Movistar</a:t>
                      </a:r>
                      <a:endParaRPr lang="en-AU" sz="1300" dirty="0">
                        <a:solidFill>
                          <a:schemeClr val="tx1"/>
                        </a:solidFill>
                      </a:endParaRP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Camera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Canon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Holiday Company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Viajes El Corte Inglés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Bank/Building Society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BBVA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Credit Card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Visa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Insurance Company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Mapfre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Internet Service Provider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Telefónica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Petrol Retailer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Repsol YPF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Vitamins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Redoxon Complex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Pain Relief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 err="1">
                          <a:solidFill>
                            <a:schemeClr val="tx1"/>
                          </a:solidFill>
                        </a:rPr>
                        <a:t>Aspirina</a:t>
                      </a:r>
                      <a:endParaRPr lang="en-AU" sz="1300" dirty="0">
                        <a:solidFill>
                          <a:schemeClr val="tx1"/>
                        </a:solidFill>
                      </a:endParaRP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Cold Remedy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 err="1">
                          <a:solidFill>
                            <a:schemeClr val="tx1"/>
                          </a:solidFill>
                        </a:rPr>
                        <a:t>Frenadol</a:t>
                      </a:r>
                      <a:endParaRPr lang="en-AU" sz="1300" dirty="0">
                        <a:solidFill>
                          <a:schemeClr val="tx1"/>
                        </a:solidFill>
                      </a:endParaRP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Hair Care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Pantene Pro-V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Cosmetic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 err="1">
                          <a:solidFill>
                            <a:schemeClr val="tx1"/>
                          </a:solidFill>
                        </a:rPr>
                        <a:t>L'Oréal</a:t>
                      </a:r>
                      <a:endParaRPr lang="en-AU" sz="1300" dirty="0">
                        <a:solidFill>
                          <a:schemeClr val="tx1"/>
                        </a:solidFill>
                      </a:endParaRP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Skin Care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 err="1">
                          <a:solidFill>
                            <a:schemeClr val="tx1"/>
                          </a:solidFill>
                        </a:rPr>
                        <a:t>Nivea</a:t>
                      </a:r>
                      <a:endParaRPr lang="en-AU" sz="1300" dirty="0">
                        <a:solidFill>
                          <a:schemeClr val="tx1"/>
                        </a:solidFill>
                      </a:endParaRP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>
                          <a:solidFill>
                            <a:schemeClr val="tx1"/>
                          </a:solidFill>
                        </a:rPr>
                        <a:t>Soap Powder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Ariel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203"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Breakfast Cereal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300" dirty="0">
                          <a:solidFill>
                            <a:schemeClr val="tx1"/>
                          </a:solidFill>
                        </a:rPr>
                        <a:t>Kellogg's</a:t>
                      </a:r>
                    </a:p>
                  </a:txBody>
                  <a:tcPr marL="48381" marR="48381" marT="24184" marB="241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237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0"/>
            <a:ext cx="1439863" cy="191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77" name="TextBox 9"/>
          <p:cNvSpPr txBox="1">
            <a:spLocks noChangeArrowheads="1"/>
          </p:cNvSpPr>
          <p:nvPr/>
        </p:nvSpPr>
        <p:spPr bwMode="auto">
          <a:xfrm>
            <a:off x="304800" y="620713"/>
            <a:ext cx="297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pt-PT" sz="2800"/>
              <a:t>Portugal</a:t>
            </a:r>
            <a:endParaRPr lang="en-AU" sz="2800"/>
          </a:p>
        </p:txBody>
      </p:sp>
      <p:sp>
        <p:nvSpPr>
          <p:cNvPr id="12378" name="TextBox 10"/>
          <p:cNvSpPr txBox="1">
            <a:spLocks noChangeArrowheads="1"/>
          </p:cNvSpPr>
          <p:nvPr/>
        </p:nvSpPr>
        <p:spPr bwMode="auto">
          <a:xfrm>
            <a:off x="5651500" y="692150"/>
            <a:ext cx="22336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pt-PT" sz="2800"/>
              <a:t>Spain</a:t>
            </a:r>
            <a:endParaRPr lang="en-A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981200"/>
          <a:ext cx="7239000" cy="4143375"/>
        </p:xfrm>
        <a:graphic>
          <a:graphicData uri="http://schemas.openxmlformats.org/drawingml/2006/table">
            <a:tbl>
              <a:tblPr/>
              <a:tblGrid>
                <a:gridCol w="1809750"/>
                <a:gridCol w="1809750"/>
                <a:gridCol w="1809750"/>
                <a:gridCol w="1809750"/>
              </a:tblGrid>
              <a:tr h="840174">
                <a:tc>
                  <a:txBody>
                    <a:bodyPr/>
                    <a:lstStyle/>
                    <a:p>
                      <a:r>
                        <a:rPr lang="en-GB" sz="1700" dirty="0" smtClean="0">
                          <a:latin typeface="Trebuchet MS" pitchFamily="34" charset="0"/>
                        </a:rPr>
                        <a:t>Nome </a:t>
                      </a:r>
                      <a:endParaRPr lang="en-GB" sz="1700" dirty="0">
                        <a:latin typeface="Trebuchet MS" pitchFamily="34" charset="0"/>
                      </a:endParaRP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 smtClean="0">
                          <a:latin typeface="Trebuchet MS" pitchFamily="34" charset="0"/>
                        </a:rPr>
                        <a:t>País</a:t>
                      </a:r>
                      <a:endParaRPr lang="en-GB" sz="1700" dirty="0">
                        <a:latin typeface="Trebuchet MS" pitchFamily="34" charset="0"/>
                      </a:endParaRP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 err="1" smtClean="0">
                          <a:latin typeface="Trebuchet MS" pitchFamily="34" charset="0"/>
                          <a:hlinkClick r:id="rId2" action="ppaction://hlinkfile"/>
                        </a:rPr>
                        <a:t>Valor</a:t>
                      </a:r>
                      <a:r>
                        <a:rPr lang="en-GB" sz="1700" dirty="0">
                          <a:latin typeface="Trebuchet MS" pitchFamily="34" charset="0"/>
                          <a:hlinkClick r:id="rId2" action="ppaction://hlinkfile"/>
                        </a:rPr>
                        <a:t/>
                      </a:r>
                      <a:br>
                        <a:rPr lang="en-GB" sz="1700" dirty="0">
                          <a:latin typeface="Trebuchet MS" pitchFamily="34" charset="0"/>
                          <a:hlinkClick r:id="rId2" action="ppaction://hlinkfile"/>
                        </a:rPr>
                      </a:br>
                      <a:r>
                        <a:rPr lang="en-GB" sz="1700" dirty="0">
                          <a:latin typeface="Trebuchet MS" pitchFamily="34" charset="0"/>
                          <a:hlinkClick r:id="rId2" action="ppaction://hlinkfile"/>
                        </a:rPr>
                        <a:t>(USD $ Millions)</a:t>
                      </a:r>
                      <a:r>
                        <a:rPr lang="en-GB" sz="1700" dirty="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>
                          <a:latin typeface="Trebuchet MS" pitchFamily="34" charset="0"/>
                          <a:hlinkClick r:id="rId3" action="ppaction://hlinkfile"/>
                        </a:rPr>
                        <a:t>Rating</a:t>
                      </a:r>
                      <a:r>
                        <a:rPr lang="en-GB" sz="170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30320">
                <a:tc>
                  <a:txBody>
                    <a:bodyPr/>
                    <a:lstStyle/>
                    <a:p>
                      <a:r>
                        <a:rPr lang="en-GB" sz="1700">
                          <a:latin typeface="Trebuchet MS" pitchFamily="34" charset="0"/>
                          <a:hlinkClick r:id="rId4" action="ppaction://hlinkfile" tooltip="View profile for Walmart"/>
                        </a:rPr>
                        <a:t>Walmart</a:t>
                      </a:r>
                      <a:r>
                        <a:rPr lang="en-GB" sz="170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 smtClean="0">
                          <a:latin typeface="Trebuchet MS" pitchFamily="34" charset="0"/>
                        </a:rPr>
                        <a:t>USA</a:t>
                      </a:r>
                      <a:endParaRPr lang="en-GB" sz="1700" dirty="0">
                        <a:latin typeface="Trebuchet MS" pitchFamily="34" charset="0"/>
                      </a:endParaRP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>
                          <a:latin typeface="Trebuchet MS" pitchFamily="34" charset="0"/>
                        </a:rPr>
                        <a:t>41,365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>
                          <a:latin typeface="Trebuchet MS" pitchFamily="34" charset="0"/>
                        </a:rPr>
                        <a:t>AA-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30320">
                <a:tc>
                  <a:txBody>
                    <a:bodyPr/>
                    <a:lstStyle/>
                    <a:p>
                      <a:r>
                        <a:rPr lang="en-GB" sz="1700">
                          <a:latin typeface="Trebuchet MS" pitchFamily="34" charset="0"/>
                          <a:hlinkClick r:id="rId5" action="ppaction://hlinkfile" tooltip="View profile for Google"/>
                        </a:rPr>
                        <a:t>Google</a:t>
                      </a:r>
                      <a:r>
                        <a:rPr lang="en-GB" sz="170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 smtClean="0">
                          <a:latin typeface="Trebuchet MS" pitchFamily="34" charset="0"/>
                        </a:rPr>
                        <a:t>USA</a:t>
                      </a:r>
                      <a:endParaRPr lang="en-GB" sz="1700" dirty="0">
                        <a:latin typeface="Trebuchet MS" pitchFamily="34" charset="0"/>
                      </a:endParaRP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>
                          <a:latin typeface="Trebuchet MS" pitchFamily="34" charset="0"/>
                        </a:rPr>
                        <a:t>36,191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>
                          <a:latin typeface="Trebuchet MS" pitchFamily="34" charset="0"/>
                        </a:rPr>
                        <a:t>AAA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30320">
                <a:tc>
                  <a:txBody>
                    <a:bodyPr/>
                    <a:lstStyle/>
                    <a:p>
                      <a:r>
                        <a:rPr lang="en-GB" sz="1700">
                          <a:latin typeface="Trebuchet MS" pitchFamily="34" charset="0"/>
                          <a:hlinkClick r:id="rId6" action="ppaction://hlinkfile" tooltip="View profile for Coca-Cola"/>
                        </a:rPr>
                        <a:t>Coca-Cola</a:t>
                      </a:r>
                      <a:r>
                        <a:rPr lang="en-GB" sz="170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 smtClean="0">
                          <a:latin typeface="Trebuchet MS" pitchFamily="34" charset="0"/>
                        </a:rPr>
                        <a:t>USA</a:t>
                      </a:r>
                      <a:endParaRPr lang="en-GB" sz="1700" dirty="0">
                        <a:latin typeface="Trebuchet MS" pitchFamily="34" charset="0"/>
                      </a:endParaRP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>
                          <a:latin typeface="Trebuchet MS" pitchFamily="34" charset="0"/>
                        </a:rPr>
                        <a:t>34,844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>
                          <a:latin typeface="Trebuchet MS" pitchFamily="34" charset="0"/>
                        </a:rPr>
                        <a:t>AAA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30320">
                <a:tc>
                  <a:txBody>
                    <a:bodyPr/>
                    <a:lstStyle/>
                    <a:p>
                      <a:r>
                        <a:rPr lang="en-GB" sz="1700">
                          <a:latin typeface="Trebuchet MS" pitchFamily="34" charset="0"/>
                          <a:hlinkClick r:id="rId7" action="ppaction://hlinkfile" tooltip="View profile for IBM"/>
                        </a:rPr>
                        <a:t>IBM</a:t>
                      </a:r>
                      <a:r>
                        <a:rPr lang="en-GB" sz="170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 smtClean="0">
                          <a:latin typeface="Trebuchet MS" pitchFamily="34" charset="0"/>
                        </a:rPr>
                        <a:t>USA</a:t>
                      </a:r>
                      <a:endParaRPr lang="en-GB" sz="1700" dirty="0">
                        <a:latin typeface="Trebuchet MS" pitchFamily="34" charset="0"/>
                      </a:endParaRP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>
                          <a:latin typeface="Trebuchet MS" pitchFamily="34" charset="0"/>
                        </a:rPr>
                        <a:t>33,706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>
                          <a:latin typeface="Trebuchet MS" pitchFamily="34" charset="0"/>
                        </a:rPr>
                        <a:t>AA-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30320">
                <a:tc>
                  <a:txBody>
                    <a:bodyPr/>
                    <a:lstStyle/>
                    <a:p>
                      <a:r>
                        <a:rPr lang="en-GB" sz="1700">
                          <a:latin typeface="Trebuchet MS" pitchFamily="34" charset="0"/>
                          <a:hlinkClick r:id="rId8" action="ppaction://hlinkfile" tooltip="View profile for Microsoft"/>
                        </a:rPr>
                        <a:t>Microsoft</a:t>
                      </a:r>
                      <a:r>
                        <a:rPr lang="en-GB" sz="170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 smtClean="0">
                          <a:latin typeface="Trebuchet MS" pitchFamily="34" charset="0"/>
                        </a:rPr>
                        <a:t>USA</a:t>
                      </a:r>
                      <a:endParaRPr lang="en-GB" sz="1700" dirty="0">
                        <a:latin typeface="Trebuchet MS" pitchFamily="34" charset="0"/>
                      </a:endParaRP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>
                          <a:latin typeface="Trebuchet MS" pitchFamily="34" charset="0"/>
                        </a:rPr>
                        <a:t>33,604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>
                          <a:latin typeface="Trebuchet MS" pitchFamily="34" charset="0"/>
                        </a:rPr>
                        <a:t>AAA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30320">
                <a:tc>
                  <a:txBody>
                    <a:bodyPr/>
                    <a:lstStyle/>
                    <a:p>
                      <a:r>
                        <a:rPr lang="en-GB" sz="1700">
                          <a:latin typeface="Trebuchet MS" pitchFamily="34" charset="0"/>
                          <a:hlinkClick r:id="rId9" action="ppaction://hlinkfile" tooltip="View profile for GE"/>
                        </a:rPr>
                        <a:t>GE</a:t>
                      </a:r>
                      <a:r>
                        <a:rPr lang="en-GB" sz="170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 smtClean="0">
                          <a:latin typeface="Trebuchet MS" pitchFamily="34" charset="0"/>
                        </a:rPr>
                        <a:t>USA</a:t>
                      </a:r>
                      <a:endParaRPr lang="en-GB" sz="1700" dirty="0">
                        <a:latin typeface="Trebuchet MS" pitchFamily="34" charset="0"/>
                      </a:endParaRP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>
                          <a:latin typeface="Trebuchet MS" pitchFamily="34" charset="0"/>
                        </a:rPr>
                        <a:t>31,909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>
                          <a:latin typeface="Trebuchet MS" pitchFamily="34" charset="0"/>
                        </a:rPr>
                        <a:t>AA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30320">
                <a:tc>
                  <a:txBody>
                    <a:bodyPr/>
                    <a:lstStyle/>
                    <a:p>
                      <a:r>
                        <a:rPr lang="en-GB" sz="1700">
                          <a:latin typeface="Trebuchet MS" pitchFamily="34" charset="0"/>
                          <a:hlinkClick r:id="rId10" action="ppaction://hlinkfile" tooltip="View profile for HSBC"/>
                        </a:rPr>
                        <a:t>HSBC</a:t>
                      </a:r>
                      <a:r>
                        <a:rPr lang="en-GB" sz="170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700" noProof="0" dirty="0" smtClean="0">
                          <a:latin typeface="Trebuchet MS" pitchFamily="34" charset="0"/>
                        </a:rPr>
                        <a:t>Reino</a:t>
                      </a:r>
                      <a:r>
                        <a:rPr lang="pt-PT" sz="1700" baseline="0" noProof="0" dirty="0" smtClean="0">
                          <a:latin typeface="Trebuchet MS" pitchFamily="34" charset="0"/>
                        </a:rPr>
                        <a:t> Unido</a:t>
                      </a:r>
                      <a:endParaRPr lang="pt-PT" sz="1700" noProof="0" dirty="0">
                        <a:latin typeface="Trebuchet MS" pitchFamily="34" charset="0"/>
                      </a:endParaRP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>
                          <a:latin typeface="Trebuchet MS" pitchFamily="34" charset="0"/>
                        </a:rPr>
                        <a:t>28,472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>
                          <a:latin typeface="Trebuchet MS" pitchFamily="34" charset="0"/>
                        </a:rPr>
                        <a:t>AAA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30320">
                <a:tc>
                  <a:txBody>
                    <a:bodyPr/>
                    <a:lstStyle/>
                    <a:p>
                      <a:r>
                        <a:rPr lang="en-GB" sz="1700">
                          <a:latin typeface="Trebuchet MS" pitchFamily="34" charset="0"/>
                          <a:hlinkClick r:id="rId11" action="ppaction://hlinkfile" tooltip="View profile for HP"/>
                        </a:rPr>
                        <a:t>HP</a:t>
                      </a:r>
                      <a:r>
                        <a:rPr lang="en-GB" sz="170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 smtClean="0">
                          <a:latin typeface="Trebuchet MS" pitchFamily="34" charset="0"/>
                        </a:rPr>
                        <a:t>USA</a:t>
                      </a:r>
                      <a:endParaRPr lang="en-GB" sz="1700" dirty="0">
                        <a:latin typeface="Trebuchet MS" pitchFamily="34" charset="0"/>
                      </a:endParaRP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>
                          <a:latin typeface="Trebuchet MS" pitchFamily="34" charset="0"/>
                        </a:rPr>
                        <a:t>27,383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>
                          <a:latin typeface="Trebuchet MS" pitchFamily="34" charset="0"/>
                        </a:rPr>
                        <a:t>AA+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30320">
                <a:tc>
                  <a:txBody>
                    <a:bodyPr/>
                    <a:lstStyle/>
                    <a:p>
                      <a:r>
                        <a:rPr lang="en-GB" sz="1700">
                          <a:latin typeface="Trebuchet MS" pitchFamily="34" charset="0"/>
                          <a:hlinkClick r:id="rId12" action="ppaction://hlinkfile" tooltip="View profile for Nokia"/>
                        </a:rPr>
                        <a:t>Nokia</a:t>
                      </a:r>
                      <a:r>
                        <a:rPr lang="en-GB" sz="170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700" noProof="0" dirty="0" smtClean="0">
                          <a:latin typeface="Trebuchet MS" pitchFamily="34" charset="0"/>
                        </a:rPr>
                        <a:t>Finlândia</a:t>
                      </a:r>
                      <a:endParaRPr lang="pt-PT" sz="1700" noProof="0" dirty="0">
                        <a:latin typeface="Trebuchet MS" pitchFamily="34" charset="0"/>
                      </a:endParaRP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>
                          <a:latin typeface="Trebuchet MS" pitchFamily="34" charset="0"/>
                        </a:rPr>
                        <a:t>19,558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>
                          <a:latin typeface="Trebuchet MS" pitchFamily="34" charset="0"/>
                        </a:rPr>
                        <a:t>AA+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30320">
                <a:tc>
                  <a:txBody>
                    <a:bodyPr/>
                    <a:lstStyle/>
                    <a:p>
                      <a:r>
                        <a:rPr lang="en-GB" sz="1700">
                          <a:latin typeface="Trebuchet MS" pitchFamily="34" charset="0"/>
                          <a:hlinkClick r:id="rId13" action="ppaction://hlinkfile" tooltip="View profile for Citi"/>
                        </a:rPr>
                        <a:t>Citi</a:t>
                      </a:r>
                      <a:r>
                        <a:rPr lang="en-GB" sz="170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 smtClean="0">
                          <a:latin typeface="Trebuchet MS" pitchFamily="34" charset="0"/>
                        </a:rPr>
                        <a:t>USA</a:t>
                      </a:r>
                      <a:endParaRPr lang="en-GB" sz="1700" dirty="0">
                        <a:latin typeface="Trebuchet MS" pitchFamily="34" charset="0"/>
                      </a:endParaRP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>
                          <a:latin typeface="Trebuchet MS" pitchFamily="34" charset="0"/>
                        </a:rPr>
                        <a:t>14,362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>
                          <a:latin typeface="Trebuchet MS" pitchFamily="34" charset="0"/>
                        </a:rPr>
                        <a:t>A </a:t>
                      </a:r>
                    </a:p>
                  </a:txBody>
                  <a:tcPr marL="35595" marR="35595" marT="35600" marB="35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3359" name="Picture 1" descr="http://www.brandirectory.com/images/flags/us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60" name="Picture 2" descr="http://www.brandirectory.com/images/flags/us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61" name="Picture 3" descr="http://www.brandirectory.com/images/flags/us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62" name="Picture 4" descr="http://www.brandirectory.com/images/flags/us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63" name="Picture 5" descr="http://www.brandirectory.com/images/flags/us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64" name="Picture 6" descr="http://www.brandirectory.com/images/flags/us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65" name="Picture 7" descr="http://www.brandirectory.com/images/flags/gb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66" name="Picture 8" descr="http://www.brandirectory.com/images/flags/us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609600" y="457200"/>
            <a:ext cx="7772400" cy="679450"/>
          </a:xfrm>
          <a:prstGeom prst="rect">
            <a:avLst/>
          </a:prstGeom>
          <a:solidFill>
            <a:srgbClr val="003366"/>
          </a:solidFill>
          <a:ln w="12700" cap="flat">
            <a:solidFill>
              <a:srgbClr val="3365FB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pt-PT" sz="2800" kern="0">
                <a:solidFill>
                  <a:srgbClr val="FFFF00"/>
                </a:solidFill>
                <a:ea typeface="+mj-ea"/>
                <a:cs typeface="+mj-cs"/>
              </a:rPr>
              <a:t>As Marcas mais Valiosas do Mundo (2010)</a:t>
            </a:r>
          </a:p>
        </p:txBody>
      </p:sp>
      <p:sp>
        <p:nvSpPr>
          <p:cNvPr id="13368" name="TextBox 15"/>
          <p:cNvSpPr txBox="1">
            <a:spLocks noChangeArrowheads="1"/>
          </p:cNvSpPr>
          <p:nvPr/>
        </p:nvSpPr>
        <p:spPr bwMode="auto">
          <a:xfrm>
            <a:off x="1828800" y="6553200"/>
            <a:ext cx="571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pt-PT">
                <a:latin typeface="Trebuchet MS" pitchFamily="34" charset="0"/>
                <a:hlinkClick r:id="rId16"/>
              </a:rPr>
              <a:t>http://www.brandfinance.com/</a:t>
            </a:r>
            <a:endParaRPr lang="pt-PT">
              <a:latin typeface="Trebuchet MS" pitchFamily="34" charset="0"/>
            </a:endParaRPr>
          </a:p>
        </p:txBody>
      </p:sp>
      <p:pic>
        <p:nvPicPr>
          <p:cNvPr id="13369" name="Picture 60" descr="http://www.suapesquisa.com/paises/eua/bandeiraestadosunido.gif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895600"/>
            <a:ext cx="1257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133600"/>
          <a:ext cx="8153400" cy="4133850"/>
        </p:xfrm>
        <a:graphic>
          <a:graphicData uri="http://schemas.openxmlformats.org/drawingml/2006/table">
            <a:tbl>
              <a:tblPr/>
              <a:tblGrid>
                <a:gridCol w="1630680"/>
                <a:gridCol w="1630680"/>
                <a:gridCol w="1630680"/>
                <a:gridCol w="1630680"/>
                <a:gridCol w="1630680"/>
              </a:tblGrid>
              <a:tr h="782989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rebuchet MS" pitchFamily="34" charset="0"/>
                        </a:rPr>
                        <a:t>Nome </a:t>
                      </a:r>
                      <a:endParaRPr lang="en-GB" sz="1600" dirty="0">
                        <a:latin typeface="Trebuchet MS" pitchFamily="34" charset="0"/>
                      </a:endParaRP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err="1" smtClean="0">
                          <a:latin typeface="Trebuchet MS" pitchFamily="34" charset="0"/>
                          <a:hlinkClick r:id="rId2" action="ppaction://hlinkfile"/>
                        </a:rPr>
                        <a:t>Valor</a:t>
                      </a:r>
                      <a:r>
                        <a:rPr lang="en-GB" sz="1600" dirty="0">
                          <a:latin typeface="Trebuchet MS" pitchFamily="34" charset="0"/>
                          <a:hlinkClick r:id="rId2" action="ppaction://hlinkfile"/>
                        </a:rPr>
                        <a:t/>
                      </a:r>
                      <a:br>
                        <a:rPr lang="en-GB" sz="1600" dirty="0">
                          <a:latin typeface="Trebuchet MS" pitchFamily="34" charset="0"/>
                          <a:hlinkClick r:id="rId2" action="ppaction://hlinkfile"/>
                        </a:rPr>
                      </a:br>
                      <a:r>
                        <a:rPr lang="en-GB" sz="1600" dirty="0">
                          <a:latin typeface="Trebuchet MS" pitchFamily="34" charset="0"/>
                          <a:hlinkClick r:id="rId2" action="ppaction://hlinkfile"/>
                        </a:rPr>
                        <a:t>(USD $ Millions)</a:t>
                      </a:r>
                      <a:r>
                        <a:rPr lang="en-GB" sz="1600" dirty="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Trebuchet MS" pitchFamily="34" charset="0"/>
                          <a:hlinkClick r:id="rId3" action="ppaction://hlinkfile"/>
                        </a:rPr>
                        <a:t>Rating</a:t>
                      </a:r>
                      <a:r>
                        <a:rPr lang="en-GB" sz="1600" dirty="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Trebuchet MS" pitchFamily="34" charset="0"/>
                          <a:hlinkClick r:id="rId4" action="ppaction://hlinkfile"/>
                        </a:rPr>
                        <a:t>Market Cap</a:t>
                      </a:r>
                      <a:br>
                        <a:rPr lang="en-GB" sz="1600" dirty="0">
                          <a:latin typeface="Trebuchet MS" pitchFamily="34" charset="0"/>
                          <a:hlinkClick r:id="rId4" action="ppaction://hlinkfile"/>
                        </a:rPr>
                      </a:br>
                      <a:r>
                        <a:rPr lang="en-GB" sz="1600" dirty="0">
                          <a:latin typeface="Trebuchet MS" pitchFamily="34" charset="0"/>
                          <a:hlinkClick r:id="rId4" action="ppaction://hlinkfile"/>
                        </a:rPr>
                        <a:t>(USD $ Millions)</a:t>
                      </a:r>
                      <a:r>
                        <a:rPr lang="en-GB" sz="1600" dirty="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rebuchet MS" pitchFamily="34" charset="0"/>
                        </a:rPr>
                        <a:t>Ranking Mundial</a:t>
                      </a:r>
                      <a:endParaRPr lang="en-GB" sz="1600" dirty="0">
                        <a:latin typeface="Trebuchet MS" pitchFamily="34" charset="0"/>
                      </a:endParaRP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310193">
                <a:tc>
                  <a:txBody>
                    <a:bodyPr/>
                    <a:lstStyle/>
                    <a:p>
                      <a:r>
                        <a:rPr lang="en-GB" sz="1600" dirty="0" err="1">
                          <a:latin typeface="Trebuchet MS" pitchFamily="34" charset="0"/>
                          <a:hlinkClick r:id="rId5" action="ppaction://hlinkfile" tooltip="View profile for edp"/>
                        </a:rPr>
                        <a:t>edp</a:t>
                      </a:r>
                      <a:r>
                        <a:rPr lang="en-GB" sz="1600" dirty="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Trebuchet MS" pitchFamily="34" charset="0"/>
                        </a:rPr>
                        <a:t>4,449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latin typeface="Trebuchet MS" pitchFamily="34" charset="0"/>
                        </a:rPr>
                        <a:t>AA-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latin typeface="Trebuchet MS" pitchFamily="34" charset="0"/>
                        </a:rPr>
                        <a:t>16,939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rebuchet MS" pitchFamily="34" charset="0"/>
                        </a:rPr>
                        <a:t>192</a:t>
                      </a:r>
                      <a:endParaRPr lang="en-GB" sz="1600" dirty="0">
                        <a:latin typeface="Trebuchet MS" pitchFamily="34" charset="0"/>
                      </a:endParaRP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44110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2"/>
                          </a:solidFill>
                          <a:latin typeface="Trebuchet MS" pitchFamily="34" charset="0"/>
                          <a:hlinkClick r:id="rId6" action="ppaction://hlinkfile" tooltip="View profile for Portugal Telecom"/>
                        </a:rPr>
                        <a:t>Portugal Telecom</a:t>
                      </a:r>
                      <a:r>
                        <a:rPr lang="en-GB" sz="1600" dirty="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Trebuchet MS" pitchFamily="34" charset="0"/>
                        </a:rPr>
                        <a:t>2,516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latin typeface="Trebuchet MS" pitchFamily="34" charset="0"/>
                        </a:rPr>
                        <a:t>A+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latin typeface="Trebuchet MS" pitchFamily="34" charset="0"/>
                        </a:rPr>
                        <a:t>-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rebuchet MS" pitchFamily="34" charset="0"/>
                        </a:rPr>
                        <a:t>373</a:t>
                      </a:r>
                      <a:endParaRPr lang="en-GB" sz="1600" dirty="0">
                        <a:latin typeface="Trebuchet MS" pitchFamily="34" charset="0"/>
                      </a:endParaRP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782989">
                <a:tc>
                  <a:txBody>
                    <a:bodyPr/>
                    <a:lstStyle/>
                    <a:p>
                      <a:r>
                        <a:rPr lang="en-GB" sz="1600">
                          <a:latin typeface="Trebuchet MS" pitchFamily="34" charset="0"/>
                          <a:hlinkClick r:id="rId7" action="ppaction://hlinkfile" tooltip="View profile for Caixa Geral de Depósitos"/>
                        </a:rPr>
                        <a:t>Caixa Geral de Depósitos</a:t>
                      </a:r>
                      <a:r>
                        <a:rPr lang="en-GB" sz="160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Trebuchet MS" pitchFamily="34" charset="0"/>
                        </a:rPr>
                        <a:t>1,480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latin typeface="Trebuchet MS" pitchFamily="34" charset="0"/>
                        </a:rPr>
                        <a:t>A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latin typeface="Trebuchet MS" pitchFamily="34" charset="0"/>
                        </a:rPr>
                        <a:t>-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rebuchet MS" pitchFamily="34" charset="0"/>
                        </a:rPr>
                        <a:t>100</a:t>
                      </a:r>
                      <a:endParaRPr lang="en-GB" sz="1600" dirty="0">
                        <a:latin typeface="Trebuchet MS" pitchFamily="34" charset="0"/>
                      </a:endParaRP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782989">
                <a:tc>
                  <a:txBody>
                    <a:bodyPr/>
                    <a:lstStyle/>
                    <a:p>
                      <a:r>
                        <a:rPr lang="en-GB" sz="1600">
                          <a:latin typeface="Trebuchet MS" pitchFamily="34" charset="0"/>
                          <a:hlinkClick r:id="rId8" action="ppaction://hlinkfile" tooltip="View profile for Banco Comercial Português"/>
                        </a:rPr>
                        <a:t>Banco Comercial Português</a:t>
                      </a:r>
                      <a:r>
                        <a:rPr lang="en-GB" sz="160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Trebuchet MS" pitchFamily="34" charset="0"/>
                        </a:rPr>
                        <a:t>850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latin typeface="Trebuchet MS" pitchFamily="34" charset="0"/>
                        </a:rPr>
                        <a:t>A-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latin typeface="Trebuchet MS" pitchFamily="34" charset="0"/>
                        </a:rPr>
                        <a:t>6,775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rebuchet MS" pitchFamily="34" charset="0"/>
                        </a:rPr>
                        <a:t>154</a:t>
                      </a:r>
                      <a:endParaRPr lang="en-GB" sz="1600" dirty="0">
                        <a:latin typeface="Trebuchet MS" pitchFamily="34" charset="0"/>
                      </a:endParaRP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310193">
                <a:tc>
                  <a:txBody>
                    <a:bodyPr/>
                    <a:lstStyle/>
                    <a:p>
                      <a:r>
                        <a:rPr lang="en-GB" sz="1600">
                          <a:latin typeface="Trebuchet MS" pitchFamily="34" charset="0"/>
                          <a:hlinkClick r:id="rId9" action="ppaction://hlinkfile" tooltip="View profile for BES"/>
                        </a:rPr>
                        <a:t>BES</a:t>
                      </a:r>
                      <a:r>
                        <a:rPr lang="en-GB" sz="160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Trebuchet MS" pitchFamily="34" charset="0"/>
                        </a:rPr>
                        <a:t>727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latin typeface="Trebuchet MS" pitchFamily="34" charset="0"/>
                        </a:rPr>
                        <a:t>A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latin typeface="Trebuchet MS" pitchFamily="34" charset="0"/>
                        </a:rPr>
                        <a:t>8,775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rebuchet MS" pitchFamily="34" charset="0"/>
                        </a:rPr>
                        <a:t>169</a:t>
                      </a:r>
                      <a:endParaRPr lang="en-GB" sz="1600" dirty="0">
                        <a:latin typeface="Trebuchet MS" pitchFamily="34" charset="0"/>
                      </a:endParaRP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310193">
                <a:tc>
                  <a:txBody>
                    <a:bodyPr/>
                    <a:lstStyle/>
                    <a:p>
                      <a:r>
                        <a:rPr lang="en-GB" sz="1600">
                          <a:latin typeface="Trebuchet MS" pitchFamily="34" charset="0"/>
                          <a:hlinkClick r:id="rId10" action="ppaction://hlinkfile" tooltip="View profile for BPI"/>
                        </a:rPr>
                        <a:t>BPI</a:t>
                      </a:r>
                      <a:r>
                        <a:rPr lang="en-GB" sz="160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Trebuchet MS" pitchFamily="34" charset="0"/>
                        </a:rPr>
                        <a:t>388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latin typeface="Trebuchet MS" pitchFamily="34" charset="0"/>
                        </a:rPr>
                        <a:t>A-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latin typeface="Trebuchet MS" pitchFamily="34" charset="0"/>
                        </a:rPr>
                        <a:t>3,095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rebuchet MS" pitchFamily="34" charset="0"/>
                        </a:rPr>
                        <a:t>253</a:t>
                      </a:r>
                      <a:endParaRPr lang="en-GB" sz="1600" dirty="0">
                        <a:latin typeface="Trebuchet MS" pitchFamily="34" charset="0"/>
                      </a:endParaRP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310193">
                <a:tc>
                  <a:txBody>
                    <a:bodyPr/>
                    <a:lstStyle/>
                    <a:p>
                      <a:r>
                        <a:rPr lang="en-GB" sz="1600">
                          <a:latin typeface="Trebuchet MS" pitchFamily="34" charset="0"/>
                          <a:hlinkClick r:id="rId11" action="ppaction://hlinkfile" tooltip="View profile for Banif SGPS"/>
                        </a:rPr>
                        <a:t>Banif SGPS</a:t>
                      </a:r>
                      <a:r>
                        <a:rPr lang="en-GB" sz="1600">
                          <a:latin typeface="Trebuchet MS" pitchFamily="34" charset="0"/>
                        </a:rPr>
                        <a:t>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Trebuchet MS" pitchFamily="34" charset="0"/>
                        </a:rPr>
                        <a:t>185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Trebuchet MS" pitchFamily="34" charset="0"/>
                        </a:rPr>
                        <a:t>BBB+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Trebuchet MS" pitchFamily="34" charset="0"/>
                        </a:rPr>
                        <a:t>949 </a:t>
                      </a: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rebuchet MS" pitchFamily="34" charset="0"/>
                        </a:rPr>
                        <a:t>389</a:t>
                      </a:r>
                      <a:endParaRPr lang="en-GB" sz="1600" dirty="0">
                        <a:latin typeface="Trebuchet MS" pitchFamily="34" charset="0"/>
                      </a:endParaRPr>
                    </a:p>
                  </a:txBody>
                  <a:tcPr marL="33184" marR="33184" marT="33178" marB="331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4379" name="Rectangle 16"/>
          <p:cNvSpPr>
            <a:spLocks noChangeArrowheads="1"/>
          </p:cNvSpPr>
          <p:nvPr/>
        </p:nvSpPr>
        <p:spPr bwMode="auto">
          <a:xfrm>
            <a:off x="1222375" y="1219200"/>
            <a:ext cx="79216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pt-PT" sz="2400" b="0">
                <a:latin typeface="Trebuchet MS" pitchFamily="34" charset="0"/>
              </a:rPr>
              <a:t>Brand Finance especialista em Avaliação de Marcas e activos </a:t>
            </a:r>
            <a:r>
              <a:rPr lang="pt-PT" sz="2400">
                <a:latin typeface="Trebuchet MS" pitchFamily="34" charset="0"/>
              </a:rPr>
              <a:t>Intangíveis</a:t>
            </a:r>
            <a:endParaRPr lang="pt-PT" sz="2400" b="0">
              <a:latin typeface="Trebuchet MS" pitchFamily="34" charset="0"/>
            </a:endParaRPr>
          </a:p>
        </p:txBody>
      </p:sp>
      <p:sp>
        <p:nvSpPr>
          <p:cNvPr id="19" name="Rectangle 2"/>
          <p:cNvSpPr txBox="1">
            <a:spLocks noChangeArrowheads="1"/>
          </p:cNvSpPr>
          <p:nvPr/>
        </p:nvSpPr>
        <p:spPr bwMode="auto">
          <a:xfrm>
            <a:off x="609600" y="228600"/>
            <a:ext cx="7772400" cy="679450"/>
          </a:xfrm>
          <a:prstGeom prst="rect">
            <a:avLst/>
          </a:prstGeom>
          <a:solidFill>
            <a:srgbClr val="003366"/>
          </a:solidFill>
          <a:ln w="12700" cap="flat">
            <a:solidFill>
              <a:srgbClr val="3365FB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pt-PT" sz="2800" kern="0">
                <a:solidFill>
                  <a:srgbClr val="FFFF00"/>
                </a:solidFill>
                <a:ea typeface="+mj-ea"/>
                <a:cs typeface="+mj-cs"/>
              </a:rPr>
              <a:t>As Marcas mais Valiosas de Portugal (2010)</a:t>
            </a:r>
          </a:p>
        </p:txBody>
      </p:sp>
      <p:sp>
        <p:nvSpPr>
          <p:cNvPr id="14381" name="TextBox 19"/>
          <p:cNvSpPr txBox="1">
            <a:spLocks noChangeArrowheads="1"/>
          </p:cNvSpPr>
          <p:nvPr/>
        </p:nvSpPr>
        <p:spPr bwMode="auto">
          <a:xfrm>
            <a:off x="1828800" y="6553200"/>
            <a:ext cx="571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pt-PT">
                <a:hlinkClick r:id="rId12"/>
              </a:rPr>
              <a:t>http://www.brandfinance.com/</a:t>
            </a:r>
            <a:endParaRPr lang="pt-PT"/>
          </a:p>
        </p:txBody>
      </p:sp>
      <p:sp>
        <p:nvSpPr>
          <p:cNvPr id="14382" name="AutoShape 48" descr="data:image/jpg;base64,/9j/4AAQSkZJRgABAQAAAQABAAD/2wBDAAkGBwgHBgkIBwgKCgkLDRYPDQwMDRsUFRAWIB0iIiAdHx8kKDQsJCYxJx8fLT0tMTU3Ojo6Iys/RD84QzQ5Ojf/2wBDAQoKCg0MDRoPDxo3JR8lNzc3Nzc3Nzc3Nzc3Nzc3Nzc3Nzc3Nzc3Nzc3Nzc3Nzc3Nzc3Nzc3Nzc3Nzc3Nzc3Nzf/wAARCABeAIwDASIAAhEBAxEB/8QAGwABAAMBAQEBAAAAAAAAAAAAAAEEBQYCAwf/xAA1EAABAwMBBgUDAwIHAAAAAAABAAIDBAURIRIxQVGS0QYTFWFxFCIycoGRB6EWU7HB4fDx/8QAGwEBAAIDAQEAAAAAAAAAAAAAAAUGAQMEBwL/xAArEQABBAEDAgUDBQAAAAAAAAAAAQIDETEEEiFRgQUGE0HBFDJhIiSh8PH/2gAMAwEAAhEDEQA/AOFREWkrYREQBERAOC2OJ+Vj8FscT8rk1WELv5OzL2+QoUqFyqXdAiIgCIiAIiIAiIgMhERSp4iEREBO7emM8vklfSCGSeVkMTHSSyENYxo1J5f8rrobFR2WmbLcab1OuOopxK1kMX6skErnm1LYlRuVXCIdMGnfN9uOpx7I3yEsia57txDRk8OGFrvjfG4iRj2EHUPaQuht1+vrrlRwmKloqEzsEkcAia1rC4Z453Z3FWK+83RtyqmMbTVdKJn7DJjE5pbk8jn+VHzzahzqViY6lv8ALrXQK9Gc3WeDlPgg/BRdLJbKW7xufSU7aCrAz5PmtdHJ+k5yD/Zc5NHJDK6KVhZIw4c08CsMk3rWF6Fuh1LJePc8ooRfZ0ElQiLICIiAIiIDIREUqeIhSoQ+28JgzVqfoH9OrRCaZ9yqoi58pLYSB+LW6E/uT/ZfbxJWwUtxnhfE6XzY2ta/ONn5XqN8NrtdmnnrqqmbT0zcR01O6TzC4AuLjjZAPuVTrpqPxBO+4sqfLBjAYJXsY4444yqu3dJqHSSXtx/JdfCfSZTVThEs06bwNWUDY7jXV1G2mjbtuL3EDBGmv7r1UeB6u7CS40FdRPppBtMMby4HZGDru3tK3bp4kttbb7nZq6lrwyno2GaSFjTnPl/gST9wMjd4wcHGcHHiyeJbXb7dabNQ0dx2KiFwifM2Mlv3yNJfg4OXNcctBGoxoRm0JoGffXODC+Lan1b3fg5K1XOAyNa0ilNPEQ6eT7m/x8qPETKW5UXqVC9sjoHiKdzWbOQdxx8/6r5Q0dvpWGaomM0T4XCRsMrC4fAyr1DTUDrXcxQVU0sUtM4OjmiLXNIBIO1uKrEqsjc2Rt2i/PuTiKxj0kZd32/NnIKVGc689f8AdFJE6SVCIgJCFQiAlFClAY6IilTxEJhEQHcvvF0g8NWastE0mjDSzxtYHhzmnQluP+6KjcBc699NVV9G6KeUFoHlhu1snTA9xlfPwXfGW6ofR1L/AC4Kg5bL/lv3A+wPNdBcYKWluAdXX2ojkcMt+qYSxw5tcq879tKse3Nqi1ktPhmq9N6TKt8UqdDrXvpanwvW3OhtNJNdHUYiqmPp2l8uAA5r9CXtwCQDnIACikkpoPClvulztVJBcYqd7KWNlKGOjLshrWDfHpgkDcCdTvP546W4R3F01uuDZXyHYa6kmH3Dg0N5agL2111nuDJrhXeVKw6vq5QNnmMHfyUz9cqQ1X6s/wB9yTZ4WyRfVbIip0LXhChqH3SpxswyMjwS9ocA4/thaFXU3Wmt91N5mzsx+VA1oAYS7TIGFfs9XSNMsFLVxVEkh23Ojb+Pvn2XO+L72LhLHSwOD4oSdp4H5uxgfwqwrpdRqNu1KT/SRi36ielTjjtRziJy+P5Uqa49iwoQilEBCKUQEIpRAY6IilTxEIiICTgjBAx8LdtniSSmphQXOmZcKHhHKcOZ+l3D4KwkBwtUsLJG7Xm2OR0a2062g/wkyvpq6CqraKSGZkghng2m6OBwHAbtOOdFdrXeHJK+prJKirqXSyueY4Itkakn8jqAuFzxAGnstfG4HXGmoyo3UaSnXvUuXlm51kXFVjua1dfHzU5pLfA2ioz+TYzlz/1O4rJ45GnL2Q6/+ovlkbWJTULlHEyNKahCkIUC2G0IhUICUKBCgARAiAx0Vz02fnH1Hsnps/OPqPZSp4lRTRXPTZ+cfUeyemz84+o9kFFNSrfps/OPqPZPTZ+cfUeyClKfA/C2OfyqZt0/OPqPt7LW+gn5x9R7Ll1JdfKGZe3yVUCtenz84+o9k9Pn5x9R7Lkou1lUoFa9Pn5x9R7J6fPzj6j2ShuKqYVr6CfnH1Hsn0E/OPqPZKG4qoVa+gn5x9R7J6fPzj6j2ShuKoRWvT5+cfUeyfQT84+o9kozuP/Z">
            <a:hlinkClick r:id="rId13"/>
          </p:cNvPr>
          <p:cNvSpPr>
            <a:spLocks noChangeAspect="1" noChangeArrowheads="1"/>
          </p:cNvSpPr>
          <p:nvPr/>
        </p:nvSpPr>
        <p:spPr bwMode="auto">
          <a:xfrm>
            <a:off x="141288" y="-427038"/>
            <a:ext cx="1333500" cy="895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/>
          </a:p>
        </p:txBody>
      </p:sp>
      <p:pic>
        <p:nvPicPr>
          <p:cNvPr id="14383" name="Picture 56" descr="http://www.pititi.com/portugal/flag-pt3b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13144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41"/>
          <p:cNvSpPr>
            <a:spLocks noChangeArrowheads="1"/>
          </p:cNvSpPr>
          <p:nvPr/>
        </p:nvSpPr>
        <p:spPr bwMode="auto">
          <a:xfrm>
            <a:off x="457200" y="152400"/>
            <a:ext cx="8001000" cy="1219200"/>
          </a:xfrm>
          <a:prstGeom prst="rect">
            <a:avLst/>
          </a:prstGeom>
          <a:solidFill>
            <a:srgbClr val="0033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pt-PT" sz="3200">
                <a:solidFill>
                  <a:srgbClr val="FFFF00"/>
                </a:solidFill>
              </a:rPr>
              <a:t>Os Recursos da Empresa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034338" cy="5400675"/>
          </a:xfrm>
        </p:spPr>
        <p:txBody>
          <a:bodyPr/>
          <a:lstStyle/>
          <a:p>
            <a:pPr>
              <a:buFontTx/>
              <a:buNone/>
            </a:pPr>
            <a:r>
              <a:rPr lang="pt-PT" sz="1800" smtClean="0"/>
              <a:t> </a:t>
            </a:r>
            <a:endParaRPr lang="pt-PT" sz="1800" b="1" smtClean="0"/>
          </a:p>
          <a:p>
            <a:pPr>
              <a:lnSpc>
                <a:spcPct val="150000"/>
              </a:lnSpc>
              <a:buFontTx/>
              <a:buNone/>
            </a:pPr>
            <a:r>
              <a:rPr lang="pt-PT" sz="2400" b="1" smtClean="0">
                <a:solidFill>
                  <a:srgbClr val="FFFFFF"/>
                </a:solidFill>
              </a:rPr>
              <a:t>Recursos humanos</a:t>
            </a:r>
            <a:endParaRPr lang="en-AU" sz="2400" smtClean="0">
              <a:solidFill>
                <a:srgbClr val="FFFFFF"/>
              </a:solidFill>
            </a:endParaRPr>
          </a:p>
          <a:p>
            <a:pPr lvl="1">
              <a:lnSpc>
                <a:spcPct val="150000"/>
              </a:lnSpc>
            </a:pPr>
            <a:r>
              <a:rPr lang="pt-PT" sz="2400" smtClean="0"/>
              <a:t>Competências especializadas e conhecimento;</a:t>
            </a:r>
            <a:endParaRPr lang="en-AU" sz="2400" smtClean="0"/>
          </a:p>
          <a:p>
            <a:pPr lvl="1">
              <a:lnSpc>
                <a:spcPct val="150000"/>
              </a:lnSpc>
            </a:pPr>
            <a:r>
              <a:rPr lang="pt-PT" sz="2400" smtClean="0"/>
              <a:t>Adaptabilidade dos trabalhadores;</a:t>
            </a:r>
            <a:endParaRPr lang="en-AU" sz="2400" smtClean="0"/>
          </a:p>
          <a:p>
            <a:pPr lvl="1">
              <a:lnSpc>
                <a:spcPct val="150000"/>
              </a:lnSpc>
            </a:pPr>
            <a:r>
              <a:rPr lang="pt-PT" sz="2400" smtClean="0"/>
              <a:t>Comunicação e capacidade de interacção;</a:t>
            </a:r>
            <a:endParaRPr lang="en-AU" sz="2400" smtClean="0"/>
          </a:p>
          <a:p>
            <a:pPr lvl="1">
              <a:lnSpc>
                <a:spcPct val="150000"/>
              </a:lnSpc>
            </a:pPr>
            <a:r>
              <a:rPr lang="pt-PT" sz="2400" smtClean="0"/>
              <a:t>Motivação;</a:t>
            </a:r>
            <a:endParaRPr lang="en-AU" sz="2400" smtClean="0"/>
          </a:p>
          <a:p>
            <a:pPr lvl="1">
              <a:lnSpc>
                <a:spcPct val="150000"/>
              </a:lnSpc>
            </a:pPr>
            <a:r>
              <a:rPr lang="pt-PT" sz="2400" smtClean="0"/>
              <a:t>Compromisso e lealdade </a:t>
            </a:r>
            <a:endParaRPr lang="en-AU" sz="2400" smtClean="0"/>
          </a:p>
          <a:p>
            <a:endParaRPr lang="en-A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  <a:defRPr/>
            </a:pPr>
            <a:r>
              <a:rPr lang="pt-PT" kern="500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Ser competitivo não é fazer igual aos outros, mas explorar as capacidades da empresa para fazer diferente dos outros competidores. Estabelecer uma vantagem competitiva envolve formular uma estratégia que explora os recursos e capacidades exclusivos da empresa.</a:t>
            </a:r>
          </a:p>
        </p:txBody>
      </p:sp>
      <p:sp>
        <p:nvSpPr>
          <p:cNvPr id="16387" name="Rectangle 1041"/>
          <p:cNvSpPr>
            <a:spLocks noChangeArrowheads="1"/>
          </p:cNvSpPr>
          <p:nvPr/>
        </p:nvSpPr>
        <p:spPr bwMode="auto">
          <a:xfrm>
            <a:off x="457200" y="152400"/>
            <a:ext cx="8001000" cy="1219200"/>
          </a:xfrm>
          <a:prstGeom prst="rect">
            <a:avLst/>
          </a:prstGeom>
          <a:solidFill>
            <a:srgbClr val="0033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pt-PT" sz="3200">
                <a:solidFill>
                  <a:srgbClr val="FFFF00"/>
                </a:solidFill>
              </a:rPr>
              <a:t>A Abordagem Baseada nos Recursos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Line 47"/>
          <p:cNvSpPr>
            <a:spLocks noChangeShapeType="1"/>
          </p:cNvSpPr>
          <p:nvPr/>
        </p:nvSpPr>
        <p:spPr bwMode="auto">
          <a:xfrm>
            <a:off x="6477000" y="2286000"/>
            <a:ext cx="1295400" cy="16240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7411" name="Line 37"/>
          <p:cNvSpPr>
            <a:spLocks noChangeShapeType="1"/>
          </p:cNvSpPr>
          <p:nvPr/>
        </p:nvSpPr>
        <p:spPr bwMode="auto">
          <a:xfrm>
            <a:off x="3886200" y="2286000"/>
            <a:ext cx="0" cy="16240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0" y="3910613"/>
            <a:ext cx="9144000" cy="366767"/>
          </a:xfrm>
          <a:prstGeom prst="rect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/>
          <a:p>
            <a:pPr defTabSz="762000">
              <a:defRPr/>
            </a:pPr>
            <a:r>
              <a:rPr lang="pt-PT" sz="1800" b="0">
                <a:latin typeface="Trebuchet MS" pitchFamily="34" charset="0"/>
              </a:rPr>
              <a:t>1946  1950    1955    1960    1965    1970    1975    1980    1985    1990    1995    2000</a:t>
            </a:r>
          </a:p>
        </p:txBody>
      </p:sp>
      <p:sp>
        <p:nvSpPr>
          <p:cNvPr id="89096" name="Rectangle 8"/>
          <p:cNvSpPr>
            <a:spLocks noChangeArrowheads="1"/>
          </p:cNvSpPr>
          <p:nvPr/>
        </p:nvSpPr>
        <p:spPr bwMode="auto">
          <a:xfrm>
            <a:off x="152400" y="1319813"/>
            <a:ext cx="1169845" cy="109004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Fundado o Instituto Técnico de Investigação Honda</a:t>
            </a:r>
          </a:p>
        </p:txBody>
      </p:sp>
      <p:sp>
        <p:nvSpPr>
          <p:cNvPr id="89097" name="Rectangle 9"/>
          <p:cNvSpPr>
            <a:spLocks noChangeArrowheads="1"/>
          </p:cNvSpPr>
          <p:nvPr/>
        </p:nvSpPr>
        <p:spPr bwMode="auto">
          <a:xfrm>
            <a:off x="645755" y="2691413"/>
            <a:ext cx="1223092" cy="68993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1a mota:</a:t>
            </a:r>
          </a:p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98cc, 2-cycle</a:t>
            </a:r>
          </a:p>
          <a:p>
            <a:pPr algn="ctr" defTabSz="762000">
              <a:defRPr/>
            </a:pPr>
            <a:r>
              <a:rPr lang="pt-PT" sz="1300" dirty="0" err="1">
                <a:latin typeface="Trebuchet MS" pitchFamily="34" charset="0"/>
              </a:rPr>
              <a:t>Dream</a:t>
            </a:r>
            <a:r>
              <a:rPr lang="pt-PT" sz="1300" dirty="0">
                <a:latin typeface="Trebuchet MS" pitchFamily="34" charset="0"/>
              </a:rPr>
              <a:t> D</a:t>
            </a:r>
          </a:p>
        </p:txBody>
      </p:sp>
      <p:sp>
        <p:nvSpPr>
          <p:cNvPr id="89098" name="Rectangle 10"/>
          <p:cNvSpPr>
            <a:spLocks noChangeArrowheads="1"/>
          </p:cNvSpPr>
          <p:nvPr/>
        </p:nvSpPr>
        <p:spPr bwMode="auto">
          <a:xfrm>
            <a:off x="727278" y="4672613"/>
            <a:ext cx="779060" cy="48987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Motor 4</a:t>
            </a:r>
          </a:p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tempos</a:t>
            </a:r>
          </a:p>
        </p:txBody>
      </p:sp>
      <p:sp>
        <p:nvSpPr>
          <p:cNvPr id="89099" name="Rectangle 11"/>
          <p:cNvSpPr>
            <a:spLocks noChangeArrowheads="1"/>
          </p:cNvSpPr>
          <p:nvPr/>
        </p:nvSpPr>
        <p:spPr bwMode="auto">
          <a:xfrm>
            <a:off x="2461446" y="2996213"/>
            <a:ext cx="650820" cy="68993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>
                <a:latin typeface="Trebuchet MS" pitchFamily="34" charset="0"/>
              </a:rPr>
              <a:t>405cc</a:t>
            </a:r>
          </a:p>
          <a:p>
            <a:pPr algn="ctr" defTabSz="762000">
              <a:defRPr/>
            </a:pPr>
            <a:r>
              <a:rPr lang="pt-PT" sz="1300">
                <a:latin typeface="Trebuchet MS" pitchFamily="34" charset="0"/>
              </a:rPr>
              <a:t>Motor</a:t>
            </a:r>
          </a:p>
          <a:p>
            <a:pPr algn="ctr" defTabSz="762000">
              <a:defRPr/>
            </a:pPr>
            <a:endParaRPr lang="pt-PT" sz="1300">
              <a:latin typeface="Trebuchet MS" pitchFamily="34" charset="0"/>
            </a:endParaRPr>
          </a:p>
        </p:txBody>
      </p:sp>
      <p:sp>
        <p:nvSpPr>
          <p:cNvPr id="89100" name="Rectangle 12"/>
          <p:cNvSpPr>
            <a:spLocks noChangeArrowheads="1"/>
          </p:cNvSpPr>
          <p:nvPr/>
        </p:nvSpPr>
        <p:spPr bwMode="auto">
          <a:xfrm>
            <a:off x="3736738" y="2843813"/>
            <a:ext cx="3372334" cy="68993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>
                <a:latin typeface="Trebuchet MS" pitchFamily="34" charset="0"/>
              </a:rPr>
              <a:t>Produtos de Energia:</a:t>
            </a:r>
          </a:p>
          <a:p>
            <a:pPr algn="ctr" defTabSz="762000">
              <a:defRPr/>
            </a:pPr>
            <a:r>
              <a:rPr lang="pt-PT" sz="1300">
                <a:latin typeface="Trebuchet MS" pitchFamily="34" charset="0"/>
              </a:rPr>
              <a:t>Moedores, motores marinhos, geradores,</a:t>
            </a:r>
          </a:p>
          <a:p>
            <a:pPr algn="ctr" defTabSz="762000">
              <a:defRPr/>
            </a:pPr>
            <a:r>
              <a:rPr lang="pt-PT" sz="1300">
                <a:latin typeface="Trebuchet MS" pitchFamily="34" charset="0"/>
              </a:rPr>
              <a:t>bombas, serras</a:t>
            </a:r>
          </a:p>
        </p:txBody>
      </p:sp>
      <p:sp>
        <p:nvSpPr>
          <p:cNvPr id="89101" name="Rectangle 13"/>
          <p:cNvSpPr>
            <a:spLocks noChangeArrowheads="1"/>
          </p:cNvSpPr>
          <p:nvPr/>
        </p:nvSpPr>
        <p:spPr bwMode="auto">
          <a:xfrm>
            <a:off x="197675" y="5891813"/>
            <a:ext cx="1306449" cy="8899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1o produto: </a:t>
            </a:r>
          </a:p>
          <a:p>
            <a:pPr algn="ctr" defTabSz="762000">
              <a:defRPr/>
            </a:pPr>
            <a:r>
              <a:rPr lang="pt-PT" sz="1300" dirty="0" err="1">
                <a:latin typeface="Trebuchet MS" pitchFamily="34" charset="0"/>
              </a:rPr>
              <a:t>Model</a:t>
            </a:r>
            <a:r>
              <a:rPr lang="pt-PT" sz="1300" dirty="0">
                <a:latin typeface="Trebuchet MS" pitchFamily="34" charset="0"/>
              </a:rPr>
              <a:t> A</a:t>
            </a:r>
          </a:p>
          <a:p>
            <a:pPr algn="ctr" defTabSz="762000">
              <a:defRPr/>
            </a:pPr>
            <a:r>
              <a:rPr lang="pt-PT" sz="1300" dirty="0" err="1">
                <a:latin typeface="Trebuchet MS" pitchFamily="34" charset="0"/>
              </a:rPr>
              <a:t>clip-on</a:t>
            </a:r>
            <a:r>
              <a:rPr lang="pt-PT" sz="1300" dirty="0">
                <a:latin typeface="Trebuchet MS" pitchFamily="34" charset="0"/>
              </a:rPr>
              <a:t> </a:t>
            </a:r>
            <a:r>
              <a:rPr lang="pt-PT" sz="1300" dirty="0" err="1">
                <a:latin typeface="Trebuchet MS" pitchFamily="34" charset="0"/>
              </a:rPr>
              <a:t>engine</a:t>
            </a:r>
            <a:endParaRPr lang="pt-PT" sz="1300" dirty="0">
              <a:latin typeface="Trebuchet MS" pitchFamily="34" charset="0"/>
            </a:endParaRPr>
          </a:p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for </a:t>
            </a:r>
            <a:r>
              <a:rPr lang="pt-PT" sz="1300" dirty="0" err="1">
                <a:latin typeface="Trebuchet MS" pitchFamily="34" charset="0"/>
              </a:rPr>
              <a:t>bicycles</a:t>
            </a:r>
            <a:endParaRPr lang="pt-PT" sz="1300" dirty="0">
              <a:latin typeface="Trebuchet MS" pitchFamily="34" charset="0"/>
            </a:endParaRPr>
          </a:p>
        </p:txBody>
      </p:sp>
      <p:sp>
        <p:nvSpPr>
          <p:cNvPr id="89102" name="Rectangle 14"/>
          <p:cNvSpPr>
            <a:spLocks noChangeArrowheads="1"/>
          </p:cNvSpPr>
          <p:nvPr/>
        </p:nvSpPr>
        <p:spPr bwMode="auto">
          <a:xfrm>
            <a:off x="1697404" y="4825013"/>
            <a:ext cx="908904" cy="48987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A 50cc</a:t>
            </a:r>
          </a:p>
          <a:p>
            <a:pPr algn="ctr" defTabSz="762000">
              <a:defRPr/>
            </a:pPr>
            <a:r>
              <a:rPr lang="pt-PT" sz="1300" dirty="0" err="1">
                <a:latin typeface="Trebuchet MS" pitchFamily="34" charset="0"/>
              </a:rPr>
              <a:t>Supercub</a:t>
            </a:r>
            <a:endParaRPr lang="pt-PT" sz="1300" dirty="0">
              <a:latin typeface="Trebuchet MS" pitchFamily="34" charset="0"/>
            </a:endParaRPr>
          </a:p>
        </p:txBody>
      </p:sp>
      <p:sp>
        <p:nvSpPr>
          <p:cNvPr id="89103" name="Rectangle 15"/>
          <p:cNvSpPr>
            <a:spLocks noChangeArrowheads="1"/>
          </p:cNvSpPr>
          <p:nvPr/>
        </p:nvSpPr>
        <p:spPr bwMode="auto">
          <a:xfrm>
            <a:off x="3304423" y="4520213"/>
            <a:ext cx="976229" cy="48987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N360 mini</a:t>
            </a:r>
          </a:p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carro</a:t>
            </a:r>
          </a:p>
        </p:txBody>
      </p:sp>
      <p:sp>
        <p:nvSpPr>
          <p:cNvPr id="89104" name="Rectangle 16"/>
          <p:cNvSpPr>
            <a:spLocks noChangeArrowheads="1"/>
          </p:cNvSpPr>
          <p:nvPr/>
        </p:nvSpPr>
        <p:spPr bwMode="auto">
          <a:xfrm>
            <a:off x="5051052" y="4822825"/>
            <a:ext cx="897683" cy="8899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1000cc</a:t>
            </a:r>
          </a:p>
          <a:p>
            <a:pPr algn="ctr" defTabSz="762000">
              <a:defRPr/>
            </a:pPr>
            <a:r>
              <a:rPr lang="pt-PT" sz="1300" dirty="0" err="1">
                <a:latin typeface="Trebuchet MS" pitchFamily="34" charset="0"/>
              </a:rPr>
              <a:t>Goldwing</a:t>
            </a:r>
            <a:endParaRPr lang="pt-PT" sz="1300" dirty="0">
              <a:latin typeface="Trebuchet MS" pitchFamily="34" charset="0"/>
            </a:endParaRPr>
          </a:p>
          <a:p>
            <a:pPr algn="ctr" defTabSz="762000">
              <a:defRPr/>
            </a:pPr>
            <a:r>
              <a:rPr lang="pt-PT" sz="1300" dirty="0" err="1">
                <a:latin typeface="Trebuchet MS" pitchFamily="34" charset="0"/>
              </a:rPr>
              <a:t>touring</a:t>
            </a:r>
            <a:endParaRPr lang="pt-PT" sz="1300" dirty="0">
              <a:latin typeface="Trebuchet MS" pitchFamily="34" charset="0"/>
            </a:endParaRPr>
          </a:p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mota</a:t>
            </a:r>
          </a:p>
        </p:txBody>
      </p:sp>
      <p:sp>
        <p:nvSpPr>
          <p:cNvPr id="89105" name="Rectangle 17"/>
          <p:cNvSpPr>
            <a:spLocks noChangeArrowheads="1"/>
          </p:cNvSpPr>
          <p:nvPr/>
        </p:nvSpPr>
        <p:spPr bwMode="auto">
          <a:xfrm>
            <a:off x="6378208" y="4444013"/>
            <a:ext cx="935770" cy="48987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Acura </a:t>
            </a:r>
            <a:r>
              <a:rPr lang="pt-PT" sz="1300" dirty="0" err="1">
                <a:latin typeface="Trebuchet MS" pitchFamily="34" charset="0"/>
              </a:rPr>
              <a:t>Car</a:t>
            </a:r>
            <a:endParaRPr lang="pt-PT" sz="1300" dirty="0">
              <a:latin typeface="Trebuchet MS" pitchFamily="34" charset="0"/>
            </a:endParaRPr>
          </a:p>
          <a:p>
            <a:pPr algn="ctr" defTabSz="762000">
              <a:defRPr/>
            </a:pPr>
            <a:r>
              <a:rPr lang="pt-PT" sz="1300" dirty="0" err="1">
                <a:latin typeface="Trebuchet MS" pitchFamily="34" charset="0"/>
              </a:rPr>
              <a:t>division</a:t>
            </a:r>
            <a:endParaRPr lang="pt-PT" sz="1300" dirty="0">
              <a:latin typeface="Trebuchet MS" pitchFamily="34" charset="0"/>
            </a:endParaRPr>
          </a:p>
        </p:txBody>
      </p:sp>
      <p:sp>
        <p:nvSpPr>
          <p:cNvPr id="17445" name="Line 18"/>
          <p:cNvSpPr>
            <a:spLocks noChangeShapeType="1"/>
          </p:cNvSpPr>
          <p:nvPr/>
        </p:nvSpPr>
        <p:spPr bwMode="auto">
          <a:xfrm>
            <a:off x="381000" y="2438400"/>
            <a:ext cx="0" cy="14557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7446" name="Line 19"/>
          <p:cNvSpPr>
            <a:spLocks noChangeShapeType="1"/>
          </p:cNvSpPr>
          <p:nvPr/>
        </p:nvSpPr>
        <p:spPr bwMode="auto">
          <a:xfrm flipV="1">
            <a:off x="533400" y="4291013"/>
            <a:ext cx="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7447" name="Line 20"/>
          <p:cNvSpPr>
            <a:spLocks noChangeShapeType="1"/>
          </p:cNvSpPr>
          <p:nvPr/>
        </p:nvSpPr>
        <p:spPr bwMode="auto">
          <a:xfrm>
            <a:off x="2971800" y="3681413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7448" name="Freeform 21"/>
          <p:cNvSpPr>
            <a:spLocks/>
          </p:cNvSpPr>
          <p:nvPr/>
        </p:nvSpPr>
        <p:spPr bwMode="auto">
          <a:xfrm>
            <a:off x="4191000" y="3529013"/>
            <a:ext cx="306388" cy="382587"/>
          </a:xfrm>
          <a:custGeom>
            <a:avLst/>
            <a:gdLst>
              <a:gd name="T0" fmla="*/ 2147483647 w 193"/>
              <a:gd name="T1" fmla="*/ 0 h 241"/>
              <a:gd name="T2" fmla="*/ 2147483647 w 193"/>
              <a:gd name="T3" fmla="*/ 2147483647 h 241"/>
              <a:gd name="T4" fmla="*/ 0 w 193"/>
              <a:gd name="T5" fmla="*/ 2147483647 h 241"/>
              <a:gd name="T6" fmla="*/ 0 w 193"/>
              <a:gd name="T7" fmla="*/ 2147483647 h 241"/>
              <a:gd name="T8" fmla="*/ 0 60000 65536"/>
              <a:gd name="T9" fmla="*/ 0 60000 65536"/>
              <a:gd name="T10" fmla="*/ 0 60000 65536"/>
              <a:gd name="T11" fmla="*/ 0 60000 65536"/>
              <a:gd name="T12" fmla="*/ 0 w 193"/>
              <a:gd name="T13" fmla="*/ 0 h 241"/>
              <a:gd name="T14" fmla="*/ 193 w 193"/>
              <a:gd name="T15" fmla="*/ 241 h 24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3" h="241">
                <a:moveTo>
                  <a:pt x="192" y="0"/>
                </a:moveTo>
                <a:lnTo>
                  <a:pt x="192" y="144"/>
                </a:lnTo>
                <a:lnTo>
                  <a:pt x="0" y="144"/>
                </a:lnTo>
                <a:lnTo>
                  <a:pt x="0" y="240"/>
                </a:lnTo>
              </a:path>
            </a:pathLst>
          </a:custGeom>
          <a:noFill/>
          <a:ln w="28575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7449" name="Line 22"/>
          <p:cNvSpPr>
            <a:spLocks noChangeShapeType="1"/>
          </p:cNvSpPr>
          <p:nvPr/>
        </p:nvSpPr>
        <p:spPr bwMode="auto">
          <a:xfrm>
            <a:off x="4953000" y="3538538"/>
            <a:ext cx="0" cy="365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7450" name="Line 23"/>
          <p:cNvSpPr>
            <a:spLocks noChangeShapeType="1"/>
          </p:cNvSpPr>
          <p:nvPr/>
        </p:nvSpPr>
        <p:spPr bwMode="auto">
          <a:xfrm>
            <a:off x="5257800" y="3538538"/>
            <a:ext cx="0" cy="365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7451" name="Line 24"/>
          <p:cNvSpPr>
            <a:spLocks noChangeShapeType="1"/>
          </p:cNvSpPr>
          <p:nvPr/>
        </p:nvSpPr>
        <p:spPr bwMode="auto">
          <a:xfrm>
            <a:off x="5562600" y="3538538"/>
            <a:ext cx="0" cy="365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7452" name="Line 25"/>
          <p:cNvSpPr>
            <a:spLocks noChangeShapeType="1"/>
          </p:cNvSpPr>
          <p:nvPr/>
        </p:nvSpPr>
        <p:spPr bwMode="auto">
          <a:xfrm>
            <a:off x="5943600" y="3529013"/>
            <a:ext cx="0" cy="365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7453" name="Freeform 26"/>
          <p:cNvSpPr>
            <a:spLocks/>
          </p:cNvSpPr>
          <p:nvPr/>
        </p:nvSpPr>
        <p:spPr bwMode="auto">
          <a:xfrm>
            <a:off x="6400800" y="3529013"/>
            <a:ext cx="153988" cy="382587"/>
          </a:xfrm>
          <a:custGeom>
            <a:avLst/>
            <a:gdLst>
              <a:gd name="T0" fmla="*/ 0 w 97"/>
              <a:gd name="T1" fmla="*/ 0 h 241"/>
              <a:gd name="T2" fmla="*/ 0 w 97"/>
              <a:gd name="T3" fmla="*/ 2147483647 h 241"/>
              <a:gd name="T4" fmla="*/ 2147483647 w 97"/>
              <a:gd name="T5" fmla="*/ 2147483647 h 241"/>
              <a:gd name="T6" fmla="*/ 2147483647 w 97"/>
              <a:gd name="T7" fmla="*/ 2147483647 h 241"/>
              <a:gd name="T8" fmla="*/ 0 60000 65536"/>
              <a:gd name="T9" fmla="*/ 0 60000 65536"/>
              <a:gd name="T10" fmla="*/ 0 60000 65536"/>
              <a:gd name="T11" fmla="*/ 0 60000 65536"/>
              <a:gd name="T12" fmla="*/ 0 w 97"/>
              <a:gd name="T13" fmla="*/ 0 h 241"/>
              <a:gd name="T14" fmla="*/ 97 w 97"/>
              <a:gd name="T15" fmla="*/ 241 h 24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7" h="241">
                <a:moveTo>
                  <a:pt x="0" y="0"/>
                </a:moveTo>
                <a:lnTo>
                  <a:pt x="0" y="144"/>
                </a:lnTo>
                <a:lnTo>
                  <a:pt x="96" y="144"/>
                </a:lnTo>
                <a:lnTo>
                  <a:pt x="96" y="240"/>
                </a:lnTo>
              </a:path>
            </a:pathLst>
          </a:custGeom>
          <a:noFill/>
          <a:ln w="28575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7454" name="Line 27"/>
          <p:cNvSpPr>
            <a:spLocks noChangeShapeType="1"/>
          </p:cNvSpPr>
          <p:nvPr/>
        </p:nvSpPr>
        <p:spPr bwMode="auto">
          <a:xfrm flipV="1">
            <a:off x="2209800" y="4291013"/>
            <a:ext cx="0" cy="542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7455" name="Line 28"/>
          <p:cNvSpPr>
            <a:spLocks noChangeShapeType="1"/>
          </p:cNvSpPr>
          <p:nvPr/>
        </p:nvSpPr>
        <p:spPr bwMode="auto">
          <a:xfrm flipV="1">
            <a:off x="3429000" y="4291013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7456" name="Line 29"/>
          <p:cNvSpPr>
            <a:spLocks noChangeShapeType="1"/>
          </p:cNvSpPr>
          <p:nvPr/>
        </p:nvSpPr>
        <p:spPr bwMode="auto">
          <a:xfrm flipV="1">
            <a:off x="5410200" y="4267200"/>
            <a:ext cx="0" cy="542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7457" name="Line 30"/>
          <p:cNvSpPr>
            <a:spLocks noChangeShapeType="1"/>
          </p:cNvSpPr>
          <p:nvPr/>
        </p:nvSpPr>
        <p:spPr bwMode="auto">
          <a:xfrm flipV="1">
            <a:off x="7010400" y="42910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7458" name="Line 32"/>
          <p:cNvSpPr>
            <a:spLocks noChangeShapeType="1"/>
          </p:cNvSpPr>
          <p:nvPr/>
        </p:nvSpPr>
        <p:spPr bwMode="auto">
          <a:xfrm>
            <a:off x="762000" y="337661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7459" name="Line 33"/>
          <p:cNvSpPr>
            <a:spLocks noChangeShapeType="1"/>
          </p:cNvSpPr>
          <p:nvPr/>
        </p:nvSpPr>
        <p:spPr bwMode="auto">
          <a:xfrm flipV="1">
            <a:off x="1371600" y="429101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89122" name="Rectangle 34"/>
          <p:cNvSpPr>
            <a:spLocks noChangeArrowheads="1"/>
          </p:cNvSpPr>
          <p:nvPr/>
        </p:nvSpPr>
        <p:spPr bwMode="auto">
          <a:xfrm>
            <a:off x="1478905" y="1725226"/>
            <a:ext cx="1263360" cy="8899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Compete em</a:t>
            </a:r>
          </a:p>
          <a:p>
            <a:pPr algn="ctr" defTabSz="762000">
              <a:defRPr/>
            </a:pPr>
            <a:r>
              <a:rPr lang="pt-PT" sz="1300" dirty="0" err="1">
                <a:latin typeface="Trebuchet MS" pitchFamily="34" charset="0"/>
              </a:rPr>
              <a:t>Isle</a:t>
            </a:r>
            <a:r>
              <a:rPr lang="pt-PT" sz="1300" dirty="0">
                <a:latin typeface="Trebuchet MS" pitchFamily="34" charset="0"/>
              </a:rPr>
              <a:t> </a:t>
            </a:r>
            <a:r>
              <a:rPr lang="pt-PT" sz="1300" dirty="0" err="1">
                <a:latin typeface="Trebuchet MS" pitchFamily="34" charset="0"/>
              </a:rPr>
              <a:t>of</a:t>
            </a:r>
            <a:r>
              <a:rPr lang="pt-PT" sz="1300" dirty="0">
                <a:latin typeface="Trebuchet MS" pitchFamily="34" charset="0"/>
              </a:rPr>
              <a:t> </a:t>
            </a:r>
            <a:r>
              <a:rPr lang="pt-PT" sz="1300" dirty="0" err="1">
                <a:latin typeface="Trebuchet MS" pitchFamily="34" charset="0"/>
              </a:rPr>
              <a:t>Man</a:t>
            </a:r>
            <a:r>
              <a:rPr lang="pt-PT" sz="1300" dirty="0">
                <a:latin typeface="Trebuchet MS" pitchFamily="34" charset="0"/>
              </a:rPr>
              <a:t> TT</a:t>
            </a:r>
          </a:p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Corrida de </a:t>
            </a:r>
          </a:p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motas</a:t>
            </a:r>
          </a:p>
        </p:txBody>
      </p:sp>
      <p:sp>
        <p:nvSpPr>
          <p:cNvPr id="17463" name="Line 35"/>
          <p:cNvSpPr>
            <a:spLocks noChangeShapeType="1"/>
          </p:cNvSpPr>
          <p:nvPr/>
        </p:nvSpPr>
        <p:spPr bwMode="auto">
          <a:xfrm>
            <a:off x="2209800" y="2614613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89124" name="Rectangle 36"/>
          <p:cNvSpPr>
            <a:spLocks noChangeArrowheads="1"/>
          </p:cNvSpPr>
          <p:nvPr/>
        </p:nvSpPr>
        <p:spPr bwMode="auto">
          <a:xfrm>
            <a:off x="2977399" y="1600200"/>
            <a:ext cx="976229" cy="68993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4-cylinder</a:t>
            </a:r>
          </a:p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750cc</a:t>
            </a:r>
          </a:p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mota</a:t>
            </a:r>
          </a:p>
        </p:txBody>
      </p:sp>
      <p:sp>
        <p:nvSpPr>
          <p:cNvPr id="89126" name="Rectangle 38"/>
          <p:cNvSpPr>
            <a:spLocks noChangeArrowheads="1"/>
          </p:cNvSpPr>
          <p:nvPr/>
        </p:nvSpPr>
        <p:spPr bwMode="auto">
          <a:xfrm>
            <a:off x="2922055" y="2386613"/>
            <a:ext cx="805926" cy="48987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Gerador</a:t>
            </a:r>
          </a:p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portátil</a:t>
            </a:r>
          </a:p>
        </p:txBody>
      </p:sp>
      <p:sp>
        <p:nvSpPr>
          <p:cNvPr id="17470" name="Line 39"/>
          <p:cNvSpPr>
            <a:spLocks noChangeShapeType="1"/>
          </p:cNvSpPr>
          <p:nvPr/>
        </p:nvSpPr>
        <p:spPr bwMode="auto">
          <a:xfrm>
            <a:off x="3352800" y="2895600"/>
            <a:ext cx="0" cy="1014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89128" name="Rectangle 40"/>
          <p:cNvSpPr>
            <a:spLocks noChangeArrowheads="1"/>
          </p:cNvSpPr>
          <p:nvPr/>
        </p:nvSpPr>
        <p:spPr bwMode="auto">
          <a:xfrm>
            <a:off x="2044762" y="5739413"/>
            <a:ext cx="1668343" cy="28982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Entra na Fórmula 1</a:t>
            </a:r>
          </a:p>
        </p:txBody>
      </p:sp>
      <p:sp>
        <p:nvSpPr>
          <p:cNvPr id="17474" name="Line 41"/>
          <p:cNvSpPr>
            <a:spLocks noChangeShapeType="1"/>
          </p:cNvSpPr>
          <p:nvPr/>
        </p:nvSpPr>
        <p:spPr bwMode="auto">
          <a:xfrm>
            <a:off x="3048000" y="4291013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89130" name="Rectangle 42"/>
          <p:cNvSpPr>
            <a:spLocks noChangeArrowheads="1"/>
          </p:cNvSpPr>
          <p:nvPr/>
        </p:nvSpPr>
        <p:spPr bwMode="auto">
          <a:xfrm>
            <a:off x="3948825" y="5206013"/>
            <a:ext cx="673262" cy="48987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Honda</a:t>
            </a:r>
          </a:p>
          <a:p>
            <a:pPr algn="ctr" defTabSz="762000">
              <a:defRPr/>
            </a:pPr>
            <a:r>
              <a:rPr lang="pt-PT" sz="1300" dirty="0" err="1">
                <a:latin typeface="Trebuchet MS" pitchFamily="34" charset="0"/>
              </a:rPr>
              <a:t>Civic</a:t>
            </a:r>
            <a:endParaRPr lang="pt-PT" sz="1300" dirty="0">
              <a:latin typeface="Trebuchet MS" pitchFamily="34" charset="0"/>
            </a:endParaRPr>
          </a:p>
        </p:txBody>
      </p:sp>
      <p:sp>
        <p:nvSpPr>
          <p:cNvPr id="17478" name="Line 43"/>
          <p:cNvSpPr>
            <a:spLocks noChangeShapeType="1"/>
          </p:cNvSpPr>
          <p:nvPr/>
        </p:nvSpPr>
        <p:spPr bwMode="auto">
          <a:xfrm>
            <a:off x="4419600" y="4291013"/>
            <a:ext cx="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89132" name="Rectangle 44"/>
          <p:cNvSpPr>
            <a:spLocks noChangeArrowheads="1"/>
          </p:cNvSpPr>
          <p:nvPr/>
        </p:nvSpPr>
        <p:spPr bwMode="auto">
          <a:xfrm>
            <a:off x="6852226" y="5510813"/>
            <a:ext cx="865624" cy="48987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Entra na</a:t>
            </a:r>
          </a:p>
          <a:p>
            <a:pPr algn="ctr" defTabSz="762000">
              <a:defRPr/>
            </a:pPr>
            <a:r>
              <a:rPr lang="pt-PT" sz="1300" dirty="0" err="1">
                <a:latin typeface="Trebuchet MS" pitchFamily="34" charset="0"/>
              </a:rPr>
              <a:t>Indy</a:t>
            </a:r>
            <a:r>
              <a:rPr lang="pt-PT" sz="1300" dirty="0">
                <a:latin typeface="Trebuchet MS" pitchFamily="34" charset="0"/>
              </a:rPr>
              <a:t> USA</a:t>
            </a:r>
          </a:p>
        </p:txBody>
      </p:sp>
      <p:sp>
        <p:nvSpPr>
          <p:cNvPr id="17482" name="Line 45"/>
          <p:cNvSpPr>
            <a:spLocks noChangeShapeType="1"/>
          </p:cNvSpPr>
          <p:nvPr/>
        </p:nvSpPr>
        <p:spPr bwMode="auto">
          <a:xfrm>
            <a:off x="7620000" y="4291013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89134" name="Rectangle 46"/>
          <p:cNvSpPr>
            <a:spLocks noChangeArrowheads="1"/>
          </p:cNvSpPr>
          <p:nvPr/>
        </p:nvSpPr>
        <p:spPr bwMode="auto">
          <a:xfrm>
            <a:off x="5638799" y="1396013"/>
            <a:ext cx="1600201" cy="8899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1o  carro a gasolina atende os padrões de Emissão dos EUA</a:t>
            </a:r>
          </a:p>
        </p:txBody>
      </p:sp>
      <p:sp>
        <p:nvSpPr>
          <p:cNvPr id="89136" name="Rectangle 48"/>
          <p:cNvSpPr>
            <a:spLocks noChangeArrowheads="1"/>
          </p:cNvSpPr>
          <p:nvPr/>
        </p:nvSpPr>
        <p:spPr bwMode="auto">
          <a:xfrm>
            <a:off x="7612427" y="2895600"/>
            <a:ext cx="1150573" cy="48987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 err="1">
                <a:latin typeface="Trebuchet MS" pitchFamily="34" charset="0"/>
              </a:rPr>
              <a:t>Civic</a:t>
            </a:r>
            <a:r>
              <a:rPr lang="pt-PT" sz="1300" dirty="0">
                <a:latin typeface="Trebuchet MS" pitchFamily="34" charset="0"/>
              </a:rPr>
              <a:t> GS</a:t>
            </a:r>
          </a:p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(gás natural)</a:t>
            </a:r>
          </a:p>
        </p:txBody>
      </p:sp>
      <p:sp>
        <p:nvSpPr>
          <p:cNvPr id="17489" name="Line 49"/>
          <p:cNvSpPr>
            <a:spLocks noChangeShapeType="1"/>
          </p:cNvSpPr>
          <p:nvPr/>
        </p:nvSpPr>
        <p:spPr bwMode="auto">
          <a:xfrm>
            <a:off x="8229600" y="337661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89138" name="Rectangle 50"/>
          <p:cNvSpPr>
            <a:spLocks noChangeArrowheads="1"/>
          </p:cNvSpPr>
          <p:nvPr/>
        </p:nvSpPr>
        <p:spPr bwMode="auto">
          <a:xfrm>
            <a:off x="7543800" y="1696681"/>
            <a:ext cx="1447800" cy="68993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 err="1">
                <a:latin typeface="Trebuchet MS" pitchFamily="34" charset="0"/>
              </a:rPr>
              <a:t>Civic</a:t>
            </a:r>
            <a:r>
              <a:rPr lang="pt-PT" sz="1300" dirty="0">
                <a:latin typeface="Trebuchet MS" pitchFamily="34" charset="0"/>
              </a:rPr>
              <a:t> Híbrido</a:t>
            </a:r>
          </a:p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(dual gasolina/</a:t>
            </a:r>
          </a:p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eléctrico)</a:t>
            </a:r>
          </a:p>
        </p:txBody>
      </p:sp>
      <p:sp>
        <p:nvSpPr>
          <p:cNvPr id="17493" name="Line 51"/>
          <p:cNvSpPr>
            <a:spLocks noChangeShapeType="1"/>
          </p:cNvSpPr>
          <p:nvPr/>
        </p:nvSpPr>
        <p:spPr bwMode="auto">
          <a:xfrm>
            <a:off x="8915400" y="2386013"/>
            <a:ext cx="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89140" name="Rectangle 52"/>
          <p:cNvSpPr>
            <a:spLocks noChangeArrowheads="1"/>
          </p:cNvSpPr>
          <p:nvPr/>
        </p:nvSpPr>
        <p:spPr bwMode="auto">
          <a:xfrm>
            <a:off x="7924800" y="4596413"/>
            <a:ext cx="990600" cy="8899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Sistema de geração para casas</a:t>
            </a:r>
          </a:p>
        </p:txBody>
      </p:sp>
      <p:sp>
        <p:nvSpPr>
          <p:cNvPr id="89141" name="Rectangle 53"/>
          <p:cNvSpPr>
            <a:spLocks noChangeArrowheads="1"/>
          </p:cNvSpPr>
          <p:nvPr/>
        </p:nvSpPr>
        <p:spPr bwMode="auto">
          <a:xfrm>
            <a:off x="7969802" y="6120413"/>
            <a:ext cx="1199048" cy="48987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Honda FCX</a:t>
            </a:r>
          </a:p>
          <a:p>
            <a:pPr algn="ctr" defTabSz="762000">
              <a:defRPr/>
            </a:pPr>
            <a:r>
              <a:rPr lang="pt-PT" sz="1300" dirty="0">
                <a:latin typeface="Trebuchet MS" pitchFamily="34" charset="0"/>
              </a:rPr>
              <a:t>Com baterias</a:t>
            </a:r>
          </a:p>
        </p:txBody>
      </p:sp>
      <p:sp>
        <p:nvSpPr>
          <p:cNvPr id="17500" name="Line 54"/>
          <p:cNvSpPr>
            <a:spLocks noChangeShapeType="1"/>
          </p:cNvSpPr>
          <p:nvPr/>
        </p:nvSpPr>
        <p:spPr bwMode="auto">
          <a:xfrm flipH="1">
            <a:off x="8991600" y="4291013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7501" name="Line 55"/>
          <p:cNvSpPr>
            <a:spLocks noChangeShapeType="1"/>
          </p:cNvSpPr>
          <p:nvPr/>
        </p:nvSpPr>
        <p:spPr bwMode="auto">
          <a:xfrm>
            <a:off x="8839200" y="4291013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7502" name="Rectangle 56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620000" cy="1143000"/>
          </a:xfrm>
          <a:solidFill>
            <a:srgbClr val="003366"/>
          </a:solidFill>
          <a:ln w="28575" cap="flat">
            <a:solidFill>
              <a:srgbClr val="3365FB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defTabSz="762000"/>
            <a:r>
              <a:rPr lang="pt-PT" sz="3200" b="1" smtClean="0">
                <a:latin typeface="Arial" pitchFamily="34" charset="0"/>
              </a:rPr>
              <a:t>  </a:t>
            </a:r>
            <a:r>
              <a:rPr lang="pt-PT" sz="2800" b="1" smtClean="0">
                <a:solidFill>
                  <a:srgbClr val="FFFF00"/>
                </a:solidFill>
                <a:latin typeface="Arial" pitchFamily="34" charset="0"/>
              </a:rPr>
              <a:t>A Evolução da Honda Baseada e Recursos e Capacidades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609600"/>
            <a:ext cx="5943600" cy="762000"/>
          </a:xfrm>
          <a:solidFill>
            <a:srgbClr val="003366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pt-PT" sz="2800" b="1" smtClean="0">
                <a:solidFill>
                  <a:srgbClr val="FFFF00"/>
                </a:solidFill>
                <a:latin typeface="Arial" pitchFamily="34" charset="0"/>
              </a:rPr>
              <a:t>Dilema da Kodak</a:t>
            </a:r>
          </a:p>
        </p:txBody>
      </p:sp>
      <p:sp>
        <p:nvSpPr>
          <p:cNvPr id="101379" name="Text Box 3"/>
          <p:cNvSpPr txBox="1">
            <a:spLocks noChangeArrowheads="1"/>
          </p:cNvSpPr>
          <p:nvPr/>
        </p:nvSpPr>
        <p:spPr bwMode="auto">
          <a:xfrm>
            <a:off x="304800" y="3288268"/>
            <a:ext cx="914400" cy="36933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PT" sz="1800">
                <a:latin typeface="Trebuchet MS" pitchFamily="34" charset="0"/>
              </a:rPr>
              <a:t>1980</a:t>
            </a:r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304800" y="4876800"/>
            <a:ext cx="914400" cy="376238"/>
          </a:xfrm>
          <a:prstGeom prst="rect">
            <a:avLst/>
          </a:prstGeom>
          <a:solidFill>
            <a:srgbClr val="00FFCC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PT" sz="1800">
                <a:latin typeface="Trebuchet MS" pitchFamily="34" charset="0"/>
              </a:rPr>
              <a:t>1990</a:t>
            </a:r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1752600" y="1752600"/>
            <a:ext cx="3352800" cy="400110"/>
          </a:xfrm>
          <a:prstGeom prst="rect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t-PT" sz="2000">
                <a:latin typeface="Trebuchet MS" pitchFamily="34" charset="0"/>
              </a:rPr>
              <a:t>Recursos e Capacidades</a:t>
            </a:r>
          </a:p>
        </p:txBody>
      </p:sp>
      <p:sp>
        <p:nvSpPr>
          <p:cNvPr id="101382" name="Text Box 6"/>
          <p:cNvSpPr txBox="1">
            <a:spLocks noChangeArrowheads="1"/>
          </p:cNvSpPr>
          <p:nvPr/>
        </p:nvSpPr>
        <p:spPr bwMode="auto">
          <a:xfrm>
            <a:off x="5715000" y="1752600"/>
            <a:ext cx="2819400" cy="406400"/>
          </a:xfrm>
          <a:prstGeom prst="rect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t-PT" sz="2000">
                <a:latin typeface="Trebuchet MS" pitchFamily="34" charset="0"/>
              </a:rPr>
              <a:t>Negócios</a:t>
            </a:r>
          </a:p>
        </p:txBody>
      </p:sp>
      <p:sp>
        <p:nvSpPr>
          <p:cNvPr id="101383" name="Text Box 7"/>
          <p:cNvSpPr txBox="1">
            <a:spLocks noChangeArrowheads="1"/>
          </p:cNvSpPr>
          <p:nvPr/>
        </p:nvSpPr>
        <p:spPr bwMode="auto">
          <a:xfrm>
            <a:off x="1752600" y="2590800"/>
            <a:ext cx="3352800" cy="191590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lnSpc>
                <a:spcPct val="75000"/>
              </a:lnSpc>
              <a:spcBef>
                <a:spcPct val="50000"/>
              </a:spcBef>
              <a:defRPr/>
            </a:pPr>
            <a:r>
              <a:rPr lang="pt-PT" sz="1800" dirty="0">
                <a:latin typeface="Trebuchet MS" pitchFamily="34" charset="0"/>
              </a:rPr>
              <a:t>Imagem química</a:t>
            </a:r>
          </a:p>
          <a:p>
            <a:pPr lvl="1">
              <a:lnSpc>
                <a:spcPct val="75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pt-PT" sz="1600" dirty="0">
                <a:latin typeface="Trebuchet MS" pitchFamily="34" charset="0"/>
              </a:rPr>
              <a:t>Química orgânica</a:t>
            </a:r>
          </a:p>
          <a:p>
            <a:pPr lvl="1">
              <a:lnSpc>
                <a:spcPct val="75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pt-PT" sz="1600" dirty="0">
                <a:latin typeface="Trebuchet MS" pitchFamily="34" charset="0"/>
              </a:rPr>
              <a:t>Tecnologia de polímeros</a:t>
            </a:r>
          </a:p>
          <a:p>
            <a:pPr lvl="1">
              <a:lnSpc>
                <a:spcPct val="75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pt-PT" sz="1600" i="1" dirty="0" err="1">
                <a:latin typeface="Trebuchet MS" pitchFamily="34" charset="0"/>
              </a:rPr>
              <a:t>Optomechtronics</a:t>
            </a:r>
            <a:endParaRPr lang="pt-PT" sz="1600" i="1" dirty="0">
              <a:latin typeface="Trebuchet MS" pitchFamily="34" charset="0"/>
            </a:endParaRPr>
          </a:p>
          <a:p>
            <a:pPr>
              <a:lnSpc>
                <a:spcPct val="75000"/>
              </a:lnSpc>
              <a:spcBef>
                <a:spcPct val="50000"/>
              </a:spcBef>
              <a:defRPr/>
            </a:pPr>
            <a:r>
              <a:rPr lang="pt-PT" sz="1800" dirty="0">
                <a:latin typeface="Trebuchet MS" pitchFamily="34" charset="0"/>
              </a:rPr>
              <a:t>Marcas fortes</a:t>
            </a:r>
          </a:p>
          <a:p>
            <a:pPr>
              <a:lnSpc>
                <a:spcPct val="75000"/>
              </a:lnSpc>
              <a:spcBef>
                <a:spcPct val="50000"/>
              </a:spcBef>
              <a:defRPr/>
            </a:pPr>
            <a:r>
              <a:rPr lang="pt-PT" sz="1800" dirty="0">
                <a:latin typeface="Trebuchet MS" pitchFamily="34" charset="0"/>
              </a:rPr>
              <a:t>Distribuição Global</a:t>
            </a:r>
          </a:p>
        </p:txBody>
      </p:sp>
      <p:sp>
        <p:nvSpPr>
          <p:cNvPr id="101384" name="Text Box 8"/>
          <p:cNvSpPr txBox="1">
            <a:spLocks noChangeArrowheads="1"/>
          </p:cNvSpPr>
          <p:nvPr/>
        </p:nvSpPr>
        <p:spPr bwMode="auto">
          <a:xfrm>
            <a:off x="5867400" y="2438400"/>
            <a:ext cx="2590800" cy="6524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lnSpc>
                <a:spcPct val="75000"/>
              </a:lnSpc>
              <a:spcBef>
                <a:spcPct val="50000"/>
              </a:spcBef>
              <a:defRPr/>
            </a:pPr>
            <a:r>
              <a:rPr lang="pt-PT" sz="1800" dirty="0" err="1">
                <a:latin typeface="Trebuchet MS" pitchFamily="34" charset="0"/>
              </a:rPr>
              <a:t>Filme-películas</a:t>
            </a:r>
            <a:endParaRPr lang="pt-PT" sz="1800" dirty="0">
              <a:latin typeface="Trebuchet MS" pitchFamily="34" charset="0"/>
            </a:endParaRPr>
          </a:p>
          <a:p>
            <a:pPr>
              <a:lnSpc>
                <a:spcPct val="75000"/>
              </a:lnSpc>
              <a:spcBef>
                <a:spcPct val="50000"/>
              </a:spcBef>
              <a:defRPr/>
            </a:pPr>
            <a:r>
              <a:rPr lang="pt-PT" sz="1800" dirty="0">
                <a:latin typeface="Trebuchet MS" pitchFamily="34" charset="0"/>
              </a:rPr>
              <a:t>Câmaras</a:t>
            </a:r>
          </a:p>
        </p:txBody>
      </p:sp>
      <p:sp>
        <p:nvSpPr>
          <p:cNvPr id="101385" name="Text Box 9"/>
          <p:cNvSpPr txBox="1">
            <a:spLocks noChangeArrowheads="1"/>
          </p:cNvSpPr>
          <p:nvPr/>
        </p:nvSpPr>
        <p:spPr bwMode="auto">
          <a:xfrm>
            <a:off x="1524000" y="4876800"/>
            <a:ext cx="6477000" cy="400110"/>
          </a:xfrm>
          <a:prstGeom prst="rect">
            <a:avLst/>
          </a:prstGeom>
          <a:solidFill>
            <a:srgbClr val="00FFCC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PT" sz="1800">
                <a:latin typeface="Trebuchet MS" pitchFamily="34" charset="0"/>
              </a:rPr>
              <a:t>DESINVESTIR</a:t>
            </a:r>
            <a:r>
              <a:rPr lang="pt-PT" sz="2000">
                <a:latin typeface="Trebuchet MS" pitchFamily="34" charset="0"/>
              </a:rPr>
              <a:t>: </a:t>
            </a:r>
            <a:r>
              <a:rPr lang="pt-PT" sz="1600">
                <a:latin typeface="Trebuchet MS" pitchFamily="34" charset="0"/>
              </a:rPr>
              <a:t>Eastman Chemical, Sterling Winthrop, Diagnostics</a:t>
            </a:r>
            <a:endParaRPr lang="pt-PT" sz="1600" b="0">
              <a:latin typeface="Trebuchet MS" pitchFamily="34" charset="0"/>
            </a:endParaRPr>
          </a:p>
        </p:txBody>
      </p:sp>
      <p:sp>
        <p:nvSpPr>
          <p:cNvPr id="101386" name="Text Box 10"/>
          <p:cNvSpPr txBox="1">
            <a:spLocks noChangeArrowheads="1"/>
          </p:cNvSpPr>
          <p:nvPr/>
        </p:nvSpPr>
        <p:spPr bwMode="auto">
          <a:xfrm>
            <a:off x="1752600" y="5638800"/>
            <a:ext cx="3276600" cy="92333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PT" sz="1800" dirty="0">
                <a:latin typeface="Trebuchet MS" pitchFamily="34" charset="0"/>
              </a:rPr>
              <a:t>Necessidades de criar capacidade de imagem digital</a:t>
            </a:r>
          </a:p>
        </p:txBody>
      </p:sp>
      <p:sp>
        <p:nvSpPr>
          <p:cNvPr id="101387" name="Text Box 11"/>
          <p:cNvSpPr txBox="1">
            <a:spLocks noChangeArrowheads="1"/>
          </p:cNvSpPr>
          <p:nvPr/>
        </p:nvSpPr>
        <p:spPr bwMode="auto">
          <a:xfrm>
            <a:off x="5791200" y="5638800"/>
            <a:ext cx="2819400" cy="92333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PT" sz="1800" dirty="0">
                <a:latin typeface="Trebuchet MS" pitchFamily="34" charset="0"/>
              </a:rPr>
              <a:t>Produtos de Imagem Digital (e.g. câmaras, cartões de memória…)</a:t>
            </a:r>
            <a:r>
              <a:rPr lang="pt-PT" sz="1800" b="0" dirty="0">
                <a:latin typeface="Trebuchet MS" pitchFamily="34" charset="0"/>
              </a:rPr>
              <a:t> </a:t>
            </a:r>
          </a:p>
        </p:txBody>
      </p:sp>
      <p:sp>
        <p:nvSpPr>
          <p:cNvPr id="101388" name="AutoShape 12"/>
          <p:cNvSpPr>
            <a:spLocks noChangeArrowheads="1"/>
          </p:cNvSpPr>
          <p:nvPr/>
        </p:nvSpPr>
        <p:spPr bwMode="auto">
          <a:xfrm>
            <a:off x="5105400" y="5791200"/>
            <a:ext cx="609600" cy="381000"/>
          </a:xfrm>
          <a:prstGeom prst="leftArrow">
            <a:avLst>
              <a:gd name="adj1" fmla="val 50000"/>
              <a:gd name="adj2" fmla="val 40000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PT" sz="2000" b="0">
              <a:latin typeface="Trebuchet MS" pitchFamily="34" charset="0"/>
            </a:endParaRPr>
          </a:p>
        </p:txBody>
      </p:sp>
      <p:sp>
        <p:nvSpPr>
          <p:cNvPr id="101389" name="AutoShape 13"/>
          <p:cNvSpPr>
            <a:spLocks noChangeArrowheads="1"/>
          </p:cNvSpPr>
          <p:nvPr/>
        </p:nvSpPr>
        <p:spPr bwMode="auto">
          <a:xfrm>
            <a:off x="5105400" y="2667000"/>
            <a:ext cx="762000" cy="381000"/>
          </a:xfrm>
          <a:prstGeom prst="leftArrow">
            <a:avLst>
              <a:gd name="adj1" fmla="val 50000"/>
              <a:gd name="adj2" fmla="val 50000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PT" sz="2000" b="0">
              <a:latin typeface="Trebuchet MS" pitchFamily="34" charset="0"/>
            </a:endParaRPr>
          </a:p>
        </p:txBody>
      </p:sp>
      <p:sp>
        <p:nvSpPr>
          <p:cNvPr id="101390" name="AutoShape 14"/>
          <p:cNvSpPr>
            <a:spLocks noChangeArrowheads="1"/>
          </p:cNvSpPr>
          <p:nvPr/>
        </p:nvSpPr>
        <p:spPr bwMode="auto">
          <a:xfrm rot="10800000">
            <a:off x="5103813" y="3276600"/>
            <a:ext cx="685800" cy="531813"/>
          </a:xfrm>
          <a:prstGeom prst="leftArrow">
            <a:avLst>
              <a:gd name="adj1" fmla="val 50000"/>
              <a:gd name="adj2" fmla="val 32239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10800000" wrap="none" anchor="ctr"/>
          <a:lstStyle/>
          <a:p>
            <a:pPr algn="ctr">
              <a:defRPr/>
            </a:pPr>
            <a:endParaRPr lang="pt-PT" sz="2000" b="0">
              <a:latin typeface="Trebuchet MS" pitchFamily="34" charset="0"/>
            </a:endParaRPr>
          </a:p>
        </p:txBody>
      </p:sp>
      <p:sp>
        <p:nvSpPr>
          <p:cNvPr id="101391" name="AutoShape 15"/>
          <p:cNvSpPr>
            <a:spLocks noChangeArrowheads="1"/>
          </p:cNvSpPr>
          <p:nvPr/>
        </p:nvSpPr>
        <p:spPr bwMode="auto">
          <a:xfrm rot="-4867757">
            <a:off x="5732463" y="4338638"/>
            <a:ext cx="609600" cy="571500"/>
          </a:xfrm>
          <a:prstGeom prst="leftArrow">
            <a:avLst>
              <a:gd name="adj1" fmla="val 50000"/>
              <a:gd name="adj2" fmla="val 26667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 algn="ctr">
              <a:defRPr/>
            </a:pPr>
            <a:endParaRPr lang="pt-PT" sz="2000" b="0">
              <a:latin typeface="Trebuchet MS" pitchFamily="34" charset="0"/>
            </a:endParaRPr>
          </a:p>
        </p:txBody>
      </p:sp>
      <p:sp>
        <p:nvSpPr>
          <p:cNvPr id="101392" name="AutoShape 16"/>
          <p:cNvSpPr>
            <a:spLocks noChangeArrowheads="1"/>
          </p:cNvSpPr>
          <p:nvPr/>
        </p:nvSpPr>
        <p:spPr bwMode="auto">
          <a:xfrm rot="-5597585">
            <a:off x="7124700" y="4229100"/>
            <a:ext cx="2362200" cy="457200"/>
          </a:xfrm>
          <a:prstGeom prst="leftArrow">
            <a:avLst>
              <a:gd name="adj1" fmla="val 50000"/>
              <a:gd name="adj2" fmla="val 129167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 algn="ctr">
              <a:defRPr/>
            </a:pPr>
            <a:endParaRPr lang="pt-PT" sz="2000" b="0">
              <a:latin typeface="Trebuchet MS" pitchFamily="34" charset="0"/>
            </a:endParaRPr>
          </a:p>
        </p:txBody>
      </p:sp>
      <p:sp>
        <p:nvSpPr>
          <p:cNvPr id="18477" name="Line 17"/>
          <p:cNvSpPr>
            <a:spLocks noChangeShapeType="1"/>
          </p:cNvSpPr>
          <p:nvPr/>
        </p:nvSpPr>
        <p:spPr bwMode="auto">
          <a:xfrm>
            <a:off x="5867400" y="3276600"/>
            <a:ext cx="2590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pt-PT"/>
          </a:p>
        </p:txBody>
      </p:sp>
      <p:sp>
        <p:nvSpPr>
          <p:cNvPr id="101394" name="Rectangle 18"/>
          <p:cNvSpPr>
            <a:spLocks noChangeArrowheads="1"/>
          </p:cNvSpPr>
          <p:nvPr/>
        </p:nvSpPr>
        <p:spPr bwMode="auto">
          <a:xfrm>
            <a:off x="5867400" y="3186817"/>
            <a:ext cx="2592388" cy="120032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PT" sz="1800" dirty="0">
                <a:latin typeface="Trebuchet MS" pitchFamily="34" charset="0"/>
              </a:rPr>
              <a:t>Química fina</a:t>
            </a:r>
          </a:p>
          <a:p>
            <a:pPr>
              <a:spcBef>
                <a:spcPct val="50000"/>
              </a:spcBef>
              <a:defRPr/>
            </a:pPr>
            <a:r>
              <a:rPr lang="pt-PT" sz="1800" dirty="0">
                <a:latin typeface="Trebuchet MS" pitchFamily="34" charset="0"/>
              </a:rPr>
              <a:t>Farmacêuticos</a:t>
            </a:r>
          </a:p>
          <a:p>
            <a:pPr>
              <a:spcBef>
                <a:spcPct val="50000"/>
              </a:spcBef>
              <a:defRPr/>
            </a:pPr>
            <a:r>
              <a:rPr lang="pt-PT" sz="1800" dirty="0">
                <a:latin typeface="Trebuchet MS" pitchFamily="34" charset="0"/>
              </a:rPr>
              <a:t>Diagnósticos</a:t>
            </a:r>
            <a:endParaRPr lang="pt-PT" sz="2400" dirty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D3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328"/>
          <p:cNvGrpSpPr>
            <a:grpSpLocks/>
          </p:cNvGrpSpPr>
          <p:nvPr/>
        </p:nvGrpSpPr>
        <p:grpSpPr bwMode="auto">
          <a:xfrm>
            <a:off x="4648200" y="1295400"/>
            <a:ext cx="4495800" cy="5562600"/>
            <a:chOff x="-3" y="-3"/>
            <a:chExt cx="1962" cy="4038"/>
          </a:xfrm>
        </p:grpSpPr>
        <p:grpSp>
          <p:nvGrpSpPr>
            <p:cNvPr id="19523" name="Group 326"/>
            <p:cNvGrpSpPr>
              <a:grpSpLocks/>
            </p:cNvGrpSpPr>
            <p:nvPr/>
          </p:nvGrpSpPr>
          <p:grpSpPr bwMode="auto">
            <a:xfrm>
              <a:off x="0" y="0"/>
              <a:ext cx="1956" cy="4032"/>
              <a:chOff x="0" y="0"/>
              <a:chExt cx="1956" cy="4032"/>
            </a:xfrm>
          </p:grpSpPr>
          <p:grpSp>
            <p:nvGrpSpPr>
              <p:cNvPr id="19525" name="Group 273"/>
              <p:cNvGrpSpPr>
                <a:grpSpLocks/>
              </p:cNvGrpSpPr>
              <p:nvPr/>
            </p:nvGrpSpPr>
            <p:grpSpPr bwMode="auto">
              <a:xfrm>
                <a:off x="0" y="0"/>
                <a:ext cx="893" cy="576"/>
                <a:chOff x="0" y="0"/>
                <a:chExt cx="893" cy="576"/>
              </a:xfrm>
            </p:grpSpPr>
            <p:sp>
              <p:nvSpPr>
                <p:cNvPr id="19604" name="Rectangle 245"/>
                <p:cNvSpPr>
                  <a:spLocks noChangeArrowheads="1"/>
                </p:cNvSpPr>
                <p:nvPr/>
              </p:nvSpPr>
              <p:spPr bwMode="auto">
                <a:xfrm>
                  <a:off x="23" y="0"/>
                  <a:ext cx="847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r>
                    <a:rPr lang="pt-PT">
                      <a:latin typeface="New York" charset="0"/>
                      <a:cs typeface="Times New Roman" pitchFamily="18" charset="0"/>
                    </a:rPr>
                    <a:t> </a:t>
                  </a:r>
                </a:p>
                <a:p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605" name="Rectangle 272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893" cy="57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26" name="Group 275"/>
              <p:cNvGrpSpPr>
                <a:grpSpLocks/>
              </p:cNvGrpSpPr>
              <p:nvPr/>
            </p:nvGrpSpPr>
            <p:grpSpPr bwMode="auto">
              <a:xfrm>
                <a:off x="893" y="0"/>
                <a:ext cx="499" cy="576"/>
                <a:chOff x="893" y="0"/>
                <a:chExt cx="499" cy="576"/>
              </a:xfrm>
            </p:grpSpPr>
            <p:sp>
              <p:nvSpPr>
                <p:cNvPr id="19602" name="Rectangle 246"/>
                <p:cNvSpPr>
                  <a:spLocks noChangeArrowheads="1"/>
                </p:cNvSpPr>
                <p:nvPr/>
              </p:nvSpPr>
              <p:spPr bwMode="auto">
                <a:xfrm>
                  <a:off x="893" y="0"/>
                  <a:ext cx="499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pt-PT" sz="1200" i="1">
                      <a:cs typeface="Arial" pitchFamily="34" charset="0"/>
                    </a:rPr>
                    <a:t>Importância</a:t>
                  </a:r>
                  <a:endParaRPr lang="pt-PT" sz="1200">
                    <a:latin typeface="Times New Roman" pitchFamily="18" charset="0"/>
                  </a:endParaRPr>
                </a:p>
              </p:txBody>
            </p:sp>
            <p:sp>
              <p:nvSpPr>
                <p:cNvPr id="19603" name="Rectangle 274"/>
                <p:cNvSpPr>
                  <a:spLocks noChangeArrowheads="1"/>
                </p:cNvSpPr>
                <p:nvPr/>
              </p:nvSpPr>
              <p:spPr bwMode="auto">
                <a:xfrm>
                  <a:off x="893" y="0"/>
                  <a:ext cx="499" cy="57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27" name="Group 277"/>
              <p:cNvGrpSpPr>
                <a:grpSpLocks/>
              </p:cNvGrpSpPr>
              <p:nvPr/>
            </p:nvGrpSpPr>
            <p:grpSpPr bwMode="auto">
              <a:xfrm>
                <a:off x="1392" y="0"/>
                <a:ext cx="564" cy="576"/>
                <a:chOff x="1392" y="0"/>
                <a:chExt cx="564" cy="576"/>
              </a:xfrm>
            </p:grpSpPr>
            <p:sp>
              <p:nvSpPr>
                <p:cNvPr id="19600" name="Rectangle 247"/>
                <p:cNvSpPr>
                  <a:spLocks noChangeArrowheads="1"/>
                </p:cNvSpPr>
                <p:nvPr/>
              </p:nvSpPr>
              <p:spPr bwMode="auto">
                <a:xfrm>
                  <a:off x="1392" y="0"/>
                  <a:ext cx="564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pt-PT" i="1">
                      <a:cs typeface="Arial" pitchFamily="34" charset="0"/>
                    </a:rPr>
                    <a:t>Relativa Força da VW</a:t>
                  </a:r>
                  <a:endParaRPr lang="pt-PT" i="1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601" name="Rectangle 276"/>
                <p:cNvSpPr>
                  <a:spLocks noChangeArrowheads="1"/>
                </p:cNvSpPr>
                <p:nvPr/>
              </p:nvSpPr>
              <p:spPr bwMode="auto">
                <a:xfrm>
                  <a:off x="1392" y="0"/>
                  <a:ext cx="564" cy="57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28" name="Group 279"/>
              <p:cNvGrpSpPr>
                <a:grpSpLocks/>
              </p:cNvGrpSpPr>
              <p:nvPr/>
            </p:nvGrpSpPr>
            <p:grpSpPr bwMode="auto">
              <a:xfrm>
                <a:off x="0" y="576"/>
                <a:ext cx="893" cy="480"/>
                <a:chOff x="0" y="576"/>
                <a:chExt cx="893" cy="480"/>
              </a:xfrm>
            </p:grpSpPr>
            <p:sp>
              <p:nvSpPr>
                <p:cNvPr id="19598" name="Rectangle 248"/>
                <p:cNvSpPr>
                  <a:spLocks noChangeArrowheads="1"/>
                </p:cNvSpPr>
                <p:nvPr/>
              </p:nvSpPr>
              <p:spPr bwMode="auto">
                <a:xfrm>
                  <a:off x="23" y="576"/>
                  <a:ext cx="847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r>
                    <a:rPr lang="pt-PT">
                      <a:cs typeface="Arial" pitchFamily="34" charset="0"/>
                    </a:rPr>
                    <a:t>C1. </a:t>
                  </a:r>
                  <a:r>
                    <a:rPr lang="pt-PT" sz="1300">
                      <a:cs typeface="Arial" pitchFamily="34" charset="0"/>
                    </a:rPr>
                    <a:t>Desenvolvimento de Produto</a:t>
                  </a:r>
                  <a:endParaRPr lang="pt-PT" sz="1300">
                    <a:latin typeface="New York" charset="0"/>
                    <a:cs typeface="Times New Roman" pitchFamily="18" charset="0"/>
                  </a:endParaRPr>
                </a:p>
                <a:p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99" name="Rectangle 278"/>
                <p:cNvSpPr>
                  <a:spLocks noChangeArrowheads="1"/>
                </p:cNvSpPr>
                <p:nvPr/>
              </p:nvSpPr>
              <p:spPr bwMode="auto">
                <a:xfrm>
                  <a:off x="0" y="576"/>
                  <a:ext cx="893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29" name="Group 281"/>
              <p:cNvGrpSpPr>
                <a:grpSpLocks/>
              </p:cNvGrpSpPr>
              <p:nvPr/>
            </p:nvGrpSpPr>
            <p:grpSpPr bwMode="auto">
              <a:xfrm>
                <a:off x="893" y="576"/>
                <a:ext cx="499" cy="480"/>
                <a:chOff x="893" y="576"/>
                <a:chExt cx="499" cy="480"/>
              </a:xfrm>
            </p:grpSpPr>
            <p:sp>
              <p:nvSpPr>
                <p:cNvPr id="19596" name="Rectangle 249"/>
                <p:cNvSpPr>
                  <a:spLocks noChangeArrowheads="1"/>
                </p:cNvSpPr>
                <p:nvPr/>
              </p:nvSpPr>
              <p:spPr bwMode="auto">
                <a:xfrm>
                  <a:off x="893" y="576"/>
                  <a:ext cx="499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9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97" name="Rectangle 280"/>
                <p:cNvSpPr>
                  <a:spLocks noChangeArrowheads="1"/>
                </p:cNvSpPr>
                <p:nvPr/>
              </p:nvSpPr>
              <p:spPr bwMode="auto">
                <a:xfrm>
                  <a:off x="893" y="576"/>
                  <a:ext cx="499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30" name="Group 283"/>
              <p:cNvGrpSpPr>
                <a:grpSpLocks/>
              </p:cNvGrpSpPr>
              <p:nvPr/>
            </p:nvGrpSpPr>
            <p:grpSpPr bwMode="auto">
              <a:xfrm>
                <a:off x="1392" y="576"/>
                <a:ext cx="564" cy="480"/>
                <a:chOff x="1392" y="576"/>
                <a:chExt cx="564" cy="480"/>
              </a:xfrm>
            </p:grpSpPr>
            <p:sp>
              <p:nvSpPr>
                <p:cNvPr id="19594" name="Rectangle 250"/>
                <p:cNvSpPr>
                  <a:spLocks noChangeArrowheads="1"/>
                </p:cNvSpPr>
                <p:nvPr/>
              </p:nvSpPr>
              <p:spPr bwMode="auto">
                <a:xfrm>
                  <a:off x="1392" y="576"/>
                  <a:ext cx="564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4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95" name="Rectangle 282"/>
                <p:cNvSpPr>
                  <a:spLocks noChangeArrowheads="1"/>
                </p:cNvSpPr>
                <p:nvPr/>
              </p:nvSpPr>
              <p:spPr bwMode="auto">
                <a:xfrm>
                  <a:off x="1392" y="576"/>
                  <a:ext cx="564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31" name="Group 285"/>
              <p:cNvGrpSpPr>
                <a:grpSpLocks/>
              </p:cNvGrpSpPr>
              <p:nvPr/>
            </p:nvGrpSpPr>
            <p:grpSpPr bwMode="auto">
              <a:xfrm>
                <a:off x="0" y="1056"/>
                <a:ext cx="893" cy="384"/>
                <a:chOff x="0" y="1056"/>
                <a:chExt cx="893" cy="384"/>
              </a:xfrm>
            </p:grpSpPr>
            <p:sp>
              <p:nvSpPr>
                <p:cNvPr id="19592" name="Rectangle 251"/>
                <p:cNvSpPr>
                  <a:spLocks noChangeArrowheads="1"/>
                </p:cNvSpPr>
                <p:nvPr/>
              </p:nvSpPr>
              <p:spPr bwMode="auto">
                <a:xfrm>
                  <a:off x="23" y="1056"/>
                  <a:ext cx="847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r>
                    <a:rPr lang="pt-PT">
                      <a:cs typeface="Arial" pitchFamily="34" charset="0"/>
                    </a:rPr>
                    <a:t>C2. Compra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93" name="Rectangle 284"/>
                <p:cNvSpPr>
                  <a:spLocks noChangeArrowheads="1"/>
                </p:cNvSpPr>
                <p:nvPr/>
              </p:nvSpPr>
              <p:spPr bwMode="auto">
                <a:xfrm>
                  <a:off x="0" y="1056"/>
                  <a:ext cx="893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32" name="Group 287"/>
              <p:cNvGrpSpPr>
                <a:grpSpLocks/>
              </p:cNvGrpSpPr>
              <p:nvPr/>
            </p:nvGrpSpPr>
            <p:grpSpPr bwMode="auto">
              <a:xfrm>
                <a:off x="893" y="1056"/>
                <a:ext cx="499" cy="384"/>
                <a:chOff x="893" y="1056"/>
                <a:chExt cx="499" cy="384"/>
              </a:xfrm>
            </p:grpSpPr>
            <p:sp>
              <p:nvSpPr>
                <p:cNvPr id="19590" name="Rectangle 252"/>
                <p:cNvSpPr>
                  <a:spLocks noChangeArrowheads="1"/>
                </p:cNvSpPr>
                <p:nvPr/>
              </p:nvSpPr>
              <p:spPr bwMode="auto">
                <a:xfrm>
                  <a:off x="893" y="1056"/>
                  <a:ext cx="499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7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91" name="Rectangle 286"/>
                <p:cNvSpPr>
                  <a:spLocks noChangeArrowheads="1"/>
                </p:cNvSpPr>
                <p:nvPr/>
              </p:nvSpPr>
              <p:spPr bwMode="auto">
                <a:xfrm>
                  <a:off x="893" y="1056"/>
                  <a:ext cx="499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33" name="Group 289"/>
              <p:cNvGrpSpPr>
                <a:grpSpLocks/>
              </p:cNvGrpSpPr>
              <p:nvPr/>
            </p:nvGrpSpPr>
            <p:grpSpPr bwMode="auto">
              <a:xfrm>
                <a:off x="1392" y="1056"/>
                <a:ext cx="564" cy="384"/>
                <a:chOff x="1392" y="1056"/>
                <a:chExt cx="564" cy="384"/>
              </a:xfrm>
            </p:grpSpPr>
            <p:sp>
              <p:nvSpPr>
                <p:cNvPr id="19588" name="Rectangle 253"/>
                <p:cNvSpPr>
                  <a:spLocks noChangeArrowheads="1"/>
                </p:cNvSpPr>
                <p:nvPr/>
              </p:nvSpPr>
              <p:spPr bwMode="auto">
                <a:xfrm>
                  <a:off x="1392" y="1056"/>
                  <a:ext cx="564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5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89" name="Rectangle 288"/>
                <p:cNvSpPr>
                  <a:spLocks noChangeArrowheads="1"/>
                </p:cNvSpPr>
                <p:nvPr/>
              </p:nvSpPr>
              <p:spPr bwMode="auto">
                <a:xfrm>
                  <a:off x="1392" y="1056"/>
                  <a:ext cx="564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34" name="Group 291"/>
              <p:cNvGrpSpPr>
                <a:grpSpLocks/>
              </p:cNvGrpSpPr>
              <p:nvPr/>
            </p:nvGrpSpPr>
            <p:grpSpPr bwMode="auto">
              <a:xfrm>
                <a:off x="0" y="1440"/>
                <a:ext cx="893" cy="384"/>
                <a:chOff x="0" y="1440"/>
                <a:chExt cx="893" cy="384"/>
              </a:xfrm>
            </p:grpSpPr>
            <p:sp>
              <p:nvSpPr>
                <p:cNvPr id="19586" name="Rectangle 254"/>
                <p:cNvSpPr>
                  <a:spLocks noChangeArrowheads="1"/>
                </p:cNvSpPr>
                <p:nvPr/>
              </p:nvSpPr>
              <p:spPr bwMode="auto">
                <a:xfrm>
                  <a:off x="23" y="1440"/>
                  <a:ext cx="847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r>
                    <a:rPr lang="pt-PT">
                      <a:cs typeface="Arial" pitchFamily="34" charset="0"/>
                    </a:rPr>
                    <a:t>C3. Engenharia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87" name="Rectangle 290"/>
                <p:cNvSpPr>
                  <a:spLocks noChangeArrowheads="1"/>
                </p:cNvSpPr>
                <p:nvPr/>
              </p:nvSpPr>
              <p:spPr bwMode="auto">
                <a:xfrm>
                  <a:off x="0" y="1440"/>
                  <a:ext cx="893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35" name="Group 293"/>
              <p:cNvGrpSpPr>
                <a:grpSpLocks/>
              </p:cNvGrpSpPr>
              <p:nvPr/>
            </p:nvGrpSpPr>
            <p:grpSpPr bwMode="auto">
              <a:xfrm>
                <a:off x="893" y="1440"/>
                <a:ext cx="499" cy="384"/>
                <a:chOff x="893" y="1440"/>
                <a:chExt cx="499" cy="384"/>
              </a:xfrm>
            </p:grpSpPr>
            <p:sp>
              <p:nvSpPr>
                <p:cNvPr id="19584" name="Rectangle 255"/>
                <p:cNvSpPr>
                  <a:spLocks noChangeArrowheads="1"/>
                </p:cNvSpPr>
                <p:nvPr/>
              </p:nvSpPr>
              <p:spPr bwMode="auto">
                <a:xfrm>
                  <a:off x="893" y="1440"/>
                  <a:ext cx="499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7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85" name="Rectangle 292"/>
                <p:cNvSpPr>
                  <a:spLocks noChangeArrowheads="1"/>
                </p:cNvSpPr>
                <p:nvPr/>
              </p:nvSpPr>
              <p:spPr bwMode="auto">
                <a:xfrm>
                  <a:off x="893" y="1440"/>
                  <a:ext cx="499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36" name="Group 295"/>
              <p:cNvGrpSpPr>
                <a:grpSpLocks/>
              </p:cNvGrpSpPr>
              <p:nvPr/>
            </p:nvGrpSpPr>
            <p:grpSpPr bwMode="auto">
              <a:xfrm>
                <a:off x="1392" y="1440"/>
                <a:ext cx="564" cy="384"/>
                <a:chOff x="1392" y="1440"/>
                <a:chExt cx="564" cy="384"/>
              </a:xfrm>
            </p:grpSpPr>
            <p:sp>
              <p:nvSpPr>
                <p:cNvPr id="19582" name="Rectangle 256"/>
                <p:cNvSpPr>
                  <a:spLocks noChangeArrowheads="1"/>
                </p:cNvSpPr>
                <p:nvPr/>
              </p:nvSpPr>
              <p:spPr bwMode="auto">
                <a:xfrm>
                  <a:off x="1392" y="1440"/>
                  <a:ext cx="564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9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83" name="Rectangle 294"/>
                <p:cNvSpPr>
                  <a:spLocks noChangeArrowheads="1"/>
                </p:cNvSpPr>
                <p:nvPr/>
              </p:nvSpPr>
              <p:spPr bwMode="auto">
                <a:xfrm>
                  <a:off x="1392" y="1440"/>
                  <a:ext cx="564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37" name="Group 297"/>
              <p:cNvGrpSpPr>
                <a:grpSpLocks/>
              </p:cNvGrpSpPr>
              <p:nvPr/>
            </p:nvGrpSpPr>
            <p:grpSpPr bwMode="auto">
              <a:xfrm>
                <a:off x="0" y="1824"/>
                <a:ext cx="893" cy="384"/>
                <a:chOff x="0" y="1824"/>
                <a:chExt cx="893" cy="384"/>
              </a:xfrm>
            </p:grpSpPr>
            <p:sp>
              <p:nvSpPr>
                <p:cNvPr id="19580" name="Rectangle 257"/>
                <p:cNvSpPr>
                  <a:spLocks noChangeArrowheads="1"/>
                </p:cNvSpPr>
                <p:nvPr/>
              </p:nvSpPr>
              <p:spPr bwMode="auto">
                <a:xfrm>
                  <a:off x="23" y="1824"/>
                  <a:ext cx="847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r>
                    <a:rPr lang="pt-PT">
                      <a:cs typeface="Arial" pitchFamily="34" charset="0"/>
                    </a:rPr>
                    <a:t>C4. Produção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81" name="Rectangle 296"/>
                <p:cNvSpPr>
                  <a:spLocks noChangeArrowheads="1"/>
                </p:cNvSpPr>
                <p:nvPr/>
              </p:nvSpPr>
              <p:spPr bwMode="auto">
                <a:xfrm>
                  <a:off x="0" y="1824"/>
                  <a:ext cx="893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38" name="Group 299"/>
              <p:cNvGrpSpPr>
                <a:grpSpLocks/>
              </p:cNvGrpSpPr>
              <p:nvPr/>
            </p:nvGrpSpPr>
            <p:grpSpPr bwMode="auto">
              <a:xfrm>
                <a:off x="893" y="1824"/>
                <a:ext cx="499" cy="384"/>
                <a:chOff x="893" y="1824"/>
                <a:chExt cx="499" cy="384"/>
              </a:xfrm>
            </p:grpSpPr>
            <p:sp>
              <p:nvSpPr>
                <p:cNvPr id="19578" name="Rectangle 258"/>
                <p:cNvSpPr>
                  <a:spLocks noChangeArrowheads="1"/>
                </p:cNvSpPr>
                <p:nvPr/>
              </p:nvSpPr>
              <p:spPr bwMode="auto">
                <a:xfrm>
                  <a:off x="893" y="1824"/>
                  <a:ext cx="499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8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79" name="Rectangle 298"/>
                <p:cNvSpPr>
                  <a:spLocks noChangeArrowheads="1"/>
                </p:cNvSpPr>
                <p:nvPr/>
              </p:nvSpPr>
              <p:spPr bwMode="auto">
                <a:xfrm>
                  <a:off x="893" y="1824"/>
                  <a:ext cx="499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39" name="Group 301"/>
              <p:cNvGrpSpPr>
                <a:grpSpLocks/>
              </p:cNvGrpSpPr>
              <p:nvPr/>
            </p:nvGrpSpPr>
            <p:grpSpPr bwMode="auto">
              <a:xfrm>
                <a:off x="1392" y="1824"/>
                <a:ext cx="564" cy="384"/>
                <a:chOff x="1392" y="1824"/>
                <a:chExt cx="564" cy="384"/>
              </a:xfrm>
            </p:grpSpPr>
            <p:sp>
              <p:nvSpPr>
                <p:cNvPr id="19576" name="Rectangle 259"/>
                <p:cNvSpPr>
                  <a:spLocks noChangeArrowheads="1"/>
                </p:cNvSpPr>
                <p:nvPr/>
              </p:nvSpPr>
              <p:spPr bwMode="auto">
                <a:xfrm>
                  <a:off x="1392" y="1824"/>
                  <a:ext cx="564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7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77" name="Rectangle 300"/>
                <p:cNvSpPr>
                  <a:spLocks noChangeArrowheads="1"/>
                </p:cNvSpPr>
                <p:nvPr/>
              </p:nvSpPr>
              <p:spPr bwMode="auto">
                <a:xfrm>
                  <a:off x="1392" y="1824"/>
                  <a:ext cx="564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40" name="Group 303"/>
              <p:cNvGrpSpPr>
                <a:grpSpLocks/>
              </p:cNvGrpSpPr>
              <p:nvPr/>
            </p:nvGrpSpPr>
            <p:grpSpPr bwMode="auto">
              <a:xfrm>
                <a:off x="0" y="2208"/>
                <a:ext cx="893" cy="480"/>
                <a:chOff x="0" y="2208"/>
                <a:chExt cx="893" cy="480"/>
              </a:xfrm>
            </p:grpSpPr>
            <p:sp>
              <p:nvSpPr>
                <p:cNvPr id="19574" name="Rectangle 260"/>
                <p:cNvSpPr>
                  <a:spLocks noChangeArrowheads="1"/>
                </p:cNvSpPr>
                <p:nvPr/>
              </p:nvSpPr>
              <p:spPr bwMode="auto">
                <a:xfrm>
                  <a:off x="23" y="2208"/>
                  <a:ext cx="847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r>
                    <a:rPr lang="pt-PT">
                      <a:cs typeface="Arial" pitchFamily="34" charset="0"/>
                    </a:rPr>
                    <a:t>C5. Gestão Financeira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75" name="Rectangle 302"/>
                <p:cNvSpPr>
                  <a:spLocks noChangeArrowheads="1"/>
                </p:cNvSpPr>
                <p:nvPr/>
              </p:nvSpPr>
              <p:spPr bwMode="auto">
                <a:xfrm>
                  <a:off x="0" y="2208"/>
                  <a:ext cx="893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41" name="Group 305"/>
              <p:cNvGrpSpPr>
                <a:grpSpLocks/>
              </p:cNvGrpSpPr>
              <p:nvPr/>
            </p:nvGrpSpPr>
            <p:grpSpPr bwMode="auto">
              <a:xfrm>
                <a:off x="893" y="2208"/>
                <a:ext cx="499" cy="480"/>
                <a:chOff x="893" y="2208"/>
                <a:chExt cx="499" cy="480"/>
              </a:xfrm>
            </p:grpSpPr>
            <p:sp>
              <p:nvSpPr>
                <p:cNvPr id="19572" name="Rectangle 261"/>
                <p:cNvSpPr>
                  <a:spLocks noChangeArrowheads="1"/>
                </p:cNvSpPr>
                <p:nvPr/>
              </p:nvSpPr>
              <p:spPr bwMode="auto">
                <a:xfrm>
                  <a:off x="893" y="2208"/>
                  <a:ext cx="499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tabLst>
                      <a:tab pos="444500" algn="l"/>
                      <a:tab pos="457200" algn="ctr"/>
                      <a:tab pos="1809750" algn="ctr"/>
                      <a:tab pos="2508250" algn="ctr"/>
                      <a:tab pos="2787650" algn="l"/>
                      <a:tab pos="4159250" algn="ctr"/>
                    </a:tabLst>
                  </a:pPr>
                  <a:r>
                    <a:rPr lang="pt-PT">
                      <a:cs typeface="Arial" pitchFamily="34" charset="0"/>
                    </a:rPr>
                    <a:t>6</a:t>
                  </a:r>
                  <a:endParaRPr lang="pt-PT">
                    <a:latin typeface="Helvetica" charset="0"/>
                    <a:cs typeface="Times New Roman" pitchFamily="18" charset="0"/>
                  </a:endParaRPr>
                </a:p>
                <a:p>
                  <a:pPr algn="ctr">
                    <a:tabLst>
                      <a:tab pos="444500" algn="l"/>
                      <a:tab pos="457200" algn="ctr"/>
                      <a:tab pos="1809750" algn="ctr"/>
                      <a:tab pos="2508250" algn="ctr"/>
                      <a:tab pos="2787650" algn="l"/>
                      <a:tab pos="4159250" algn="ctr"/>
                    </a:tabLst>
                  </a:pPr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73" name="Rectangle 304"/>
                <p:cNvSpPr>
                  <a:spLocks noChangeArrowheads="1"/>
                </p:cNvSpPr>
                <p:nvPr/>
              </p:nvSpPr>
              <p:spPr bwMode="auto">
                <a:xfrm>
                  <a:off x="893" y="2208"/>
                  <a:ext cx="499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42" name="Group 307"/>
              <p:cNvGrpSpPr>
                <a:grpSpLocks/>
              </p:cNvGrpSpPr>
              <p:nvPr/>
            </p:nvGrpSpPr>
            <p:grpSpPr bwMode="auto">
              <a:xfrm>
                <a:off x="1392" y="2208"/>
                <a:ext cx="564" cy="480"/>
                <a:chOff x="1392" y="2208"/>
                <a:chExt cx="564" cy="480"/>
              </a:xfrm>
            </p:grpSpPr>
            <p:sp>
              <p:nvSpPr>
                <p:cNvPr id="19570" name="Rectangle 262"/>
                <p:cNvSpPr>
                  <a:spLocks noChangeArrowheads="1"/>
                </p:cNvSpPr>
                <p:nvPr/>
              </p:nvSpPr>
              <p:spPr bwMode="auto">
                <a:xfrm>
                  <a:off x="1392" y="2208"/>
                  <a:ext cx="564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3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71" name="Rectangle 306"/>
                <p:cNvSpPr>
                  <a:spLocks noChangeArrowheads="1"/>
                </p:cNvSpPr>
                <p:nvPr/>
              </p:nvSpPr>
              <p:spPr bwMode="auto">
                <a:xfrm>
                  <a:off x="1392" y="2208"/>
                  <a:ext cx="564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43" name="Group 309"/>
              <p:cNvGrpSpPr>
                <a:grpSpLocks/>
              </p:cNvGrpSpPr>
              <p:nvPr/>
            </p:nvGrpSpPr>
            <p:grpSpPr bwMode="auto">
              <a:xfrm>
                <a:off x="0" y="2688"/>
                <a:ext cx="893" cy="384"/>
                <a:chOff x="0" y="2688"/>
                <a:chExt cx="893" cy="384"/>
              </a:xfrm>
            </p:grpSpPr>
            <p:sp>
              <p:nvSpPr>
                <p:cNvPr id="19568" name="Rectangle 263"/>
                <p:cNvSpPr>
                  <a:spLocks noChangeArrowheads="1"/>
                </p:cNvSpPr>
                <p:nvPr/>
              </p:nvSpPr>
              <p:spPr bwMode="auto">
                <a:xfrm>
                  <a:off x="23" y="2688"/>
                  <a:ext cx="847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r>
                    <a:rPr lang="pt-PT">
                      <a:cs typeface="Arial" pitchFamily="34" charset="0"/>
                    </a:rPr>
                    <a:t>C6. I&amp;D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69" name="Rectangle 308"/>
                <p:cNvSpPr>
                  <a:spLocks noChangeArrowheads="1"/>
                </p:cNvSpPr>
                <p:nvPr/>
              </p:nvSpPr>
              <p:spPr bwMode="auto">
                <a:xfrm>
                  <a:off x="0" y="2688"/>
                  <a:ext cx="893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44" name="Group 311"/>
              <p:cNvGrpSpPr>
                <a:grpSpLocks/>
              </p:cNvGrpSpPr>
              <p:nvPr/>
            </p:nvGrpSpPr>
            <p:grpSpPr bwMode="auto">
              <a:xfrm>
                <a:off x="893" y="2688"/>
                <a:ext cx="499" cy="384"/>
                <a:chOff x="893" y="2688"/>
                <a:chExt cx="499" cy="384"/>
              </a:xfrm>
            </p:grpSpPr>
            <p:sp>
              <p:nvSpPr>
                <p:cNvPr id="19566" name="Rectangle 264"/>
                <p:cNvSpPr>
                  <a:spLocks noChangeArrowheads="1"/>
                </p:cNvSpPr>
                <p:nvPr/>
              </p:nvSpPr>
              <p:spPr bwMode="auto">
                <a:xfrm>
                  <a:off x="893" y="2688"/>
                  <a:ext cx="499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6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67" name="Rectangle 310"/>
                <p:cNvSpPr>
                  <a:spLocks noChangeArrowheads="1"/>
                </p:cNvSpPr>
                <p:nvPr/>
              </p:nvSpPr>
              <p:spPr bwMode="auto">
                <a:xfrm>
                  <a:off x="893" y="2688"/>
                  <a:ext cx="499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45" name="Group 313"/>
              <p:cNvGrpSpPr>
                <a:grpSpLocks/>
              </p:cNvGrpSpPr>
              <p:nvPr/>
            </p:nvGrpSpPr>
            <p:grpSpPr bwMode="auto">
              <a:xfrm>
                <a:off x="1392" y="2688"/>
                <a:ext cx="564" cy="384"/>
                <a:chOff x="1392" y="2688"/>
                <a:chExt cx="564" cy="384"/>
              </a:xfrm>
            </p:grpSpPr>
            <p:sp>
              <p:nvSpPr>
                <p:cNvPr id="19564" name="Rectangle 265"/>
                <p:cNvSpPr>
                  <a:spLocks noChangeArrowheads="1"/>
                </p:cNvSpPr>
                <p:nvPr/>
              </p:nvSpPr>
              <p:spPr bwMode="auto">
                <a:xfrm>
                  <a:off x="1392" y="2688"/>
                  <a:ext cx="564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4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65" name="Rectangle 312"/>
                <p:cNvSpPr>
                  <a:spLocks noChangeArrowheads="1"/>
                </p:cNvSpPr>
                <p:nvPr/>
              </p:nvSpPr>
              <p:spPr bwMode="auto">
                <a:xfrm>
                  <a:off x="1392" y="2688"/>
                  <a:ext cx="564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46" name="Group 315"/>
              <p:cNvGrpSpPr>
                <a:grpSpLocks/>
              </p:cNvGrpSpPr>
              <p:nvPr/>
            </p:nvGrpSpPr>
            <p:grpSpPr bwMode="auto">
              <a:xfrm>
                <a:off x="0" y="3072"/>
                <a:ext cx="893" cy="480"/>
                <a:chOff x="0" y="3072"/>
                <a:chExt cx="893" cy="480"/>
              </a:xfrm>
            </p:grpSpPr>
            <p:sp>
              <p:nvSpPr>
                <p:cNvPr id="19562" name="Rectangle 266"/>
                <p:cNvSpPr>
                  <a:spLocks noChangeArrowheads="1"/>
                </p:cNvSpPr>
                <p:nvPr/>
              </p:nvSpPr>
              <p:spPr bwMode="auto">
                <a:xfrm>
                  <a:off x="23" y="3072"/>
                  <a:ext cx="847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r>
                    <a:rPr lang="pt-PT">
                      <a:cs typeface="Arial" pitchFamily="34" charset="0"/>
                    </a:rPr>
                    <a:t>C7. Marketing &amp; vendas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63" name="Rectangle 314"/>
                <p:cNvSpPr>
                  <a:spLocks noChangeArrowheads="1"/>
                </p:cNvSpPr>
                <p:nvPr/>
              </p:nvSpPr>
              <p:spPr bwMode="auto">
                <a:xfrm>
                  <a:off x="0" y="3072"/>
                  <a:ext cx="893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47" name="Group 317"/>
              <p:cNvGrpSpPr>
                <a:grpSpLocks/>
              </p:cNvGrpSpPr>
              <p:nvPr/>
            </p:nvGrpSpPr>
            <p:grpSpPr bwMode="auto">
              <a:xfrm>
                <a:off x="893" y="3072"/>
                <a:ext cx="499" cy="480"/>
                <a:chOff x="893" y="3072"/>
                <a:chExt cx="499" cy="480"/>
              </a:xfrm>
            </p:grpSpPr>
            <p:sp>
              <p:nvSpPr>
                <p:cNvPr id="19560" name="Rectangle 267"/>
                <p:cNvSpPr>
                  <a:spLocks noChangeArrowheads="1"/>
                </p:cNvSpPr>
                <p:nvPr/>
              </p:nvSpPr>
              <p:spPr bwMode="auto">
                <a:xfrm>
                  <a:off x="893" y="3072"/>
                  <a:ext cx="499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9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61" name="Rectangle 316"/>
                <p:cNvSpPr>
                  <a:spLocks noChangeArrowheads="1"/>
                </p:cNvSpPr>
                <p:nvPr/>
              </p:nvSpPr>
              <p:spPr bwMode="auto">
                <a:xfrm>
                  <a:off x="893" y="3072"/>
                  <a:ext cx="499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48" name="Group 319"/>
              <p:cNvGrpSpPr>
                <a:grpSpLocks/>
              </p:cNvGrpSpPr>
              <p:nvPr/>
            </p:nvGrpSpPr>
            <p:grpSpPr bwMode="auto">
              <a:xfrm>
                <a:off x="1392" y="3072"/>
                <a:ext cx="564" cy="480"/>
                <a:chOff x="1392" y="3072"/>
                <a:chExt cx="564" cy="480"/>
              </a:xfrm>
            </p:grpSpPr>
            <p:sp>
              <p:nvSpPr>
                <p:cNvPr id="19558" name="Rectangle 268"/>
                <p:cNvSpPr>
                  <a:spLocks noChangeArrowheads="1"/>
                </p:cNvSpPr>
                <p:nvPr/>
              </p:nvSpPr>
              <p:spPr bwMode="auto">
                <a:xfrm>
                  <a:off x="1392" y="3072"/>
                  <a:ext cx="564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tabLst>
                      <a:tab pos="444500" algn="l"/>
                      <a:tab pos="457200" algn="ctr"/>
                      <a:tab pos="1809750" algn="ctr"/>
                      <a:tab pos="2508250" algn="ctr"/>
                      <a:tab pos="2787650" algn="l"/>
                      <a:tab pos="4159250" algn="ctr"/>
                    </a:tabLst>
                  </a:pPr>
                  <a:r>
                    <a:rPr lang="pt-PT">
                      <a:cs typeface="Arial" pitchFamily="34" charset="0"/>
                    </a:rPr>
                    <a:t>4</a:t>
                  </a:r>
                  <a:endParaRPr lang="pt-PT">
                    <a:latin typeface="Helvetica" charset="0"/>
                    <a:cs typeface="Times New Roman" pitchFamily="18" charset="0"/>
                  </a:endParaRPr>
                </a:p>
                <a:p>
                  <a:pPr algn="ctr">
                    <a:tabLst>
                      <a:tab pos="444500" algn="l"/>
                      <a:tab pos="457200" algn="ctr"/>
                      <a:tab pos="1809750" algn="ctr"/>
                      <a:tab pos="2508250" algn="ctr"/>
                      <a:tab pos="2787650" algn="l"/>
                      <a:tab pos="4159250" algn="ctr"/>
                    </a:tabLst>
                  </a:pPr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59" name="Rectangle 318"/>
                <p:cNvSpPr>
                  <a:spLocks noChangeArrowheads="1"/>
                </p:cNvSpPr>
                <p:nvPr/>
              </p:nvSpPr>
              <p:spPr bwMode="auto">
                <a:xfrm>
                  <a:off x="1392" y="3072"/>
                  <a:ext cx="564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49" name="Group 321"/>
              <p:cNvGrpSpPr>
                <a:grpSpLocks/>
              </p:cNvGrpSpPr>
              <p:nvPr/>
            </p:nvGrpSpPr>
            <p:grpSpPr bwMode="auto">
              <a:xfrm>
                <a:off x="0" y="3552"/>
                <a:ext cx="893" cy="480"/>
                <a:chOff x="0" y="3552"/>
                <a:chExt cx="893" cy="480"/>
              </a:xfrm>
            </p:grpSpPr>
            <p:sp>
              <p:nvSpPr>
                <p:cNvPr id="19556" name="Rectangle 269"/>
                <p:cNvSpPr>
                  <a:spLocks noChangeArrowheads="1"/>
                </p:cNvSpPr>
                <p:nvPr/>
              </p:nvSpPr>
              <p:spPr bwMode="auto">
                <a:xfrm>
                  <a:off x="23" y="3552"/>
                  <a:ext cx="847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r>
                    <a:rPr lang="pt-PT">
                      <a:cs typeface="Arial" pitchFamily="34" charset="0"/>
                    </a:rPr>
                    <a:t>C8. Relações com o governo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57" name="Rectangle 320"/>
                <p:cNvSpPr>
                  <a:spLocks noChangeArrowheads="1"/>
                </p:cNvSpPr>
                <p:nvPr/>
              </p:nvSpPr>
              <p:spPr bwMode="auto">
                <a:xfrm>
                  <a:off x="0" y="3552"/>
                  <a:ext cx="893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50" name="Group 323"/>
              <p:cNvGrpSpPr>
                <a:grpSpLocks/>
              </p:cNvGrpSpPr>
              <p:nvPr/>
            </p:nvGrpSpPr>
            <p:grpSpPr bwMode="auto">
              <a:xfrm>
                <a:off x="893" y="3552"/>
                <a:ext cx="499" cy="480"/>
                <a:chOff x="893" y="3552"/>
                <a:chExt cx="499" cy="480"/>
              </a:xfrm>
            </p:grpSpPr>
            <p:sp>
              <p:nvSpPr>
                <p:cNvPr id="19554" name="Rectangle 270"/>
                <p:cNvSpPr>
                  <a:spLocks noChangeArrowheads="1"/>
                </p:cNvSpPr>
                <p:nvPr/>
              </p:nvSpPr>
              <p:spPr bwMode="auto">
                <a:xfrm>
                  <a:off x="893" y="3552"/>
                  <a:ext cx="499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4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55" name="Rectangle 322"/>
                <p:cNvSpPr>
                  <a:spLocks noChangeArrowheads="1"/>
                </p:cNvSpPr>
                <p:nvPr/>
              </p:nvSpPr>
              <p:spPr bwMode="auto">
                <a:xfrm>
                  <a:off x="893" y="3552"/>
                  <a:ext cx="499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551" name="Group 325"/>
              <p:cNvGrpSpPr>
                <a:grpSpLocks/>
              </p:cNvGrpSpPr>
              <p:nvPr/>
            </p:nvGrpSpPr>
            <p:grpSpPr bwMode="auto">
              <a:xfrm>
                <a:off x="1392" y="3552"/>
                <a:ext cx="564" cy="480"/>
                <a:chOff x="1392" y="3552"/>
                <a:chExt cx="564" cy="480"/>
              </a:xfrm>
            </p:grpSpPr>
            <p:sp>
              <p:nvSpPr>
                <p:cNvPr id="19552" name="Rectangle 271"/>
                <p:cNvSpPr>
                  <a:spLocks noChangeArrowheads="1"/>
                </p:cNvSpPr>
                <p:nvPr/>
              </p:nvSpPr>
              <p:spPr bwMode="auto">
                <a:xfrm>
                  <a:off x="1392" y="3552"/>
                  <a:ext cx="564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8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53" name="Rectangle 324"/>
                <p:cNvSpPr>
                  <a:spLocks noChangeArrowheads="1"/>
                </p:cNvSpPr>
                <p:nvPr/>
              </p:nvSpPr>
              <p:spPr bwMode="auto">
                <a:xfrm>
                  <a:off x="1392" y="3552"/>
                  <a:ext cx="564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</p:grpSp>
        <p:sp>
          <p:nvSpPr>
            <p:cNvPr id="19524" name="Rectangle 327"/>
            <p:cNvSpPr>
              <a:spLocks noChangeArrowheads="1"/>
            </p:cNvSpPr>
            <p:nvPr/>
          </p:nvSpPr>
          <p:spPr bwMode="auto">
            <a:xfrm>
              <a:off x="-3" y="-3"/>
              <a:ext cx="1962" cy="4038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19459" name="Group 385"/>
          <p:cNvGrpSpPr>
            <a:grpSpLocks/>
          </p:cNvGrpSpPr>
          <p:nvPr/>
        </p:nvGrpSpPr>
        <p:grpSpPr bwMode="auto">
          <a:xfrm>
            <a:off x="0" y="1295400"/>
            <a:ext cx="4648200" cy="3981450"/>
            <a:chOff x="-3" y="-3"/>
            <a:chExt cx="1661" cy="2508"/>
          </a:xfrm>
        </p:grpSpPr>
        <p:grpSp>
          <p:nvGrpSpPr>
            <p:cNvPr id="19467" name="Group 383"/>
            <p:cNvGrpSpPr>
              <a:grpSpLocks/>
            </p:cNvGrpSpPr>
            <p:nvPr/>
          </p:nvGrpSpPr>
          <p:grpSpPr bwMode="auto">
            <a:xfrm>
              <a:off x="0" y="0"/>
              <a:ext cx="1655" cy="2502"/>
              <a:chOff x="0" y="0"/>
              <a:chExt cx="1655" cy="2502"/>
            </a:xfrm>
          </p:grpSpPr>
          <p:grpSp>
            <p:nvGrpSpPr>
              <p:cNvPr id="19469" name="Group 348"/>
              <p:cNvGrpSpPr>
                <a:grpSpLocks/>
              </p:cNvGrpSpPr>
              <p:nvPr/>
            </p:nvGrpSpPr>
            <p:grpSpPr bwMode="auto">
              <a:xfrm>
                <a:off x="0" y="0"/>
                <a:ext cx="839" cy="546"/>
                <a:chOff x="0" y="0"/>
                <a:chExt cx="839" cy="546"/>
              </a:xfrm>
            </p:grpSpPr>
            <p:sp>
              <p:nvSpPr>
                <p:cNvPr id="19521" name="Rectangle 329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839" cy="5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pt-PT">
                      <a:latin typeface="New York" charset="0"/>
                      <a:cs typeface="Times New Roman" pitchFamily="18" charset="0"/>
                    </a:rPr>
                    <a:t> </a:t>
                  </a:r>
                </a:p>
                <a:p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22" name="Rectangle 34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839" cy="5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470" name="Group 350"/>
              <p:cNvGrpSpPr>
                <a:grpSpLocks/>
              </p:cNvGrpSpPr>
              <p:nvPr/>
            </p:nvGrpSpPr>
            <p:grpSpPr bwMode="auto">
              <a:xfrm>
                <a:off x="839" y="0"/>
                <a:ext cx="408" cy="546"/>
                <a:chOff x="839" y="0"/>
                <a:chExt cx="408" cy="546"/>
              </a:xfrm>
            </p:grpSpPr>
            <p:sp>
              <p:nvSpPr>
                <p:cNvPr id="19519" name="Rectangle 330"/>
                <p:cNvSpPr>
                  <a:spLocks noChangeArrowheads="1"/>
                </p:cNvSpPr>
                <p:nvPr/>
              </p:nvSpPr>
              <p:spPr bwMode="auto">
                <a:xfrm>
                  <a:off x="839" y="0"/>
                  <a:ext cx="408" cy="5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pt-PT" sz="1200" i="1">
                      <a:cs typeface="Arial" pitchFamily="34" charset="0"/>
                    </a:rPr>
                    <a:t>Importância</a:t>
                  </a:r>
                  <a:endParaRPr lang="pt-PT" sz="1200">
                    <a:latin typeface="Times New Roman" pitchFamily="18" charset="0"/>
                  </a:endParaRPr>
                </a:p>
              </p:txBody>
            </p:sp>
            <p:sp>
              <p:nvSpPr>
                <p:cNvPr id="19520" name="Rectangle 349"/>
                <p:cNvSpPr>
                  <a:spLocks noChangeArrowheads="1"/>
                </p:cNvSpPr>
                <p:nvPr/>
              </p:nvSpPr>
              <p:spPr bwMode="auto">
                <a:xfrm>
                  <a:off x="839" y="0"/>
                  <a:ext cx="408" cy="5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471" name="Group 352"/>
              <p:cNvGrpSpPr>
                <a:grpSpLocks/>
              </p:cNvGrpSpPr>
              <p:nvPr/>
            </p:nvGrpSpPr>
            <p:grpSpPr bwMode="auto">
              <a:xfrm>
                <a:off x="1247" y="0"/>
                <a:ext cx="408" cy="546"/>
                <a:chOff x="1247" y="0"/>
                <a:chExt cx="408" cy="546"/>
              </a:xfrm>
            </p:grpSpPr>
            <p:sp>
              <p:nvSpPr>
                <p:cNvPr id="19517" name="Rectangle 331"/>
                <p:cNvSpPr>
                  <a:spLocks noChangeArrowheads="1"/>
                </p:cNvSpPr>
                <p:nvPr/>
              </p:nvSpPr>
              <p:spPr bwMode="auto">
                <a:xfrm>
                  <a:off x="1247" y="0"/>
                  <a:ext cx="408" cy="5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pt-PT" i="1">
                      <a:cs typeface="Arial" pitchFamily="34" charset="0"/>
                    </a:rPr>
                    <a:t>Relativa Força da VW</a:t>
                  </a:r>
                  <a:endParaRPr lang="pt-PT" i="1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18" name="Rectangle 351"/>
                <p:cNvSpPr>
                  <a:spLocks noChangeArrowheads="1"/>
                </p:cNvSpPr>
                <p:nvPr/>
              </p:nvSpPr>
              <p:spPr bwMode="auto">
                <a:xfrm>
                  <a:off x="1247" y="0"/>
                  <a:ext cx="408" cy="5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472" name="Group 354"/>
              <p:cNvGrpSpPr>
                <a:grpSpLocks/>
              </p:cNvGrpSpPr>
              <p:nvPr/>
            </p:nvGrpSpPr>
            <p:grpSpPr bwMode="auto">
              <a:xfrm>
                <a:off x="0" y="546"/>
                <a:ext cx="839" cy="374"/>
                <a:chOff x="0" y="546"/>
                <a:chExt cx="839" cy="374"/>
              </a:xfrm>
            </p:grpSpPr>
            <p:sp>
              <p:nvSpPr>
                <p:cNvPr id="19515" name="Rectangle 332"/>
                <p:cNvSpPr>
                  <a:spLocks noChangeArrowheads="1"/>
                </p:cNvSpPr>
                <p:nvPr/>
              </p:nvSpPr>
              <p:spPr bwMode="auto">
                <a:xfrm>
                  <a:off x="0" y="546"/>
                  <a:ext cx="839" cy="3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pt-PT">
                      <a:cs typeface="Arial" pitchFamily="34" charset="0"/>
                    </a:rPr>
                    <a:t>R1. Finanças		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16" name="Rectangle 353"/>
                <p:cNvSpPr>
                  <a:spLocks noChangeArrowheads="1"/>
                </p:cNvSpPr>
                <p:nvPr/>
              </p:nvSpPr>
              <p:spPr bwMode="auto">
                <a:xfrm>
                  <a:off x="0" y="546"/>
                  <a:ext cx="839" cy="37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473" name="Group 356"/>
              <p:cNvGrpSpPr>
                <a:grpSpLocks/>
              </p:cNvGrpSpPr>
              <p:nvPr/>
            </p:nvGrpSpPr>
            <p:grpSpPr bwMode="auto">
              <a:xfrm>
                <a:off x="839" y="546"/>
                <a:ext cx="408" cy="374"/>
                <a:chOff x="839" y="546"/>
                <a:chExt cx="408" cy="374"/>
              </a:xfrm>
            </p:grpSpPr>
            <p:sp>
              <p:nvSpPr>
                <p:cNvPr id="19513" name="Rectangle 333"/>
                <p:cNvSpPr>
                  <a:spLocks noChangeArrowheads="1"/>
                </p:cNvSpPr>
                <p:nvPr/>
              </p:nvSpPr>
              <p:spPr bwMode="auto">
                <a:xfrm>
                  <a:off x="839" y="546"/>
                  <a:ext cx="408" cy="3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6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14" name="Rectangle 355"/>
                <p:cNvSpPr>
                  <a:spLocks noChangeArrowheads="1"/>
                </p:cNvSpPr>
                <p:nvPr/>
              </p:nvSpPr>
              <p:spPr bwMode="auto">
                <a:xfrm>
                  <a:off x="839" y="546"/>
                  <a:ext cx="408" cy="37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474" name="Group 358"/>
              <p:cNvGrpSpPr>
                <a:grpSpLocks/>
              </p:cNvGrpSpPr>
              <p:nvPr/>
            </p:nvGrpSpPr>
            <p:grpSpPr bwMode="auto">
              <a:xfrm>
                <a:off x="1247" y="546"/>
                <a:ext cx="408" cy="374"/>
                <a:chOff x="1247" y="546"/>
                <a:chExt cx="408" cy="374"/>
              </a:xfrm>
            </p:grpSpPr>
            <p:sp>
              <p:nvSpPr>
                <p:cNvPr id="19511" name="Rectangle 334"/>
                <p:cNvSpPr>
                  <a:spLocks noChangeArrowheads="1"/>
                </p:cNvSpPr>
                <p:nvPr/>
              </p:nvSpPr>
              <p:spPr bwMode="auto">
                <a:xfrm>
                  <a:off x="1247" y="546"/>
                  <a:ext cx="408" cy="3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4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12" name="Rectangle 357"/>
                <p:cNvSpPr>
                  <a:spLocks noChangeArrowheads="1"/>
                </p:cNvSpPr>
                <p:nvPr/>
              </p:nvSpPr>
              <p:spPr bwMode="auto">
                <a:xfrm>
                  <a:off x="1247" y="546"/>
                  <a:ext cx="408" cy="37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475" name="Group 360"/>
              <p:cNvGrpSpPr>
                <a:grpSpLocks/>
              </p:cNvGrpSpPr>
              <p:nvPr/>
            </p:nvGrpSpPr>
            <p:grpSpPr bwMode="auto">
              <a:xfrm>
                <a:off x="0" y="920"/>
                <a:ext cx="839" cy="374"/>
                <a:chOff x="0" y="920"/>
                <a:chExt cx="839" cy="374"/>
              </a:xfrm>
            </p:grpSpPr>
            <p:sp>
              <p:nvSpPr>
                <p:cNvPr id="19509" name="Rectangle 335"/>
                <p:cNvSpPr>
                  <a:spLocks noChangeArrowheads="1"/>
                </p:cNvSpPr>
                <p:nvPr/>
              </p:nvSpPr>
              <p:spPr bwMode="auto">
                <a:xfrm>
                  <a:off x="0" y="920"/>
                  <a:ext cx="839" cy="3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pt-PT">
                      <a:cs typeface="Arial" pitchFamily="34" charset="0"/>
                    </a:rPr>
                    <a:t>R2. Tecnologia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10" name="Rectangle 359"/>
                <p:cNvSpPr>
                  <a:spLocks noChangeArrowheads="1"/>
                </p:cNvSpPr>
                <p:nvPr/>
              </p:nvSpPr>
              <p:spPr bwMode="auto">
                <a:xfrm>
                  <a:off x="0" y="920"/>
                  <a:ext cx="839" cy="37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476" name="Group 362"/>
              <p:cNvGrpSpPr>
                <a:grpSpLocks/>
              </p:cNvGrpSpPr>
              <p:nvPr/>
            </p:nvGrpSpPr>
            <p:grpSpPr bwMode="auto">
              <a:xfrm>
                <a:off x="839" y="920"/>
                <a:ext cx="408" cy="374"/>
                <a:chOff x="839" y="920"/>
                <a:chExt cx="408" cy="374"/>
              </a:xfrm>
            </p:grpSpPr>
            <p:sp>
              <p:nvSpPr>
                <p:cNvPr id="19507" name="Rectangle 336"/>
                <p:cNvSpPr>
                  <a:spLocks noChangeArrowheads="1"/>
                </p:cNvSpPr>
                <p:nvPr/>
              </p:nvSpPr>
              <p:spPr bwMode="auto">
                <a:xfrm>
                  <a:off x="839" y="920"/>
                  <a:ext cx="408" cy="3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7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08" name="Rectangle 361"/>
                <p:cNvSpPr>
                  <a:spLocks noChangeArrowheads="1"/>
                </p:cNvSpPr>
                <p:nvPr/>
              </p:nvSpPr>
              <p:spPr bwMode="auto">
                <a:xfrm>
                  <a:off x="839" y="920"/>
                  <a:ext cx="408" cy="37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477" name="Group 364"/>
              <p:cNvGrpSpPr>
                <a:grpSpLocks/>
              </p:cNvGrpSpPr>
              <p:nvPr/>
            </p:nvGrpSpPr>
            <p:grpSpPr bwMode="auto">
              <a:xfrm>
                <a:off x="1247" y="920"/>
                <a:ext cx="408" cy="374"/>
                <a:chOff x="1247" y="920"/>
                <a:chExt cx="408" cy="374"/>
              </a:xfrm>
            </p:grpSpPr>
            <p:sp>
              <p:nvSpPr>
                <p:cNvPr id="19505" name="Rectangle 337"/>
                <p:cNvSpPr>
                  <a:spLocks noChangeArrowheads="1"/>
                </p:cNvSpPr>
                <p:nvPr/>
              </p:nvSpPr>
              <p:spPr bwMode="auto">
                <a:xfrm>
                  <a:off x="1247" y="920"/>
                  <a:ext cx="408" cy="3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5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06" name="Rectangle 363"/>
                <p:cNvSpPr>
                  <a:spLocks noChangeArrowheads="1"/>
                </p:cNvSpPr>
                <p:nvPr/>
              </p:nvSpPr>
              <p:spPr bwMode="auto">
                <a:xfrm>
                  <a:off x="1247" y="920"/>
                  <a:ext cx="408" cy="37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478" name="Group 366"/>
              <p:cNvGrpSpPr>
                <a:grpSpLocks/>
              </p:cNvGrpSpPr>
              <p:nvPr/>
            </p:nvGrpSpPr>
            <p:grpSpPr bwMode="auto">
              <a:xfrm>
                <a:off x="0" y="1294"/>
                <a:ext cx="839" cy="460"/>
                <a:chOff x="0" y="1294"/>
                <a:chExt cx="839" cy="460"/>
              </a:xfrm>
            </p:grpSpPr>
            <p:sp>
              <p:nvSpPr>
                <p:cNvPr id="19503" name="Rectangle 338"/>
                <p:cNvSpPr>
                  <a:spLocks noChangeArrowheads="1"/>
                </p:cNvSpPr>
                <p:nvPr/>
              </p:nvSpPr>
              <p:spPr bwMode="auto">
                <a:xfrm>
                  <a:off x="0" y="1294"/>
                  <a:ext cx="839" cy="4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pt-PT">
                      <a:cs typeface="Arial" pitchFamily="34" charset="0"/>
                    </a:rPr>
                    <a:t>R3. Planta e Equipamentos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04" name="Rectangle 365"/>
                <p:cNvSpPr>
                  <a:spLocks noChangeArrowheads="1"/>
                </p:cNvSpPr>
                <p:nvPr/>
              </p:nvSpPr>
              <p:spPr bwMode="auto">
                <a:xfrm>
                  <a:off x="0" y="1294"/>
                  <a:ext cx="839" cy="46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479" name="Group 368"/>
              <p:cNvGrpSpPr>
                <a:grpSpLocks/>
              </p:cNvGrpSpPr>
              <p:nvPr/>
            </p:nvGrpSpPr>
            <p:grpSpPr bwMode="auto">
              <a:xfrm>
                <a:off x="839" y="1294"/>
                <a:ext cx="408" cy="460"/>
                <a:chOff x="839" y="1294"/>
                <a:chExt cx="408" cy="460"/>
              </a:xfrm>
            </p:grpSpPr>
            <p:sp>
              <p:nvSpPr>
                <p:cNvPr id="19501" name="Rectangle 339"/>
                <p:cNvSpPr>
                  <a:spLocks noChangeArrowheads="1"/>
                </p:cNvSpPr>
                <p:nvPr/>
              </p:nvSpPr>
              <p:spPr bwMode="auto">
                <a:xfrm>
                  <a:off x="839" y="1294"/>
                  <a:ext cx="408" cy="4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8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02" name="Rectangle 367"/>
                <p:cNvSpPr>
                  <a:spLocks noChangeArrowheads="1"/>
                </p:cNvSpPr>
                <p:nvPr/>
              </p:nvSpPr>
              <p:spPr bwMode="auto">
                <a:xfrm>
                  <a:off x="839" y="1294"/>
                  <a:ext cx="408" cy="46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480" name="Group 370"/>
              <p:cNvGrpSpPr>
                <a:grpSpLocks/>
              </p:cNvGrpSpPr>
              <p:nvPr/>
            </p:nvGrpSpPr>
            <p:grpSpPr bwMode="auto">
              <a:xfrm>
                <a:off x="1247" y="1294"/>
                <a:ext cx="408" cy="460"/>
                <a:chOff x="1247" y="1294"/>
                <a:chExt cx="408" cy="460"/>
              </a:xfrm>
            </p:grpSpPr>
            <p:sp>
              <p:nvSpPr>
                <p:cNvPr id="19499" name="Rectangle 340"/>
                <p:cNvSpPr>
                  <a:spLocks noChangeArrowheads="1"/>
                </p:cNvSpPr>
                <p:nvPr/>
              </p:nvSpPr>
              <p:spPr bwMode="auto">
                <a:xfrm>
                  <a:off x="1247" y="1294"/>
                  <a:ext cx="408" cy="4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8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500" name="Rectangle 369"/>
                <p:cNvSpPr>
                  <a:spLocks noChangeArrowheads="1"/>
                </p:cNvSpPr>
                <p:nvPr/>
              </p:nvSpPr>
              <p:spPr bwMode="auto">
                <a:xfrm>
                  <a:off x="1247" y="1294"/>
                  <a:ext cx="408" cy="46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481" name="Group 372"/>
              <p:cNvGrpSpPr>
                <a:grpSpLocks/>
              </p:cNvGrpSpPr>
              <p:nvPr/>
            </p:nvGrpSpPr>
            <p:grpSpPr bwMode="auto">
              <a:xfrm>
                <a:off x="0" y="1754"/>
                <a:ext cx="839" cy="374"/>
                <a:chOff x="0" y="1754"/>
                <a:chExt cx="839" cy="374"/>
              </a:xfrm>
            </p:grpSpPr>
            <p:sp>
              <p:nvSpPr>
                <p:cNvPr id="19497" name="Rectangle 341"/>
                <p:cNvSpPr>
                  <a:spLocks noChangeArrowheads="1"/>
                </p:cNvSpPr>
                <p:nvPr/>
              </p:nvSpPr>
              <p:spPr bwMode="auto">
                <a:xfrm>
                  <a:off x="0" y="1754"/>
                  <a:ext cx="839" cy="3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pt-PT">
                      <a:cs typeface="Arial" pitchFamily="34" charset="0"/>
                    </a:rPr>
                    <a:t>R4. Localização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498" name="Rectangle 371"/>
                <p:cNvSpPr>
                  <a:spLocks noChangeArrowheads="1"/>
                </p:cNvSpPr>
                <p:nvPr/>
              </p:nvSpPr>
              <p:spPr bwMode="auto">
                <a:xfrm>
                  <a:off x="0" y="1754"/>
                  <a:ext cx="839" cy="37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482" name="Group 374"/>
              <p:cNvGrpSpPr>
                <a:grpSpLocks/>
              </p:cNvGrpSpPr>
              <p:nvPr/>
            </p:nvGrpSpPr>
            <p:grpSpPr bwMode="auto">
              <a:xfrm>
                <a:off x="839" y="1754"/>
                <a:ext cx="408" cy="374"/>
                <a:chOff x="839" y="1754"/>
                <a:chExt cx="408" cy="374"/>
              </a:xfrm>
            </p:grpSpPr>
            <p:sp>
              <p:nvSpPr>
                <p:cNvPr id="19495" name="Rectangle 342"/>
                <p:cNvSpPr>
                  <a:spLocks noChangeArrowheads="1"/>
                </p:cNvSpPr>
                <p:nvPr/>
              </p:nvSpPr>
              <p:spPr bwMode="auto">
                <a:xfrm>
                  <a:off x="839" y="1754"/>
                  <a:ext cx="408" cy="3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7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496" name="Rectangle 373"/>
                <p:cNvSpPr>
                  <a:spLocks noChangeArrowheads="1"/>
                </p:cNvSpPr>
                <p:nvPr/>
              </p:nvSpPr>
              <p:spPr bwMode="auto">
                <a:xfrm>
                  <a:off x="839" y="1754"/>
                  <a:ext cx="408" cy="37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483" name="Group 376"/>
              <p:cNvGrpSpPr>
                <a:grpSpLocks/>
              </p:cNvGrpSpPr>
              <p:nvPr/>
            </p:nvGrpSpPr>
            <p:grpSpPr bwMode="auto">
              <a:xfrm>
                <a:off x="1247" y="1754"/>
                <a:ext cx="408" cy="374"/>
                <a:chOff x="1247" y="1754"/>
                <a:chExt cx="408" cy="374"/>
              </a:xfrm>
            </p:grpSpPr>
            <p:sp>
              <p:nvSpPr>
                <p:cNvPr id="19493" name="Rectangle 343"/>
                <p:cNvSpPr>
                  <a:spLocks noChangeArrowheads="1"/>
                </p:cNvSpPr>
                <p:nvPr/>
              </p:nvSpPr>
              <p:spPr bwMode="auto">
                <a:xfrm>
                  <a:off x="1247" y="1754"/>
                  <a:ext cx="408" cy="3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4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494" name="Rectangle 375"/>
                <p:cNvSpPr>
                  <a:spLocks noChangeArrowheads="1"/>
                </p:cNvSpPr>
                <p:nvPr/>
              </p:nvSpPr>
              <p:spPr bwMode="auto">
                <a:xfrm>
                  <a:off x="1247" y="1754"/>
                  <a:ext cx="408" cy="37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484" name="Group 378"/>
              <p:cNvGrpSpPr>
                <a:grpSpLocks/>
              </p:cNvGrpSpPr>
              <p:nvPr/>
            </p:nvGrpSpPr>
            <p:grpSpPr bwMode="auto">
              <a:xfrm>
                <a:off x="0" y="2128"/>
                <a:ext cx="839" cy="374"/>
                <a:chOff x="0" y="2128"/>
                <a:chExt cx="839" cy="374"/>
              </a:xfrm>
            </p:grpSpPr>
            <p:sp>
              <p:nvSpPr>
                <p:cNvPr id="19491" name="Rectangle 344"/>
                <p:cNvSpPr>
                  <a:spLocks noChangeArrowheads="1"/>
                </p:cNvSpPr>
                <p:nvPr/>
              </p:nvSpPr>
              <p:spPr bwMode="auto">
                <a:xfrm>
                  <a:off x="0" y="2128"/>
                  <a:ext cx="839" cy="3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pPr>
                    <a:tabLst>
                      <a:tab pos="444500" algn="l"/>
                      <a:tab pos="457200" algn="ctr"/>
                      <a:tab pos="1809750" algn="ctr"/>
                      <a:tab pos="2508250" algn="ctr"/>
                      <a:tab pos="2787650" algn="l"/>
                      <a:tab pos="4159250" algn="ctr"/>
                    </a:tabLst>
                  </a:pPr>
                  <a:r>
                    <a:rPr lang="pt-PT">
                      <a:cs typeface="Arial" pitchFamily="34" charset="0"/>
                    </a:rPr>
                    <a:t>R5. Distribuição</a:t>
                  </a:r>
                  <a:endParaRPr lang="pt-PT">
                    <a:latin typeface="Helvetica" charset="0"/>
                    <a:cs typeface="Times New Roman" pitchFamily="18" charset="0"/>
                  </a:endParaRPr>
                </a:p>
                <a:p>
                  <a:pPr>
                    <a:tabLst>
                      <a:tab pos="444500" algn="l"/>
                      <a:tab pos="457200" algn="ctr"/>
                      <a:tab pos="1809750" algn="ctr"/>
                      <a:tab pos="2508250" algn="ctr"/>
                      <a:tab pos="2787650" algn="l"/>
                      <a:tab pos="4159250" algn="ctr"/>
                    </a:tabLst>
                  </a:pPr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492" name="Rectangle 377"/>
                <p:cNvSpPr>
                  <a:spLocks noChangeArrowheads="1"/>
                </p:cNvSpPr>
                <p:nvPr/>
              </p:nvSpPr>
              <p:spPr bwMode="auto">
                <a:xfrm>
                  <a:off x="0" y="2128"/>
                  <a:ext cx="839" cy="37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485" name="Group 380"/>
              <p:cNvGrpSpPr>
                <a:grpSpLocks/>
              </p:cNvGrpSpPr>
              <p:nvPr/>
            </p:nvGrpSpPr>
            <p:grpSpPr bwMode="auto">
              <a:xfrm>
                <a:off x="839" y="2128"/>
                <a:ext cx="408" cy="374"/>
                <a:chOff x="839" y="2128"/>
                <a:chExt cx="408" cy="374"/>
              </a:xfrm>
            </p:grpSpPr>
            <p:sp>
              <p:nvSpPr>
                <p:cNvPr id="19489" name="Rectangle 345"/>
                <p:cNvSpPr>
                  <a:spLocks noChangeArrowheads="1"/>
                </p:cNvSpPr>
                <p:nvPr/>
              </p:nvSpPr>
              <p:spPr bwMode="auto">
                <a:xfrm>
                  <a:off x="839" y="2128"/>
                  <a:ext cx="408" cy="3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8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490" name="Rectangle 379"/>
                <p:cNvSpPr>
                  <a:spLocks noChangeArrowheads="1"/>
                </p:cNvSpPr>
                <p:nvPr/>
              </p:nvSpPr>
              <p:spPr bwMode="auto">
                <a:xfrm>
                  <a:off x="839" y="2128"/>
                  <a:ext cx="408" cy="37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9486" name="Group 382"/>
              <p:cNvGrpSpPr>
                <a:grpSpLocks/>
              </p:cNvGrpSpPr>
              <p:nvPr/>
            </p:nvGrpSpPr>
            <p:grpSpPr bwMode="auto">
              <a:xfrm>
                <a:off x="1247" y="2128"/>
                <a:ext cx="408" cy="374"/>
                <a:chOff x="1247" y="2128"/>
                <a:chExt cx="408" cy="374"/>
              </a:xfrm>
            </p:grpSpPr>
            <p:sp>
              <p:nvSpPr>
                <p:cNvPr id="19487" name="Rectangle 346"/>
                <p:cNvSpPr>
                  <a:spLocks noChangeArrowheads="1"/>
                </p:cNvSpPr>
                <p:nvPr/>
              </p:nvSpPr>
              <p:spPr bwMode="auto">
                <a:xfrm>
                  <a:off x="1247" y="2128"/>
                  <a:ext cx="408" cy="3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pt-PT">
                      <a:cs typeface="Arial" pitchFamily="34" charset="0"/>
                    </a:rPr>
                    <a:t>5</a:t>
                  </a:r>
                  <a:endParaRPr lang="pt-PT">
                    <a:latin typeface="New York" charset="0"/>
                    <a:cs typeface="Times New Roman" pitchFamily="18" charset="0"/>
                  </a:endParaRPr>
                </a:p>
                <a:p>
                  <a:pPr algn="ctr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19488" name="Rectangle 381"/>
                <p:cNvSpPr>
                  <a:spLocks noChangeArrowheads="1"/>
                </p:cNvSpPr>
                <p:nvPr/>
              </p:nvSpPr>
              <p:spPr bwMode="auto">
                <a:xfrm>
                  <a:off x="1247" y="2128"/>
                  <a:ext cx="408" cy="37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</p:grpSp>
        <p:sp>
          <p:nvSpPr>
            <p:cNvPr id="19468" name="Rectangle 384"/>
            <p:cNvSpPr>
              <a:spLocks noChangeArrowheads="1"/>
            </p:cNvSpPr>
            <p:nvPr/>
          </p:nvSpPr>
          <p:spPr bwMode="auto">
            <a:xfrm>
              <a:off x="-3" y="-3"/>
              <a:ext cx="1661" cy="2508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20484" name="Text Box 386"/>
          <p:cNvSpPr txBox="1">
            <a:spLocks noChangeArrowheads="1"/>
          </p:cNvSpPr>
          <p:nvPr/>
        </p:nvSpPr>
        <p:spPr bwMode="auto">
          <a:xfrm>
            <a:off x="212725" y="1382713"/>
            <a:ext cx="1692275" cy="461665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PT" sz="2400">
                <a:latin typeface="Trebuchet MS" pitchFamily="34" charset="0"/>
              </a:rPr>
              <a:t>RECURSOS</a:t>
            </a:r>
          </a:p>
        </p:txBody>
      </p:sp>
      <p:sp>
        <p:nvSpPr>
          <p:cNvPr id="20485" name="Text Box 387"/>
          <p:cNvSpPr txBox="1">
            <a:spLocks noChangeArrowheads="1"/>
          </p:cNvSpPr>
          <p:nvPr/>
        </p:nvSpPr>
        <p:spPr bwMode="auto">
          <a:xfrm>
            <a:off x="4724400" y="1371600"/>
            <a:ext cx="1981200" cy="430887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PT" sz="2200" dirty="0">
                <a:latin typeface="Trebuchet MS" pitchFamily="34" charset="0"/>
              </a:rPr>
              <a:t>CAPACIDADES</a:t>
            </a:r>
          </a:p>
        </p:txBody>
      </p:sp>
      <p:sp>
        <p:nvSpPr>
          <p:cNvPr id="19466" name="Rectangle 388"/>
          <p:cNvSpPr>
            <a:spLocks noChangeArrowheads="1"/>
          </p:cNvSpPr>
          <p:nvPr/>
        </p:nvSpPr>
        <p:spPr bwMode="auto">
          <a:xfrm>
            <a:off x="1371600" y="241300"/>
            <a:ext cx="6248400" cy="825500"/>
          </a:xfrm>
          <a:prstGeom prst="rect">
            <a:avLst/>
          </a:prstGeom>
          <a:solidFill>
            <a:srgbClr val="003366"/>
          </a:solidFill>
          <a:ln w="25400">
            <a:solidFill>
              <a:srgbClr val="3365FB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ctr" defTabSz="762000"/>
            <a:r>
              <a:rPr lang="en-US" sz="3200">
                <a:solidFill>
                  <a:srgbClr val="FFFF00"/>
                </a:solidFill>
              </a:rPr>
              <a:t>  </a:t>
            </a:r>
            <a:r>
              <a:rPr lang="pt-PT" sz="2400">
                <a:solidFill>
                  <a:srgbClr val="FFFF00"/>
                </a:solidFill>
              </a:rPr>
              <a:t>Recursos e Capacidades da </a:t>
            </a:r>
            <a:r>
              <a:rPr lang="en-US" sz="2400">
                <a:solidFill>
                  <a:srgbClr val="FFFF00"/>
                </a:solidFill>
              </a:rPr>
              <a:t>VW</a:t>
            </a:r>
            <a:endParaRPr lang="en-US" sz="2400" i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1295400" y="2133600"/>
            <a:ext cx="7378700" cy="37973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PT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4876800" y="2219325"/>
            <a:ext cx="0" cy="3794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1295400" y="4114800"/>
            <a:ext cx="73755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 rot="-5400000">
            <a:off x="-808038" y="3779838"/>
            <a:ext cx="3046413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marL="114300" lvl="1" algn="ctr">
              <a:spcBef>
                <a:spcPct val="50000"/>
              </a:spcBef>
            </a:pPr>
            <a:r>
              <a:rPr lang="pt-PT" sz="1800"/>
              <a:t>Força Relativa</a:t>
            </a: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1220788" y="6249988"/>
            <a:ext cx="738822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1800"/>
              <a:t>Importância Estratégica</a:t>
            </a: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1828800" y="2286000"/>
            <a:ext cx="2665413" cy="33598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PT" sz="1600" i="1" dirty="0"/>
              <a:t>Força Desnecessária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5486400" y="2209800"/>
            <a:ext cx="2359025" cy="3333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t-PT" sz="1600" i="1"/>
              <a:t>Forças chave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1830388" y="5564188"/>
            <a:ext cx="2359025" cy="3333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t-PT" sz="1600" i="1"/>
              <a:t>Zona de irrelevância</a:t>
            </a:r>
            <a:endParaRPr lang="pt-PT" sz="1600"/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5640388" y="5564188"/>
            <a:ext cx="2359025" cy="3333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t-PT" sz="1600" i="1"/>
              <a:t>Fraquezas chave</a:t>
            </a:r>
          </a:p>
        </p:txBody>
      </p:sp>
      <p:sp>
        <p:nvSpPr>
          <p:cNvPr id="20503" name="Rectangle 15"/>
          <p:cNvSpPr>
            <a:spLocks noChangeArrowheads="1"/>
          </p:cNvSpPr>
          <p:nvPr/>
        </p:nvSpPr>
        <p:spPr bwMode="auto">
          <a:xfrm>
            <a:off x="1220788" y="6021388"/>
            <a:ext cx="3016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600">
                <a:latin typeface="Times New Roman" pitchFamily="18" charset="0"/>
              </a:rPr>
              <a:t>1</a:t>
            </a:r>
          </a:p>
        </p:txBody>
      </p:sp>
      <p:sp>
        <p:nvSpPr>
          <p:cNvPr id="20504" name="Rectangle 16"/>
          <p:cNvSpPr>
            <a:spLocks noChangeArrowheads="1"/>
          </p:cNvSpPr>
          <p:nvPr/>
        </p:nvSpPr>
        <p:spPr bwMode="auto">
          <a:xfrm>
            <a:off x="992188" y="5716588"/>
            <a:ext cx="3016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600">
                <a:latin typeface="Times New Roman" pitchFamily="18" charset="0"/>
              </a:rPr>
              <a:t>1</a:t>
            </a:r>
          </a:p>
        </p:txBody>
      </p:sp>
      <p:sp>
        <p:nvSpPr>
          <p:cNvPr id="20505" name="Rectangle 17"/>
          <p:cNvSpPr>
            <a:spLocks noChangeArrowheads="1"/>
          </p:cNvSpPr>
          <p:nvPr/>
        </p:nvSpPr>
        <p:spPr bwMode="auto">
          <a:xfrm>
            <a:off x="4725988" y="6021388"/>
            <a:ext cx="3016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600">
                <a:latin typeface="Times New Roman" pitchFamily="18" charset="0"/>
              </a:rPr>
              <a:t>5</a:t>
            </a:r>
          </a:p>
        </p:txBody>
      </p:sp>
      <p:sp>
        <p:nvSpPr>
          <p:cNvPr id="20506" name="Rectangle 18"/>
          <p:cNvSpPr>
            <a:spLocks noChangeArrowheads="1"/>
          </p:cNvSpPr>
          <p:nvPr/>
        </p:nvSpPr>
        <p:spPr bwMode="auto">
          <a:xfrm>
            <a:off x="8307388" y="6021388"/>
            <a:ext cx="5302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600">
                <a:latin typeface="Times New Roman" pitchFamily="18" charset="0"/>
              </a:rPr>
              <a:t>10</a:t>
            </a:r>
          </a:p>
        </p:txBody>
      </p:sp>
      <p:sp>
        <p:nvSpPr>
          <p:cNvPr id="20507" name="Rectangle 19"/>
          <p:cNvSpPr>
            <a:spLocks noChangeArrowheads="1"/>
          </p:cNvSpPr>
          <p:nvPr/>
        </p:nvSpPr>
        <p:spPr bwMode="auto">
          <a:xfrm>
            <a:off x="992188" y="4040188"/>
            <a:ext cx="3016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600">
                <a:latin typeface="Times New Roman" pitchFamily="18" charset="0"/>
              </a:rPr>
              <a:t>5</a:t>
            </a:r>
          </a:p>
        </p:txBody>
      </p:sp>
      <p:sp>
        <p:nvSpPr>
          <p:cNvPr id="20508" name="Rectangle 20"/>
          <p:cNvSpPr>
            <a:spLocks noChangeArrowheads="1"/>
          </p:cNvSpPr>
          <p:nvPr/>
        </p:nvSpPr>
        <p:spPr bwMode="auto">
          <a:xfrm>
            <a:off x="915988" y="2135188"/>
            <a:ext cx="4540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600">
                <a:latin typeface="Times New Roman" pitchFamily="18" charset="0"/>
              </a:rPr>
              <a:t>10</a:t>
            </a:r>
          </a:p>
        </p:txBody>
      </p:sp>
      <p:sp>
        <p:nvSpPr>
          <p:cNvPr id="21525" name="Text Box 22"/>
          <p:cNvSpPr txBox="1">
            <a:spLocks noChangeArrowheads="1"/>
          </p:cNvSpPr>
          <p:nvPr/>
        </p:nvSpPr>
        <p:spPr bwMode="auto">
          <a:xfrm>
            <a:off x="5105400" y="4343400"/>
            <a:ext cx="423863" cy="317500"/>
          </a:xfrm>
          <a:prstGeom prst="rect">
            <a:avLst/>
          </a:prstGeom>
          <a:solidFill>
            <a:srgbClr val="FF0000"/>
          </a:solidFill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PT"/>
              <a:t>R1</a:t>
            </a:r>
          </a:p>
        </p:txBody>
      </p:sp>
      <p:sp>
        <p:nvSpPr>
          <p:cNvPr id="21526" name="Text Box 23"/>
          <p:cNvSpPr txBox="1">
            <a:spLocks noChangeArrowheads="1"/>
          </p:cNvSpPr>
          <p:nvPr/>
        </p:nvSpPr>
        <p:spPr bwMode="auto">
          <a:xfrm>
            <a:off x="5791200" y="3962400"/>
            <a:ext cx="423863" cy="317500"/>
          </a:xfrm>
          <a:prstGeom prst="rect">
            <a:avLst/>
          </a:prstGeom>
          <a:solidFill>
            <a:srgbClr val="FF0000"/>
          </a:solidFill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PT"/>
              <a:t>R2</a:t>
            </a:r>
          </a:p>
        </p:txBody>
      </p:sp>
      <p:sp>
        <p:nvSpPr>
          <p:cNvPr id="21527" name="Text Box 24"/>
          <p:cNvSpPr txBox="1">
            <a:spLocks noChangeArrowheads="1"/>
          </p:cNvSpPr>
          <p:nvPr/>
        </p:nvSpPr>
        <p:spPr bwMode="auto">
          <a:xfrm>
            <a:off x="7010400" y="2819400"/>
            <a:ext cx="423863" cy="317500"/>
          </a:xfrm>
          <a:prstGeom prst="rect">
            <a:avLst/>
          </a:prstGeom>
          <a:solidFill>
            <a:srgbClr val="92D050"/>
          </a:solidFill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PT"/>
              <a:t>R3</a:t>
            </a:r>
          </a:p>
        </p:txBody>
      </p:sp>
      <p:sp>
        <p:nvSpPr>
          <p:cNvPr id="21528" name="Text Box 25"/>
          <p:cNvSpPr txBox="1">
            <a:spLocks noChangeArrowheads="1"/>
          </p:cNvSpPr>
          <p:nvPr/>
        </p:nvSpPr>
        <p:spPr bwMode="auto">
          <a:xfrm>
            <a:off x="5791200" y="4419600"/>
            <a:ext cx="423863" cy="317500"/>
          </a:xfrm>
          <a:prstGeom prst="rect">
            <a:avLst/>
          </a:prstGeom>
          <a:solidFill>
            <a:srgbClr val="FF0000"/>
          </a:solidFill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PT"/>
              <a:t>R4</a:t>
            </a:r>
          </a:p>
        </p:txBody>
      </p:sp>
      <p:sp>
        <p:nvSpPr>
          <p:cNvPr id="21529" name="Text Box 26"/>
          <p:cNvSpPr txBox="1">
            <a:spLocks noChangeArrowheads="1"/>
          </p:cNvSpPr>
          <p:nvPr/>
        </p:nvSpPr>
        <p:spPr bwMode="auto">
          <a:xfrm>
            <a:off x="7010400" y="3962400"/>
            <a:ext cx="423863" cy="317500"/>
          </a:xfrm>
          <a:prstGeom prst="rect">
            <a:avLst/>
          </a:prstGeom>
          <a:solidFill>
            <a:srgbClr val="FF0000"/>
          </a:solidFill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PT"/>
              <a:t>R5</a:t>
            </a:r>
          </a:p>
        </p:txBody>
      </p:sp>
      <p:sp>
        <p:nvSpPr>
          <p:cNvPr id="21530" name="Text Box 27"/>
          <p:cNvSpPr txBox="1">
            <a:spLocks noChangeArrowheads="1"/>
          </p:cNvSpPr>
          <p:nvPr/>
        </p:nvSpPr>
        <p:spPr bwMode="auto">
          <a:xfrm>
            <a:off x="7620000" y="4343400"/>
            <a:ext cx="423863" cy="317500"/>
          </a:xfrm>
          <a:prstGeom prst="rect">
            <a:avLst/>
          </a:prstGeom>
          <a:solidFill>
            <a:srgbClr val="FF0000"/>
          </a:solidFill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PT"/>
              <a:t>C1</a:t>
            </a:r>
          </a:p>
        </p:txBody>
      </p:sp>
      <p:sp>
        <p:nvSpPr>
          <p:cNvPr id="21531" name="Text Box 28"/>
          <p:cNvSpPr txBox="1">
            <a:spLocks noChangeArrowheads="1"/>
          </p:cNvSpPr>
          <p:nvPr/>
        </p:nvSpPr>
        <p:spPr bwMode="auto">
          <a:xfrm>
            <a:off x="5943600" y="3657600"/>
            <a:ext cx="423863" cy="317500"/>
          </a:xfrm>
          <a:prstGeom prst="rect">
            <a:avLst/>
          </a:prstGeom>
          <a:solidFill>
            <a:srgbClr val="92D050"/>
          </a:solidFill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PT"/>
              <a:t>C2</a:t>
            </a:r>
          </a:p>
        </p:txBody>
      </p:sp>
      <p:sp>
        <p:nvSpPr>
          <p:cNvPr id="21532" name="Text Box 29"/>
          <p:cNvSpPr txBox="1">
            <a:spLocks noChangeArrowheads="1"/>
          </p:cNvSpPr>
          <p:nvPr/>
        </p:nvSpPr>
        <p:spPr bwMode="auto">
          <a:xfrm>
            <a:off x="5867400" y="2514600"/>
            <a:ext cx="423863" cy="317500"/>
          </a:xfrm>
          <a:prstGeom prst="rect">
            <a:avLst/>
          </a:prstGeom>
          <a:solidFill>
            <a:srgbClr val="92D050"/>
          </a:solidFill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PT"/>
              <a:t>C3</a:t>
            </a:r>
          </a:p>
        </p:txBody>
      </p:sp>
      <p:sp>
        <p:nvSpPr>
          <p:cNvPr id="21533" name="Text Box 30"/>
          <p:cNvSpPr txBox="1">
            <a:spLocks noChangeArrowheads="1"/>
          </p:cNvSpPr>
          <p:nvPr/>
        </p:nvSpPr>
        <p:spPr bwMode="auto">
          <a:xfrm>
            <a:off x="7010400" y="3200400"/>
            <a:ext cx="423863" cy="317500"/>
          </a:xfrm>
          <a:prstGeom prst="rect">
            <a:avLst/>
          </a:prstGeom>
          <a:solidFill>
            <a:srgbClr val="92D050"/>
          </a:solidFill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PT"/>
              <a:t>C4</a:t>
            </a:r>
          </a:p>
        </p:txBody>
      </p:sp>
      <p:sp>
        <p:nvSpPr>
          <p:cNvPr id="21534" name="Text Box 31"/>
          <p:cNvSpPr txBox="1">
            <a:spLocks noChangeArrowheads="1"/>
          </p:cNvSpPr>
          <p:nvPr/>
        </p:nvSpPr>
        <p:spPr bwMode="auto">
          <a:xfrm>
            <a:off x="5791200" y="4876800"/>
            <a:ext cx="423863" cy="317500"/>
          </a:xfrm>
          <a:prstGeom prst="rect">
            <a:avLst/>
          </a:prstGeom>
          <a:solidFill>
            <a:srgbClr val="FF0000"/>
          </a:solidFill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PT"/>
              <a:t>C5</a:t>
            </a:r>
          </a:p>
        </p:txBody>
      </p:sp>
      <p:sp>
        <p:nvSpPr>
          <p:cNvPr id="21535" name="Text Box 32"/>
          <p:cNvSpPr txBox="1">
            <a:spLocks noChangeArrowheads="1"/>
          </p:cNvSpPr>
          <p:nvPr/>
        </p:nvSpPr>
        <p:spPr bwMode="auto">
          <a:xfrm>
            <a:off x="5105400" y="4648200"/>
            <a:ext cx="423863" cy="317500"/>
          </a:xfrm>
          <a:prstGeom prst="rect">
            <a:avLst/>
          </a:prstGeom>
          <a:solidFill>
            <a:srgbClr val="FF0000"/>
          </a:solidFill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PT"/>
              <a:t>C6</a:t>
            </a:r>
          </a:p>
        </p:txBody>
      </p:sp>
      <p:sp>
        <p:nvSpPr>
          <p:cNvPr id="21536" name="Text Box 33"/>
          <p:cNvSpPr txBox="1">
            <a:spLocks noChangeArrowheads="1"/>
          </p:cNvSpPr>
          <p:nvPr/>
        </p:nvSpPr>
        <p:spPr bwMode="auto">
          <a:xfrm>
            <a:off x="7620000" y="4648200"/>
            <a:ext cx="423863" cy="317500"/>
          </a:xfrm>
          <a:prstGeom prst="rect">
            <a:avLst/>
          </a:prstGeom>
          <a:solidFill>
            <a:srgbClr val="FF0000"/>
          </a:solidFill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PT"/>
              <a:t>C7</a:t>
            </a:r>
          </a:p>
        </p:txBody>
      </p:sp>
      <p:sp>
        <p:nvSpPr>
          <p:cNvPr id="21537" name="Text Box 34"/>
          <p:cNvSpPr txBox="1">
            <a:spLocks noChangeArrowheads="1"/>
          </p:cNvSpPr>
          <p:nvPr/>
        </p:nvSpPr>
        <p:spPr bwMode="auto">
          <a:xfrm>
            <a:off x="4038600" y="2895600"/>
            <a:ext cx="404278" cy="307777"/>
          </a:xfrm>
          <a:prstGeom prst="rect">
            <a:avLst/>
          </a:prstGeom>
          <a:solidFill>
            <a:srgbClr val="FFFF00"/>
          </a:solidFill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PT">
                <a:solidFill>
                  <a:schemeClr val="tx1"/>
                </a:solidFill>
              </a:rPr>
              <a:t>C8</a:t>
            </a:r>
          </a:p>
        </p:txBody>
      </p:sp>
      <p:sp>
        <p:nvSpPr>
          <p:cNvPr id="20548" name="Rectangle 37"/>
          <p:cNvSpPr>
            <a:spLocks noGrp="1" noChangeArrowheads="1"/>
          </p:cNvSpPr>
          <p:nvPr>
            <p:ph type="title"/>
          </p:nvPr>
        </p:nvSpPr>
        <p:spPr>
          <a:xfrm>
            <a:off x="1371600" y="304800"/>
            <a:ext cx="6934200" cy="1066800"/>
          </a:xfrm>
          <a:solidFill>
            <a:srgbClr val="003366"/>
          </a:solidFill>
          <a:ln w="25400" cap="flat">
            <a:solidFill>
              <a:srgbClr val="3365FB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defTabSz="762000"/>
            <a:r>
              <a:rPr lang="en-US" sz="2800" b="1" smtClean="0">
                <a:solidFill>
                  <a:srgbClr val="FFFF00"/>
                </a:solidFill>
                <a:latin typeface="Arial" pitchFamily="34" charset="0"/>
              </a:rPr>
              <a:t>  Reconhecendo os Recursos e Capacidades da VW</a:t>
            </a:r>
            <a:endParaRPr lang="en-US" sz="2000" b="1" i="1" smtClean="0">
              <a:solidFill>
                <a:srgbClr val="FFFF00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>
                <a:latin typeface="Trebuchet MS" pitchFamily="34" charset="0"/>
              </a:rPr>
              <a:t>Agenda</a:t>
            </a:r>
            <a:endParaRPr lang="pt-PT" smtClean="0">
              <a:latin typeface="Trebuchet MS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92150" y="2667000"/>
            <a:ext cx="7759700" cy="3886200"/>
          </a:xfrm>
          <a:prstGeom prst="rect">
            <a:avLst/>
          </a:prstGeom>
          <a:solidFill>
            <a:srgbClr val="92D050"/>
          </a:solidFill>
          <a:ln>
            <a:noFill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pt-PT" sz="2400" kern="0" dirty="0">
                <a:solidFill>
                  <a:schemeClr val="tx1"/>
                </a:solidFill>
                <a:latin typeface="Trebuchet MS" pitchFamily="34" charset="0"/>
              </a:rPr>
              <a:t>O papel dos recursos e capacidades na formulação da estratégia</a:t>
            </a:r>
          </a:p>
          <a:p>
            <a:pPr marL="342900" indent="-342900">
              <a:spcBef>
                <a:spcPct val="30000"/>
              </a:spcBef>
              <a:buFontTx/>
              <a:buChar char="•"/>
              <a:defRPr/>
            </a:pPr>
            <a:r>
              <a:rPr lang="pt-PT" sz="2400" kern="0" dirty="0">
                <a:solidFill>
                  <a:schemeClr val="tx1"/>
                </a:solidFill>
                <a:latin typeface="Trebuchet MS" pitchFamily="34" charset="0"/>
              </a:rPr>
              <a:t>Os recursos da Empresa</a:t>
            </a:r>
          </a:p>
          <a:p>
            <a:pPr marL="342900" indent="-342900">
              <a:spcBef>
                <a:spcPct val="30000"/>
              </a:spcBef>
              <a:buFontTx/>
              <a:buChar char="•"/>
              <a:defRPr/>
            </a:pPr>
            <a:r>
              <a:rPr lang="pt-PT" sz="2400" kern="0" dirty="0">
                <a:solidFill>
                  <a:schemeClr val="tx1"/>
                </a:solidFill>
                <a:latin typeface="Trebuchet MS" pitchFamily="34" charset="0"/>
              </a:rPr>
              <a:t>As capacidades da empresa</a:t>
            </a:r>
          </a:p>
          <a:p>
            <a:pPr marL="342900" indent="-342900">
              <a:spcBef>
                <a:spcPct val="30000"/>
              </a:spcBef>
              <a:buFontTx/>
              <a:buChar char="•"/>
              <a:defRPr/>
            </a:pPr>
            <a:r>
              <a:rPr lang="pt-PT" sz="2400" kern="0" dirty="0">
                <a:solidFill>
                  <a:schemeClr val="tx1"/>
                </a:solidFill>
                <a:latin typeface="Trebuchet MS" pitchFamily="34" charset="0"/>
              </a:rPr>
              <a:t>Guia prático para a análise dos recursos e capacidades</a:t>
            </a:r>
          </a:p>
          <a:p>
            <a:pPr marL="342900" indent="-342900">
              <a:spcBef>
                <a:spcPct val="30000"/>
              </a:spcBef>
              <a:buFontTx/>
              <a:buChar char="•"/>
              <a:defRPr/>
            </a:pPr>
            <a:r>
              <a:rPr lang="pt-PT" sz="2400" kern="0" dirty="0">
                <a:solidFill>
                  <a:schemeClr val="tx1"/>
                </a:solidFill>
                <a:latin typeface="Trebuchet MS" pitchFamily="34" charset="0"/>
              </a:rPr>
              <a:t>Criar novas capacidades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e Conteúdo 2"/>
          <p:cNvSpPr txBox="1">
            <a:spLocks/>
          </p:cNvSpPr>
          <p:nvPr/>
        </p:nvSpPr>
        <p:spPr bwMode="auto">
          <a:xfrm>
            <a:off x="685800" y="3124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pt-PT" sz="2800" b="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 &amp; D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pt-PT" sz="2800" b="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Velocidade de distribuição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pt-PT" sz="2800" b="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Negociação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pt-PT" sz="2800" b="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Flexibilidade e velocidade de resposta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pt-PT" sz="2800" b="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Resposta às tendências de mercado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pt-PT" sz="2800" b="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Gestão da marca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pt-PT" sz="2800" b="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Gestão da relação com o cliente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09600" y="228600"/>
            <a:ext cx="7772400" cy="679450"/>
          </a:xfrm>
          <a:prstGeom prst="rect">
            <a:avLst/>
          </a:prstGeom>
          <a:solidFill>
            <a:srgbClr val="003366"/>
          </a:solidFill>
          <a:ln w="12700" cap="flat">
            <a:solidFill>
              <a:srgbClr val="3365FB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US" sz="2800" dirty="0" err="1">
                <a:solidFill>
                  <a:srgbClr val="FFFF00"/>
                </a:solidFill>
              </a:rPr>
              <a:t>Capacidades</a:t>
            </a:r>
            <a:r>
              <a:rPr lang="en-US" sz="2800" dirty="0">
                <a:solidFill>
                  <a:srgbClr val="FFFF00"/>
                </a:solidFill>
              </a:rPr>
              <a:t>: </a:t>
            </a:r>
            <a:r>
              <a:rPr lang="en-US" sz="2800" dirty="0" err="1">
                <a:solidFill>
                  <a:srgbClr val="FFFF00"/>
                </a:solidFill>
              </a:rPr>
              <a:t>Alguns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Exemplos</a:t>
            </a:r>
            <a:endParaRPr lang="en-US" sz="2800" kern="0" dirty="0">
              <a:solidFill>
                <a:srgbClr val="FFFF00"/>
              </a:solidFill>
              <a:ea typeface="+mj-ea"/>
              <a:cs typeface="+mj-cs"/>
            </a:endParaRPr>
          </a:p>
        </p:txBody>
      </p:sp>
      <p:sp>
        <p:nvSpPr>
          <p:cNvPr id="21508" name="Content Placeholder 2"/>
          <p:cNvSpPr>
            <a:spLocks noGrp="1"/>
          </p:cNvSpPr>
          <p:nvPr>
            <p:ph idx="1"/>
          </p:nvPr>
        </p:nvSpPr>
        <p:spPr>
          <a:xfrm>
            <a:off x="587375" y="1066800"/>
            <a:ext cx="7816850" cy="2133600"/>
          </a:xfrm>
        </p:spPr>
        <p:txBody>
          <a:bodyPr/>
          <a:lstStyle/>
          <a:p>
            <a:r>
              <a:rPr lang="pt-PT" smtClean="0"/>
              <a:t>“As capacidades materializam-se naquilo que a organização produz e resultam do trabalho conjunto de vários grupos de recursos” </a:t>
            </a:r>
            <a:r>
              <a:rPr lang="pt-PT" sz="2600" smtClean="0"/>
              <a:t>(António, 2003)</a:t>
            </a:r>
            <a:endParaRPr lang="en-AU" sz="2600" smtClean="0"/>
          </a:p>
          <a:p>
            <a:pPr>
              <a:buFontTx/>
              <a:buNone/>
            </a:pPr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457200" y="365125"/>
            <a:ext cx="8153400" cy="460375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anchor="ctr">
            <a:spAutoFit/>
          </a:bodyPr>
          <a:lstStyle/>
          <a:p>
            <a:pPr algn="ctr"/>
            <a:r>
              <a:rPr lang="pt-PT" sz="2400">
                <a:solidFill>
                  <a:srgbClr val="FFFF66"/>
                </a:solidFill>
              </a:rPr>
              <a:t>Abordagens para o Desenvolvimento de Capacidades</a:t>
            </a:r>
          </a:p>
        </p:txBody>
      </p:sp>
      <p:sp>
        <p:nvSpPr>
          <p:cNvPr id="117763" name="Rectangle 3"/>
          <p:cNvSpPr>
            <a:spLocks noChangeArrowheads="1"/>
          </p:cNvSpPr>
          <p:nvPr/>
        </p:nvSpPr>
        <p:spPr bwMode="auto">
          <a:xfrm>
            <a:off x="457200" y="1472628"/>
            <a:ext cx="8382000" cy="5124480"/>
          </a:xfrm>
          <a:prstGeom prst="rect">
            <a:avLst/>
          </a:prstGeom>
          <a:solidFill>
            <a:srgbClr val="3365FB"/>
          </a:solidFill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457200" indent="-457200">
              <a:buFontTx/>
              <a:buAutoNum type="arabicParenR"/>
              <a:defRPr/>
            </a:pPr>
            <a:r>
              <a:rPr lang="pt-PT" sz="2400" dirty="0">
                <a:solidFill>
                  <a:srgbClr val="FFFF99"/>
                </a:solidFill>
                <a:latin typeface="Trebuchet MS" pitchFamily="34" charset="0"/>
              </a:rPr>
              <a:t>Aquisição e desenvolvimento de recursos latentes, especialmente humanos.</a:t>
            </a:r>
          </a:p>
          <a:p>
            <a:pPr marL="457200" indent="-457200">
              <a:defRPr/>
            </a:pPr>
            <a:r>
              <a:rPr lang="pt-PT" sz="2400" dirty="0">
                <a:solidFill>
                  <a:srgbClr val="FFFF99"/>
                </a:solidFill>
                <a:latin typeface="Trebuchet MS" pitchFamily="34" charset="0"/>
              </a:rPr>
              <a:t>	  </a:t>
            </a:r>
            <a:r>
              <a:rPr lang="pt-PT" sz="2000" dirty="0">
                <a:solidFill>
                  <a:srgbClr val="FFFF99"/>
                </a:solidFill>
                <a:latin typeface="Trebuchet MS" pitchFamily="34" charset="0"/>
              </a:rPr>
              <a:t>--Externos (contratação)</a:t>
            </a:r>
          </a:p>
          <a:p>
            <a:pPr marL="457200" indent="-457200">
              <a:spcAft>
                <a:spcPct val="5000"/>
              </a:spcAft>
              <a:defRPr/>
            </a:pPr>
            <a:r>
              <a:rPr lang="pt-PT" sz="2000" dirty="0">
                <a:solidFill>
                  <a:srgbClr val="FFFF99"/>
                </a:solidFill>
                <a:latin typeface="Trebuchet MS" pitchFamily="34" charset="0"/>
              </a:rPr>
              <a:t>	  --Internos através desenvolvimento de habilidades individuais</a:t>
            </a:r>
          </a:p>
          <a:p>
            <a:pPr marL="457200" indent="-457200">
              <a:spcBef>
                <a:spcPct val="30000"/>
              </a:spcBef>
              <a:spcAft>
                <a:spcPct val="5000"/>
              </a:spcAft>
              <a:buFontTx/>
              <a:buAutoNum type="arabicParenR" startAt="2"/>
              <a:defRPr/>
            </a:pPr>
            <a:r>
              <a:rPr lang="pt-PT" sz="2400" dirty="0">
                <a:solidFill>
                  <a:srgbClr val="FFFF99"/>
                </a:solidFill>
                <a:latin typeface="Trebuchet MS" pitchFamily="34" charset="0"/>
              </a:rPr>
              <a:t>Aquisição / acesso a capacidades externas através da </a:t>
            </a:r>
            <a:r>
              <a:rPr lang="pt-PT" sz="2400" u="sng" dirty="0">
                <a:solidFill>
                  <a:srgbClr val="FFFF99"/>
                </a:solidFill>
                <a:latin typeface="Trebuchet MS" pitchFamily="34" charset="0"/>
              </a:rPr>
              <a:t>aquisição ou aliança</a:t>
            </a:r>
          </a:p>
          <a:p>
            <a:pPr marL="457200" indent="-457200">
              <a:spcBef>
                <a:spcPct val="35000"/>
              </a:spcBef>
              <a:spcAft>
                <a:spcPct val="35000"/>
              </a:spcAft>
              <a:buFontTx/>
              <a:buAutoNum type="arabicParenR" startAt="3"/>
              <a:defRPr/>
            </a:pPr>
            <a:r>
              <a:rPr lang="pt-PT" sz="2400" dirty="0">
                <a:solidFill>
                  <a:srgbClr val="FFFF99"/>
                </a:solidFill>
                <a:latin typeface="Trebuchet MS" pitchFamily="34" charset="0"/>
              </a:rPr>
              <a:t>Investimento de </a:t>
            </a:r>
            <a:r>
              <a:rPr lang="pt-PT" sz="2400" i="1" dirty="0" err="1">
                <a:solidFill>
                  <a:srgbClr val="92D050"/>
                </a:solidFill>
                <a:latin typeface="Trebuchet MS" pitchFamily="34" charset="0"/>
              </a:rPr>
              <a:t>Greenfield</a:t>
            </a:r>
            <a:r>
              <a:rPr lang="pt-PT" sz="2400" dirty="0">
                <a:solidFill>
                  <a:srgbClr val="FFFF99"/>
                </a:solidFill>
                <a:latin typeface="Trebuchet MS" pitchFamily="34" charset="0"/>
              </a:rPr>
              <a:t> de capacidades em unidades separadas</a:t>
            </a:r>
            <a:endParaRPr lang="pt-PT" sz="2000" dirty="0">
              <a:solidFill>
                <a:srgbClr val="FFFF99"/>
              </a:solidFill>
              <a:latin typeface="Trebuchet MS" pitchFamily="34" charset="0"/>
            </a:endParaRPr>
          </a:p>
          <a:p>
            <a:pPr marL="457200" indent="-457200">
              <a:spcAft>
                <a:spcPct val="35000"/>
              </a:spcAft>
              <a:buFontTx/>
              <a:buAutoNum type="arabicParenR" startAt="3"/>
              <a:defRPr/>
            </a:pPr>
            <a:r>
              <a:rPr lang="pt-PT" sz="2400" dirty="0">
                <a:solidFill>
                  <a:srgbClr val="FFFF99"/>
                </a:solidFill>
                <a:latin typeface="Trebuchet MS" pitchFamily="34" charset="0"/>
              </a:rPr>
              <a:t>Mudar a gestão para transformar valores e comportamentos</a:t>
            </a:r>
            <a:endParaRPr lang="pt-PT" sz="2000" dirty="0">
              <a:solidFill>
                <a:srgbClr val="FFFF99"/>
              </a:solidFill>
              <a:latin typeface="Trebuchet MS" pitchFamily="34" charset="0"/>
            </a:endParaRPr>
          </a:p>
          <a:p>
            <a:pPr marL="457200" indent="-457200">
              <a:spcAft>
                <a:spcPct val="35000"/>
              </a:spcAft>
              <a:buFontTx/>
              <a:buAutoNum type="arabicParenR" startAt="3"/>
              <a:defRPr/>
            </a:pPr>
            <a:r>
              <a:rPr lang="pt-PT" sz="2400" dirty="0">
                <a:solidFill>
                  <a:srgbClr val="FFFF99"/>
                </a:solidFill>
                <a:latin typeface="Trebuchet MS" pitchFamily="34" charset="0"/>
              </a:rPr>
              <a:t>Sequenciação de produtos</a:t>
            </a:r>
            <a:endParaRPr lang="pt-PT" sz="2000" dirty="0">
              <a:solidFill>
                <a:srgbClr val="FFFF99"/>
              </a:solidFill>
              <a:latin typeface="Trebuchet MS" pitchFamily="34" charset="0"/>
            </a:endParaRPr>
          </a:p>
          <a:p>
            <a:pPr marL="457200" indent="-457200">
              <a:buFontTx/>
              <a:buAutoNum type="arabicParenR" startAt="3"/>
              <a:defRPr/>
            </a:pPr>
            <a:r>
              <a:rPr lang="pt-PT" sz="2400" dirty="0">
                <a:solidFill>
                  <a:srgbClr val="FFFF99"/>
                </a:solidFill>
                <a:latin typeface="Trebuchet MS" pitchFamily="34" charset="0"/>
              </a:rPr>
              <a:t>Gestão do conhecimento</a:t>
            </a:r>
            <a:endParaRPr lang="pt-PT" sz="2000" dirty="0">
              <a:solidFill>
                <a:srgbClr val="FFFF99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8"/>
          <p:cNvSpPr>
            <a:spLocks noChangeArrowheads="1"/>
          </p:cNvSpPr>
          <p:nvPr/>
        </p:nvSpPr>
        <p:spPr bwMode="auto">
          <a:xfrm>
            <a:off x="457200" y="457200"/>
            <a:ext cx="8001000" cy="990600"/>
          </a:xfrm>
          <a:prstGeom prst="rect">
            <a:avLst/>
          </a:prstGeom>
          <a:solidFill>
            <a:srgbClr val="0033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pt-PT" sz="2800">
                <a:solidFill>
                  <a:srgbClr val="FFFF00"/>
                </a:solidFill>
              </a:rPr>
              <a:t>A Identificar os</a:t>
            </a:r>
          </a:p>
          <a:p>
            <a:pPr algn="ctr"/>
            <a:r>
              <a:rPr lang="pt-PT" sz="2800">
                <a:solidFill>
                  <a:srgbClr val="FFFF00"/>
                </a:solidFill>
              </a:rPr>
              <a:t>Recursos e Capacidades da Organização</a:t>
            </a:r>
          </a:p>
        </p:txBody>
      </p:sp>
      <p:sp>
        <p:nvSpPr>
          <p:cNvPr id="23555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497763" cy="1143000"/>
          </a:xfrm>
        </p:spPr>
        <p:txBody>
          <a:bodyPr/>
          <a:lstStyle/>
          <a:p>
            <a:r>
              <a:rPr lang="pt-PT" smtClean="0"/>
              <a:t>Classificação das Competências</a:t>
            </a:r>
            <a:endParaRPr lang="en-AU" smtClean="0"/>
          </a:p>
        </p:txBody>
      </p:sp>
      <p:sp>
        <p:nvSpPr>
          <p:cNvPr id="23556" name="Rectângulo 1"/>
          <p:cNvSpPr>
            <a:spLocks noChangeArrowheads="1"/>
          </p:cNvSpPr>
          <p:nvPr/>
        </p:nvSpPr>
        <p:spPr bwMode="auto">
          <a:xfrm>
            <a:off x="947738" y="2601913"/>
            <a:ext cx="4032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PT" sz="2400"/>
              <a:t>Análise da cadeia de valor</a:t>
            </a:r>
            <a:endParaRPr lang="en-AU" sz="2400"/>
          </a:p>
        </p:txBody>
      </p:sp>
      <p:pic>
        <p:nvPicPr>
          <p:cNvPr id="23557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25" y="3262313"/>
            <a:ext cx="6353175" cy="337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7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>
              <a:latin typeface="Trebuchet MS" pitchFamily="34" charset="0"/>
            </a:endParaRPr>
          </a:p>
        </p:txBody>
      </p:sp>
      <p:sp>
        <p:nvSpPr>
          <p:cNvPr id="58372" name="Rectangle 1028"/>
          <p:cNvSpPr>
            <a:spLocks noChangeArrowheads="1"/>
          </p:cNvSpPr>
          <p:nvPr/>
        </p:nvSpPr>
        <p:spPr bwMode="auto">
          <a:xfrm>
            <a:off x="203566" y="2286000"/>
            <a:ext cx="2688494" cy="219803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>
            <a:spAutoFit/>
          </a:bodyPr>
          <a:lstStyle/>
          <a:p>
            <a:pPr algn="ctr" defTabSz="762000">
              <a:defRPr/>
            </a:pPr>
            <a:r>
              <a:rPr lang="pt-PT" sz="2000">
                <a:latin typeface="Trebuchet MS" pitchFamily="34" charset="0"/>
              </a:rPr>
              <a:t> EMPRESA</a:t>
            </a:r>
          </a:p>
          <a:p>
            <a:pPr defTabSz="762000">
              <a:spcBef>
                <a:spcPct val="35000"/>
              </a:spcBef>
              <a:defRPr/>
            </a:pPr>
            <a:r>
              <a:rPr lang="pt-PT" sz="2000">
                <a:latin typeface="Trebuchet MS" pitchFamily="34" charset="0"/>
              </a:rPr>
              <a:t>Objectivos e Valores</a:t>
            </a:r>
          </a:p>
          <a:p>
            <a:pPr defTabSz="762000">
              <a:spcBef>
                <a:spcPct val="25000"/>
              </a:spcBef>
              <a:defRPr/>
            </a:pPr>
            <a:r>
              <a:rPr lang="pt-PT" sz="2000">
                <a:latin typeface="Trebuchet MS" pitchFamily="34" charset="0"/>
              </a:rPr>
              <a:t>Recursos e</a:t>
            </a:r>
          </a:p>
          <a:p>
            <a:pPr defTabSz="762000">
              <a:defRPr/>
            </a:pPr>
            <a:r>
              <a:rPr lang="pt-PT" sz="2000">
                <a:latin typeface="Trebuchet MS" pitchFamily="34" charset="0"/>
              </a:rPr>
              <a:t>Capacidades</a:t>
            </a:r>
          </a:p>
          <a:p>
            <a:pPr defTabSz="762000">
              <a:spcBef>
                <a:spcPct val="25000"/>
              </a:spcBef>
              <a:defRPr/>
            </a:pPr>
            <a:r>
              <a:rPr lang="pt-PT" sz="2000">
                <a:latin typeface="Trebuchet MS" pitchFamily="34" charset="0"/>
              </a:rPr>
              <a:t>Estructura e</a:t>
            </a:r>
          </a:p>
          <a:p>
            <a:pPr defTabSz="762000">
              <a:defRPr/>
            </a:pPr>
            <a:r>
              <a:rPr lang="pt-PT" sz="2000">
                <a:latin typeface="Trebuchet MS" pitchFamily="34" charset="0"/>
              </a:rPr>
              <a:t>Sistemas</a:t>
            </a:r>
          </a:p>
        </p:txBody>
      </p:sp>
      <p:sp>
        <p:nvSpPr>
          <p:cNvPr id="58373" name="Rectangle 1029"/>
          <p:cNvSpPr>
            <a:spLocks noChangeArrowheads="1"/>
          </p:cNvSpPr>
          <p:nvPr/>
        </p:nvSpPr>
        <p:spPr bwMode="auto">
          <a:xfrm>
            <a:off x="6705600" y="2362200"/>
            <a:ext cx="2085975" cy="212109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/>
          <a:p>
            <a:pPr defTabSz="762000">
              <a:defRPr/>
            </a:pPr>
            <a:r>
              <a:rPr lang="pt-PT" sz="2000">
                <a:latin typeface="Trebuchet MS" pitchFamily="34" charset="0"/>
              </a:rPr>
              <a:t>MEIO ENVOLVENTE</a:t>
            </a:r>
          </a:p>
          <a:p>
            <a:pPr defTabSz="762000">
              <a:defRPr/>
            </a:pPr>
            <a:endParaRPr lang="pt-PT" sz="2000">
              <a:latin typeface="Trebuchet MS" pitchFamily="34" charset="0"/>
            </a:endParaRPr>
          </a:p>
          <a:p>
            <a:pPr defTabSz="762000">
              <a:spcBef>
                <a:spcPct val="20000"/>
              </a:spcBef>
              <a:buFontTx/>
              <a:buChar char="•"/>
              <a:defRPr/>
            </a:pPr>
            <a:r>
              <a:rPr lang="pt-PT" sz="2000">
                <a:latin typeface="Trebuchet MS" pitchFamily="34" charset="0"/>
              </a:rPr>
              <a:t>Competidores</a:t>
            </a:r>
          </a:p>
          <a:p>
            <a:pPr defTabSz="762000">
              <a:spcBef>
                <a:spcPct val="20000"/>
              </a:spcBef>
              <a:buFontTx/>
              <a:buChar char="•"/>
              <a:defRPr/>
            </a:pPr>
            <a:r>
              <a:rPr lang="pt-PT" sz="2000">
                <a:latin typeface="Trebuchet MS" pitchFamily="34" charset="0"/>
              </a:rPr>
              <a:t>Consumidores</a:t>
            </a:r>
          </a:p>
          <a:p>
            <a:pPr defTabSz="762000">
              <a:spcBef>
                <a:spcPct val="20000"/>
              </a:spcBef>
              <a:buFontTx/>
              <a:buChar char="•"/>
              <a:defRPr/>
            </a:pPr>
            <a:r>
              <a:rPr lang="pt-PT" sz="2000">
                <a:latin typeface="Trebuchet MS" pitchFamily="34" charset="0"/>
              </a:rPr>
              <a:t>Fornecedores</a:t>
            </a:r>
          </a:p>
        </p:txBody>
      </p:sp>
      <p:sp>
        <p:nvSpPr>
          <p:cNvPr id="4105" name="Rectangle 1030"/>
          <p:cNvSpPr>
            <a:spLocks noChangeArrowheads="1"/>
          </p:cNvSpPr>
          <p:nvPr/>
        </p:nvSpPr>
        <p:spPr bwMode="auto">
          <a:xfrm>
            <a:off x="3871913" y="3835400"/>
            <a:ext cx="13985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defTabSz="762000"/>
            <a:r>
              <a:rPr lang="pt-PT" sz="2000">
                <a:latin typeface="Trebuchet MS" pitchFamily="34" charset="0"/>
              </a:rPr>
              <a:t>STRATEGY</a:t>
            </a:r>
          </a:p>
        </p:txBody>
      </p:sp>
      <p:sp>
        <p:nvSpPr>
          <p:cNvPr id="58375" name="Oval 1031"/>
          <p:cNvSpPr>
            <a:spLocks noChangeArrowheads="1"/>
          </p:cNvSpPr>
          <p:nvPr/>
        </p:nvSpPr>
        <p:spPr bwMode="auto">
          <a:xfrm>
            <a:off x="3505200" y="2971800"/>
            <a:ext cx="2362200" cy="1524000"/>
          </a:xfrm>
          <a:prstGeom prst="ellipse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pt-PT" sz="2800" dirty="0">
                <a:latin typeface="Trebuchet MS" pitchFamily="34" charset="0"/>
              </a:rPr>
              <a:t>ESTRATÉGIA</a:t>
            </a:r>
          </a:p>
        </p:txBody>
      </p:sp>
      <p:sp>
        <p:nvSpPr>
          <p:cNvPr id="4109" name="Line 1032"/>
          <p:cNvSpPr>
            <a:spLocks noChangeShapeType="1"/>
          </p:cNvSpPr>
          <p:nvPr/>
        </p:nvSpPr>
        <p:spPr bwMode="auto">
          <a:xfrm flipH="1" flipV="1">
            <a:off x="5867400" y="3733800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110" name="Line 1033"/>
          <p:cNvSpPr>
            <a:spLocks noChangeShapeType="1"/>
          </p:cNvSpPr>
          <p:nvPr/>
        </p:nvSpPr>
        <p:spPr bwMode="auto">
          <a:xfrm>
            <a:off x="2819400" y="37338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58380" name="Oval 1036"/>
          <p:cNvSpPr>
            <a:spLocks noChangeArrowheads="1"/>
          </p:cNvSpPr>
          <p:nvPr/>
        </p:nvSpPr>
        <p:spPr bwMode="auto">
          <a:xfrm>
            <a:off x="1524000" y="5105400"/>
            <a:ext cx="3048000" cy="12192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pt-PT" sz="2400" i="1">
                <a:latin typeface="Trebuchet MS" pitchFamily="34" charset="0"/>
              </a:rPr>
              <a:t>A Relação</a:t>
            </a:r>
          </a:p>
          <a:p>
            <a:pPr algn="ctr">
              <a:defRPr/>
            </a:pPr>
            <a:r>
              <a:rPr lang="pt-PT" sz="2400" i="1">
                <a:latin typeface="Trebuchet MS" pitchFamily="34" charset="0"/>
              </a:rPr>
              <a:t> entre Empresa-</a:t>
            </a:r>
          </a:p>
          <a:p>
            <a:pPr algn="ctr">
              <a:defRPr/>
            </a:pPr>
            <a:r>
              <a:rPr lang="pt-PT" sz="2400" i="1">
                <a:latin typeface="Trebuchet MS" pitchFamily="34" charset="0"/>
              </a:rPr>
              <a:t>Estratégia</a:t>
            </a:r>
            <a:endParaRPr lang="pt-PT" sz="2400">
              <a:latin typeface="Trebuchet MS" pitchFamily="34" charset="0"/>
            </a:endParaRPr>
          </a:p>
        </p:txBody>
      </p:sp>
      <p:sp>
        <p:nvSpPr>
          <p:cNvPr id="58381" name="AutoShape 1037"/>
          <p:cNvSpPr>
            <a:spLocks noChangeArrowheads="1"/>
          </p:cNvSpPr>
          <p:nvPr/>
        </p:nvSpPr>
        <p:spPr bwMode="auto">
          <a:xfrm>
            <a:off x="2743200" y="4343400"/>
            <a:ext cx="762000" cy="762000"/>
          </a:xfrm>
          <a:prstGeom prst="upArrow">
            <a:avLst>
              <a:gd name="adj1" fmla="val 50000"/>
              <a:gd name="adj2" fmla="val 25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pt-PT">
              <a:latin typeface="Trebuchet MS" pitchFamily="34" charset="0"/>
            </a:endParaRPr>
          </a:p>
        </p:txBody>
      </p:sp>
      <p:sp>
        <p:nvSpPr>
          <p:cNvPr id="58382" name="Oval 1038"/>
          <p:cNvSpPr>
            <a:spLocks noChangeArrowheads="1"/>
          </p:cNvSpPr>
          <p:nvPr/>
        </p:nvSpPr>
        <p:spPr bwMode="auto">
          <a:xfrm>
            <a:off x="4648200" y="5105400"/>
            <a:ext cx="3581400" cy="11430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pt-PT" sz="2400" i="1" dirty="0">
                <a:latin typeface="Trebuchet MS" pitchFamily="34" charset="0"/>
              </a:rPr>
              <a:t>A Relação entre</a:t>
            </a:r>
          </a:p>
          <a:p>
            <a:pPr algn="ctr">
              <a:defRPr/>
            </a:pPr>
            <a:r>
              <a:rPr lang="pt-PT" sz="2400" i="1" dirty="0">
                <a:latin typeface="Trebuchet MS" pitchFamily="34" charset="0"/>
              </a:rPr>
              <a:t> </a:t>
            </a:r>
            <a:r>
              <a:rPr lang="pt-PT" sz="2400" i="1" dirty="0" err="1">
                <a:latin typeface="Trebuchet MS" pitchFamily="34" charset="0"/>
              </a:rPr>
              <a:t>Estratégia-Meio</a:t>
            </a:r>
            <a:endParaRPr lang="pt-PT" sz="2400" dirty="0">
              <a:latin typeface="Trebuchet MS" pitchFamily="34" charset="0"/>
            </a:endParaRPr>
          </a:p>
        </p:txBody>
      </p:sp>
      <p:sp>
        <p:nvSpPr>
          <p:cNvPr id="58383" name="AutoShape 1039"/>
          <p:cNvSpPr>
            <a:spLocks noChangeArrowheads="1"/>
          </p:cNvSpPr>
          <p:nvPr/>
        </p:nvSpPr>
        <p:spPr bwMode="auto">
          <a:xfrm>
            <a:off x="5867400" y="4343400"/>
            <a:ext cx="762000" cy="762000"/>
          </a:xfrm>
          <a:prstGeom prst="upArrow">
            <a:avLst>
              <a:gd name="adj1" fmla="val 50000"/>
              <a:gd name="adj2" fmla="val 25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pt-PT">
              <a:latin typeface="Trebuchet MS" pitchFamily="34" charset="0"/>
            </a:endParaRPr>
          </a:p>
        </p:txBody>
      </p:sp>
      <p:sp>
        <p:nvSpPr>
          <p:cNvPr id="4123" name="Rectangle 1040"/>
          <p:cNvSpPr>
            <a:spLocks noChangeArrowheads="1"/>
          </p:cNvSpPr>
          <p:nvPr/>
        </p:nvSpPr>
        <p:spPr bwMode="auto">
          <a:xfrm>
            <a:off x="762000" y="228600"/>
            <a:ext cx="7848600" cy="1219200"/>
          </a:xfrm>
          <a:prstGeom prst="rect">
            <a:avLst/>
          </a:prstGeom>
          <a:solidFill>
            <a:srgbClr val="0033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pt-PT" sz="2800">
                <a:solidFill>
                  <a:srgbClr val="FFFF00"/>
                </a:solidFill>
              </a:rPr>
              <a:t>Mudar o Foco da Análise:</a:t>
            </a:r>
          </a:p>
          <a:p>
            <a:pPr algn="ctr"/>
            <a:r>
              <a:rPr lang="pt-PT" sz="2800">
                <a:solidFill>
                  <a:srgbClr val="FFFF00"/>
                </a:solidFill>
              </a:rPr>
              <a:t>Do Meio Externo para o Interno</a:t>
            </a:r>
          </a:p>
        </p:txBody>
      </p:sp>
      <p:sp>
        <p:nvSpPr>
          <p:cNvPr id="2" name="Rectângulo 1"/>
          <p:cNvSpPr/>
          <p:nvPr/>
        </p:nvSpPr>
        <p:spPr>
          <a:xfrm>
            <a:off x="203200" y="6334125"/>
            <a:ext cx="8872538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2800" dirty="0">
                <a:solidFill>
                  <a:schemeClr val="accent4"/>
                </a:solidFill>
              </a:rPr>
              <a:t>Fundamentos:</a:t>
            </a:r>
            <a:r>
              <a:rPr lang="pt-PT" sz="2800" dirty="0">
                <a:solidFill>
                  <a:srgbClr val="FFFFFF"/>
                </a:solidFill>
                <a:latin typeface="Trebuchet MS" pitchFamily="34" charset="0"/>
              </a:rPr>
              <a:t> </a:t>
            </a:r>
            <a:r>
              <a:rPr lang="pt-PT" sz="2000" dirty="0">
                <a:solidFill>
                  <a:schemeClr val="accent4"/>
                </a:solidFill>
                <a:latin typeface="Trebuchet MS" pitchFamily="34" charset="0"/>
              </a:rPr>
              <a:t>fonte mais segura para a estratégia de longo prazo</a:t>
            </a:r>
            <a:r>
              <a:rPr lang="pt-PT" sz="2000" dirty="0">
                <a:solidFill>
                  <a:schemeClr val="accent4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743200"/>
            <a:ext cx="7772400" cy="3886200"/>
          </a:xfrm>
          <a:ln>
            <a:miter lim="800000"/>
            <a:headEnd/>
            <a:tailEnd/>
          </a:ln>
          <a:extLst/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>
              <a:defRPr/>
            </a:pPr>
            <a:r>
              <a:rPr lang="pt-PT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Recursos</a:t>
            </a:r>
            <a:r>
              <a:rPr lang="pt-PT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 </a:t>
            </a:r>
            <a:r>
              <a:rPr lang="pt-P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são activos produtivos que a firma tem</a:t>
            </a:r>
          </a:p>
          <a:p>
            <a:pPr>
              <a:defRPr/>
            </a:pPr>
            <a:r>
              <a:rPr lang="pt-PT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Capacidade</a:t>
            </a:r>
            <a:r>
              <a:rPr lang="pt-PT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 </a:t>
            </a:r>
            <a:r>
              <a:rPr lang="pt-P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é o que a empresa PODE ou SABE fazer com seus </a:t>
            </a:r>
            <a:r>
              <a:rPr lang="pt-PT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recursos e competências. São a essência da performance superior</a:t>
            </a:r>
          </a:p>
          <a:p>
            <a:pPr>
              <a:defRPr/>
            </a:pPr>
            <a:r>
              <a:rPr lang="pt-PT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Centrais </a:t>
            </a:r>
            <a:r>
              <a:rPr lang="pt-PT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(core)</a:t>
            </a:r>
            <a:r>
              <a:rPr lang="pt-PT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 ou distintivas</a:t>
            </a:r>
          </a:p>
        </p:txBody>
      </p:sp>
      <p:sp>
        <p:nvSpPr>
          <p:cNvPr id="5125" name="Rectangle 1041"/>
          <p:cNvSpPr>
            <a:spLocks noChangeArrowheads="1"/>
          </p:cNvSpPr>
          <p:nvPr/>
        </p:nvSpPr>
        <p:spPr bwMode="auto">
          <a:xfrm>
            <a:off x="457200" y="457200"/>
            <a:ext cx="8001000" cy="1219200"/>
          </a:xfrm>
          <a:prstGeom prst="rect">
            <a:avLst/>
          </a:prstGeom>
          <a:solidFill>
            <a:srgbClr val="0033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pt-PT" sz="3200">
                <a:solidFill>
                  <a:srgbClr val="FFFF00"/>
                </a:solidFill>
              </a:rPr>
              <a:t>Recursos e Capacidades </a:t>
            </a:r>
            <a:r>
              <a:rPr lang="pt-PT" sz="2400">
                <a:solidFill>
                  <a:srgbClr val="FFFF00"/>
                </a:solidFill>
              </a:rPr>
              <a:t>(ou competências)</a:t>
            </a:r>
            <a:endParaRPr lang="pt-PT" sz="32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77900" y="76200"/>
            <a:ext cx="7537450" cy="1060450"/>
          </a:xfrm>
          <a:solidFill>
            <a:srgbClr val="003366"/>
          </a:solidFill>
          <a:ln w="12700" cap="flat">
            <a:solidFill>
              <a:srgbClr val="3365FB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pt-PT" sz="2800" b="1" smtClean="0">
                <a:solidFill>
                  <a:srgbClr val="FFFF00"/>
                </a:solidFill>
                <a:latin typeface="Arial" pitchFamily="34" charset="0"/>
              </a:rPr>
              <a:t>A Vantagem Competitiva e sua Sustentação</a:t>
            </a:r>
          </a:p>
        </p:txBody>
      </p:sp>
      <p:sp>
        <p:nvSpPr>
          <p:cNvPr id="2" name="Rectângulo 1"/>
          <p:cNvSpPr/>
          <p:nvPr/>
        </p:nvSpPr>
        <p:spPr>
          <a:xfrm>
            <a:off x="76200" y="1295400"/>
            <a:ext cx="8839200" cy="14462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pt-PT" sz="1600" b="0" dirty="0">
                <a:solidFill>
                  <a:schemeClr val="accent4"/>
                </a:solidFill>
                <a:latin typeface="Trebuchet MS" pitchFamily="34" charset="0"/>
              </a:rPr>
              <a:t>Sendo a </a:t>
            </a:r>
            <a:r>
              <a:rPr lang="pt-PT" sz="2000" dirty="0">
                <a:solidFill>
                  <a:schemeClr val="accent4"/>
                </a:solidFill>
                <a:latin typeface="Trebuchet MS" pitchFamily="34" charset="0"/>
              </a:rPr>
              <a:t>Competitividade</a:t>
            </a:r>
            <a:r>
              <a:rPr lang="pt-PT" sz="1600" b="0" dirty="0">
                <a:solidFill>
                  <a:schemeClr val="accent4"/>
                </a:solidFill>
                <a:latin typeface="Trebuchet MS" pitchFamily="34" charset="0"/>
              </a:rPr>
              <a:t> a capacidade para suplantar a concorrência a </a:t>
            </a:r>
            <a:r>
              <a:rPr lang="pt-PT" sz="1600" dirty="0">
                <a:solidFill>
                  <a:schemeClr val="accent4"/>
                </a:solidFill>
                <a:latin typeface="Trebuchet MS" pitchFamily="34" charset="0"/>
              </a:rPr>
              <a:t>vantagem competitiva </a:t>
            </a:r>
            <a:r>
              <a:rPr lang="pt-PT" sz="1600" b="0" dirty="0">
                <a:solidFill>
                  <a:schemeClr val="accent4"/>
                </a:solidFill>
                <a:latin typeface="Trebuchet MS" pitchFamily="34" charset="0"/>
              </a:rPr>
              <a:t>é o (ou os) </a:t>
            </a:r>
            <a:r>
              <a:rPr lang="pt-PT" sz="1600" dirty="0">
                <a:solidFill>
                  <a:schemeClr val="accent4"/>
                </a:solidFill>
                <a:latin typeface="Trebuchet MS" pitchFamily="34" charset="0"/>
              </a:rPr>
              <a:t>argumento</a:t>
            </a:r>
            <a:r>
              <a:rPr lang="pt-PT" sz="1600" b="0" dirty="0">
                <a:solidFill>
                  <a:schemeClr val="accent4"/>
                </a:solidFill>
                <a:latin typeface="Trebuchet MS" pitchFamily="34" charset="0"/>
              </a:rPr>
              <a:t> (conjunto de argumentos) ou o recurso sobre o qual se constrói essa capacidade para suplantar a concorrência. Assim, a </a:t>
            </a:r>
            <a:r>
              <a:rPr lang="pt-PT" sz="2000" dirty="0">
                <a:solidFill>
                  <a:schemeClr val="accent4"/>
                </a:solidFill>
                <a:latin typeface="Trebuchet MS" pitchFamily="34" charset="0"/>
              </a:rPr>
              <a:t>vantagem competitiva </a:t>
            </a:r>
            <a:r>
              <a:rPr lang="pt-PT" sz="1600" b="0" dirty="0">
                <a:solidFill>
                  <a:schemeClr val="accent4"/>
                </a:solidFill>
                <a:latin typeface="Trebuchet MS" pitchFamily="34" charset="0"/>
              </a:rPr>
              <a:t>é o resultado conseguido por uma combinação de competências e recursos (tangíveis ou intangíveis) que possam ter as seguintes características: </a:t>
            </a:r>
          </a:p>
        </p:txBody>
      </p:sp>
      <p:sp>
        <p:nvSpPr>
          <p:cNvPr id="5" name="Rectângulo 4"/>
          <p:cNvSpPr/>
          <p:nvPr/>
        </p:nvSpPr>
        <p:spPr>
          <a:xfrm>
            <a:off x="76200" y="6086475"/>
            <a:ext cx="8839200" cy="8302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pt-PT" sz="1600" b="0" dirty="0">
                <a:solidFill>
                  <a:schemeClr val="accent4"/>
                </a:solidFill>
                <a:latin typeface="Trebuchet MS" pitchFamily="34" charset="0"/>
              </a:rPr>
              <a:t>À adequação (ou à receita) para obter vantagem competitiva chama-se </a:t>
            </a:r>
            <a:r>
              <a:rPr lang="pt-PT" sz="1600" b="0" dirty="0" err="1">
                <a:solidFill>
                  <a:schemeClr val="accent4"/>
                </a:solidFill>
                <a:latin typeface="Trebuchet MS" pitchFamily="34" charset="0"/>
              </a:rPr>
              <a:t>Strategic</a:t>
            </a:r>
            <a:r>
              <a:rPr lang="pt-PT" sz="1600" b="0" dirty="0">
                <a:solidFill>
                  <a:schemeClr val="accent4"/>
                </a:solidFill>
                <a:latin typeface="Trebuchet MS" pitchFamily="34" charset="0"/>
              </a:rPr>
              <a:t> </a:t>
            </a:r>
            <a:r>
              <a:rPr lang="pt-PT" sz="1600" b="0" dirty="0" err="1">
                <a:solidFill>
                  <a:schemeClr val="accent4"/>
                </a:solidFill>
                <a:latin typeface="Trebuchet MS" pitchFamily="34" charset="0"/>
              </a:rPr>
              <a:t>Capability</a:t>
            </a:r>
            <a:r>
              <a:rPr lang="pt-PT" sz="1600" b="0" dirty="0">
                <a:solidFill>
                  <a:schemeClr val="accent4"/>
                </a:solidFill>
                <a:latin typeface="Trebuchet MS" pitchFamily="34" charset="0"/>
              </a:rPr>
              <a:t>. Sendo assim, a Capacidade Estratégica é a adequação e sustentação dos recursos e competências de uma organização para sobreviver e prosperar. </a:t>
            </a:r>
          </a:p>
        </p:txBody>
      </p:sp>
      <p:sp>
        <p:nvSpPr>
          <p:cNvPr id="6149" name="Rectângulo 6"/>
          <p:cNvSpPr>
            <a:spLocks noChangeArrowheads="1"/>
          </p:cNvSpPr>
          <p:nvPr/>
        </p:nvSpPr>
        <p:spPr bwMode="auto">
          <a:xfrm>
            <a:off x="304800" y="2817813"/>
            <a:ext cx="8382000" cy="3232150"/>
          </a:xfrm>
          <a:prstGeom prst="rect">
            <a:avLst/>
          </a:prstGeom>
          <a:solidFill>
            <a:srgbClr val="3365F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PT" sz="2000">
                <a:solidFill>
                  <a:schemeClr val="bg1"/>
                </a:solidFill>
                <a:latin typeface="Trebuchet MS" pitchFamily="34" charset="0"/>
              </a:rPr>
              <a:t>Sejam raros – </a:t>
            </a:r>
            <a:r>
              <a:rPr lang="pt-PT">
                <a:solidFill>
                  <a:schemeClr val="bg1"/>
                </a:solidFill>
                <a:latin typeface="Trebuchet MS" pitchFamily="34" charset="0"/>
              </a:rPr>
              <a:t>acessíveis a um número restrito de concorrentes</a:t>
            </a:r>
          </a:p>
          <a:p>
            <a:pPr>
              <a:lnSpc>
                <a:spcPct val="150000"/>
              </a:lnSpc>
            </a:pPr>
            <a:r>
              <a:rPr lang="pt-PT" sz="2000">
                <a:solidFill>
                  <a:schemeClr val="bg1"/>
                </a:solidFill>
                <a:latin typeface="Trebuchet MS" pitchFamily="34" charset="0"/>
              </a:rPr>
              <a:t>Sejam difíceis de imitar </a:t>
            </a:r>
            <a:r>
              <a:rPr lang="pt-PT">
                <a:solidFill>
                  <a:schemeClr val="bg1"/>
                </a:solidFill>
                <a:latin typeface="Trebuchet MS" pitchFamily="34" charset="0"/>
              </a:rPr>
              <a:t>– a imitabilidade é difícil devido à dificuldade de descortinar as ligações por detrás das características observáveis</a:t>
            </a:r>
          </a:p>
          <a:p>
            <a:pPr>
              <a:lnSpc>
                <a:spcPct val="150000"/>
              </a:lnSpc>
            </a:pPr>
            <a:r>
              <a:rPr lang="pt-PT" sz="2000">
                <a:solidFill>
                  <a:schemeClr val="bg1"/>
                </a:solidFill>
                <a:latin typeface="Trebuchet MS" pitchFamily="34" charset="0"/>
              </a:rPr>
              <a:t>Sejam insubstituíveis </a:t>
            </a:r>
            <a:r>
              <a:rPr lang="pt-PT">
                <a:solidFill>
                  <a:schemeClr val="bg1"/>
                </a:solidFill>
                <a:latin typeface="Trebuchet MS" pitchFamily="34" charset="0"/>
              </a:rPr>
              <a:t>– a substituição é difícil uma vez que é complexo obter o mesmo nível de desempenho com outros recursos. </a:t>
            </a:r>
          </a:p>
          <a:p>
            <a:pPr>
              <a:lnSpc>
                <a:spcPct val="150000"/>
              </a:lnSpc>
            </a:pPr>
            <a:r>
              <a:rPr lang="pt-PT" sz="2000">
                <a:solidFill>
                  <a:schemeClr val="bg1"/>
                </a:solidFill>
                <a:latin typeface="Trebuchet MS" pitchFamily="34" charset="0"/>
              </a:rPr>
              <a:t>Sejam dinâmicos </a:t>
            </a:r>
            <a:r>
              <a:rPr lang="pt-PT">
                <a:solidFill>
                  <a:schemeClr val="bg1"/>
                </a:solidFill>
                <a:latin typeface="Trebuchet MS" pitchFamily="34" charset="0"/>
              </a:rPr>
              <a:t>– uma empresa pode ser imitável por outra; quando a empresa pensa tê-lo conseguido chega à conclusão de que a outra já está longe pois o seu ponto de chegada serviu apenas como ponto de partida para essa outra empresa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41"/>
          <p:cNvSpPr>
            <a:spLocks noChangeArrowheads="1"/>
          </p:cNvSpPr>
          <p:nvPr/>
        </p:nvSpPr>
        <p:spPr bwMode="auto">
          <a:xfrm>
            <a:off x="457200" y="152400"/>
            <a:ext cx="8001000" cy="1219200"/>
          </a:xfrm>
          <a:prstGeom prst="rect">
            <a:avLst/>
          </a:prstGeom>
          <a:solidFill>
            <a:srgbClr val="0033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pt-PT" sz="2800">
                <a:solidFill>
                  <a:srgbClr val="FFFF00"/>
                </a:solidFill>
              </a:rPr>
              <a:t>A Vantagem Competitiva e sua </a:t>
            </a:r>
          </a:p>
          <a:p>
            <a:pPr algn="ctr"/>
            <a:r>
              <a:rPr lang="pt-PT" sz="2800">
                <a:solidFill>
                  <a:srgbClr val="FFFF00"/>
                </a:solidFill>
              </a:rPr>
              <a:t>Sustentação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609600" y="1676400"/>
          <a:ext cx="7848600" cy="5135562"/>
        </p:xfrm>
        <a:graphic>
          <a:graphicData uri="http://schemas.openxmlformats.org/drawingml/2006/table">
            <a:tbl>
              <a:tblPr firstRow="1" firstCol="1" bandRow="1"/>
              <a:tblGrid>
                <a:gridCol w="2438400"/>
                <a:gridCol w="2667000"/>
                <a:gridCol w="2743200"/>
              </a:tblGrid>
              <a:tr h="3082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Termo</a:t>
                      </a:r>
                      <a:endParaRPr lang="pt-PT" sz="9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Definição</a:t>
                      </a:r>
                      <a:endParaRPr lang="pt-PT" sz="9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Exemplo</a:t>
                      </a:r>
                      <a:endParaRPr lang="pt-PT" sz="9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</a:tr>
              <a:tr h="13184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Capacidade Estratégica</a:t>
                      </a:r>
                      <a:endParaRPr lang="pt-PT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pt-PT" sz="1600" b="1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Strategic</a:t>
                      </a: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1600" b="1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Capability</a:t>
                      </a: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pt-PT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Capacidade de trabalhar para o nível requerido para sobreviver e prosperar. Na prática é a boa combinação entre os </a:t>
                      </a:r>
                      <a:r>
                        <a:rPr lang="pt-PT" sz="13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recursos</a:t>
                      </a:r>
                      <a:r>
                        <a:rPr lang="pt-PT" sz="13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e as </a:t>
                      </a:r>
                      <a:r>
                        <a:rPr lang="pt-PT" sz="13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competências</a:t>
                      </a:r>
                      <a:r>
                        <a:rPr lang="pt-PT" sz="13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da organização</a:t>
                      </a: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Capacidade atlética apropriada para uma determinada prova</a:t>
                      </a: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</a:tr>
              <a:tr h="9417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Recursos Básicos</a:t>
                      </a:r>
                      <a:endParaRPr lang="pt-PT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pt-PT" sz="1600" b="1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Threshold</a:t>
                      </a: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1600" b="1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Resources</a:t>
                      </a: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pt-PT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Recursos necessários para ir ao encontro dos requisitos mínimos dos clientes e, assim, continuar a viver</a:t>
                      </a: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Corpo são, para os indivíduos. Facilidades Médicas. Condições de treino e equipamento. Suplementos alimentares</a:t>
                      </a: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</a:tr>
              <a:tr h="9417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Competências Básicas</a:t>
                      </a:r>
                      <a:endParaRPr lang="pt-PT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pt-PT" sz="1600" b="1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Threshold</a:t>
                      </a: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1600" b="1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Competences</a:t>
                      </a: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pt-PT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Actividades e processos mínimos para ir ao encontro das necessidades básicas dos clientes</a:t>
                      </a: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Regimes de treino dos indivíduos. Fisioterapia e gestão dos feridos. Planeamento das dietas alimentares</a:t>
                      </a: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</a:tr>
              <a:tr h="6835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Recursos Únicos</a:t>
                      </a:r>
                      <a:endParaRPr lang="pt-PT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pt-PT" sz="1600" b="1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Unique</a:t>
                      </a: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1600" b="1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Resources</a:t>
                      </a: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pt-PT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Recursos que sustentam a vantagem competitiva e que são difíceis de obter e imitar</a:t>
                      </a: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Coração excepcional. Peso e Altura ideais. Treino </a:t>
                      </a:r>
                      <a:r>
                        <a:rPr lang="pt-PT" sz="1300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world-class</a:t>
                      </a:r>
                      <a:endParaRPr lang="pt-PT" sz="13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</a:tr>
              <a:tr h="9417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Competências Únicas/Core</a:t>
                      </a:r>
                      <a:endParaRPr lang="pt-PT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(Core </a:t>
                      </a:r>
                      <a:r>
                        <a:rPr lang="pt-PT" sz="1600" b="1" dirty="0" err="1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Competences</a:t>
                      </a:r>
                      <a:r>
                        <a:rPr lang="pt-PT" sz="16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pt-PT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Actividades que estão na base da vantagem competitiva e que são difíceis de obter ou de imitar</a:t>
                      </a: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Combinação </a:t>
                      </a:r>
                      <a:r>
                        <a:rPr lang="pt-PT" sz="13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de dedicação, tenacidade, tempo de treino, procura de níveis de competição e vontade de vencer</a:t>
                      </a:r>
                    </a:p>
                  </a:txBody>
                  <a:tcPr marL="54954" marR="54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41"/>
          <p:cNvSpPr>
            <a:spLocks noChangeArrowheads="1"/>
          </p:cNvSpPr>
          <p:nvPr/>
        </p:nvSpPr>
        <p:spPr bwMode="auto">
          <a:xfrm>
            <a:off x="457200" y="152400"/>
            <a:ext cx="8001000" cy="1219200"/>
          </a:xfrm>
          <a:prstGeom prst="rect">
            <a:avLst/>
          </a:prstGeom>
          <a:solidFill>
            <a:srgbClr val="0033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pt-PT" sz="2800">
                <a:solidFill>
                  <a:srgbClr val="FFFF00"/>
                </a:solidFill>
              </a:rPr>
              <a:t>A Vantagem Competitiva e sua </a:t>
            </a:r>
          </a:p>
          <a:p>
            <a:pPr algn="ctr"/>
            <a:r>
              <a:rPr lang="pt-PT" sz="2800">
                <a:solidFill>
                  <a:srgbClr val="FFFF00"/>
                </a:solidFill>
              </a:rPr>
              <a:t>Sustentação</a:t>
            </a:r>
          </a:p>
        </p:txBody>
      </p:sp>
      <p:sp>
        <p:nvSpPr>
          <p:cNvPr id="8195" name="Rectângulo 1"/>
          <p:cNvSpPr>
            <a:spLocks noChangeArrowheads="1"/>
          </p:cNvSpPr>
          <p:nvPr/>
        </p:nvSpPr>
        <p:spPr bwMode="auto">
          <a:xfrm>
            <a:off x="685800" y="1752600"/>
            <a:ext cx="815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800"/>
              <a:t>Recursos, Competências e Capacidades para Vantagem Competitiva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1447800" y="2514600"/>
          <a:ext cx="6324600" cy="4114800"/>
        </p:xfrm>
        <a:graphic>
          <a:graphicData uri="http://schemas.openxmlformats.org/drawingml/2006/table">
            <a:tbl>
              <a:tblPr firstRow="1" firstCol="1" bandRow="1"/>
              <a:tblGrid>
                <a:gridCol w="2126020"/>
                <a:gridCol w="2048000"/>
                <a:gridCol w="2150580"/>
              </a:tblGrid>
              <a:tr h="3574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Recursos</a:t>
                      </a:r>
                      <a:endParaRPr lang="pt-PT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Competências</a:t>
                      </a:r>
                      <a:endParaRPr lang="pt-PT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</a:tr>
              <a:tr h="18786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4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Capacidades Básicas</a:t>
                      </a:r>
                      <a:endParaRPr lang="pt-PT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Recursos Básicos</a:t>
                      </a:r>
                      <a:endParaRPr lang="pt-PT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(tangíveis e Intangíveis )</a:t>
                      </a:r>
                      <a:endParaRPr lang="pt-PT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Competências Básicas</a:t>
                      </a:r>
                      <a:endParaRPr lang="pt-PT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</a:tr>
              <a:tr h="18786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4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Capacidades para Vantagem Competitiva</a:t>
                      </a:r>
                      <a:endParaRPr lang="pt-PT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Recursos Únicos</a:t>
                      </a:r>
                      <a:endParaRPr lang="pt-PT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(tangíveis e Intangíveis )</a:t>
                      </a:r>
                      <a:endParaRPr lang="pt-PT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Core </a:t>
                      </a:r>
                      <a:r>
                        <a:rPr lang="pt-PT" sz="1800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Competences</a:t>
                      </a:r>
                      <a:endParaRPr lang="pt-PT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(Competências Nucleares)</a:t>
                      </a:r>
                      <a:endParaRPr lang="pt-PT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5F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026"/>
          <p:cNvSpPr>
            <a:spLocks noChangeArrowheads="1"/>
          </p:cNvSpPr>
          <p:nvPr/>
        </p:nvSpPr>
        <p:spPr bwMode="auto">
          <a:xfrm>
            <a:off x="3505200" y="1876391"/>
            <a:ext cx="2348573" cy="46230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2075" tIns="46038" rIns="92075" bIns="46038">
            <a:spAutoFit/>
          </a:bodyPr>
          <a:lstStyle/>
          <a:p>
            <a:pPr algn="ctr" defTabSz="762000">
              <a:defRPr/>
            </a:pPr>
            <a:r>
              <a:rPr lang="pt-PT" sz="2400" dirty="0">
                <a:latin typeface="Trebuchet MS" pitchFamily="34" charset="0"/>
              </a:rPr>
              <a:t>ESTRATÉGIA</a:t>
            </a:r>
            <a:endParaRPr lang="pt-PT" sz="2000" dirty="0">
              <a:latin typeface="Trebuchet MS" pitchFamily="34" charset="0"/>
            </a:endParaRPr>
          </a:p>
        </p:txBody>
      </p:sp>
      <p:sp>
        <p:nvSpPr>
          <p:cNvPr id="64515" name="Rectangle 1027"/>
          <p:cNvSpPr>
            <a:spLocks noChangeArrowheads="1"/>
          </p:cNvSpPr>
          <p:nvPr/>
        </p:nvSpPr>
        <p:spPr bwMode="auto">
          <a:xfrm>
            <a:off x="6400800" y="1691725"/>
            <a:ext cx="2606664" cy="83163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2075" tIns="46038" rIns="92075" bIns="46038">
            <a:spAutoFit/>
          </a:bodyPr>
          <a:lstStyle/>
          <a:p>
            <a:pPr algn="ctr" defTabSz="762000">
              <a:defRPr/>
            </a:pPr>
            <a:r>
              <a:rPr lang="pt-PT" sz="2400" dirty="0">
                <a:latin typeface="Trebuchet MS" pitchFamily="34" charset="0"/>
              </a:rPr>
              <a:t>KSF </a:t>
            </a:r>
          </a:p>
          <a:p>
            <a:pPr algn="ctr" defTabSz="762000">
              <a:defRPr/>
            </a:pPr>
            <a:r>
              <a:rPr lang="pt-PT" sz="2400" dirty="0">
                <a:latin typeface="Trebuchet MS" pitchFamily="34" charset="0"/>
              </a:rPr>
              <a:t>DA INDÚSTRIA</a:t>
            </a:r>
            <a:endParaRPr lang="pt-PT" sz="2000" dirty="0">
              <a:latin typeface="Trebuchet MS" pitchFamily="34" charset="0"/>
            </a:endParaRPr>
          </a:p>
        </p:txBody>
      </p:sp>
      <p:sp>
        <p:nvSpPr>
          <p:cNvPr id="64516" name="Rectangle 1028"/>
          <p:cNvSpPr>
            <a:spLocks noChangeArrowheads="1"/>
          </p:cNvSpPr>
          <p:nvPr/>
        </p:nvSpPr>
        <p:spPr bwMode="auto">
          <a:xfrm>
            <a:off x="264809" y="1691725"/>
            <a:ext cx="2478391" cy="831639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2075" tIns="46038" rIns="92075" bIns="46038">
            <a:spAutoFit/>
          </a:bodyPr>
          <a:lstStyle/>
          <a:p>
            <a:pPr algn="ctr" defTabSz="762000">
              <a:defRPr/>
            </a:pPr>
            <a:r>
              <a:rPr lang="pt-PT" sz="2400" dirty="0">
                <a:latin typeface="Trebuchet MS" pitchFamily="34" charset="0"/>
              </a:rPr>
              <a:t>VANTAGEM</a:t>
            </a:r>
          </a:p>
          <a:p>
            <a:pPr algn="ctr" defTabSz="762000">
              <a:defRPr/>
            </a:pPr>
            <a:r>
              <a:rPr lang="pt-PT" sz="2400" dirty="0">
                <a:latin typeface="Trebuchet MS" pitchFamily="34" charset="0"/>
              </a:rPr>
              <a:t>COMPETITIVA</a:t>
            </a:r>
          </a:p>
        </p:txBody>
      </p:sp>
      <p:sp>
        <p:nvSpPr>
          <p:cNvPr id="64517" name="AutoShape 1029"/>
          <p:cNvSpPr>
            <a:spLocks noChangeArrowheads="1"/>
          </p:cNvSpPr>
          <p:nvPr/>
        </p:nvSpPr>
        <p:spPr bwMode="auto">
          <a:xfrm>
            <a:off x="2743200" y="1854246"/>
            <a:ext cx="736625" cy="506597"/>
          </a:xfrm>
          <a:prstGeom prst="leftArrow">
            <a:avLst>
              <a:gd name="adj1" fmla="val 50000"/>
              <a:gd name="adj2" fmla="val 88325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pt-PT">
              <a:latin typeface="Trebuchet MS" pitchFamily="34" charset="0"/>
            </a:endParaRPr>
          </a:p>
        </p:txBody>
      </p:sp>
      <p:sp>
        <p:nvSpPr>
          <p:cNvPr id="64518" name="Rectangle 1030"/>
          <p:cNvSpPr>
            <a:spLocks noChangeArrowheads="1"/>
          </p:cNvSpPr>
          <p:nvPr/>
        </p:nvSpPr>
        <p:spPr bwMode="auto">
          <a:xfrm>
            <a:off x="3217108" y="3048000"/>
            <a:ext cx="2782813" cy="83163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2075" tIns="46038" rIns="92075" bIns="46038">
            <a:spAutoFit/>
          </a:bodyPr>
          <a:lstStyle/>
          <a:p>
            <a:pPr algn="ctr" defTabSz="762000">
              <a:defRPr/>
            </a:pPr>
            <a:r>
              <a:rPr lang="pt-PT" sz="2400" dirty="0">
                <a:latin typeface="Trebuchet MS" pitchFamily="34" charset="0"/>
              </a:rPr>
              <a:t>CAPACIDADES</a:t>
            </a:r>
          </a:p>
          <a:p>
            <a:pPr algn="ctr" defTabSz="762000">
              <a:defRPr/>
            </a:pPr>
            <a:r>
              <a:rPr lang="pt-PT" sz="2400" dirty="0">
                <a:latin typeface="Trebuchet MS" pitchFamily="34" charset="0"/>
              </a:rPr>
              <a:t>ORGANIZACIONAIS</a:t>
            </a:r>
          </a:p>
        </p:txBody>
      </p:sp>
      <p:sp>
        <p:nvSpPr>
          <p:cNvPr id="64519" name="Rectangle 1031"/>
          <p:cNvSpPr>
            <a:spLocks noChangeArrowheads="1"/>
          </p:cNvSpPr>
          <p:nvPr/>
        </p:nvSpPr>
        <p:spPr bwMode="auto">
          <a:xfrm>
            <a:off x="1981200" y="4267200"/>
            <a:ext cx="5562600" cy="218585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2075" tIns="46038" rIns="92075" bIns="46038">
            <a:spAutoFit/>
          </a:bodyPr>
          <a:lstStyle/>
          <a:p>
            <a:pPr defTabSz="762000">
              <a:defRPr/>
            </a:pPr>
            <a:r>
              <a:rPr lang="pt-PT" sz="2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                   </a:t>
            </a:r>
            <a:r>
              <a:rPr lang="pt-PT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RECURSOS</a:t>
            </a:r>
            <a:endParaRPr lang="pt-PT" sz="20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defTabSz="762000">
              <a:defRPr/>
            </a:pPr>
            <a:r>
              <a:rPr lang="pt-PT"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    TANGÍVEIS     	     INTANGÍVEIS           	HUMANOS  </a:t>
            </a:r>
          </a:p>
          <a:p>
            <a:pPr defTabSz="762000">
              <a:defRPr/>
            </a:pPr>
            <a:endParaRPr lang="pt-PT" sz="1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defTabSz="762000">
              <a:buFontTx/>
              <a:buChar char="•"/>
              <a:defRPr/>
            </a:pPr>
            <a:r>
              <a:rPr lang="pt-PT"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Financeiros</a:t>
            </a:r>
          </a:p>
          <a:p>
            <a:pPr defTabSz="762000">
              <a:buFontTx/>
              <a:buChar char="•"/>
              <a:defRPr/>
            </a:pPr>
            <a:r>
              <a:rPr lang="pt-PT"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Físicos</a:t>
            </a:r>
          </a:p>
          <a:p>
            <a:pPr defTabSz="762000">
              <a:defRPr/>
            </a:pPr>
            <a:endParaRPr lang="pt-PT" sz="1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defTabSz="762000">
              <a:defRPr/>
            </a:pPr>
            <a:endParaRPr lang="pt-PT" sz="1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defTabSz="762000">
              <a:defRPr/>
            </a:pPr>
            <a:endParaRPr lang="pt-PT" sz="1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64520" name="Rectangle 1032"/>
          <p:cNvSpPr>
            <a:spLocks noChangeArrowheads="1"/>
          </p:cNvSpPr>
          <p:nvPr/>
        </p:nvSpPr>
        <p:spPr bwMode="auto">
          <a:xfrm>
            <a:off x="3810000" y="5203825"/>
            <a:ext cx="1324850" cy="831639"/>
          </a:xfrm>
          <a:prstGeom prst="rect">
            <a:avLst/>
          </a:prstGeom>
          <a:noFill/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2075" tIns="46038" rIns="92075" bIns="46038">
            <a:spAutoFit/>
          </a:bodyPr>
          <a:lstStyle/>
          <a:p>
            <a:pPr defTabSz="762000">
              <a:buFontTx/>
              <a:buChar char="•"/>
              <a:defRPr/>
            </a:pPr>
            <a:r>
              <a:rPr lang="pt-PT"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Tecnologia</a:t>
            </a:r>
          </a:p>
          <a:p>
            <a:pPr defTabSz="762000">
              <a:buFontTx/>
              <a:buChar char="•"/>
              <a:defRPr/>
            </a:pPr>
            <a:r>
              <a:rPr lang="pt-PT"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Reputação</a:t>
            </a:r>
          </a:p>
          <a:p>
            <a:pPr defTabSz="762000">
              <a:buFontTx/>
              <a:buChar char="•"/>
              <a:defRPr/>
            </a:pPr>
            <a:r>
              <a:rPr lang="pt-PT"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Cultura </a:t>
            </a:r>
            <a:endParaRPr lang="pt-P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64521" name="Rectangle 1033"/>
          <p:cNvSpPr>
            <a:spLocks noChangeArrowheads="1"/>
          </p:cNvSpPr>
          <p:nvPr/>
        </p:nvSpPr>
        <p:spPr bwMode="auto">
          <a:xfrm>
            <a:off x="5241925" y="5051425"/>
            <a:ext cx="2149475" cy="1324081"/>
          </a:xfrm>
          <a:prstGeom prst="rect">
            <a:avLst/>
          </a:prstGeom>
          <a:noFill/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2075" tIns="46038" rIns="92075" bIns="46038">
            <a:spAutoFit/>
          </a:bodyPr>
          <a:lstStyle/>
          <a:p>
            <a:pPr defTabSz="762000">
              <a:buFontTx/>
              <a:buChar char="•"/>
              <a:defRPr/>
            </a:pPr>
            <a:r>
              <a:rPr lang="pt-PT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Habilidades/know-how</a:t>
            </a:r>
          </a:p>
          <a:p>
            <a:pPr defTabSz="762000">
              <a:buFontTx/>
              <a:buChar char="•"/>
              <a:defRPr/>
            </a:pPr>
            <a:r>
              <a:rPr lang="pt-PT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Comunicação e colaboração</a:t>
            </a:r>
          </a:p>
          <a:p>
            <a:pPr defTabSz="762000">
              <a:buFontTx/>
              <a:buChar char="•"/>
              <a:defRPr/>
            </a:pPr>
            <a:r>
              <a:rPr lang="pt-PT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Motivação</a:t>
            </a:r>
            <a:endParaRPr lang="pt-P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64522" name="Line 1034"/>
          <p:cNvSpPr>
            <a:spLocks noChangeShapeType="1"/>
          </p:cNvSpPr>
          <p:nvPr/>
        </p:nvSpPr>
        <p:spPr bwMode="auto">
          <a:xfrm flipV="1">
            <a:off x="1981200" y="4648200"/>
            <a:ext cx="556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pt-P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64523" name="Line 1035"/>
          <p:cNvSpPr>
            <a:spLocks noChangeShapeType="1"/>
          </p:cNvSpPr>
          <p:nvPr/>
        </p:nvSpPr>
        <p:spPr bwMode="auto">
          <a:xfrm>
            <a:off x="3657600" y="4648200"/>
            <a:ext cx="0" cy="1828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pt-P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64524" name="Line 1036"/>
          <p:cNvSpPr>
            <a:spLocks noChangeShapeType="1"/>
          </p:cNvSpPr>
          <p:nvPr/>
        </p:nvSpPr>
        <p:spPr bwMode="auto">
          <a:xfrm>
            <a:off x="5257800" y="4648200"/>
            <a:ext cx="0" cy="1828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pt-P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64525" name="AutoShape 1037"/>
          <p:cNvSpPr>
            <a:spLocks noChangeArrowheads="1"/>
          </p:cNvSpPr>
          <p:nvPr/>
        </p:nvSpPr>
        <p:spPr bwMode="auto">
          <a:xfrm rot="5472122">
            <a:off x="4456113" y="3846513"/>
            <a:ext cx="381000" cy="457200"/>
          </a:xfrm>
          <a:prstGeom prst="leftArrow">
            <a:avLst>
              <a:gd name="adj1" fmla="val 50000"/>
              <a:gd name="adj2" fmla="val 49995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pt-PT">
              <a:latin typeface="Trebuchet MS" pitchFamily="34" charset="0"/>
            </a:endParaRPr>
          </a:p>
        </p:txBody>
      </p:sp>
      <p:sp>
        <p:nvSpPr>
          <p:cNvPr id="64526" name="AutoShape 1038"/>
          <p:cNvSpPr>
            <a:spLocks noChangeArrowheads="1"/>
          </p:cNvSpPr>
          <p:nvPr/>
        </p:nvSpPr>
        <p:spPr bwMode="auto">
          <a:xfrm rot="5375592">
            <a:off x="4226965" y="2475721"/>
            <a:ext cx="685780" cy="458787"/>
          </a:xfrm>
          <a:prstGeom prst="leftArrow">
            <a:avLst>
              <a:gd name="adj1" fmla="val 50370"/>
              <a:gd name="adj2" fmla="val 24565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pt-PT">
              <a:latin typeface="Trebuchet MS" pitchFamily="34" charset="0"/>
            </a:endParaRPr>
          </a:p>
        </p:txBody>
      </p:sp>
      <p:sp>
        <p:nvSpPr>
          <p:cNvPr id="64527" name="AutoShape 1039"/>
          <p:cNvSpPr>
            <a:spLocks noChangeArrowheads="1"/>
          </p:cNvSpPr>
          <p:nvPr/>
        </p:nvSpPr>
        <p:spPr bwMode="auto">
          <a:xfrm>
            <a:off x="5791200" y="1854246"/>
            <a:ext cx="583741" cy="506597"/>
          </a:xfrm>
          <a:prstGeom prst="leftArrow">
            <a:avLst>
              <a:gd name="adj1" fmla="val 48370"/>
              <a:gd name="adj2" fmla="val 72087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pt-PT">
              <a:latin typeface="Trebuchet MS" pitchFamily="34" charset="0"/>
            </a:endParaRPr>
          </a:p>
        </p:txBody>
      </p:sp>
      <p:sp>
        <p:nvSpPr>
          <p:cNvPr id="9254" name="Rectangle 1041"/>
          <p:cNvSpPr>
            <a:spLocks noChangeArrowheads="1"/>
          </p:cNvSpPr>
          <p:nvPr/>
        </p:nvSpPr>
        <p:spPr bwMode="auto">
          <a:xfrm>
            <a:off x="457200" y="152400"/>
            <a:ext cx="8001000" cy="1219200"/>
          </a:xfrm>
          <a:prstGeom prst="rect">
            <a:avLst/>
          </a:prstGeom>
          <a:solidFill>
            <a:srgbClr val="0033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pt-PT" sz="2800">
                <a:solidFill>
                  <a:srgbClr val="FFFF00"/>
                </a:solidFill>
              </a:rPr>
              <a:t>Relações Entre Recursos, Capacidades </a:t>
            </a:r>
          </a:p>
          <a:p>
            <a:pPr algn="ctr"/>
            <a:r>
              <a:rPr lang="pt-PT" sz="2800">
                <a:solidFill>
                  <a:srgbClr val="FFFF00"/>
                </a:solidFill>
              </a:rPr>
              <a:t>e Vantagem Competitiva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41"/>
          <p:cNvSpPr>
            <a:spLocks noChangeArrowheads="1"/>
          </p:cNvSpPr>
          <p:nvPr/>
        </p:nvSpPr>
        <p:spPr bwMode="auto">
          <a:xfrm>
            <a:off x="457200" y="152400"/>
            <a:ext cx="8001000" cy="1219200"/>
          </a:xfrm>
          <a:prstGeom prst="rect">
            <a:avLst/>
          </a:prstGeom>
          <a:solidFill>
            <a:srgbClr val="0033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pt-PT" sz="3200">
                <a:solidFill>
                  <a:srgbClr val="FFFF00"/>
                </a:solidFill>
              </a:rPr>
              <a:t>Os Recursos da Empresa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34338" cy="5400675"/>
          </a:xfrm>
        </p:spPr>
        <p:txBody>
          <a:bodyPr/>
          <a:lstStyle/>
          <a:p>
            <a:pPr>
              <a:buFontTx/>
              <a:buNone/>
            </a:pPr>
            <a:r>
              <a:rPr lang="pt-PT" sz="2400" b="1" smtClean="0">
                <a:solidFill>
                  <a:schemeClr val="bg1"/>
                </a:solidFill>
              </a:rPr>
              <a:t>Recursos Tangíveis</a:t>
            </a:r>
            <a:endParaRPr lang="en-AU" sz="2400" smtClean="0">
              <a:solidFill>
                <a:schemeClr val="bg1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PT" sz="2400" u="sng" smtClean="0">
                <a:solidFill>
                  <a:schemeClr val="bg1"/>
                </a:solidFill>
              </a:rPr>
              <a:t>Recursos financeiros:</a:t>
            </a:r>
            <a:endParaRPr lang="en-AU" sz="2400" smtClean="0">
              <a:solidFill>
                <a:schemeClr val="bg1"/>
              </a:solidFill>
            </a:endParaRP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pt-PT" sz="2400" smtClean="0"/>
              <a:t>Capacidade de endividamento</a:t>
            </a:r>
            <a:endParaRPr lang="en-AU" sz="2400" smtClean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pt-PT" sz="2400" smtClean="0"/>
              <a:t>Geração de fundos internos</a:t>
            </a:r>
            <a:endParaRPr lang="en-AU" sz="2400" smtClean="0"/>
          </a:p>
          <a:p>
            <a:pPr>
              <a:spcAft>
                <a:spcPts val="1200"/>
              </a:spcAft>
            </a:pPr>
            <a:r>
              <a:rPr lang="pt-PT" sz="2400" u="sng" smtClean="0">
                <a:solidFill>
                  <a:schemeClr val="bg1"/>
                </a:solidFill>
              </a:rPr>
              <a:t>Recursos físicos:</a:t>
            </a:r>
            <a:endParaRPr lang="en-AU" sz="2400" smtClean="0">
              <a:solidFill>
                <a:schemeClr val="bg1"/>
              </a:solidFill>
            </a:endParaRP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pt-PT" sz="2400" smtClean="0"/>
              <a:t> Localização, dimensão, sofisticação e flexibilidade da fábrica e equipamento</a:t>
            </a:r>
            <a:endParaRPr lang="en-AU" sz="2400" smtClean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pt-PT" sz="2400" smtClean="0"/>
              <a:t>Localização e usos alternativos para os terrenos e edifícios</a:t>
            </a:r>
            <a:endParaRPr lang="en-AU" sz="2400" smtClean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pt-PT" sz="2400" smtClean="0"/>
              <a:t>Reservas de matérias primas</a:t>
            </a:r>
            <a:endParaRPr lang="en-AU" sz="2400" smtClean="0"/>
          </a:p>
          <a:p>
            <a:pPr>
              <a:spcAft>
                <a:spcPts val="1200"/>
              </a:spcAft>
              <a:buFontTx/>
              <a:buNone/>
            </a:pPr>
            <a:endParaRPr lang="pt-PT" sz="2000" smtClean="0"/>
          </a:p>
          <a:p>
            <a:pPr>
              <a:spcAft>
                <a:spcPts val="1200"/>
              </a:spcAft>
            </a:pPr>
            <a:endParaRPr lang="en-A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½ Floppy (A:)">
  <a:themeElements>
    <a:clrScheme name="3½ Floppy (A:) 4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3½ Floppy (A:)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spAutoFit/>
      </a:bodyPr>
      <a:lstStyle>
        <a:defPPr>
          <a:spcBef>
            <a:spcPts val="0"/>
          </a:spcBef>
          <a:defRPr sz="2000" dirty="0"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3½ Floppy (A: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½ Floppy (A: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295615999</TotalTime>
  <Pages>17</Pages>
  <Words>1337</Words>
  <Application>Microsoft Office PowerPoint</Application>
  <PresentationFormat>Apresentação no Ecrã (4:3)</PresentationFormat>
  <Paragraphs>479</Paragraphs>
  <Slides>22</Slides>
  <Notes>5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22</vt:i4>
      </vt:variant>
    </vt:vector>
  </HeadingPairs>
  <TitlesOfParts>
    <vt:vector size="29" baseType="lpstr">
      <vt:lpstr>Arial</vt:lpstr>
      <vt:lpstr>Times New Roman</vt:lpstr>
      <vt:lpstr>Trebuchet MS</vt:lpstr>
      <vt:lpstr>Calibri</vt:lpstr>
      <vt:lpstr>New York</vt:lpstr>
      <vt:lpstr>Helvetica</vt:lpstr>
      <vt:lpstr>3½ Floppy (A:)</vt:lpstr>
      <vt:lpstr>Análise de Recursos e Capacidades</vt:lpstr>
      <vt:lpstr>Agenda</vt:lpstr>
      <vt:lpstr>Apresentação do PowerPoint</vt:lpstr>
      <vt:lpstr>Apresentação do PowerPoint</vt:lpstr>
      <vt:lpstr>A Vantagem Competitiva e sua Sustentação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 A Evolução da Honda Baseada e Recursos e Capacidades</vt:lpstr>
      <vt:lpstr>Dilema da Kodak</vt:lpstr>
      <vt:lpstr>Apresentação do PowerPoint</vt:lpstr>
      <vt:lpstr>  Reconhecendo os Recursos e Capacidades da VW</vt:lpstr>
      <vt:lpstr>Apresentação do PowerPoint</vt:lpstr>
      <vt:lpstr>Apresentação do PowerPoint</vt:lpstr>
      <vt:lpstr>Classificação das Competências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5.1.  Shifting From an Industry  Focus to a Resource Focus</dc:title>
  <dc:creator>Roberta</dc:creator>
  <cp:lastModifiedBy>user</cp:lastModifiedBy>
  <cp:revision>96</cp:revision>
  <cp:lastPrinted>1601-01-01T00:00:00Z</cp:lastPrinted>
  <dcterms:created xsi:type="dcterms:W3CDTF">1998-04-30T12:50:10Z</dcterms:created>
  <dcterms:modified xsi:type="dcterms:W3CDTF">2013-10-30T22:11:17Z</dcterms:modified>
</cp:coreProperties>
</file>