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2" r:id="rId5"/>
    <p:sldId id="258" r:id="rId6"/>
    <p:sldId id="260" r:id="rId7"/>
    <p:sldId id="261" r:id="rId8"/>
    <p:sldId id="263" r:id="rId9"/>
    <p:sldId id="259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00" autoAdjust="0"/>
  </p:normalViewPr>
  <p:slideViewPr>
    <p:cSldViewPr>
      <p:cViewPr varScale="1">
        <p:scale>
          <a:sx n="67" d="100"/>
          <a:sy n="67" d="100"/>
        </p:scale>
        <p:origin x="-11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B3D19-7DCD-43FE-8F53-59D7D33A64FD}" type="datetimeFigureOut">
              <a:rPr lang="pt-PT" smtClean="0"/>
              <a:pPr/>
              <a:t>18-01-2015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64959-1DFB-4AE5-9EBC-F3D87ED52338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</a:rPr>
              <a:t>Texto argumentativo</a:t>
            </a:r>
            <a:endParaRPr lang="pt-PT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pt-PT" sz="7200" dirty="0" smtClean="0">
                <a:solidFill>
                  <a:schemeClr val="accent1"/>
                </a:solidFill>
                <a:sym typeface="Wingdings"/>
              </a:rPr>
              <a:t></a:t>
            </a:r>
          </a:p>
          <a:p>
            <a:r>
              <a:rPr lang="pt-PT" sz="4600" dirty="0" smtClean="0">
                <a:solidFill>
                  <a:schemeClr val="accent1"/>
                </a:solidFill>
              </a:rPr>
              <a:t>Oficina de escrita</a:t>
            </a:r>
          </a:p>
          <a:p>
            <a:endParaRPr lang="pt-PT" sz="7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t-PT" b="1" dirty="0" smtClean="0">
                <a:solidFill>
                  <a:srgbClr val="C00000"/>
                </a:solidFill>
              </a:rPr>
              <a:t>Argumentar é …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PT" dirty="0" smtClean="0"/>
              <a:t> </a:t>
            </a:r>
          </a:p>
          <a:p>
            <a:pPr algn="just"/>
            <a:r>
              <a:rPr lang="pt-PT" dirty="0" smtClean="0"/>
              <a:t>Exprimir uma convicção ou um ponto de vista, baseados na verdade, de modo a convencer o ouvinte/leitor. </a:t>
            </a:r>
            <a:r>
              <a:rPr lang="pt-PT" dirty="0" smtClean="0"/>
              <a:t>É, pois</a:t>
            </a:r>
            <a:r>
              <a:rPr lang="pt-PT" dirty="0" smtClean="0"/>
              <a:t>, necessário que apresentemos um raciocínio coerente e convicente.</a:t>
            </a:r>
          </a:p>
          <a:p>
            <a:pPr algn="just"/>
            <a:r>
              <a:rPr lang="pt-PT" dirty="0" smtClean="0"/>
              <a:t>O texto argumentativo é, por isso, um texto que visa convencer, persuadir ou influenciar o ouvinte/leitor através da apresentação de uma tese (ponto de vista), cuja veracidade deve ser demonstrada e provada através de argumentos adequados. 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692700"/>
          <a:ext cx="8064896" cy="6006256"/>
        </p:xfrm>
        <a:graphic>
          <a:graphicData uri="http://schemas.openxmlformats.org/drawingml/2006/table">
            <a:tbl>
              <a:tblPr/>
              <a:tblGrid>
                <a:gridCol w="3124272"/>
                <a:gridCol w="4940624"/>
              </a:tblGrid>
              <a:tr h="353309">
                <a:tc>
                  <a:txBody>
                    <a:bodyPr/>
                    <a:lstStyle/>
                    <a:p>
                      <a:r>
                        <a:rPr lang="pt-PT" sz="1000" b="1" dirty="0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reiterar, reafirmar</a:t>
                      </a:r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retomando a questão, penso  que, a meu ver, creio que, estou certo, em nosso entender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concordar, provar, exprimir certeza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 smtClean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efetivamente</a:t>
                      </a:r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, com efeito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9965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refutar, manifestar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oposição, restringir ideias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entanto, mas, todavia, contudo, porém, apesar de, em sentido contrário, refutando, pelo contrário, ao contrário, por outro lado, com a ressalva de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exemplificar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por exemplo, como se pode  ver, assim, tome-se como exemplo, é o caso de, é o que acontece com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explicitar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significa isto que, explicitando melhor, não se pretende com  isto, quer isto dizer, a saber, isto é, por outras palavras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concluir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finalmente, enfim, em conclusão, concluindo,  para terminar, em suma, por conseguinte, por consequência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conexões de tempo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então, após, depois, antes, anteriormente, em seguida, seguidamente, quando, até que, a princípio, por fim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referenciar espaço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aqui, ali, lá, acolá, além, naquele lugar, o lugar onde, ao lado de, à esquerda, à direita, ao centro, no meio, mais adiante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9965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indicar ordem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 primeiro lugar, primeiramente, em segundo lugar, seguidamente, em seguida, começando por, antes de mais, por último, por fim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conexões de causa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porque, visto que, dado que, uma vez que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 dirty="0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conexões de consequência</a:t>
                      </a:r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 tal modo que, de forma que, tanto que, e por isso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 dirty="0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expressar condição, hipótese</a:t>
                      </a:r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se, a menos que, a não ser que, desde que, supondo que, se por hipótese, admitindo que, </a:t>
                      </a:r>
                      <a:r>
                        <a:rPr lang="pt-PT" sz="1000" dirty="0" smtClean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exceto </a:t>
                      </a:r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se, se por acaso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conexões de fim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para que, para, com o fim de, a fim de que, com o intuito de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relações aditivas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e, ora, e também, e ainda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estabelecer relações disjuntivas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ou, ou então, seja...seja, quer...quer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309">
                <a:tc>
                  <a:txBody>
                    <a:bodyPr/>
                    <a:lstStyle/>
                    <a:p>
                      <a:r>
                        <a:rPr lang="pt-PT" sz="1000" b="1">
                          <a:solidFill>
                            <a:srgbClr val="333333"/>
                          </a:solidFill>
                          <a:latin typeface="Verdana"/>
                          <a:ea typeface="Times New Roman"/>
                          <a:cs typeface="Times New Roman"/>
                        </a:rPr>
                        <a:t>para expressar semelhança, comparação</a:t>
                      </a:r>
                      <a:r>
                        <a:rPr lang="pt-PT" sz="100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dirty="0">
                          <a:solidFill>
                            <a:srgbClr val="33333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do mesmo modo, tal como, pelo mesmo motivo, pela mesma razão, igualmente, assim como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83768" y="188640"/>
            <a:ext cx="404309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Articuladores argumentativos</a:t>
            </a:r>
            <a:r>
              <a:rPr kumimoji="0" lang="pt-PT" sz="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kumimoji="0" lang="pt-PT" sz="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600" dirty="0" smtClean="0"/>
              <a:t>Proposta de escrita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b="1" dirty="0" smtClean="0"/>
              <a:t>Grupo </a:t>
            </a:r>
            <a:r>
              <a:rPr lang="pt-PT" b="1" dirty="0" smtClean="0"/>
              <a:t>III do teste dezembro</a:t>
            </a:r>
            <a:endParaRPr lang="pt-P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pt-PT" sz="2800" dirty="0" smtClean="0"/>
              <a:t>          </a:t>
            </a:r>
            <a:r>
              <a:rPr lang="pt-PT" sz="2600" dirty="0" smtClean="0"/>
              <a:t>Entre a escrita das cartas pela «mulher» do Fidalgo e as trocas de mensagem por SMS decorreu um longo período de tempo, em que as formas de comunicação se alteraram significativamente.</a:t>
            </a:r>
          </a:p>
          <a:p>
            <a:pPr algn="just">
              <a:buNone/>
            </a:pPr>
            <a:r>
              <a:rPr lang="pt-PT" sz="2600" dirty="0" smtClean="0"/>
              <a:t>           Escreve um </a:t>
            </a:r>
            <a:r>
              <a:rPr lang="pt-PT" sz="2600" b="1" dirty="0" smtClean="0"/>
              <a:t>texto argumentativo</a:t>
            </a:r>
            <a:r>
              <a:rPr lang="pt-PT" sz="2600" dirty="0" smtClean="0"/>
              <a:t>, que pudesse ser publicado num jornal escolar, no qual apresentes </a:t>
            </a:r>
            <a:r>
              <a:rPr lang="pt-PT" sz="2600" b="1" dirty="0" smtClean="0"/>
              <a:t>as vantagens da escrita para comunicar</a:t>
            </a:r>
            <a:r>
              <a:rPr lang="pt-PT" sz="2600" dirty="0" smtClean="0"/>
              <a:t>, tentando convencer os jovens da importância de  sabermos exprimir-nos por escrito.</a:t>
            </a:r>
          </a:p>
          <a:p>
            <a:pPr algn="just">
              <a:buNone/>
            </a:pPr>
            <a:r>
              <a:rPr lang="pt-PT" sz="2600" dirty="0" smtClean="0"/>
              <a:t>          O teu texto deve ter um mínimo de 180 e um máximo de 240 palavras e não deves assiná-lo.</a:t>
            </a:r>
          </a:p>
          <a:p>
            <a:pPr>
              <a:buNone/>
            </a:pPr>
            <a:r>
              <a:rPr lang="pt-PT" dirty="0" smtClean="0"/>
              <a:t> </a:t>
            </a:r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pt-PT" sz="2800" dirty="0" smtClean="0">
                <a:solidFill>
                  <a:srgbClr val="FF0000"/>
                </a:solidFill>
              </a:rPr>
              <a:t>Planificação  para texto argumentativo</a:t>
            </a:r>
            <a:endParaRPr lang="pt-PT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r>
              <a:rPr lang="pt-PT" dirty="0" smtClean="0"/>
              <a:t>Tema:Importância da escrita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1520" y="1556792"/>
          <a:ext cx="8496945" cy="4777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5256585"/>
              </a:tblGrid>
              <a:tr h="1028686">
                <a:tc>
                  <a:txBody>
                    <a:bodyPr/>
                    <a:lstStyle/>
                    <a:p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Introdução:</a:t>
                      </a:r>
                      <a:r>
                        <a:rPr lang="pt-PT" baseline="0" dirty="0" smtClean="0">
                          <a:solidFill>
                            <a:schemeClr val="tx1"/>
                          </a:solidFill>
                        </a:rPr>
                        <a:t> tese/ posição tomada</a:t>
                      </a:r>
                    </a:p>
                    <a:p>
                      <a:pPr algn="ctr"/>
                      <a:r>
                        <a:rPr lang="pt-PT" b="0" baseline="0" dirty="0" smtClean="0">
                          <a:solidFill>
                            <a:srgbClr val="C00000"/>
                          </a:solidFill>
                        </a:rPr>
                        <a:t>(1º parágrafo)</a:t>
                      </a:r>
                      <a:endParaRPr lang="pt-PT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A escrita é essencial na </a:t>
                      </a:r>
                      <a:r>
                        <a:rPr lang="pt-PT" baseline="0" dirty="0" smtClean="0">
                          <a:solidFill>
                            <a:schemeClr val="tx1"/>
                          </a:solidFill>
                        </a:rPr>
                        <a:t>comunicação,</a:t>
                      </a:r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tem muitas vantagens  e tem se ser preservada.</a:t>
                      </a:r>
                      <a:endParaRPr lang="pt-P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571714">
                <a:tc>
                  <a:txBody>
                    <a:bodyPr/>
                    <a:lstStyle/>
                    <a:p>
                      <a:pPr algn="ctr"/>
                      <a:endParaRPr lang="pt-PT" dirty="0" smtClean="0"/>
                    </a:p>
                    <a:p>
                      <a:pPr algn="ctr"/>
                      <a:endParaRPr lang="pt-PT" dirty="0" smtClean="0"/>
                    </a:p>
                    <a:p>
                      <a:pPr algn="ctr"/>
                      <a:r>
                        <a:rPr lang="pt-PT" b="1" dirty="0" smtClean="0"/>
                        <a:t>Desenvolvimento: </a:t>
                      </a:r>
                      <a:r>
                        <a:rPr lang="pt-PT" dirty="0" smtClean="0"/>
                        <a:t>apresentação de argumentos+ exemplos, factos...</a:t>
                      </a:r>
                    </a:p>
                    <a:p>
                      <a:pPr algn="ctr"/>
                      <a:r>
                        <a:rPr lang="pt-PT" dirty="0" smtClean="0">
                          <a:solidFill>
                            <a:srgbClr val="C00000"/>
                          </a:solidFill>
                        </a:rPr>
                        <a:t>(2º e 3º</a:t>
                      </a:r>
                      <a:r>
                        <a:rPr lang="pt-PT" baseline="0" dirty="0" smtClean="0">
                          <a:solidFill>
                            <a:srgbClr val="C00000"/>
                          </a:solidFill>
                        </a:rPr>
                        <a:t> parágrafo)</a:t>
                      </a:r>
                      <a:endParaRPr lang="pt-PT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u="sng" dirty="0" smtClean="0"/>
                        <a:t>1º argumento</a:t>
                      </a:r>
                      <a:r>
                        <a:rPr lang="pt-PT" dirty="0" smtClean="0"/>
                        <a:t>: a escrita serve para comunicar:</a:t>
                      </a:r>
                      <a:r>
                        <a:rPr lang="pt-PT" baseline="0" dirty="0" smtClean="0"/>
                        <a:t> cartas, recados, SMS, email. Grande evolução e  muitas possibilidades (desde as cartas do Fidalgo , aos SMS...)</a:t>
                      </a:r>
                    </a:p>
                    <a:p>
                      <a:r>
                        <a:rPr lang="pt-PT" u="sng" baseline="0" dirty="0" smtClean="0"/>
                        <a:t>2º argumento</a:t>
                      </a:r>
                      <a:r>
                        <a:rPr lang="pt-PT" baseline="0" dirty="0" smtClean="0"/>
                        <a:t>: é essencial na aprendizagem formal </a:t>
                      </a:r>
                    </a:p>
                    <a:p>
                      <a:r>
                        <a:rPr lang="pt-PT" baseline="0" dirty="0" smtClean="0"/>
                        <a:t>(escola). Permite guardar informação para ler mais tarde.</a:t>
                      </a:r>
                    </a:p>
                    <a:p>
                      <a:r>
                        <a:rPr lang="pt-PT" u="sng" baseline="0" dirty="0" smtClean="0"/>
                        <a:t>3º argumento: </a:t>
                      </a:r>
                      <a:r>
                        <a:rPr lang="pt-PT" u="none" baseline="0" dirty="0" smtClean="0"/>
                        <a:t>Está ameaçada devido ao uso de novas tecnologias? É fundamental os jovens saberem exprimir-se bem e usarem de forma adequada a escrita. respeitando os contextos de uso.</a:t>
                      </a:r>
                      <a:endParaRPr lang="pt-PT" u="none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pt-PT" b="1" dirty="0" smtClean="0"/>
                        <a:t>Conclusão: </a:t>
                      </a:r>
                      <a:r>
                        <a:rPr lang="pt-PT" dirty="0" smtClean="0"/>
                        <a:t>reforço da ideia inicial</a:t>
                      </a:r>
                    </a:p>
                    <a:p>
                      <a:pPr algn="ctr"/>
                      <a:r>
                        <a:rPr lang="pt-PT" dirty="0" smtClean="0">
                          <a:solidFill>
                            <a:srgbClr val="C00000"/>
                          </a:solidFill>
                        </a:rPr>
                        <a:t>(último parágrafo)</a:t>
                      </a:r>
                      <a:endParaRPr lang="pt-PT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Enquanto houver Homem haverá escrita,  na forma </a:t>
                      </a:r>
                      <a:r>
                        <a:rPr lang="pt-PT" baseline="0" dirty="0" smtClean="0"/>
                        <a:t> manuscrita ou digital</a:t>
                      </a:r>
                      <a:r>
                        <a:rPr lang="pt-PT" dirty="0" smtClean="0"/>
                        <a:t>.</a:t>
                      </a:r>
                      <a:endParaRPr lang="pt-PT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34082"/>
          </a:xfrm>
        </p:spPr>
        <p:txBody>
          <a:bodyPr>
            <a:normAutofit/>
          </a:bodyPr>
          <a:lstStyle/>
          <a:p>
            <a:r>
              <a:rPr lang="pt-PT" sz="2800" dirty="0" smtClean="0">
                <a:solidFill>
                  <a:srgbClr val="FF0000"/>
                </a:solidFill>
              </a:rPr>
              <a:t>Planificação  para texto argumentativo</a:t>
            </a:r>
            <a:endParaRPr lang="pt-PT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>
              <a:buNone/>
            </a:pPr>
            <a:r>
              <a:rPr lang="pt-PT" dirty="0" smtClean="0"/>
              <a:t>Tema: A guerra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484784"/>
          <a:ext cx="8208913" cy="4963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5328593"/>
              </a:tblGrid>
              <a:tr h="1127127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Introdução:</a:t>
                      </a:r>
                      <a:r>
                        <a:rPr lang="pt-PT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b="0" baseline="0" dirty="0" smtClean="0">
                          <a:solidFill>
                            <a:schemeClr val="tx1"/>
                          </a:solidFill>
                        </a:rPr>
                        <a:t>tese/ posição tomada</a:t>
                      </a:r>
                    </a:p>
                    <a:p>
                      <a:pPr algn="ctr"/>
                      <a:r>
                        <a:rPr lang="pt-PT" b="0" baseline="0" dirty="0" smtClean="0">
                          <a:solidFill>
                            <a:srgbClr val="C00000"/>
                          </a:solidFill>
                        </a:rPr>
                        <a:t>(1º parágrafo)</a:t>
                      </a:r>
                      <a:endParaRPr lang="pt-PT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A guerra</a:t>
                      </a:r>
                      <a:r>
                        <a:rPr lang="pt-PT" b="0" baseline="0" dirty="0" smtClean="0">
                          <a:solidFill>
                            <a:schemeClr val="tx1"/>
                          </a:solidFill>
                        </a:rPr>
                        <a:t> existe desde sempre mas tem consequências muito negativas. É necessário encontrar caminhos para a paz.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817817">
                <a:tc>
                  <a:txBody>
                    <a:bodyPr/>
                    <a:lstStyle/>
                    <a:p>
                      <a:pPr algn="ctr"/>
                      <a:endParaRPr lang="pt-PT" dirty="0" smtClean="0"/>
                    </a:p>
                    <a:p>
                      <a:pPr algn="ctr"/>
                      <a:endParaRPr lang="pt-PT" dirty="0" smtClean="0"/>
                    </a:p>
                    <a:p>
                      <a:pPr algn="ctr"/>
                      <a:r>
                        <a:rPr lang="pt-PT" b="1" dirty="0" smtClean="0"/>
                        <a:t>Desenvolvimento: </a:t>
                      </a:r>
                      <a:r>
                        <a:rPr lang="pt-PT" dirty="0" smtClean="0"/>
                        <a:t>apresentação de argumentos+ exemplos, factos...</a:t>
                      </a:r>
                    </a:p>
                    <a:p>
                      <a:pPr algn="ctr"/>
                      <a:r>
                        <a:rPr lang="pt-PT" dirty="0" smtClean="0">
                          <a:solidFill>
                            <a:srgbClr val="C00000"/>
                          </a:solidFill>
                        </a:rPr>
                        <a:t>(2º e 3º</a:t>
                      </a:r>
                      <a:r>
                        <a:rPr lang="pt-PT" baseline="0" dirty="0" smtClean="0">
                          <a:solidFill>
                            <a:srgbClr val="C00000"/>
                          </a:solidFill>
                        </a:rPr>
                        <a:t> parágrafo)</a:t>
                      </a:r>
                      <a:endParaRPr lang="pt-PT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u="sng" dirty="0" smtClean="0"/>
                        <a:t>1º argumento</a:t>
                      </a:r>
                      <a:r>
                        <a:rPr lang="pt-PT" dirty="0" smtClean="0"/>
                        <a:t>: Causas da guerra: disputa de poder ou  territórios, diferenças culturais / políticas/ religiosas  (1ª Guerra Mundial; Iraque)</a:t>
                      </a:r>
                      <a:endParaRPr lang="pt-PT" baseline="0" dirty="0" smtClean="0"/>
                    </a:p>
                    <a:p>
                      <a:r>
                        <a:rPr lang="pt-PT" u="sng" baseline="0" dirty="0" smtClean="0"/>
                        <a:t>2º argumento</a:t>
                      </a:r>
                      <a:r>
                        <a:rPr lang="pt-PT" baseline="0" dirty="0" smtClean="0"/>
                        <a:t>: Consequências negativas da guerra: morte, sofrimento de vítimas inocentes; marcas físicas e psicológicas irreversíveis ; aumento dos refugiados e deslocados (Síria)</a:t>
                      </a:r>
                    </a:p>
                    <a:p>
                      <a:r>
                        <a:rPr lang="pt-PT" u="sng" baseline="0" dirty="0" smtClean="0"/>
                        <a:t>3º argumento: </a:t>
                      </a:r>
                      <a:r>
                        <a:rPr lang="pt-PT" u="none" baseline="0" dirty="0" smtClean="0"/>
                        <a:t>a guerra assume novas formas: terrorismo, grupos extremistas ou radicais  que atacam  civis e espalham o terror</a:t>
                      </a:r>
                      <a:endParaRPr lang="pt-PT" u="none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001904">
                <a:tc>
                  <a:txBody>
                    <a:bodyPr/>
                    <a:lstStyle/>
                    <a:p>
                      <a:r>
                        <a:rPr lang="pt-PT" b="1" dirty="0" smtClean="0"/>
                        <a:t>Conclusão: </a:t>
                      </a:r>
                      <a:r>
                        <a:rPr lang="pt-PT" dirty="0" smtClean="0"/>
                        <a:t>reforço da ideia inicial</a:t>
                      </a:r>
                    </a:p>
                    <a:p>
                      <a:pPr algn="ctr"/>
                      <a:r>
                        <a:rPr lang="pt-PT" dirty="0" smtClean="0">
                          <a:solidFill>
                            <a:srgbClr val="C00000"/>
                          </a:solidFill>
                        </a:rPr>
                        <a:t>(último parágrafo)</a:t>
                      </a:r>
                      <a:endParaRPr lang="pt-PT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Há sinais de mudança? Possibilidades de todos se unirem em torno de valores que defendam a Humanidade: tolerância, respeito?...</a:t>
                      </a:r>
                      <a:endParaRPr lang="pt-PT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t-PT" sz="3200" dirty="0" smtClean="0"/>
              <a:t>Proposta de escrita de texto de opinião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pt-PT" sz="2000" dirty="0" smtClean="0"/>
              <a:t>Elabora um texto de opinião, com um mínimo de 180 e um máximo de 240 palavras, baseando-te na afirmação e no esquema textual seguidamente propostos.</a:t>
            </a:r>
            <a:endParaRPr lang="pt-PT" sz="2400" dirty="0" smtClean="0"/>
          </a:p>
          <a:p>
            <a:pPr marL="457200" indent="-457200">
              <a:buNone/>
            </a:pPr>
            <a:endParaRPr lang="pt-PT" sz="2400" dirty="0" smtClean="0"/>
          </a:p>
          <a:p>
            <a:pPr marL="457200" indent="-457200">
              <a:buNone/>
            </a:pPr>
            <a:r>
              <a:rPr lang="pt-PT" sz="2400" b="1" dirty="0" smtClean="0"/>
              <a:t>            Afirmação:</a:t>
            </a:r>
          </a:p>
          <a:p>
            <a:pPr marL="457200" indent="-457200">
              <a:buNone/>
            </a:pPr>
            <a:r>
              <a:rPr lang="pt-PT" sz="2400" b="1" dirty="0" smtClean="0"/>
              <a:t>            A </a:t>
            </a:r>
            <a:r>
              <a:rPr lang="pt-PT" sz="2400" b="1" i="1" dirty="0" smtClean="0"/>
              <a:t>Web</a:t>
            </a:r>
            <a:r>
              <a:rPr lang="pt-PT" sz="2400" b="1" dirty="0" smtClean="0"/>
              <a:t> é tão viciante como o álcool ou a droga e tem cada vez mais dependentes, inclusive crianças. É apelidada de “doença das novas tecnologias” (ciberdependência) e atinge cada vez mais gente por todo o mundo.</a:t>
            </a:r>
          </a:p>
          <a:p>
            <a:pPr marL="457200" indent="-457200">
              <a:buNone/>
            </a:pPr>
            <a:r>
              <a:rPr lang="pt-PT" sz="2400" dirty="0" smtClean="0"/>
              <a:t>                                                                                   in </a:t>
            </a:r>
            <a:r>
              <a:rPr lang="pt-PT" sz="2400" i="1" dirty="0" smtClean="0"/>
              <a:t>Público</a:t>
            </a:r>
          </a:p>
          <a:p>
            <a:pPr marL="457200" indent="-457200">
              <a:buNone/>
            </a:pPr>
            <a:endParaRPr lang="pt-PT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pt-PT" sz="28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Esquema textual:</a:t>
            </a:r>
            <a:endParaRPr lang="pt-PT" sz="28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lnSpcReduction="10000"/>
          </a:bodyPr>
          <a:lstStyle/>
          <a:p>
            <a:pPr marL="571500" indent="-571500">
              <a:buAutoNum type="romanUcPeriod"/>
            </a:pPr>
            <a:r>
              <a:rPr lang="pt-PT" sz="2400" b="1" dirty="0" smtClean="0">
                <a:solidFill>
                  <a:schemeClr val="accent1">
                    <a:lumMod val="75000"/>
                  </a:schemeClr>
                </a:solidFill>
              </a:rPr>
              <a:t>Introdução</a:t>
            </a:r>
          </a:p>
          <a:p>
            <a:pPr marL="571500" indent="-571500">
              <a:buNone/>
            </a:pPr>
            <a:r>
              <a:rPr lang="pt-PT" sz="2400" dirty="0" smtClean="0"/>
              <a:t>1.Tema: A ciberdependência</a:t>
            </a:r>
          </a:p>
          <a:p>
            <a:pPr marL="571500" indent="-571500">
              <a:buNone/>
            </a:pPr>
            <a:r>
              <a:rPr lang="pt-PT" sz="2400" dirty="0" smtClean="0"/>
              <a:t>2. Uma realidade social que pode tornar-se preocupante.</a:t>
            </a:r>
            <a:endParaRPr lang="pt-PT" dirty="0" smtClean="0"/>
          </a:p>
          <a:p>
            <a:pPr marL="571500" indent="-571500">
              <a:buNone/>
            </a:pPr>
            <a:r>
              <a:rPr lang="pt-PT" sz="2400" b="1" dirty="0" smtClean="0">
                <a:solidFill>
                  <a:schemeClr val="tx2">
                    <a:lumMod val="75000"/>
                  </a:schemeClr>
                </a:solidFill>
              </a:rPr>
              <a:t>II. Desenvolvimento</a:t>
            </a:r>
          </a:p>
          <a:p>
            <a:pPr marL="571500" indent="-571500">
              <a:buAutoNum type="arabicPeriod"/>
            </a:pPr>
            <a:r>
              <a:rPr lang="pt-PT" sz="2400" dirty="0" smtClean="0"/>
              <a:t>Comparação do uso da </a:t>
            </a:r>
            <a:r>
              <a:rPr lang="pt-PT" sz="2400" i="1" dirty="0" smtClean="0"/>
              <a:t>Web</a:t>
            </a:r>
            <a:r>
              <a:rPr lang="pt-PT" sz="2400" dirty="0" smtClean="0"/>
              <a:t> a uma doença a um vício: porquê?</a:t>
            </a:r>
          </a:p>
          <a:p>
            <a:pPr marL="571500" indent="-571500">
              <a:buAutoNum type="arabicPeriod"/>
            </a:pPr>
            <a:r>
              <a:rPr lang="pt-PT" sz="2400" dirty="0" smtClean="0"/>
              <a:t>Utilizadores mais dependentes: crianças, jovens, adultos?</a:t>
            </a:r>
          </a:p>
          <a:p>
            <a:pPr marL="571500" indent="-571500">
              <a:buAutoNum type="arabicPeriod"/>
            </a:pPr>
            <a:r>
              <a:rPr lang="pt-PT" sz="2400" dirty="0" smtClean="0"/>
              <a:t>Aspetos positivos / negativos da utilização da </a:t>
            </a:r>
            <a:r>
              <a:rPr lang="pt-PT" sz="2400" i="1" dirty="0" smtClean="0"/>
              <a:t>Web</a:t>
            </a:r>
          </a:p>
          <a:p>
            <a:pPr marL="571500" indent="-571500">
              <a:buNone/>
            </a:pPr>
            <a:endParaRPr lang="pt-PT" sz="2400" dirty="0" smtClean="0"/>
          </a:p>
          <a:p>
            <a:pPr marL="571500" indent="-571500">
              <a:buNone/>
            </a:pPr>
            <a:r>
              <a:rPr lang="pt-PT" sz="2400" dirty="0" smtClean="0"/>
              <a:t>III. Conclusão</a:t>
            </a:r>
          </a:p>
          <a:p>
            <a:pPr marL="571500" indent="-571500">
              <a:buAutoNum type="arabicPeriod"/>
            </a:pPr>
            <a:r>
              <a:rPr lang="pt-PT" sz="2400" dirty="0" smtClean="0"/>
              <a:t>Retoma do tema</a:t>
            </a:r>
          </a:p>
          <a:p>
            <a:pPr marL="571500" indent="-571500">
              <a:buAutoNum type="arabicPeriod"/>
            </a:pPr>
            <a:r>
              <a:rPr lang="pt-PT" sz="2400" dirty="0" smtClean="0"/>
              <a:t>Reflexão final com opinião pessoal ( concordância / discordância) sobre a afirmação.</a:t>
            </a:r>
          </a:p>
          <a:p>
            <a:pPr marL="571500" indent="-571500">
              <a:buAutoNum type="arabicPeriod"/>
            </a:pPr>
            <a:endParaRPr lang="pt-PT" sz="2400" dirty="0" smtClean="0"/>
          </a:p>
          <a:p>
            <a:pPr marL="571500" indent="-571500">
              <a:buAutoNum type="arabicPeriod"/>
            </a:pPr>
            <a:endParaRPr lang="pt-PT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23528" y="692697"/>
          <a:ext cx="8496944" cy="6006232"/>
        </p:xfrm>
        <a:graphic>
          <a:graphicData uri="http://schemas.openxmlformats.org/drawingml/2006/table">
            <a:tbl>
              <a:tblPr/>
              <a:tblGrid>
                <a:gridCol w="1872208"/>
                <a:gridCol w="5544616"/>
                <a:gridCol w="636843"/>
                <a:gridCol w="443277"/>
              </a:tblGrid>
              <a:tr h="277762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600" b="1" dirty="0">
                          <a:latin typeface="Cambria"/>
                          <a:ea typeface="Times New Roman"/>
                          <a:cs typeface="Times New Roman"/>
                        </a:rPr>
                        <a:t>Planificação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600" b="1" dirty="0"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600" b="1" dirty="0">
                          <a:latin typeface="Cambria"/>
                          <a:ea typeface="Times New Roman"/>
                          <a:cs typeface="Times New Roman"/>
                        </a:rPr>
                        <a:t>e  escrita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100" b="1" dirty="0">
                          <a:latin typeface="Cambria"/>
                          <a:ea typeface="Times New Roman"/>
                          <a:cs typeface="Times New Roman"/>
                        </a:rPr>
                        <a:t>Autoavaliação</a:t>
                      </a:r>
                      <a:endParaRPr lang="pt-P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610717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Elaborei o plano-guia do meu texto de acordo com o tipo de texto ( carta, narrativa, texto descritivo, </a:t>
                      </a: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argumentativo...)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100">
                          <a:latin typeface="Calibri"/>
                          <a:ea typeface="Calibri"/>
                          <a:cs typeface="Times New Roman"/>
                        </a:rPr>
                        <a:t>SIM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100" dirty="0">
                          <a:latin typeface="Calibri"/>
                          <a:ea typeface="Calibri"/>
                          <a:cs typeface="Times New Roman"/>
                        </a:rPr>
                        <a:t>NÃO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32431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Respeitei o tema</a:t>
                      </a:r>
                      <a:r>
                        <a:rPr lang="pt-PT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proposto</a:t>
                      </a: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12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Assumi uma posição crítica e fundamentada relativamente</a:t>
                      </a:r>
                      <a:r>
                        <a:rPr lang="pt-PT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ao tema</a:t>
                      </a: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46203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Redigi </a:t>
                      </a: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o texto na primeira pessoa</a:t>
                      </a:r>
                      <a:r>
                        <a:rPr lang="pt-PT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e usei marcas reveladores de um disc. Opinativo: no meu entender/ na minha opinião/ eu acho...*)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35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 smtClean="0">
                          <a:latin typeface="Calibri"/>
                          <a:ea typeface="Calibri"/>
                          <a:cs typeface="Times New Roman"/>
                        </a:rPr>
                        <a:t>Estruturei</a:t>
                      </a:r>
                      <a:r>
                        <a:rPr lang="pt-PT" sz="1400" baseline="0" dirty="0" smtClean="0">
                          <a:latin typeface="Calibri"/>
                          <a:ea typeface="Calibri"/>
                          <a:cs typeface="Times New Roman"/>
                        </a:rPr>
                        <a:t> o texto em três partes distintas: introdução, desenvolvimento, conclusão)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37034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Escolhi os articuladores para que o meu texto fosse coerente.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370349">
                <a:tc row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600" b="1" dirty="0">
                          <a:latin typeface="Cambria"/>
                          <a:ea typeface="Times New Roman"/>
                          <a:cs typeface="Times New Roman"/>
                        </a:rPr>
                        <a:t>Revisão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1. Reli o texto para o corrigir a nível de :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a) ortografia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b) acentuação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c) pontuação das frases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22904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d) criação / eliminação de parágrafos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e) tempos verbais incorretos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f) frases pouco claras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g) organização das ideias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h) repetição de ideias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8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i)  informação pouco pertinente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D5"/>
                    </a:solidFill>
                  </a:tcPr>
                </a:tc>
              </a:tr>
              <a:tr h="538699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r>
                        <a:rPr lang="pt-PT" sz="1400" dirty="0">
                          <a:latin typeface="Calibri"/>
                          <a:ea typeface="Calibri"/>
                          <a:cs typeface="Times New Roman"/>
                        </a:rPr>
                        <a:t>   j) introdução de conectores adequados</a:t>
                      </a: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2920" algn="l"/>
                        </a:tabLst>
                      </a:pPr>
                      <a:endParaRPr lang="pt-PT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044" marR="48044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13238" algn="l"/>
              </a:tabLst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18864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 smtClean="0">
                <a:solidFill>
                  <a:srgbClr val="00B050"/>
                </a:solidFill>
              </a:rPr>
              <a:t>Autoavaliação do texto escrito</a:t>
            </a:r>
            <a:endParaRPr lang="pt-PT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1096</Words>
  <Application>Microsoft Office PowerPoint</Application>
  <PresentationFormat>On-screen Show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Texto argumentativo</vt:lpstr>
      <vt:lpstr>Argumentar é …</vt:lpstr>
      <vt:lpstr>Slide 3</vt:lpstr>
      <vt:lpstr>Proposta de escrita Grupo III do teste dezembro</vt:lpstr>
      <vt:lpstr>Planificação  para texto argumentativo</vt:lpstr>
      <vt:lpstr>Planificação  para texto argumentativo</vt:lpstr>
      <vt:lpstr>Proposta de escrita de texto de opinião</vt:lpstr>
      <vt:lpstr>Esquema textual: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argumentativo</dc:title>
  <dc:creator>Rui Cardoso</dc:creator>
  <cp:lastModifiedBy>Rui Cardoso</cp:lastModifiedBy>
  <cp:revision>4</cp:revision>
  <dcterms:created xsi:type="dcterms:W3CDTF">2013-12-02T01:47:46Z</dcterms:created>
  <dcterms:modified xsi:type="dcterms:W3CDTF">2015-01-18T23:27:04Z</dcterms:modified>
</cp:coreProperties>
</file>