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429" r:id="rId2"/>
    <p:sldId id="507" r:id="rId3"/>
    <p:sldId id="451" r:id="rId4"/>
    <p:sldId id="514" r:id="rId5"/>
    <p:sldId id="375" r:id="rId6"/>
    <p:sldId id="458" r:id="rId7"/>
    <p:sldId id="510" r:id="rId8"/>
    <p:sldId id="511" r:id="rId9"/>
    <p:sldId id="460" r:id="rId10"/>
    <p:sldId id="508" r:id="rId11"/>
    <p:sldId id="509" r:id="rId12"/>
    <p:sldId id="518" r:id="rId13"/>
    <p:sldId id="516" r:id="rId14"/>
    <p:sldId id="448" r:id="rId15"/>
    <p:sldId id="512" r:id="rId16"/>
    <p:sldId id="517" r:id="rId17"/>
    <p:sldId id="513" r:id="rId18"/>
    <p:sldId id="515" r:id="rId19"/>
    <p:sldId id="463" r:id="rId20"/>
    <p:sldId id="464" r:id="rId21"/>
    <p:sldId id="465" r:id="rId22"/>
    <p:sldId id="485" r:id="rId23"/>
    <p:sldId id="482" r:id="rId24"/>
    <p:sldId id="483" r:id="rId25"/>
    <p:sldId id="467" r:id="rId26"/>
    <p:sldId id="519" r:id="rId27"/>
    <p:sldId id="520" r:id="rId28"/>
    <p:sldId id="502" r:id="rId29"/>
    <p:sldId id="503" r:id="rId30"/>
    <p:sldId id="504" r:id="rId31"/>
    <p:sldId id="505" r:id="rId32"/>
    <p:sldId id="470" r:id="rId33"/>
    <p:sldId id="506" r:id="rId34"/>
    <p:sldId id="473" r:id="rId35"/>
    <p:sldId id="474" r:id="rId36"/>
    <p:sldId id="495" r:id="rId37"/>
    <p:sldId id="496" r:id="rId38"/>
    <p:sldId id="497" r:id="rId39"/>
    <p:sldId id="498" r:id="rId40"/>
    <p:sldId id="499" r:id="rId41"/>
    <p:sldId id="500" r:id="rId42"/>
    <p:sldId id="501" r:id="rId43"/>
    <p:sldId id="521" r:id="rId44"/>
    <p:sldId id="522" r:id="rId45"/>
    <p:sldId id="420" r:id="rId46"/>
    <p:sldId id="523" r:id="rId47"/>
    <p:sldId id="432" r:id="rId48"/>
    <p:sldId id="433" r:id="rId49"/>
  </p:sldIdLst>
  <p:sldSz cx="9144000" cy="6858000" type="screen4x3"/>
  <p:notesSz cx="6873875" cy="10063163"/>
  <p:defaultTextStyle>
    <a:defPPr>
      <a:defRPr lang="en-GB"/>
    </a:defPPr>
    <a:lvl1pPr algn="l" defTabSz="449263" rtl="0" eaLnBrk="0" fontAlgn="base" hangingPunct="0">
      <a:lnSpc>
        <a:spcPct val="150000"/>
      </a:lnSpc>
      <a:spcBef>
        <a:spcPct val="0"/>
      </a:spcBef>
      <a:spcAft>
        <a:spcPct val="0"/>
      </a:spcAft>
      <a:buFont typeface="Arial" pitchFamily="34" charset="0"/>
      <a:defRPr sz="2400" b="1" kern="1200">
        <a:solidFill>
          <a:schemeClr val="bg1"/>
        </a:solidFill>
        <a:latin typeface="Times New Roman" pitchFamily="18" charset="0"/>
        <a:ea typeface="+mn-ea"/>
        <a:cs typeface="Times New Roman" pitchFamily="18" charset="0"/>
      </a:defRPr>
    </a:lvl1pPr>
    <a:lvl2pPr marL="457200" algn="l" defTabSz="449263" rtl="0" eaLnBrk="0" fontAlgn="base" hangingPunct="0">
      <a:lnSpc>
        <a:spcPct val="150000"/>
      </a:lnSpc>
      <a:spcBef>
        <a:spcPct val="0"/>
      </a:spcBef>
      <a:spcAft>
        <a:spcPct val="0"/>
      </a:spcAft>
      <a:buFont typeface="Arial" pitchFamily="34" charset="0"/>
      <a:defRPr sz="2400" b="1" kern="1200">
        <a:solidFill>
          <a:schemeClr val="bg1"/>
        </a:solidFill>
        <a:latin typeface="Times New Roman" pitchFamily="18" charset="0"/>
        <a:ea typeface="+mn-ea"/>
        <a:cs typeface="Times New Roman" pitchFamily="18" charset="0"/>
      </a:defRPr>
    </a:lvl2pPr>
    <a:lvl3pPr marL="914400" algn="l" defTabSz="449263" rtl="0" eaLnBrk="0" fontAlgn="base" hangingPunct="0">
      <a:lnSpc>
        <a:spcPct val="150000"/>
      </a:lnSpc>
      <a:spcBef>
        <a:spcPct val="0"/>
      </a:spcBef>
      <a:spcAft>
        <a:spcPct val="0"/>
      </a:spcAft>
      <a:buFont typeface="Arial" pitchFamily="34" charset="0"/>
      <a:defRPr sz="2400" b="1" kern="1200">
        <a:solidFill>
          <a:schemeClr val="bg1"/>
        </a:solidFill>
        <a:latin typeface="Times New Roman" pitchFamily="18" charset="0"/>
        <a:ea typeface="+mn-ea"/>
        <a:cs typeface="Times New Roman" pitchFamily="18" charset="0"/>
      </a:defRPr>
    </a:lvl3pPr>
    <a:lvl4pPr marL="1371600" algn="l" defTabSz="449263" rtl="0" eaLnBrk="0" fontAlgn="base" hangingPunct="0">
      <a:lnSpc>
        <a:spcPct val="150000"/>
      </a:lnSpc>
      <a:spcBef>
        <a:spcPct val="0"/>
      </a:spcBef>
      <a:spcAft>
        <a:spcPct val="0"/>
      </a:spcAft>
      <a:buFont typeface="Arial" pitchFamily="34" charset="0"/>
      <a:defRPr sz="2400" b="1" kern="1200">
        <a:solidFill>
          <a:schemeClr val="bg1"/>
        </a:solidFill>
        <a:latin typeface="Times New Roman" pitchFamily="18" charset="0"/>
        <a:ea typeface="+mn-ea"/>
        <a:cs typeface="Times New Roman" pitchFamily="18" charset="0"/>
      </a:defRPr>
    </a:lvl4pPr>
    <a:lvl5pPr marL="1828800" algn="l" defTabSz="449263" rtl="0" eaLnBrk="0" fontAlgn="base" hangingPunct="0">
      <a:lnSpc>
        <a:spcPct val="150000"/>
      </a:lnSpc>
      <a:spcBef>
        <a:spcPct val="0"/>
      </a:spcBef>
      <a:spcAft>
        <a:spcPct val="0"/>
      </a:spcAft>
      <a:buFont typeface="Arial" pitchFamily="34" charset="0"/>
      <a:defRPr sz="2400" b="1" kern="1200">
        <a:solidFill>
          <a:schemeClr val="bg1"/>
        </a:solidFill>
        <a:latin typeface="Times New Roman" pitchFamily="18" charset="0"/>
        <a:ea typeface="+mn-ea"/>
        <a:cs typeface="Times New Roman" pitchFamily="18" charset="0"/>
      </a:defRPr>
    </a:lvl5pPr>
    <a:lvl6pPr marL="2286000" algn="l" defTabSz="914400" rtl="0" eaLnBrk="1" latinLnBrk="0" hangingPunct="1">
      <a:defRPr sz="2400" b="1" kern="1200">
        <a:solidFill>
          <a:schemeClr val="bg1"/>
        </a:solidFill>
        <a:latin typeface="Times New Roman" pitchFamily="18" charset="0"/>
        <a:ea typeface="+mn-ea"/>
        <a:cs typeface="Times New Roman" pitchFamily="18" charset="0"/>
      </a:defRPr>
    </a:lvl6pPr>
    <a:lvl7pPr marL="2743200" algn="l" defTabSz="914400" rtl="0" eaLnBrk="1" latinLnBrk="0" hangingPunct="1">
      <a:defRPr sz="2400" b="1" kern="1200">
        <a:solidFill>
          <a:schemeClr val="bg1"/>
        </a:solidFill>
        <a:latin typeface="Times New Roman" pitchFamily="18" charset="0"/>
        <a:ea typeface="+mn-ea"/>
        <a:cs typeface="Times New Roman" pitchFamily="18" charset="0"/>
      </a:defRPr>
    </a:lvl7pPr>
    <a:lvl8pPr marL="3200400" algn="l" defTabSz="914400" rtl="0" eaLnBrk="1" latinLnBrk="0" hangingPunct="1">
      <a:defRPr sz="2400" b="1" kern="1200">
        <a:solidFill>
          <a:schemeClr val="bg1"/>
        </a:solidFill>
        <a:latin typeface="Times New Roman" pitchFamily="18" charset="0"/>
        <a:ea typeface="+mn-ea"/>
        <a:cs typeface="Times New Roman" pitchFamily="18" charset="0"/>
      </a:defRPr>
    </a:lvl8pPr>
    <a:lvl9pPr marL="3657600" algn="l" defTabSz="914400" rtl="0" eaLnBrk="1" latinLnBrk="0" hangingPunct="1">
      <a:defRPr sz="2400" b="1" kern="1200">
        <a:solidFill>
          <a:schemeClr val="bg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9900"/>
    <a:srgbClr val="000099"/>
    <a:srgbClr val="663300"/>
    <a:srgbClr val="FFCC99"/>
    <a:srgbClr val="00FFFF"/>
    <a:srgbClr val="0033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0" autoAdjust="0"/>
    <p:restoredTop sz="97133" autoAdjust="0"/>
  </p:normalViewPr>
  <p:slideViewPr>
    <p:cSldViewPr>
      <p:cViewPr>
        <p:scale>
          <a:sx n="66" d="100"/>
          <a:sy n="66" d="100"/>
        </p:scale>
        <p:origin x="-1026" y="-318"/>
      </p:cViewPr>
      <p:guideLst>
        <p:guide orient="horz" pos="2160"/>
        <p:guide pos="2880"/>
      </p:guideLst>
    </p:cSldViewPr>
  </p:slideViewPr>
  <p:outlineViewPr>
    <p:cViewPr varScale="1">
      <p:scale>
        <a:sx n="170" d="200"/>
        <a:sy n="170" d="200"/>
      </p:scale>
      <p:origin x="-780" y="-84"/>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26" y="876"/>
      </p:cViewPr>
      <p:guideLst>
        <p:guide orient="horz" pos="2711"/>
        <p:guide pos="19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37.xml"/><Relationship Id="rId7" Type="http://schemas.openxmlformats.org/officeDocument/2006/relationships/slide" Target="slides/slide41.xml"/><Relationship Id="rId2" Type="http://schemas.openxmlformats.org/officeDocument/2006/relationships/slide" Target="slides/slide36.xml"/><Relationship Id="rId1" Type="http://schemas.openxmlformats.org/officeDocument/2006/relationships/slide" Target="slides/slide35.xml"/><Relationship Id="rId6" Type="http://schemas.openxmlformats.org/officeDocument/2006/relationships/slide" Target="slides/slide40.xml"/><Relationship Id="rId5" Type="http://schemas.openxmlformats.org/officeDocument/2006/relationships/slide" Target="slides/slide39.xml"/><Relationship Id="rId4"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9738" cy="503238"/>
          </a:xfrm>
          <a:prstGeom prst="rect">
            <a:avLst/>
          </a:prstGeom>
          <a:noFill/>
          <a:ln w="9525">
            <a:noFill/>
            <a:miter lim="800000"/>
            <a:headEnd/>
            <a:tailEnd/>
          </a:ln>
          <a:effectLst/>
        </p:spPr>
        <p:txBody>
          <a:bodyPr vert="horz" wrap="square" lIns="84845" tIns="42422" rIns="84845" bIns="42422" numCol="1" anchor="t" anchorCtr="0" compatLnSpc="1">
            <a:prstTxWarp prst="textNoShape">
              <a:avLst/>
            </a:prstTxWarp>
          </a:bodyPr>
          <a:lstStyle>
            <a:lvl1pPr defTabSz="415925" eaLnBrk="0" hangingPunct="0">
              <a:lnSpc>
                <a:spcPct val="87000"/>
              </a:lnSpc>
              <a:buClr>
                <a:srgbClr val="000000"/>
              </a:buClr>
              <a:buSzPct val="100000"/>
              <a:buFont typeface="Arial" charset="0"/>
              <a:buNone/>
              <a:defRPr sz="1100" b="0">
                <a:latin typeface="Arial" charset="0"/>
                <a:ea typeface="+mn-ea"/>
                <a:cs typeface="+mn-cs"/>
              </a:defRPr>
            </a:lvl1pPr>
          </a:lstStyle>
          <a:p>
            <a:pPr>
              <a:defRPr/>
            </a:pPr>
            <a:endParaRPr lang="pt-PT"/>
          </a:p>
        </p:txBody>
      </p:sp>
      <p:sp>
        <p:nvSpPr>
          <p:cNvPr id="41987" name="Rectangle 3"/>
          <p:cNvSpPr>
            <a:spLocks noGrp="1" noChangeArrowheads="1"/>
          </p:cNvSpPr>
          <p:nvPr>
            <p:ph type="dt" sz="quarter" idx="1"/>
          </p:nvPr>
        </p:nvSpPr>
        <p:spPr bwMode="auto">
          <a:xfrm>
            <a:off x="3892550" y="0"/>
            <a:ext cx="2979738" cy="503238"/>
          </a:xfrm>
          <a:prstGeom prst="rect">
            <a:avLst/>
          </a:prstGeom>
          <a:noFill/>
          <a:ln w="9525">
            <a:noFill/>
            <a:miter lim="800000"/>
            <a:headEnd/>
            <a:tailEnd/>
          </a:ln>
          <a:effectLst/>
        </p:spPr>
        <p:txBody>
          <a:bodyPr vert="horz" wrap="square" lIns="84845" tIns="42422" rIns="84845" bIns="42422" numCol="1" anchor="t" anchorCtr="0" compatLnSpc="1">
            <a:prstTxWarp prst="textNoShape">
              <a:avLst/>
            </a:prstTxWarp>
          </a:bodyPr>
          <a:lstStyle>
            <a:lvl1pPr algn="r" defTabSz="415925" eaLnBrk="0" hangingPunct="0">
              <a:lnSpc>
                <a:spcPct val="87000"/>
              </a:lnSpc>
              <a:buClr>
                <a:srgbClr val="000000"/>
              </a:buClr>
              <a:buSzPct val="100000"/>
              <a:buFont typeface="Arial" charset="0"/>
              <a:buNone/>
              <a:defRPr sz="1100" b="0">
                <a:latin typeface="Arial" charset="0"/>
                <a:ea typeface="+mn-ea"/>
                <a:cs typeface="+mn-cs"/>
              </a:defRPr>
            </a:lvl1pPr>
          </a:lstStyle>
          <a:p>
            <a:pPr>
              <a:defRPr/>
            </a:pPr>
            <a:fld id="{9F12FBBD-6ABD-4C4A-A233-D5ABD616833D}" type="datetimeFigureOut">
              <a:rPr lang="pt-PT"/>
              <a:pPr>
                <a:defRPr/>
              </a:pPr>
              <a:t>02-10-2014</a:t>
            </a:fld>
            <a:endParaRPr lang="pt-PT" dirty="0"/>
          </a:p>
        </p:txBody>
      </p:sp>
      <p:sp>
        <p:nvSpPr>
          <p:cNvPr id="41988" name="Rectangle 4"/>
          <p:cNvSpPr>
            <a:spLocks noGrp="1" noChangeArrowheads="1"/>
          </p:cNvSpPr>
          <p:nvPr>
            <p:ph type="ftr" sz="quarter" idx="2"/>
          </p:nvPr>
        </p:nvSpPr>
        <p:spPr bwMode="auto">
          <a:xfrm>
            <a:off x="0" y="9558338"/>
            <a:ext cx="2979738" cy="503237"/>
          </a:xfrm>
          <a:prstGeom prst="rect">
            <a:avLst/>
          </a:prstGeom>
          <a:noFill/>
          <a:ln w="9525">
            <a:noFill/>
            <a:miter lim="800000"/>
            <a:headEnd/>
            <a:tailEnd/>
          </a:ln>
          <a:effectLst/>
        </p:spPr>
        <p:txBody>
          <a:bodyPr vert="horz" wrap="square" lIns="84845" tIns="42422" rIns="84845" bIns="42422" numCol="1" anchor="b" anchorCtr="0" compatLnSpc="1">
            <a:prstTxWarp prst="textNoShape">
              <a:avLst/>
            </a:prstTxWarp>
          </a:bodyPr>
          <a:lstStyle>
            <a:lvl1pPr defTabSz="415925" eaLnBrk="0" hangingPunct="0">
              <a:lnSpc>
                <a:spcPct val="87000"/>
              </a:lnSpc>
              <a:buClr>
                <a:srgbClr val="000000"/>
              </a:buClr>
              <a:buSzPct val="100000"/>
              <a:buFont typeface="Arial" charset="0"/>
              <a:buNone/>
              <a:defRPr sz="1100" b="0">
                <a:latin typeface="Arial" charset="0"/>
                <a:ea typeface="+mn-ea"/>
                <a:cs typeface="+mn-cs"/>
              </a:defRPr>
            </a:lvl1pPr>
          </a:lstStyle>
          <a:p>
            <a:pPr>
              <a:defRPr/>
            </a:pPr>
            <a:endParaRPr lang="pt-PT"/>
          </a:p>
        </p:txBody>
      </p:sp>
      <p:sp>
        <p:nvSpPr>
          <p:cNvPr id="41989" name="Rectangle 5"/>
          <p:cNvSpPr>
            <a:spLocks noGrp="1" noChangeArrowheads="1"/>
          </p:cNvSpPr>
          <p:nvPr>
            <p:ph type="sldNum" sz="quarter" idx="3"/>
          </p:nvPr>
        </p:nvSpPr>
        <p:spPr bwMode="auto">
          <a:xfrm>
            <a:off x="3892550" y="9558338"/>
            <a:ext cx="2979738" cy="503237"/>
          </a:xfrm>
          <a:prstGeom prst="rect">
            <a:avLst/>
          </a:prstGeom>
          <a:noFill/>
          <a:ln w="9525">
            <a:noFill/>
            <a:miter lim="800000"/>
            <a:headEnd/>
            <a:tailEnd/>
          </a:ln>
          <a:effectLst/>
        </p:spPr>
        <p:txBody>
          <a:bodyPr vert="horz" wrap="square" lIns="84845" tIns="42422" rIns="84845" bIns="42422" numCol="1" anchor="b" anchorCtr="0" compatLnSpc="1">
            <a:prstTxWarp prst="textNoShape">
              <a:avLst/>
            </a:prstTxWarp>
          </a:bodyPr>
          <a:lstStyle>
            <a:lvl1pPr algn="r" defTabSz="415925" eaLnBrk="0" hangingPunct="0">
              <a:lnSpc>
                <a:spcPct val="87000"/>
              </a:lnSpc>
              <a:buClr>
                <a:srgbClr val="000000"/>
              </a:buClr>
              <a:buSzPct val="100000"/>
              <a:buFont typeface="Arial" charset="0"/>
              <a:buNone/>
              <a:defRPr sz="1100" b="0">
                <a:latin typeface="Arial" charset="0"/>
                <a:ea typeface="+mn-ea"/>
                <a:cs typeface="+mn-cs"/>
              </a:defRPr>
            </a:lvl1pPr>
          </a:lstStyle>
          <a:p>
            <a:pPr>
              <a:defRPr/>
            </a:pPr>
            <a:fld id="{5AF310E6-FA9F-4662-A29F-1A89EA76341F}" type="slidenum">
              <a:rPr lang="pt-PT"/>
              <a:pPr>
                <a:defRPr/>
              </a:pPr>
              <a:t>‹nº›</a:t>
            </a:fld>
            <a:endParaRPr lang="pt-PT" dirty="0"/>
          </a:p>
        </p:txBody>
      </p:sp>
    </p:spTree>
    <p:extLst>
      <p:ext uri="{BB962C8B-B14F-4D97-AF65-F5344CB8AC3E}">
        <p14:creationId xmlns:p14="http://schemas.microsoft.com/office/powerpoint/2010/main" val="1009101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p:cNvSpPr>
          <p:nvPr>
            <p:ph type="sldImg"/>
          </p:nvPr>
        </p:nvSpPr>
        <p:spPr bwMode="auto">
          <a:xfrm>
            <a:off x="920750" y="765175"/>
            <a:ext cx="5030788" cy="3773488"/>
          </a:xfrm>
          <a:prstGeom prst="rect">
            <a:avLst/>
          </a:prstGeom>
          <a:noFill/>
          <a:ln w="9525">
            <a:noFill/>
            <a:round/>
            <a:headEnd/>
            <a:tailEnd/>
          </a:ln>
        </p:spPr>
      </p:sp>
      <p:sp>
        <p:nvSpPr>
          <p:cNvPr id="2050" name="Rectangle 2"/>
          <p:cNvSpPr>
            <a:spLocks noGrp="1" noChangeArrowheads="1"/>
          </p:cNvSpPr>
          <p:nvPr>
            <p:ph type="body"/>
          </p:nvPr>
        </p:nvSpPr>
        <p:spPr bwMode="auto">
          <a:xfrm>
            <a:off x="687388" y="4779963"/>
            <a:ext cx="5497512" cy="4527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2982913"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15925" eaLnBrk="1" hangingPunct="1">
              <a:lnSpc>
                <a:spcPct val="95000"/>
              </a:lnSpc>
              <a:buClr>
                <a:srgbClr val="000000"/>
              </a:buClr>
              <a:buSzPct val="45000"/>
              <a:buFont typeface="StarSymbol" charset="0"/>
              <a:buNone/>
              <a:tabLst>
                <a:tab pos="671513" algn="l"/>
                <a:tab pos="1344613" algn="l"/>
                <a:tab pos="2014538" algn="l"/>
                <a:tab pos="2686050" algn="l"/>
              </a:tabLst>
              <a:defRPr sz="1300" b="0">
                <a:solidFill>
                  <a:srgbClr val="000000"/>
                </a:solidFill>
                <a:latin typeface="Times New Roman" pitchFamily="18" charset="0"/>
                <a:ea typeface="+mn-ea"/>
                <a:cs typeface="+mn-cs"/>
              </a:defRPr>
            </a:lvl1pPr>
          </a:lstStyle>
          <a:p>
            <a:pPr>
              <a:defRPr/>
            </a:pPr>
            <a:endParaRPr lang="pt-PT"/>
          </a:p>
        </p:txBody>
      </p:sp>
      <p:sp>
        <p:nvSpPr>
          <p:cNvPr id="2052" name="Rectangle 4"/>
          <p:cNvSpPr>
            <a:spLocks noGrp="1" noChangeArrowheads="1"/>
          </p:cNvSpPr>
          <p:nvPr>
            <p:ph type="dt"/>
          </p:nvPr>
        </p:nvSpPr>
        <p:spPr bwMode="auto">
          <a:xfrm>
            <a:off x="3889375" y="0"/>
            <a:ext cx="2982913"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15925" eaLnBrk="1" hangingPunct="1">
              <a:lnSpc>
                <a:spcPct val="95000"/>
              </a:lnSpc>
              <a:buClr>
                <a:srgbClr val="000000"/>
              </a:buClr>
              <a:buSzPct val="45000"/>
              <a:buFont typeface="StarSymbol" charset="0"/>
              <a:buNone/>
              <a:tabLst>
                <a:tab pos="671513" algn="l"/>
                <a:tab pos="1344613" algn="l"/>
                <a:tab pos="2014538" algn="l"/>
                <a:tab pos="2686050" algn="l"/>
              </a:tabLst>
              <a:defRPr sz="1300" b="0">
                <a:solidFill>
                  <a:srgbClr val="000000"/>
                </a:solidFill>
                <a:latin typeface="Times New Roman" pitchFamily="18" charset="0"/>
                <a:ea typeface="+mn-ea"/>
                <a:cs typeface="+mn-cs"/>
              </a:defRPr>
            </a:lvl1pPr>
          </a:lstStyle>
          <a:p>
            <a:pPr>
              <a:defRPr/>
            </a:pPr>
            <a:endParaRPr lang="pt-PT"/>
          </a:p>
        </p:txBody>
      </p:sp>
      <p:sp>
        <p:nvSpPr>
          <p:cNvPr id="2053" name="Rectangle 5"/>
          <p:cNvSpPr>
            <a:spLocks noGrp="1" noChangeArrowheads="1"/>
          </p:cNvSpPr>
          <p:nvPr>
            <p:ph type="ftr"/>
          </p:nvPr>
        </p:nvSpPr>
        <p:spPr bwMode="auto">
          <a:xfrm>
            <a:off x="0" y="9559925"/>
            <a:ext cx="2982913"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15925" eaLnBrk="1" hangingPunct="1">
              <a:lnSpc>
                <a:spcPct val="95000"/>
              </a:lnSpc>
              <a:buClr>
                <a:srgbClr val="000000"/>
              </a:buClr>
              <a:buSzPct val="45000"/>
              <a:buFont typeface="StarSymbol" charset="0"/>
              <a:buNone/>
              <a:tabLst>
                <a:tab pos="671513" algn="l"/>
                <a:tab pos="1344613" algn="l"/>
                <a:tab pos="2014538" algn="l"/>
                <a:tab pos="2686050" algn="l"/>
              </a:tabLst>
              <a:defRPr sz="1300" b="0">
                <a:solidFill>
                  <a:srgbClr val="000000"/>
                </a:solidFill>
                <a:latin typeface="Times New Roman" pitchFamily="18" charset="0"/>
                <a:ea typeface="+mn-ea"/>
                <a:cs typeface="+mn-cs"/>
              </a:defRPr>
            </a:lvl1pPr>
          </a:lstStyle>
          <a:p>
            <a:pPr>
              <a:defRPr/>
            </a:pPr>
            <a:endParaRPr lang="pt-PT"/>
          </a:p>
        </p:txBody>
      </p:sp>
      <p:sp>
        <p:nvSpPr>
          <p:cNvPr id="2054" name="Rectangle 6"/>
          <p:cNvSpPr>
            <a:spLocks noGrp="1" noChangeArrowheads="1"/>
          </p:cNvSpPr>
          <p:nvPr>
            <p:ph type="sldNum"/>
          </p:nvPr>
        </p:nvSpPr>
        <p:spPr bwMode="auto">
          <a:xfrm>
            <a:off x="3889375" y="9559925"/>
            <a:ext cx="2982913"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15925" eaLnBrk="1" hangingPunct="1">
              <a:lnSpc>
                <a:spcPct val="95000"/>
              </a:lnSpc>
              <a:buClr>
                <a:srgbClr val="000000"/>
              </a:buClr>
              <a:buSzPct val="45000"/>
              <a:buFont typeface="StarSymbol" charset="0"/>
              <a:buNone/>
              <a:tabLst>
                <a:tab pos="671513" algn="l"/>
                <a:tab pos="1344613" algn="l"/>
                <a:tab pos="2014538" algn="l"/>
                <a:tab pos="2686050" algn="l"/>
              </a:tabLst>
              <a:defRPr sz="1300" b="0">
                <a:solidFill>
                  <a:srgbClr val="000000"/>
                </a:solidFill>
                <a:latin typeface="Times New Roman" pitchFamily="18" charset="0"/>
                <a:ea typeface="+mn-ea"/>
                <a:cs typeface="+mn-cs"/>
              </a:defRPr>
            </a:lvl1pPr>
          </a:lstStyle>
          <a:p>
            <a:pPr>
              <a:defRPr/>
            </a:pPr>
            <a:fld id="{2C76DEB3-270F-4782-B7A5-484E7473E45E}" type="slidenum">
              <a:rPr lang="en-GB"/>
              <a:pPr>
                <a:defRPr/>
              </a:pPr>
              <a:t>‹nº›</a:t>
            </a:fld>
            <a:endParaRPr lang="en-GB" dirty="0"/>
          </a:p>
        </p:txBody>
      </p:sp>
    </p:spTree>
    <p:extLst>
      <p:ext uri="{BB962C8B-B14F-4D97-AF65-F5344CB8AC3E}">
        <p14:creationId xmlns:p14="http://schemas.microsoft.com/office/powerpoint/2010/main" val="401003670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61403654-0EEA-42D3-822C-5A4AD61D9739}"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1</a:t>
            </a:fld>
            <a:endParaRPr lang="en-GB" sz="1300" b="0">
              <a:solidFill>
                <a:srgbClr val="000000"/>
              </a:solidFill>
            </a:endParaRPr>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noFill/>
          <a:ln/>
        </p:spPr>
        <p:txBody>
          <a:bodyPr/>
          <a:lstStyle/>
          <a:p>
            <a:r>
              <a:rPr lang="pt-PT" smtClean="0"/>
              <a:t>1º slide</a:t>
            </a:r>
          </a:p>
          <a:p>
            <a:r>
              <a:rPr lang="pt-PT" smtClean="0"/>
              <a:t>É identificado o código da disciplina e o n.º da sessão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D5FE5E4C-A68F-4494-93BF-F2051E2BB778}"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47</a:t>
            </a:fld>
            <a:endParaRPr lang="en-GB" sz="1300" b="0">
              <a:solidFill>
                <a:srgbClr val="000000"/>
              </a:solidFill>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a:ln/>
        </p:spPr>
        <p:txBody>
          <a:bodyPr/>
          <a:lstStyle/>
          <a:p>
            <a:endParaRPr lang="pt-P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E469F14E-6F9F-48C2-AAD2-AE304984A07A}"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48</a:t>
            </a:fld>
            <a:endParaRPr lang="en-GB" sz="1300" b="0">
              <a:solidFill>
                <a:srgbClr val="000000"/>
              </a:solidFill>
            </a:endParaRPr>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a:ln/>
        </p:spPr>
        <p:txBody>
          <a:bodyPr/>
          <a:lstStyle/>
          <a:p>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2750">
              <a:lnSpc>
                <a:spcPct val="95000"/>
              </a:lnSpc>
              <a:tabLst>
                <a:tab pos="668338" algn="l"/>
                <a:tab pos="1341438" algn="l"/>
                <a:tab pos="2011363" algn="l"/>
                <a:tab pos="2682875" algn="l"/>
              </a:tabLst>
            </a:pPr>
            <a:fld id="{BD74C54C-532D-4BC6-A888-685425247480}" type="slidenum">
              <a:rPr lang="en-GB" sz="1300">
                <a:solidFill>
                  <a:srgbClr val="000000"/>
                </a:solidFill>
              </a:rPr>
              <a:pPr algn="r" defTabSz="412750">
                <a:lnSpc>
                  <a:spcPct val="95000"/>
                </a:lnSpc>
                <a:tabLst>
                  <a:tab pos="668338" algn="l"/>
                  <a:tab pos="1341438" algn="l"/>
                  <a:tab pos="2011363" algn="l"/>
                  <a:tab pos="2682875" algn="l"/>
                </a:tabLst>
              </a:pPr>
              <a:t>2</a:t>
            </a:fld>
            <a:endParaRPr lang="en-GB" sz="1300">
              <a:solidFill>
                <a:srgbClr val="000000"/>
              </a:solidFill>
            </a:endParaRPr>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ln/>
        </p:spPr>
        <p:txBody>
          <a:bodyPr/>
          <a:lstStyle/>
          <a:p>
            <a:endParaRPr lang="pt-P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64A5E41E-22BA-4DB5-B4A6-C856D1BC6AD2}"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3</a:t>
            </a:fld>
            <a:endParaRPr lang="en-GB" sz="1300" b="0">
              <a:solidFill>
                <a:srgbClr val="000000"/>
              </a:solidFill>
            </a:endParaRPr>
          </a:p>
        </p:txBody>
      </p:sp>
      <p:sp>
        <p:nvSpPr>
          <p:cNvPr id="47107" name="Rectangle 2"/>
          <p:cNvSpPr>
            <a:spLocks noGrp="1" noRot="1" noChangeAspect="1" noChangeArrowheads="1" noTextEdit="1"/>
          </p:cNvSpPr>
          <p:nvPr>
            <p:ph type="sldImg"/>
          </p:nvPr>
        </p:nvSpPr>
        <p:spPr/>
      </p:sp>
      <p:sp>
        <p:nvSpPr>
          <p:cNvPr id="47108" name="Rectangle 3"/>
          <p:cNvSpPr>
            <a:spLocks noGrp="1" noChangeArrowheads="1"/>
          </p:cNvSpPr>
          <p:nvPr>
            <p:ph type="body" idx="1"/>
          </p:nvPr>
        </p:nvSpPr>
        <p:spPr>
          <a:noFill/>
          <a:ln/>
        </p:spPr>
        <p:txBody>
          <a:bodyPr/>
          <a:lstStyle/>
          <a:p>
            <a:r>
              <a:rPr lang="pt-PT" smtClean="0"/>
              <a:t>2º slide</a:t>
            </a:r>
          </a:p>
          <a:p>
            <a:r>
              <a:rPr lang="pt-PT" smtClean="0"/>
              <a:t>Título – “Objectivos”</a:t>
            </a:r>
          </a:p>
          <a:p>
            <a:r>
              <a:rPr lang="pt-PT" smtClean="0"/>
              <a:t>Texto – identificar os objectivos específicos da sessão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B323D0FF-D918-4F94-A80F-49E33D14D2EE}"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6</a:t>
            </a:fld>
            <a:endParaRPr lang="en-GB" sz="1300" b="0">
              <a:solidFill>
                <a:srgbClr val="000000"/>
              </a:solidFill>
            </a:endParaRPr>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a:noFill/>
          <a:ln/>
        </p:spPr>
        <p:txBody>
          <a:bodyPr/>
          <a:lstStyle/>
          <a:p>
            <a:r>
              <a:rPr lang="pt-PT" smtClean="0"/>
              <a:t>2º slide</a:t>
            </a:r>
          </a:p>
          <a:p>
            <a:r>
              <a:rPr lang="pt-PT" smtClean="0"/>
              <a:t>Título – “Objectivos”</a:t>
            </a:r>
          </a:p>
          <a:p>
            <a:r>
              <a:rPr lang="pt-PT" smtClean="0"/>
              <a:t>Texto – identificar os objectivos específicos da sessão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a:lnSpc>
                <a:spcPct val="95000"/>
              </a:lnSpc>
              <a:buSzPct val="45000"/>
              <a:buFont typeface="StarSymbol" charset="0"/>
              <a:buNone/>
              <a:tabLst>
                <a:tab pos="671513" algn="l"/>
                <a:tab pos="1344613" algn="l"/>
                <a:tab pos="2014538" algn="l"/>
                <a:tab pos="2686050" algn="l"/>
              </a:tabLst>
            </a:pPr>
            <a:fld id="{3612D364-E2C0-4A24-965D-0A2BC892A0DF}" type="slidenum">
              <a:rPr lang="en-GB" sz="1300">
                <a:solidFill>
                  <a:srgbClr val="000000"/>
                </a:solidFill>
              </a:rPr>
              <a:pPr algn="r" defTabSz="415925">
                <a:lnSpc>
                  <a:spcPct val="95000"/>
                </a:lnSpc>
                <a:buSzPct val="45000"/>
                <a:buFont typeface="StarSymbol" charset="0"/>
                <a:buNone/>
                <a:tabLst>
                  <a:tab pos="671513" algn="l"/>
                  <a:tab pos="1344613" algn="l"/>
                  <a:tab pos="2014538" algn="l"/>
                  <a:tab pos="2686050" algn="l"/>
                </a:tabLst>
              </a:pPr>
              <a:t>10</a:t>
            </a:fld>
            <a:endParaRPr lang="en-GB" sz="1300">
              <a:solidFill>
                <a:srgbClr val="000000"/>
              </a:solidFill>
            </a:endParaRPr>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a:ln/>
        </p:spPr>
        <p:txBody>
          <a:bodyPr/>
          <a:lstStyle/>
          <a:p>
            <a:endParaRPr lang="pt-P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a:lnSpc>
                <a:spcPct val="95000"/>
              </a:lnSpc>
              <a:buSzPct val="45000"/>
              <a:buFont typeface="StarSymbol" charset="0"/>
              <a:buNone/>
              <a:tabLst>
                <a:tab pos="671513" algn="l"/>
                <a:tab pos="1344613" algn="l"/>
                <a:tab pos="2014538" algn="l"/>
                <a:tab pos="2686050" algn="l"/>
              </a:tabLst>
            </a:pPr>
            <a:fld id="{4784BEDB-1D18-448E-B536-D4A97418321C}" type="slidenum">
              <a:rPr lang="en-GB" sz="1300">
                <a:solidFill>
                  <a:srgbClr val="000000"/>
                </a:solidFill>
              </a:rPr>
              <a:pPr algn="r" defTabSz="415925">
                <a:lnSpc>
                  <a:spcPct val="95000"/>
                </a:lnSpc>
                <a:buSzPct val="45000"/>
                <a:buFont typeface="StarSymbol" charset="0"/>
                <a:buNone/>
                <a:tabLst>
                  <a:tab pos="671513" algn="l"/>
                  <a:tab pos="1344613" algn="l"/>
                  <a:tab pos="2014538" algn="l"/>
                  <a:tab pos="2686050" algn="l"/>
                </a:tabLst>
              </a:pPr>
              <a:t>11</a:t>
            </a:fld>
            <a:endParaRPr lang="en-GB" sz="1300">
              <a:solidFill>
                <a:srgbClr val="000000"/>
              </a:solidFill>
            </a:endParaRPr>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a:ln/>
        </p:spPr>
        <p:txBody>
          <a:bodyPr/>
          <a:lstStyle/>
          <a:p>
            <a:endParaRPr lang="pt-P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10867F93-9F8B-4B90-8ACB-7123FC315342}"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14</a:t>
            </a:fld>
            <a:endParaRPr lang="en-GB" sz="1300" b="0">
              <a:solidFill>
                <a:srgbClr val="000000"/>
              </a:solidFill>
            </a:endParaRPr>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a:ln/>
        </p:spPr>
        <p:txBody>
          <a:bodyPr/>
          <a:lstStyle/>
          <a:p>
            <a:r>
              <a:rPr lang="pt-PT" smtClean="0"/>
              <a:t>2º slide</a:t>
            </a:r>
          </a:p>
          <a:p>
            <a:r>
              <a:rPr lang="pt-PT" smtClean="0"/>
              <a:t>Título – “Objectivos”</a:t>
            </a:r>
          </a:p>
          <a:p>
            <a:r>
              <a:rPr lang="pt-PT" smtClean="0"/>
              <a:t>Texto – identificar os objectivos específicos da sessão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4EE18EAA-0D95-4636-A7AF-24E0E05A78AC}"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19</a:t>
            </a:fld>
            <a:endParaRPr lang="en-GB" sz="1300" b="0">
              <a:solidFill>
                <a:srgbClr val="000000"/>
              </a:solidFill>
            </a:endParaRPr>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a:ln/>
        </p:spPr>
        <p:txBody>
          <a:bodyPr/>
          <a:lstStyle/>
          <a:p>
            <a:r>
              <a:rPr lang="pt-PT" smtClean="0"/>
              <a:t>2º slide</a:t>
            </a:r>
          </a:p>
          <a:p>
            <a:r>
              <a:rPr lang="pt-PT" smtClean="0"/>
              <a:t>Título – “Objectivos”</a:t>
            </a:r>
          </a:p>
          <a:p>
            <a:r>
              <a:rPr lang="pt-PT" smtClean="0"/>
              <a:t>Texto – identificar os objectivos específicos da sessão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txBox="1">
            <a:spLocks noGrp="1" noChangeArrowheads="1"/>
          </p:cNvSpPr>
          <p:nvPr/>
        </p:nvSpPr>
        <p:spPr bwMode="auto">
          <a:xfrm>
            <a:off x="3889375" y="9559925"/>
            <a:ext cx="2982913" cy="501650"/>
          </a:xfrm>
          <a:prstGeom prst="rect">
            <a:avLst/>
          </a:prstGeom>
          <a:noFill/>
          <a:ln w="9525">
            <a:noFill/>
            <a:round/>
            <a:headEnd/>
            <a:tailEnd/>
          </a:ln>
        </p:spPr>
        <p:txBody>
          <a:bodyPr lIns="0" tIns="0" rIns="0" bIns="0" anchor="b"/>
          <a:lstStyle/>
          <a:p>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fld id="{D5FE5E4C-A68F-4494-93BF-F2051E2BB778}" type="slidenum">
              <a:rPr lang="en-GB" sz="1300" b="0">
                <a:solidFill>
                  <a:srgbClr val="000000"/>
                </a:solidFill>
              </a:rPr>
              <a:pPr algn="r" defTabSz="415925" eaLnBrk="1" hangingPunct="1">
                <a:lnSpc>
                  <a:spcPct val="95000"/>
                </a:lnSpc>
                <a:buClr>
                  <a:srgbClr val="000000"/>
                </a:buClr>
                <a:buSzPct val="45000"/>
                <a:buFont typeface="StarSymbol" charset="0"/>
                <a:buNone/>
                <a:tabLst>
                  <a:tab pos="671513" algn="l"/>
                  <a:tab pos="1344613" algn="l"/>
                  <a:tab pos="2014538" algn="l"/>
                  <a:tab pos="2686050" algn="l"/>
                </a:tabLst>
              </a:pPr>
              <a:t>46</a:t>
            </a:fld>
            <a:endParaRPr lang="en-GB" sz="1300" b="0">
              <a:solidFill>
                <a:srgbClr val="000000"/>
              </a:solidFill>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a:ln/>
        </p:spPr>
        <p:txBody>
          <a:bodyPr/>
          <a:lstStyle/>
          <a:p>
            <a:endParaRPr lang="pt-P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reserve="1">
  <p:cSld name="Título, 1 objecto e 2 objec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quarter" idx="2"/>
          </p:nvPr>
        </p:nvSpPr>
        <p:spPr>
          <a:xfrm>
            <a:off x="4648200" y="1600200"/>
            <a:ext cx="4038600" cy="2185988"/>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e Conteúdo 4"/>
          <p:cNvSpPr>
            <a:spLocks noGrp="1"/>
          </p:cNvSpPr>
          <p:nvPr>
            <p:ph sz="quarter" idx="3"/>
          </p:nvPr>
        </p:nvSpPr>
        <p:spPr>
          <a:xfrm>
            <a:off x="4648200" y="3938588"/>
            <a:ext cx="4038600" cy="2187575"/>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457200" y="1600200"/>
            <a:ext cx="8229600"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AutoShape 1"/>
          <p:cNvSpPr>
            <a:spLocks noChangeArrowheads="1"/>
          </p:cNvSpPr>
          <p:nvPr userDrawn="1"/>
        </p:nvSpPr>
        <p:spPr bwMode="auto">
          <a:xfrm>
            <a:off x="0" y="0"/>
            <a:ext cx="7667625" cy="1285875"/>
          </a:xfrm>
          <a:prstGeom prst="roundRect">
            <a:avLst>
              <a:gd name="adj" fmla="val 218"/>
            </a:avLst>
          </a:prstGeom>
          <a:solidFill>
            <a:srgbClr val="00005A"/>
          </a:solidFill>
          <a:ln w="9525">
            <a:solidFill>
              <a:srgbClr val="000000"/>
            </a:solidFill>
            <a:round/>
            <a:headEnd/>
            <a:tailEnd/>
          </a:ln>
        </p:spPr>
        <p:txBody>
          <a:bodyPr wrap="none" anchor="ct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pic>
        <p:nvPicPr>
          <p:cNvPr id="1027" name="Picture 1"/>
          <p:cNvPicPr>
            <a:picLocks noChangeAspect="1" noChangeArrowheads="1"/>
          </p:cNvPicPr>
          <p:nvPr userDrawn="1"/>
        </p:nvPicPr>
        <p:blipFill>
          <a:blip r:embed="rId8" cstate="print"/>
          <a:srcRect/>
          <a:stretch>
            <a:fillRect/>
          </a:stretch>
        </p:blipFill>
        <p:spPr bwMode="auto">
          <a:xfrm>
            <a:off x="7673975" y="0"/>
            <a:ext cx="1290638" cy="1214438"/>
          </a:xfrm>
          <a:prstGeom prst="rect">
            <a:avLst/>
          </a:prstGeom>
          <a:noFill/>
          <a:ln w="9525">
            <a:noFill/>
            <a:round/>
            <a:headEnd/>
            <a:tailEnd/>
          </a:ln>
        </p:spPr>
      </p:pic>
      <p:pic>
        <p:nvPicPr>
          <p:cNvPr id="1028" name="Picture 2"/>
          <p:cNvPicPr>
            <a:picLocks noChangeAspect="1" noChangeArrowheads="1"/>
          </p:cNvPicPr>
          <p:nvPr userDrawn="1"/>
        </p:nvPicPr>
        <p:blipFill>
          <a:blip r:embed="rId9" cstate="print"/>
          <a:srcRect/>
          <a:stretch>
            <a:fillRect/>
          </a:stretch>
        </p:blipFill>
        <p:spPr bwMode="auto">
          <a:xfrm>
            <a:off x="26988" y="0"/>
            <a:ext cx="1022350" cy="1268413"/>
          </a:xfrm>
          <a:prstGeom prst="rect">
            <a:avLst/>
          </a:prstGeom>
          <a:noFill/>
          <a:ln w="9525">
            <a:noFill/>
            <a:round/>
            <a:headEnd/>
            <a:tailEnd/>
          </a:ln>
        </p:spPr>
      </p:pic>
      <p:sp>
        <p:nvSpPr>
          <p:cNvPr id="1037" name="Text Box 5"/>
          <p:cNvSpPr txBox="1">
            <a:spLocks noChangeArrowheads="1"/>
          </p:cNvSpPr>
          <p:nvPr userDrawn="1"/>
        </p:nvSpPr>
        <p:spPr bwMode="auto">
          <a:xfrm>
            <a:off x="9144000" y="539750"/>
            <a:ext cx="1588" cy="433388"/>
          </a:xfrm>
          <a:prstGeom prst="rect">
            <a:avLst/>
          </a:prstGeom>
          <a:noFill/>
          <a:ln w="9525">
            <a:noFill/>
            <a:round/>
            <a:headEnd/>
            <a:tailEnd/>
          </a:ln>
        </p:spPr>
        <p:txBody>
          <a:bodyPr wrap="none" anchor="ct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sp>
        <p:nvSpPr>
          <p:cNvPr id="1038" name="Text Box 6"/>
          <p:cNvSpPr txBox="1">
            <a:spLocks noChangeArrowheads="1"/>
          </p:cNvSpPr>
          <p:nvPr userDrawn="1"/>
        </p:nvSpPr>
        <p:spPr bwMode="auto">
          <a:xfrm>
            <a:off x="5722938" y="1260475"/>
            <a:ext cx="3421062" cy="433388"/>
          </a:xfrm>
          <a:prstGeom prst="rect">
            <a:avLst/>
          </a:prstGeom>
          <a:noFill/>
          <a:ln w="9525">
            <a:noFill/>
            <a:round/>
            <a:headEnd/>
            <a:tailEnd/>
          </a:ln>
        </p:spPr>
        <p:txBody>
          <a:bodyPr wrap="none" anchor="ct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sp>
        <p:nvSpPr>
          <p:cNvPr id="1039" name="Picture 12"/>
          <p:cNvSpPr>
            <a:spLocks noChangeAspect="1" noChangeArrowheads="1"/>
          </p:cNvSpPr>
          <p:nvPr userDrawn="1"/>
        </p:nvSpPr>
        <p:spPr bwMode="auto">
          <a:xfrm>
            <a:off x="4587875" y="3429000"/>
            <a:ext cx="11113" cy="11113"/>
          </a:xfrm>
          <a:prstGeom prst="rect">
            <a:avLst/>
          </a:prstGeom>
          <a:noFill/>
          <a:ln w="9525">
            <a:noFill/>
            <a:round/>
            <a:headEnd/>
            <a:tailEnd/>
          </a:ln>
        </p:spPr>
        <p:txBody>
          <a:bodyP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sp>
        <p:nvSpPr>
          <p:cNvPr id="1040" name="Text Box 14"/>
          <p:cNvSpPr txBox="1">
            <a:spLocks noChangeArrowheads="1"/>
          </p:cNvSpPr>
          <p:nvPr userDrawn="1"/>
        </p:nvSpPr>
        <p:spPr bwMode="auto">
          <a:xfrm>
            <a:off x="3362325" y="3787775"/>
            <a:ext cx="180975" cy="433388"/>
          </a:xfrm>
          <a:prstGeom prst="rect">
            <a:avLst/>
          </a:prstGeom>
          <a:noFill/>
          <a:ln w="9525">
            <a:noFill/>
            <a:round/>
            <a:headEnd/>
            <a:tailEnd/>
          </a:ln>
        </p:spPr>
        <p:txBody>
          <a:bodyPr wrap="none" anchor="ct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sp>
        <p:nvSpPr>
          <p:cNvPr id="1041" name="TextBox 15"/>
          <p:cNvSpPr txBox="1">
            <a:spLocks noChangeArrowheads="1"/>
          </p:cNvSpPr>
          <p:nvPr userDrawn="1"/>
        </p:nvSpPr>
        <p:spPr bwMode="auto">
          <a:xfrm>
            <a:off x="1785938" y="214313"/>
            <a:ext cx="184150" cy="333375"/>
          </a:xfrm>
          <a:prstGeom prst="rect">
            <a:avLst/>
          </a:prstGeom>
          <a:noFill/>
          <a:ln w="9525">
            <a:noFill/>
            <a:miter lim="800000"/>
            <a:headEnd/>
            <a:tailEnd/>
          </a:ln>
        </p:spPr>
        <p:txBody>
          <a:bodyPr wrap="none">
            <a:spAutoFit/>
          </a:bodyP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pic>
        <p:nvPicPr>
          <p:cNvPr id="2" name="Picture 1"/>
          <p:cNvPicPr>
            <a:picLocks noChangeAspect="1" noChangeArrowheads="1"/>
          </p:cNvPicPr>
          <p:nvPr userDrawn="1"/>
        </p:nvPicPr>
        <p:blipFill>
          <a:blip r:embed="rId10" cstate="print">
            <a:lum bright="84000" contrast="-70000"/>
          </a:blip>
          <a:srcRect/>
          <a:stretch>
            <a:fillRect/>
          </a:stretch>
        </p:blipFill>
        <p:spPr bwMode="auto">
          <a:xfrm>
            <a:off x="2211388" y="2098675"/>
            <a:ext cx="4721225" cy="3902075"/>
          </a:xfrm>
          <a:prstGeom prst="rect">
            <a:avLst/>
          </a:prstGeom>
          <a:noFill/>
          <a:ln w="9525">
            <a:noFill/>
            <a:round/>
            <a:headEnd/>
            <a:tailEnd/>
          </a:ln>
        </p:spPr>
      </p:pic>
      <p:sp>
        <p:nvSpPr>
          <p:cNvPr id="1025" name="Text Box 1"/>
          <p:cNvSpPr txBox="1">
            <a:spLocks noChangeArrowheads="1"/>
          </p:cNvSpPr>
          <p:nvPr/>
        </p:nvSpPr>
        <p:spPr bwMode="auto">
          <a:xfrm>
            <a:off x="457200" y="128588"/>
            <a:ext cx="8228013" cy="433387"/>
          </a:xfrm>
          <a:prstGeom prst="rect">
            <a:avLst/>
          </a:prstGeom>
          <a:noFill/>
          <a:ln w="9525">
            <a:noFill/>
            <a:round/>
            <a:headEnd/>
            <a:tailEnd/>
          </a:ln>
          <a:effectLst/>
        </p:spPr>
        <p:txBody>
          <a:bodyPr wrap="none" anchor="ctr"/>
          <a:lstStyle/>
          <a:p>
            <a:pPr eaLnBrk="1" hangingPunct="1">
              <a:lnSpc>
                <a:spcPct val="87000"/>
              </a:lnSpc>
              <a:buClr>
                <a:srgbClr val="000000"/>
              </a:buClr>
              <a:buSzPct val="100000"/>
              <a:buFont typeface="Arial" charset="0"/>
              <a:buNone/>
              <a:defRPr/>
            </a:pPr>
            <a:endParaRPr lang="en-US" sz="1800" b="0" dirty="0">
              <a:latin typeface="Arial" charset="0"/>
              <a:cs typeface="+mn-cs"/>
            </a:endParaRPr>
          </a:p>
        </p:txBody>
      </p:sp>
      <p:sp>
        <p:nvSpPr>
          <p:cNvPr id="3" name="Text Box 3"/>
          <p:cNvSpPr txBox="1">
            <a:spLocks noChangeArrowheads="1"/>
          </p:cNvSpPr>
          <p:nvPr/>
        </p:nvSpPr>
        <p:spPr bwMode="auto">
          <a:xfrm>
            <a:off x="457200" y="6245225"/>
            <a:ext cx="2132013" cy="474663"/>
          </a:xfrm>
          <a:prstGeom prst="rect">
            <a:avLst/>
          </a:prstGeom>
          <a:noFill/>
          <a:ln w="9525">
            <a:noFill/>
            <a:round/>
            <a:headEnd/>
            <a:tailEnd/>
          </a:ln>
          <a:effectLst/>
        </p:spPr>
        <p:txBody>
          <a:bodyPr lIns="90000" tIns="46800" rIns="90000" bIns="46800"/>
          <a:lstStyle/>
          <a:p>
            <a:pP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b="0" dirty="0">
              <a:solidFill>
                <a:srgbClr val="000000"/>
              </a:solidFill>
              <a:latin typeface="Arial" charset="0"/>
              <a:cs typeface="+mn-cs"/>
            </a:endParaRPr>
          </a:p>
        </p:txBody>
      </p:sp>
      <p:sp>
        <p:nvSpPr>
          <p:cNvPr id="4" name="Text Box 4"/>
          <p:cNvSpPr txBox="1">
            <a:spLocks noChangeArrowheads="1"/>
          </p:cNvSpPr>
          <p:nvPr/>
        </p:nvSpPr>
        <p:spPr bwMode="auto">
          <a:xfrm>
            <a:off x="3124200" y="6245225"/>
            <a:ext cx="2894013" cy="474663"/>
          </a:xfrm>
          <a:prstGeom prst="rect">
            <a:avLst/>
          </a:prstGeom>
          <a:noFill/>
          <a:ln w="9525">
            <a:noFill/>
            <a:round/>
            <a:headEnd/>
            <a:tailEnd/>
          </a:ln>
          <a:effectLst/>
        </p:spPr>
        <p:txBody>
          <a:bodyPr lIns="90000" tIns="46800" rIns="90000" bIns="46800"/>
          <a:lstStyle/>
          <a:p>
            <a:pPr algn="ctr" eaLnBrk="1" hangingPunct="1">
              <a:lnSpc>
                <a:spcPct val="93000"/>
              </a:lnSpc>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b="0" dirty="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p:fade/>
  </p:transition>
  <p:txStyles>
    <p:titleStyle>
      <a:lvl1pPr algn="ctr" defTabSz="449263" rtl="0" eaLnBrk="0" fontAlgn="base" hangingPunct="0">
        <a:lnSpc>
          <a:spcPct val="93000"/>
        </a:lnSpc>
        <a:spcBef>
          <a:spcPct val="0"/>
        </a:spcBef>
        <a:spcAft>
          <a:spcPct val="0"/>
        </a:spcAft>
        <a:buClr>
          <a:srgbClr val="000000"/>
        </a:buClr>
        <a:buSzPct val="45000"/>
        <a:buFont typeface="StarSymbol" charset="0"/>
        <a:defRPr sz="4400" b="1">
          <a:solidFill>
            <a:srgbClr val="000066"/>
          </a:solidFill>
          <a:latin typeface="Trebuchet MS" pitchFamily="34" charset="0"/>
          <a:ea typeface="Lucida Sans Unicode" pitchFamily="34" charset="0"/>
          <a:cs typeface="+mj-cs"/>
        </a:defRPr>
      </a:lvl1pPr>
      <a:lvl2pPr algn="ctr" defTabSz="449263" rtl="0" eaLnBrk="0" fontAlgn="base" hangingPunct="0">
        <a:lnSpc>
          <a:spcPct val="93000"/>
        </a:lnSpc>
        <a:spcBef>
          <a:spcPct val="0"/>
        </a:spcBef>
        <a:spcAft>
          <a:spcPct val="0"/>
        </a:spcAft>
        <a:buClr>
          <a:srgbClr val="000000"/>
        </a:buClr>
        <a:buSzPct val="45000"/>
        <a:buFont typeface="StarSymbol" charset="0"/>
        <a:defRPr sz="4400" b="1">
          <a:solidFill>
            <a:srgbClr val="000066"/>
          </a:solidFill>
          <a:latin typeface="Trebuchet MS" pitchFamily="34" charset="0"/>
          <a:ea typeface="Lucida Sans Unicode" pitchFamily="34" charset="0"/>
          <a:cs typeface="Lucida Sans Unicode" pitchFamily="34" charset="0"/>
        </a:defRPr>
      </a:lvl2pPr>
      <a:lvl3pPr algn="ctr" defTabSz="449263" rtl="0" eaLnBrk="0" fontAlgn="base" hangingPunct="0">
        <a:lnSpc>
          <a:spcPct val="93000"/>
        </a:lnSpc>
        <a:spcBef>
          <a:spcPct val="0"/>
        </a:spcBef>
        <a:spcAft>
          <a:spcPct val="0"/>
        </a:spcAft>
        <a:buClr>
          <a:srgbClr val="000000"/>
        </a:buClr>
        <a:buSzPct val="45000"/>
        <a:buFont typeface="StarSymbol" charset="0"/>
        <a:defRPr sz="4400" b="1">
          <a:solidFill>
            <a:srgbClr val="000066"/>
          </a:solidFill>
          <a:latin typeface="Trebuchet MS" pitchFamily="34" charset="0"/>
          <a:ea typeface="Lucida Sans Unicode" pitchFamily="34" charset="0"/>
          <a:cs typeface="Lucida Sans Unicode" pitchFamily="34" charset="0"/>
        </a:defRPr>
      </a:lvl3pPr>
      <a:lvl4pPr algn="ctr" defTabSz="449263" rtl="0" eaLnBrk="0" fontAlgn="base" hangingPunct="0">
        <a:lnSpc>
          <a:spcPct val="93000"/>
        </a:lnSpc>
        <a:spcBef>
          <a:spcPct val="0"/>
        </a:spcBef>
        <a:spcAft>
          <a:spcPct val="0"/>
        </a:spcAft>
        <a:buClr>
          <a:srgbClr val="000000"/>
        </a:buClr>
        <a:buSzPct val="45000"/>
        <a:buFont typeface="StarSymbol" charset="0"/>
        <a:defRPr sz="4400" b="1">
          <a:solidFill>
            <a:srgbClr val="000066"/>
          </a:solidFill>
          <a:latin typeface="Trebuchet MS" pitchFamily="34" charset="0"/>
          <a:ea typeface="Lucida Sans Unicode" pitchFamily="34" charset="0"/>
          <a:cs typeface="Lucida Sans Unicode" pitchFamily="34" charset="0"/>
        </a:defRPr>
      </a:lvl4pPr>
      <a:lvl5pPr algn="ctr" defTabSz="449263" rtl="0" eaLnBrk="0" fontAlgn="base" hangingPunct="0">
        <a:lnSpc>
          <a:spcPct val="93000"/>
        </a:lnSpc>
        <a:spcBef>
          <a:spcPct val="0"/>
        </a:spcBef>
        <a:spcAft>
          <a:spcPct val="0"/>
        </a:spcAft>
        <a:buClr>
          <a:srgbClr val="000000"/>
        </a:buClr>
        <a:buSzPct val="45000"/>
        <a:buFont typeface="StarSymbol" charset="0"/>
        <a:defRPr sz="4400" b="1">
          <a:solidFill>
            <a:srgbClr val="000066"/>
          </a:solidFill>
          <a:latin typeface="Trebuchet MS" pitchFamily="34" charset="0"/>
          <a:ea typeface="Lucida Sans Unicode" pitchFamily="34" charset="0"/>
          <a:cs typeface="Lucida Sans Unicode" pitchFamily="34" charset="0"/>
        </a:defRPr>
      </a:lvl5pPr>
      <a:lvl6pPr marL="1536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cs typeface="Lucida Sans Unicode" pitchFamily="34" charset="0"/>
        </a:defRPr>
      </a:lvl6pPr>
      <a:lvl7pPr marL="19939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cs typeface="Lucida Sans Unicode" pitchFamily="34" charset="0"/>
        </a:defRPr>
      </a:lvl7pPr>
      <a:lvl8pPr marL="24511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cs typeface="Lucida Sans Unicode" pitchFamily="34" charset="0"/>
        </a:defRPr>
      </a:lvl8pPr>
      <a:lvl9pPr marL="29083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cs typeface="Lucida Sans Unicode" pitchFamily="34" charset="0"/>
        </a:defRPr>
      </a:lvl9pPr>
    </p:titleStyle>
    <p:bodyStyle>
      <a:lvl1pPr marL="431800" indent="-323850" algn="l" defTabSz="449263" rtl="0" eaLnBrk="0" fontAlgn="base" hangingPunct="0">
        <a:lnSpc>
          <a:spcPct val="93000"/>
        </a:lnSpc>
        <a:spcBef>
          <a:spcPct val="0"/>
        </a:spcBef>
        <a:spcAft>
          <a:spcPts val="1425"/>
        </a:spcAft>
        <a:buClr>
          <a:srgbClr val="000000"/>
        </a:buClr>
        <a:buSzPct val="45000"/>
        <a:buFont typeface="StarSymbol" charset="0"/>
        <a:buChar char="●"/>
        <a:defRPr sz="3200">
          <a:solidFill>
            <a:srgbClr val="000066"/>
          </a:solidFill>
          <a:latin typeface="Trebuchet MS" pitchFamily="34" charset="0"/>
          <a:ea typeface="Lucida Sans Unicode" pitchFamily="34" charset="0"/>
          <a:cs typeface="+mn-cs"/>
        </a:defRPr>
      </a:lvl1pPr>
      <a:lvl2pPr marL="863600" indent="-287338" algn="l" defTabSz="449263"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66"/>
          </a:solidFill>
          <a:latin typeface="Trebuchet MS" pitchFamily="34" charset="0"/>
          <a:ea typeface="Lucida Sans Unicode" pitchFamily="34" charset="0"/>
          <a:cs typeface="+mn-cs"/>
        </a:defRPr>
      </a:lvl2pPr>
      <a:lvl3pPr marL="1295400" indent="-215900" algn="l" defTabSz="449263" rtl="0" eaLnBrk="0" fontAlgn="base" hangingPunct="0">
        <a:lnSpc>
          <a:spcPct val="93000"/>
        </a:lnSpc>
        <a:spcBef>
          <a:spcPct val="0"/>
        </a:spcBef>
        <a:spcAft>
          <a:spcPts val="850"/>
        </a:spcAft>
        <a:buClr>
          <a:srgbClr val="000000"/>
        </a:buClr>
        <a:buSzPct val="45000"/>
        <a:buFont typeface="StarSymbol" charset="0"/>
        <a:buChar char="●"/>
        <a:defRPr sz="2400">
          <a:solidFill>
            <a:srgbClr val="000066"/>
          </a:solidFill>
          <a:latin typeface="Trebuchet MS" pitchFamily="34" charset="0"/>
          <a:ea typeface="Lucida Sans Unicode" pitchFamily="34" charset="0"/>
          <a:cs typeface="+mn-cs"/>
        </a:defRPr>
      </a:lvl3pPr>
      <a:lvl4pPr marL="1727200" indent="-215900" algn="l" defTabSz="449263"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66"/>
          </a:solidFill>
          <a:latin typeface="Trebuchet MS" pitchFamily="34" charset="0"/>
          <a:ea typeface="Lucida Sans Unicode" pitchFamily="34" charset="0"/>
          <a:cs typeface="+mn-cs"/>
        </a:defRPr>
      </a:lvl4pPr>
      <a:lvl5pPr marL="2159000" indent="-215900" algn="l" defTabSz="449263" rtl="0" eaLnBrk="0" fontAlgn="base" hangingPunct="0">
        <a:lnSpc>
          <a:spcPct val="93000"/>
        </a:lnSpc>
        <a:spcBef>
          <a:spcPct val="0"/>
        </a:spcBef>
        <a:spcAft>
          <a:spcPts val="288"/>
        </a:spcAft>
        <a:buClr>
          <a:srgbClr val="000000"/>
        </a:buClr>
        <a:buSzPct val="45000"/>
        <a:buFont typeface="StarSymbol" charset="0"/>
        <a:buChar char="●"/>
        <a:defRPr sz="2000">
          <a:solidFill>
            <a:srgbClr val="000066"/>
          </a:solidFill>
          <a:latin typeface="Trebuchet MS" pitchFamily="34" charset="0"/>
          <a:ea typeface="Lucida Sans Unicode" pitchFamily="34" charset="0"/>
          <a:cs typeface="+mn-cs"/>
        </a:defRPr>
      </a:lvl5pPr>
      <a:lvl6pPr marL="26162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cs typeface="+mn-cs"/>
        </a:defRPr>
      </a:lvl6pPr>
      <a:lvl7pPr marL="30734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cs typeface="+mn-cs"/>
        </a:defRPr>
      </a:lvl7pPr>
      <a:lvl8pPr marL="35306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cs typeface="+mn-cs"/>
        </a:defRPr>
      </a:lvl8pPr>
      <a:lvl9pPr marL="39878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Word_97_-_2003_Document1.doc"/></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pt.wikipedia.org/wiki/Imagem:Club_de_tiro_Avar%C3%A9_-_pistola_ejetando_c%C3%A1psula_-_REFON.jp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a:stretch>
            <a:fillRect/>
          </a:stretch>
        </p:blipFill>
        <p:spPr bwMode="auto">
          <a:xfrm>
            <a:off x="2643188" y="2143125"/>
            <a:ext cx="4824412" cy="3984625"/>
          </a:xfrm>
          <a:prstGeom prst="rect">
            <a:avLst/>
          </a:prstGeom>
          <a:noFill/>
          <a:ln w="9525">
            <a:noFill/>
            <a:round/>
            <a:headEnd/>
            <a:tailEnd/>
          </a:ln>
        </p:spPr>
      </p:pic>
      <p:sp>
        <p:nvSpPr>
          <p:cNvPr id="2051"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CD3B499A-D6FC-4393-B15C-844AB7345C3D}" type="slidenum">
              <a:rPr lang="pt-PT" sz="1400">
                <a:solidFill>
                  <a:srgbClr val="FF6600"/>
                </a:solidFill>
                <a:latin typeface="Arial" pitchFamily="34" charset="0"/>
              </a:rPr>
              <a:pPr algn="ctr">
                <a:lnSpc>
                  <a:spcPct val="100000"/>
                </a:lnSpc>
                <a:buFontTx/>
                <a:buNone/>
              </a:pPr>
              <a:t>1</a:t>
            </a:fld>
            <a:endParaRPr lang="pt-PT" sz="1400">
              <a:solidFill>
                <a:srgbClr val="FF6600"/>
              </a:solidFill>
              <a:latin typeface="Arial" pitchFamily="34" charset="0"/>
            </a:endParaRPr>
          </a:p>
        </p:txBody>
      </p:sp>
      <p:sp>
        <p:nvSpPr>
          <p:cNvPr id="2052" name="Rectangle 6"/>
          <p:cNvSpPr>
            <a:spLocks noChangeArrowheads="1"/>
          </p:cNvSpPr>
          <p:nvPr/>
        </p:nvSpPr>
        <p:spPr bwMode="auto">
          <a:xfrm>
            <a:off x="755650" y="0"/>
            <a:ext cx="6840538" cy="1268413"/>
          </a:xfrm>
          <a:prstGeom prst="rect">
            <a:avLst/>
          </a:prstGeom>
          <a:noFill/>
          <a:ln w="9525">
            <a:noFill/>
            <a:round/>
            <a:headEnd/>
            <a:tailEnd/>
          </a:ln>
        </p:spPr>
        <p:txBody>
          <a:bodyPr lIns="0" tIns="0" rIns="0" bIns="0" anchor="ctr"/>
          <a:lstStyle/>
          <a:p>
            <a:pPr algn="ctr">
              <a:lnSpc>
                <a:spcPct val="93000"/>
              </a:lnSpc>
            </a:pPr>
            <a:r>
              <a:rPr lang="pt-BR" sz="3000" dirty="0">
                <a:latin typeface="Arial" pitchFamily="34" charset="0"/>
                <a:cs typeface="Arial" pitchFamily="34" charset="0"/>
              </a:rPr>
              <a:t>CURSO DE FORMAÇÃO DE GUARDAS </a:t>
            </a:r>
            <a:r>
              <a:rPr lang="pt-BR" sz="3000" dirty="0" smtClean="0">
                <a:latin typeface="Arial" pitchFamily="34" charset="0"/>
                <a:cs typeface="Arial" pitchFamily="34" charset="0"/>
              </a:rPr>
              <a:t>2014</a:t>
            </a:r>
            <a:endParaRPr lang="pt-PT" sz="300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p:cNvSpPr txBox="1">
            <a:spLocks noGrp="1" noChangeArrowheads="1"/>
          </p:cNvSpPr>
          <p:nvPr/>
        </p:nvSpPr>
        <p:spPr bwMode="auto">
          <a:xfrm>
            <a:off x="8567738" y="6434138"/>
            <a:ext cx="504825" cy="352425"/>
          </a:xfrm>
          <a:prstGeom prst="rect">
            <a:avLst/>
          </a:prstGeom>
          <a:noFill/>
          <a:ln w="9525">
            <a:noFill/>
            <a:miter lim="800000"/>
            <a:headEnd/>
            <a:tailEnd/>
          </a:ln>
        </p:spPr>
        <p:txBody>
          <a:bodyPr/>
          <a:lstStyle/>
          <a:p>
            <a:pPr algn="ctr">
              <a:lnSpc>
                <a:spcPct val="100000"/>
              </a:lnSpc>
              <a:buFontTx/>
              <a:buNone/>
            </a:pPr>
            <a:fld id="{15B24C06-C31B-4AB0-BA4E-AF59572A9771}" type="slidenum">
              <a:rPr lang="pt-PT" sz="1400">
                <a:solidFill>
                  <a:schemeClr val="tx1"/>
                </a:solidFill>
              </a:rPr>
              <a:pPr algn="ctr">
                <a:lnSpc>
                  <a:spcPct val="100000"/>
                </a:lnSpc>
                <a:buFontTx/>
                <a:buNone/>
              </a:pPr>
              <a:t>10</a:t>
            </a:fld>
            <a:endParaRPr lang="pt-PT" sz="1400">
              <a:solidFill>
                <a:schemeClr val="tx1"/>
              </a:solidFill>
            </a:endParaRPr>
          </a:p>
        </p:txBody>
      </p:sp>
      <p:sp>
        <p:nvSpPr>
          <p:cNvPr id="8195" name="Rectangle 9"/>
          <p:cNvSpPr>
            <a:spLocks noChangeArrowheads="1"/>
          </p:cNvSpPr>
          <p:nvPr/>
        </p:nvSpPr>
        <p:spPr bwMode="auto">
          <a:xfrm>
            <a:off x="360363" y="2063750"/>
            <a:ext cx="8639175" cy="2862322"/>
          </a:xfrm>
          <a:prstGeom prst="rect">
            <a:avLst/>
          </a:prstGeom>
          <a:noFill/>
          <a:ln w="9525" algn="ctr">
            <a:noFill/>
            <a:miter lim="800000"/>
            <a:headEnd/>
            <a:tailEnd/>
          </a:ln>
        </p:spPr>
        <p:txBody>
          <a:bodyPr>
            <a:spAutoFit/>
          </a:bodyPr>
          <a:lstStyle/>
          <a:p>
            <a:pPr defTabSz="914400">
              <a:spcAft>
                <a:spcPts val="1200"/>
              </a:spcAft>
            </a:pPr>
            <a:r>
              <a:rPr lang="pt-PT" b="0" dirty="0">
                <a:solidFill>
                  <a:schemeClr val="tx1"/>
                </a:solidFill>
                <a:latin typeface="Arial" pitchFamily="34" charset="0"/>
                <a:cs typeface="Arial" pitchFamily="34" charset="0"/>
              </a:rPr>
              <a:t>A confirmação da morte deve ser  feita pela </a:t>
            </a:r>
            <a:r>
              <a:rPr lang="pt-PT" b="0" dirty="0">
                <a:solidFill>
                  <a:srgbClr val="C00000"/>
                </a:solidFill>
                <a:latin typeface="Arial" pitchFamily="34" charset="0"/>
                <a:cs typeface="Arial" pitchFamily="34" charset="0"/>
              </a:rPr>
              <a:t>pesquisa dos sinais precoces de morte</a:t>
            </a:r>
            <a:r>
              <a:rPr lang="pt-PT" b="0" dirty="0">
                <a:solidFill>
                  <a:srgbClr val="000066"/>
                </a:solidFill>
                <a:latin typeface="Arial" pitchFamily="34" charset="0"/>
                <a:cs typeface="Arial" pitchFamily="34" charset="0"/>
              </a:rPr>
              <a:t>, </a:t>
            </a:r>
            <a:r>
              <a:rPr lang="pt-PT" b="0" dirty="0">
                <a:solidFill>
                  <a:schemeClr val="tx1"/>
                </a:solidFill>
                <a:latin typeface="Arial" pitchFamily="34" charset="0"/>
                <a:cs typeface="Arial" pitchFamily="34" charset="0"/>
              </a:rPr>
              <a:t>que representa a cessação </a:t>
            </a:r>
            <a:r>
              <a:rPr lang="pt-PT" b="0" dirty="0" smtClean="0">
                <a:solidFill>
                  <a:schemeClr val="tx1"/>
                </a:solidFill>
                <a:latin typeface="Arial" pitchFamily="34" charset="0"/>
                <a:cs typeface="Arial" pitchFamily="34" charset="0"/>
              </a:rPr>
              <a:t>das  </a:t>
            </a:r>
            <a:r>
              <a:rPr lang="pt-PT" b="0" dirty="0">
                <a:solidFill>
                  <a:schemeClr val="tx1"/>
                </a:solidFill>
                <a:latin typeface="Arial" pitchFamily="34" charset="0"/>
                <a:cs typeface="Arial" pitchFamily="34" charset="0"/>
              </a:rPr>
              <a:t>funções vitais, podendo em alguns casos a vítima estar em situações de morte aparente, Ex. “Coma, </a:t>
            </a:r>
            <a:r>
              <a:rPr lang="pt-PT" b="0" dirty="0" smtClean="0">
                <a:solidFill>
                  <a:schemeClr val="tx1"/>
                </a:solidFill>
                <a:latin typeface="Arial" pitchFamily="34" charset="0"/>
                <a:cs typeface="Arial" pitchFamily="34" charset="0"/>
              </a:rPr>
              <a:t>eletrocussão</a:t>
            </a:r>
            <a:r>
              <a:rPr lang="pt-PT" b="0" dirty="0">
                <a:solidFill>
                  <a:schemeClr val="tx1"/>
                </a:solidFill>
                <a:latin typeface="Arial" pitchFamily="34" charset="0"/>
                <a:cs typeface="Arial" pitchFamily="34" charset="0"/>
              </a:rPr>
              <a:t>, traumatismo craniano, ingestão de hipnóticos, etc. ”</a:t>
            </a:r>
          </a:p>
        </p:txBody>
      </p:sp>
      <p:sp>
        <p:nvSpPr>
          <p:cNvPr id="8196"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a:latin typeface="Arial" pitchFamily="34" charset="0"/>
                <a:cs typeface="Arial" pitchFamily="34" charset="0"/>
              </a:rPr>
              <a:t>SINAIS PRECOCES DE MORTE</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p:cNvSpPr txBox="1">
            <a:spLocks noGrp="1" noChangeArrowheads="1"/>
          </p:cNvSpPr>
          <p:nvPr/>
        </p:nvSpPr>
        <p:spPr bwMode="auto">
          <a:xfrm>
            <a:off x="8567738" y="6434138"/>
            <a:ext cx="504825" cy="352425"/>
          </a:xfrm>
          <a:prstGeom prst="rect">
            <a:avLst/>
          </a:prstGeom>
          <a:noFill/>
          <a:ln w="9525">
            <a:noFill/>
            <a:miter lim="800000"/>
            <a:headEnd/>
            <a:tailEnd/>
          </a:ln>
        </p:spPr>
        <p:txBody>
          <a:bodyPr/>
          <a:lstStyle/>
          <a:p>
            <a:pPr algn="ctr">
              <a:lnSpc>
                <a:spcPct val="100000"/>
              </a:lnSpc>
              <a:buFontTx/>
              <a:buNone/>
            </a:pPr>
            <a:fld id="{B870E876-5B21-4F85-B9B2-EA98A1AA6FFB}" type="slidenum">
              <a:rPr lang="pt-PT" sz="1400" b="0">
                <a:solidFill>
                  <a:schemeClr val="tx1"/>
                </a:solidFill>
                <a:latin typeface="Arial" pitchFamily="34" charset="0"/>
                <a:cs typeface="Arial" pitchFamily="34" charset="0"/>
              </a:rPr>
              <a:pPr algn="ctr">
                <a:lnSpc>
                  <a:spcPct val="100000"/>
                </a:lnSpc>
                <a:buFontTx/>
                <a:buNone/>
              </a:pPr>
              <a:t>11</a:t>
            </a:fld>
            <a:endParaRPr lang="pt-PT" sz="1400" b="0">
              <a:solidFill>
                <a:schemeClr val="tx1"/>
              </a:solidFill>
              <a:latin typeface="Arial" pitchFamily="34" charset="0"/>
              <a:cs typeface="Arial" pitchFamily="34" charset="0"/>
            </a:endParaRPr>
          </a:p>
        </p:txBody>
      </p:sp>
      <p:sp>
        <p:nvSpPr>
          <p:cNvPr id="9219"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SINAIS PRECOCES DE MORTE</a:t>
            </a:r>
          </a:p>
        </p:txBody>
      </p:sp>
      <p:grpSp>
        <p:nvGrpSpPr>
          <p:cNvPr id="9220" name="Group 94"/>
          <p:cNvGrpSpPr>
            <a:grpSpLocks/>
          </p:cNvGrpSpPr>
          <p:nvPr/>
        </p:nvGrpSpPr>
        <p:grpSpPr bwMode="auto">
          <a:xfrm>
            <a:off x="0" y="1484313"/>
            <a:ext cx="2357438" cy="3898900"/>
            <a:chOff x="0" y="981"/>
            <a:chExt cx="1728" cy="2591"/>
          </a:xfrm>
        </p:grpSpPr>
        <p:sp>
          <p:nvSpPr>
            <p:cNvPr id="6" name="AutoShape 19"/>
            <p:cNvSpPr>
              <a:spLocks noChangeAspect="1" noChangeArrowheads="1" noTextEdit="1"/>
            </p:cNvSpPr>
            <p:nvPr/>
          </p:nvSpPr>
          <p:spPr bwMode="auto">
            <a:xfrm>
              <a:off x="0" y="981"/>
              <a:ext cx="1728" cy="2591"/>
            </a:xfrm>
            <a:prstGeom prst="rect">
              <a:avLst/>
            </a:prstGeom>
            <a:noFill/>
            <a:ln w="9525">
              <a:noFill/>
              <a:miter lim="800000"/>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241" name="Group 47"/>
            <p:cNvGrpSpPr>
              <a:grpSpLocks/>
            </p:cNvGrpSpPr>
            <p:nvPr/>
          </p:nvGrpSpPr>
          <p:grpSpPr bwMode="auto">
            <a:xfrm>
              <a:off x="708" y="1204"/>
              <a:ext cx="304" cy="493"/>
              <a:chOff x="708" y="1204"/>
              <a:chExt cx="304" cy="493"/>
            </a:xfrm>
          </p:grpSpPr>
          <p:grpSp>
            <p:nvGrpSpPr>
              <p:cNvPr id="9352" name="Group 23"/>
              <p:cNvGrpSpPr>
                <a:grpSpLocks/>
              </p:cNvGrpSpPr>
              <p:nvPr/>
            </p:nvGrpSpPr>
            <p:grpSpPr bwMode="auto">
              <a:xfrm>
                <a:off x="708" y="1390"/>
                <a:ext cx="297" cy="81"/>
                <a:chOff x="708" y="1390"/>
                <a:chExt cx="297" cy="81"/>
              </a:xfrm>
            </p:grpSpPr>
            <p:sp>
              <p:nvSpPr>
                <p:cNvPr id="83" name="Freeform 21"/>
                <p:cNvSpPr>
                  <a:spLocks/>
                </p:cNvSpPr>
                <p:nvPr/>
              </p:nvSpPr>
              <p:spPr bwMode="auto">
                <a:xfrm>
                  <a:off x="979" y="1390"/>
                  <a:ext cx="26" cy="81"/>
                </a:xfrm>
                <a:custGeom>
                  <a:avLst/>
                  <a:gdLst>
                    <a:gd name="T0" fmla="*/ 1 w 52"/>
                    <a:gd name="T1" fmla="*/ 11 h 161"/>
                    <a:gd name="T2" fmla="*/ 21 w 52"/>
                    <a:gd name="T3" fmla="*/ 2 h 161"/>
                    <a:gd name="T4" fmla="*/ 31 w 52"/>
                    <a:gd name="T5" fmla="*/ 0 h 161"/>
                    <a:gd name="T6" fmla="*/ 38 w 52"/>
                    <a:gd name="T7" fmla="*/ 0 h 161"/>
                    <a:gd name="T8" fmla="*/ 42 w 52"/>
                    <a:gd name="T9" fmla="*/ 2 h 161"/>
                    <a:gd name="T10" fmla="*/ 47 w 52"/>
                    <a:gd name="T11" fmla="*/ 5 h 161"/>
                    <a:gd name="T12" fmla="*/ 51 w 52"/>
                    <a:gd name="T13" fmla="*/ 14 h 161"/>
                    <a:gd name="T14" fmla="*/ 52 w 52"/>
                    <a:gd name="T15" fmla="*/ 23 h 161"/>
                    <a:gd name="T16" fmla="*/ 51 w 52"/>
                    <a:gd name="T17" fmla="*/ 35 h 161"/>
                    <a:gd name="T18" fmla="*/ 49 w 52"/>
                    <a:gd name="T19" fmla="*/ 44 h 161"/>
                    <a:gd name="T20" fmla="*/ 44 w 52"/>
                    <a:gd name="T21" fmla="*/ 54 h 161"/>
                    <a:gd name="T22" fmla="*/ 39 w 52"/>
                    <a:gd name="T23" fmla="*/ 62 h 161"/>
                    <a:gd name="T24" fmla="*/ 34 w 52"/>
                    <a:gd name="T25" fmla="*/ 69 h 161"/>
                    <a:gd name="T26" fmla="*/ 31 w 52"/>
                    <a:gd name="T27" fmla="*/ 80 h 161"/>
                    <a:gd name="T28" fmla="*/ 31 w 52"/>
                    <a:gd name="T29" fmla="*/ 87 h 161"/>
                    <a:gd name="T30" fmla="*/ 31 w 52"/>
                    <a:gd name="T31" fmla="*/ 102 h 161"/>
                    <a:gd name="T32" fmla="*/ 31 w 52"/>
                    <a:gd name="T33" fmla="*/ 114 h 161"/>
                    <a:gd name="T34" fmla="*/ 32 w 52"/>
                    <a:gd name="T35" fmla="*/ 125 h 161"/>
                    <a:gd name="T36" fmla="*/ 31 w 52"/>
                    <a:gd name="T37" fmla="*/ 134 h 161"/>
                    <a:gd name="T38" fmla="*/ 27 w 52"/>
                    <a:gd name="T39" fmla="*/ 145 h 161"/>
                    <a:gd name="T40" fmla="*/ 21 w 52"/>
                    <a:gd name="T41" fmla="*/ 151 h 161"/>
                    <a:gd name="T42" fmla="*/ 12 w 52"/>
                    <a:gd name="T43" fmla="*/ 157 h 161"/>
                    <a:gd name="T44" fmla="*/ 0 w 52"/>
                    <a:gd name="T45" fmla="*/ 161 h 161"/>
                    <a:gd name="T46" fmla="*/ 1 w 52"/>
                    <a:gd name="T47" fmla="*/ 1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161"/>
                    <a:gd name="T74" fmla="*/ 52 w 52"/>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161">
                      <a:moveTo>
                        <a:pt x="1" y="11"/>
                      </a:moveTo>
                      <a:lnTo>
                        <a:pt x="21" y="2"/>
                      </a:lnTo>
                      <a:lnTo>
                        <a:pt x="31" y="0"/>
                      </a:lnTo>
                      <a:lnTo>
                        <a:pt x="38" y="0"/>
                      </a:lnTo>
                      <a:lnTo>
                        <a:pt x="42" y="2"/>
                      </a:lnTo>
                      <a:lnTo>
                        <a:pt x="47" y="5"/>
                      </a:lnTo>
                      <a:lnTo>
                        <a:pt x="51" y="14"/>
                      </a:lnTo>
                      <a:lnTo>
                        <a:pt x="52" y="23"/>
                      </a:lnTo>
                      <a:lnTo>
                        <a:pt x="51" y="35"/>
                      </a:lnTo>
                      <a:lnTo>
                        <a:pt x="49" y="44"/>
                      </a:lnTo>
                      <a:lnTo>
                        <a:pt x="44" y="54"/>
                      </a:lnTo>
                      <a:lnTo>
                        <a:pt x="39" y="62"/>
                      </a:lnTo>
                      <a:lnTo>
                        <a:pt x="34" y="69"/>
                      </a:lnTo>
                      <a:lnTo>
                        <a:pt x="31" y="80"/>
                      </a:lnTo>
                      <a:lnTo>
                        <a:pt x="31" y="87"/>
                      </a:lnTo>
                      <a:lnTo>
                        <a:pt x="31" y="102"/>
                      </a:lnTo>
                      <a:lnTo>
                        <a:pt x="31" y="114"/>
                      </a:lnTo>
                      <a:lnTo>
                        <a:pt x="32" y="125"/>
                      </a:lnTo>
                      <a:lnTo>
                        <a:pt x="31" y="134"/>
                      </a:lnTo>
                      <a:lnTo>
                        <a:pt x="27" y="145"/>
                      </a:lnTo>
                      <a:lnTo>
                        <a:pt x="21" y="151"/>
                      </a:lnTo>
                      <a:lnTo>
                        <a:pt x="12" y="157"/>
                      </a:lnTo>
                      <a:lnTo>
                        <a:pt x="0" y="161"/>
                      </a:lnTo>
                      <a:lnTo>
                        <a:pt x="1" y="11"/>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84" name="Freeform 22"/>
                <p:cNvSpPr>
                  <a:spLocks/>
                </p:cNvSpPr>
                <p:nvPr/>
              </p:nvSpPr>
              <p:spPr bwMode="auto">
                <a:xfrm>
                  <a:off x="708" y="1390"/>
                  <a:ext cx="26" cy="81"/>
                </a:xfrm>
                <a:custGeom>
                  <a:avLst/>
                  <a:gdLst>
                    <a:gd name="T0" fmla="*/ 51 w 51"/>
                    <a:gd name="T1" fmla="*/ 11 h 161"/>
                    <a:gd name="T2" fmla="*/ 30 w 51"/>
                    <a:gd name="T3" fmla="*/ 2 h 161"/>
                    <a:gd name="T4" fmla="*/ 21 w 51"/>
                    <a:gd name="T5" fmla="*/ 0 h 161"/>
                    <a:gd name="T6" fmla="*/ 13 w 51"/>
                    <a:gd name="T7" fmla="*/ 0 h 161"/>
                    <a:gd name="T8" fmla="*/ 8 w 51"/>
                    <a:gd name="T9" fmla="*/ 2 h 161"/>
                    <a:gd name="T10" fmla="*/ 4 w 51"/>
                    <a:gd name="T11" fmla="*/ 5 h 161"/>
                    <a:gd name="T12" fmla="*/ 1 w 51"/>
                    <a:gd name="T13" fmla="*/ 14 h 161"/>
                    <a:gd name="T14" fmla="*/ 0 w 51"/>
                    <a:gd name="T15" fmla="*/ 23 h 161"/>
                    <a:gd name="T16" fmla="*/ 0 w 51"/>
                    <a:gd name="T17" fmla="*/ 35 h 161"/>
                    <a:gd name="T18" fmla="*/ 1 w 51"/>
                    <a:gd name="T19" fmla="*/ 44 h 161"/>
                    <a:gd name="T20" fmla="*/ 7 w 51"/>
                    <a:gd name="T21" fmla="*/ 54 h 161"/>
                    <a:gd name="T22" fmla="*/ 13 w 51"/>
                    <a:gd name="T23" fmla="*/ 62 h 161"/>
                    <a:gd name="T24" fmla="*/ 17 w 51"/>
                    <a:gd name="T25" fmla="*/ 69 h 161"/>
                    <a:gd name="T26" fmla="*/ 20 w 51"/>
                    <a:gd name="T27" fmla="*/ 80 h 161"/>
                    <a:gd name="T28" fmla="*/ 21 w 51"/>
                    <a:gd name="T29" fmla="*/ 87 h 161"/>
                    <a:gd name="T30" fmla="*/ 20 w 51"/>
                    <a:gd name="T31" fmla="*/ 102 h 161"/>
                    <a:gd name="T32" fmla="*/ 20 w 51"/>
                    <a:gd name="T33" fmla="*/ 114 h 161"/>
                    <a:gd name="T34" fmla="*/ 18 w 51"/>
                    <a:gd name="T35" fmla="*/ 125 h 161"/>
                    <a:gd name="T36" fmla="*/ 20 w 51"/>
                    <a:gd name="T37" fmla="*/ 134 h 161"/>
                    <a:gd name="T38" fmla="*/ 24 w 51"/>
                    <a:gd name="T39" fmla="*/ 145 h 161"/>
                    <a:gd name="T40" fmla="*/ 30 w 51"/>
                    <a:gd name="T41" fmla="*/ 151 h 161"/>
                    <a:gd name="T42" fmla="*/ 38 w 51"/>
                    <a:gd name="T43" fmla="*/ 157 h 161"/>
                    <a:gd name="T44" fmla="*/ 51 w 51"/>
                    <a:gd name="T45" fmla="*/ 161 h 161"/>
                    <a:gd name="T46" fmla="*/ 51 w 51"/>
                    <a:gd name="T47" fmla="*/ 1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61"/>
                    <a:gd name="T74" fmla="*/ 51 w 51"/>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61">
                      <a:moveTo>
                        <a:pt x="51" y="11"/>
                      </a:moveTo>
                      <a:lnTo>
                        <a:pt x="30" y="2"/>
                      </a:lnTo>
                      <a:lnTo>
                        <a:pt x="21" y="0"/>
                      </a:lnTo>
                      <a:lnTo>
                        <a:pt x="13" y="0"/>
                      </a:lnTo>
                      <a:lnTo>
                        <a:pt x="8" y="2"/>
                      </a:lnTo>
                      <a:lnTo>
                        <a:pt x="4" y="5"/>
                      </a:lnTo>
                      <a:lnTo>
                        <a:pt x="1" y="14"/>
                      </a:lnTo>
                      <a:lnTo>
                        <a:pt x="0" y="23"/>
                      </a:lnTo>
                      <a:lnTo>
                        <a:pt x="0" y="35"/>
                      </a:lnTo>
                      <a:lnTo>
                        <a:pt x="1" y="44"/>
                      </a:lnTo>
                      <a:lnTo>
                        <a:pt x="7" y="54"/>
                      </a:lnTo>
                      <a:lnTo>
                        <a:pt x="13" y="62"/>
                      </a:lnTo>
                      <a:lnTo>
                        <a:pt x="17" y="69"/>
                      </a:lnTo>
                      <a:lnTo>
                        <a:pt x="20" y="80"/>
                      </a:lnTo>
                      <a:lnTo>
                        <a:pt x="21" y="87"/>
                      </a:lnTo>
                      <a:lnTo>
                        <a:pt x="20" y="102"/>
                      </a:lnTo>
                      <a:lnTo>
                        <a:pt x="20" y="114"/>
                      </a:lnTo>
                      <a:lnTo>
                        <a:pt x="18" y="125"/>
                      </a:lnTo>
                      <a:lnTo>
                        <a:pt x="20" y="134"/>
                      </a:lnTo>
                      <a:lnTo>
                        <a:pt x="24" y="145"/>
                      </a:lnTo>
                      <a:lnTo>
                        <a:pt x="30" y="151"/>
                      </a:lnTo>
                      <a:lnTo>
                        <a:pt x="38" y="157"/>
                      </a:lnTo>
                      <a:lnTo>
                        <a:pt x="51" y="161"/>
                      </a:lnTo>
                      <a:lnTo>
                        <a:pt x="51" y="11"/>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58" name="Rectangle 24"/>
              <p:cNvSpPr>
                <a:spLocks noChangeArrowheads="1"/>
              </p:cNvSpPr>
              <p:nvPr/>
            </p:nvSpPr>
            <p:spPr bwMode="auto">
              <a:xfrm>
                <a:off x="789" y="1609"/>
                <a:ext cx="141" cy="88"/>
              </a:xfrm>
              <a:prstGeom prst="rect">
                <a:avLst/>
              </a:prstGeom>
              <a:solidFill>
                <a:srgbClr val="FFC080"/>
              </a:solidFill>
              <a:ln w="9525">
                <a:solidFill>
                  <a:srgbClr val="000000"/>
                </a:solidFill>
                <a:miter lim="800000"/>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59" name="Freeform 25"/>
              <p:cNvSpPr>
                <a:spLocks/>
              </p:cNvSpPr>
              <p:nvPr/>
            </p:nvSpPr>
            <p:spPr bwMode="auto">
              <a:xfrm>
                <a:off x="729" y="1242"/>
                <a:ext cx="259" cy="401"/>
              </a:xfrm>
              <a:custGeom>
                <a:avLst/>
                <a:gdLst>
                  <a:gd name="T0" fmla="*/ 34 w 519"/>
                  <a:gd name="T1" fmla="*/ 164 h 803"/>
                  <a:gd name="T2" fmla="*/ 13 w 519"/>
                  <a:gd name="T3" fmla="*/ 234 h 803"/>
                  <a:gd name="T4" fmla="*/ 3 w 519"/>
                  <a:gd name="T5" fmla="*/ 326 h 803"/>
                  <a:gd name="T6" fmla="*/ 0 w 519"/>
                  <a:gd name="T7" fmla="*/ 413 h 803"/>
                  <a:gd name="T8" fmla="*/ 3 w 519"/>
                  <a:gd name="T9" fmla="*/ 511 h 803"/>
                  <a:gd name="T10" fmla="*/ 16 w 519"/>
                  <a:gd name="T11" fmla="*/ 586 h 803"/>
                  <a:gd name="T12" fmla="*/ 46 w 519"/>
                  <a:gd name="T13" fmla="*/ 653 h 803"/>
                  <a:gd name="T14" fmla="*/ 86 w 519"/>
                  <a:gd name="T15" fmla="*/ 709 h 803"/>
                  <a:gd name="T16" fmla="*/ 141 w 519"/>
                  <a:gd name="T17" fmla="*/ 760 h 803"/>
                  <a:gd name="T18" fmla="*/ 201 w 519"/>
                  <a:gd name="T19" fmla="*/ 790 h 803"/>
                  <a:gd name="T20" fmla="*/ 234 w 519"/>
                  <a:gd name="T21" fmla="*/ 802 h 803"/>
                  <a:gd name="T22" fmla="*/ 272 w 519"/>
                  <a:gd name="T23" fmla="*/ 802 h 803"/>
                  <a:gd name="T24" fmla="*/ 318 w 519"/>
                  <a:gd name="T25" fmla="*/ 791 h 803"/>
                  <a:gd name="T26" fmla="*/ 359 w 519"/>
                  <a:gd name="T27" fmla="*/ 772 h 803"/>
                  <a:gd name="T28" fmla="*/ 399 w 519"/>
                  <a:gd name="T29" fmla="*/ 742 h 803"/>
                  <a:gd name="T30" fmla="*/ 434 w 519"/>
                  <a:gd name="T31" fmla="*/ 706 h 803"/>
                  <a:gd name="T32" fmla="*/ 465 w 519"/>
                  <a:gd name="T33" fmla="*/ 665 h 803"/>
                  <a:gd name="T34" fmla="*/ 488 w 519"/>
                  <a:gd name="T35" fmla="*/ 628 h 803"/>
                  <a:gd name="T36" fmla="*/ 499 w 519"/>
                  <a:gd name="T37" fmla="*/ 598 h 803"/>
                  <a:gd name="T38" fmla="*/ 511 w 519"/>
                  <a:gd name="T39" fmla="*/ 551 h 803"/>
                  <a:gd name="T40" fmla="*/ 518 w 519"/>
                  <a:gd name="T41" fmla="*/ 491 h 803"/>
                  <a:gd name="T42" fmla="*/ 519 w 519"/>
                  <a:gd name="T43" fmla="*/ 431 h 803"/>
                  <a:gd name="T44" fmla="*/ 516 w 519"/>
                  <a:gd name="T45" fmla="*/ 357 h 803"/>
                  <a:gd name="T46" fmla="*/ 512 w 519"/>
                  <a:gd name="T47" fmla="*/ 293 h 803"/>
                  <a:gd name="T48" fmla="*/ 506 w 519"/>
                  <a:gd name="T49" fmla="*/ 239 h 803"/>
                  <a:gd name="T50" fmla="*/ 495 w 519"/>
                  <a:gd name="T51" fmla="*/ 192 h 803"/>
                  <a:gd name="T52" fmla="*/ 481 w 519"/>
                  <a:gd name="T53" fmla="*/ 158 h 803"/>
                  <a:gd name="T54" fmla="*/ 461 w 519"/>
                  <a:gd name="T55" fmla="*/ 120 h 803"/>
                  <a:gd name="T56" fmla="*/ 439 w 519"/>
                  <a:gd name="T57" fmla="*/ 92 h 803"/>
                  <a:gd name="T58" fmla="*/ 412 w 519"/>
                  <a:gd name="T59" fmla="*/ 65 h 803"/>
                  <a:gd name="T60" fmla="*/ 379 w 519"/>
                  <a:gd name="T61" fmla="*/ 41 h 803"/>
                  <a:gd name="T62" fmla="*/ 338 w 519"/>
                  <a:gd name="T63" fmla="*/ 18 h 803"/>
                  <a:gd name="T64" fmla="*/ 287 w 519"/>
                  <a:gd name="T65" fmla="*/ 5 h 803"/>
                  <a:gd name="T66" fmla="*/ 221 w 519"/>
                  <a:gd name="T67" fmla="*/ 5 h 803"/>
                  <a:gd name="T68" fmla="*/ 154 w 519"/>
                  <a:gd name="T69" fmla="*/ 30 h 803"/>
                  <a:gd name="T70" fmla="*/ 98 w 519"/>
                  <a:gd name="T71" fmla="*/ 69 h 803"/>
                  <a:gd name="T72" fmla="*/ 51 w 519"/>
                  <a:gd name="T73" fmla="*/ 129 h 8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9"/>
                  <a:gd name="T112" fmla="*/ 0 h 803"/>
                  <a:gd name="T113" fmla="*/ 519 w 519"/>
                  <a:gd name="T114" fmla="*/ 803 h 8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9" h="803">
                    <a:moveTo>
                      <a:pt x="51" y="129"/>
                    </a:moveTo>
                    <a:lnTo>
                      <a:pt x="34" y="164"/>
                    </a:lnTo>
                    <a:lnTo>
                      <a:pt x="21" y="200"/>
                    </a:lnTo>
                    <a:lnTo>
                      <a:pt x="13" y="234"/>
                    </a:lnTo>
                    <a:lnTo>
                      <a:pt x="7" y="278"/>
                    </a:lnTo>
                    <a:lnTo>
                      <a:pt x="3" y="326"/>
                    </a:lnTo>
                    <a:lnTo>
                      <a:pt x="2" y="369"/>
                    </a:lnTo>
                    <a:lnTo>
                      <a:pt x="0" y="413"/>
                    </a:lnTo>
                    <a:lnTo>
                      <a:pt x="0" y="467"/>
                    </a:lnTo>
                    <a:lnTo>
                      <a:pt x="3" y="511"/>
                    </a:lnTo>
                    <a:lnTo>
                      <a:pt x="9" y="554"/>
                    </a:lnTo>
                    <a:lnTo>
                      <a:pt x="16" y="586"/>
                    </a:lnTo>
                    <a:lnTo>
                      <a:pt x="29" y="623"/>
                    </a:lnTo>
                    <a:lnTo>
                      <a:pt x="46" y="653"/>
                    </a:lnTo>
                    <a:lnTo>
                      <a:pt x="61" y="679"/>
                    </a:lnTo>
                    <a:lnTo>
                      <a:pt x="86" y="709"/>
                    </a:lnTo>
                    <a:lnTo>
                      <a:pt x="111" y="734"/>
                    </a:lnTo>
                    <a:lnTo>
                      <a:pt x="141" y="760"/>
                    </a:lnTo>
                    <a:lnTo>
                      <a:pt x="171" y="776"/>
                    </a:lnTo>
                    <a:lnTo>
                      <a:pt x="201" y="790"/>
                    </a:lnTo>
                    <a:lnTo>
                      <a:pt x="215" y="796"/>
                    </a:lnTo>
                    <a:lnTo>
                      <a:pt x="234" y="802"/>
                    </a:lnTo>
                    <a:lnTo>
                      <a:pt x="258" y="803"/>
                    </a:lnTo>
                    <a:lnTo>
                      <a:pt x="272" y="802"/>
                    </a:lnTo>
                    <a:lnTo>
                      <a:pt x="294" y="799"/>
                    </a:lnTo>
                    <a:lnTo>
                      <a:pt x="318" y="791"/>
                    </a:lnTo>
                    <a:lnTo>
                      <a:pt x="338" y="784"/>
                    </a:lnTo>
                    <a:lnTo>
                      <a:pt x="359" y="772"/>
                    </a:lnTo>
                    <a:lnTo>
                      <a:pt x="381" y="757"/>
                    </a:lnTo>
                    <a:lnTo>
                      <a:pt x="399" y="742"/>
                    </a:lnTo>
                    <a:lnTo>
                      <a:pt x="418" y="724"/>
                    </a:lnTo>
                    <a:lnTo>
                      <a:pt x="434" y="706"/>
                    </a:lnTo>
                    <a:lnTo>
                      <a:pt x="446" y="688"/>
                    </a:lnTo>
                    <a:lnTo>
                      <a:pt x="465" y="665"/>
                    </a:lnTo>
                    <a:lnTo>
                      <a:pt x="476" y="647"/>
                    </a:lnTo>
                    <a:lnTo>
                      <a:pt x="488" y="628"/>
                    </a:lnTo>
                    <a:lnTo>
                      <a:pt x="493" y="613"/>
                    </a:lnTo>
                    <a:lnTo>
                      <a:pt x="499" y="598"/>
                    </a:lnTo>
                    <a:lnTo>
                      <a:pt x="505" y="577"/>
                    </a:lnTo>
                    <a:lnTo>
                      <a:pt x="511" y="551"/>
                    </a:lnTo>
                    <a:lnTo>
                      <a:pt x="515" y="518"/>
                    </a:lnTo>
                    <a:lnTo>
                      <a:pt x="518" y="491"/>
                    </a:lnTo>
                    <a:lnTo>
                      <a:pt x="519" y="461"/>
                    </a:lnTo>
                    <a:lnTo>
                      <a:pt x="519" y="431"/>
                    </a:lnTo>
                    <a:lnTo>
                      <a:pt x="518" y="389"/>
                    </a:lnTo>
                    <a:lnTo>
                      <a:pt x="516" y="357"/>
                    </a:lnTo>
                    <a:lnTo>
                      <a:pt x="513" y="327"/>
                    </a:lnTo>
                    <a:lnTo>
                      <a:pt x="512" y="293"/>
                    </a:lnTo>
                    <a:lnTo>
                      <a:pt x="511" y="267"/>
                    </a:lnTo>
                    <a:lnTo>
                      <a:pt x="506" y="239"/>
                    </a:lnTo>
                    <a:lnTo>
                      <a:pt x="502" y="216"/>
                    </a:lnTo>
                    <a:lnTo>
                      <a:pt x="495" y="192"/>
                    </a:lnTo>
                    <a:lnTo>
                      <a:pt x="488" y="173"/>
                    </a:lnTo>
                    <a:lnTo>
                      <a:pt x="481" y="158"/>
                    </a:lnTo>
                    <a:lnTo>
                      <a:pt x="473" y="144"/>
                    </a:lnTo>
                    <a:lnTo>
                      <a:pt x="461" y="120"/>
                    </a:lnTo>
                    <a:lnTo>
                      <a:pt x="451" y="105"/>
                    </a:lnTo>
                    <a:lnTo>
                      <a:pt x="439" y="92"/>
                    </a:lnTo>
                    <a:lnTo>
                      <a:pt x="425" y="77"/>
                    </a:lnTo>
                    <a:lnTo>
                      <a:pt x="412" y="65"/>
                    </a:lnTo>
                    <a:lnTo>
                      <a:pt x="398" y="53"/>
                    </a:lnTo>
                    <a:lnTo>
                      <a:pt x="379" y="41"/>
                    </a:lnTo>
                    <a:lnTo>
                      <a:pt x="361" y="29"/>
                    </a:lnTo>
                    <a:lnTo>
                      <a:pt x="338" y="18"/>
                    </a:lnTo>
                    <a:lnTo>
                      <a:pt x="314" y="11"/>
                    </a:lnTo>
                    <a:lnTo>
                      <a:pt x="287" y="5"/>
                    </a:lnTo>
                    <a:lnTo>
                      <a:pt x="260" y="0"/>
                    </a:lnTo>
                    <a:lnTo>
                      <a:pt x="221" y="5"/>
                    </a:lnTo>
                    <a:lnTo>
                      <a:pt x="188" y="15"/>
                    </a:lnTo>
                    <a:lnTo>
                      <a:pt x="154" y="30"/>
                    </a:lnTo>
                    <a:lnTo>
                      <a:pt x="126" y="48"/>
                    </a:lnTo>
                    <a:lnTo>
                      <a:pt x="98" y="69"/>
                    </a:lnTo>
                    <a:lnTo>
                      <a:pt x="73" y="98"/>
                    </a:lnTo>
                    <a:lnTo>
                      <a:pt x="51" y="129"/>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60" name="Freeform 26"/>
              <p:cNvSpPr>
                <a:spLocks/>
              </p:cNvSpPr>
              <p:nvPr/>
            </p:nvSpPr>
            <p:spPr bwMode="auto">
              <a:xfrm>
                <a:off x="806" y="1545"/>
                <a:ext cx="105" cy="24"/>
              </a:xfrm>
              <a:custGeom>
                <a:avLst/>
                <a:gdLst>
                  <a:gd name="T0" fmla="*/ 0 w 211"/>
                  <a:gd name="T1" fmla="*/ 33 h 48"/>
                  <a:gd name="T2" fmla="*/ 7 w 211"/>
                  <a:gd name="T3" fmla="*/ 27 h 48"/>
                  <a:gd name="T4" fmla="*/ 17 w 211"/>
                  <a:gd name="T5" fmla="*/ 18 h 48"/>
                  <a:gd name="T6" fmla="*/ 36 w 211"/>
                  <a:gd name="T7" fmla="*/ 9 h 48"/>
                  <a:gd name="T8" fmla="*/ 57 w 211"/>
                  <a:gd name="T9" fmla="*/ 3 h 48"/>
                  <a:gd name="T10" fmla="*/ 79 w 211"/>
                  <a:gd name="T11" fmla="*/ 0 h 48"/>
                  <a:gd name="T12" fmla="*/ 97 w 211"/>
                  <a:gd name="T13" fmla="*/ 0 h 48"/>
                  <a:gd name="T14" fmla="*/ 110 w 211"/>
                  <a:gd name="T15" fmla="*/ 1 h 48"/>
                  <a:gd name="T16" fmla="*/ 120 w 211"/>
                  <a:gd name="T17" fmla="*/ 0 h 48"/>
                  <a:gd name="T18" fmla="*/ 130 w 211"/>
                  <a:gd name="T19" fmla="*/ 0 h 48"/>
                  <a:gd name="T20" fmla="*/ 143 w 211"/>
                  <a:gd name="T21" fmla="*/ 1 h 48"/>
                  <a:gd name="T22" fmla="*/ 158 w 211"/>
                  <a:gd name="T23" fmla="*/ 4 h 48"/>
                  <a:gd name="T24" fmla="*/ 173 w 211"/>
                  <a:gd name="T25" fmla="*/ 9 h 48"/>
                  <a:gd name="T26" fmla="*/ 190 w 211"/>
                  <a:gd name="T27" fmla="*/ 15 h 48"/>
                  <a:gd name="T28" fmla="*/ 198 w 211"/>
                  <a:gd name="T29" fmla="*/ 21 h 48"/>
                  <a:gd name="T30" fmla="*/ 205 w 211"/>
                  <a:gd name="T31" fmla="*/ 27 h 48"/>
                  <a:gd name="T32" fmla="*/ 211 w 211"/>
                  <a:gd name="T33" fmla="*/ 36 h 48"/>
                  <a:gd name="T34" fmla="*/ 210 w 211"/>
                  <a:gd name="T35" fmla="*/ 39 h 48"/>
                  <a:gd name="T36" fmla="*/ 190 w 211"/>
                  <a:gd name="T37" fmla="*/ 45 h 48"/>
                  <a:gd name="T38" fmla="*/ 155 w 211"/>
                  <a:gd name="T39" fmla="*/ 48 h 48"/>
                  <a:gd name="T40" fmla="*/ 123 w 211"/>
                  <a:gd name="T41" fmla="*/ 48 h 48"/>
                  <a:gd name="T42" fmla="*/ 88 w 211"/>
                  <a:gd name="T43" fmla="*/ 48 h 48"/>
                  <a:gd name="T44" fmla="*/ 43 w 211"/>
                  <a:gd name="T45" fmla="*/ 45 h 48"/>
                  <a:gd name="T46" fmla="*/ 13 w 211"/>
                  <a:gd name="T47" fmla="*/ 42 h 48"/>
                  <a:gd name="T48" fmla="*/ 4 w 211"/>
                  <a:gd name="T49" fmla="*/ 39 h 48"/>
                  <a:gd name="T50" fmla="*/ 0 w 211"/>
                  <a:gd name="T51" fmla="*/ 33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1"/>
                  <a:gd name="T79" fmla="*/ 0 h 48"/>
                  <a:gd name="T80" fmla="*/ 211 w 211"/>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1" h="48">
                    <a:moveTo>
                      <a:pt x="0" y="33"/>
                    </a:moveTo>
                    <a:lnTo>
                      <a:pt x="7" y="27"/>
                    </a:lnTo>
                    <a:lnTo>
                      <a:pt x="17" y="18"/>
                    </a:lnTo>
                    <a:lnTo>
                      <a:pt x="36" y="9"/>
                    </a:lnTo>
                    <a:lnTo>
                      <a:pt x="57" y="3"/>
                    </a:lnTo>
                    <a:lnTo>
                      <a:pt x="79" y="0"/>
                    </a:lnTo>
                    <a:lnTo>
                      <a:pt x="97" y="0"/>
                    </a:lnTo>
                    <a:lnTo>
                      <a:pt x="110" y="1"/>
                    </a:lnTo>
                    <a:lnTo>
                      <a:pt x="120" y="0"/>
                    </a:lnTo>
                    <a:lnTo>
                      <a:pt x="130" y="0"/>
                    </a:lnTo>
                    <a:lnTo>
                      <a:pt x="143" y="1"/>
                    </a:lnTo>
                    <a:lnTo>
                      <a:pt x="158" y="4"/>
                    </a:lnTo>
                    <a:lnTo>
                      <a:pt x="173" y="9"/>
                    </a:lnTo>
                    <a:lnTo>
                      <a:pt x="190" y="15"/>
                    </a:lnTo>
                    <a:lnTo>
                      <a:pt x="198" y="21"/>
                    </a:lnTo>
                    <a:lnTo>
                      <a:pt x="205" y="27"/>
                    </a:lnTo>
                    <a:lnTo>
                      <a:pt x="211" y="36"/>
                    </a:lnTo>
                    <a:lnTo>
                      <a:pt x="210" y="39"/>
                    </a:lnTo>
                    <a:lnTo>
                      <a:pt x="190" y="45"/>
                    </a:lnTo>
                    <a:lnTo>
                      <a:pt x="155" y="48"/>
                    </a:lnTo>
                    <a:lnTo>
                      <a:pt x="123" y="48"/>
                    </a:lnTo>
                    <a:lnTo>
                      <a:pt x="88" y="48"/>
                    </a:lnTo>
                    <a:lnTo>
                      <a:pt x="43" y="45"/>
                    </a:lnTo>
                    <a:lnTo>
                      <a:pt x="13" y="42"/>
                    </a:lnTo>
                    <a:lnTo>
                      <a:pt x="4" y="39"/>
                    </a:lnTo>
                    <a:lnTo>
                      <a:pt x="0" y="33"/>
                    </a:lnTo>
                    <a:close/>
                  </a:path>
                </a:pathLst>
              </a:custGeom>
              <a:solidFill>
                <a:srgbClr val="FFE0C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61" name="Freeform 27"/>
              <p:cNvSpPr>
                <a:spLocks/>
              </p:cNvSpPr>
              <p:nvPr/>
            </p:nvSpPr>
            <p:spPr bwMode="auto">
              <a:xfrm>
                <a:off x="712" y="1204"/>
                <a:ext cx="300" cy="216"/>
              </a:xfrm>
              <a:custGeom>
                <a:avLst/>
                <a:gdLst>
                  <a:gd name="T0" fmla="*/ 19 w 601"/>
                  <a:gd name="T1" fmla="*/ 411 h 432"/>
                  <a:gd name="T2" fmla="*/ 16 w 601"/>
                  <a:gd name="T3" fmla="*/ 380 h 432"/>
                  <a:gd name="T4" fmla="*/ 22 w 601"/>
                  <a:gd name="T5" fmla="*/ 357 h 432"/>
                  <a:gd name="T6" fmla="*/ 17 w 601"/>
                  <a:gd name="T7" fmla="*/ 327 h 432"/>
                  <a:gd name="T8" fmla="*/ 16 w 601"/>
                  <a:gd name="T9" fmla="*/ 303 h 432"/>
                  <a:gd name="T10" fmla="*/ 15 w 601"/>
                  <a:gd name="T11" fmla="*/ 287 h 432"/>
                  <a:gd name="T12" fmla="*/ 27 w 601"/>
                  <a:gd name="T13" fmla="*/ 272 h 432"/>
                  <a:gd name="T14" fmla="*/ 17 w 601"/>
                  <a:gd name="T15" fmla="*/ 231 h 432"/>
                  <a:gd name="T16" fmla="*/ 30 w 601"/>
                  <a:gd name="T17" fmla="*/ 225 h 432"/>
                  <a:gd name="T18" fmla="*/ 46 w 601"/>
                  <a:gd name="T19" fmla="*/ 213 h 432"/>
                  <a:gd name="T20" fmla="*/ 43 w 601"/>
                  <a:gd name="T21" fmla="*/ 191 h 432"/>
                  <a:gd name="T22" fmla="*/ 56 w 601"/>
                  <a:gd name="T23" fmla="*/ 180 h 432"/>
                  <a:gd name="T24" fmla="*/ 52 w 601"/>
                  <a:gd name="T25" fmla="*/ 152 h 432"/>
                  <a:gd name="T26" fmla="*/ 54 w 601"/>
                  <a:gd name="T27" fmla="*/ 134 h 432"/>
                  <a:gd name="T28" fmla="*/ 67 w 601"/>
                  <a:gd name="T29" fmla="*/ 105 h 432"/>
                  <a:gd name="T30" fmla="*/ 74 w 601"/>
                  <a:gd name="T31" fmla="*/ 83 h 432"/>
                  <a:gd name="T32" fmla="*/ 104 w 601"/>
                  <a:gd name="T33" fmla="*/ 95 h 432"/>
                  <a:gd name="T34" fmla="*/ 114 w 601"/>
                  <a:gd name="T35" fmla="*/ 56 h 432"/>
                  <a:gd name="T36" fmla="*/ 133 w 601"/>
                  <a:gd name="T37" fmla="*/ 78 h 432"/>
                  <a:gd name="T38" fmla="*/ 159 w 601"/>
                  <a:gd name="T39" fmla="*/ 47 h 432"/>
                  <a:gd name="T40" fmla="*/ 201 w 601"/>
                  <a:gd name="T41" fmla="*/ 21 h 432"/>
                  <a:gd name="T42" fmla="*/ 278 w 601"/>
                  <a:gd name="T43" fmla="*/ 3 h 432"/>
                  <a:gd name="T44" fmla="*/ 333 w 601"/>
                  <a:gd name="T45" fmla="*/ 0 h 432"/>
                  <a:gd name="T46" fmla="*/ 350 w 601"/>
                  <a:gd name="T47" fmla="*/ 16 h 432"/>
                  <a:gd name="T48" fmla="*/ 378 w 601"/>
                  <a:gd name="T49" fmla="*/ 27 h 432"/>
                  <a:gd name="T50" fmla="*/ 424 w 601"/>
                  <a:gd name="T51" fmla="*/ 21 h 432"/>
                  <a:gd name="T52" fmla="*/ 419 w 601"/>
                  <a:gd name="T53" fmla="*/ 39 h 432"/>
                  <a:gd name="T54" fmla="*/ 461 w 601"/>
                  <a:gd name="T55" fmla="*/ 41 h 432"/>
                  <a:gd name="T56" fmla="*/ 458 w 601"/>
                  <a:gd name="T57" fmla="*/ 56 h 432"/>
                  <a:gd name="T58" fmla="*/ 482 w 601"/>
                  <a:gd name="T59" fmla="*/ 66 h 432"/>
                  <a:gd name="T60" fmla="*/ 524 w 601"/>
                  <a:gd name="T61" fmla="*/ 83 h 432"/>
                  <a:gd name="T62" fmla="*/ 522 w 601"/>
                  <a:gd name="T63" fmla="*/ 102 h 432"/>
                  <a:gd name="T64" fmla="*/ 524 w 601"/>
                  <a:gd name="T65" fmla="*/ 117 h 432"/>
                  <a:gd name="T66" fmla="*/ 563 w 601"/>
                  <a:gd name="T67" fmla="*/ 132 h 432"/>
                  <a:gd name="T68" fmla="*/ 563 w 601"/>
                  <a:gd name="T69" fmla="*/ 161 h 432"/>
                  <a:gd name="T70" fmla="*/ 576 w 601"/>
                  <a:gd name="T71" fmla="*/ 201 h 432"/>
                  <a:gd name="T72" fmla="*/ 571 w 601"/>
                  <a:gd name="T73" fmla="*/ 243 h 432"/>
                  <a:gd name="T74" fmla="*/ 571 w 601"/>
                  <a:gd name="T75" fmla="*/ 291 h 432"/>
                  <a:gd name="T76" fmla="*/ 571 w 601"/>
                  <a:gd name="T77" fmla="*/ 342 h 432"/>
                  <a:gd name="T78" fmla="*/ 544 w 601"/>
                  <a:gd name="T79" fmla="*/ 429 h 432"/>
                  <a:gd name="T80" fmla="*/ 492 w 601"/>
                  <a:gd name="T81" fmla="*/ 212 h 432"/>
                  <a:gd name="T82" fmla="*/ 395 w 601"/>
                  <a:gd name="T83" fmla="*/ 177 h 432"/>
                  <a:gd name="T84" fmla="*/ 277 w 601"/>
                  <a:gd name="T85" fmla="*/ 147 h 432"/>
                  <a:gd name="T86" fmla="*/ 159 w 601"/>
                  <a:gd name="T87" fmla="*/ 150 h 432"/>
                  <a:gd name="T88" fmla="*/ 127 w 601"/>
                  <a:gd name="T89" fmla="*/ 167 h 432"/>
                  <a:gd name="T90" fmla="*/ 96 w 601"/>
                  <a:gd name="T91" fmla="*/ 210 h 432"/>
                  <a:gd name="T92" fmla="*/ 76 w 601"/>
                  <a:gd name="T93" fmla="*/ 276 h 432"/>
                  <a:gd name="T94" fmla="*/ 52 w 601"/>
                  <a:gd name="T95" fmla="*/ 327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1"/>
                  <a:gd name="T145" fmla="*/ 0 h 432"/>
                  <a:gd name="T146" fmla="*/ 601 w 601"/>
                  <a:gd name="T147" fmla="*/ 432 h 4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1" h="432">
                    <a:moveTo>
                      <a:pt x="36" y="432"/>
                    </a:moveTo>
                    <a:lnTo>
                      <a:pt x="30" y="425"/>
                    </a:lnTo>
                    <a:lnTo>
                      <a:pt x="19" y="411"/>
                    </a:lnTo>
                    <a:lnTo>
                      <a:pt x="30" y="405"/>
                    </a:lnTo>
                    <a:lnTo>
                      <a:pt x="23" y="393"/>
                    </a:lnTo>
                    <a:lnTo>
                      <a:pt x="16" y="380"/>
                    </a:lnTo>
                    <a:lnTo>
                      <a:pt x="10" y="371"/>
                    </a:lnTo>
                    <a:lnTo>
                      <a:pt x="26" y="371"/>
                    </a:lnTo>
                    <a:lnTo>
                      <a:pt x="22" y="357"/>
                    </a:lnTo>
                    <a:lnTo>
                      <a:pt x="13" y="342"/>
                    </a:lnTo>
                    <a:lnTo>
                      <a:pt x="0" y="329"/>
                    </a:lnTo>
                    <a:lnTo>
                      <a:pt x="17" y="327"/>
                    </a:lnTo>
                    <a:lnTo>
                      <a:pt x="13" y="315"/>
                    </a:lnTo>
                    <a:lnTo>
                      <a:pt x="6" y="300"/>
                    </a:lnTo>
                    <a:lnTo>
                      <a:pt x="16" y="303"/>
                    </a:lnTo>
                    <a:lnTo>
                      <a:pt x="25" y="306"/>
                    </a:lnTo>
                    <a:lnTo>
                      <a:pt x="22" y="297"/>
                    </a:lnTo>
                    <a:lnTo>
                      <a:pt x="15" y="287"/>
                    </a:lnTo>
                    <a:lnTo>
                      <a:pt x="23" y="287"/>
                    </a:lnTo>
                    <a:lnTo>
                      <a:pt x="19" y="270"/>
                    </a:lnTo>
                    <a:lnTo>
                      <a:pt x="27" y="272"/>
                    </a:lnTo>
                    <a:lnTo>
                      <a:pt x="27" y="260"/>
                    </a:lnTo>
                    <a:lnTo>
                      <a:pt x="25" y="249"/>
                    </a:lnTo>
                    <a:lnTo>
                      <a:pt x="17" y="231"/>
                    </a:lnTo>
                    <a:lnTo>
                      <a:pt x="27" y="234"/>
                    </a:lnTo>
                    <a:lnTo>
                      <a:pt x="37" y="237"/>
                    </a:lnTo>
                    <a:lnTo>
                      <a:pt x="30" y="225"/>
                    </a:lnTo>
                    <a:lnTo>
                      <a:pt x="45" y="227"/>
                    </a:lnTo>
                    <a:lnTo>
                      <a:pt x="56" y="228"/>
                    </a:lnTo>
                    <a:lnTo>
                      <a:pt x="46" y="213"/>
                    </a:lnTo>
                    <a:lnTo>
                      <a:pt x="40" y="204"/>
                    </a:lnTo>
                    <a:lnTo>
                      <a:pt x="32" y="192"/>
                    </a:lnTo>
                    <a:lnTo>
                      <a:pt x="43" y="191"/>
                    </a:lnTo>
                    <a:lnTo>
                      <a:pt x="54" y="191"/>
                    </a:lnTo>
                    <a:lnTo>
                      <a:pt x="64" y="189"/>
                    </a:lnTo>
                    <a:lnTo>
                      <a:pt x="56" y="180"/>
                    </a:lnTo>
                    <a:lnTo>
                      <a:pt x="46" y="171"/>
                    </a:lnTo>
                    <a:lnTo>
                      <a:pt x="57" y="167"/>
                    </a:lnTo>
                    <a:lnTo>
                      <a:pt x="52" y="152"/>
                    </a:lnTo>
                    <a:lnTo>
                      <a:pt x="46" y="141"/>
                    </a:lnTo>
                    <a:lnTo>
                      <a:pt x="42" y="132"/>
                    </a:lnTo>
                    <a:lnTo>
                      <a:pt x="54" y="134"/>
                    </a:lnTo>
                    <a:lnTo>
                      <a:pt x="66" y="137"/>
                    </a:lnTo>
                    <a:lnTo>
                      <a:pt x="69" y="122"/>
                    </a:lnTo>
                    <a:lnTo>
                      <a:pt x="67" y="105"/>
                    </a:lnTo>
                    <a:lnTo>
                      <a:pt x="64" y="90"/>
                    </a:lnTo>
                    <a:lnTo>
                      <a:pt x="54" y="72"/>
                    </a:lnTo>
                    <a:lnTo>
                      <a:pt x="74" y="83"/>
                    </a:lnTo>
                    <a:lnTo>
                      <a:pt x="83" y="87"/>
                    </a:lnTo>
                    <a:lnTo>
                      <a:pt x="93" y="95"/>
                    </a:lnTo>
                    <a:lnTo>
                      <a:pt x="104" y="95"/>
                    </a:lnTo>
                    <a:lnTo>
                      <a:pt x="104" y="83"/>
                    </a:lnTo>
                    <a:lnTo>
                      <a:pt x="107" y="71"/>
                    </a:lnTo>
                    <a:lnTo>
                      <a:pt x="114" y="56"/>
                    </a:lnTo>
                    <a:lnTo>
                      <a:pt x="120" y="66"/>
                    </a:lnTo>
                    <a:lnTo>
                      <a:pt x="124" y="72"/>
                    </a:lnTo>
                    <a:lnTo>
                      <a:pt x="133" y="78"/>
                    </a:lnTo>
                    <a:lnTo>
                      <a:pt x="139" y="68"/>
                    </a:lnTo>
                    <a:lnTo>
                      <a:pt x="146" y="57"/>
                    </a:lnTo>
                    <a:lnTo>
                      <a:pt x="159" y="47"/>
                    </a:lnTo>
                    <a:lnTo>
                      <a:pt x="170" y="35"/>
                    </a:lnTo>
                    <a:lnTo>
                      <a:pt x="184" y="26"/>
                    </a:lnTo>
                    <a:lnTo>
                      <a:pt x="201" y="21"/>
                    </a:lnTo>
                    <a:lnTo>
                      <a:pt x="224" y="16"/>
                    </a:lnTo>
                    <a:lnTo>
                      <a:pt x="257" y="7"/>
                    </a:lnTo>
                    <a:lnTo>
                      <a:pt x="278" y="3"/>
                    </a:lnTo>
                    <a:lnTo>
                      <a:pt x="297" y="1"/>
                    </a:lnTo>
                    <a:lnTo>
                      <a:pt x="311" y="0"/>
                    </a:lnTo>
                    <a:lnTo>
                      <a:pt x="333" y="0"/>
                    </a:lnTo>
                    <a:lnTo>
                      <a:pt x="372" y="1"/>
                    </a:lnTo>
                    <a:lnTo>
                      <a:pt x="358" y="7"/>
                    </a:lnTo>
                    <a:lnTo>
                      <a:pt x="350" y="16"/>
                    </a:lnTo>
                    <a:lnTo>
                      <a:pt x="347" y="21"/>
                    </a:lnTo>
                    <a:lnTo>
                      <a:pt x="361" y="26"/>
                    </a:lnTo>
                    <a:lnTo>
                      <a:pt x="378" y="27"/>
                    </a:lnTo>
                    <a:lnTo>
                      <a:pt x="395" y="26"/>
                    </a:lnTo>
                    <a:lnTo>
                      <a:pt x="411" y="24"/>
                    </a:lnTo>
                    <a:lnTo>
                      <a:pt x="424" y="21"/>
                    </a:lnTo>
                    <a:lnTo>
                      <a:pt x="448" y="22"/>
                    </a:lnTo>
                    <a:lnTo>
                      <a:pt x="432" y="29"/>
                    </a:lnTo>
                    <a:lnTo>
                      <a:pt x="419" y="39"/>
                    </a:lnTo>
                    <a:lnTo>
                      <a:pt x="432" y="41"/>
                    </a:lnTo>
                    <a:lnTo>
                      <a:pt x="444" y="39"/>
                    </a:lnTo>
                    <a:lnTo>
                      <a:pt x="461" y="41"/>
                    </a:lnTo>
                    <a:lnTo>
                      <a:pt x="488" y="50"/>
                    </a:lnTo>
                    <a:lnTo>
                      <a:pt x="472" y="53"/>
                    </a:lnTo>
                    <a:lnTo>
                      <a:pt x="458" y="56"/>
                    </a:lnTo>
                    <a:lnTo>
                      <a:pt x="449" y="60"/>
                    </a:lnTo>
                    <a:lnTo>
                      <a:pt x="468" y="63"/>
                    </a:lnTo>
                    <a:lnTo>
                      <a:pt x="482" y="66"/>
                    </a:lnTo>
                    <a:lnTo>
                      <a:pt x="492" y="68"/>
                    </a:lnTo>
                    <a:lnTo>
                      <a:pt x="506" y="74"/>
                    </a:lnTo>
                    <a:lnTo>
                      <a:pt x="524" y="83"/>
                    </a:lnTo>
                    <a:lnTo>
                      <a:pt x="549" y="92"/>
                    </a:lnTo>
                    <a:lnTo>
                      <a:pt x="534" y="96"/>
                    </a:lnTo>
                    <a:lnTo>
                      <a:pt x="522" y="102"/>
                    </a:lnTo>
                    <a:lnTo>
                      <a:pt x="514" y="108"/>
                    </a:lnTo>
                    <a:lnTo>
                      <a:pt x="512" y="116"/>
                    </a:lnTo>
                    <a:lnTo>
                      <a:pt x="524" y="117"/>
                    </a:lnTo>
                    <a:lnTo>
                      <a:pt x="535" y="122"/>
                    </a:lnTo>
                    <a:lnTo>
                      <a:pt x="546" y="128"/>
                    </a:lnTo>
                    <a:lnTo>
                      <a:pt x="563" y="132"/>
                    </a:lnTo>
                    <a:lnTo>
                      <a:pt x="576" y="131"/>
                    </a:lnTo>
                    <a:lnTo>
                      <a:pt x="566" y="143"/>
                    </a:lnTo>
                    <a:lnTo>
                      <a:pt x="563" y="161"/>
                    </a:lnTo>
                    <a:lnTo>
                      <a:pt x="569" y="176"/>
                    </a:lnTo>
                    <a:lnTo>
                      <a:pt x="573" y="189"/>
                    </a:lnTo>
                    <a:lnTo>
                      <a:pt x="576" y="201"/>
                    </a:lnTo>
                    <a:lnTo>
                      <a:pt x="566" y="224"/>
                    </a:lnTo>
                    <a:lnTo>
                      <a:pt x="601" y="222"/>
                    </a:lnTo>
                    <a:lnTo>
                      <a:pt x="571" y="243"/>
                    </a:lnTo>
                    <a:lnTo>
                      <a:pt x="561" y="257"/>
                    </a:lnTo>
                    <a:lnTo>
                      <a:pt x="556" y="281"/>
                    </a:lnTo>
                    <a:lnTo>
                      <a:pt x="571" y="291"/>
                    </a:lnTo>
                    <a:lnTo>
                      <a:pt x="565" y="306"/>
                    </a:lnTo>
                    <a:lnTo>
                      <a:pt x="561" y="326"/>
                    </a:lnTo>
                    <a:lnTo>
                      <a:pt x="571" y="342"/>
                    </a:lnTo>
                    <a:lnTo>
                      <a:pt x="556" y="366"/>
                    </a:lnTo>
                    <a:lnTo>
                      <a:pt x="551" y="381"/>
                    </a:lnTo>
                    <a:lnTo>
                      <a:pt x="544" y="429"/>
                    </a:lnTo>
                    <a:lnTo>
                      <a:pt x="532" y="317"/>
                    </a:lnTo>
                    <a:lnTo>
                      <a:pt x="519" y="275"/>
                    </a:lnTo>
                    <a:lnTo>
                      <a:pt x="492" y="212"/>
                    </a:lnTo>
                    <a:lnTo>
                      <a:pt x="469" y="191"/>
                    </a:lnTo>
                    <a:lnTo>
                      <a:pt x="434" y="180"/>
                    </a:lnTo>
                    <a:lnTo>
                      <a:pt x="395" y="177"/>
                    </a:lnTo>
                    <a:lnTo>
                      <a:pt x="354" y="167"/>
                    </a:lnTo>
                    <a:lnTo>
                      <a:pt x="318" y="158"/>
                    </a:lnTo>
                    <a:lnTo>
                      <a:pt x="277" y="147"/>
                    </a:lnTo>
                    <a:lnTo>
                      <a:pt x="238" y="144"/>
                    </a:lnTo>
                    <a:lnTo>
                      <a:pt x="167" y="141"/>
                    </a:lnTo>
                    <a:lnTo>
                      <a:pt x="159" y="150"/>
                    </a:lnTo>
                    <a:lnTo>
                      <a:pt x="147" y="159"/>
                    </a:lnTo>
                    <a:lnTo>
                      <a:pt x="136" y="167"/>
                    </a:lnTo>
                    <a:lnTo>
                      <a:pt x="127" y="167"/>
                    </a:lnTo>
                    <a:lnTo>
                      <a:pt x="117" y="171"/>
                    </a:lnTo>
                    <a:lnTo>
                      <a:pt x="107" y="191"/>
                    </a:lnTo>
                    <a:lnTo>
                      <a:pt x="96" y="210"/>
                    </a:lnTo>
                    <a:lnTo>
                      <a:pt x="93" y="237"/>
                    </a:lnTo>
                    <a:lnTo>
                      <a:pt x="84" y="255"/>
                    </a:lnTo>
                    <a:lnTo>
                      <a:pt x="76" y="276"/>
                    </a:lnTo>
                    <a:lnTo>
                      <a:pt x="66" y="291"/>
                    </a:lnTo>
                    <a:lnTo>
                      <a:pt x="57" y="308"/>
                    </a:lnTo>
                    <a:lnTo>
                      <a:pt x="52" y="327"/>
                    </a:lnTo>
                    <a:lnTo>
                      <a:pt x="47" y="350"/>
                    </a:lnTo>
                    <a:lnTo>
                      <a:pt x="36" y="432"/>
                    </a:lnTo>
                    <a:close/>
                  </a:path>
                </a:pathLst>
              </a:custGeom>
              <a:solidFill>
                <a:srgbClr val="20100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365" name="Group 34"/>
              <p:cNvGrpSpPr>
                <a:grpSpLocks/>
              </p:cNvGrpSpPr>
              <p:nvPr/>
            </p:nvGrpSpPr>
            <p:grpSpPr bwMode="auto">
              <a:xfrm>
                <a:off x="791" y="1416"/>
                <a:ext cx="126" cy="21"/>
                <a:chOff x="791" y="1416"/>
                <a:chExt cx="126" cy="21"/>
              </a:xfrm>
            </p:grpSpPr>
            <p:grpSp>
              <p:nvGrpSpPr>
                <p:cNvPr id="9396" name="Group 30"/>
                <p:cNvGrpSpPr>
                  <a:grpSpLocks/>
                </p:cNvGrpSpPr>
                <p:nvPr/>
              </p:nvGrpSpPr>
              <p:grpSpPr bwMode="auto">
                <a:xfrm>
                  <a:off x="791" y="1416"/>
                  <a:ext cx="21" cy="21"/>
                  <a:chOff x="791" y="1416"/>
                  <a:chExt cx="21" cy="21"/>
                </a:xfrm>
              </p:grpSpPr>
              <p:sp>
                <p:nvSpPr>
                  <p:cNvPr id="81" name="Oval 28"/>
                  <p:cNvSpPr>
                    <a:spLocks noChangeArrowheads="1"/>
                  </p:cNvSpPr>
                  <p:nvPr/>
                </p:nvSpPr>
                <p:spPr bwMode="auto">
                  <a:xfrm>
                    <a:off x="791" y="1416"/>
                    <a:ext cx="21" cy="21"/>
                  </a:xfrm>
                  <a:prstGeom prst="ellipse">
                    <a:avLst/>
                  </a:prstGeom>
                  <a:solidFill>
                    <a:srgbClr val="4040FF"/>
                  </a:solidFill>
                  <a:ln w="9525">
                    <a:solidFill>
                      <a:srgbClr val="00008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82" name="Oval 29"/>
                  <p:cNvSpPr>
                    <a:spLocks noChangeArrowheads="1"/>
                  </p:cNvSpPr>
                  <p:nvPr/>
                </p:nvSpPr>
                <p:spPr bwMode="auto">
                  <a:xfrm>
                    <a:off x="797" y="1419"/>
                    <a:ext cx="9" cy="11"/>
                  </a:xfrm>
                  <a:prstGeom prst="ellipse">
                    <a:avLst/>
                  </a:prstGeom>
                  <a:solidFill>
                    <a:srgbClr val="FFFFFF"/>
                  </a:solidFill>
                  <a:ln w="9525">
                    <a:no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nvGrpSpPr>
                <p:cNvPr id="9397" name="Group 33"/>
                <p:cNvGrpSpPr>
                  <a:grpSpLocks/>
                </p:cNvGrpSpPr>
                <p:nvPr/>
              </p:nvGrpSpPr>
              <p:grpSpPr bwMode="auto">
                <a:xfrm>
                  <a:off x="897" y="1416"/>
                  <a:ext cx="20" cy="21"/>
                  <a:chOff x="897" y="1416"/>
                  <a:chExt cx="20" cy="21"/>
                </a:xfrm>
              </p:grpSpPr>
              <p:sp>
                <p:nvSpPr>
                  <p:cNvPr id="79" name="Oval 31"/>
                  <p:cNvSpPr>
                    <a:spLocks noChangeArrowheads="1"/>
                  </p:cNvSpPr>
                  <p:nvPr/>
                </p:nvSpPr>
                <p:spPr bwMode="auto">
                  <a:xfrm>
                    <a:off x="897" y="1416"/>
                    <a:ext cx="20" cy="21"/>
                  </a:xfrm>
                  <a:prstGeom prst="ellipse">
                    <a:avLst/>
                  </a:prstGeom>
                  <a:solidFill>
                    <a:srgbClr val="4040FF"/>
                  </a:solidFill>
                  <a:ln w="9525">
                    <a:solidFill>
                      <a:srgbClr val="00008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80" name="Oval 32"/>
                  <p:cNvSpPr>
                    <a:spLocks noChangeArrowheads="1"/>
                  </p:cNvSpPr>
                  <p:nvPr/>
                </p:nvSpPr>
                <p:spPr bwMode="auto">
                  <a:xfrm>
                    <a:off x="902" y="1419"/>
                    <a:ext cx="9" cy="12"/>
                  </a:xfrm>
                  <a:prstGeom prst="ellipse">
                    <a:avLst/>
                  </a:prstGeom>
                  <a:solidFill>
                    <a:srgbClr val="FFFFFF"/>
                  </a:solidFill>
                  <a:ln w="9525">
                    <a:no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sp>
            <p:nvSpPr>
              <p:cNvPr id="63" name="Arc 35"/>
              <p:cNvSpPr>
                <a:spLocks/>
              </p:cNvSpPr>
              <p:nvPr/>
            </p:nvSpPr>
            <p:spPr bwMode="auto">
              <a:xfrm>
                <a:off x="828" y="1489"/>
                <a:ext cx="57" cy="31"/>
              </a:xfrm>
              <a:custGeom>
                <a:avLst/>
                <a:gdLst>
                  <a:gd name="T0" fmla="*/ 57 w 43200"/>
                  <a:gd name="T1" fmla="*/ 0 h 21600"/>
                  <a:gd name="T2" fmla="*/ 0 w 43200"/>
                  <a:gd name="T3" fmla="*/ 0 h 21600"/>
                  <a:gd name="T4" fmla="*/ 29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9525">
                <a:solidFill>
                  <a:srgbClr val="000000"/>
                </a:solidFill>
                <a:round/>
                <a:headEnd/>
                <a:tailEnd/>
              </a:ln>
              <a:scene3d>
                <a:camera prst="orthographicFront"/>
                <a:lightRig rig="threePt" dir="t"/>
              </a:scene3d>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369" name="Group 38"/>
              <p:cNvGrpSpPr>
                <a:grpSpLocks/>
              </p:cNvGrpSpPr>
              <p:nvPr/>
            </p:nvGrpSpPr>
            <p:grpSpPr bwMode="auto">
              <a:xfrm>
                <a:off x="768" y="1344"/>
                <a:ext cx="182" cy="53"/>
                <a:chOff x="768" y="1344"/>
                <a:chExt cx="182" cy="53"/>
              </a:xfrm>
            </p:grpSpPr>
            <p:sp>
              <p:nvSpPr>
                <p:cNvPr id="75" name="Freeform 36"/>
                <p:cNvSpPr>
                  <a:spLocks/>
                </p:cNvSpPr>
                <p:nvPr/>
              </p:nvSpPr>
              <p:spPr bwMode="auto">
                <a:xfrm>
                  <a:off x="768" y="1344"/>
                  <a:ext cx="56" cy="49"/>
                </a:xfrm>
                <a:custGeom>
                  <a:avLst/>
                  <a:gdLst>
                    <a:gd name="T0" fmla="*/ 95 w 111"/>
                    <a:gd name="T1" fmla="*/ 8 h 99"/>
                    <a:gd name="T2" fmla="*/ 84 w 111"/>
                    <a:gd name="T3" fmla="*/ 12 h 99"/>
                    <a:gd name="T4" fmla="*/ 73 w 111"/>
                    <a:gd name="T5" fmla="*/ 18 h 99"/>
                    <a:gd name="T6" fmla="*/ 64 w 111"/>
                    <a:gd name="T7" fmla="*/ 24 h 99"/>
                    <a:gd name="T8" fmla="*/ 57 w 111"/>
                    <a:gd name="T9" fmla="*/ 30 h 99"/>
                    <a:gd name="T10" fmla="*/ 50 w 111"/>
                    <a:gd name="T11" fmla="*/ 42 h 99"/>
                    <a:gd name="T12" fmla="*/ 43 w 111"/>
                    <a:gd name="T13" fmla="*/ 56 h 99"/>
                    <a:gd name="T14" fmla="*/ 37 w 111"/>
                    <a:gd name="T15" fmla="*/ 66 h 99"/>
                    <a:gd name="T16" fmla="*/ 31 w 111"/>
                    <a:gd name="T17" fmla="*/ 74 h 99"/>
                    <a:gd name="T18" fmla="*/ 24 w 111"/>
                    <a:gd name="T19" fmla="*/ 83 h 99"/>
                    <a:gd name="T20" fmla="*/ 0 w 111"/>
                    <a:gd name="T21" fmla="*/ 99 h 99"/>
                    <a:gd name="T22" fmla="*/ 16 w 111"/>
                    <a:gd name="T23" fmla="*/ 95 h 99"/>
                    <a:gd name="T24" fmla="*/ 26 w 111"/>
                    <a:gd name="T25" fmla="*/ 92 h 99"/>
                    <a:gd name="T26" fmla="*/ 36 w 111"/>
                    <a:gd name="T27" fmla="*/ 86 h 99"/>
                    <a:gd name="T28" fmla="*/ 47 w 111"/>
                    <a:gd name="T29" fmla="*/ 75 h 99"/>
                    <a:gd name="T30" fmla="*/ 53 w 111"/>
                    <a:gd name="T31" fmla="*/ 68 h 99"/>
                    <a:gd name="T32" fmla="*/ 61 w 111"/>
                    <a:gd name="T33" fmla="*/ 56 h 99"/>
                    <a:gd name="T34" fmla="*/ 66 w 111"/>
                    <a:gd name="T35" fmla="*/ 45 h 99"/>
                    <a:gd name="T36" fmla="*/ 71 w 111"/>
                    <a:gd name="T37" fmla="*/ 36 h 99"/>
                    <a:gd name="T38" fmla="*/ 78 w 111"/>
                    <a:gd name="T39" fmla="*/ 26 h 99"/>
                    <a:gd name="T40" fmla="*/ 85 w 111"/>
                    <a:gd name="T41" fmla="*/ 21 h 99"/>
                    <a:gd name="T42" fmla="*/ 97 w 111"/>
                    <a:gd name="T43" fmla="*/ 15 h 99"/>
                    <a:gd name="T44" fmla="*/ 105 w 111"/>
                    <a:gd name="T45" fmla="*/ 11 h 99"/>
                    <a:gd name="T46" fmla="*/ 111 w 111"/>
                    <a:gd name="T47" fmla="*/ 0 h 99"/>
                    <a:gd name="T48" fmla="*/ 95 w 111"/>
                    <a:gd name="T49" fmla="*/ 8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
                    <a:gd name="T76" fmla="*/ 0 h 99"/>
                    <a:gd name="T77" fmla="*/ 111 w 111"/>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 h="99">
                      <a:moveTo>
                        <a:pt x="95" y="8"/>
                      </a:moveTo>
                      <a:lnTo>
                        <a:pt x="84" y="12"/>
                      </a:lnTo>
                      <a:lnTo>
                        <a:pt x="73" y="18"/>
                      </a:lnTo>
                      <a:lnTo>
                        <a:pt x="64" y="24"/>
                      </a:lnTo>
                      <a:lnTo>
                        <a:pt x="57" y="30"/>
                      </a:lnTo>
                      <a:lnTo>
                        <a:pt x="50" y="42"/>
                      </a:lnTo>
                      <a:lnTo>
                        <a:pt x="43" y="56"/>
                      </a:lnTo>
                      <a:lnTo>
                        <a:pt x="37" y="66"/>
                      </a:lnTo>
                      <a:lnTo>
                        <a:pt x="31" y="74"/>
                      </a:lnTo>
                      <a:lnTo>
                        <a:pt x="24" y="83"/>
                      </a:lnTo>
                      <a:lnTo>
                        <a:pt x="0" y="99"/>
                      </a:lnTo>
                      <a:lnTo>
                        <a:pt x="16" y="95"/>
                      </a:lnTo>
                      <a:lnTo>
                        <a:pt x="26" y="92"/>
                      </a:lnTo>
                      <a:lnTo>
                        <a:pt x="36" y="86"/>
                      </a:lnTo>
                      <a:lnTo>
                        <a:pt x="47" y="75"/>
                      </a:lnTo>
                      <a:lnTo>
                        <a:pt x="53" y="68"/>
                      </a:lnTo>
                      <a:lnTo>
                        <a:pt x="61" y="56"/>
                      </a:lnTo>
                      <a:lnTo>
                        <a:pt x="66" y="45"/>
                      </a:lnTo>
                      <a:lnTo>
                        <a:pt x="71" y="36"/>
                      </a:lnTo>
                      <a:lnTo>
                        <a:pt x="78" y="26"/>
                      </a:lnTo>
                      <a:lnTo>
                        <a:pt x="85" y="21"/>
                      </a:lnTo>
                      <a:lnTo>
                        <a:pt x="97" y="15"/>
                      </a:lnTo>
                      <a:lnTo>
                        <a:pt x="105" y="11"/>
                      </a:lnTo>
                      <a:lnTo>
                        <a:pt x="111" y="0"/>
                      </a:lnTo>
                      <a:lnTo>
                        <a:pt x="95" y="8"/>
                      </a:lnTo>
                      <a:close/>
                    </a:path>
                  </a:pathLst>
                </a:custGeom>
                <a:solidFill>
                  <a:srgbClr val="201000"/>
                </a:solidFill>
                <a:ln w="9525">
                  <a:no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76" name="Freeform 37"/>
                <p:cNvSpPr>
                  <a:spLocks/>
                </p:cNvSpPr>
                <p:nvPr/>
              </p:nvSpPr>
              <p:spPr bwMode="auto">
                <a:xfrm>
                  <a:off x="895" y="1347"/>
                  <a:ext cx="55" cy="50"/>
                </a:xfrm>
                <a:custGeom>
                  <a:avLst/>
                  <a:gdLst>
                    <a:gd name="T0" fmla="*/ 16 w 112"/>
                    <a:gd name="T1" fmla="*/ 7 h 99"/>
                    <a:gd name="T2" fmla="*/ 29 w 112"/>
                    <a:gd name="T3" fmla="*/ 12 h 99"/>
                    <a:gd name="T4" fmla="*/ 39 w 112"/>
                    <a:gd name="T5" fmla="*/ 16 h 99"/>
                    <a:gd name="T6" fmla="*/ 47 w 112"/>
                    <a:gd name="T7" fmla="*/ 22 h 99"/>
                    <a:gd name="T8" fmla="*/ 54 w 112"/>
                    <a:gd name="T9" fmla="*/ 30 h 99"/>
                    <a:gd name="T10" fmla="*/ 62 w 112"/>
                    <a:gd name="T11" fmla="*/ 42 h 99"/>
                    <a:gd name="T12" fmla="*/ 69 w 112"/>
                    <a:gd name="T13" fmla="*/ 55 h 99"/>
                    <a:gd name="T14" fmla="*/ 74 w 112"/>
                    <a:gd name="T15" fmla="*/ 66 h 99"/>
                    <a:gd name="T16" fmla="*/ 80 w 112"/>
                    <a:gd name="T17" fmla="*/ 73 h 99"/>
                    <a:gd name="T18" fmla="*/ 87 w 112"/>
                    <a:gd name="T19" fmla="*/ 82 h 99"/>
                    <a:gd name="T20" fmla="*/ 112 w 112"/>
                    <a:gd name="T21" fmla="*/ 99 h 99"/>
                    <a:gd name="T22" fmla="*/ 96 w 112"/>
                    <a:gd name="T23" fmla="*/ 94 h 99"/>
                    <a:gd name="T24" fmla="*/ 86 w 112"/>
                    <a:gd name="T25" fmla="*/ 90 h 99"/>
                    <a:gd name="T26" fmla="*/ 76 w 112"/>
                    <a:gd name="T27" fmla="*/ 84 h 99"/>
                    <a:gd name="T28" fmla="*/ 64 w 112"/>
                    <a:gd name="T29" fmla="*/ 75 h 99"/>
                    <a:gd name="T30" fmla="*/ 59 w 112"/>
                    <a:gd name="T31" fmla="*/ 67 h 99"/>
                    <a:gd name="T32" fmla="*/ 50 w 112"/>
                    <a:gd name="T33" fmla="*/ 54 h 99"/>
                    <a:gd name="T34" fmla="*/ 46 w 112"/>
                    <a:gd name="T35" fmla="*/ 45 h 99"/>
                    <a:gd name="T36" fmla="*/ 40 w 112"/>
                    <a:gd name="T37" fmla="*/ 36 h 99"/>
                    <a:gd name="T38" fmla="*/ 33 w 112"/>
                    <a:gd name="T39" fmla="*/ 25 h 99"/>
                    <a:gd name="T40" fmla="*/ 26 w 112"/>
                    <a:gd name="T41" fmla="*/ 21 h 99"/>
                    <a:gd name="T42" fmla="*/ 15 w 112"/>
                    <a:gd name="T43" fmla="*/ 15 h 99"/>
                    <a:gd name="T44" fmla="*/ 6 w 112"/>
                    <a:gd name="T45" fmla="*/ 10 h 99"/>
                    <a:gd name="T46" fmla="*/ 0 w 112"/>
                    <a:gd name="T47" fmla="*/ 0 h 99"/>
                    <a:gd name="T48" fmla="*/ 16 w 112"/>
                    <a:gd name="T49" fmla="*/ 7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99"/>
                    <a:gd name="T77" fmla="*/ 112 w 112"/>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99">
                      <a:moveTo>
                        <a:pt x="16" y="7"/>
                      </a:moveTo>
                      <a:lnTo>
                        <a:pt x="29" y="12"/>
                      </a:lnTo>
                      <a:lnTo>
                        <a:pt x="39" y="16"/>
                      </a:lnTo>
                      <a:lnTo>
                        <a:pt x="47" y="22"/>
                      </a:lnTo>
                      <a:lnTo>
                        <a:pt x="54" y="30"/>
                      </a:lnTo>
                      <a:lnTo>
                        <a:pt x="62" y="42"/>
                      </a:lnTo>
                      <a:lnTo>
                        <a:pt x="69" y="55"/>
                      </a:lnTo>
                      <a:lnTo>
                        <a:pt x="74" y="66"/>
                      </a:lnTo>
                      <a:lnTo>
                        <a:pt x="80" y="73"/>
                      </a:lnTo>
                      <a:lnTo>
                        <a:pt x="87" y="82"/>
                      </a:lnTo>
                      <a:lnTo>
                        <a:pt x="112" y="99"/>
                      </a:lnTo>
                      <a:lnTo>
                        <a:pt x="96" y="94"/>
                      </a:lnTo>
                      <a:lnTo>
                        <a:pt x="86" y="90"/>
                      </a:lnTo>
                      <a:lnTo>
                        <a:pt x="76" y="84"/>
                      </a:lnTo>
                      <a:lnTo>
                        <a:pt x="64" y="75"/>
                      </a:lnTo>
                      <a:lnTo>
                        <a:pt x="59" y="67"/>
                      </a:lnTo>
                      <a:lnTo>
                        <a:pt x="50" y="54"/>
                      </a:lnTo>
                      <a:lnTo>
                        <a:pt x="46" y="45"/>
                      </a:lnTo>
                      <a:lnTo>
                        <a:pt x="40" y="36"/>
                      </a:lnTo>
                      <a:lnTo>
                        <a:pt x="33" y="25"/>
                      </a:lnTo>
                      <a:lnTo>
                        <a:pt x="26" y="21"/>
                      </a:lnTo>
                      <a:lnTo>
                        <a:pt x="15" y="15"/>
                      </a:lnTo>
                      <a:lnTo>
                        <a:pt x="6" y="10"/>
                      </a:lnTo>
                      <a:lnTo>
                        <a:pt x="0" y="0"/>
                      </a:lnTo>
                      <a:lnTo>
                        <a:pt x="16" y="7"/>
                      </a:lnTo>
                      <a:close/>
                    </a:path>
                  </a:pathLst>
                </a:custGeom>
                <a:solidFill>
                  <a:srgbClr val="201000"/>
                </a:solidFill>
                <a:ln w="9525">
                  <a:no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nvGrpSpPr>
              <p:cNvPr id="9370" name="Group 45"/>
              <p:cNvGrpSpPr>
                <a:grpSpLocks/>
              </p:cNvGrpSpPr>
              <p:nvPr/>
            </p:nvGrpSpPr>
            <p:grpSpPr bwMode="auto">
              <a:xfrm>
                <a:off x="729" y="1379"/>
                <a:ext cx="275" cy="88"/>
                <a:chOff x="729" y="1379"/>
                <a:chExt cx="275" cy="88"/>
              </a:xfrm>
            </p:grpSpPr>
            <p:grpSp>
              <p:nvGrpSpPr>
                <p:cNvPr id="9374" name="Group 41"/>
                <p:cNvGrpSpPr>
                  <a:grpSpLocks/>
                </p:cNvGrpSpPr>
                <p:nvPr/>
              </p:nvGrpSpPr>
              <p:grpSpPr bwMode="auto">
                <a:xfrm>
                  <a:off x="765" y="1389"/>
                  <a:ext cx="184" cy="78"/>
                  <a:chOff x="765" y="1389"/>
                  <a:chExt cx="184" cy="78"/>
                </a:xfrm>
              </p:grpSpPr>
              <p:sp>
                <p:nvSpPr>
                  <p:cNvPr id="73" name="Oval 39"/>
                  <p:cNvSpPr>
                    <a:spLocks noChangeArrowheads="1"/>
                  </p:cNvSpPr>
                  <p:nvPr/>
                </p:nvSpPr>
                <p:spPr bwMode="auto">
                  <a:xfrm>
                    <a:off x="875" y="1389"/>
                    <a:ext cx="74" cy="78"/>
                  </a:xfrm>
                  <a:prstGeom prst="ellips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74" name="Oval 40"/>
                  <p:cNvSpPr>
                    <a:spLocks noChangeArrowheads="1"/>
                  </p:cNvSpPr>
                  <p:nvPr/>
                </p:nvSpPr>
                <p:spPr bwMode="auto">
                  <a:xfrm>
                    <a:off x="765" y="1389"/>
                    <a:ext cx="74" cy="78"/>
                  </a:xfrm>
                  <a:prstGeom prst="ellips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68" name="Arc 42"/>
                <p:cNvSpPr>
                  <a:spLocks/>
                </p:cNvSpPr>
                <p:nvPr/>
              </p:nvSpPr>
              <p:spPr bwMode="auto">
                <a:xfrm>
                  <a:off x="839" y="1410"/>
                  <a:ext cx="33" cy="22"/>
                </a:xfrm>
                <a:custGeom>
                  <a:avLst/>
                  <a:gdLst>
                    <a:gd name="T0" fmla="*/ 0 w 34422"/>
                    <a:gd name="T1" fmla="*/ 10 h 21600"/>
                    <a:gd name="T2" fmla="*/ 33 w 34422"/>
                    <a:gd name="T3" fmla="*/ 7 h 21600"/>
                    <a:gd name="T4" fmla="*/ 18 w 34422"/>
                    <a:gd name="T5" fmla="*/ 22 h 21600"/>
                    <a:gd name="T6" fmla="*/ 0 60000 65536"/>
                    <a:gd name="T7" fmla="*/ 0 60000 65536"/>
                    <a:gd name="T8" fmla="*/ 0 60000 65536"/>
                    <a:gd name="T9" fmla="*/ 0 w 34422"/>
                    <a:gd name="T10" fmla="*/ 0 h 21600"/>
                    <a:gd name="T11" fmla="*/ 34422 w 34422"/>
                    <a:gd name="T12" fmla="*/ 21600 h 21600"/>
                  </a:gdLst>
                  <a:ahLst/>
                  <a:cxnLst>
                    <a:cxn ang="T6">
                      <a:pos x="T0" y="T1"/>
                    </a:cxn>
                    <a:cxn ang="T7">
                      <a:pos x="T2" y="T3"/>
                    </a:cxn>
                    <a:cxn ang="T8">
                      <a:pos x="T4" y="T5"/>
                    </a:cxn>
                  </a:cxnLst>
                  <a:rect l="T9" t="T10" r="T11" b="T12"/>
                  <a:pathLst>
                    <a:path w="34422" h="21600" fill="none" extrusionOk="0">
                      <a:moveTo>
                        <a:pt x="-1" y="10211"/>
                      </a:moveTo>
                      <a:cubicBezTo>
                        <a:pt x="3939" y="3862"/>
                        <a:pt x="10881" y="-1"/>
                        <a:pt x="18354" y="0"/>
                      </a:cubicBezTo>
                      <a:cubicBezTo>
                        <a:pt x="24484" y="0"/>
                        <a:pt x="30325" y="2604"/>
                        <a:pt x="34422" y="7164"/>
                      </a:cubicBezTo>
                    </a:path>
                    <a:path w="34422" h="21600" stroke="0" extrusionOk="0">
                      <a:moveTo>
                        <a:pt x="-1" y="10211"/>
                      </a:moveTo>
                      <a:cubicBezTo>
                        <a:pt x="3939" y="3862"/>
                        <a:pt x="10881" y="-1"/>
                        <a:pt x="18354" y="0"/>
                      </a:cubicBezTo>
                      <a:cubicBezTo>
                        <a:pt x="24484" y="0"/>
                        <a:pt x="30325" y="2604"/>
                        <a:pt x="34422" y="7164"/>
                      </a:cubicBezTo>
                      <a:lnTo>
                        <a:pt x="18354" y="21600"/>
                      </a:lnTo>
                      <a:close/>
                    </a:path>
                  </a:pathLst>
                </a:custGeom>
                <a:noFill/>
                <a:ln w="9525">
                  <a:solidFill>
                    <a:srgbClr val="000000"/>
                  </a:solidFill>
                  <a:round/>
                  <a:headEnd/>
                  <a:tailEnd/>
                </a:ln>
                <a:scene3d>
                  <a:camera prst="orthographicFront"/>
                  <a:lightRig rig="threePt" dir="t"/>
                </a:scene3d>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69" name="Line 43"/>
                <p:cNvSpPr>
                  <a:spLocks noChangeShapeType="1"/>
                </p:cNvSpPr>
                <p:nvPr/>
              </p:nvSpPr>
              <p:spPr bwMode="auto">
                <a:xfrm>
                  <a:off x="729" y="1408"/>
                  <a:ext cx="42" cy="7"/>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381" name="Line 44"/>
                <p:cNvGrpSpPr>
                  <a:grpSpLocks/>
                </p:cNvGrpSpPr>
                <p:nvPr/>
              </p:nvGrpSpPr>
              <p:grpSpPr bwMode="auto">
                <a:xfrm>
                  <a:off x="933" y="1379"/>
                  <a:ext cx="71" cy="45"/>
                  <a:chOff x="1487424" y="1956816"/>
                  <a:chExt cx="97536" cy="67056"/>
                </a:xfrm>
              </p:grpSpPr>
              <p:pic>
                <p:nvPicPr>
                  <p:cNvPr id="9382" name="Line 44"/>
                  <p:cNvPicPr>
                    <a:picLocks noChangeArrowheads="1"/>
                  </p:cNvPicPr>
                  <p:nvPr/>
                </p:nvPicPr>
                <p:blipFill>
                  <a:blip r:embed="rId3" cstate="print"/>
                  <a:srcRect/>
                  <a:stretch>
                    <a:fillRect/>
                  </a:stretch>
                </p:blipFill>
                <p:spPr bwMode="auto">
                  <a:xfrm>
                    <a:off x="1487424" y="1956816"/>
                    <a:ext cx="97536" cy="67056"/>
                  </a:xfrm>
                  <a:prstGeom prst="rect">
                    <a:avLst/>
                  </a:prstGeom>
                  <a:noFill/>
                  <a:ln w="9525">
                    <a:noFill/>
                    <a:miter lim="800000"/>
                    <a:headEnd/>
                    <a:tailEnd/>
                  </a:ln>
                </p:spPr>
              </p:pic>
              <p:sp>
                <p:nvSpPr>
                  <p:cNvPr id="9383" name="Text Box 67"/>
                  <p:cNvSpPr txBox="1">
                    <a:spLocks noChangeArrowheads="1" noChangeShapeType="1"/>
                  </p:cNvSpPr>
                  <p:nvPr/>
                </p:nvSpPr>
                <p:spPr bwMode="auto">
                  <a:xfrm rot="10800000">
                    <a:off x="1508992" y="2007379"/>
                    <a:ext cx="0" cy="0"/>
                  </a:xfrm>
                  <a:prstGeom prst="rect">
                    <a:avLst/>
                  </a:prstGeom>
                  <a:noFill/>
                  <a:ln w="9525">
                    <a:noFill/>
                    <a:miter lim="800000"/>
                    <a:headEnd/>
                    <a:tailEnd/>
                  </a:ln>
                </p:spPr>
                <p:txBody>
                  <a:bodyPr rot="10800000"/>
                  <a:lstStyle/>
                  <a:p>
                    <a:pPr defTabSz="914400">
                      <a:lnSpc>
                        <a:spcPct val="100000"/>
                      </a:lnSpc>
                      <a:buFontTx/>
                      <a:buNone/>
                    </a:pPr>
                    <a:endParaRPr lang="pt-PT" b="0" u="sng">
                      <a:solidFill>
                        <a:schemeClr val="tx1"/>
                      </a:solidFill>
                      <a:latin typeface="Arial" pitchFamily="34" charset="0"/>
                      <a:cs typeface="Arial" pitchFamily="34" charset="0"/>
                    </a:endParaRPr>
                  </a:p>
                </p:txBody>
              </p:sp>
            </p:grpSp>
          </p:grpSp>
          <p:sp>
            <p:nvSpPr>
              <p:cNvPr id="66" name="Freeform 46"/>
              <p:cNvSpPr>
                <a:spLocks/>
              </p:cNvSpPr>
              <p:nvPr/>
            </p:nvSpPr>
            <p:spPr bwMode="auto">
              <a:xfrm>
                <a:off x="851" y="1588"/>
                <a:ext cx="15" cy="3"/>
              </a:xfrm>
              <a:custGeom>
                <a:avLst/>
                <a:gdLst>
                  <a:gd name="T0" fmla="*/ 0 w 30"/>
                  <a:gd name="T1" fmla="*/ 3 h 4"/>
                  <a:gd name="T2" fmla="*/ 12 w 30"/>
                  <a:gd name="T3" fmla="*/ 0 h 4"/>
                  <a:gd name="T4" fmla="*/ 22 w 30"/>
                  <a:gd name="T5" fmla="*/ 3 h 4"/>
                  <a:gd name="T6" fmla="*/ 30 w 30"/>
                  <a:gd name="T7" fmla="*/ 4 h 4"/>
                  <a:gd name="T8" fmla="*/ 0 60000 65536"/>
                  <a:gd name="T9" fmla="*/ 0 60000 65536"/>
                  <a:gd name="T10" fmla="*/ 0 60000 65536"/>
                  <a:gd name="T11" fmla="*/ 0 60000 65536"/>
                  <a:gd name="T12" fmla="*/ 0 w 30"/>
                  <a:gd name="T13" fmla="*/ 0 h 4"/>
                  <a:gd name="T14" fmla="*/ 30 w 30"/>
                  <a:gd name="T15" fmla="*/ 4 h 4"/>
                </a:gdLst>
                <a:ahLst/>
                <a:cxnLst>
                  <a:cxn ang="T8">
                    <a:pos x="T0" y="T1"/>
                  </a:cxn>
                  <a:cxn ang="T9">
                    <a:pos x="T2" y="T3"/>
                  </a:cxn>
                  <a:cxn ang="T10">
                    <a:pos x="T4" y="T5"/>
                  </a:cxn>
                  <a:cxn ang="T11">
                    <a:pos x="T6" y="T7"/>
                  </a:cxn>
                </a:cxnLst>
                <a:rect l="T12" t="T13" r="T14" b="T15"/>
                <a:pathLst>
                  <a:path w="30" h="4">
                    <a:moveTo>
                      <a:pt x="0" y="3"/>
                    </a:moveTo>
                    <a:lnTo>
                      <a:pt x="12" y="0"/>
                    </a:lnTo>
                    <a:lnTo>
                      <a:pt x="22" y="3"/>
                    </a:lnTo>
                    <a:lnTo>
                      <a:pt x="30" y="4"/>
                    </a:lnTo>
                  </a:path>
                </a:pathLst>
              </a:cu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nvGrpSpPr>
            <p:cNvPr id="9242" name="Group 83"/>
            <p:cNvGrpSpPr>
              <a:grpSpLocks/>
            </p:cNvGrpSpPr>
            <p:nvPr/>
          </p:nvGrpSpPr>
          <p:grpSpPr bwMode="auto">
            <a:xfrm>
              <a:off x="9" y="1618"/>
              <a:ext cx="1704" cy="1952"/>
              <a:chOff x="9" y="1618"/>
              <a:chExt cx="1704" cy="1952"/>
            </a:xfrm>
          </p:grpSpPr>
          <p:sp>
            <p:nvSpPr>
              <p:cNvPr id="22" name="Freeform 48"/>
              <p:cNvSpPr>
                <a:spLocks/>
              </p:cNvSpPr>
              <p:nvPr/>
            </p:nvSpPr>
            <p:spPr bwMode="auto">
              <a:xfrm>
                <a:off x="642" y="1630"/>
                <a:ext cx="446" cy="755"/>
              </a:xfrm>
              <a:custGeom>
                <a:avLst/>
                <a:gdLst>
                  <a:gd name="T0" fmla="*/ 265 w 893"/>
                  <a:gd name="T1" fmla="*/ 22 h 1509"/>
                  <a:gd name="T2" fmla="*/ 180 w 893"/>
                  <a:gd name="T3" fmla="*/ 13 h 1509"/>
                  <a:gd name="T4" fmla="*/ 120 w 893"/>
                  <a:gd name="T5" fmla="*/ 4 h 1509"/>
                  <a:gd name="T6" fmla="*/ 86 w 893"/>
                  <a:gd name="T7" fmla="*/ 0 h 1509"/>
                  <a:gd name="T8" fmla="*/ 86 w 893"/>
                  <a:gd name="T9" fmla="*/ 234 h 1509"/>
                  <a:gd name="T10" fmla="*/ 73 w 893"/>
                  <a:gd name="T11" fmla="*/ 441 h 1509"/>
                  <a:gd name="T12" fmla="*/ 64 w 893"/>
                  <a:gd name="T13" fmla="*/ 491 h 1509"/>
                  <a:gd name="T14" fmla="*/ 39 w 893"/>
                  <a:gd name="T15" fmla="*/ 793 h 1509"/>
                  <a:gd name="T16" fmla="*/ 0 w 893"/>
                  <a:gd name="T17" fmla="*/ 971 h 1509"/>
                  <a:gd name="T18" fmla="*/ 30 w 893"/>
                  <a:gd name="T19" fmla="*/ 1269 h 1509"/>
                  <a:gd name="T20" fmla="*/ 56 w 893"/>
                  <a:gd name="T21" fmla="*/ 1428 h 1509"/>
                  <a:gd name="T22" fmla="*/ 86 w 893"/>
                  <a:gd name="T23" fmla="*/ 1468 h 1509"/>
                  <a:gd name="T24" fmla="*/ 146 w 893"/>
                  <a:gd name="T25" fmla="*/ 1473 h 1509"/>
                  <a:gd name="T26" fmla="*/ 312 w 893"/>
                  <a:gd name="T27" fmla="*/ 1491 h 1509"/>
                  <a:gd name="T28" fmla="*/ 436 w 893"/>
                  <a:gd name="T29" fmla="*/ 1509 h 1509"/>
                  <a:gd name="T30" fmla="*/ 619 w 893"/>
                  <a:gd name="T31" fmla="*/ 1491 h 1509"/>
                  <a:gd name="T32" fmla="*/ 799 w 893"/>
                  <a:gd name="T33" fmla="*/ 1464 h 1509"/>
                  <a:gd name="T34" fmla="*/ 867 w 893"/>
                  <a:gd name="T35" fmla="*/ 1446 h 1509"/>
                  <a:gd name="T36" fmla="*/ 863 w 893"/>
                  <a:gd name="T37" fmla="*/ 1269 h 1509"/>
                  <a:gd name="T38" fmla="*/ 893 w 893"/>
                  <a:gd name="T39" fmla="*/ 944 h 1509"/>
                  <a:gd name="T40" fmla="*/ 884 w 893"/>
                  <a:gd name="T41" fmla="*/ 703 h 1509"/>
                  <a:gd name="T42" fmla="*/ 850 w 893"/>
                  <a:gd name="T43" fmla="*/ 450 h 1509"/>
                  <a:gd name="T44" fmla="*/ 790 w 893"/>
                  <a:gd name="T45" fmla="*/ 221 h 1509"/>
                  <a:gd name="T46" fmla="*/ 769 w 893"/>
                  <a:gd name="T47" fmla="*/ 49 h 1509"/>
                  <a:gd name="T48" fmla="*/ 760 w 893"/>
                  <a:gd name="T49" fmla="*/ 4 h 1509"/>
                  <a:gd name="T50" fmla="*/ 615 w 893"/>
                  <a:gd name="T51" fmla="*/ 45 h 1509"/>
                  <a:gd name="T52" fmla="*/ 533 w 893"/>
                  <a:gd name="T53" fmla="*/ 81 h 1509"/>
                  <a:gd name="T54" fmla="*/ 411 w 893"/>
                  <a:gd name="T55" fmla="*/ 90 h 1509"/>
                  <a:gd name="T56" fmla="*/ 317 w 893"/>
                  <a:gd name="T57" fmla="*/ 72 h 1509"/>
                  <a:gd name="T58" fmla="*/ 265 w 893"/>
                  <a:gd name="T59" fmla="*/ 22 h 15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3"/>
                  <a:gd name="T91" fmla="*/ 0 h 1509"/>
                  <a:gd name="T92" fmla="*/ 893 w 893"/>
                  <a:gd name="T93" fmla="*/ 1509 h 15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3" h="1509">
                    <a:moveTo>
                      <a:pt x="265" y="22"/>
                    </a:moveTo>
                    <a:lnTo>
                      <a:pt x="180" y="13"/>
                    </a:lnTo>
                    <a:lnTo>
                      <a:pt x="120" y="4"/>
                    </a:lnTo>
                    <a:lnTo>
                      <a:pt x="86" y="0"/>
                    </a:lnTo>
                    <a:lnTo>
                      <a:pt x="86" y="234"/>
                    </a:lnTo>
                    <a:lnTo>
                      <a:pt x="73" y="441"/>
                    </a:lnTo>
                    <a:lnTo>
                      <a:pt x="64" y="491"/>
                    </a:lnTo>
                    <a:lnTo>
                      <a:pt x="39" y="793"/>
                    </a:lnTo>
                    <a:lnTo>
                      <a:pt x="0" y="971"/>
                    </a:lnTo>
                    <a:lnTo>
                      <a:pt x="30" y="1269"/>
                    </a:lnTo>
                    <a:lnTo>
                      <a:pt x="56" y="1428"/>
                    </a:lnTo>
                    <a:lnTo>
                      <a:pt x="86" y="1468"/>
                    </a:lnTo>
                    <a:lnTo>
                      <a:pt x="146" y="1473"/>
                    </a:lnTo>
                    <a:lnTo>
                      <a:pt x="312" y="1491"/>
                    </a:lnTo>
                    <a:lnTo>
                      <a:pt x="436" y="1509"/>
                    </a:lnTo>
                    <a:lnTo>
                      <a:pt x="619" y="1491"/>
                    </a:lnTo>
                    <a:lnTo>
                      <a:pt x="799" y="1464"/>
                    </a:lnTo>
                    <a:lnTo>
                      <a:pt x="867" y="1446"/>
                    </a:lnTo>
                    <a:lnTo>
                      <a:pt x="863" y="1269"/>
                    </a:lnTo>
                    <a:lnTo>
                      <a:pt x="893" y="944"/>
                    </a:lnTo>
                    <a:lnTo>
                      <a:pt x="884" y="703"/>
                    </a:lnTo>
                    <a:lnTo>
                      <a:pt x="850" y="450"/>
                    </a:lnTo>
                    <a:lnTo>
                      <a:pt x="790" y="221"/>
                    </a:lnTo>
                    <a:lnTo>
                      <a:pt x="769" y="49"/>
                    </a:lnTo>
                    <a:lnTo>
                      <a:pt x="760" y="4"/>
                    </a:lnTo>
                    <a:lnTo>
                      <a:pt x="615" y="45"/>
                    </a:lnTo>
                    <a:lnTo>
                      <a:pt x="533" y="81"/>
                    </a:lnTo>
                    <a:lnTo>
                      <a:pt x="411" y="90"/>
                    </a:lnTo>
                    <a:lnTo>
                      <a:pt x="317" y="72"/>
                    </a:lnTo>
                    <a:lnTo>
                      <a:pt x="265" y="22"/>
                    </a:lnTo>
                    <a:close/>
                  </a:path>
                </a:pathLst>
              </a:custGeom>
              <a:solidFill>
                <a:srgbClr val="E0E0E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274" name="Group 53"/>
              <p:cNvGrpSpPr>
                <a:grpSpLocks/>
              </p:cNvGrpSpPr>
              <p:nvPr/>
            </p:nvGrpSpPr>
            <p:grpSpPr bwMode="auto">
              <a:xfrm>
                <a:off x="473" y="2357"/>
                <a:ext cx="863" cy="1213"/>
                <a:chOff x="473" y="2357"/>
                <a:chExt cx="863" cy="1213"/>
              </a:xfrm>
            </p:grpSpPr>
            <p:grpSp>
              <p:nvGrpSpPr>
                <p:cNvPr id="9342" name="Group 51"/>
                <p:cNvGrpSpPr>
                  <a:grpSpLocks/>
                </p:cNvGrpSpPr>
                <p:nvPr/>
              </p:nvGrpSpPr>
              <p:grpSpPr bwMode="auto">
                <a:xfrm>
                  <a:off x="473" y="3329"/>
                  <a:ext cx="863" cy="241"/>
                  <a:chOff x="473" y="3329"/>
                  <a:chExt cx="863" cy="241"/>
                </a:xfrm>
              </p:grpSpPr>
              <p:sp>
                <p:nvSpPr>
                  <p:cNvPr id="55" name="Freeform 49"/>
                  <p:cNvSpPr>
                    <a:spLocks/>
                  </p:cNvSpPr>
                  <p:nvPr/>
                </p:nvSpPr>
                <p:spPr bwMode="auto">
                  <a:xfrm>
                    <a:off x="1027" y="3371"/>
                    <a:ext cx="309" cy="199"/>
                  </a:xfrm>
                  <a:custGeom>
                    <a:avLst/>
                    <a:gdLst>
                      <a:gd name="T0" fmla="*/ 2 w 618"/>
                      <a:gd name="T1" fmla="*/ 49 h 397"/>
                      <a:gd name="T2" fmla="*/ 0 w 618"/>
                      <a:gd name="T3" fmla="*/ 99 h 397"/>
                      <a:gd name="T4" fmla="*/ 2 w 618"/>
                      <a:gd name="T5" fmla="*/ 133 h 397"/>
                      <a:gd name="T6" fmla="*/ 5 w 618"/>
                      <a:gd name="T7" fmla="*/ 165 h 397"/>
                      <a:gd name="T8" fmla="*/ 19 w 618"/>
                      <a:gd name="T9" fmla="*/ 210 h 397"/>
                      <a:gd name="T10" fmla="*/ 85 w 618"/>
                      <a:gd name="T11" fmla="*/ 247 h 397"/>
                      <a:gd name="T12" fmla="*/ 119 w 618"/>
                      <a:gd name="T13" fmla="*/ 246 h 397"/>
                      <a:gd name="T14" fmla="*/ 126 w 618"/>
                      <a:gd name="T15" fmla="*/ 277 h 397"/>
                      <a:gd name="T16" fmla="*/ 146 w 618"/>
                      <a:gd name="T17" fmla="*/ 295 h 397"/>
                      <a:gd name="T18" fmla="*/ 176 w 618"/>
                      <a:gd name="T19" fmla="*/ 316 h 397"/>
                      <a:gd name="T20" fmla="*/ 221 w 618"/>
                      <a:gd name="T21" fmla="*/ 339 h 397"/>
                      <a:gd name="T22" fmla="*/ 346 w 618"/>
                      <a:gd name="T23" fmla="*/ 375 h 397"/>
                      <a:gd name="T24" fmla="*/ 405 w 618"/>
                      <a:gd name="T25" fmla="*/ 390 h 397"/>
                      <a:gd name="T26" fmla="*/ 474 w 618"/>
                      <a:gd name="T27" fmla="*/ 397 h 397"/>
                      <a:gd name="T28" fmla="*/ 535 w 618"/>
                      <a:gd name="T29" fmla="*/ 393 h 397"/>
                      <a:gd name="T30" fmla="*/ 568 w 618"/>
                      <a:gd name="T31" fmla="*/ 382 h 397"/>
                      <a:gd name="T32" fmla="*/ 596 w 618"/>
                      <a:gd name="T33" fmla="*/ 361 h 397"/>
                      <a:gd name="T34" fmla="*/ 612 w 618"/>
                      <a:gd name="T35" fmla="*/ 334 h 397"/>
                      <a:gd name="T36" fmla="*/ 616 w 618"/>
                      <a:gd name="T37" fmla="*/ 303 h 397"/>
                      <a:gd name="T38" fmla="*/ 618 w 618"/>
                      <a:gd name="T39" fmla="*/ 286 h 397"/>
                      <a:gd name="T40" fmla="*/ 616 w 618"/>
                      <a:gd name="T41" fmla="*/ 270 h 397"/>
                      <a:gd name="T42" fmla="*/ 611 w 618"/>
                      <a:gd name="T43" fmla="*/ 256 h 397"/>
                      <a:gd name="T44" fmla="*/ 601 w 618"/>
                      <a:gd name="T45" fmla="*/ 241 h 397"/>
                      <a:gd name="T46" fmla="*/ 528 w 618"/>
                      <a:gd name="T47" fmla="*/ 201 h 397"/>
                      <a:gd name="T48" fmla="*/ 464 w 618"/>
                      <a:gd name="T49" fmla="*/ 156 h 397"/>
                      <a:gd name="T50" fmla="*/ 333 w 618"/>
                      <a:gd name="T51" fmla="*/ 0 h 397"/>
                      <a:gd name="T52" fmla="*/ 2 w 618"/>
                      <a:gd name="T53" fmla="*/ 49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8"/>
                      <a:gd name="T82" fmla="*/ 0 h 397"/>
                      <a:gd name="T83" fmla="*/ 618 w 618"/>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8" h="397">
                        <a:moveTo>
                          <a:pt x="2" y="49"/>
                        </a:moveTo>
                        <a:lnTo>
                          <a:pt x="0" y="99"/>
                        </a:lnTo>
                        <a:lnTo>
                          <a:pt x="2" y="133"/>
                        </a:lnTo>
                        <a:lnTo>
                          <a:pt x="5" y="165"/>
                        </a:lnTo>
                        <a:lnTo>
                          <a:pt x="19" y="210"/>
                        </a:lnTo>
                        <a:lnTo>
                          <a:pt x="85" y="247"/>
                        </a:lnTo>
                        <a:lnTo>
                          <a:pt x="119" y="246"/>
                        </a:lnTo>
                        <a:lnTo>
                          <a:pt x="126" y="277"/>
                        </a:lnTo>
                        <a:lnTo>
                          <a:pt x="146" y="295"/>
                        </a:lnTo>
                        <a:lnTo>
                          <a:pt x="176" y="316"/>
                        </a:lnTo>
                        <a:lnTo>
                          <a:pt x="221" y="339"/>
                        </a:lnTo>
                        <a:lnTo>
                          <a:pt x="346" y="375"/>
                        </a:lnTo>
                        <a:lnTo>
                          <a:pt x="405" y="390"/>
                        </a:lnTo>
                        <a:lnTo>
                          <a:pt x="474" y="397"/>
                        </a:lnTo>
                        <a:lnTo>
                          <a:pt x="535" y="393"/>
                        </a:lnTo>
                        <a:lnTo>
                          <a:pt x="568" y="382"/>
                        </a:lnTo>
                        <a:lnTo>
                          <a:pt x="596" y="361"/>
                        </a:lnTo>
                        <a:lnTo>
                          <a:pt x="612" y="334"/>
                        </a:lnTo>
                        <a:lnTo>
                          <a:pt x="616" y="303"/>
                        </a:lnTo>
                        <a:lnTo>
                          <a:pt x="618" y="286"/>
                        </a:lnTo>
                        <a:lnTo>
                          <a:pt x="616" y="270"/>
                        </a:lnTo>
                        <a:lnTo>
                          <a:pt x="611" y="256"/>
                        </a:lnTo>
                        <a:lnTo>
                          <a:pt x="601" y="241"/>
                        </a:lnTo>
                        <a:lnTo>
                          <a:pt x="528" y="201"/>
                        </a:lnTo>
                        <a:lnTo>
                          <a:pt x="464" y="156"/>
                        </a:lnTo>
                        <a:lnTo>
                          <a:pt x="333" y="0"/>
                        </a:lnTo>
                        <a:lnTo>
                          <a:pt x="2" y="49"/>
                        </a:lnTo>
                        <a:close/>
                      </a:path>
                    </a:pathLst>
                  </a:custGeom>
                  <a:solidFill>
                    <a:srgbClr val="CC6600"/>
                  </a:solidFill>
                  <a:ln w="9525">
                    <a:no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56" name="Freeform 50"/>
                  <p:cNvSpPr>
                    <a:spLocks/>
                  </p:cNvSpPr>
                  <p:nvPr/>
                </p:nvSpPr>
                <p:spPr bwMode="auto">
                  <a:xfrm>
                    <a:off x="473" y="3329"/>
                    <a:ext cx="361" cy="158"/>
                  </a:xfrm>
                  <a:custGeom>
                    <a:avLst/>
                    <a:gdLst>
                      <a:gd name="T0" fmla="*/ 357 w 723"/>
                      <a:gd name="T1" fmla="*/ 0 h 315"/>
                      <a:gd name="T2" fmla="*/ 285 w 723"/>
                      <a:gd name="T3" fmla="*/ 63 h 315"/>
                      <a:gd name="T4" fmla="*/ 208 w 723"/>
                      <a:gd name="T5" fmla="*/ 110 h 315"/>
                      <a:gd name="T6" fmla="*/ 143 w 723"/>
                      <a:gd name="T7" fmla="*/ 132 h 315"/>
                      <a:gd name="T8" fmla="*/ 32 w 723"/>
                      <a:gd name="T9" fmla="*/ 170 h 315"/>
                      <a:gd name="T10" fmla="*/ 15 w 723"/>
                      <a:gd name="T11" fmla="*/ 180 h 315"/>
                      <a:gd name="T12" fmla="*/ 6 w 723"/>
                      <a:gd name="T13" fmla="*/ 192 h 315"/>
                      <a:gd name="T14" fmla="*/ 0 w 723"/>
                      <a:gd name="T15" fmla="*/ 210 h 315"/>
                      <a:gd name="T16" fmla="*/ 0 w 723"/>
                      <a:gd name="T17" fmla="*/ 231 h 315"/>
                      <a:gd name="T18" fmla="*/ 6 w 723"/>
                      <a:gd name="T19" fmla="*/ 261 h 315"/>
                      <a:gd name="T20" fmla="*/ 13 w 723"/>
                      <a:gd name="T21" fmla="*/ 284 h 315"/>
                      <a:gd name="T22" fmla="*/ 32 w 723"/>
                      <a:gd name="T23" fmla="*/ 296 h 315"/>
                      <a:gd name="T24" fmla="*/ 62 w 723"/>
                      <a:gd name="T25" fmla="*/ 306 h 315"/>
                      <a:gd name="T26" fmla="*/ 109 w 723"/>
                      <a:gd name="T27" fmla="*/ 311 h 315"/>
                      <a:gd name="T28" fmla="*/ 163 w 723"/>
                      <a:gd name="T29" fmla="*/ 314 h 315"/>
                      <a:gd name="T30" fmla="*/ 210 w 723"/>
                      <a:gd name="T31" fmla="*/ 315 h 315"/>
                      <a:gd name="T32" fmla="*/ 264 w 723"/>
                      <a:gd name="T33" fmla="*/ 314 h 315"/>
                      <a:gd name="T34" fmla="*/ 311 w 723"/>
                      <a:gd name="T35" fmla="*/ 311 h 315"/>
                      <a:gd name="T36" fmla="*/ 358 w 723"/>
                      <a:gd name="T37" fmla="*/ 302 h 315"/>
                      <a:gd name="T38" fmla="*/ 397 w 723"/>
                      <a:gd name="T39" fmla="*/ 290 h 315"/>
                      <a:gd name="T40" fmla="*/ 432 w 723"/>
                      <a:gd name="T41" fmla="*/ 275 h 315"/>
                      <a:gd name="T42" fmla="*/ 481 w 723"/>
                      <a:gd name="T43" fmla="*/ 263 h 315"/>
                      <a:gd name="T44" fmla="*/ 485 w 723"/>
                      <a:gd name="T45" fmla="*/ 281 h 315"/>
                      <a:gd name="T46" fmla="*/ 519 w 723"/>
                      <a:gd name="T47" fmla="*/ 282 h 315"/>
                      <a:gd name="T48" fmla="*/ 552 w 723"/>
                      <a:gd name="T49" fmla="*/ 282 h 315"/>
                      <a:gd name="T50" fmla="*/ 586 w 723"/>
                      <a:gd name="T51" fmla="*/ 281 h 315"/>
                      <a:gd name="T52" fmla="*/ 615 w 723"/>
                      <a:gd name="T53" fmla="*/ 278 h 315"/>
                      <a:gd name="T54" fmla="*/ 642 w 723"/>
                      <a:gd name="T55" fmla="*/ 273 h 315"/>
                      <a:gd name="T56" fmla="*/ 677 w 723"/>
                      <a:gd name="T57" fmla="*/ 263 h 315"/>
                      <a:gd name="T58" fmla="*/ 709 w 723"/>
                      <a:gd name="T59" fmla="*/ 248 h 315"/>
                      <a:gd name="T60" fmla="*/ 709 w 723"/>
                      <a:gd name="T61" fmla="*/ 210 h 315"/>
                      <a:gd name="T62" fmla="*/ 715 w 723"/>
                      <a:gd name="T63" fmla="*/ 197 h 315"/>
                      <a:gd name="T64" fmla="*/ 717 w 723"/>
                      <a:gd name="T65" fmla="*/ 185 h 315"/>
                      <a:gd name="T66" fmla="*/ 719 w 723"/>
                      <a:gd name="T67" fmla="*/ 111 h 315"/>
                      <a:gd name="T68" fmla="*/ 723 w 723"/>
                      <a:gd name="T69" fmla="*/ 38 h 315"/>
                      <a:gd name="T70" fmla="*/ 561 w 723"/>
                      <a:gd name="T71" fmla="*/ 54 h 315"/>
                      <a:gd name="T72" fmla="*/ 357 w 723"/>
                      <a:gd name="T73" fmla="*/ 0 h 3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3"/>
                      <a:gd name="T112" fmla="*/ 0 h 315"/>
                      <a:gd name="T113" fmla="*/ 723 w 723"/>
                      <a:gd name="T114" fmla="*/ 315 h 3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3" h="315">
                        <a:moveTo>
                          <a:pt x="357" y="0"/>
                        </a:moveTo>
                        <a:lnTo>
                          <a:pt x="285" y="63"/>
                        </a:lnTo>
                        <a:lnTo>
                          <a:pt x="208" y="110"/>
                        </a:lnTo>
                        <a:lnTo>
                          <a:pt x="143" y="132"/>
                        </a:lnTo>
                        <a:lnTo>
                          <a:pt x="32" y="170"/>
                        </a:lnTo>
                        <a:lnTo>
                          <a:pt x="15" y="180"/>
                        </a:lnTo>
                        <a:lnTo>
                          <a:pt x="6" y="192"/>
                        </a:lnTo>
                        <a:lnTo>
                          <a:pt x="0" y="210"/>
                        </a:lnTo>
                        <a:lnTo>
                          <a:pt x="0" y="231"/>
                        </a:lnTo>
                        <a:lnTo>
                          <a:pt x="6" y="261"/>
                        </a:lnTo>
                        <a:lnTo>
                          <a:pt x="13" y="284"/>
                        </a:lnTo>
                        <a:lnTo>
                          <a:pt x="32" y="296"/>
                        </a:lnTo>
                        <a:lnTo>
                          <a:pt x="62" y="306"/>
                        </a:lnTo>
                        <a:lnTo>
                          <a:pt x="109" y="311"/>
                        </a:lnTo>
                        <a:lnTo>
                          <a:pt x="163" y="314"/>
                        </a:lnTo>
                        <a:lnTo>
                          <a:pt x="210" y="315"/>
                        </a:lnTo>
                        <a:lnTo>
                          <a:pt x="264" y="314"/>
                        </a:lnTo>
                        <a:lnTo>
                          <a:pt x="311" y="311"/>
                        </a:lnTo>
                        <a:lnTo>
                          <a:pt x="358" y="302"/>
                        </a:lnTo>
                        <a:lnTo>
                          <a:pt x="397" y="290"/>
                        </a:lnTo>
                        <a:lnTo>
                          <a:pt x="432" y="275"/>
                        </a:lnTo>
                        <a:lnTo>
                          <a:pt x="481" y="263"/>
                        </a:lnTo>
                        <a:lnTo>
                          <a:pt x="485" y="281"/>
                        </a:lnTo>
                        <a:lnTo>
                          <a:pt x="519" y="282"/>
                        </a:lnTo>
                        <a:lnTo>
                          <a:pt x="552" y="282"/>
                        </a:lnTo>
                        <a:lnTo>
                          <a:pt x="586" y="281"/>
                        </a:lnTo>
                        <a:lnTo>
                          <a:pt x="615" y="278"/>
                        </a:lnTo>
                        <a:lnTo>
                          <a:pt x="642" y="273"/>
                        </a:lnTo>
                        <a:lnTo>
                          <a:pt x="677" y="263"/>
                        </a:lnTo>
                        <a:lnTo>
                          <a:pt x="709" y="248"/>
                        </a:lnTo>
                        <a:lnTo>
                          <a:pt x="709" y="210"/>
                        </a:lnTo>
                        <a:lnTo>
                          <a:pt x="715" y="197"/>
                        </a:lnTo>
                        <a:lnTo>
                          <a:pt x="717" y="185"/>
                        </a:lnTo>
                        <a:lnTo>
                          <a:pt x="719" y="111"/>
                        </a:lnTo>
                        <a:lnTo>
                          <a:pt x="723" y="38"/>
                        </a:lnTo>
                        <a:lnTo>
                          <a:pt x="561" y="54"/>
                        </a:lnTo>
                        <a:lnTo>
                          <a:pt x="357" y="0"/>
                        </a:lnTo>
                        <a:close/>
                      </a:path>
                    </a:pathLst>
                  </a:custGeom>
                  <a:solidFill>
                    <a:srgbClr val="CC6600"/>
                  </a:solidFill>
                  <a:ln w="9525">
                    <a:no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54" name="Freeform 52"/>
                <p:cNvSpPr>
                  <a:spLocks/>
                </p:cNvSpPr>
                <p:nvPr/>
              </p:nvSpPr>
              <p:spPr bwMode="auto">
                <a:xfrm>
                  <a:off x="651" y="2357"/>
                  <a:ext cx="564" cy="1061"/>
                </a:xfrm>
                <a:custGeom>
                  <a:avLst/>
                  <a:gdLst>
                    <a:gd name="T0" fmla="*/ 42 w 1127"/>
                    <a:gd name="T1" fmla="*/ 0 h 2122"/>
                    <a:gd name="T2" fmla="*/ 8 w 1127"/>
                    <a:gd name="T3" fmla="*/ 639 h 2122"/>
                    <a:gd name="T4" fmla="*/ 17 w 1127"/>
                    <a:gd name="T5" fmla="*/ 1151 h 2122"/>
                    <a:gd name="T6" fmla="*/ 34 w 1127"/>
                    <a:gd name="T7" fmla="*/ 1349 h 2122"/>
                    <a:gd name="T8" fmla="*/ 60 w 1127"/>
                    <a:gd name="T9" fmla="*/ 1565 h 2122"/>
                    <a:gd name="T10" fmla="*/ 42 w 1127"/>
                    <a:gd name="T11" fmla="*/ 1772 h 2122"/>
                    <a:gd name="T12" fmla="*/ 0 w 1127"/>
                    <a:gd name="T13" fmla="*/ 1943 h 2122"/>
                    <a:gd name="T14" fmla="*/ 23 w 1127"/>
                    <a:gd name="T15" fmla="*/ 1971 h 2122"/>
                    <a:gd name="T16" fmla="*/ 44 w 1127"/>
                    <a:gd name="T17" fmla="*/ 1989 h 2122"/>
                    <a:gd name="T18" fmla="*/ 78 w 1127"/>
                    <a:gd name="T19" fmla="*/ 2005 h 2122"/>
                    <a:gd name="T20" fmla="*/ 111 w 1127"/>
                    <a:gd name="T21" fmla="*/ 2020 h 2122"/>
                    <a:gd name="T22" fmla="*/ 152 w 1127"/>
                    <a:gd name="T23" fmla="*/ 2035 h 2122"/>
                    <a:gd name="T24" fmla="*/ 196 w 1127"/>
                    <a:gd name="T25" fmla="*/ 2046 h 2122"/>
                    <a:gd name="T26" fmla="*/ 229 w 1127"/>
                    <a:gd name="T27" fmla="*/ 2053 h 2122"/>
                    <a:gd name="T28" fmla="*/ 271 w 1127"/>
                    <a:gd name="T29" fmla="*/ 2059 h 2122"/>
                    <a:gd name="T30" fmla="*/ 322 w 1127"/>
                    <a:gd name="T31" fmla="*/ 2070 h 2122"/>
                    <a:gd name="T32" fmla="*/ 378 w 1127"/>
                    <a:gd name="T33" fmla="*/ 2083 h 2122"/>
                    <a:gd name="T34" fmla="*/ 399 w 1127"/>
                    <a:gd name="T35" fmla="*/ 2088 h 2122"/>
                    <a:gd name="T36" fmla="*/ 407 w 1127"/>
                    <a:gd name="T37" fmla="*/ 2061 h 2122"/>
                    <a:gd name="T38" fmla="*/ 423 w 1127"/>
                    <a:gd name="T39" fmla="*/ 2010 h 2122"/>
                    <a:gd name="T40" fmla="*/ 436 w 1127"/>
                    <a:gd name="T41" fmla="*/ 1971 h 2122"/>
                    <a:gd name="T42" fmla="*/ 447 w 1127"/>
                    <a:gd name="T43" fmla="*/ 1918 h 2122"/>
                    <a:gd name="T44" fmla="*/ 452 w 1127"/>
                    <a:gd name="T45" fmla="*/ 1538 h 2122"/>
                    <a:gd name="T46" fmla="*/ 452 w 1127"/>
                    <a:gd name="T47" fmla="*/ 1196 h 2122"/>
                    <a:gd name="T48" fmla="*/ 426 w 1127"/>
                    <a:gd name="T49" fmla="*/ 810 h 2122"/>
                    <a:gd name="T50" fmla="*/ 435 w 1127"/>
                    <a:gd name="T51" fmla="*/ 567 h 2122"/>
                    <a:gd name="T52" fmla="*/ 443 w 1127"/>
                    <a:gd name="T53" fmla="*/ 490 h 2122"/>
                    <a:gd name="T54" fmla="*/ 529 w 1127"/>
                    <a:gd name="T55" fmla="*/ 855 h 2122"/>
                    <a:gd name="T56" fmla="*/ 606 w 1127"/>
                    <a:gd name="T57" fmla="*/ 1250 h 2122"/>
                    <a:gd name="T58" fmla="*/ 657 w 1127"/>
                    <a:gd name="T59" fmla="*/ 1475 h 2122"/>
                    <a:gd name="T60" fmla="*/ 691 w 1127"/>
                    <a:gd name="T61" fmla="*/ 1871 h 2122"/>
                    <a:gd name="T62" fmla="*/ 740 w 1127"/>
                    <a:gd name="T63" fmla="*/ 2097 h 2122"/>
                    <a:gd name="T64" fmla="*/ 788 w 1127"/>
                    <a:gd name="T65" fmla="*/ 2100 h 2122"/>
                    <a:gd name="T66" fmla="*/ 837 w 1127"/>
                    <a:gd name="T67" fmla="*/ 2104 h 2122"/>
                    <a:gd name="T68" fmla="*/ 885 w 1127"/>
                    <a:gd name="T69" fmla="*/ 2112 h 2122"/>
                    <a:gd name="T70" fmla="*/ 949 w 1127"/>
                    <a:gd name="T71" fmla="*/ 2119 h 2122"/>
                    <a:gd name="T72" fmla="*/ 993 w 1127"/>
                    <a:gd name="T73" fmla="*/ 2122 h 2122"/>
                    <a:gd name="T74" fmla="*/ 1038 w 1127"/>
                    <a:gd name="T75" fmla="*/ 2113 h 2122"/>
                    <a:gd name="T76" fmla="*/ 1080 w 1127"/>
                    <a:gd name="T77" fmla="*/ 2095 h 2122"/>
                    <a:gd name="T78" fmla="*/ 1096 w 1127"/>
                    <a:gd name="T79" fmla="*/ 2082 h 2122"/>
                    <a:gd name="T80" fmla="*/ 1113 w 1127"/>
                    <a:gd name="T81" fmla="*/ 2070 h 2122"/>
                    <a:gd name="T82" fmla="*/ 1127 w 1127"/>
                    <a:gd name="T83" fmla="*/ 2055 h 2122"/>
                    <a:gd name="T84" fmla="*/ 1103 w 1127"/>
                    <a:gd name="T85" fmla="*/ 1786 h 2122"/>
                    <a:gd name="T86" fmla="*/ 1040 w 1127"/>
                    <a:gd name="T87" fmla="*/ 1413 h 2122"/>
                    <a:gd name="T88" fmla="*/ 1006 w 1127"/>
                    <a:gd name="T89" fmla="*/ 1127 h 2122"/>
                    <a:gd name="T90" fmla="*/ 888 w 1127"/>
                    <a:gd name="T91" fmla="*/ 478 h 2122"/>
                    <a:gd name="T92" fmla="*/ 837 w 1127"/>
                    <a:gd name="T93" fmla="*/ 0 h 2122"/>
                    <a:gd name="T94" fmla="*/ 631 w 1127"/>
                    <a:gd name="T95" fmla="*/ 39 h 2122"/>
                    <a:gd name="T96" fmla="*/ 437 w 1127"/>
                    <a:gd name="T97" fmla="*/ 51 h 2122"/>
                    <a:gd name="T98" fmla="*/ 211 w 1127"/>
                    <a:gd name="T99" fmla="*/ 39 h 2122"/>
                    <a:gd name="T100" fmla="*/ 42 w 1127"/>
                    <a:gd name="T101" fmla="*/ 0 h 2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7"/>
                    <a:gd name="T154" fmla="*/ 0 h 2122"/>
                    <a:gd name="T155" fmla="*/ 1127 w 1127"/>
                    <a:gd name="T156" fmla="*/ 2122 h 2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7" h="2122">
                      <a:moveTo>
                        <a:pt x="42" y="0"/>
                      </a:moveTo>
                      <a:lnTo>
                        <a:pt x="8" y="639"/>
                      </a:lnTo>
                      <a:lnTo>
                        <a:pt x="17" y="1151"/>
                      </a:lnTo>
                      <a:lnTo>
                        <a:pt x="34" y="1349"/>
                      </a:lnTo>
                      <a:lnTo>
                        <a:pt x="60" y="1565"/>
                      </a:lnTo>
                      <a:lnTo>
                        <a:pt x="42" y="1772"/>
                      </a:lnTo>
                      <a:lnTo>
                        <a:pt x="0" y="1943"/>
                      </a:lnTo>
                      <a:lnTo>
                        <a:pt x="23" y="1971"/>
                      </a:lnTo>
                      <a:lnTo>
                        <a:pt x="44" y="1989"/>
                      </a:lnTo>
                      <a:lnTo>
                        <a:pt x="78" y="2005"/>
                      </a:lnTo>
                      <a:lnTo>
                        <a:pt x="111" y="2020"/>
                      </a:lnTo>
                      <a:lnTo>
                        <a:pt x="152" y="2035"/>
                      </a:lnTo>
                      <a:lnTo>
                        <a:pt x="196" y="2046"/>
                      </a:lnTo>
                      <a:lnTo>
                        <a:pt x="229" y="2053"/>
                      </a:lnTo>
                      <a:lnTo>
                        <a:pt x="271" y="2059"/>
                      </a:lnTo>
                      <a:lnTo>
                        <a:pt x="322" y="2070"/>
                      </a:lnTo>
                      <a:lnTo>
                        <a:pt x="378" y="2083"/>
                      </a:lnTo>
                      <a:lnTo>
                        <a:pt x="399" y="2088"/>
                      </a:lnTo>
                      <a:lnTo>
                        <a:pt x="407" y="2061"/>
                      </a:lnTo>
                      <a:lnTo>
                        <a:pt x="423" y="2010"/>
                      </a:lnTo>
                      <a:lnTo>
                        <a:pt x="436" y="1971"/>
                      </a:lnTo>
                      <a:lnTo>
                        <a:pt x="447" y="1918"/>
                      </a:lnTo>
                      <a:lnTo>
                        <a:pt x="452" y="1538"/>
                      </a:lnTo>
                      <a:lnTo>
                        <a:pt x="452" y="1196"/>
                      </a:lnTo>
                      <a:lnTo>
                        <a:pt x="426" y="810"/>
                      </a:lnTo>
                      <a:lnTo>
                        <a:pt x="435" y="567"/>
                      </a:lnTo>
                      <a:lnTo>
                        <a:pt x="443" y="490"/>
                      </a:lnTo>
                      <a:lnTo>
                        <a:pt x="529" y="855"/>
                      </a:lnTo>
                      <a:lnTo>
                        <a:pt x="606" y="1250"/>
                      </a:lnTo>
                      <a:lnTo>
                        <a:pt x="657" y="1475"/>
                      </a:lnTo>
                      <a:lnTo>
                        <a:pt x="691" y="1871"/>
                      </a:lnTo>
                      <a:lnTo>
                        <a:pt x="740" y="2097"/>
                      </a:lnTo>
                      <a:lnTo>
                        <a:pt x="788" y="2100"/>
                      </a:lnTo>
                      <a:lnTo>
                        <a:pt x="837" y="2104"/>
                      </a:lnTo>
                      <a:lnTo>
                        <a:pt x="885" y="2112"/>
                      </a:lnTo>
                      <a:lnTo>
                        <a:pt x="949" y="2119"/>
                      </a:lnTo>
                      <a:lnTo>
                        <a:pt x="993" y="2122"/>
                      </a:lnTo>
                      <a:lnTo>
                        <a:pt x="1038" y="2113"/>
                      </a:lnTo>
                      <a:lnTo>
                        <a:pt x="1080" y="2095"/>
                      </a:lnTo>
                      <a:lnTo>
                        <a:pt x="1096" y="2082"/>
                      </a:lnTo>
                      <a:lnTo>
                        <a:pt x="1113" y="2070"/>
                      </a:lnTo>
                      <a:lnTo>
                        <a:pt x="1127" y="2055"/>
                      </a:lnTo>
                      <a:lnTo>
                        <a:pt x="1103" y="1786"/>
                      </a:lnTo>
                      <a:lnTo>
                        <a:pt x="1040" y="1413"/>
                      </a:lnTo>
                      <a:lnTo>
                        <a:pt x="1006" y="1127"/>
                      </a:lnTo>
                      <a:lnTo>
                        <a:pt x="888" y="478"/>
                      </a:lnTo>
                      <a:lnTo>
                        <a:pt x="837" y="0"/>
                      </a:lnTo>
                      <a:lnTo>
                        <a:pt x="631" y="39"/>
                      </a:lnTo>
                      <a:lnTo>
                        <a:pt x="437" y="51"/>
                      </a:lnTo>
                      <a:lnTo>
                        <a:pt x="211" y="39"/>
                      </a:lnTo>
                      <a:lnTo>
                        <a:pt x="42" y="0"/>
                      </a:lnTo>
                      <a:close/>
                    </a:path>
                  </a:pathLst>
                </a:custGeom>
                <a:solidFill>
                  <a:srgbClr val="808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nvGrpSpPr>
              <p:cNvPr id="9275" name="Group 59"/>
              <p:cNvGrpSpPr>
                <a:grpSpLocks/>
              </p:cNvGrpSpPr>
              <p:nvPr/>
            </p:nvGrpSpPr>
            <p:grpSpPr bwMode="auto">
              <a:xfrm>
                <a:off x="266" y="1618"/>
                <a:ext cx="552" cy="904"/>
                <a:chOff x="266" y="1618"/>
                <a:chExt cx="552" cy="904"/>
              </a:xfrm>
            </p:grpSpPr>
            <p:grpSp>
              <p:nvGrpSpPr>
                <p:cNvPr id="9329" name="Group 56"/>
                <p:cNvGrpSpPr>
                  <a:grpSpLocks/>
                </p:cNvGrpSpPr>
                <p:nvPr/>
              </p:nvGrpSpPr>
              <p:grpSpPr bwMode="auto">
                <a:xfrm>
                  <a:off x="266" y="1618"/>
                  <a:ext cx="552" cy="904"/>
                  <a:chOff x="266" y="1618"/>
                  <a:chExt cx="552" cy="904"/>
                </a:xfrm>
              </p:grpSpPr>
              <p:sp>
                <p:nvSpPr>
                  <p:cNvPr id="51" name="Freeform 54"/>
                  <p:cNvSpPr>
                    <a:spLocks/>
                  </p:cNvSpPr>
                  <p:nvPr/>
                </p:nvSpPr>
                <p:spPr bwMode="auto">
                  <a:xfrm>
                    <a:off x="266" y="1618"/>
                    <a:ext cx="552" cy="904"/>
                  </a:xfrm>
                  <a:custGeom>
                    <a:avLst/>
                    <a:gdLst>
                      <a:gd name="T0" fmla="*/ 423 w 1103"/>
                      <a:gd name="T1" fmla="*/ 674 h 1806"/>
                      <a:gd name="T2" fmla="*/ 301 w 1103"/>
                      <a:gd name="T3" fmla="*/ 634 h 1806"/>
                      <a:gd name="T4" fmla="*/ 105 w 1103"/>
                      <a:gd name="T5" fmla="*/ 575 h 1806"/>
                      <a:gd name="T6" fmla="*/ 55 w 1103"/>
                      <a:gd name="T7" fmla="*/ 602 h 1806"/>
                      <a:gd name="T8" fmla="*/ 23 w 1103"/>
                      <a:gd name="T9" fmla="*/ 647 h 1806"/>
                      <a:gd name="T10" fmla="*/ 4 w 1103"/>
                      <a:gd name="T11" fmla="*/ 718 h 1806"/>
                      <a:gd name="T12" fmla="*/ 0 w 1103"/>
                      <a:gd name="T13" fmla="*/ 785 h 1806"/>
                      <a:gd name="T14" fmla="*/ 6 w 1103"/>
                      <a:gd name="T15" fmla="*/ 863 h 1806"/>
                      <a:gd name="T16" fmla="*/ 148 w 1103"/>
                      <a:gd name="T17" fmla="*/ 938 h 1806"/>
                      <a:gd name="T18" fmla="*/ 242 w 1103"/>
                      <a:gd name="T19" fmla="*/ 989 h 1806"/>
                      <a:gd name="T20" fmla="*/ 301 w 1103"/>
                      <a:gd name="T21" fmla="*/ 1019 h 1806"/>
                      <a:gd name="T22" fmla="*/ 420 w 1103"/>
                      <a:gd name="T23" fmla="*/ 1055 h 1806"/>
                      <a:gd name="T24" fmla="*/ 653 w 1103"/>
                      <a:gd name="T25" fmla="*/ 1105 h 1806"/>
                      <a:gd name="T26" fmla="*/ 693 w 1103"/>
                      <a:gd name="T27" fmla="*/ 1079 h 1806"/>
                      <a:gd name="T28" fmla="*/ 735 w 1103"/>
                      <a:gd name="T29" fmla="*/ 979 h 1806"/>
                      <a:gd name="T30" fmla="*/ 750 w 1103"/>
                      <a:gd name="T31" fmla="*/ 1140 h 1806"/>
                      <a:gd name="T32" fmla="*/ 735 w 1103"/>
                      <a:gd name="T33" fmla="*/ 1276 h 1806"/>
                      <a:gd name="T34" fmla="*/ 734 w 1103"/>
                      <a:gd name="T35" fmla="*/ 1374 h 1806"/>
                      <a:gd name="T36" fmla="*/ 717 w 1103"/>
                      <a:gd name="T37" fmla="*/ 1486 h 1806"/>
                      <a:gd name="T38" fmla="*/ 707 w 1103"/>
                      <a:gd name="T39" fmla="*/ 1673 h 1806"/>
                      <a:gd name="T40" fmla="*/ 781 w 1103"/>
                      <a:gd name="T41" fmla="*/ 1712 h 1806"/>
                      <a:gd name="T42" fmla="*/ 864 w 1103"/>
                      <a:gd name="T43" fmla="*/ 1736 h 1806"/>
                      <a:gd name="T44" fmla="*/ 942 w 1103"/>
                      <a:gd name="T45" fmla="*/ 1766 h 1806"/>
                      <a:gd name="T46" fmla="*/ 1036 w 1103"/>
                      <a:gd name="T47" fmla="*/ 1796 h 1806"/>
                      <a:gd name="T48" fmla="*/ 1072 w 1103"/>
                      <a:gd name="T49" fmla="*/ 1596 h 1806"/>
                      <a:gd name="T50" fmla="*/ 1055 w 1103"/>
                      <a:gd name="T51" fmla="*/ 1488 h 1806"/>
                      <a:gd name="T52" fmla="*/ 1049 w 1103"/>
                      <a:gd name="T53" fmla="*/ 1347 h 1806"/>
                      <a:gd name="T54" fmla="*/ 1073 w 1103"/>
                      <a:gd name="T55" fmla="*/ 872 h 1806"/>
                      <a:gd name="T56" fmla="*/ 1011 w 1103"/>
                      <a:gd name="T57" fmla="*/ 49 h 1806"/>
                      <a:gd name="T58" fmla="*/ 835 w 1103"/>
                      <a:gd name="T59" fmla="*/ 15 h 1806"/>
                      <a:gd name="T60" fmla="*/ 784 w 1103"/>
                      <a:gd name="T61" fmla="*/ 0 h 1806"/>
                      <a:gd name="T62" fmla="*/ 740 w 1103"/>
                      <a:gd name="T63" fmla="*/ 3 h 1806"/>
                      <a:gd name="T64" fmla="*/ 698 w 1103"/>
                      <a:gd name="T65" fmla="*/ 19 h 1806"/>
                      <a:gd name="T66" fmla="*/ 657 w 1103"/>
                      <a:gd name="T67" fmla="*/ 61 h 1806"/>
                      <a:gd name="T68" fmla="*/ 639 w 1103"/>
                      <a:gd name="T69" fmla="*/ 115 h 1806"/>
                      <a:gd name="T70" fmla="*/ 631 w 1103"/>
                      <a:gd name="T71" fmla="*/ 213 h 1806"/>
                      <a:gd name="T72" fmla="*/ 540 w 1103"/>
                      <a:gd name="T73" fmla="*/ 631 h 1806"/>
                      <a:gd name="T74" fmla="*/ 499 w 1103"/>
                      <a:gd name="T75" fmla="*/ 676 h 18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3"/>
                      <a:gd name="T115" fmla="*/ 0 h 1806"/>
                      <a:gd name="T116" fmla="*/ 1103 w 1103"/>
                      <a:gd name="T117" fmla="*/ 1806 h 18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3" h="1806">
                        <a:moveTo>
                          <a:pt x="456" y="676"/>
                        </a:moveTo>
                        <a:lnTo>
                          <a:pt x="423" y="674"/>
                        </a:lnTo>
                        <a:lnTo>
                          <a:pt x="378" y="667"/>
                        </a:lnTo>
                        <a:lnTo>
                          <a:pt x="301" y="634"/>
                        </a:lnTo>
                        <a:lnTo>
                          <a:pt x="131" y="570"/>
                        </a:lnTo>
                        <a:lnTo>
                          <a:pt x="105" y="575"/>
                        </a:lnTo>
                        <a:lnTo>
                          <a:pt x="81" y="585"/>
                        </a:lnTo>
                        <a:lnTo>
                          <a:pt x="55" y="602"/>
                        </a:lnTo>
                        <a:lnTo>
                          <a:pt x="38" y="620"/>
                        </a:lnTo>
                        <a:lnTo>
                          <a:pt x="23" y="647"/>
                        </a:lnTo>
                        <a:lnTo>
                          <a:pt x="13" y="677"/>
                        </a:lnTo>
                        <a:lnTo>
                          <a:pt x="4" y="718"/>
                        </a:lnTo>
                        <a:lnTo>
                          <a:pt x="1" y="751"/>
                        </a:lnTo>
                        <a:lnTo>
                          <a:pt x="0" y="785"/>
                        </a:lnTo>
                        <a:lnTo>
                          <a:pt x="1" y="826"/>
                        </a:lnTo>
                        <a:lnTo>
                          <a:pt x="6" y="863"/>
                        </a:lnTo>
                        <a:lnTo>
                          <a:pt x="13" y="895"/>
                        </a:lnTo>
                        <a:lnTo>
                          <a:pt x="148" y="938"/>
                        </a:lnTo>
                        <a:lnTo>
                          <a:pt x="205" y="967"/>
                        </a:lnTo>
                        <a:lnTo>
                          <a:pt x="242" y="989"/>
                        </a:lnTo>
                        <a:lnTo>
                          <a:pt x="274" y="1007"/>
                        </a:lnTo>
                        <a:lnTo>
                          <a:pt x="301" y="1019"/>
                        </a:lnTo>
                        <a:lnTo>
                          <a:pt x="341" y="1031"/>
                        </a:lnTo>
                        <a:lnTo>
                          <a:pt x="420" y="1055"/>
                        </a:lnTo>
                        <a:lnTo>
                          <a:pt x="554" y="1087"/>
                        </a:lnTo>
                        <a:lnTo>
                          <a:pt x="653" y="1105"/>
                        </a:lnTo>
                        <a:lnTo>
                          <a:pt x="677" y="1098"/>
                        </a:lnTo>
                        <a:lnTo>
                          <a:pt x="693" y="1079"/>
                        </a:lnTo>
                        <a:lnTo>
                          <a:pt x="704" y="1051"/>
                        </a:lnTo>
                        <a:lnTo>
                          <a:pt x="735" y="979"/>
                        </a:lnTo>
                        <a:lnTo>
                          <a:pt x="743" y="1024"/>
                        </a:lnTo>
                        <a:lnTo>
                          <a:pt x="750" y="1140"/>
                        </a:lnTo>
                        <a:lnTo>
                          <a:pt x="745" y="1230"/>
                        </a:lnTo>
                        <a:lnTo>
                          <a:pt x="735" y="1276"/>
                        </a:lnTo>
                        <a:lnTo>
                          <a:pt x="734" y="1326"/>
                        </a:lnTo>
                        <a:lnTo>
                          <a:pt x="734" y="1374"/>
                        </a:lnTo>
                        <a:lnTo>
                          <a:pt x="728" y="1432"/>
                        </a:lnTo>
                        <a:lnTo>
                          <a:pt x="717" y="1486"/>
                        </a:lnTo>
                        <a:lnTo>
                          <a:pt x="686" y="1646"/>
                        </a:lnTo>
                        <a:lnTo>
                          <a:pt x="707" y="1673"/>
                        </a:lnTo>
                        <a:lnTo>
                          <a:pt x="737" y="1694"/>
                        </a:lnTo>
                        <a:lnTo>
                          <a:pt x="781" y="1712"/>
                        </a:lnTo>
                        <a:lnTo>
                          <a:pt x="827" y="1722"/>
                        </a:lnTo>
                        <a:lnTo>
                          <a:pt x="864" y="1736"/>
                        </a:lnTo>
                        <a:lnTo>
                          <a:pt x="905" y="1751"/>
                        </a:lnTo>
                        <a:lnTo>
                          <a:pt x="942" y="1766"/>
                        </a:lnTo>
                        <a:lnTo>
                          <a:pt x="984" y="1779"/>
                        </a:lnTo>
                        <a:lnTo>
                          <a:pt x="1036" y="1796"/>
                        </a:lnTo>
                        <a:lnTo>
                          <a:pt x="1103" y="1806"/>
                        </a:lnTo>
                        <a:lnTo>
                          <a:pt x="1072" y="1596"/>
                        </a:lnTo>
                        <a:lnTo>
                          <a:pt x="1061" y="1528"/>
                        </a:lnTo>
                        <a:lnTo>
                          <a:pt x="1055" y="1488"/>
                        </a:lnTo>
                        <a:lnTo>
                          <a:pt x="1053" y="1443"/>
                        </a:lnTo>
                        <a:lnTo>
                          <a:pt x="1049" y="1347"/>
                        </a:lnTo>
                        <a:lnTo>
                          <a:pt x="1052" y="1213"/>
                        </a:lnTo>
                        <a:lnTo>
                          <a:pt x="1073" y="872"/>
                        </a:lnTo>
                        <a:lnTo>
                          <a:pt x="1061" y="341"/>
                        </a:lnTo>
                        <a:lnTo>
                          <a:pt x="1011" y="49"/>
                        </a:lnTo>
                        <a:lnTo>
                          <a:pt x="881" y="25"/>
                        </a:lnTo>
                        <a:lnTo>
                          <a:pt x="835" y="15"/>
                        </a:lnTo>
                        <a:lnTo>
                          <a:pt x="804" y="4"/>
                        </a:lnTo>
                        <a:lnTo>
                          <a:pt x="784" y="0"/>
                        </a:lnTo>
                        <a:lnTo>
                          <a:pt x="760" y="0"/>
                        </a:lnTo>
                        <a:lnTo>
                          <a:pt x="740" y="3"/>
                        </a:lnTo>
                        <a:lnTo>
                          <a:pt x="720" y="9"/>
                        </a:lnTo>
                        <a:lnTo>
                          <a:pt x="698" y="19"/>
                        </a:lnTo>
                        <a:lnTo>
                          <a:pt x="677" y="37"/>
                        </a:lnTo>
                        <a:lnTo>
                          <a:pt x="657" y="61"/>
                        </a:lnTo>
                        <a:lnTo>
                          <a:pt x="646" y="84"/>
                        </a:lnTo>
                        <a:lnTo>
                          <a:pt x="639" y="115"/>
                        </a:lnTo>
                        <a:lnTo>
                          <a:pt x="639" y="158"/>
                        </a:lnTo>
                        <a:lnTo>
                          <a:pt x="631" y="213"/>
                        </a:lnTo>
                        <a:lnTo>
                          <a:pt x="609" y="333"/>
                        </a:lnTo>
                        <a:lnTo>
                          <a:pt x="540" y="631"/>
                        </a:lnTo>
                        <a:lnTo>
                          <a:pt x="530" y="671"/>
                        </a:lnTo>
                        <a:lnTo>
                          <a:pt x="499" y="676"/>
                        </a:lnTo>
                        <a:lnTo>
                          <a:pt x="456" y="676"/>
                        </a:lnTo>
                        <a:close/>
                      </a:path>
                    </a:pathLst>
                  </a:custGeom>
                  <a:solidFill>
                    <a:srgbClr val="808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52" name="Freeform 55"/>
                  <p:cNvSpPr>
                    <a:spLocks/>
                  </p:cNvSpPr>
                  <p:nvPr/>
                </p:nvSpPr>
                <p:spPr bwMode="auto">
                  <a:xfrm>
                    <a:off x="638" y="1860"/>
                    <a:ext cx="60" cy="243"/>
                  </a:xfrm>
                  <a:custGeom>
                    <a:avLst/>
                    <a:gdLst>
                      <a:gd name="T0" fmla="*/ 0 w 120"/>
                      <a:gd name="T1" fmla="*/ 485 h 485"/>
                      <a:gd name="T2" fmla="*/ 43 w 120"/>
                      <a:gd name="T3" fmla="*/ 325 h 485"/>
                      <a:gd name="T4" fmla="*/ 86 w 120"/>
                      <a:gd name="T5" fmla="*/ 163 h 485"/>
                      <a:gd name="T6" fmla="*/ 77 w 120"/>
                      <a:gd name="T7" fmla="*/ 27 h 485"/>
                      <a:gd name="T8" fmla="*/ 120 w 120"/>
                      <a:gd name="T9" fmla="*/ 0 h 485"/>
                      <a:gd name="T10" fmla="*/ 0 60000 65536"/>
                      <a:gd name="T11" fmla="*/ 0 60000 65536"/>
                      <a:gd name="T12" fmla="*/ 0 60000 65536"/>
                      <a:gd name="T13" fmla="*/ 0 60000 65536"/>
                      <a:gd name="T14" fmla="*/ 0 60000 65536"/>
                      <a:gd name="T15" fmla="*/ 0 w 120"/>
                      <a:gd name="T16" fmla="*/ 0 h 485"/>
                      <a:gd name="T17" fmla="*/ 120 w 120"/>
                      <a:gd name="T18" fmla="*/ 485 h 485"/>
                    </a:gdLst>
                    <a:ahLst/>
                    <a:cxnLst>
                      <a:cxn ang="T10">
                        <a:pos x="T0" y="T1"/>
                      </a:cxn>
                      <a:cxn ang="T11">
                        <a:pos x="T2" y="T3"/>
                      </a:cxn>
                      <a:cxn ang="T12">
                        <a:pos x="T4" y="T5"/>
                      </a:cxn>
                      <a:cxn ang="T13">
                        <a:pos x="T6" y="T7"/>
                      </a:cxn>
                      <a:cxn ang="T14">
                        <a:pos x="T8" y="T9"/>
                      </a:cxn>
                    </a:cxnLst>
                    <a:rect l="T15" t="T16" r="T17" b="T18"/>
                    <a:pathLst>
                      <a:path w="120" h="485">
                        <a:moveTo>
                          <a:pt x="0" y="485"/>
                        </a:moveTo>
                        <a:lnTo>
                          <a:pt x="43" y="325"/>
                        </a:lnTo>
                        <a:lnTo>
                          <a:pt x="86" y="163"/>
                        </a:lnTo>
                        <a:lnTo>
                          <a:pt x="77" y="27"/>
                        </a:lnTo>
                        <a:lnTo>
                          <a:pt x="120" y="0"/>
                        </a:lnTo>
                      </a:path>
                    </a:pathLst>
                  </a:cu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49" name="Freeform 57"/>
                <p:cNvSpPr>
                  <a:spLocks/>
                </p:cNvSpPr>
                <p:nvPr/>
              </p:nvSpPr>
              <p:spPr bwMode="auto">
                <a:xfrm>
                  <a:off x="533" y="1955"/>
                  <a:ext cx="49" cy="49"/>
                </a:xfrm>
                <a:custGeom>
                  <a:avLst/>
                  <a:gdLst>
                    <a:gd name="T0" fmla="*/ 0 w 100"/>
                    <a:gd name="T1" fmla="*/ 3 h 99"/>
                    <a:gd name="T2" fmla="*/ 47 w 100"/>
                    <a:gd name="T3" fmla="*/ 0 h 99"/>
                    <a:gd name="T4" fmla="*/ 73 w 100"/>
                    <a:gd name="T5" fmla="*/ 12 h 99"/>
                    <a:gd name="T6" fmla="*/ 91 w 100"/>
                    <a:gd name="T7" fmla="*/ 36 h 99"/>
                    <a:gd name="T8" fmla="*/ 100 w 100"/>
                    <a:gd name="T9" fmla="*/ 72 h 99"/>
                    <a:gd name="T10" fmla="*/ 98 w 100"/>
                    <a:gd name="T11" fmla="*/ 99 h 99"/>
                    <a:gd name="T12" fmla="*/ 0 60000 65536"/>
                    <a:gd name="T13" fmla="*/ 0 60000 65536"/>
                    <a:gd name="T14" fmla="*/ 0 60000 65536"/>
                    <a:gd name="T15" fmla="*/ 0 60000 65536"/>
                    <a:gd name="T16" fmla="*/ 0 60000 65536"/>
                    <a:gd name="T17" fmla="*/ 0 60000 65536"/>
                    <a:gd name="T18" fmla="*/ 0 w 100"/>
                    <a:gd name="T19" fmla="*/ 0 h 99"/>
                    <a:gd name="T20" fmla="*/ 100 w 100"/>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00" h="99">
                      <a:moveTo>
                        <a:pt x="0" y="3"/>
                      </a:moveTo>
                      <a:lnTo>
                        <a:pt x="47" y="0"/>
                      </a:lnTo>
                      <a:lnTo>
                        <a:pt x="73" y="12"/>
                      </a:lnTo>
                      <a:lnTo>
                        <a:pt x="91" y="36"/>
                      </a:lnTo>
                      <a:lnTo>
                        <a:pt x="100" y="72"/>
                      </a:lnTo>
                      <a:lnTo>
                        <a:pt x="98" y="99"/>
                      </a:lnTo>
                    </a:path>
                  </a:pathLst>
                </a:cu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50" name="Freeform 58"/>
                <p:cNvSpPr>
                  <a:spLocks/>
                </p:cNvSpPr>
                <p:nvPr/>
              </p:nvSpPr>
              <p:spPr bwMode="auto">
                <a:xfrm>
                  <a:off x="700" y="1644"/>
                  <a:ext cx="116" cy="701"/>
                </a:xfrm>
                <a:custGeom>
                  <a:avLst/>
                  <a:gdLst>
                    <a:gd name="T0" fmla="*/ 141 w 231"/>
                    <a:gd name="T1" fmla="*/ 0 h 1402"/>
                    <a:gd name="T2" fmla="*/ 106 w 231"/>
                    <a:gd name="T3" fmla="*/ 93 h 1402"/>
                    <a:gd name="T4" fmla="*/ 91 w 231"/>
                    <a:gd name="T5" fmla="*/ 128 h 1402"/>
                    <a:gd name="T6" fmla="*/ 77 w 231"/>
                    <a:gd name="T7" fmla="*/ 158 h 1402"/>
                    <a:gd name="T8" fmla="*/ 51 w 231"/>
                    <a:gd name="T9" fmla="*/ 197 h 1402"/>
                    <a:gd name="T10" fmla="*/ 31 w 231"/>
                    <a:gd name="T11" fmla="*/ 221 h 1402"/>
                    <a:gd name="T12" fmla="*/ 0 w 231"/>
                    <a:gd name="T13" fmla="*/ 257 h 1402"/>
                    <a:gd name="T14" fmla="*/ 107 w 231"/>
                    <a:gd name="T15" fmla="*/ 261 h 1402"/>
                    <a:gd name="T16" fmla="*/ 34 w 231"/>
                    <a:gd name="T17" fmla="*/ 365 h 1402"/>
                    <a:gd name="T18" fmla="*/ 74 w 231"/>
                    <a:gd name="T19" fmla="*/ 470 h 1402"/>
                    <a:gd name="T20" fmla="*/ 90 w 231"/>
                    <a:gd name="T21" fmla="*/ 515 h 1402"/>
                    <a:gd name="T22" fmla="*/ 103 w 231"/>
                    <a:gd name="T23" fmla="*/ 563 h 1402"/>
                    <a:gd name="T24" fmla="*/ 114 w 231"/>
                    <a:gd name="T25" fmla="*/ 623 h 1402"/>
                    <a:gd name="T26" fmla="*/ 136 w 231"/>
                    <a:gd name="T27" fmla="*/ 764 h 1402"/>
                    <a:gd name="T28" fmla="*/ 146 w 231"/>
                    <a:gd name="T29" fmla="*/ 842 h 1402"/>
                    <a:gd name="T30" fmla="*/ 151 w 231"/>
                    <a:gd name="T31" fmla="*/ 923 h 1402"/>
                    <a:gd name="T32" fmla="*/ 154 w 231"/>
                    <a:gd name="T33" fmla="*/ 985 h 1402"/>
                    <a:gd name="T34" fmla="*/ 154 w 231"/>
                    <a:gd name="T35" fmla="*/ 1156 h 1402"/>
                    <a:gd name="T36" fmla="*/ 157 w 231"/>
                    <a:gd name="T37" fmla="*/ 1203 h 1402"/>
                    <a:gd name="T38" fmla="*/ 164 w 231"/>
                    <a:gd name="T39" fmla="*/ 1264 h 1402"/>
                    <a:gd name="T40" fmla="*/ 183 w 231"/>
                    <a:gd name="T41" fmla="*/ 1402 h 1402"/>
                    <a:gd name="T42" fmla="*/ 205 w 231"/>
                    <a:gd name="T43" fmla="*/ 1071 h 1402"/>
                    <a:gd name="T44" fmla="*/ 213 w 231"/>
                    <a:gd name="T45" fmla="*/ 985 h 1402"/>
                    <a:gd name="T46" fmla="*/ 222 w 231"/>
                    <a:gd name="T47" fmla="*/ 863 h 1402"/>
                    <a:gd name="T48" fmla="*/ 227 w 231"/>
                    <a:gd name="T49" fmla="*/ 799 h 1402"/>
                    <a:gd name="T50" fmla="*/ 230 w 231"/>
                    <a:gd name="T51" fmla="*/ 736 h 1402"/>
                    <a:gd name="T52" fmla="*/ 230 w 231"/>
                    <a:gd name="T53" fmla="*/ 653 h 1402"/>
                    <a:gd name="T54" fmla="*/ 231 w 231"/>
                    <a:gd name="T55" fmla="*/ 560 h 1402"/>
                    <a:gd name="T56" fmla="*/ 231 w 231"/>
                    <a:gd name="T57" fmla="*/ 468 h 1402"/>
                    <a:gd name="T58" fmla="*/ 230 w 231"/>
                    <a:gd name="T59" fmla="*/ 413 h 1402"/>
                    <a:gd name="T60" fmla="*/ 224 w 231"/>
                    <a:gd name="T61" fmla="*/ 318 h 1402"/>
                    <a:gd name="T62" fmla="*/ 221 w 231"/>
                    <a:gd name="T63" fmla="*/ 269 h 1402"/>
                    <a:gd name="T64" fmla="*/ 214 w 231"/>
                    <a:gd name="T65" fmla="*/ 212 h 1402"/>
                    <a:gd name="T66" fmla="*/ 207 w 231"/>
                    <a:gd name="T67" fmla="*/ 179 h 1402"/>
                    <a:gd name="T68" fmla="*/ 198 w 231"/>
                    <a:gd name="T69" fmla="*/ 143 h 1402"/>
                    <a:gd name="T70" fmla="*/ 190 w 231"/>
                    <a:gd name="T71" fmla="*/ 114 h 1402"/>
                    <a:gd name="T72" fmla="*/ 181 w 231"/>
                    <a:gd name="T73" fmla="*/ 85 h 1402"/>
                    <a:gd name="T74" fmla="*/ 141 w 231"/>
                    <a:gd name="T75" fmla="*/ 0 h 1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1402"/>
                    <a:gd name="T116" fmla="*/ 231 w 231"/>
                    <a:gd name="T117" fmla="*/ 1402 h 14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1402">
                      <a:moveTo>
                        <a:pt x="141" y="0"/>
                      </a:moveTo>
                      <a:lnTo>
                        <a:pt x="106" y="93"/>
                      </a:lnTo>
                      <a:lnTo>
                        <a:pt x="91" y="128"/>
                      </a:lnTo>
                      <a:lnTo>
                        <a:pt x="77" y="158"/>
                      </a:lnTo>
                      <a:lnTo>
                        <a:pt x="51" y="197"/>
                      </a:lnTo>
                      <a:lnTo>
                        <a:pt x="31" y="221"/>
                      </a:lnTo>
                      <a:lnTo>
                        <a:pt x="0" y="257"/>
                      </a:lnTo>
                      <a:lnTo>
                        <a:pt x="107" y="261"/>
                      </a:lnTo>
                      <a:lnTo>
                        <a:pt x="34" y="365"/>
                      </a:lnTo>
                      <a:lnTo>
                        <a:pt x="74" y="470"/>
                      </a:lnTo>
                      <a:lnTo>
                        <a:pt x="90" y="515"/>
                      </a:lnTo>
                      <a:lnTo>
                        <a:pt x="103" y="563"/>
                      </a:lnTo>
                      <a:lnTo>
                        <a:pt x="114" y="623"/>
                      </a:lnTo>
                      <a:lnTo>
                        <a:pt x="136" y="764"/>
                      </a:lnTo>
                      <a:lnTo>
                        <a:pt x="146" y="842"/>
                      </a:lnTo>
                      <a:lnTo>
                        <a:pt x="151" y="923"/>
                      </a:lnTo>
                      <a:lnTo>
                        <a:pt x="154" y="985"/>
                      </a:lnTo>
                      <a:lnTo>
                        <a:pt x="154" y="1156"/>
                      </a:lnTo>
                      <a:lnTo>
                        <a:pt x="157" y="1203"/>
                      </a:lnTo>
                      <a:lnTo>
                        <a:pt x="164" y="1264"/>
                      </a:lnTo>
                      <a:lnTo>
                        <a:pt x="183" y="1402"/>
                      </a:lnTo>
                      <a:lnTo>
                        <a:pt x="205" y="1071"/>
                      </a:lnTo>
                      <a:lnTo>
                        <a:pt x="213" y="985"/>
                      </a:lnTo>
                      <a:lnTo>
                        <a:pt x="222" y="863"/>
                      </a:lnTo>
                      <a:lnTo>
                        <a:pt x="227" y="799"/>
                      </a:lnTo>
                      <a:lnTo>
                        <a:pt x="230" y="736"/>
                      </a:lnTo>
                      <a:lnTo>
                        <a:pt x="230" y="653"/>
                      </a:lnTo>
                      <a:lnTo>
                        <a:pt x="231" y="560"/>
                      </a:lnTo>
                      <a:lnTo>
                        <a:pt x="231" y="468"/>
                      </a:lnTo>
                      <a:lnTo>
                        <a:pt x="230" y="413"/>
                      </a:lnTo>
                      <a:lnTo>
                        <a:pt x="224" y="318"/>
                      </a:lnTo>
                      <a:lnTo>
                        <a:pt x="221" y="269"/>
                      </a:lnTo>
                      <a:lnTo>
                        <a:pt x="214" y="212"/>
                      </a:lnTo>
                      <a:lnTo>
                        <a:pt x="207" y="179"/>
                      </a:lnTo>
                      <a:lnTo>
                        <a:pt x="198" y="143"/>
                      </a:lnTo>
                      <a:lnTo>
                        <a:pt x="190" y="114"/>
                      </a:lnTo>
                      <a:lnTo>
                        <a:pt x="181" y="85"/>
                      </a:lnTo>
                      <a:lnTo>
                        <a:pt x="141" y="0"/>
                      </a:lnTo>
                      <a:close/>
                    </a:path>
                  </a:pathLst>
                </a:custGeom>
                <a:solidFill>
                  <a:srgbClr val="808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25" name="Freeform 60"/>
              <p:cNvSpPr>
                <a:spLocks/>
              </p:cNvSpPr>
              <p:nvPr/>
            </p:nvSpPr>
            <p:spPr bwMode="auto">
              <a:xfrm>
                <a:off x="817" y="1703"/>
                <a:ext cx="90" cy="705"/>
              </a:xfrm>
              <a:custGeom>
                <a:avLst/>
                <a:gdLst>
                  <a:gd name="T0" fmla="*/ 57 w 180"/>
                  <a:gd name="T1" fmla="*/ 0 h 1408"/>
                  <a:gd name="T2" fmla="*/ 27 w 180"/>
                  <a:gd name="T3" fmla="*/ 202 h 1408"/>
                  <a:gd name="T4" fmla="*/ 6 w 180"/>
                  <a:gd name="T5" fmla="*/ 468 h 1408"/>
                  <a:gd name="T6" fmla="*/ 10 w 180"/>
                  <a:gd name="T7" fmla="*/ 1007 h 1408"/>
                  <a:gd name="T8" fmla="*/ 0 w 180"/>
                  <a:gd name="T9" fmla="*/ 1259 h 1408"/>
                  <a:gd name="T10" fmla="*/ 85 w 180"/>
                  <a:gd name="T11" fmla="*/ 1408 h 1408"/>
                  <a:gd name="T12" fmla="*/ 174 w 180"/>
                  <a:gd name="T13" fmla="*/ 1259 h 1408"/>
                  <a:gd name="T14" fmla="*/ 171 w 180"/>
                  <a:gd name="T15" fmla="*/ 1007 h 1408"/>
                  <a:gd name="T16" fmla="*/ 180 w 180"/>
                  <a:gd name="T17" fmla="*/ 464 h 1408"/>
                  <a:gd name="T18" fmla="*/ 145 w 180"/>
                  <a:gd name="T19" fmla="*/ 180 h 1408"/>
                  <a:gd name="T20" fmla="*/ 103 w 180"/>
                  <a:gd name="T21" fmla="*/ 0 h 1408"/>
                  <a:gd name="T22" fmla="*/ 57 w 180"/>
                  <a:gd name="T23" fmla="*/ 0 h 1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
                  <a:gd name="T37" fmla="*/ 0 h 1408"/>
                  <a:gd name="T38" fmla="*/ 180 w 180"/>
                  <a:gd name="T39" fmla="*/ 1408 h 1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 h="1408">
                    <a:moveTo>
                      <a:pt x="57" y="0"/>
                    </a:moveTo>
                    <a:lnTo>
                      <a:pt x="27" y="202"/>
                    </a:lnTo>
                    <a:lnTo>
                      <a:pt x="6" y="468"/>
                    </a:lnTo>
                    <a:lnTo>
                      <a:pt x="10" y="1007"/>
                    </a:lnTo>
                    <a:lnTo>
                      <a:pt x="0" y="1259"/>
                    </a:lnTo>
                    <a:lnTo>
                      <a:pt x="85" y="1408"/>
                    </a:lnTo>
                    <a:lnTo>
                      <a:pt x="174" y="1259"/>
                    </a:lnTo>
                    <a:lnTo>
                      <a:pt x="171" y="1007"/>
                    </a:lnTo>
                    <a:lnTo>
                      <a:pt x="180" y="464"/>
                    </a:lnTo>
                    <a:lnTo>
                      <a:pt x="145" y="180"/>
                    </a:lnTo>
                    <a:lnTo>
                      <a:pt x="103" y="0"/>
                    </a:lnTo>
                    <a:lnTo>
                      <a:pt x="57" y="0"/>
                    </a:lnTo>
                    <a:close/>
                  </a:path>
                </a:pathLst>
              </a:custGeom>
              <a:solidFill>
                <a:srgbClr val="E0000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26" name="Freeform 61"/>
              <p:cNvSpPr>
                <a:spLocks/>
              </p:cNvSpPr>
              <p:nvPr/>
            </p:nvSpPr>
            <p:spPr bwMode="auto">
              <a:xfrm>
                <a:off x="829" y="1655"/>
                <a:ext cx="56" cy="54"/>
              </a:xfrm>
              <a:custGeom>
                <a:avLst/>
                <a:gdLst>
                  <a:gd name="T0" fmla="*/ 2 w 79"/>
                  <a:gd name="T1" fmla="*/ 7 h 72"/>
                  <a:gd name="T2" fmla="*/ 0 w 79"/>
                  <a:gd name="T3" fmla="*/ 23 h 72"/>
                  <a:gd name="T4" fmla="*/ 39 w 79"/>
                  <a:gd name="T5" fmla="*/ 72 h 72"/>
                  <a:gd name="T6" fmla="*/ 79 w 79"/>
                  <a:gd name="T7" fmla="*/ 23 h 72"/>
                  <a:gd name="T8" fmla="*/ 74 w 79"/>
                  <a:gd name="T9" fmla="*/ 0 h 72"/>
                  <a:gd name="T10" fmla="*/ 40 w 79"/>
                  <a:gd name="T11" fmla="*/ 24 h 72"/>
                  <a:gd name="T12" fmla="*/ 2 w 79"/>
                  <a:gd name="T13" fmla="*/ 7 h 72"/>
                  <a:gd name="T14" fmla="*/ 0 60000 65536"/>
                  <a:gd name="T15" fmla="*/ 0 60000 65536"/>
                  <a:gd name="T16" fmla="*/ 0 60000 65536"/>
                  <a:gd name="T17" fmla="*/ 0 60000 65536"/>
                  <a:gd name="T18" fmla="*/ 0 60000 65536"/>
                  <a:gd name="T19" fmla="*/ 0 60000 65536"/>
                  <a:gd name="T20" fmla="*/ 0 60000 65536"/>
                  <a:gd name="T21" fmla="*/ 0 w 79"/>
                  <a:gd name="T22" fmla="*/ 0 h 72"/>
                  <a:gd name="T23" fmla="*/ 79 w 79"/>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72">
                    <a:moveTo>
                      <a:pt x="2" y="7"/>
                    </a:moveTo>
                    <a:cubicBezTo>
                      <a:pt x="0" y="12"/>
                      <a:pt x="0" y="17"/>
                      <a:pt x="0" y="23"/>
                    </a:cubicBezTo>
                    <a:cubicBezTo>
                      <a:pt x="0" y="50"/>
                      <a:pt x="17" y="72"/>
                      <a:pt x="39" y="72"/>
                    </a:cubicBezTo>
                    <a:cubicBezTo>
                      <a:pt x="61" y="72"/>
                      <a:pt x="79" y="50"/>
                      <a:pt x="79" y="23"/>
                    </a:cubicBezTo>
                    <a:cubicBezTo>
                      <a:pt x="79" y="15"/>
                      <a:pt x="77" y="7"/>
                      <a:pt x="74" y="0"/>
                    </a:cubicBezTo>
                    <a:lnTo>
                      <a:pt x="40" y="24"/>
                    </a:lnTo>
                    <a:lnTo>
                      <a:pt x="2" y="7"/>
                    </a:lnTo>
                    <a:close/>
                  </a:path>
                </a:pathLst>
              </a:cu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27" name="Freeform 62"/>
              <p:cNvSpPr>
                <a:spLocks/>
              </p:cNvSpPr>
              <p:nvPr/>
            </p:nvSpPr>
            <p:spPr bwMode="auto">
              <a:xfrm>
                <a:off x="771" y="1623"/>
                <a:ext cx="174" cy="108"/>
              </a:xfrm>
              <a:custGeom>
                <a:avLst/>
                <a:gdLst>
                  <a:gd name="T0" fmla="*/ 32 w 346"/>
                  <a:gd name="T1" fmla="*/ 0 h 216"/>
                  <a:gd name="T2" fmla="*/ 172 w 346"/>
                  <a:gd name="T3" fmla="*/ 93 h 216"/>
                  <a:gd name="T4" fmla="*/ 320 w 346"/>
                  <a:gd name="T5" fmla="*/ 0 h 216"/>
                  <a:gd name="T6" fmla="*/ 346 w 346"/>
                  <a:gd name="T7" fmla="*/ 45 h 216"/>
                  <a:gd name="T8" fmla="*/ 249 w 346"/>
                  <a:gd name="T9" fmla="*/ 216 h 216"/>
                  <a:gd name="T10" fmla="*/ 172 w 346"/>
                  <a:gd name="T11" fmla="*/ 99 h 216"/>
                  <a:gd name="T12" fmla="*/ 98 w 346"/>
                  <a:gd name="T13" fmla="*/ 215 h 216"/>
                  <a:gd name="T14" fmla="*/ 0 w 346"/>
                  <a:gd name="T15" fmla="*/ 43 h 216"/>
                  <a:gd name="T16" fmla="*/ 32 w 346"/>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216"/>
                  <a:gd name="T29" fmla="*/ 346 w 346"/>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216">
                    <a:moveTo>
                      <a:pt x="32" y="0"/>
                    </a:moveTo>
                    <a:lnTo>
                      <a:pt x="172" y="93"/>
                    </a:lnTo>
                    <a:lnTo>
                      <a:pt x="320" y="0"/>
                    </a:lnTo>
                    <a:lnTo>
                      <a:pt x="346" y="45"/>
                    </a:lnTo>
                    <a:lnTo>
                      <a:pt x="249" y="216"/>
                    </a:lnTo>
                    <a:lnTo>
                      <a:pt x="172" y="99"/>
                    </a:lnTo>
                    <a:lnTo>
                      <a:pt x="98" y="215"/>
                    </a:lnTo>
                    <a:lnTo>
                      <a:pt x="0" y="43"/>
                    </a:lnTo>
                    <a:lnTo>
                      <a:pt x="32" y="0"/>
                    </a:lnTo>
                    <a:close/>
                  </a:path>
                </a:pathLst>
              </a:custGeom>
              <a:solidFill>
                <a:srgbClr val="FFFFFF"/>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28" name="Freeform 63"/>
              <p:cNvSpPr>
                <a:spLocks/>
              </p:cNvSpPr>
              <p:nvPr/>
            </p:nvSpPr>
            <p:spPr bwMode="auto">
              <a:xfrm>
                <a:off x="277" y="1917"/>
                <a:ext cx="49" cy="144"/>
              </a:xfrm>
              <a:custGeom>
                <a:avLst/>
                <a:gdLst>
                  <a:gd name="T0" fmla="*/ 81 w 98"/>
                  <a:gd name="T1" fmla="*/ 0 h 287"/>
                  <a:gd name="T2" fmla="*/ 89 w 98"/>
                  <a:gd name="T3" fmla="*/ 29 h 287"/>
                  <a:gd name="T4" fmla="*/ 94 w 98"/>
                  <a:gd name="T5" fmla="*/ 55 h 287"/>
                  <a:gd name="T6" fmla="*/ 98 w 98"/>
                  <a:gd name="T7" fmla="*/ 89 h 287"/>
                  <a:gd name="T8" fmla="*/ 98 w 98"/>
                  <a:gd name="T9" fmla="*/ 112 h 287"/>
                  <a:gd name="T10" fmla="*/ 98 w 98"/>
                  <a:gd name="T11" fmla="*/ 139 h 287"/>
                  <a:gd name="T12" fmla="*/ 91 w 98"/>
                  <a:gd name="T13" fmla="*/ 173 h 287"/>
                  <a:gd name="T14" fmla="*/ 81 w 98"/>
                  <a:gd name="T15" fmla="*/ 211 h 287"/>
                  <a:gd name="T16" fmla="*/ 71 w 98"/>
                  <a:gd name="T17" fmla="*/ 236 h 287"/>
                  <a:gd name="T18" fmla="*/ 59 w 98"/>
                  <a:gd name="T19" fmla="*/ 260 h 287"/>
                  <a:gd name="T20" fmla="*/ 44 w 98"/>
                  <a:gd name="T21" fmla="*/ 277 h 287"/>
                  <a:gd name="T22" fmla="*/ 25 w 98"/>
                  <a:gd name="T23" fmla="*/ 286 h 287"/>
                  <a:gd name="T24" fmla="*/ 10 w 98"/>
                  <a:gd name="T25" fmla="*/ 287 h 287"/>
                  <a:gd name="T26" fmla="*/ 4 w 98"/>
                  <a:gd name="T27" fmla="*/ 269 h 287"/>
                  <a:gd name="T28" fmla="*/ 2 w 98"/>
                  <a:gd name="T29" fmla="*/ 254 h 287"/>
                  <a:gd name="T30" fmla="*/ 0 w 98"/>
                  <a:gd name="T31" fmla="*/ 229 h 287"/>
                  <a:gd name="T32" fmla="*/ 0 w 98"/>
                  <a:gd name="T33" fmla="*/ 206 h 287"/>
                  <a:gd name="T34" fmla="*/ 5 w 98"/>
                  <a:gd name="T35" fmla="*/ 146 h 287"/>
                  <a:gd name="T36" fmla="*/ 44 w 98"/>
                  <a:gd name="T37" fmla="*/ 17 h 287"/>
                  <a:gd name="T38" fmla="*/ 64 w 98"/>
                  <a:gd name="T39" fmla="*/ 3 h 287"/>
                  <a:gd name="T40" fmla="*/ 81 w 98"/>
                  <a:gd name="T41" fmla="*/ 0 h 2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87"/>
                  <a:gd name="T65" fmla="*/ 98 w 98"/>
                  <a:gd name="T66" fmla="*/ 287 h 2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87">
                    <a:moveTo>
                      <a:pt x="81" y="0"/>
                    </a:moveTo>
                    <a:lnTo>
                      <a:pt x="89" y="29"/>
                    </a:lnTo>
                    <a:lnTo>
                      <a:pt x="94" y="55"/>
                    </a:lnTo>
                    <a:lnTo>
                      <a:pt x="98" y="89"/>
                    </a:lnTo>
                    <a:lnTo>
                      <a:pt x="98" y="112"/>
                    </a:lnTo>
                    <a:lnTo>
                      <a:pt x="98" y="139"/>
                    </a:lnTo>
                    <a:lnTo>
                      <a:pt x="91" y="173"/>
                    </a:lnTo>
                    <a:lnTo>
                      <a:pt x="81" y="211"/>
                    </a:lnTo>
                    <a:lnTo>
                      <a:pt x="71" y="236"/>
                    </a:lnTo>
                    <a:lnTo>
                      <a:pt x="59" y="260"/>
                    </a:lnTo>
                    <a:lnTo>
                      <a:pt x="44" y="277"/>
                    </a:lnTo>
                    <a:lnTo>
                      <a:pt x="25" y="286"/>
                    </a:lnTo>
                    <a:lnTo>
                      <a:pt x="10" y="287"/>
                    </a:lnTo>
                    <a:lnTo>
                      <a:pt x="4" y="269"/>
                    </a:lnTo>
                    <a:lnTo>
                      <a:pt x="2" y="254"/>
                    </a:lnTo>
                    <a:lnTo>
                      <a:pt x="0" y="229"/>
                    </a:lnTo>
                    <a:lnTo>
                      <a:pt x="0" y="206"/>
                    </a:lnTo>
                    <a:lnTo>
                      <a:pt x="5" y="146"/>
                    </a:lnTo>
                    <a:lnTo>
                      <a:pt x="44" y="17"/>
                    </a:lnTo>
                    <a:lnTo>
                      <a:pt x="64" y="3"/>
                    </a:lnTo>
                    <a:lnTo>
                      <a:pt x="81" y="0"/>
                    </a:lnTo>
                    <a:close/>
                  </a:path>
                </a:pathLst>
              </a:custGeom>
              <a:solidFill>
                <a:srgbClr val="20202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288" name="Group 70"/>
              <p:cNvGrpSpPr>
                <a:grpSpLocks/>
              </p:cNvGrpSpPr>
              <p:nvPr/>
            </p:nvGrpSpPr>
            <p:grpSpPr bwMode="auto">
              <a:xfrm>
                <a:off x="904" y="1623"/>
                <a:ext cx="552" cy="903"/>
                <a:chOff x="904" y="1623"/>
                <a:chExt cx="552" cy="903"/>
              </a:xfrm>
            </p:grpSpPr>
            <p:grpSp>
              <p:nvGrpSpPr>
                <p:cNvPr id="9315" name="Group 68"/>
                <p:cNvGrpSpPr>
                  <a:grpSpLocks/>
                </p:cNvGrpSpPr>
                <p:nvPr/>
              </p:nvGrpSpPr>
              <p:grpSpPr bwMode="auto">
                <a:xfrm>
                  <a:off x="904" y="1623"/>
                  <a:ext cx="552" cy="903"/>
                  <a:chOff x="904" y="1623"/>
                  <a:chExt cx="552" cy="903"/>
                </a:xfrm>
              </p:grpSpPr>
              <p:grpSp>
                <p:nvGrpSpPr>
                  <p:cNvPr id="9319" name="Group 66"/>
                  <p:cNvGrpSpPr>
                    <a:grpSpLocks/>
                  </p:cNvGrpSpPr>
                  <p:nvPr/>
                </p:nvGrpSpPr>
                <p:grpSpPr bwMode="auto">
                  <a:xfrm>
                    <a:off x="904" y="1623"/>
                    <a:ext cx="552" cy="903"/>
                    <a:chOff x="904" y="1623"/>
                    <a:chExt cx="552" cy="903"/>
                  </a:xfrm>
                </p:grpSpPr>
                <p:sp>
                  <p:nvSpPr>
                    <p:cNvPr id="46" name="Freeform 64"/>
                    <p:cNvSpPr>
                      <a:spLocks/>
                    </p:cNvSpPr>
                    <p:nvPr/>
                  </p:nvSpPr>
                  <p:spPr bwMode="auto">
                    <a:xfrm>
                      <a:off x="904" y="1623"/>
                      <a:ext cx="552" cy="903"/>
                    </a:xfrm>
                    <a:custGeom>
                      <a:avLst/>
                      <a:gdLst>
                        <a:gd name="T0" fmla="*/ 680 w 1103"/>
                        <a:gd name="T1" fmla="*/ 674 h 1806"/>
                        <a:gd name="T2" fmla="*/ 803 w 1103"/>
                        <a:gd name="T3" fmla="*/ 634 h 1806"/>
                        <a:gd name="T4" fmla="*/ 998 w 1103"/>
                        <a:gd name="T5" fmla="*/ 575 h 1806"/>
                        <a:gd name="T6" fmla="*/ 1048 w 1103"/>
                        <a:gd name="T7" fmla="*/ 602 h 1806"/>
                        <a:gd name="T8" fmla="*/ 1081 w 1103"/>
                        <a:gd name="T9" fmla="*/ 647 h 1806"/>
                        <a:gd name="T10" fmla="*/ 1099 w 1103"/>
                        <a:gd name="T11" fmla="*/ 718 h 1806"/>
                        <a:gd name="T12" fmla="*/ 1103 w 1103"/>
                        <a:gd name="T13" fmla="*/ 785 h 1806"/>
                        <a:gd name="T14" fmla="*/ 1098 w 1103"/>
                        <a:gd name="T15" fmla="*/ 863 h 1806"/>
                        <a:gd name="T16" fmla="*/ 955 w 1103"/>
                        <a:gd name="T17" fmla="*/ 938 h 1806"/>
                        <a:gd name="T18" fmla="*/ 861 w 1103"/>
                        <a:gd name="T19" fmla="*/ 989 h 1806"/>
                        <a:gd name="T20" fmla="*/ 803 w 1103"/>
                        <a:gd name="T21" fmla="*/ 1019 h 1806"/>
                        <a:gd name="T22" fmla="*/ 683 w 1103"/>
                        <a:gd name="T23" fmla="*/ 1055 h 1806"/>
                        <a:gd name="T24" fmla="*/ 450 w 1103"/>
                        <a:gd name="T25" fmla="*/ 1105 h 1806"/>
                        <a:gd name="T26" fmla="*/ 410 w 1103"/>
                        <a:gd name="T27" fmla="*/ 1080 h 1806"/>
                        <a:gd name="T28" fmla="*/ 368 w 1103"/>
                        <a:gd name="T29" fmla="*/ 979 h 1806"/>
                        <a:gd name="T30" fmla="*/ 353 w 1103"/>
                        <a:gd name="T31" fmla="*/ 1140 h 1806"/>
                        <a:gd name="T32" fmla="*/ 368 w 1103"/>
                        <a:gd name="T33" fmla="*/ 1276 h 1806"/>
                        <a:gd name="T34" fmla="*/ 369 w 1103"/>
                        <a:gd name="T35" fmla="*/ 1374 h 1806"/>
                        <a:gd name="T36" fmla="*/ 386 w 1103"/>
                        <a:gd name="T37" fmla="*/ 1486 h 1806"/>
                        <a:gd name="T38" fmla="*/ 396 w 1103"/>
                        <a:gd name="T39" fmla="*/ 1673 h 1806"/>
                        <a:gd name="T40" fmla="*/ 322 w 1103"/>
                        <a:gd name="T41" fmla="*/ 1712 h 1806"/>
                        <a:gd name="T42" fmla="*/ 239 w 1103"/>
                        <a:gd name="T43" fmla="*/ 1736 h 1806"/>
                        <a:gd name="T44" fmla="*/ 161 w 1103"/>
                        <a:gd name="T45" fmla="*/ 1766 h 1806"/>
                        <a:gd name="T46" fmla="*/ 67 w 1103"/>
                        <a:gd name="T47" fmla="*/ 1796 h 1806"/>
                        <a:gd name="T48" fmla="*/ 31 w 1103"/>
                        <a:gd name="T49" fmla="*/ 1596 h 1806"/>
                        <a:gd name="T50" fmla="*/ 48 w 1103"/>
                        <a:gd name="T51" fmla="*/ 1488 h 1806"/>
                        <a:gd name="T52" fmla="*/ 54 w 1103"/>
                        <a:gd name="T53" fmla="*/ 1347 h 1806"/>
                        <a:gd name="T54" fmla="*/ 30 w 1103"/>
                        <a:gd name="T55" fmla="*/ 871 h 1806"/>
                        <a:gd name="T56" fmla="*/ 93 w 1103"/>
                        <a:gd name="T57" fmla="*/ 49 h 1806"/>
                        <a:gd name="T58" fmla="*/ 268 w 1103"/>
                        <a:gd name="T59" fmla="*/ 13 h 1806"/>
                        <a:gd name="T60" fmla="*/ 319 w 1103"/>
                        <a:gd name="T61" fmla="*/ 0 h 1806"/>
                        <a:gd name="T62" fmla="*/ 363 w 1103"/>
                        <a:gd name="T63" fmla="*/ 3 h 1806"/>
                        <a:gd name="T64" fmla="*/ 405 w 1103"/>
                        <a:gd name="T65" fmla="*/ 19 h 1806"/>
                        <a:gd name="T66" fmla="*/ 446 w 1103"/>
                        <a:gd name="T67" fmla="*/ 61 h 1806"/>
                        <a:gd name="T68" fmla="*/ 465 w 1103"/>
                        <a:gd name="T69" fmla="*/ 115 h 1806"/>
                        <a:gd name="T70" fmla="*/ 472 w 1103"/>
                        <a:gd name="T71" fmla="*/ 213 h 1806"/>
                        <a:gd name="T72" fmla="*/ 563 w 1103"/>
                        <a:gd name="T73" fmla="*/ 631 h 1806"/>
                        <a:gd name="T74" fmla="*/ 604 w 1103"/>
                        <a:gd name="T75" fmla="*/ 676 h 18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3"/>
                        <a:gd name="T115" fmla="*/ 0 h 1806"/>
                        <a:gd name="T116" fmla="*/ 1103 w 1103"/>
                        <a:gd name="T117" fmla="*/ 1806 h 18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3" h="1806">
                          <a:moveTo>
                            <a:pt x="647" y="676"/>
                          </a:moveTo>
                          <a:lnTo>
                            <a:pt x="680" y="674"/>
                          </a:lnTo>
                          <a:lnTo>
                            <a:pt x="726" y="667"/>
                          </a:lnTo>
                          <a:lnTo>
                            <a:pt x="803" y="634"/>
                          </a:lnTo>
                          <a:lnTo>
                            <a:pt x="972" y="570"/>
                          </a:lnTo>
                          <a:lnTo>
                            <a:pt x="998" y="575"/>
                          </a:lnTo>
                          <a:lnTo>
                            <a:pt x="1022" y="585"/>
                          </a:lnTo>
                          <a:lnTo>
                            <a:pt x="1048" y="602"/>
                          </a:lnTo>
                          <a:lnTo>
                            <a:pt x="1065" y="620"/>
                          </a:lnTo>
                          <a:lnTo>
                            <a:pt x="1081" y="647"/>
                          </a:lnTo>
                          <a:lnTo>
                            <a:pt x="1091" y="677"/>
                          </a:lnTo>
                          <a:lnTo>
                            <a:pt x="1099" y="718"/>
                          </a:lnTo>
                          <a:lnTo>
                            <a:pt x="1102" y="751"/>
                          </a:lnTo>
                          <a:lnTo>
                            <a:pt x="1103" y="785"/>
                          </a:lnTo>
                          <a:lnTo>
                            <a:pt x="1102" y="826"/>
                          </a:lnTo>
                          <a:lnTo>
                            <a:pt x="1098" y="863"/>
                          </a:lnTo>
                          <a:lnTo>
                            <a:pt x="1091" y="895"/>
                          </a:lnTo>
                          <a:lnTo>
                            <a:pt x="955" y="938"/>
                          </a:lnTo>
                          <a:lnTo>
                            <a:pt x="898" y="967"/>
                          </a:lnTo>
                          <a:lnTo>
                            <a:pt x="861" y="989"/>
                          </a:lnTo>
                          <a:lnTo>
                            <a:pt x="830" y="1007"/>
                          </a:lnTo>
                          <a:lnTo>
                            <a:pt x="803" y="1019"/>
                          </a:lnTo>
                          <a:lnTo>
                            <a:pt x="763" y="1031"/>
                          </a:lnTo>
                          <a:lnTo>
                            <a:pt x="683" y="1055"/>
                          </a:lnTo>
                          <a:lnTo>
                            <a:pt x="549" y="1087"/>
                          </a:lnTo>
                          <a:lnTo>
                            <a:pt x="450" y="1105"/>
                          </a:lnTo>
                          <a:lnTo>
                            <a:pt x="426" y="1098"/>
                          </a:lnTo>
                          <a:lnTo>
                            <a:pt x="410" y="1080"/>
                          </a:lnTo>
                          <a:lnTo>
                            <a:pt x="399" y="1051"/>
                          </a:lnTo>
                          <a:lnTo>
                            <a:pt x="368" y="979"/>
                          </a:lnTo>
                          <a:lnTo>
                            <a:pt x="361" y="1024"/>
                          </a:lnTo>
                          <a:lnTo>
                            <a:pt x="353" y="1140"/>
                          </a:lnTo>
                          <a:lnTo>
                            <a:pt x="358" y="1230"/>
                          </a:lnTo>
                          <a:lnTo>
                            <a:pt x="368" y="1276"/>
                          </a:lnTo>
                          <a:lnTo>
                            <a:pt x="369" y="1326"/>
                          </a:lnTo>
                          <a:lnTo>
                            <a:pt x="369" y="1374"/>
                          </a:lnTo>
                          <a:lnTo>
                            <a:pt x="375" y="1432"/>
                          </a:lnTo>
                          <a:lnTo>
                            <a:pt x="386" y="1486"/>
                          </a:lnTo>
                          <a:lnTo>
                            <a:pt x="418" y="1646"/>
                          </a:lnTo>
                          <a:lnTo>
                            <a:pt x="396" y="1673"/>
                          </a:lnTo>
                          <a:lnTo>
                            <a:pt x="366" y="1694"/>
                          </a:lnTo>
                          <a:lnTo>
                            <a:pt x="322" y="1712"/>
                          </a:lnTo>
                          <a:lnTo>
                            <a:pt x="276" y="1722"/>
                          </a:lnTo>
                          <a:lnTo>
                            <a:pt x="239" y="1736"/>
                          </a:lnTo>
                          <a:lnTo>
                            <a:pt x="198" y="1751"/>
                          </a:lnTo>
                          <a:lnTo>
                            <a:pt x="161" y="1766"/>
                          </a:lnTo>
                          <a:lnTo>
                            <a:pt x="120" y="1779"/>
                          </a:lnTo>
                          <a:lnTo>
                            <a:pt x="67" y="1796"/>
                          </a:lnTo>
                          <a:lnTo>
                            <a:pt x="0" y="1806"/>
                          </a:lnTo>
                          <a:lnTo>
                            <a:pt x="31" y="1596"/>
                          </a:lnTo>
                          <a:lnTo>
                            <a:pt x="43" y="1528"/>
                          </a:lnTo>
                          <a:lnTo>
                            <a:pt x="48" y="1488"/>
                          </a:lnTo>
                          <a:lnTo>
                            <a:pt x="50" y="1443"/>
                          </a:lnTo>
                          <a:lnTo>
                            <a:pt x="54" y="1347"/>
                          </a:lnTo>
                          <a:lnTo>
                            <a:pt x="51" y="1213"/>
                          </a:lnTo>
                          <a:lnTo>
                            <a:pt x="30" y="871"/>
                          </a:lnTo>
                          <a:lnTo>
                            <a:pt x="43" y="341"/>
                          </a:lnTo>
                          <a:lnTo>
                            <a:pt x="93" y="49"/>
                          </a:lnTo>
                          <a:lnTo>
                            <a:pt x="222" y="25"/>
                          </a:lnTo>
                          <a:lnTo>
                            <a:pt x="268" y="13"/>
                          </a:lnTo>
                          <a:lnTo>
                            <a:pt x="299" y="4"/>
                          </a:lnTo>
                          <a:lnTo>
                            <a:pt x="319" y="0"/>
                          </a:lnTo>
                          <a:lnTo>
                            <a:pt x="343" y="0"/>
                          </a:lnTo>
                          <a:lnTo>
                            <a:pt x="363" y="3"/>
                          </a:lnTo>
                          <a:lnTo>
                            <a:pt x="383" y="7"/>
                          </a:lnTo>
                          <a:lnTo>
                            <a:pt x="405" y="19"/>
                          </a:lnTo>
                          <a:lnTo>
                            <a:pt x="426" y="37"/>
                          </a:lnTo>
                          <a:lnTo>
                            <a:pt x="446" y="61"/>
                          </a:lnTo>
                          <a:lnTo>
                            <a:pt x="458" y="84"/>
                          </a:lnTo>
                          <a:lnTo>
                            <a:pt x="465" y="115"/>
                          </a:lnTo>
                          <a:lnTo>
                            <a:pt x="465" y="158"/>
                          </a:lnTo>
                          <a:lnTo>
                            <a:pt x="472" y="213"/>
                          </a:lnTo>
                          <a:lnTo>
                            <a:pt x="495" y="333"/>
                          </a:lnTo>
                          <a:lnTo>
                            <a:pt x="563" y="631"/>
                          </a:lnTo>
                          <a:lnTo>
                            <a:pt x="573" y="671"/>
                          </a:lnTo>
                          <a:lnTo>
                            <a:pt x="604" y="676"/>
                          </a:lnTo>
                          <a:lnTo>
                            <a:pt x="647" y="676"/>
                          </a:lnTo>
                          <a:close/>
                        </a:path>
                      </a:pathLst>
                    </a:custGeom>
                    <a:solidFill>
                      <a:srgbClr val="808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47" name="Freeform 65"/>
                    <p:cNvSpPr>
                      <a:spLocks/>
                    </p:cNvSpPr>
                    <p:nvPr/>
                  </p:nvSpPr>
                  <p:spPr bwMode="auto">
                    <a:xfrm>
                      <a:off x="1024" y="1865"/>
                      <a:ext cx="60" cy="242"/>
                    </a:xfrm>
                    <a:custGeom>
                      <a:avLst/>
                      <a:gdLst>
                        <a:gd name="T0" fmla="*/ 120 w 120"/>
                        <a:gd name="T1" fmla="*/ 485 h 485"/>
                        <a:gd name="T2" fmla="*/ 77 w 120"/>
                        <a:gd name="T3" fmla="*/ 325 h 485"/>
                        <a:gd name="T4" fmla="*/ 35 w 120"/>
                        <a:gd name="T5" fmla="*/ 163 h 485"/>
                        <a:gd name="T6" fmla="*/ 43 w 120"/>
                        <a:gd name="T7" fmla="*/ 27 h 485"/>
                        <a:gd name="T8" fmla="*/ 0 w 120"/>
                        <a:gd name="T9" fmla="*/ 0 h 485"/>
                        <a:gd name="T10" fmla="*/ 0 60000 65536"/>
                        <a:gd name="T11" fmla="*/ 0 60000 65536"/>
                        <a:gd name="T12" fmla="*/ 0 60000 65536"/>
                        <a:gd name="T13" fmla="*/ 0 60000 65536"/>
                        <a:gd name="T14" fmla="*/ 0 60000 65536"/>
                        <a:gd name="T15" fmla="*/ 0 w 120"/>
                        <a:gd name="T16" fmla="*/ 0 h 485"/>
                        <a:gd name="T17" fmla="*/ 120 w 120"/>
                        <a:gd name="T18" fmla="*/ 485 h 485"/>
                      </a:gdLst>
                      <a:ahLst/>
                      <a:cxnLst>
                        <a:cxn ang="T10">
                          <a:pos x="T0" y="T1"/>
                        </a:cxn>
                        <a:cxn ang="T11">
                          <a:pos x="T2" y="T3"/>
                        </a:cxn>
                        <a:cxn ang="T12">
                          <a:pos x="T4" y="T5"/>
                        </a:cxn>
                        <a:cxn ang="T13">
                          <a:pos x="T6" y="T7"/>
                        </a:cxn>
                        <a:cxn ang="T14">
                          <a:pos x="T8" y="T9"/>
                        </a:cxn>
                      </a:cxnLst>
                      <a:rect l="T15" t="T16" r="T17" b="T18"/>
                      <a:pathLst>
                        <a:path w="120" h="485">
                          <a:moveTo>
                            <a:pt x="120" y="485"/>
                          </a:moveTo>
                          <a:lnTo>
                            <a:pt x="77" y="325"/>
                          </a:lnTo>
                          <a:lnTo>
                            <a:pt x="35" y="163"/>
                          </a:lnTo>
                          <a:lnTo>
                            <a:pt x="43" y="27"/>
                          </a:lnTo>
                          <a:lnTo>
                            <a:pt x="0" y="0"/>
                          </a:lnTo>
                        </a:path>
                      </a:pathLst>
                    </a:cu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45" name="Freeform 67"/>
                  <p:cNvSpPr>
                    <a:spLocks/>
                  </p:cNvSpPr>
                  <p:nvPr/>
                </p:nvSpPr>
                <p:spPr bwMode="auto">
                  <a:xfrm>
                    <a:off x="1139" y="1959"/>
                    <a:ext cx="50" cy="50"/>
                  </a:xfrm>
                  <a:custGeom>
                    <a:avLst/>
                    <a:gdLst>
                      <a:gd name="T0" fmla="*/ 100 w 100"/>
                      <a:gd name="T1" fmla="*/ 3 h 99"/>
                      <a:gd name="T2" fmla="*/ 53 w 100"/>
                      <a:gd name="T3" fmla="*/ 0 h 99"/>
                      <a:gd name="T4" fmla="*/ 27 w 100"/>
                      <a:gd name="T5" fmla="*/ 12 h 99"/>
                      <a:gd name="T6" fmla="*/ 9 w 100"/>
                      <a:gd name="T7" fmla="*/ 36 h 99"/>
                      <a:gd name="T8" fmla="*/ 0 w 100"/>
                      <a:gd name="T9" fmla="*/ 72 h 99"/>
                      <a:gd name="T10" fmla="*/ 2 w 100"/>
                      <a:gd name="T11" fmla="*/ 99 h 99"/>
                      <a:gd name="T12" fmla="*/ 0 60000 65536"/>
                      <a:gd name="T13" fmla="*/ 0 60000 65536"/>
                      <a:gd name="T14" fmla="*/ 0 60000 65536"/>
                      <a:gd name="T15" fmla="*/ 0 60000 65536"/>
                      <a:gd name="T16" fmla="*/ 0 60000 65536"/>
                      <a:gd name="T17" fmla="*/ 0 60000 65536"/>
                      <a:gd name="T18" fmla="*/ 0 w 100"/>
                      <a:gd name="T19" fmla="*/ 0 h 99"/>
                      <a:gd name="T20" fmla="*/ 100 w 100"/>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00" h="99">
                        <a:moveTo>
                          <a:pt x="100" y="3"/>
                        </a:moveTo>
                        <a:lnTo>
                          <a:pt x="53" y="0"/>
                        </a:lnTo>
                        <a:lnTo>
                          <a:pt x="27" y="12"/>
                        </a:lnTo>
                        <a:lnTo>
                          <a:pt x="9" y="36"/>
                        </a:lnTo>
                        <a:lnTo>
                          <a:pt x="0" y="72"/>
                        </a:lnTo>
                        <a:lnTo>
                          <a:pt x="2" y="99"/>
                        </a:lnTo>
                      </a:path>
                    </a:pathLst>
                  </a:cu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43" name="Freeform 69"/>
                <p:cNvSpPr>
                  <a:spLocks/>
                </p:cNvSpPr>
                <p:nvPr/>
              </p:nvSpPr>
              <p:spPr bwMode="auto">
                <a:xfrm>
                  <a:off x="906" y="1648"/>
                  <a:ext cx="116" cy="702"/>
                </a:xfrm>
                <a:custGeom>
                  <a:avLst/>
                  <a:gdLst>
                    <a:gd name="T0" fmla="*/ 90 w 231"/>
                    <a:gd name="T1" fmla="*/ 0 h 1402"/>
                    <a:gd name="T2" fmla="*/ 126 w 231"/>
                    <a:gd name="T3" fmla="*/ 93 h 1402"/>
                    <a:gd name="T4" fmla="*/ 140 w 231"/>
                    <a:gd name="T5" fmla="*/ 128 h 1402"/>
                    <a:gd name="T6" fmla="*/ 154 w 231"/>
                    <a:gd name="T7" fmla="*/ 158 h 1402"/>
                    <a:gd name="T8" fmla="*/ 180 w 231"/>
                    <a:gd name="T9" fmla="*/ 197 h 1402"/>
                    <a:gd name="T10" fmla="*/ 200 w 231"/>
                    <a:gd name="T11" fmla="*/ 221 h 1402"/>
                    <a:gd name="T12" fmla="*/ 231 w 231"/>
                    <a:gd name="T13" fmla="*/ 257 h 1402"/>
                    <a:gd name="T14" fmla="*/ 124 w 231"/>
                    <a:gd name="T15" fmla="*/ 261 h 1402"/>
                    <a:gd name="T16" fmla="*/ 197 w 231"/>
                    <a:gd name="T17" fmla="*/ 365 h 1402"/>
                    <a:gd name="T18" fmla="*/ 157 w 231"/>
                    <a:gd name="T19" fmla="*/ 470 h 1402"/>
                    <a:gd name="T20" fmla="*/ 141 w 231"/>
                    <a:gd name="T21" fmla="*/ 515 h 1402"/>
                    <a:gd name="T22" fmla="*/ 128 w 231"/>
                    <a:gd name="T23" fmla="*/ 563 h 1402"/>
                    <a:gd name="T24" fmla="*/ 117 w 231"/>
                    <a:gd name="T25" fmla="*/ 623 h 1402"/>
                    <a:gd name="T26" fmla="*/ 96 w 231"/>
                    <a:gd name="T27" fmla="*/ 764 h 1402"/>
                    <a:gd name="T28" fmla="*/ 86 w 231"/>
                    <a:gd name="T29" fmla="*/ 842 h 1402"/>
                    <a:gd name="T30" fmla="*/ 80 w 231"/>
                    <a:gd name="T31" fmla="*/ 923 h 1402"/>
                    <a:gd name="T32" fmla="*/ 77 w 231"/>
                    <a:gd name="T33" fmla="*/ 985 h 1402"/>
                    <a:gd name="T34" fmla="*/ 77 w 231"/>
                    <a:gd name="T35" fmla="*/ 1156 h 1402"/>
                    <a:gd name="T36" fmla="*/ 74 w 231"/>
                    <a:gd name="T37" fmla="*/ 1203 h 1402"/>
                    <a:gd name="T38" fmla="*/ 67 w 231"/>
                    <a:gd name="T39" fmla="*/ 1264 h 1402"/>
                    <a:gd name="T40" fmla="*/ 49 w 231"/>
                    <a:gd name="T41" fmla="*/ 1402 h 1402"/>
                    <a:gd name="T42" fmla="*/ 26 w 231"/>
                    <a:gd name="T43" fmla="*/ 1071 h 1402"/>
                    <a:gd name="T44" fmla="*/ 19 w 231"/>
                    <a:gd name="T45" fmla="*/ 985 h 1402"/>
                    <a:gd name="T46" fmla="*/ 9 w 231"/>
                    <a:gd name="T47" fmla="*/ 863 h 1402"/>
                    <a:gd name="T48" fmla="*/ 4 w 231"/>
                    <a:gd name="T49" fmla="*/ 799 h 1402"/>
                    <a:gd name="T50" fmla="*/ 2 w 231"/>
                    <a:gd name="T51" fmla="*/ 736 h 1402"/>
                    <a:gd name="T52" fmla="*/ 2 w 231"/>
                    <a:gd name="T53" fmla="*/ 653 h 1402"/>
                    <a:gd name="T54" fmla="*/ 0 w 231"/>
                    <a:gd name="T55" fmla="*/ 560 h 1402"/>
                    <a:gd name="T56" fmla="*/ 0 w 231"/>
                    <a:gd name="T57" fmla="*/ 468 h 1402"/>
                    <a:gd name="T58" fmla="*/ 2 w 231"/>
                    <a:gd name="T59" fmla="*/ 413 h 1402"/>
                    <a:gd name="T60" fmla="*/ 7 w 231"/>
                    <a:gd name="T61" fmla="*/ 318 h 1402"/>
                    <a:gd name="T62" fmla="*/ 10 w 231"/>
                    <a:gd name="T63" fmla="*/ 269 h 1402"/>
                    <a:gd name="T64" fmla="*/ 17 w 231"/>
                    <a:gd name="T65" fmla="*/ 212 h 1402"/>
                    <a:gd name="T66" fmla="*/ 24 w 231"/>
                    <a:gd name="T67" fmla="*/ 179 h 1402"/>
                    <a:gd name="T68" fmla="*/ 33 w 231"/>
                    <a:gd name="T69" fmla="*/ 143 h 1402"/>
                    <a:gd name="T70" fmla="*/ 41 w 231"/>
                    <a:gd name="T71" fmla="*/ 114 h 1402"/>
                    <a:gd name="T72" fmla="*/ 50 w 231"/>
                    <a:gd name="T73" fmla="*/ 86 h 1402"/>
                    <a:gd name="T74" fmla="*/ 90 w 231"/>
                    <a:gd name="T75" fmla="*/ 0 h 1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1402"/>
                    <a:gd name="T116" fmla="*/ 231 w 231"/>
                    <a:gd name="T117" fmla="*/ 1402 h 14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1402">
                      <a:moveTo>
                        <a:pt x="90" y="0"/>
                      </a:moveTo>
                      <a:lnTo>
                        <a:pt x="126" y="93"/>
                      </a:lnTo>
                      <a:lnTo>
                        <a:pt x="140" y="128"/>
                      </a:lnTo>
                      <a:lnTo>
                        <a:pt x="154" y="158"/>
                      </a:lnTo>
                      <a:lnTo>
                        <a:pt x="180" y="197"/>
                      </a:lnTo>
                      <a:lnTo>
                        <a:pt x="200" y="221"/>
                      </a:lnTo>
                      <a:lnTo>
                        <a:pt x="231" y="257"/>
                      </a:lnTo>
                      <a:lnTo>
                        <a:pt x="124" y="261"/>
                      </a:lnTo>
                      <a:lnTo>
                        <a:pt x="197" y="365"/>
                      </a:lnTo>
                      <a:lnTo>
                        <a:pt x="157" y="470"/>
                      </a:lnTo>
                      <a:lnTo>
                        <a:pt x="141" y="515"/>
                      </a:lnTo>
                      <a:lnTo>
                        <a:pt x="128" y="563"/>
                      </a:lnTo>
                      <a:lnTo>
                        <a:pt x="117" y="623"/>
                      </a:lnTo>
                      <a:lnTo>
                        <a:pt x="96" y="764"/>
                      </a:lnTo>
                      <a:lnTo>
                        <a:pt x="86" y="842"/>
                      </a:lnTo>
                      <a:lnTo>
                        <a:pt x="80" y="923"/>
                      </a:lnTo>
                      <a:lnTo>
                        <a:pt x="77" y="985"/>
                      </a:lnTo>
                      <a:lnTo>
                        <a:pt x="77" y="1156"/>
                      </a:lnTo>
                      <a:lnTo>
                        <a:pt x="74" y="1203"/>
                      </a:lnTo>
                      <a:lnTo>
                        <a:pt x="67" y="1264"/>
                      </a:lnTo>
                      <a:lnTo>
                        <a:pt x="49" y="1402"/>
                      </a:lnTo>
                      <a:lnTo>
                        <a:pt x="26" y="1071"/>
                      </a:lnTo>
                      <a:lnTo>
                        <a:pt x="19" y="985"/>
                      </a:lnTo>
                      <a:lnTo>
                        <a:pt x="9" y="863"/>
                      </a:lnTo>
                      <a:lnTo>
                        <a:pt x="4" y="799"/>
                      </a:lnTo>
                      <a:lnTo>
                        <a:pt x="2" y="736"/>
                      </a:lnTo>
                      <a:lnTo>
                        <a:pt x="2" y="653"/>
                      </a:lnTo>
                      <a:lnTo>
                        <a:pt x="0" y="560"/>
                      </a:lnTo>
                      <a:lnTo>
                        <a:pt x="0" y="468"/>
                      </a:lnTo>
                      <a:lnTo>
                        <a:pt x="2" y="413"/>
                      </a:lnTo>
                      <a:lnTo>
                        <a:pt x="7" y="318"/>
                      </a:lnTo>
                      <a:lnTo>
                        <a:pt x="10" y="269"/>
                      </a:lnTo>
                      <a:lnTo>
                        <a:pt x="17" y="212"/>
                      </a:lnTo>
                      <a:lnTo>
                        <a:pt x="24" y="179"/>
                      </a:lnTo>
                      <a:lnTo>
                        <a:pt x="33" y="143"/>
                      </a:lnTo>
                      <a:lnTo>
                        <a:pt x="41" y="114"/>
                      </a:lnTo>
                      <a:lnTo>
                        <a:pt x="50" y="86"/>
                      </a:lnTo>
                      <a:lnTo>
                        <a:pt x="90" y="0"/>
                      </a:lnTo>
                      <a:close/>
                    </a:path>
                  </a:pathLst>
                </a:custGeom>
                <a:solidFill>
                  <a:srgbClr val="808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nvGrpSpPr>
              <p:cNvPr id="9289" name="Group 75"/>
              <p:cNvGrpSpPr>
                <a:grpSpLocks/>
              </p:cNvGrpSpPr>
              <p:nvPr/>
            </p:nvGrpSpPr>
            <p:grpSpPr bwMode="auto">
              <a:xfrm>
                <a:off x="9" y="1862"/>
                <a:ext cx="318" cy="256"/>
                <a:chOff x="9" y="1862"/>
                <a:chExt cx="318" cy="256"/>
              </a:xfrm>
            </p:grpSpPr>
            <p:grpSp>
              <p:nvGrpSpPr>
                <p:cNvPr id="9305" name="Group 73"/>
                <p:cNvGrpSpPr>
                  <a:grpSpLocks/>
                </p:cNvGrpSpPr>
                <p:nvPr/>
              </p:nvGrpSpPr>
              <p:grpSpPr bwMode="auto">
                <a:xfrm>
                  <a:off x="9" y="1862"/>
                  <a:ext cx="318" cy="256"/>
                  <a:chOff x="9" y="1862"/>
                  <a:chExt cx="318" cy="256"/>
                </a:xfrm>
              </p:grpSpPr>
              <p:sp>
                <p:nvSpPr>
                  <p:cNvPr id="40" name="Freeform 71"/>
                  <p:cNvSpPr>
                    <a:spLocks/>
                  </p:cNvSpPr>
                  <p:nvPr/>
                </p:nvSpPr>
                <p:spPr bwMode="auto">
                  <a:xfrm>
                    <a:off x="175" y="1872"/>
                    <a:ext cx="152" cy="167"/>
                  </a:xfrm>
                  <a:custGeom>
                    <a:avLst/>
                    <a:gdLst>
                      <a:gd name="T0" fmla="*/ 0 w 303"/>
                      <a:gd name="T1" fmla="*/ 0 h 334"/>
                      <a:gd name="T2" fmla="*/ 289 w 303"/>
                      <a:gd name="T3" fmla="*/ 104 h 334"/>
                      <a:gd name="T4" fmla="*/ 299 w 303"/>
                      <a:gd name="T5" fmla="*/ 163 h 334"/>
                      <a:gd name="T6" fmla="*/ 303 w 303"/>
                      <a:gd name="T7" fmla="*/ 217 h 334"/>
                      <a:gd name="T8" fmla="*/ 291 w 303"/>
                      <a:gd name="T9" fmla="*/ 280 h 334"/>
                      <a:gd name="T10" fmla="*/ 265 w 303"/>
                      <a:gd name="T11" fmla="*/ 334 h 334"/>
                      <a:gd name="T12" fmla="*/ 162 w 303"/>
                      <a:gd name="T13" fmla="*/ 257 h 334"/>
                      <a:gd name="T14" fmla="*/ 47 w 303"/>
                      <a:gd name="T15" fmla="*/ 235 h 334"/>
                      <a:gd name="T16" fmla="*/ 0 w 303"/>
                      <a:gd name="T17" fmla="*/ 0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34"/>
                      <a:gd name="T29" fmla="*/ 303 w 303"/>
                      <a:gd name="T30" fmla="*/ 334 h 3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34">
                        <a:moveTo>
                          <a:pt x="0" y="0"/>
                        </a:moveTo>
                        <a:lnTo>
                          <a:pt x="289" y="104"/>
                        </a:lnTo>
                        <a:lnTo>
                          <a:pt x="299" y="163"/>
                        </a:lnTo>
                        <a:lnTo>
                          <a:pt x="303" y="217"/>
                        </a:lnTo>
                        <a:lnTo>
                          <a:pt x="291" y="280"/>
                        </a:lnTo>
                        <a:lnTo>
                          <a:pt x="265" y="334"/>
                        </a:lnTo>
                        <a:lnTo>
                          <a:pt x="162" y="257"/>
                        </a:lnTo>
                        <a:lnTo>
                          <a:pt x="47" y="235"/>
                        </a:lnTo>
                        <a:lnTo>
                          <a:pt x="0" y="0"/>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41" name="Freeform 72"/>
                  <p:cNvSpPr>
                    <a:spLocks/>
                  </p:cNvSpPr>
                  <p:nvPr/>
                </p:nvSpPr>
                <p:spPr bwMode="auto">
                  <a:xfrm>
                    <a:off x="9" y="1862"/>
                    <a:ext cx="247" cy="256"/>
                  </a:xfrm>
                  <a:custGeom>
                    <a:avLst/>
                    <a:gdLst>
                      <a:gd name="T0" fmla="*/ 456 w 495"/>
                      <a:gd name="T1" fmla="*/ 81 h 510"/>
                      <a:gd name="T2" fmla="*/ 416 w 495"/>
                      <a:gd name="T3" fmla="*/ 60 h 510"/>
                      <a:gd name="T4" fmla="*/ 375 w 495"/>
                      <a:gd name="T5" fmla="*/ 45 h 510"/>
                      <a:gd name="T6" fmla="*/ 328 w 495"/>
                      <a:gd name="T7" fmla="*/ 12 h 510"/>
                      <a:gd name="T8" fmla="*/ 284 w 495"/>
                      <a:gd name="T9" fmla="*/ 0 h 510"/>
                      <a:gd name="T10" fmla="*/ 247 w 495"/>
                      <a:gd name="T11" fmla="*/ 12 h 510"/>
                      <a:gd name="T12" fmla="*/ 211 w 495"/>
                      <a:gd name="T13" fmla="*/ 27 h 510"/>
                      <a:gd name="T14" fmla="*/ 148 w 495"/>
                      <a:gd name="T15" fmla="*/ 31 h 510"/>
                      <a:gd name="T16" fmla="*/ 96 w 495"/>
                      <a:gd name="T17" fmla="*/ 24 h 510"/>
                      <a:gd name="T18" fmla="*/ 54 w 495"/>
                      <a:gd name="T19" fmla="*/ 18 h 510"/>
                      <a:gd name="T20" fmla="*/ 19 w 495"/>
                      <a:gd name="T21" fmla="*/ 31 h 510"/>
                      <a:gd name="T22" fmla="*/ 14 w 495"/>
                      <a:gd name="T23" fmla="*/ 51 h 510"/>
                      <a:gd name="T24" fmla="*/ 27 w 495"/>
                      <a:gd name="T25" fmla="*/ 75 h 510"/>
                      <a:gd name="T26" fmla="*/ 107 w 495"/>
                      <a:gd name="T27" fmla="*/ 91 h 510"/>
                      <a:gd name="T28" fmla="*/ 175 w 495"/>
                      <a:gd name="T29" fmla="*/ 108 h 510"/>
                      <a:gd name="T30" fmla="*/ 185 w 495"/>
                      <a:gd name="T31" fmla="*/ 140 h 510"/>
                      <a:gd name="T32" fmla="*/ 148 w 495"/>
                      <a:gd name="T33" fmla="*/ 222 h 510"/>
                      <a:gd name="T34" fmla="*/ 76 w 495"/>
                      <a:gd name="T35" fmla="*/ 294 h 510"/>
                      <a:gd name="T36" fmla="*/ 31 w 495"/>
                      <a:gd name="T37" fmla="*/ 329 h 510"/>
                      <a:gd name="T38" fmla="*/ 7 w 495"/>
                      <a:gd name="T39" fmla="*/ 348 h 510"/>
                      <a:gd name="T40" fmla="*/ 0 w 495"/>
                      <a:gd name="T41" fmla="*/ 372 h 510"/>
                      <a:gd name="T42" fmla="*/ 12 w 495"/>
                      <a:gd name="T43" fmla="*/ 392 h 510"/>
                      <a:gd name="T44" fmla="*/ 43 w 495"/>
                      <a:gd name="T45" fmla="*/ 393 h 510"/>
                      <a:gd name="T46" fmla="*/ 89 w 495"/>
                      <a:gd name="T47" fmla="*/ 360 h 510"/>
                      <a:gd name="T48" fmla="*/ 185 w 495"/>
                      <a:gd name="T49" fmla="*/ 284 h 510"/>
                      <a:gd name="T50" fmla="*/ 198 w 495"/>
                      <a:gd name="T51" fmla="*/ 279 h 510"/>
                      <a:gd name="T52" fmla="*/ 153 w 495"/>
                      <a:gd name="T53" fmla="*/ 336 h 510"/>
                      <a:gd name="T54" fmla="*/ 123 w 495"/>
                      <a:gd name="T55" fmla="*/ 369 h 510"/>
                      <a:gd name="T56" fmla="*/ 73 w 495"/>
                      <a:gd name="T57" fmla="*/ 410 h 510"/>
                      <a:gd name="T58" fmla="*/ 69 w 495"/>
                      <a:gd name="T59" fmla="*/ 438 h 510"/>
                      <a:gd name="T60" fmla="*/ 86 w 495"/>
                      <a:gd name="T61" fmla="*/ 456 h 510"/>
                      <a:gd name="T62" fmla="*/ 118 w 495"/>
                      <a:gd name="T63" fmla="*/ 456 h 510"/>
                      <a:gd name="T64" fmla="*/ 171 w 495"/>
                      <a:gd name="T65" fmla="*/ 413 h 510"/>
                      <a:gd name="T66" fmla="*/ 262 w 495"/>
                      <a:gd name="T67" fmla="*/ 305 h 510"/>
                      <a:gd name="T68" fmla="*/ 230 w 495"/>
                      <a:gd name="T69" fmla="*/ 365 h 510"/>
                      <a:gd name="T70" fmla="*/ 213 w 495"/>
                      <a:gd name="T71" fmla="*/ 404 h 510"/>
                      <a:gd name="T72" fmla="*/ 174 w 495"/>
                      <a:gd name="T73" fmla="*/ 458 h 510"/>
                      <a:gd name="T74" fmla="*/ 167 w 495"/>
                      <a:gd name="T75" fmla="*/ 483 h 510"/>
                      <a:gd name="T76" fmla="*/ 178 w 495"/>
                      <a:gd name="T77" fmla="*/ 504 h 510"/>
                      <a:gd name="T78" fmla="*/ 207 w 495"/>
                      <a:gd name="T79" fmla="*/ 509 h 510"/>
                      <a:gd name="T80" fmla="*/ 272 w 495"/>
                      <a:gd name="T81" fmla="*/ 426 h 510"/>
                      <a:gd name="T82" fmla="*/ 327 w 495"/>
                      <a:gd name="T83" fmla="*/ 314 h 510"/>
                      <a:gd name="T84" fmla="*/ 339 w 495"/>
                      <a:gd name="T85" fmla="*/ 306 h 510"/>
                      <a:gd name="T86" fmla="*/ 338 w 495"/>
                      <a:gd name="T87" fmla="*/ 348 h 510"/>
                      <a:gd name="T88" fmla="*/ 337 w 495"/>
                      <a:gd name="T89" fmla="*/ 414 h 510"/>
                      <a:gd name="T90" fmla="*/ 338 w 495"/>
                      <a:gd name="T91" fmla="*/ 473 h 510"/>
                      <a:gd name="T92" fmla="*/ 354 w 495"/>
                      <a:gd name="T93" fmla="*/ 491 h 510"/>
                      <a:gd name="T94" fmla="*/ 379 w 495"/>
                      <a:gd name="T95" fmla="*/ 492 h 510"/>
                      <a:gd name="T96" fmla="*/ 394 w 495"/>
                      <a:gd name="T97" fmla="*/ 474 h 510"/>
                      <a:gd name="T98" fmla="*/ 392 w 495"/>
                      <a:gd name="T99" fmla="*/ 408 h 510"/>
                      <a:gd name="T100" fmla="*/ 398 w 495"/>
                      <a:gd name="T101" fmla="*/ 326 h 510"/>
                      <a:gd name="T102" fmla="*/ 409 w 495"/>
                      <a:gd name="T103" fmla="*/ 290 h 510"/>
                      <a:gd name="T104" fmla="*/ 493 w 495"/>
                      <a:gd name="T105" fmla="*/ 165 h 510"/>
                      <a:gd name="T106" fmla="*/ 486 w 495"/>
                      <a:gd name="T107" fmla="*/ 118 h 5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10"/>
                      <a:gd name="T164" fmla="*/ 495 w 495"/>
                      <a:gd name="T165" fmla="*/ 510 h 5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10">
                        <a:moveTo>
                          <a:pt x="471" y="97"/>
                        </a:moveTo>
                        <a:lnTo>
                          <a:pt x="456" y="81"/>
                        </a:lnTo>
                        <a:lnTo>
                          <a:pt x="438" y="67"/>
                        </a:lnTo>
                        <a:lnTo>
                          <a:pt x="416" y="60"/>
                        </a:lnTo>
                        <a:lnTo>
                          <a:pt x="388" y="54"/>
                        </a:lnTo>
                        <a:lnTo>
                          <a:pt x="375" y="45"/>
                        </a:lnTo>
                        <a:lnTo>
                          <a:pt x="355" y="30"/>
                        </a:lnTo>
                        <a:lnTo>
                          <a:pt x="328" y="12"/>
                        </a:lnTo>
                        <a:lnTo>
                          <a:pt x="300" y="1"/>
                        </a:lnTo>
                        <a:lnTo>
                          <a:pt x="284" y="0"/>
                        </a:lnTo>
                        <a:lnTo>
                          <a:pt x="268" y="3"/>
                        </a:lnTo>
                        <a:lnTo>
                          <a:pt x="247" y="12"/>
                        </a:lnTo>
                        <a:lnTo>
                          <a:pt x="228" y="21"/>
                        </a:lnTo>
                        <a:lnTo>
                          <a:pt x="211" y="27"/>
                        </a:lnTo>
                        <a:lnTo>
                          <a:pt x="187" y="31"/>
                        </a:lnTo>
                        <a:lnTo>
                          <a:pt x="148" y="31"/>
                        </a:lnTo>
                        <a:lnTo>
                          <a:pt x="123" y="30"/>
                        </a:lnTo>
                        <a:lnTo>
                          <a:pt x="96" y="24"/>
                        </a:lnTo>
                        <a:lnTo>
                          <a:pt x="70" y="18"/>
                        </a:lnTo>
                        <a:lnTo>
                          <a:pt x="54" y="18"/>
                        </a:lnTo>
                        <a:lnTo>
                          <a:pt x="36" y="22"/>
                        </a:lnTo>
                        <a:lnTo>
                          <a:pt x="19" y="31"/>
                        </a:lnTo>
                        <a:lnTo>
                          <a:pt x="14" y="40"/>
                        </a:lnTo>
                        <a:lnTo>
                          <a:pt x="14" y="51"/>
                        </a:lnTo>
                        <a:lnTo>
                          <a:pt x="16" y="66"/>
                        </a:lnTo>
                        <a:lnTo>
                          <a:pt x="27" y="75"/>
                        </a:lnTo>
                        <a:lnTo>
                          <a:pt x="71" y="78"/>
                        </a:lnTo>
                        <a:lnTo>
                          <a:pt x="107" y="91"/>
                        </a:lnTo>
                        <a:lnTo>
                          <a:pt x="165" y="103"/>
                        </a:lnTo>
                        <a:lnTo>
                          <a:pt x="175" y="108"/>
                        </a:lnTo>
                        <a:lnTo>
                          <a:pt x="185" y="125"/>
                        </a:lnTo>
                        <a:lnTo>
                          <a:pt x="185" y="140"/>
                        </a:lnTo>
                        <a:lnTo>
                          <a:pt x="170" y="185"/>
                        </a:lnTo>
                        <a:lnTo>
                          <a:pt x="148" y="222"/>
                        </a:lnTo>
                        <a:lnTo>
                          <a:pt x="120" y="257"/>
                        </a:lnTo>
                        <a:lnTo>
                          <a:pt x="76" y="294"/>
                        </a:lnTo>
                        <a:lnTo>
                          <a:pt x="44" y="321"/>
                        </a:lnTo>
                        <a:lnTo>
                          <a:pt x="31" y="329"/>
                        </a:lnTo>
                        <a:lnTo>
                          <a:pt x="19" y="338"/>
                        </a:lnTo>
                        <a:lnTo>
                          <a:pt x="7" y="348"/>
                        </a:lnTo>
                        <a:lnTo>
                          <a:pt x="0" y="360"/>
                        </a:lnTo>
                        <a:lnTo>
                          <a:pt x="0" y="372"/>
                        </a:lnTo>
                        <a:lnTo>
                          <a:pt x="4" y="386"/>
                        </a:lnTo>
                        <a:lnTo>
                          <a:pt x="12" y="392"/>
                        </a:lnTo>
                        <a:lnTo>
                          <a:pt x="26" y="395"/>
                        </a:lnTo>
                        <a:lnTo>
                          <a:pt x="43" y="393"/>
                        </a:lnTo>
                        <a:lnTo>
                          <a:pt x="59" y="386"/>
                        </a:lnTo>
                        <a:lnTo>
                          <a:pt x="89" y="360"/>
                        </a:lnTo>
                        <a:lnTo>
                          <a:pt x="143" y="326"/>
                        </a:lnTo>
                        <a:lnTo>
                          <a:pt x="185" y="284"/>
                        </a:lnTo>
                        <a:lnTo>
                          <a:pt x="191" y="278"/>
                        </a:lnTo>
                        <a:lnTo>
                          <a:pt x="198" y="279"/>
                        </a:lnTo>
                        <a:lnTo>
                          <a:pt x="195" y="291"/>
                        </a:lnTo>
                        <a:lnTo>
                          <a:pt x="153" y="336"/>
                        </a:lnTo>
                        <a:lnTo>
                          <a:pt x="138" y="351"/>
                        </a:lnTo>
                        <a:lnTo>
                          <a:pt x="123" y="369"/>
                        </a:lnTo>
                        <a:lnTo>
                          <a:pt x="90" y="393"/>
                        </a:lnTo>
                        <a:lnTo>
                          <a:pt x="73" y="410"/>
                        </a:lnTo>
                        <a:lnTo>
                          <a:pt x="67" y="423"/>
                        </a:lnTo>
                        <a:lnTo>
                          <a:pt x="69" y="438"/>
                        </a:lnTo>
                        <a:lnTo>
                          <a:pt x="76" y="449"/>
                        </a:lnTo>
                        <a:lnTo>
                          <a:pt x="86" y="456"/>
                        </a:lnTo>
                        <a:lnTo>
                          <a:pt x="101" y="459"/>
                        </a:lnTo>
                        <a:lnTo>
                          <a:pt x="118" y="456"/>
                        </a:lnTo>
                        <a:lnTo>
                          <a:pt x="131" y="449"/>
                        </a:lnTo>
                        <a:lnTo>
                          <a:pt x="171" y="413"/>
                        </a:lnTo>
                        <a:lnTo>
                          <a:pt x="197" y="384"/>
                        </a:lnTo>
                        <a:lnTo>
                          <a:pt x="262" y="305"/>
                        </a:lnTo>
                        <a:lnTo>
                          <a:pt x="240" y="338"/>
                        </a:lnTo>
                        <a:lnTo>
                          <a:pt x="230" y="365"/>
                        </a:lnTo>
                        <a:lnTo>
                          <a:pt x="224" y="378"/>
                        </a:lnTo>
                        <a:lnTo>
                          <a:pt x="213" y="404"/>
                        </a:lnTo>
                        <a:lnTo>
                          <a:pt x="184" y="444"/>
                        </a:lnTo>
                        <a:lnTo>
                          <a:pt x="174" y="458"/>
                        </a:lnTo>
                        <a:lnTo>
                          <a:pt x="168" y="471"/>
                        </a:lnTo>
                        <a:lnTo>
                          <a:pt x="167" y="483"/>
                        </a:lnTo>
                        <a:lnTo>
                          <a:pt x="170" y="494"/>
                        </a:lnTo>
                        <a:lnTo>
                          <a:pt x="178" y="504"/>
                        </a:lnTo>
                        <a:lnTo>
                          <a:pt x="190" y="510"/>
                        </a:lnTo>
                        <a:lnTo>
                          <a:pt x="207" y="509"/>
                        </a:lnTo>
                        <a:lnTo>
                          <a:pt x="220" y="504"/>
                        </a:lnTo>
                        <a:lnTo>
                          <a:pt x="272" y="426"/>
                        </a:lnTo>
                        <a:lnTo>
                          <a:pt x="302" y="363"/>
                        </a:lnTo>
                        <a:lnTo>
                          <a:pt x="327" y="314"/>
                        </a:lnTo>
                        <a:lnTo>
                          <a:pt x="331" y="306"/>
                        </a:lnTo>
                        <a:lnTo>
                          <a:pt x="339" y="306"/>
                        </a:lnTo>
                        <a:lnTo>
                          <a:pt x="342" y="312"/>
                        </a:lnTo>
                        <a:lnTo>
                          <a:pt x="338" y="348"/>
                        </a:lnTo>
                        <a:lnTo>
                          <a:pt x="335" y="377"/>
                        </a:lnTo>
                        <a:lnTo>
                          <a:pt x="337" y="414"/>
                        </a:lnTo>
                        <a:lnTo>
                          <a:pt x="337" y="464"/>
                        </a:lnTo>
                        <a:lnTo>
                          <a:pt x="338" y="473"/>
                        </a:lnTo>
                        <a:lnTo>
                          <a:pt x="344" y="482"/>
                        </a:lnTo>
                        <a:lnTo>
                          <a:pt x="354" y="491"/>
                        </a:lnTo>
                        <a:lnTo>
                          <a:pt x="367" y="494"/>
                        </a:lnTo>
                        <a:lnTo>
                          <a:pt x="379" y="492"/>
                        </a:lnTo>
                        <a:lnTo>
                          <a:pt x="388" y="486"/>
                        </a:lnTo>
                        <a:lnTo>
                          <a:pt x="394" y="474"/>
                        </a:lnTo>
                        <a:lnTo>
                          <a:pt x="395" y="446"/>
                        </a:lnTo>
                        <a:lnTo>
                          <a:pt x="392" y="408"/>
                        </a:lnTo>
                        <a:lnTo>
                          <a:pt x="392" y="377"/>
                        </a:lnTo>
                        <a:lnTo>
                          <a:pt x="398" y="326"/>
                        </a:lnTo>
                        <a:lnTo>
                          <a:pt x="402" y="306"/>
                        </a:lnTo>
                        <a:lnTo>
                          <a:pt x="409" y="290"/>
                        </a:lnTo>
                        <a:lnTo>
                          <a:pt x="459" y="218"/>
                        </a:lnTo>
                        <a:lnTo>
                          <a:pt x="493" y="165"/>
                        </a:lnTo>
                        <a:lnTo>
                          <a:pt x="495" y="144"/>
                        </a:lnTo>
                        <a:lnTo>
                          <a:pt x="486" y="118"/>
                        </a:lnTo>
                        <a:lnTo>
                          <a:pt x="471" y="97"/>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sp>
              <p:nvSpPr>
                <p:cNvPr id="39" name="Arc 74"/>
                <p:cNvSpPr>
                  <a:spLocks/>
                </p:cNvSpPr>
                <p:nvPr/>
              </p:nvSpPr>
              <p:spPr bwMode="auto">
                <a:xfrm>
                  <a:off x="153" y="1902"/>
                  <a:ext cx="25" cy="48"/>
                </a:xfrm>
                <a:custGeom>
                  <a:avLst/>
                  <a:gdLst>
                    <a:gd name="T0" fmla="*/ 25 w 26777"/>
                    <a:gd name="T1" fmla="*/ 0 h 25981"/>
                    <a:gd name="T2" fmla="*/ 0 w 26777"/>
                    <a:gd name="T3" fmla="*/ 47 h 25981"/>
                    <a:gd name="T4" fmla="*/ 5 w 26777"/>
                    <a:gd name="T5" fmla="*/ 8 h 25981"/>
                    <a:gd name="T6" fmla="*/ 0 60000 65536"/>
                    <a:gd name="T7" fmla="*/ 0 60000 65536"/>
                    <a:gd name="T8" fmla="*/ 0 60000 65536"/>
                    <a:gd name="T9" fmla="*/ 0 w 26777"/>
                    <a:gd name="T10" fmla="*/ 0 h 25981"/>
                    <a:gd name="T11" fmla="*/ 26777 w 26777"/>
                    <a:gd name="T12" fmla="*/ 25981 h 25981"/>
                  </a:gdLst>
                  <a:ahLst/>
                  <a:cxnLst>
                    <a:cxn ang="T6">
                      <a:pos x="T0" y="T1"/>
                    </a:cxn>
                    <a:cxn ang="T7">
                      <a:pos x="T2" y="T3"/>
                    </a:cxn>
                    <a:cxn ang="T8">
                      <a:pos x="T4" y="T5"/>
                    </a:cxn>
                  </a:cxnLst>
                  <a:rect l="T9" t="T10" r="T11" b="T12"/>
                  <a:pathLst>
                    <a:path w="26777" h="25981" fill="none" extrusionOk="0">
                      <a:moveTo>
                        <a:pt x="26328" y="-1"/>
                      </a:moveTo>
                      <a:cubicBezTo>
                        <a:pt x="26626" y="1441"/>
                        <a:pt x="26777" y="2909"/>
                        <a:pt x="26777" y="4381"/>
                      </a:cubicBezTo>
                      <a:cubicBezTo>
                        <a:pt x="26777" y="16310"/>
                        <a:pt x="17106" y="25981"/>
                        <a:pt x="5177" y="25981"/>
                      </a:cubicBezTo>
                      <a:cubicBezTo>
                        <a:pt x="3432" y="25981"/>
                        <a:pt x="1693" y="25769"/>
                        <a:pt x="-1" y="25351"/>
                      </a:cubicBezTo>
                    </a:path>
                    <a:path w="26777" h="25981" stroke="0" extrusionOk="0">
                      <a:moveTo>
                        <a:pt x="26328" y="-1"/>
                      </a:moveTo>
                      <a:cubicBezTo>
                        <a:pt x="26626" y="1441"/>
                        <a:pt x="26777" y="2909"/>
                        <a:pt x="26777" y="4381"/>
                      </a:cubicBezTo>
                      <a:cubicBezTo>
                        <a:pt x="26777" y="16310"/>
                        <a:pt x="17106" y="25981"/>
                        <a:pt x="5177" y="25981"/>
                      </a:cubicBezTo>
                      <a:cubicBezTo>
                        <a:pt x="3432" y="25981"/>
                        <a:pt x="1693" y="25769"/>
                        <a:pt x="-1" y="25351"/>
                      </a:cubicBezTo>
                      <a:lnTo>
                        <a:pt x="5177" y="4381"/>
                      </a:lnTo>
                      <a:close/>
                    </a:path>
                  </a:pathLst>
                </a:custGeom>
                <a:noFill/>
                <a:ln w="9525">
                  <a:solidFill>
                    <a:srgbClr val="000000"/>
                  </a:solidFill>
                  <a:round/>
                  <a:headEnd/>
                  <a:tailEnd/>
                </a:ln>
                <a:scene3d>
                  <a:camera prst="orthographicFront"/>
                  <a:lightRig rig="threePt" dir="t"/>
                </a:scene3d>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nvGrpSpPr>
              <p:cNvPr id="9290" name="Group 82"/>
              <p:cNvGrpSpPr>
                <a:grpSpLocks/>
              </p:cNvGrpSpPr>
              <p:nvPr/>
            </p:nvGrpSpPr>
            <p:grpSpPr bwMode="auto">
              <a:xfrm>
                <a:off x="1394" y="1867"/>
                <a:ext cx="319" cy="255"/>
                <a:chOff x="1394" y="1867"/>
                <a:chExt cx="319" cy="255"/>
              </a:xfrm>
            </p:grpSpPr>
            <p:grpSp>
              <p:nvGrpSpPr>
                <p:cNvPr id="9291" name="Group 80"/>
                <p:cNvGrpSpPr>
                  <a:grpSpLocks/>
                </p:cNvGrpSpPr>
                <p:nvPr/>
              </p:nvGrpSpPr>
              <p:grpSpPr bwMode="auto">
                <a:xfrm>
                  <a:off x="1394" y="1867"/>
                  <a:ext cx="319" cy="255"/>
                  <a:chOff x="1394" y="1867"/>
                  <a:chExt cx="319" cy="255"/>
                </a:xfrm>
              </p:grpSpPr>
              <p:sp>
                <p:nvSpPr>
                  <p:cNvPr id="34" name="Freeform 76"/>
                  <p:cNvSpPr>
                    <a:spLocks/>
                  </p:cNvSpPr>
                  <p:nvPr/>
                </p:nvSpPr>
                <p:spPr bwMode="auto">
                  <a:xfrm>
                    <a:off x="1395" y="1922"/>
                    <a:ext cx="49" cy="143"/>
                  </a:xfrm>
                  <a:custGeom>
                    <a:avLst/>
                    <a:gdLst>
                      <a:gd name="T0" fmla="*/ 17 w 99"/>
                      <a:gd name="T1" fmla="*/ 0 h 287"/>
                      <a:gd name="T2" fmla="*/ 9 w 99"/>
                      <a:gd name="T3" fmla="*/ 29 h 287"/>
                      <a:gd name="T4" fmla="*/ 4 w 99"/>
                      <a:gd name="T5" fmla="*/ 55 h 287"/>
                      <a:gd name="T6" fmla="*/ 0 w 99"/>
                      <a:gd name="T7" fmla="*/ 89 h 287"/>
                      <a:gd name="T8" fmla="*/ 0 w 99"/>
                      <a:gd name="T9" fmla="*/ 112 h 287"/>
                      <a:gd name="T10" fmla="*/ 0 w 99"/>
                      <a:gd name="T11" fmla="*/ 139 h 287"/>
                      <a:gd name="T12" fmla="*/ 7 w 99"/>
                      <a:gd name="T13" fmla="*/ 173 h 287"/>
                      <a:gd name="T14" fmla="*/ 17 w 99"/>
                      <a:gd name="T15" fmla="*/ 211 h 287"/>
                      <a:gd name="T16" fmla="*/ 27 w 99"/>
                      <a:gd name="T17" fmla="*/ 236 h 287"/>
                      <a:gd name="T18" fmla="*/ 39 w 99"/>
                      <a:gd name="T19" fmla="*/ 260 h 287"/>
                      <a:gd name="T20" fmla="*/ 54 w 99"/>
                      <a:gd name="T21" fmla="*/ 275 h 287"/>
                      <a:gd name="T22" fmla="*/ 73 w 99"/>
                      <a:gd name="T23" fmla="*/ 286 h 287"/>
                      <a:gd name="T24" fmla="*/ 89 w 99"/>
                      <a:gd name="T25" fmla="*/ 287 h 287"/>
                      <a:gd name="T26" fmla="*/ 94 w 99"/>
                      <a:gd name="T27" fmla="*/ 269 h 287"/>
                      <a:gd name="T28" fmla="*/ 96 w 99"/>
                      <a:gd name="T29" fmla="*/ 254 h 287"/>
                      <a:gd name="T30" fmla="*/ 99 w 99"/>
                      <a:gd name="T31" fmla="*/ 229 h 287"/>
                      <a:gd name="T32" fmla="*/ 99 w 99"/>
                      <a:gd name="T33" fmla="*/ 206 h 287"/>
                      <a:gd name="T34" fmla="*/ 93 w 99"/>
                      <a:gd name="T35" fmla="*/ 146 h 287"/>
                      <a:gd name="T36" fmla="*/ 54 w 99"/>
                      <a:gd name="T37" fmla="*/ 17 h 287"/>
                      <a:gd name="T38" fmla="*/ 34 w 99"/>
                      <a:gd name="T39" fmla="*/ 4 h 287"/>
                      <a:gd name="T40" fmla="*/ 17 w 99"/>
                      <a:gd name="T41" fmla="*/ 0 h 2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87"/>
                      <a:gd name="T65" fmla="*/ 99 w 99"/>
                      <a:gd name="T66" fmla="*/ 287 h 2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87">
                        <a:moveTo>
                          <a:pt x="17" y="0"/>
                        </a:moveTo>
                        <a:lnTo>
                          <a:pt x="9" y="29"/>
                        </a:lnTo>
                        <a:lnTo>
                          <a:pt x="4" y="55"/>
                        </a:lnTo>
                        <a:lnTo>
                          <a:pt x="0" y="89"/>
                        </a:lnTo>
                        <a:lnTo>
                          <a:pt x="0" y="112"/>
                        </a:lnTo>
                        <a:lnTo>
                          <a:pt x="0" y="139"/>
                        </a:lnTo>
                        <a:lnTo>
                          <a:pt x="7" y="173"/>
                        </a:lnTo>
                        <a:lnTo>
                          <a:pt x="17" y="211"/>
                        </a:lnTo>
                        <a:lnTo>
                          <a:pt x="27" y="236"/>
                        </a:lnTo>
                        <a:lnTo>
                          <a:pt x="39" y="260"/>
                        </a:lnTo>
                        <a:lnTo>
                          <a:pt x="54" y="275"/>
                        </a:lnTo>
                        <a:lnTo>
                          <a:pt x="73" y="286"/>
                        </a:lnTo>
                        <a:lnTo>
                          <a:pt x="89" y="287"/>
                        </a:lnTo>
                        <a:lnTo>
                          <a:pt x="94" y="269"/>
                        </a:lnTo>
                        <a:lnTo>
                          <a:pt x="96" y="254"/>
                        </a:lnTo>
                        <a:lnTo>
                          <a:pt x="99" y="229"/>
                        </a:lnTo>
                        <a:lnTo>
                          <a:pt x="99" y="206"/>
                        </a:lnTo>
                        <a:lnTo>
                          <a:pt x="93" y="146"/>
                        </a:lnTo>
                        <a:lnTo>
                          <a:pt x="54" y="17"/>
                        </a:lnTo>
                        <a:lnTo>
                          <a:pt x="34" y="4"/>
                        </a:lnTo>
                        <a:lnTo>
                          <a:pt x="17" y="0"/>
                        </a:lnTo>
                        <a:close/>
                      </a:path>
                    </a:pathLst>
                  </a:custGeom>
                  <a:solidFill>
                    <a:srgbClr val="20202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298" name="Group 79"/>
                  <p:cNvGrpSpPr>
                    <a:grpSpLocks/>
                  </p:cNvGrpSpPr>
                  <p:nvPr/>
                </p:nvGrpSpPr>
                <p:grpSpPr bwMode="auto">
                  <a:xfrm>
                    <a:off x="1394" y="1867"/>
                    <a:ext cx="319" cy="255"/>
                    <a:chOff x="1394" y="1867"/>
                    <a:chExt cx="319" cy="255"/>
                  </a:xfrm>
                </p:grpSpPr>
                <p:sp>
                  <p:nvSpPr>
                    <p:cNvPr id="36" name="Freeform 77"/>
                    <p:cNvSpPr>
                      <a:spLocks/>
                    </p:cNvSpPr>
                    <p:nvPr/>
                  </p:nvSpPr>
                  <p:spPr bwMode="auto">
                    <a:xfrm>
                      <a:off x="1394" y="1877"/>
                      <a:ext cx="152" cy="166"/>
                    </a:xfrm>
                    <a:custGeom>
                      <a:avLst/>
                      <a:gdLst>
                        <a:gd name="T0" fmla="*/ 303 w 303"/>
                        <a:gd name="T1" fmla="*/ 0 h 334"/>
                        <a:gd name="T2" fmla="*/ 14 w 303"/>
                        <a:gd name="T3" fmla="*/ 104 h 334"/>
                        <a:gd name="T4" fmla="*/ 4 w 303"/>
                        <a:gd name="T5" fmla="*/ 163 h 334"/>
                        <a:gd name="T6" fmla="*/ 0 w 303"/>
                        <a:gd name="T7" fmla="*/ 217 h 334"/>
                        <a:gd name="T8" fmla="*/ 13 w 303"/>
                        <a:gd name="T9" fmla="*/ 280 h 334"/>
                        <a:gd name="T10" fmla="*/ 38 w 303"/>
                        <a:gd name="T11" fmla="*/ 334 h 334"/>
                        <a:gd name="T12" fmla="*/ 141 w 303"/>
                        <a:gd name="T13" fmla="*/ 257 h 334"/>
                        <a:gd name="T14" fmla="*/ 256 w 303"/>
                        <a:gd name="T15" fmla="*/ 235 h 334"/>
                        <a:gd name="T16" fmla="*/ 303 w 303"/>
                        <a:gd name="T17" fmla="*/ 0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
                        <a:gd name="T28" fmla="*/ 0 h 334"/>
                        <a:gd name="T29" fmla="*/ 303 w 303"/>
                        <a:gd name="T30" fmla="*/ 334 h 3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 h="334">
                          <a:moveTo>
                            <a:pt x="303" y="0"/>
                          </a:moveTo>
                          <a:lnTo>
                            <a:pt x="14" y="104"/>
                          </a:lnTo>
                          <a:lnTo>
                            <a:pt x="4" y="163"/>
                          </a:lnTo>
                          <a:lnTo>
                            <a:pt x="0" y="217"/>
                          </a:lnTo>
                          <a:lnTo>
                            <a:pt x="13" y="280"/>
                          </a:lnTo>
                          <a:lnTo>
                            <a:pt x="38" y="334"/>
                          </a:lnTo>
                          <a:lnTo>
                            <a:pt x="141" y="257"/>
                          </a:lnTo>
                          <a:lnTo>
                            <a:pt x="256" y="235"/>
                          </a:lnTo>
                          <a:lnTo>
                            <a:pt x="303" y="0"/>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37" name="Freeform 78"/>
                    <p:cNvSpPr>
                      <a:spLocks/>
                    </p:cNvSpPr>
                    <p:nvPr/>
                  </p:nvSpPr>
                  <p:spPr bwMode="auto">
                    <a:xfrm>
                      <a:off x="1466" y="1867"/>
                      <a:ext cx="247" cy="255"/>
                    </a:xfrm>
                    <a:custGeom>
                      <a:avLst/>
                      <a:gdLst>
                        <a:gd name="T0" fmla="*/ 39 w 495"/>
                        <a:gd name="T1" fmla="*/ 81 h 510"/>
                        <a:gd name="T2" fmla="*/ 79 w 495"/>
                        <a:gd name="T3" fmla="*/ 60 h 510"/>
                        <a:gd name="T4" fmla="*/ 120 w 495"/>
                        <a:gd name="T5" fmla="*/ 45 h 510"/>
                        <a:gd name="T6" fmla="*/ 167 w 495"/>
                        <a:gd name="T7" fmla="*/ 12 h 510"/>
                        <a:gd name="T8" fmla="*/ 211 w 495"/>
                        <a:gd name="T9" fmla="*/ 0 h 510"/>
                        <a:gd name="T10" fmla="*/ 248 w 495"/>
                        <a:gd name="T11" fmla="*/ 12 h 510"/>
                        <a:gd name="T12" fmla="*/ 284 w 495"/>
                        <a:gd name="T13" fmla="*/ 27 h 510"/>
                        <a:gd name="T14" fmla="*/ 347 w 495"/>
                        <a:gd name="T15" fmla="*/ 31 h 510"/>
                        <a:gd name="T16" fmla="*/ 400 w 495"/>
                        <a:gd name="T17" fmla="*/ 24 h 510"/>
                        <a:gd name="T18" fmla="*/ 441 w 495"/>
                        <a:gd name="T19" fmla="*/ 18 h 510"/>
                        <a:gd name="T20" fmla="*/ 477 w 495"/>
                        <a:gd name="T21" fmla="*/ 31 h 510"/>
                        <a:gd name="T22" fmla="*/ 481 w 495"/>
                        <a:gd name="T23" fmla="*/ 51 h 510"/>
                        <a:gd name="T24" fmla="*/ 468 w 495"/>
                        <a:gd name="T25" fmla="*/ 75 h 510"/>
                        <a:gd name="T26" fmla="*/ 388 w 495"/>
                        <a:gd name="T27" fmla="*/ 91 h 510"/>
                        <a:gd name="T28" fmla="*/ 320 w 495"/>
                        <a:gd name="T29" fmla="*/ 108 h 510"/>
                        <a:gd name="T30" fmla="*/ 310 w 495"/>
                        <a:gd name="T31" fmla="*/ 140 h 510"/>
                        <a:gd name="T32" fmla="*/ 347 w 495"/>
                        <a:gd name="T33" fmla="*/ 222 h 510"/>
                        <a:gd name="T34" fmla="*/ 419 w 495"/>
                        <a:gd name="T35" fmla="*/ 294 h 510"/>
                        <a:gd name="T36" fmla="*/ 464 w 495"/>
                        <a:gd name="T37" fmla="*/ 329 h 510"/>
                        <a:gd name="T38" fmla="*/ 488 w 495"/>
                        <a:gd name="T39" fmla="*/ 348 h 510"/>
                        <a:gd name="T40" fmla="*/ 495 w 495"/>
                        <a:gd name="T41" fmla="*/ 372 h 510"/>
                        <a:gd name="T42" fmla="*/ 484 w 495"/>
                        <a:gd name="T43" fmla="*/ 390 h 510"/>
                        <a:gd name="T44" fmla="*/ 452 w 495"/>
                        <a:gd name="T45" fmla="*/ 393 h 510"/>
                        <a:gd name="T46" fmla="*/ 407 w 495"/>
                        <a:gd name="T47" fmla="*/ 360 h 510"/>
                        <a:gd name="T48" fmla="*/ 310 w 495"/>
                        <a:gd name="T49" fmla="*/ 284 h 510"/>
                        <a:gd name="T50" fmla="*/ 297 w 495"/>
                        <a:gd name="T51" fmla="*/ 279 h 510"/>
                        <a:gd name="T52" fmla="*/ 343 w 495"/>
                        <a:gd name="T53" fmla="*/ 336 h 510"/>
                        <a:gd name="T54" fmla="*/ 372 w 495"/>
                        <a:gd name="T55" fmla="*/ 369 h 510"/>
                        <a:gd name="T56" fmla="*/ 422 w 495"/>
                        <a:gd name="T57" fmla="*/ 410 h 510"/>
                        <a:gd name="T58" fmla="*/ 427 w 495"/>
                        <a:gd name="T59" fmla="*/ 438 h 510"/>
                        <a:gd name="T60" fmla="*/ 410 w 495"/>
                        <a:gd name="T61" fmla="*/ 456 h 510"/>
                        <a:gd name="T62" fmla="*/ 377 w 495"/>
                        <a:gd name="T63" fmla="*/ 456 h 510"/>
                        <a:gd name="T64" fmla="*/ 324 w 495"/>
                        <a:gd name="T65" fmla="*/ 413 h 510"/>
                        <a:gd name="T66" fmla="*/ 233 w 495"/>
                        <a:gd name="T67" fmla="*/ 305 h 510"/>
                        <a:gd name="T68" fmla="*/ 266 w 495"/>
                        <a:gd name="T69" fmla="*/ 365 h 510"/>
                        <a:gd name="T70" fmla="*/ 283 w 495"/>
                        <a:gd name="T71" fmla="*/ 404 h 510"/>
                        <a:gd name="T72" fmla="*/ 321 w 495"/>
                        <a:gd name="T73" fmla="*/ 458 h 510"/>
                        <a:gd name="T74" fmla="*/ 328 w 495"/>
                        <a:gd name="T75" fmla="*/ 483 h 510"/>
                        <a:gd name="T76" fmla="*/ 317 w 495"/>
                        <a:gd name="T77" fmla="*/ 504 h 510"/>
                        <a:gd name="T78" fmla="*/ 288 w 495"/>
                        <a:gd name="T79" fmla="*/ 509 h 510"/>
                        <a:gd name="T80" fmla="*/ 223 w 495"/>
                        <a:gd name="T81" fmla="*/ 426 h 510"/>
                        <a:gd name="T82" fmla="*/ 169 w 495"/>
                        <a:gd name="T83" fmla="*/ 314 h 510"/>
                        <a:gd name="T84" fmla="*/ 156 w 495"/>
                        <a:gd name="T85" fmla="*/ 306 h 510"/>
                        <a:gd name="T86" fmla="*/ 157 w 495"/>
                        <a:gd name="T87" fmla="*/ 348 h 510"/>
                        <a:gd name="T88" fmla="*/ 159 w 495"/>
                        <a:gd name="T89" fmla="*/ 414 h 510"/>
                        <a:gd name="T90" fmla="*/ 157 w 495"/>
                        <a:gd name="T91" fmla="*/ 473 h 510"/>
                        <a:gd name="T92" fmla="*/ 141 w 495"/>
                        <a:gd name="T93" fmla="*/ 491 h 510"/>
                        <a:gd name="T94" fmla="*/ 116 w 495"/>
                        <a:gd name="T95" fmla="*/ 492 h 510"/>
                        <a:gd name="T96" fmla="*/ 102 w 495"/>
                        <a:gd name="T97" fmla="*/ 474 h 510"/>
                        <a:gd name="T98" fmla="*/ 103 w 495"/>
                        <a:gd name="T99" fmla="*/ 408 h 510"/>
                        <a:gd name="T100" fmla="*/ 97 w 495"/>
                        <a:gd name="T101" fmla="*/ 326 h 510"/>
                        <a:gd name="T102" fmla="*/ 86 w 495"/>
                        <a:gd name="T103" fmla="*/ 290 h 510"/>
                        <a:gd name="T104" fmla="*/ 2 w 495"/>
                        <a:gd name="T105" fmla="*/ 165 h 510"/>
                        <a:gd name="T106" fmla="*/ 9 w 495"/>
                        <a:gd name="T107" fmla="*/ 119 h 5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10"/>
                        <a:gd name="T164" fmla="*/ 495 w 495"/>
                        <a:gd name="T165" fmla="*/ 510 h 5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10">
                          <a:moveTo>
                            <a:pt x="25" y="97"/>
                          </a:moveTo>
                          <a:lnTo>
                            <a:pt x="39" y="81"/>
                          </a:lnTo>
                          <a:lnTo>
                            <a:pt x="57" y="67"/>
                          </a:lnTo>
                          <a:lnTo>
                            <a:pt x="79" y="60"/>
                          </a:lnTo>
                          <a:lnTo>
                            <a:pt x="107" y="54"/>
                          </a:lnTo>
                          <a:lnTo>
                            <a:pt x="120" y="45"/>
                          </a:lnTo>
                          <a:lnTo>
                            <a:pt x="140" y="30"/>
                          </a:lnTo>
                          <a:lnTo>
                            <a:pt x="167" y="12"/>
                          </a:lnTo>
                          <a:lnTo>
                            <a:pt x="196" y="1"/>
                          </a:lnTo>
                          <a:lnTo>
                            <a:pt x="211" y="0"/>
                          </a:lnTo>
                          <a:lnTo>
                            <a:pt x="227" y="3"/>
                          </a:lnTo>
                          <a:lnTo>
                            <a:pt x="248" y="12"/>
                          </a:lnTo>
                          <a:lnTo>
                            <a:pt x="267" y="21"/>
                          </a:lnTo>
                          <a:lnTo>
                            <a:pt x="284" y="27"/>
                          </a:lnTo>
                          <a:lnTo>
                            <a:pt x="308" y="31"/>
                          </a:lnTo>
                          <a:lnTo>
                            <a:pt x="347" y="31"/>
                          </a:lnTo>
                          <a:lnTo>
                            <a:pt x="372" y="30"/>
                          </a:lnTo>
                          <a:lnTo>
                            <a:pt x="400" y="24"/>
                          </a:lnTo>
                          <a:lnTo>
                            <a:pt x="425" y="18"/>
                          </a:lnTo>
                          <a:lnTo>
                            <a:pt x="441" y="18"/>
                          </a:lnTo>
                          <a:lnTo>
                            <a:pt x="459" y="22"/>
                          </a:lnTo>
                          <a:lnTo>
                            <a:pt x="477" y="31"/>
                          </a:lnTo>
                          <a:lnTo>
                            <a:pt x="481" y="40"/>
                          </a:lnTo>
                          <a:lnTo>
                            <a:pt x="481" y="51"/>
                          </a:lnTo>
                          <a:lnTo>
                            <a:pt x="479" y="66"/>
                          </a:lnTo>
                          <a:lnTo>
                            <a:pt x="468" y="75"/>
                          </a:lnTo>
                          <a:lnTo>
                            <a:pt x="424" y="78"/>
                          </a:lnTo>
                          <a:lnTo>
                            <a:pt x="388" y="91"/>
                          </a:lnTo>
                          <a:lnTo>
                            <a:pt x="330" y="103"/>
                          </a:lnTo>
                          <a:lnTo>
                            <a:pt x="320" y="108"/>
                          </a:lnTo>
                          <a:lnTo>
                            <a:pt x="310" y="125"/>
                          </a:lnTo>
                          <a:lnTo>
                            <a:pt x="310" y="140"/>
                          </a:lnTo>
                          <a:lnTo>
                            <a:pt x="325" y="185"/>
                          </a:lnTo>
                          <a:lnTo>
                            <a:pt x="347" y="222"/>
                          </a:lnTo>
                          <a:lnTo>
                            <a:pt x="375" y="257"/>
                          </a:lnTo>
                          <a:lnTo>
                            <a:pt x="419" y="294"/>
                          </a:lnTo>
                          <a:lnTo>
                            <a:pt x="451" y="321"/>
                          </a:lnTo>
                          <a:lnTo>
                            <a:pt x="464" y="329"/>
                          </a:lnTo>
                          <a:lnTo>
                            <a:pt x="477" y="338"/>
                          </a:lnTo>
                          <a:lnTo>
                            <a:pt x="488" y="348"/>
                          </a:lnTo>
                          <a:lnTo>
                            <a:pt x="495" y="360"/>
                          </a:lnTo>
                          <a:lnTo>
                            <a:pt x="495" y="372"/>
                          </a:lnTo>
                          <a:lnTo>
                            <a:pt x="491" y="384"/>
                          </a:lnTo>
                          <a:lnTo>
                            <a:pt x="484" y="390"/>
                          </a:lnTo>
                          <a:lnTo>
                            <a:pt x="469" y="395"/>
                          </a:lnTo>
                          <a:lnTo>
                            <a:pt x="452" y="393"/>
                          </a:lnTo>
                          <a:lnTo>
                            <a:pt x="437" y="384"/>
                          </a:lnTo>
                          <a:lnTo>
                            <a:pt x="407" y="360"/>
                          </a:lnTo>
                          <a:lnTo>
                            <a:pt x="352" y="326"/>
                          </a:lnTo>
                          <a:lnTo>
                            <a:pt x="310" y="284"/>
                          </a:lnTo>
                          <a:lnTo>
                            <a:pt x="304" y="278"/>
                          </a:lnTo>
                          <a:lnTo>
                            <a:pt x="297" y="279"/>
                          </a:lnTo>
                          <a:lnTo>
                            <a:pt x="300" y="291"/>
                          </a:lnTo>
                          <a:lnTo>
                            <a:pt x="343" y="336"/>
                          </a:lnTo>
                          <a:lnTo>
                            <a:pt x="357" y="351"/>
                          </a:lnTo>
                          <a:lnTo>
                            <a:pt x="372" y="369"/>
                          </a:lnTo>
                          <a:lnTo>
                            <a:pt x="405" y="393"/>
                          </a:lnTo>
                          <a:lnTo>
                            <a:pt x="422" y="410"/>
                          </a:lnTo>
                          <a:lnTo>
                            <a:pt x="428" y="423"/>
                          </a:lnTo>
                          <a:lnTo>
                            <a:pt x="427" y="438"/>
                          </a:lnTo>
                          <a:lnTo>
                            <a:pt x="419" y="449"/>
                          </a:lnTo>
                          <a:lnTo>
                            <a:pt x="410" y="456"/>
                          </a:lnTo>
                          <a:lnTo>
                            <a:pt x="394" y="459"/>
                          </a:lnTo>
                          <a:lnTo>
                            <a:pt x="377" y="456"/>
                          </a:lnTo>
                          <a:lnTo>
                            <a:pt x="364" y="449"/>
                          </a:lnTo>
                          <a:lnTo>
                            <a:pt x="324" y="413"/>
                          </a:lnTo>
                          <a:lnTo>
                            <a:pt x="298" y="383"/>
                          </a:lnTo>
                          <a:lnTo>
                            <a:pt x="233" y="305"/>
                          </a:lnTo>
                          <a:lnTo>
                            <a:pt x="256" y="338"/>
                          </a:lnTo>
                          <a:lnTo>
                            <a:pt x="266" y="365"/>
                          </a:lnTo>
                          <a:lnTo>
                            <a:pt x="271" y="378"/>
                          </a:lnTo>
                          <a:lnTo>
                            <a:pt x="283" y="404"/>
                          </a:lnTo>
                          <a:lnTo>
                            <a:pt x="311" y="444"/>
                          </a:lnTo>
                          <a:lnTo>
                            <a:pt x="321" y="458"/>
                          </a:lnTo>
                          <a:lnTo>
                            <a:pt x="327" y="471"/>
                          </a:lnTo>
                          <a:lnTo>
                            <a:pt x="328" y="483"/>
                          </a:lnTo>
                          <a:lnTo>
                            <a:pt x="325" y="494"/>
                          </a:lnTo>
                          <a:lnTo>
                            <a:pt x="317" y="504"/>
                          </a:lnTo>
                          <a:lnTo>
                            <a:pt x="305" y="510"/>
                          </a:lnTo>
                          <a:lnTo>
                            <a:pt x="288" y="509"/>
                          </a:lnTo>
                          <a:lnTo>
                            <a:pt x="275" y="504"/>
                          </a:lnTo>
                          <a:lnTo>
                            <a:pt x="223" y="426"/>
                          </a:lnTo>
                          <a:lnTo>
                            <a:pt x="193" y="363"/>
                          </a:lnTo>
                          <a:lnTo>
                            <a:pt x="169" y="314"/>
                          </a:lnTo>
                          <a:lnTo>
                            <a:pt x="164" y="306"/>
                          </a:lnTo>
                          <a:lnTo>
                            <a:pt x="156" y="306"/>
                          </a:lnTo>
                          <a:lnTo>
                            <a:pt x="153" y="312"/>
                          </a:lnTo>
                          <a:lnTo>
                            <a:pt x="157" y="348"/>
                          </a:lnTo>
                          <a:lnTo>
                            <a:pt x="160" y="377"/>
                          </a:lnTo>
                          <a:lnTo>
                            <a:pt x="159" y="414"/>
                          </a:lnTo>
                          <a:lnTo>
                            <a:pt x="159" y="464"/>
                          </a:lnTo>
                          <a:lnTo>
                            <a:pt x="157" y="473"/>
                          </a:lnTo>
                          <a:lnTo>
                            <a:pt x="151" y="482"/>
                          </a:lnTo>
                          <a:lnTo>
                            <a:pt x="141" y="491"/>
                          </a:lnTo>
                          <a:lnTo>
                            <a:pt x="129" y="494"/>
                          </a:lnTo>
                          <a:lnTo>
                            <a:pt x="116" y="492"/>
                          </a:lnTo>
                          <a:lnTo>
                            <a:pt x="107" y="486"/>
                          </a:lnTo>
                          <a:lnTo>
                            <a:pt x="102" y="474"/>
                          </a:lnTo>
                          <a:lnTo>
                            <a:pt x="100" y="446"/>
                          </a:lnTo>
                          <a:lnTo>
                            <a:pt x="103" y="408"/>
                          </a:lnTo>
                          <a:lnTo>
                            <a:pt x="103" y="377"/>
                          </a:lnTo>
                          <a:lnTo>
                            <a:pt x="97" y="326"/>
                          </a:lnTo>
                          <a:lnTo>
                            <a:pt x="93" y="306"/>
                          </a:lnTo>
                          <a:lnTo>
                            <a:pt x="86" y="290"/>
                          </a:lnTo>
                          <a:lnTo>
                            <a:pt x="36" y="218"/>
                          </a:lnTo>
                          <a:lnTo>
                            <a:pt x="2" y="165"/>
                          </a:lnTo>
                          <a:lnTo>
                            <a:pt x="0" y="144"/>
                          </a:lnTo>
                          <a:lnTo>
                            <a:pt x="9" y="119"/>
                          </a:lnTo>
                          <a:lnTo>
                            <a:pt x="25" y="97"/>
                          </a:lnTo>
                          <a:close/>
                        </a:path>
                      </a:pathLst>
                    </a:custGeom>
                    <a:solidFill>
                      <a:srgbClr val="FFC080"/>
                    </a:solid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sp>
              <p:nvSpPr>
                <p:cNvPr id="33" name="Arc 81"/>
                <p:cNvSpPr>
                  <a:spLocks/>
                </p:cNvSpPr>
                <p:nvPr/>
              </p:nvSpPr>
              <p:spPr bwMode="auto">
                <a:xfrm>
                  <a:off x="1539" y="1903"/>
                  <a:ext cx="24" cy="47"/>
                </a:xfrm>
                <a:custGeom>
                  <a:avLst/>
                  <a:gdLst>
                    <a:gd name="T0" fmla="*/ 24 w 25785"/>
                    <a:gd name="T1" fmla="*/ 46 h 25798"/>
                    <a:gd name="T2" fmla="*/ 0 w 25785"/>
                    <a:gd name="T3" fmla="*/ 0 h 25798"/>
                    <a:gd name="T4" fmla="*/ 20 w 25785"/>
                    <a:gd name="T5" fmla="*/ 8 h 25798"/>
                    <a:gd name="T6" fmla="*/ 0 60000 65536"/>
                    <a:gd name="T7" fmla="*/ 0 60000 65536"/>
                    <a:gd name="T8" fmla="*/ 0 60000 65536"/>
                    <a:gd name="T9" fmla="*/ 0 w 25785"/>
                    <a:gd name="T10" fmla="*/ 0 h 25798"/>
                    <a:gd name="T11" fmla="*/ 25785 w 25785"/>
                    <a:gd name="T12" fmla="*/ 25798 h 25798"/>
                  </a:gdLst>
                  <a:ahLst/>
                  <a:cxnLst>
                    <a:cxn ang="T6">
                      <a:pos x="T0" y="T1"/>
                    </a:cxn>
                    <a:cxn ang="T7">
                      <a:pos x="T2" y="T3"/>
                    </a:cxn>
                    <a:cxn ang="T8">
                      <a:pos x="T4" y="T5"/>
                    </a:cxn>
                  </a:cxnLst>
                  <a:rect l="T9" t="T10" r="T11" b="T12"/>
                  <a:pathLst>
                    <a:path w="25785" h="25798" fill="none" extrusionOk="0">
                      <a:moveTo>
                        <a:pt x="25784" y="25388"/>
                      </a:moveTo>
                      <a:cubicBezTo>
                        <a:pt x="24406" y="25660"/>
                        <a:pt x="23004" y="25797"/>
                        <a:pt x="21600" y="25798"/>
                      </a:cubicBezTo>
                      <a:cubicBezTo>
                        <a:pt x="9670" y="25798"/>
                        <a:pt x="0" y="16127"/>
                        <a:pt x="0" y="4198"/>
                      </a:cubicBezTo>
                      <a:cubicBezTo>
                        <a:pt x="-1" y="2788"/>
                        <a:pt x="137" y="1382"/>
                        <a:pt x="411" y="-1"/>
                      </a:cubicBezTo>
                    </a:path>
                    <a:path w="25785" h="25798" stroke="0" extrusionOk="0">
                      <a:moveTo>
                        <a:pt x="25784" y="25388"/>
                      </a:moveTo>
                      <a:cubicBezTo>
                        <a:pt x="24406" y="25660"/>
                        <a:pt x="23004" y="25797"/>
                        <a:pt x="21600" y="25798"/>
                      </a:cubicBezTo>
                      <a:cubicBezTo>
                        <a:pt x="9670" y="25798"/>
                        <a:pt x="0" y="16127"/>
                        <a:pt x="0" y="4198"/>
                      </a:cubicBezTo>
                      <a:cubicBezTo>
                        <a:pt x="-1" y="2788"/>
                        <a:pt x="137" y="1382"/>
                        <a:pt x="411" y="-1"/>
                      </a:cubicBezTo>
                      <a:lnTo>
                        <a:pt x="21600" y="4198"/>
                      </a:lnTo>
                      <a:close/>
                    </a:path>
                  </a:pathLst>
                </a:custGeom>
                <a:noFill/>
                <a:ln w="9525">
                  <a:solidFill>
                    <a:srgbClr val="000000"/>
                  </a:solidFill>
                  <a:round/>
                  <a:headEnd/>
                  <a:tailEnd/>
                </a:ln>
                <a:scene3d>
                  <a:camera prst="orthographicFront"/>
                  <a:lightRig rig="threePt" dir="t"/>
                </a:scene3d>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grpSp>
          <p:nvGrpSpPr>
            <p:cNvPr id="9243" name="Group 93"/>
            <p:cNvGrpSpPr>
              <a:grpSpLocks/>
            </p:cNvGrpSpPr>
            <p:nvPr/>
          </p:nvGrpSpPr>
          <p:grpSpPr bwMode="auto">
            <a:xfrm>
              <a:off x="543" y="984"/>
              <a:ext cx="636" cy="503"/>
              <a:chOff x="543" y="984"/>
              <a:chExt cx="636" cy="503"/>
            </a:xfrm>
          </p:grpSpPr>
          <p:sp>
            <p:nvSpPr>
              <p:cNvPr id="10" name="Line 84"/>
              <p:cNvSpPr>
                <a:spLocks noChangeShapeType="1"/>
              </p:cNvSpPr>
              <p:nvPr/>
            </p:nvSpPr>
            <p:spPr bwMode="auto">
              <a:xfrm>
                <a:off x="543" y="1306"/>
                <a:ext cx="68" cy="24"/>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nvGrpSpPr>
              <p:cNvPr id="9247" name="Line 85"/>
              <p:cNvGrpSpPr>
                <a:grpSpLocks/>
              </p:cNvGrpSpPr>
              <p:nvPr/>
            </p:nvGrpSpPr>
            <p:grpSpPr bwMode="auto">
              <a:xfrm>
                <a:off x="1090" y="1327"/>
                <a:ext cx="89" cy="41"/>
                <a:chOff x="1700784" y="1877568"/>
                <a:chExt cx="121920" cy="60960"/>
              </a:xfrm>
            </p:grpSpPr>
            <p:pic>
              <p:nvPicPr>
                <p:cNvPr id="9269" name="Line 85"/>
                <p:cNvPicPr>
                  <a:picLocks noChangeArrowheads="1"/>
                </p:cNvPicPr>
                <p:nvPr/>
              </p:nvPicPr>
              <p:blipFill>
                <a:blip r:embed="rId4" cstate="print"/>
                <a:srcRect/>
                <a:stretch>
                  <a:fillRect/>
                </a:stretch>
              </p:blipFill>
              <p:spPr bwMode="auto">
                <a:xfrm>
                  <a:off x="1700784" y="1877568"/>
                  <a:ext cx="121920" cy="60960"/>
                </a:xfrm>
                <a:prstGeom prst="rect">
                  <a:avLst/>
                </a:prstGeom>
                <a:noFill/>
                <a:ln w="9525">
                  <a:noFill/>
                  <a:miter lim="800000"/>
                  <a:headEnd/>
                  <a:tailEnd/>
                </a:ln>
              </p:spPr>
            </p:pic>
            <p:sp>
              <p:nvSpPr>
                <p:cNvPr id="9270" name="Text Box 159"/>
                <p:cNvSpPr txBox="1">
                  <a:spLocks noChangeArrowheads="1" noChangeShapeType="1"/>
                </p:cNvSpPr>
                <p:nvPr/>
              </p:nvSpPr>
              <p:spPr bwMode="auto">
                <a:xfrm rot="10800000">
                  <a:off x="1723182" y="1920102"/>
                  <a:ext cx="0" cy="0"/>
                </a:xfrm>
                <a:prstGeom prst="rect">
                  <a:avLst/>
                </a:prstGeom>
                <a:noFill/>
                <a:ln w="9525">
                  <a:noFill/>
                  <a:miter lim="800000"/>
                  <a:headEnd/>
                  <a:tailEnd/>
                </a:ln>
              </p:spPr>
              <p:txBody>
                <a:bodyPr rot="10800000"/>
                <a:lstStyle/>
                <a:p>
                  <a:pPr defTabSz="914400">
                    <a:lnSpc>
                      <a:spcPct val="100000"/>
                    </a:lnSpc>
                    <a:buFontTx/>
                    <a:buNone/>
                  </a:pPr>
                  <a:endParaRPr lang="pt-PT" b="0" u="sng">
                    <a:solidFill>
                      <a:schemeClr val="tx1"/>
                    </a:solidFill>
                    <a:latin typeface="Arial" pitchFamily="34" charset="0"/>
                    <a:cs typeface="Arial" pitchFamily="34" charset="0"/>
                  </a:endParaRPr>
                </a:p>
              </p:txBody>
            </p:sp>
          </p:grpSp>
          <p:sp>
            <p:nvSpPr>
              <p:cNvPr id="12" name="Line 86"/>
              <p:cNvSpPr>
                <a:spLocks noChangeShapeType="1"/>
              </p:cNvSpPr>
              <p:nvPr/>
            </p:nvSpPr>
            <p:spPr bwMode="auto">
              <a:xfrm>
                <a:off x="664" y="1034"/>
                <a:ext cx="36" cy="46"/>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13" name="Line 87"/>
              <p:cNvSpPr>
                <a:spLocks noChangeShapeType="1"/>
              </p:cNvSpPr>
              <p:nvPr/>
            </p:nvSpPr>
            <p:spPr bwMode="auto">
              <a:xfrm flipH="1">
                <a:off x="1021" y="1049"/>
                <a:ext cx="30" cy="38"/>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14" name="Line 88"/>
              <p:cNvSpPr>
                <a:spLocks noChangeShapeType="1"/>
              </p:cNvSpPr>
              <p:nvPr/>
            </p:nvSpPr>
            <p:spPr bwMode="auto">
              <a:xfrm>
                <a:off x="861" y="984"/>
                <a:ext cx="1" cy="65"/>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15" name="Line 89"/>
              <p:cNvSpPr>
                <a:spLocks noChangeShapeType="1"/>
              </p:cNvSpPr>
              <p:nvPr/>
            </p:nvSpPr>
            <p:spPr bwMode="auto">
              <a:xfrm>
                <a:off x="577" y="1170"/>
                <a:ext cx="50" cy="17"/>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16" name="Line 90"/>
              <p:cNvSpPr>
                <a:spLocks noChangeShapeType="1"/>
              </p:cNvSpPr>
              <p:nvPr/>
            </p:nvSpPr>
            <p:spPr bwMode="auto">
              <a:xfrm flipH="1">
                <a:off x="1114" y="1187"/>
                <a:ext cx="49" cy="9"/>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17" name="Line 91"/>
              <p:cNvSpPr>
                <a:spLocks noChangeShapeType="1"/>
              </p:cNvSpPr>
              <p:nvPr/>
            </p:nvSpPr>
            <p:spPr bwMode="auto">
              <a:xfrm flipH="1">
                <a:off x="584" y="1472"/>
                <a:ext cx="45" cy="15"/>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sp>
            <p:nvSpPr>
              <p:cNvPr id="19" name="Line 92"/>
              <p:cNvSpPr>
                <a:spLocks noChangeShapeType="1"/>
              </p:cNvSpPr>
              <p:nvPr/>
            </p:nvSpPr>
            <p:spPr bwMode="auto">
              <a:xfrm>
                <a:off x="1100" y="1469"/>
                <a:ext cx="56" cy="17"/>
              </a:xfrm>
              <a:prstGeom prst="line">
                <a:avLst/>
              </a:prstGeom>
              <a:noFill/>
              <a:ln w="9525">
                <a:solidFill>
                  <a:srgbClr val="000000"/>
                </a:solidFill>
                <a:round/>
                <a:headEnd/>
                <a:tailEnd/>
              </a:ln>
              <a:scene3d>
                <a:camera prst="orthographicFront"/>
                <a:lightRig rig="threePt" dir="t"/>
              </a:scene3d>
              <a:sp3d>
                <a:bevelT/>
              </a:sp3d>
            </p:spPr>
            <p:txBody>
              <a:bodyPr/>
              <a:lstStyle/>
              <a:p>
                <a:pPr defTabSz="914400">
                  <a:lnSpc>
                    <a:spcPct val="100000"/>
                  </a:lnSpc>
                  <a:buFontTx/>
                  <a:buNone/>
                  <a:defRPr/>
                </a:pPr>
                <a:endParaRPr lang="pt-PT" b="0" u="sng" dirty="0">
                  <a:solidFill>
                    <a:schemeClr val="tx1"/>
                  </a:solidFill>
                  <a:latin typeface="Arial" pitchFamily="34" charset="0"/>
                  <a:cs typeface="Arial" pitchFamily="34" charset="0"/>
                </a:endParaRPr>
              </a:p>
            </p:txBody>
          </p:sp>
        </p:grpSp>
      </p:grpSp>
      <p:sp>
        <p:nvSpPr>
          <p:cNvPr id="9221" name="Text Box 4"/>
          <p:cNvSpPr txBox="1">
            <a:spLocks noChangeArrowheads="1"/>
          </p:cNvSpPr>
          <p:nvPr/>
        </p:nvSpPr>
        <p:spPr bwMode="auto">
          <a:xfrm>
            <a:off x="2592388" y="1439863"/>
            <a:ext cx="1800225" cy="720725"/>
          </a:xfrm>
          <a:prstGeom prst="rect">
            <a:avLst/>
          </a:prstGeom>
          <a:solidFill>
            <a:srgbClr val="CC9900"/>
          </a:solidFill>
          <a:ln w="9525">
            <a:noFill/>
            <a:miter lim="800000"/>
            <a:headEnd/>
            <a:tailEnd/>
          </a:ln>
        </p:spPr>
        <p:txBody>
          <a:bodyPr wrap="none" anchor="ctr"/>
          <a:lstStyle/>
          <a:p>
            <a:pPr algn="ctr" defTabSz="914400">
              <a:lnSpc>
                <a:spcPct val="100000"/>
              </a:lnSpc>
              <a:buFontTx/>
              <a:buNone/>
            </a:pPr>
            <a:r>
              <a:rPr lang="pt-PT" sz="2000" b="0">
                <a:solidFill>
                  <a:schemeClr val="tx1"/>
                </a:solidFill>
                <a:latin typeface="Arial" pitchFamily="34" charset="0"/>
                <a:cs typeface="Arial" pitchFamily="34" charset="0"/>
              </a:rPr>
              <a:t>FUNÇÕES</a:t>
            </a:r>
          </a:p>
          <a:p>
            <a:pPr algn="ctr" defTabSz="914400">
              <a:lnSpc>
                <a:spcPct val="100000"/>
              </a:lnSpc>
              <a:buFontTx/>
              <a:buNone/>
            </a:pPr>
            <a:r>
              <a:rPr lang="pt-PT" sz="2000" b="0">
                <a:solidFill>
                  <a:schemeClr val="tx1"/>
                </a:solidFill>
                <a:latin typeface="Arial" pitchFamily="34" charset="0"/>
                <a:cs typeface="Arial" pitchFamily="34" charset="0"/>
              </a:rPr>
              <a:t>VITAIS</a:t>
            </a:r>
          </a:p>
        </p:txBody>
      </p:sp>
      <p:sp>
        <p:nvSpPr>
          <p:cNvPr id="9222" name="Text Box 7"/>
          <p:cNvSpPr txBox="1">
            <a:spLocks noChangeArrowheads="1"/>
          </p:cNvSpPr>
          <p:nvPr/>
        </p:nvSpPr>
        <p:spPr bwMode="auto">
          <a:xfrm>
            <a:off x="5508625" y="1439863"/>
            <a:ext cx="1798638" cy="720725"/>
          </a:xfrm>
          <a:prstGeom prst="rect">
            <a:avLst/>
          </a:prstGeom>
          <a:solidFill>
            <a:srgbClr val="CC9900"/>
          </a:solidFill>
          <a:ln w="9525">
            <a:noFill/>
            <a:miter lim="800000"/>
            <a:headEnd/>
            <a:tailEnd/>
          </a:ln>
        </p:spPr>
        <p:txBody>
          <a:bodyPr wrap="none" anchor="ctr"/>
          <a:lstStyle/>
          <a:p>
            <a:pPr algn="ctr" defTabSz="914400">
              <a:lnSpc>
                <a:spcPct val="100000"/>
              </a:lnSpc>
              <a:buFontTx/>
              <a:buNone/>
            </a:pPr>
            <a:r>
              <a:rPr lang="pt-PT" sz="2000" b="0">
                <a:solidFill>
                  <a:schemeClr val="tx1"/>
                </a:solidFill>
                <a:latin typeface="Arial" pitchFamily="34" charset="0"/>
                <a:cs typeface="Arial" pitchFamily="34" charset="0"/>
              </a:rPr>
              <a:t>AUSÊNCIA</a:t>
            </a:r>
          </a:p>
        </p:txBody>
      </p:sp>
      <p:sp>
        <p:nvSpPr>
          <p:cNvPr id="9223" name="Text Box 8"/>
          <p:cNvSpPr txBox="1">
            <a:spLocks noChangeArrowheads="1"/>
          </p:cNvSpPr>
          <p:nvPr/>
        </p:nvSpPr>
        <p:spPr bwMode="auto">
          <a:xfrm>
            <a:off x="2592388" y="2376488"/>
            <a:ext cx="2208212" cy="2246312"/>
          </a:xfrm>
          <a:prstGeom prst="rect">
            <a:avLst/>
          </a:prstGeom>
          <a:noFill/>
          <a:ln w="9525">
            <a:noFill/>
            <a:miter lim="800000"/>
            <a:headEnd/>
            <a:tailEnd/>
          </a:ln>
        </p:spPr>
        <p:txBody>
          <a:bodyPr>
            <a:spAutoFit/>
          </a:bodyPr>
          <a:lstStyle/>
          <a:p>
            <a:pPr defTabSz="914400">
              <a:lnSpc>
                <a:spcPct val="100000"/>
              </a:lnSpc>
              <a:buFontTx/>
              <a:buNone/>
            </a:pPr>
            <a:r>
              <a:rPr lang="pt-PT" sz="2000" b="0">
                <a:solidFill>
                  <a:schemeClr val="tx1"/>
                </a:solidFill>
                <a:latin typeface="Arial" pitchFamily="34" charset="0"/>
                <a:cs typeface="Arial" pitchFamily="34" charset="0"/>
              </a:rPr>
              <a:t>NERVOSA</a:t>
            </a:r>
          </a:p>
          <a:p>
            <a:pPr defTabSz="914400">
              <a:lnSpc>
                <a:spcPct val="100000"/>
              </a:lnSpc>
              <a:buFontTx/>
              <a:buNone/>
            </a:pPr>
            <a:endParaRPr lang="pt-PT" sz="2000" b="0">
              <a:solidFill>
                <a:schemeClr val="tx1"/>
              </a:solidFill>
              <a:latin typeface="Arial" pitchFamily="34" charset="0"/>
              <a:cs typeface="Arial" pitchFamily="34" charset="0"/>
            </a:endParaRPr>
          </a:p>
          <a:p>
            <a:pPr defTabSz="914400">
              <a:lnSpc>
                <a:spcPct val="100000"/>
              </a:lnSpc>
              <a:buFontTx/>
              <a:buNone/>
            </a:pPr>
            <a:endParaRPr lang="pt-PT" sz="2000" b="0">
              <a:solidFill>
                <a:schemeClr val="tx1"/>
              </a:solidFill>
              <a:latin typeface="Arial" pitchFamily="34" charset="0"/>
              <a:cs typeface="Arial" pitchFamily="34" charset="0"/>
            </a:endParaRPr>
          </a:p>
          <a:p>
            <a:pPr defTabSz="914400">
              <a:lnSpc>
                <a:spcPct val="100000"/>
              </a:lnSpc>
              <a:buFontTx/>
              <a:buNone/>
            </a:pPr>
            <a:r>
              <a:rPr lang="pt-PT" sz="2000" b="0">
                <a:solidFill>
                  <a:schemeClr val="tx1"/>
                </a:solidFill>
                <a:latin typeface="Arial" pitchFamily="34" charset="0"/>
                <a:cs typeface="Arial" pitchFamily="34" charset="0"/>
              </a:rPr>
              <a:t>CIRCULATÓRIA</a:t>
            </a:r>
          </a:p>
          <a:p>
            <a:pPr defTabSz="914400">
              <a:lnSpc>
                <a:spcPct val="100000"/>
              </a:lnSpc>
              <a:buFontTx/>
              <a:buNone/>
            </a:pPr>
            <a:endParaRPr lang="pt-PT" sz="2000" b="0">
              <a:solidFill>
                <a:schemeClr val="tx1"/>
              </a:solidFill>
              <a:latin typeface="Arial" pitchFamily="34" charset="0"/>
              <a:cs typeface="Arial" pitchFamily="34" charset="0"/>
            </a:endParaRPr>
          </a:p>
          <a:p>
            <a:pPr defTabSz="914400">
              <a:lnSpc>
                <a:spcPct val="100000"/>
              </a:lnSpc>
              <a:buFontTx/>
              <a:buNone/>
            </a:pPr>
            <a:endParaRPr lang="pt-PT" sz="2000" b="0">
              <a:solidFill>
                <a:schemeClr val="tx1"/>
              </a:solidFill>
              <a:latin typeface="Arial" pitchFamily="34" charset="0"/>
              <a:cs typeface="Arial" pitchFamily="34" charset="0"/>
            </a:endParaRPr>
          </a:p>
          <a:p>
            <a:pPr defTabSz="914400">
              <a:lnSpc>
                <a:spcPct val="100000"/>
              </a:lnSpc>
              <a:buFontTx/>
              <a:buNone/>
            </a:pPr>
            <a:r>
              <a:rPr lang="pt-PT" sz="2000" b="0">
                <a:solidFill>
                  <a:schemeClr val="tx1"/>
                </a:solidFill>
                <a:latin typeface="Arial" pitchFamily="34" charset="0"/>
                <a:cs typeface="Arial" pitchFamily="34" charset="0"/>
              </a:rPr>
              <a:t>RESPIRATÓRIA</a:t>
            </a:r>
          </a:p>
        </p:txBody>
      </p:sp>
      <p:sp>
        <p:nvSpPr>
          <p:cNvPr id="9224" name="Text Box 9"/>
          <p:cNvSpPr txBox="1">
            <a:spLocks noChangeArrowheads="1"/>
          </p:cNvSpPr>
          <p:nvPr/>
        </p:nvSpPr>
        <p:spPr bwMode="auto">
          <a:xfrm>
            <a:off x="5508625" y="2376488"/>
            <a:ext cx="3492500" cy="2246312"/>
          </a:xfrm>
          <a:prstGeom prst="rect">
            <a:avLst/>
          </a:prstGeom>
          <a:noFill/>
          <a:ln w="9525">
            <a:noFill/>
            <a:miter lim="800000"/>
            <a:headEnd/>
            <a:tailEnd/>
          </a:ln>
        </p:spPr>
        <p:txBody>
          <a:bodyPr>
            <a:spAutoFit/>
          </a:bodyPr>
          <a:lstStyle/>
          <a:p>
            <a:pPr defTabSz="914400">
              <a:lnSpc>
                <a:spcPct val="100000"/>
              </a:lnSpc>
              <a:buFontTx/>
              <a:buNone/>
            </a:pPr>
            <a:r>
              <a:rPr lang="pt-PT" sz="2000" b="0">
                <a:solidFill>
                  <a:schemeClr val="tx1"/>
                </a:solidFill>
                <a:latin typeface="Arial" pitchFamily="34" charset="0"/>
                <a:cs typeface="Arial" pitchFamily="34" charset="0"/>
              </a:rPr>
              <a:t>REFLEXOS OCULARES</a:t>
            </a:r>
          </a:p>
          <a:p>
            <a:pPr defTabSz="914400">
              <a:lnSpc>
                <a:spcPct val="100000"/>
              </a:lnSpc>
              <a:buFontTx/>
              <a:buNone/>
            </a:pPr>
            <a:endParaRPr lang="pt-PT" sz="2000" b="0">
              <a:solidFill>
                <a:schemeClr val="tx1"/>
              </a:solidFill>
              <a:latin typeface="Arial" pitchFamily="34" charset="0"/>
              <a:cs typeface="Arial" pitchFamily="34" charset="0"/>
            </a:endParaRPr>
          </a:p>
          <a:p>
            <a:pPr defTabSz="914400">
              <a:lnSpc>
                <a:spcPct val="100000"/>
              </a:lnSpc>
              <a:buFontTx/>
              <a:buNone/>
            </a:pPr>
            <a:endParaRPr lang="pt-PT" sz="2000" b="0">
              <a:solidFill>
                <a:schemeClr val="tx1"/>
              </a:solidFill>
              <a:latin typeface="Arial" pitchFamily="34" charset="0"/>
              <a:cs typeface="Arial" pitchFamily="34" charset="0"/>
            </a:endParaRPr>
          </a:p>
          <a:p>
            <a:pPr defTabSz="914400">
              <a:lnSpc>
                <a:spcPct val="100000"/>
              </a:lnSpc>
            </a:pPr>
            <a:r>
              <a:rPr lang="pt-PT" sz="2000" b="0">
                <a:solidFill>
                  <a:schemeClr val="tx1"/>
                </a:solidFill>
                <a:latin typeface="Arial" pitchFamily="34" charset="0"/>
                <a:cs typeface="Arial" pitchFamily="34" charset="0"/>
              </a:rPr>
              <a:t>PULSO</a:t>
            </a:r>
          </a:p>
          <a:p>
            <a:pPr defTabSz="914400">
              <a:lnSpc>
                <a:spcPct val="100000"/>
              </a:lnSpc>
            </a:pPr>
            <a:endParaRPr lang="pt-PT" sz="2000" b="0">
              <a:solidFill>
                <a:schemeClr val="tx1"/>
              </a:solidFill>
              <a:latin typeface="Arial" pitchFamily="34" charset="0"/>
              <a:cs typeface="Arial" pitchFamily="34" charset="0"/>
            </a:endParaRPr>
          </a:p>
          <a:p>
            <a:pPr defTabSz="914400">
              <a:lnSpc>
                <a:spcPct val="100000"/>
              </a:lnSpc>
            </a:pPr>
            <a:endParaRPr lang="pt-PT" sz="2000" b="0">
              <a:solidFill>
                <a:schemeClr val="tx1"/>
              </a:solidFill>
              <a:latin typeface="Arial" pitchFamily="34" charset="0"/>
              <a:cs typeface="Arial" pitchFamily="34" charset="0"/>
            </a:endParaRPr>
          </a:p>
          <a:p>
            <a:pPr defTabSz="914400">
              <a:lnSpc>
                <a:spcPct val="100000"/>
              </a:lnSpc>
            </a:pPr>
            <a:r>
              <a:rPr lang="pt-PT" sz="2000" b="0">
                <a:solidFill>
                  <a:schemeClr val="tx1"/>
                </a:solidFill>
                <a:latin typeface="Arial" pitchFamily="34" charset="0"/>
                <a:cs typeface="Arial" pitchFamily="34" charset="0"/>
              </a:rPr>
              <a:t>MOVIMENTOS TORÁXICOS</a:t>
            </a:r>
          </a:p>
        </p:txBody>
      </p:sp>
      <p:sp>
        <p:nvSpPr>
          <p:cNvPr id="9225" name="Text Box 12"/>
          <p:cNvSpPr txBox="1">
            <a:spLocks noChangeArrowheads="1"/>
          </p:cNvSpPr>
          <p:nvPr/>
        </p:nvSpPr>
        <p:spPr bwMode="auto">
          <a:xfrm>
            <a:off x="3071813" y="5148263"/>
            <a:ext cx="4724400" cy="400050"/>
          </a:xfrm>
          <a:prstGeom prst="rect">
            <a:avLst/>
          </a:prstGeom>
          <a:solidFill>
            <a:srgbClr val="FFFFFF"/>
          </a:solidFill>
          <a:ln w="38100">
            <a:solidFill>
              <a:schemeClr val="folHlink"/>
            </a:solidFill>
            <a:miter lim="800000"/>
            <a:headEnd/>
            <a:tailEnd/>
          </a:ln>
        </p:spPr>
        <p:txBody>
          <a:bodyPr>
            <a:spAutoFit/>
          </a:bodyPr>
          <a:lstStyle/>
          <a:p>
            <a:pPr algn="ctr" defTabSz="914400">
              <a:lnSpc>
                <a:spcPct val="100000"/>
              </a:lnSpc>
              <a:spcBef>
                <a:spcPct val="50000"/>
              </a:spcBef>
              <a:buFontTx/>
              <a:buNone/>
            </a:pPr>
            <a:r>
              <a:rPr lang="pt-PT" sz="2000" b="0">
                <a:solidFill>
                  <a:schemeClr val="tx1"/>
                </a:solidFill>
                <a:latin typeface="Arial" pitchFamily="34" charset="0"/>
                <a:cs typeface="Arial" pitchFamily="34" charset="0"/>
              </a:rPr>
              <a:t>PRESUNÇÃO DA MORTE</a:t>
            </a:r>
          </a:p>
        </p:txBody>
      </p:sp>
      <p:sp>
        <p:nvSpPr>
          <p:cNvPr id="96" name="Line 13"/>
          <p:cNvSpPr>
            <a:spLocks noChangeShapeType="1"/>
          </p:cNvSpPr>
          <p:nvPr/>
        </p:nvSpPr>
        <p:spPr bwMode="auto">
          <a:xfrm>
            <a:off x="1469282" y="2250169"/>
            <a:ext cx="1146681" cy="486590"/>
          </a:xfrm>
          <a:prstGeom prst="line">
            <a:avLst/>
          </a:prstGeom>
          <a:ln>
            <a:solidFill>
              <a:srgbClr val="FF0000"/>
            </a:solidFill>
            <a:headEnd/>
            <a:tailEnd type="triangle" w="med" len="med"/>
          </a:ln>
          <a:scene3d>
            <a:camera prst="orthographicFront"/>
            <a:lightRig rig="threePt" dir="t"/>
          </a:scene3d>
          <a:sp3d>
            <a:bevelT w="139700" prst="cross"/>
          </a:sp3d>
        </p:spPr>
        <p:style>
          <a:lnRef idx="3">
            <a:schemeClr val="accent5"/>
          </a:lnRef>
          <a:fillRef idx="0">
            <a:schemeClr val="accent5"/>
          </a:fillRef>
          <a:effectRef idx="2">
            <a:schemeClr val="accent5"/>
          </a:effectRef>
          <a:fontRef idx="minor">
            <a:schemeClr val="tx1"/>
          </a:fontRef>
        </p:style>
        <p:txBody>
          <a:bodyPr wrap="none" anchor="ctr"/>
          <a:lstStyle/>
          <a:p>
            <a:pPr defTabSz="914400">
              <a:lnSpc>
                <a:spcPct val="100000"/>
              </a:lnSpc>
              <a:buFontTx/>
              <a:buNone/>
              <a:defRPr/>
            </a:pPr>
            <a:endParaRPr lang="pt-PT" b="0" u="sng" dirty="0">
              <a:cs typeface="Arial" pitchFamily="34" charset="0"/>
            </a:endParaRPr>
          </a:p>
        </p:txBody>
      </p:sp>
      <p:sp>
        <p:nvSpPr>
          <p:cNvPr id="97" name="Line 14"/>
          <p:cNvSpPr>
            <a:spLocks noChangeShapeType="1"/>
          </p:cNvSpPr>
          <p:nvPr/>
        </p:nvSpPr>
        <p:spPr bwMode="auto">
          <a:xfrm>
            <a:off x="2071670" y="2928934"/>
            <a:ext cx="642942" cy="571504"/>
          </a:xfrm>
          <a:prstGeom prst="line">
            <a:avLst/>
          </a:prstGeom>
          <a:ln>
            <a:solidFill>
              <a:srgbClr val="FF0000"/>
            </a:solidFill>
            <a:headEnd/>
            <a:tailEnd type="triangle" w="med" len="med"/>
          </a:ln>
          <a:scene3d>
            <a:camera prst="orthographicFront"/>
            <a:lightRig rig="threePt" dir="t"/>
          </a:scene3d>
          <a:sp3d>
            <a:bevelT w="139700" prst="cross"/>
          </a:sp3d>
        </p:spPr>
        <p:style>
          <a:lnRef idx="3">
            <a:schemeClr val="accent5"/>
          </a:lnRef>
          <a:fillRef idx="0">
            <a:schemeClr val="accent5"/>
          </a:fillRef>
          <a:effectRef idx="2">
            <a:schemeClr val="accent5"/>
          </a:effectRef>
          <a:fontRef idx="minor">
            <a:schemeClr val="tx1"/>
          </a:fontRef>
        </p:style>
        <p:txBody>
          <a:bodyPr wrap="none" anchor="ctr"/>
          <a:lstStyle/>
          <a:p>
            <a:pPr defTabSz="914400">
              <a:lnSpc>
                <a:spcPct val="100000"/>
              </a:lnSpc>
              <a:buFontTx/>
              <a:buNone/>
              <a:defRPr/>
            </a:pPr>
            <a:endParaRPr lang="pt-PT" b="0" u="sng" dirty="0">
              <a:cs typeface="Arial" pitchFamily="34" charset="0"/>
            </a:endParaRPr>
          </a:p>
        </p:txBody>
      </p:sp>
      <p:sp>
        <p:nvSpPr>
          <p:cNvPr id="9232" name="AutoShape 16"/>
          <p:cNvSpPr>
            <a:spLocks noChangeArrowheads="1"/>
          </p:cNvSpPr>
          <p:nvPr/>
        </p:nvSpPr>
        <p:spPr bwMode="auto">
          <a:xfrm>
            <a:off x="4679950" y="2443163"/>
            <a:ext cx="720725" cy="287337"/>
          </a:xfrm>
          <a:prstGeom prst="rightArrow">
            <a:avLst>
              <a:gd name="adj1" fmla="val 50000"/>
              <a:gd name="adj2" fmla="val 58457"/>
            </a:avLst>
          </a:prstGeom>
          <a:solidFill>
            <a:srgbClr val="FF0000"/>
          </a:solidFill>
          <a:ln w="19050">
            <a:solidFill>
              <a:schemeClr val="tx1"/>
            </a:solidFill>
            <a:miter lim="800000"/>
            <a:headEnd/>
            <a:tailEnd/>
          </a:ln>
        </p:spPr>
        <p:txBody>
          <a:bodyPr wrap="none" anchor="ctr"/>
          <a:lstStyle/>
          <a:p>
            <a:pPr defTabSz="914400">
              <a:lnSpc>
                <a:spcPct val="100000"/>
              </a:lnSpc>
              <a:buFontTx/>
              <a:buNone/>
            </a:pPr>
            <a:endParaRPr lang="pt-PT" b="0" u="sng">
              <a:solidFill>
                <a:schemeClr val="tx1"/>
              </a:solidFill>
              <a:latin typeface="Arial" pitchFamily="34" charset="0"/>
              <a:cs typeface="Arial" pitchFamily="34" charset="0"/>
            </a:endParaRPr>
          </a:p>
        </p:txBody>
      </p:sp>
      <p:sp>
        <p:nvSpPr>
          <p:cNvPr id="99" name="Line 15"/>
          <p:cNvSpPr>
            <a:spLocks noChangeShapeType="1"/>
          </p:cNvSpPr>
          <p:nvPr/>
        </p:nvSpPr>
        <p:spPr bwMode="auto">
          <a:xfrm>
            <a:off x="1042964" y="2898771"/>
            <a:ext cx="1357322" cy="1428760"/>
          </a:xfrm>
          <a:prstGeom prst="line">
            <a:avLst/>
          </a:prstGeom>
          <a:ln>
            <a:solidFill>
              <a:srgbClr val="FF0000"/>
            </a:solidFill>
            <a:headEnd/>
            <a:tailEnd type="triangle" w="med" len="med"/>
          </a:ln>
          <a:scene3d>
            <a:camera prst="orthographicFront"/>
            <a:lightRig rig="threePt" dir="t"/>
          </a:scene3d>
          <a:sp3d>
            <a:bevelT w="139700" prst="cross"/>
          </a:sp3d>
        </p:spPr>
        <p:style>
          <a:lnRef idx="3">
            <a:schemeClr val="accent5"/>
          </a:lnRef>
          <a:fillRef idx="0">
            <a:schemeClr val="accent5"/>
          </a:fillRef>
          <a:effectRef idx="2">
            <a:schemeClr val="accent5"/>
          </a:effectRef>
          <a:fontRef idx="minor">
            <a:schemeClr val="tx1"/>
          </a:fontRef>
        </p:style>
        <p:txBody>
          <a:bodyPr wrap="none" anchor="ctr"/>
          <a:lstStyle/>
          <a:p>
            <a:pPr defTabSz="914400">
              <a:lnSpc>
                <a:spcPct val="100000"/>
              </a:lnSpc>
              <a:buFontTx/>
              <a:buNone/>
              <a:defRPr/>
            </a:pPr>
            <a:endParaRPr lang="pt-PT" b="0" u="sng" dirty="0">
              <a:cs typeface="Arial" pitchFamily="34" charset="0"/>
            </a:endParaRPr>
          </a:p>
        </p:txBody>
      </p:sp>
      <p:sp>
        <p:nvSpPr>
          <p:cNvPr id="9236" name="AutoShape 17"/>
          <p:cNvSpPr>
            <a:spLocks noChangeArrowheads="1"/>
          </p:cNvSpPr>
          <p:nvPr/>
        </p:nvSpPr>
        <p:spPr bwMode="auto">
          <a:xfrm>
            <a:off x="4679950" y="3348038"/>
            <a:ext cx="720725" cy="287337"/>
          </a:xfrm>
          <a:prstGeom prst="rightArrow">
            <a:avLst>
              <a:gd name="adj1" fmla="val 50000"/>
              <a:gd name="adj2" fmla="val 58457"/>
            </a:avLst>
          </a:prstGeom>
          <a:solidFill>
            <a:srgbClr val="FF0000"/>
          </a:solidFill>
          <a:ln w="19050">
            <a:solidFill>
              <a:schemeClr val="tx1"/>
            </a:solidFill>
            <a:miter lim="800000"/>
            <a:headEnd/>
            <a:tailEnd/>
          </a:ln>
        </p:spPr>
        <p:txBody>
          <a:bodyPr wrap="none" anchor="ctr"/>
          <a:lstStyle/>
          <a:p>
            <a:pPr defTabSz="914400">
              <a:lnSpc>
                <a:spcPct val="100000"/>
              </a:lnSpc>
              <a:buFontTx/>
              <a:buNone/>
            </a:pPr>
            <a:endParaRPr lang="pt-PT" b="0" u="sng">
              <a:solidFill>
                <a:schemeClr val="tx1"/>
              </a:solidFill>
              <a:latin typeface="Arial" pitchFamily="34" charset="0"/>
              <a:cs typeface="Arial" pitchFamily="34" charset="0"/>
            </a:endParaRPr>
          </a:p>
        </p:txBody>
      </p:sp>
      <p:sp>
        <p:nvSpPr>
          <p:cNvPr id="9237" name="AutoShape 18"/>
          <p:cNvSpPr>
            <a:spLocks noChangeArrowheads="1"/>
          </p:cNvSpPr>
          <p:nvPr/>
        </p:nvSpPr>
        <p:spPr bwMode="auto">
          <a:xfrm>
            <a:off x="4679950" y="4276725"/>
            <a:ext cx="720725" cy="287338"/>
          </a:xfrm>
          <a:prstGeom prst="rightArrow">
            <a:avLst>
              <a:gd name="adj1" fmla="val 50000"/>
              <a:gd name="adj2" fmla="val 58457"/>
            </a:avLst>
          </a:prstGeom>
          <a:solidFill>
            <a:srgbClr val="FF0000"/>
          </a:solidFill>
          <a:ln w="19050">
            <a:solidFill>
              <a:schemeClr val="tx1"/>
            </a:solidFill>
            <a:miter lim="800000"/>
            <a:headEnd/>
            <a:tailEnd/>
          </a:ln>
        </p:spPr>
        <p:txBody>
          <a:bodyPr wrap="none" anchor="ctr"/>
          <a:lstStyle/>
          <a:p>
            <a:pPr defTabSz="914400">
              <a:lnSpc>
                <a:spcPct val="100000"/>
              </a:lnSpc>
              <a:buFontTx/>
              <a:buNone/>
            </a:pPr>
            <a:endParaRPr lang="pt-PT" b="0" u="sng">
              <a:solidFill>
                <a:schemeClr val="tx1"/>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39552" y="124619"/>
            <a:ext cx="7715250" cy="1000125"/>
          </a:xfrm>
          <a:prstGeom prst="rect">
            <a:avLst/>
          </a:prstGeom>
        </p:spPr>
        <p:txBody>
          <a:bodyPr/>
          <a:lstStyle/>
          <a:p>
            <a:pPr marL="0" marR="0" lvl="0" indent="0" algn="ctr" defTabSz="449263" rtl="0" eaLnBrk="1" fontAlgn="base" latinLnBrk="0" hangingPunct="1">
              <a:lnSpc>
                <a:spcPct val="93000"/>
              </a:lnSpc>
              <a:spcBef>
                <a:spcPct val="0"/>
              </a:spcBef>
              <a:spcAft>
                <a:spcPct val="0"/>
              </a:spcAft>
              <a:buClr>
                <a:srgbClr val="000000"/>
              </a:buClr>
              <a:buSzPct val="45000"/>
              <a:buFont typeface="StarSymbol" charset="0"/>
              <a:buNone/>
              <a:tabLst/>
              <a:defRPr/>
            </a:pPr>
            <a:r>
              <a:rPr kumimoji="0" lang="pt-PT" sz="3200" b="0" i="0" u="none" strike="noStrike" kern="0" cap="none" spc="0" normalizeH="0" baseline="0" noProof="0" dirty="0" smtClean="0">
                <a:ln>
                  <a:noFill/>
                </a:ln>
                <a:effectLst/>
                <a:uLnTx/>
                <a:uFillTx/>
                <a:latin typeface="+mj-lt"/>
                <a:ea typeface="Lucida Sans Unicode" pitchFamily="34" charset="0"/>
                <a:cs typeface="+mj-cs"/>
              </a:rPr>
              <a:t>AUTÓPSIAS</a:t>
            </a:r>
            <a:r>
              <a:rPr kumimoji="0" lang="pt-PT" sz="2400" b="0" i="0" u="none" strike="noStrike" kern="0" cap="none" spc="0" normalizeH="0" baseline="0" noProof="0" dirty="0" smtClean="0">
                <a:ln>
                  <a:noFill/>
                </a:ln>
                <a:effectLst/>
                <a:uLnTx/>
                <a:uFillTx/>
                <a:latin typeface="+mj-lt"/>
                <a:ea typeface="Lucida Sans Unicode" pitchFamily="34" charset="0"/>
                <a:cs typeface="+mj-cs"/>
              </a:rPr>
              <a:t/>
            </a:r>
            <a:br>
              <a:rPr kumimoji="0" lang="pt-PT" sz="2400" b="0" i="0" u="none" strike="noStrike" kern="0" cap="none" spc="0" normalizeH="0" baseline="0" noProof="0" dirty="0" smtClean="0">
                <a:ln>
                  <a:noFill/>
                </a:ln>
                <a:effectLst/>
                <a:uLnTx/>
                <a:uFillTx/>
                <a:latin typeface="+mj-lt"/>
                <a:ea typeface="Lucida Sans Unicode" pitchFamily="34" charset="0"/>
                <a:cs typeface="+mj-cs"/>
              </a:rPr>
            </a:br>
            <a:r>
              <a:rPr kumimoji="0" lang="pt-PT" sz="2400" b="0" i="0" u="none" strike="noStrike" kern="0" cap="none" spc="0" normalizeH="0" baseline="0" noProof="0" dirty="0" smtClean="0">
                <a:ln>
                  <a:noFill/>
                </a:ln>
                <a:effectLst/>
                <a:uLnTx/>
                <a:uFillTx/>
                <a:latin typeface="+mj-lt"/>
                <a:ea typeface="Lucida Sans Unicode" pitchFamily="34" charset="0"/>
                <a:cs typeface="+mj-cs"/>
              </a:rPr>
              <a:t>(</a:t>
            </a:r>
            <a:r>
              <a:rPr kumimoji="0" lang="pt-PT" sz="2400" b="0" i="0" u="none" strike="noStrike" kern="0" cap="none" spc="0" normalizeH="0" baseline="0" noProof="0" dirty="0" err="1" smtClean="0">
                <a:ln>
                  <a:noFill/>
                </a:ln>
                <a:effectLst/>
                <a:uLnTx/>
                <a:uFillTx/>
                <a:latin typeface="+mj-lt"/>
                <a:ea typeface="Lucida Sans Unicode" pitchFamily="34" charset="0"/>
                <a:cs typeface="+mj-cs"/>
              </a:rPr>
              <a:t>Art</a:t>
            </a:r>
            <a:r>
              <a:rPr kumimoji="0" lang="pt-PT" sz="2400" b="0" i="0" u="none" strike="noStrike" kern="0" cap="none" spc="0" normalizeH="0" baseline="0" noProof="0" dirty="0" smtClean="0">
                <a:ln>
                  <a:noFill/>
                </a:ln>
                <a:effectLst/>
                <a:uLnTx/>
                <a:uFillTx/>
                <a:latin typeface="+mj-lt"/>
                <a:ea typeface="Lucida Sans Unicode" pitchFamily="34" charset="0"/>
                <a:cs typeface="+mj-cs"/>
              </a:rPr>
              <a:t>. 18º Lei nº 45/2004 19 AGO)</a:t>
            </a:r>
          </a:p>
        </p:txBody>
      </p:sp>
      <p:sp>
        <p:nvSpPr>
          <p:cNvPr id="6" name="Text Box 10"/>
          <p:cNvSpPr txBox="1">
            <a:spLocks noChangeArrowheads="1"/>
          </p:cNvSpPr>
          <p:nvPr/>
        </p:nvSpPr>
        <p:spPr bwMode="auto">
          <a:xfrm>
            <a:off x="285720" y="1786344"/>
            <a:ext cx="8358246" cy="4144724"/>
          </a:xfrm>
          <a:prstGeom prst="rect">
            <a:avLst/>
          </a:prstGeom>
          <a:noFill/>
          <a:ln>
            <a:noFill/>
            <a:headEnd/>
            <a:tailEnd/>
          </a:ln>
          <a:effectLst/>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a:spAutoFit/>
          </a:bodyPr>
          <a:lstStyle/>
          <a:p>
            <a:pPr marL="468000" indent="-360000" algn="just">
              <a:lnSpc>
                <a:spcPts val="3500"/>
              </a:lnSpc>
              <a:spcBef>
                <a:spcPts val="600"/>
              </a:spcBef>
              <a:buFontTx/>
              <a:buBlip>
                <a:blip r:embed="rId2"/>
              </a:buBlip>
              <a:defRPr/>
            </a:pPr>
            <a:r>
              <a:rPr lang="pt-PT" sz="2000" b="0" u="none" dirty="0">
                <a:solidFill>
                  <a:schemeClr val="tx1"/>
                </a:solidFill>
                <a:cs typeface="Times New Roman" pitchFamily="18" charset="0"/>
              </a:rPr>
              <a:t>A autópsia médico-legal tem lugar em situações de morte violenta ou de causa ignorada, salvo se existirem informações clínicas suficientes que associadas aos demais elementos permitam concluir, com segurança, pela inexistência de suspeita de crime, admitindo-se neste caso a possibilidade da dispensa de autópsia.</a:t>
            </a:r>
          </a:p>
          <a:p>
            <a:pPr marL="468000" indent="-360000" algn="just">
              <a:lnSpc>
                <a:spcPts val="3500"/>
              </a:lnSpc>
              <a:spcBef>
                <a:spcPts val="3600"/>
              </a:spcBef>
              <a:buFontTx/>
              <a:buBlip>
                <a:blip r:embed="rId2"/>
              </a:buBlip>
              <a:defRPr/>
            </a:pPr>
            <a:r>
              <a:rPr lang="pt-PT" sz="2000" b="0" u="none" dirty="0">
                <a:solidFill>
                  <a:schemeClr val="tx1"/>
                </a:solidFill>
                <a:cs typeface="Times New Roman" pitchFamily="18" charset="0"/>
              </a:rPr>
              <a:t>Tal dispensa nunca se poderá verificar em situações de morte violenta atribuível a</a:t>
            </a:r>
            <a:r>
              <a:rPr lang="pt-PT" sz="2000" b="0" u="none" dirty="0">
                <a:solidFill>
                  <a:schemeClr val="bg1"/>
                </a:solidFill>
                <a:cs typeface="Times New Roman" pitchFamily="18" charset="0"/>
              </a:rPr>
              <a:t> </a:t>
            </a:r>
            <a:r>
              <a:rPr lang="pt-PT" sz="2000" b="0" dirty="0">
                <a:solidFill>
                  <a:srgbClr val="FF0000"/>
                </a:solidFill>
                <a:cs typeface="Times New Roman" pitchFamily="18" charset="0"/>
              </a:rPr>
              <a:t>acidente de trabalho</a:t>
            </a:r>
            <a:r>
              <a:rPr lang="pt-PT" sz="2000" b="0" dirty="0">
                <a:solidFill>
                  <a:schemeClr val="tx2"/>
                </a:solidFill>
                <a:cs typeface="Times New Roman" pitchFamily="18" charset="0"/>
              </a:rPr>
              <a:t> ou </a:t>
            </a:r>
            <a:r>
              <a:rPr lang="pt-PT" sz="2000" b="0" dirty="0">
                <a:solidFill>
                  <a:srgbClr val="FF0000"/>
                </a:solidFill>
                <a:cs typeface="Times New Roman" pitchFamily="18" charset="0"/>
              </a:rPr>
              <a:t>acidente de viação </a:t>
            </a:r>
            <a:r>
              <a:rPr lang="pt-PT" sz="2000" b="0" dirty="0">
                <a:solidFill>
                  <a:schemeClr val="tx1"/>
                </a:solidFill>
                <a:cs typeface="Times New Roman" pitchFamily="18" charset="0"/>
              </a:rPr>
              <a:t>dos quais tenha resultado morte imediata</a:t>
            </a:r>
            <a:r>
              <a:rPr lang="pt-PT" sz="2000" b="0" u="none" dirty="0">
                <a:solidFill>
                  <a:schemeClr val="tx1"/>
                </a:solidFill>
                <a:cs typeface="Times New Roman" pitchFamily="18" charset="0"/>
              </a:rPr>
              <a:t>.</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VERIFICAÇÃO DO </a:t>
            </a:r>
            <a:r>
              <a:rPr lang="pt-PT" sz="3200" b="0" dirty="0">
                <a:latin typeface="Arial" pitchFamily="34" charset="0"/>
                <a:cs typeface="Arial" pitchFamily="34" charset="0"/>
              </a:rPr>
              <a:t>ÓBITO</a:t>
            </a:r>
          </a:p>
        </p:txBody>
      </p:sp>
      <p:sp>
        <p:nvSpPr>
          <p:cNvPr id="3" name="Text Box 16"/>
          <p:cNvSpPr txBox="1">
            <a:spLocks noChangeArrowheads="1"/>
          </p:cNvSpPr>
          <p:nvPr/>
        </p:nvSpPr>
        <p:spPr bwMode="auto">
          <a:xfrm>
            <a:off x="357188" y="1289040"/>
            <a:ext cx="8215312" cy="1131848"/>
          </a:xfrm>
          <a:prstGeom prst="rect">
            <a:avLst/>
          </a:prstGeom>
          <a:noFill/>
          <a:ln w="38100">
            <a:noFill/>
            <a:miter lim="800000"/>
            <a:headEnd/>
            <a:tailEnd/>
          </a:ln>
        </p:spPr>
        <p:txBody>
          <a:bodyPr>
            <a:spAutoFit/>
          </a:bodyPr>
          <a:lstStyle/>
          <a:p>
            <a:pPr marL="457200" indent="-457200" algn="just">
              <a:spcBef>
                <a:spcPct val="50000"/>
              </a:spcBef>
              <a:buFont typeface="Wingdings" pitchFamily="2" charset="2"/>
              <a:buChar char="v"/>
            </a:pPr>
            <a:r>
              <a:rPr lang="pt-PT" sz="2400" b="1" u="none" dirty="0" smtClean="0">
                <a:solidFill>
                  <a:schemeClr val="tx1"/>
                </a:solidFill>
                <a:latin typeface="+mn-lt"/>
                <a:cs typeface="Times New Roman" pitchFamily="18" charset="0"/>
              </a:rPr>
              <a:t>É </a:t>
            </a:r>
            <a:r>
              <a:rPr lang="pt-PT" sz="2400" b="1" u="none" dirty="0">
                <a:solidFill>
                  <a:schemeClr val="tx1"/>
                </a:solidFill>
                <a:latin typeface="+mn-lt"/>
                <a:cs typeface="Times New Roman" pitchFamily="18" charset="0"/>
              </a:rPr>
              <a:t>DA COMPETÊNCIA DOS MÉDICOS NOS TERMOS DA LEI. </a:t>
            </a:r>
            <a:r>
              <a:rPr lang="pt-PT" sz="2000" b="1" u="none" dirty="0">
                <a:solidFill>
                  <a:schemeClr val="tx1"/>
                </a:solidFill>
                <a:latin typeface="+mn-lt"/>
                <a:cs typeface="Times New Roman" pitchFamily="18" charset="0"/>
              </a:rPr>
              <a:t>(</a:t>
            </a:r>
            <a:r>
              <a:rPr lang="pt-PT" sz="2000" b="1" u="none" dirty="0" err="1">
                <a:solidFill>
                  <a:schemeClr val="tx1"/>
                </a:solidFill>
                <a:latin typeface="+mn-lt"/>
                <a:cs typeface="Times New Roman" pitchFamily="18" charset="0"/>
              </a:rPr>
              <a:t>Art</a:t>
            </a:r>
            <a:r>
              <a:rPr lang="pt-PT" sz="2000" b="1" u="none" dirty="0">
                <a:solidFill>
                  <a:schemeClr val="tx1"/>
                </a:solidFill>
                <a:latin typeface="+mn-lt"/>
                <a:cs typeface="Times New Roman" pitchFamily="18" charset="0"/>
              </a:rPr>
              <a:t>. 3º Lei nº 141/99 28AGO)</a:t>
            </a:r>
          </a:p>
        </p:txBody>
      </p:sp>
      <p:sp>
        <p:nvSpPr>
          <p:cNvPr id="4" name="Text Box 17"/>
          <p:cNvSpPr txBox="1">
            <a:spLocks noChangeArrowheads="1"/>
          </p:cNvSpPr>
          <p:nvPr/>
        </p:nvSpPr>
        <p:spPr bwMode="auto">
          <a:xfrm>
            <a:off x="35496" y="2733595"/>
            <a:ext cx="8787506" cy="3431709"/>
          </a:xfrm>
          <a:prstGeom prst="rect">
            <a:avLst/>
          </a:prstGeom>
          <a:noFill/>
          <a:ln w="38100">
            <a:noFill/>
            <a:miter lim="800000"/>
            <a:headEnd/>
            <a:tailEnd/>
          </a:ln>
          <a:effectLst/>
        </p:spPr>
        <p:txBody>
          <a:bodyPr wrap="square">
            <a:spAutoFit/>
          </a:bodyPr>
          <a:lstStyle/>
          <a:p>
            <a:pPr>
              <a:lnSpc>
                <a:spcPct val="85000"/>
              </a:lnSpc>
              <a:spcBef>
                <a:spcPct val="5000"/>
              </a:spcBef>
              <a:defRPr/>
            </a:pPr>
            <a:r>
              <a:rPr lang="pt-PT" sz="2000" b="0" dirty="0">
                <a:solidFill>
                  <a:schemeClr val="accent2">
                    <a:lumMod val="50000"/>
                  </a:schemeClr>
                </a:solidFill>
                <a:latin typeface="+mn-lt"/>
                <a:cs typeface="Times New Roman" pitchFamily="18" charset="0"/>
              </a:rPr>
              <a:t>PROCESSO DE VERIFICAÇÃO </a:t>
            </a:r>
            <a:r>
              <a:rPr lang="pt-PT" sz="2000" b="0" u="none" dirty="0">
                <a:solidFill>
                  <a:schemeClr val="accent2">
                    <a:lumMod val="50000"/>
                  </a:schemeClr>
                </a:solidFill>
                <a:latin typeface="+mn-lt"/>
                <a:cs typeface="Times New Roman" pitchFamily="18" charset="0"/>
              </a:rPr>
              <a:t>(</a:t>
            </a:r>
            <a:r>
              <a:rPr lang="pt-PT" sz="2000" b="0" u="none" dirty="0" err="1">
                <a:solidFill>
                  <a:schemeClr val="accent2">
                    <a:lumMod val="50000"/>
                  </a:schemeClr>
                </a:solidFill>
                <a:latin typeface="+mn-lt"/>
                <a:cs typeface="Times New Roman" pitchFamily="18" charset="0"/>
              </a:rPr>
              <a:t>Art</a:t>
            </a:r>
            <a:r>
              <a:rPr lang="pt-PT" sz="2000" b="0" u="none" dirty="0">
                <a:solidFill>
                  <a:schemeClr val="accent2">
                    <a:lumMod val="50000"/>
                  </a:schemeClr>
                </a:solidFill>
                <a:latin typeface="+mn-lt"/>
                <a:cs typeface="Times New Roman" pitchFamily="18" charset="0"/>
              </a:rPr>
              <a:t>. 4º Lei nº 141/99 28 AGO)</a:t>
            </a:r>
          </a:p>
          <a:p>
            <a:pPr marL="457200" indent="-457200">
              <a:lnSpc>
                <a:spcPct val="100000"/>
              </a:lnSpc>
              <a:spcBef>
                <a:spcPct val="50000"/>
              </a:spcBef>
              <a:buFont typeface="Arial" pitchFamily="34" charset="0"/>
              <a:buChar char="•"/>
              <a:defRPr/>
            </a:pPr>
            <a:r>
              <a:rPr lang="pt-PT" sz="2000" b="0" u="none" dirty="0">
                <a:solidFill>
                  <a:schemeClr val="tx1"/>
                </a:solidFill>
                <a:latin typeface="+mn-lt"/>
                <a:cs typeface="Times New Roman" pitchFamily="18" charset="0"/>
              </a:rPr>
              <a:t>Médico responsável pelo doente </a:t>
            </a:r>
            <a:r>
              <a:rPr lang="pt-PT" sz="2000" b="0" u="none" dirty="0" smtClean="0">
                <a:solidFill>
                  <a:schemeClr val="tx1"/>
                </a:solidFill>
                <a:latin typeface="+mn-lt"/>
                <a:cs typeface="Times New Roman" pitchFamily="18" charset="0"/>
              </a:rPr>
              <a:t>ou</a:t>
            </a:r>
          </a:p>
          <a:p>
            <a:pPr marL="457200" indent="-457200">
              <a:lnSpc>
                <a:spcPct val="100000"/>
              </a:lnSpc>
              <a:spcBef>
                <a:spcPct val="50000"/>
              </a:spcBef>
              <a:buFont typeface="Arial" pitchFamily="34" charset="0"/>
              <a:buChar char="•"/>
              <a:defRPr/>
            </a:pPr>
            <a:r>
              <a:rPr lang="pt-PT" sz="2000" b="0" u="none" dirty="0" smtClean="0">
                <a:solidFill>
                  <a:schemeClr val="tx1"/>
                </a:solidFill>
                <a:latin typeface="+mn-lt"/>
                <a:cs typeface="Times New Roman" pitchFamily="18" charset="0"/>
              </a:rPr>
              <a:t>Primeiro </a:t>
            </a:r>
            <a:r>
              <a:rPr lang="pt-PT" sz="2000" b="0" u="none" dirty="0">
                <a:solidFill>
                  <a:schemeClr val="tx1"/>
                </a:solidFill>
                <a:latin typeface="+mn-lt"/>
                <a:cs typeface="Times New Roman" pitchFamily="18" charset="0"/>
              </a:rPr>
              <a:t>médico que compareça no local </a:t>
            </a:r>
            <a:r>
              <a:rPr lang="pt-PT" sz="2000" b="0" dirty="0">
                <a:solidFill>
                  <a:schemeClr val="tx1"/>
                </a:solidFill>
                <a:latin typeface="+mn-lt"/>
              </a:rPr>
              <a:t>c</a:t>
            </a:r>
            <a:r>
              <a:rPr lang="pt-PT" sz="2000" b="0" dirty="0" smtClean="0">
                <a:solidFill>
                  <a:schemeClr val="tx1"/>
                </a:solidFill>
                <a:latin typeface="+mn-lt"/>
                <a:cs typeface="Times New Roman" pitchFamily="18" charset="0"/>
              </a:rPr>
              <a:t>ompete-lhe </a:t>
            </a:r>
            <a:r>
              <a:rPr lang="pt-PT" sz="2000" b="0" dirty="0">
                <a:solidFill>
                  <a:schemeClr val="tx1"/>
                </a:solidFill>
                <a:latin typeface="+mn-lt"/>
                <a:cs typeface="Times New Roman" pitchFamily="18" charset="0"/>
              </a:rPr>
              <a:t>lavrar registo sumário onde conste</a:t>
            </a:r>
            <a:r>
              <a:rPr lang="pt-PT" sz="2000" b="0" u="none" dirty="0">
                <a:solidFill>
                  <a:schemeClr val="tx1"/>
                </a:solidFill>
                <a:latin typeface="+mn-lt"/>
                <a:cs typeface="Times New Roman" pitchFamily="18" charset="0"/>
              </a:rPr>
              <a:t>:</a:t>
            </a:r>
          </a:p>
          <a:p>
            <a:pPr marL="457200" indent="-457200">
              <a:lnSpc>
                <a:spcPct val="100000"/>
              </a:lnSpc>
              <a:spcBef>
                <a:spcPct val="50000"/>
              </a:spcBef>
              <a:buFont typeface="Arial" pitchFamily="34" charset="0"/>
              <a:buChar char="•"/>
              <a:defRPr/>
            </a:pPr>
            <a:r>
              <a:rPr lang="pt-PT" sz="2000" b="0" u="none" dirty="0">
                <a:solidFill>
                  <a:schemeClr val="tx1"/>
                </a:solidFill>
                <a:latin typeface="+mn-lt"/>
                <a:cs typeface="Times New Roman" pitchFamily="18" charset="0"/>
              </a:rPr>
              <a:t>Identificação da pessoa falecida;</a:t>
            </a:r>
          </a:p>
          <a:p>
            <a:pPr marL="457200" indent="-457200">
              <a:lnSpc>
                <a:spcPct val="100000"/>
              </a:lnSpc>
              <a:spcBef>
                <a:spcPct val="50000"/>
              </a:spcBef>
              <a:buFont typeface="Arial" pitchFamily="34" charset="0"/>
              <a:buChar char="•"/>
              <a:defRPr/>
            </a:pPr>
            <a:r>
              <a:rPr lang="pt-PT" sz="2000" b="0" u="none" dirty="0">
                <a:solidFill>
                  <a:schemeClr val="tx1"/>
                </a:solidFill>
                <a:latin typeface="+mn-lt"/>
                <a:cs typeface="Times New Roman" pitchFamily="18" charset="0"/>
              </a:rPr>
              <a:t>Identificação do médico;</a:t>
            </a:r>
          </a:p>
          <a:p>
            <a:pPr marL="457200" indent="-457200">
              <a:lnSpc>
                <a:spcPct val="100000"/>
              </a:lnSpc>
              <a:spcBef>
                <a:spcPct val="50000"/>
              </a:spcBef>
              <a:buFont typeface="Arial" pitchFamily="34" charset="0"/>
              <a:buChar char="•"/>
              <a:defRPr/>
            </a:pPr>
            <a:r>
              <a:rPr lang="pt-PT" sz="2000" b="0" u="none" dirty="0">
                <a:solidFill>
                  <a:schemeClr val="tx1"/>
                </a:solidFill>
                <a:latin typeface="+mn-lt"/>
                <a:cs typeface="Times New Roman" pitchFamily="18" charset="0"/>
              </a:rPr>
              <a:t>O local, data e hora da verificação da morte,</a:t>
            </a:r>
          </a:p>
          <a:p>
            <a:pPr marL="457200" indent="-457200">
              <a:lnSpc>
                <a:spcPct val="100000"/>
              </a:lnSpc>
              <a:spcBef>
                <a:spcPct val="50000"/>
              </a:spcBef>
              <a:buFont typeface="Arial" pitchFamily="34" charset="0"/>
              <a:buChar char="•"/>
              <a:defRPr/>
            </a:pPr>
            <a:r>
              <a:rPr lang="pt-PT" sz="2000" b="0" u="none" dirty="0">
                <a:solidFill>
                  <a:schemeClr val="tx1"/>
                </a:solidFill>
                <a:latin typeface="+mn-lt"/>
                <a:cs typeface="Times New Roman" pitchFamily="18" charset="0"/>
              </a:rPr>
              <a:t>Informação clínica.</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6" name="Rectangle 8"/>
          <p:cNvSpPr>
            <a:spLocks noChangeArrowheads="1"/>
          </p:cNvSpPr>
          <p:nvPr/>
        </p:nvSpPr>
        <p:spPr bwMode="auto">
          <a:xfrm>
            <a:off x="250825" y="1412875"/>
            <a:ext cx="8072438" cy="5153077"/>
          </a:xfrm>
          <a:prstGeom prst="rect">
            <a:avLst/>
          </a:prstGeom>
          <a:noFill/>
          <a:ln w="9525">
            <a:noFill/>
            <a:miter lim="800000"/>
            <a:headEnd/>
            <a:tailEnd/>
          </a:ln>
          <a:effectLst/>
        </p:spPr>
        <p:txBody>
          <a:bodyPr wrap="square">
            <a:spAutoFit/>
          </a:bodyPr>
          <a:lstStyle/>
          <a:p>
            <a:pPr eaLnBrk="1" hangingPunct="1">
              <a:lnSpc>
                <a:spcPct val="87000"/>
              </a:lnSpc>
              <a:buClr>
                <a:srgbClr val="000000"/>
              </a:buClr>
              <a:buSzPct val="100000"/>
              <a:defRPr/>
            </a:pPr>
            <a:endParaRPr lang="pt-PT" sz="1800" dirty="0">
              <a:solidFill>
                <a:srgbClr val="000066"/>
              </a:solidFill>
              <a:effectLst>
                <a:outerShdw blurRad="38100" dist="38100" dir="2700000" algn="tl">
                  <a:srgbClr val="C0C0C0"/>
                </a:outerShdw>
              </a:effectLst>
              <a:latin typeface="Arial" pitchFamily="34" charset="0"/>
              <a:sym typeface="Monotype Sorts"/>
            </a:endParaRPr>
          </a:p>
          <a:p>
            <a:pPr algn="just" eaLnBrk="1" hangingPunct="1">
              <a:lnSpc>
                <a:spcPct val="87000"/>
              </a:lnSpc>
              <a:buClr>
                <a:srgbClr val="000000"/>
              </a:buClr>
              <a:buSzPct val="100000"/>
              <a:defRPr/>
            </a:pPr>
            <a:endParaRPr lang="pt-PT" sz="1800" dirty="0">
              <a:solidFill>
                <a:srgbClr val="22228B"/>
              </a:solidFill>
              <a:latin typeface="Arial" pitchFamily="34" charset="0"/>
              <a:sym typeface="Monotype Sorts"/>
            </a:endParaRPr>
          </a:p>
          <a:p>
            <a:pPr algn="just" eaLnBrk="1" hangingPunct="1">
              <a:lnSpc>
                <a:spcPct val="87000"/>
              </a:lnSpc>
              <a:buClr>
                <a:srgbClr val="000000"/>
              </a:buClr>
              <a:buSzPct val="100000"/>
              <a:defRPr/>
            </a:pPr>
            <a:r>
              <a:rPr lang="pt-PT" sz="2000" b="0" dirty="0" smtClean="0">
                <a:solidFill>
                  <a:schemeClr val="tx1"/>
                </a:solidFill>
                <a:latin typeface="Arial" pitchFamily="34" charset="0"/>
              </a:rPr>
              <a:t>A </a:t>
            </a:r>
            <a:r>
              <a:rPr lang="pt-PT" sz="2000" dirty="0" smtClean="0">
                <a:solidFill>
                  <a:schemeClr val="tx1"/>
                </a:solidFill>
                <a:latin typeface="Arial" pitchFamily="34" charset="0"/>
              </a:rPr>
              <a:t>Verificação de Óbito </a:t>
            </a:r>
            <a:r>
              <a:rPr lang="pt-PT" sz="2000" b="0" dirty="0" smtClean="0">
                <a:solidFill>
                  <a:schemeClr val="tx1"/>
                </a:solidFill>
                <a:latin typeface="Arial" pitchFamily="34" charset="0"/>
              </a:rPr>
              <a:t>é o acto médico de, apenas verificar que uma vítima se encontra cadáver, não identificando contudo as causas dessa mesma morte. Esta verificação é da competência do Perito Médico-Legal ou da Autoridade de Saúde da área ou de um outro médico que ocorra ao local (ex: médico do INEM).</a:t>
            </a:r>
          </a:p>
          <a:p>
            <a:pPr eaLnBrk="1" hangingPunct="1">
              <a:lnSpc>
                <a:spcPct val="87000"/>
              </a:lnSpc>
              <a:buClr>
                <a:srgbClr val="000000"/>
              </a:buClr>
              <a:buSzPct val="100000"/>
              <a:defRPr/>
            </a:pPr>
            <a:r>
              <a:rPr lang="pt-PT" sz="2200" b="0" dirty="0" smtClean="0">
                <a:solidFill>
                  <a:schemeClr val="tx1"/>
                </a:solidFill>
                <a:latin typeface="Arial" pitchFamily="34" charset="0"/>
              </a:rPr>
              <a:t> </a:t>
            </a:r>
            <a:endParaRPr lang="pt-PT" sz="2200" b="0" dirty="0">
              <a:solidFill>
                <a:schemeClr val="tx1"/>
              </a:solidFill>
              <a:latin typeface="Arial" pitchFamily="34" charset="0"/>
            </a:endParaRPr>
          </a:p>
          <a:p>
            <a:pPr algn="just" eaLnBrk="1" hangingPunct="1">
              <a:lnSpc>
                <a:spcPct val="87000"/>
              </a:lnSpc>
              <a:buClr>
                <a:srgbClr val="000000"/>
              </a:buClr>
              <a:buSzPct val="100000"/>
              <a:defRPr/>
            </a:pPr>
            <a:r>
              <a:rPr lang="pt-PT" sz="2000" b="0" dirty="0">
                <a:solidFill>
                  <a:schemeClr val="tx1"/>
                </a:solidFill>
                <a:latin typeface="Arial" pitchFamily="34" charset="0"/>
              </a:rPr>
              <a:t>O </a:t>
            </a:r>
            <a:r>
              <a:rPr lang="pt-PT" sz="2000" dirty="0">
                <a:solidFill>
                  <a:schemeClr val="tx1"/>
                </a:solidFill>
                <a:latin typeface="Arial" pitchFamily="34" charset="0"/>
              </a:rPr>
              <a:t>Certificado de Óbito</a:t>
            </a:r>
            <a:r>
              <a:rPr lang="pt-PT" sz="2000" b="0" dirty="0">
                <a:solidFill>
                  <a:schemeClr val="tx1"/>
                </a:solidFill>
                <a:latin typeface="Arial" pitchFamily="34" charset="0"/>
              </a:rPr>
              <a:t> é um documento onde ficam registadas as causas da morte, após a observação do cadáver pelo médico competente</a:t>
            </a:r>
            <a:r>
              <a:rPr lang="pt-PT" sz="2000" b="0" dirty="0" smtClean="0">
                <a:solidFill>
                  <a:schemeClr val="tx1"/>
                </a:solidFill>
                <a:latin typeface="Arial" pitchFamily="34" charset="0"/>
              </a:rPr>
              <a:t>.</a:t>
            </a:r>
            <a:endParaRPr lang="pt-PT" sz="2000" b="0" dirty="0">
              <a:solidFill>
                <a:schemeClr val="tx1"/>
              </a:solidFill>
              <a:latin typeface="Arial" pitchFamily="34" charset="0"/>
            </a:endParaRPr>
          </a:p>
          <a:p>
            <a:pPr algn="just" eaLnBrk="1" hangingPunct="1">
              <a:lnSpc>
                <a:spcPct val="87000"/>
              </a:lnSpc>
              <a:buClr>
                <a:srgbClr val="000000"/>
              </a:buClr>
              <a:buSzPct val="100000"/>
              <a:defRPr/>
            </a:pPr>
            <a:endParaRPr lang="pt-PT" sz="2000" b="0" dirty="0">
              <a:solidFill>
                <a:schemeClr val="tx1"/>
              </a:solidFill>
              <a:latin typeface="Arial" pitchFamily="34" charset="0"/>
            </a:endParaRPr>
          </a:p>
          <a:p>
            <a:pPr algn="just" eaLnBrk="1" hangingPunct="1">
              <a:lnSpc>
                <a:spcPct val="87000"/>
              </a:lnSpc>
              <a:buClr>
                <a:srgbClr val="000000"/>
              </a:buClr>
              <a:buSzPct val="100000"/>
              <a:buFont typeface="Arial" pitchFamily="34" charset="0"/>
              <a:buChar char="•"/>
              <a:defRPr/>
            </a:pPr>
            <a:r>
              <a:rPr lang="pt-PT" sz="2000" dirty="0" smtClean="0">
                <a:solidFill>
                  <a:schemeClr val="tx1"/>
                </a:solidFill>
                <a:latin typeface="Arial" pitchFamily="34" charset="0"/>
              </a:rPr>
              <a:t>      </a:t>
            </a:r>
            <a:r>
              <a:rPr lang="pt-PT" sz="2000" b="0" dirty="0" smtClean="0">
                <a:solidFill>
                  <a:srgbClr val="FF0000"/>
                </a:solidFill>
                <a:latin typeface="Arial" pitchFamily="34" charset="0"/>
              </a:rPr>
              <a:t>Morte </a:t>
            </a:r>
            <a:r>
              <a:rPr lang="pt-PT" sz="2000" b="0" dirty="0">
                <a:solidFill>
                  <a:srgbClr val="FF0000"/>
                </a:solidFill>
                <a:latin typeface="Arial" pitchFamily="34" charset="0"/>
              </a:rPr>
              <a:t>natural </a:t>
            </a:r>
            <a:r>
              <a:rPr lang="pt-PT" sz="2000" b="0" dirty="0">
                <a:solidFill>
                  <a:schemeClr val="tx1"/>
                </a:solidFill>
                <a:latin typeface="Arial" pitchFamily="34" charset="0"/>
              </a:rPr>
              <a:t>– Médico que o acompanhou na doença ou                     </a:t>
            </a:r>
            <a:r>
              <a:rPr lang="pt-PT" sz="2000" b="0" dirty="0" smtClean="0">
                <a:solidFill>
                  <a:schemeClr val="tx1"/>
                </a:solidFill>
                <a:latin typeface="Arial" pitchFamily="34" charset="0"/>
              </a:rPr>
              <a:t>        aquele </a:t>
            </a:r>
            <a:r>
              <a:rPr lang="pt-PT" sz="2000" b="0" dirty="0">
                <a:solidFill>
                  <a:schemeClr val="tx1"/>
                </a:solidFill>
                <a:latin typeface="Arial" pitchFamily="34" charset="0"/>
              </a:rPr>
              <a:t>que o assistiu nos últimos 7 dias antes da morte.</a:t>
            </a:r>
          </a:p>
          <a:p>
            <a:pPr algn="just" eaLnBrk="1" hangingPunct="1">
              <a:lnSpc>
                <a:spcPct val="87000"/>
              </a:lnSpc>
              <a:buClr>
                <a:srgbClr val="000000"/>
              </a:buClr>
              <a:buSzPct val="100000"/>
              <a:defRPr/>
            </a:pPr>
            <a:endParaRPr lang="pt-PT" sz="2000" b="0" dirty="0">
              <a:solidFill>
                <a:schemeClr val="tx1"/>
              </a:solidFill>
              <a:latin typeface="Arial" pitchFamily="34" charset="0"/>
            </a:endParaRPr>
          </a:p>
          <a:p>
            <a:pPr algn="just" eaLnBrk="1" hangingPunct="1">
              <a:lnSpc>
                <a:spcPct val="87000"/>
              </a:lnSpc>
              <a:buClr>
                <a:srgbClr val="000000"/>
              </a:buClr>
              <a:buSzPct val="100000"/>
              <a:buFont typeface="Arial" pitchFamily="34" charset="0"/>
              <a:buChar char="•"/>
              <a:defRPr/>
            </a:pPr>
            <a:r>
              <a:rPr lang="pt-PT" sz="2000" dirty="0" smtClean="0">
                <a:solidFill>
                  <a:schemeClr val="tx1"/>
                </a:solidFill>
                <a:latin typeface="Arial" pitchFamily="34" charset="0"/>
              </a:rPr>
              <a:t>      </a:t>
            </a:r>
            <a:r>
              <a:rPr lang="pt-PT" sz="2000" b="0" dirty="0" smtClean="0">
                <a:solidFill>
                  <a:srgbClr val="FF0000"/>
                </a:solidFill>
                <a:latin typeface="Arial" pitchFamily="34" charset="0"/>
              </a:rPr>
              <a:t>Morte suspeita ou violenta</a:t>
            </a:r>
            <a:r>
              <a:rPr lang="pt-PT" sz="2000" b="0" dirty="0" smtClean="0">
                <a:solidFill>
                  <a:schemeClr val="tx1"/>
                </a:solidFill>
                <a:latin typeface="Arial" pitchFamily="34" charset="0"/>
              </a:rPr>
              <a:t> </a:t>
            </a:r>
            <a:r>
              <a:rPr lang="pt-PT" sz="2000" b="0" dirty="0">
                <a:solidFill>
                  <a:schemeClr val="tx1"/>
                </a:solidFill>
                <a:latin typeface="Arial" pitchFamily="34" charset="0"/>
              </a:rPr>
              <a:t>– Perito médico (INML</a:t>
            </a:r>
            <a:r>
              <a:rPr lang="pt-PT" sz="2000" b="0" dirty="0" smtClean="0">
                <a:solidFill>
                  <a:schemeClr val="tx1"/>
                </a:solidFill>
                <a:latin typeface="Arial" pitchFamily="34" charset="0"/>
              </a:rPr>
              <a:t>)</a:t>
            </a:r>
          </a:p>
          <a:p>
            <a:pPr algn="just" eaLnBrk="1" hangingPunct="1">
              <a:lnSpc>
                <a:spcPct val="87000"/>
              </a:lnSpc>
              <a:buClr>
                <a:srgbClr val="000000"/>
              </a:buClr>
              <a:buSzPct val="100000"/>
              <a:defRPr/>
            </a:pPr>
            <a:endParaRPr lang="pt-PT" sz="2000" b="0" dirty="0">
              <a:solidFill>
                <a:schemeClr val="tx1"/>
              </a:solidFill>
              <a:latin typeface="Arial" pitchFamily="34" charset="0"/>
            </a:endParaRPr>
          </a:p>
          <a:p>
            <a:pPr algn="just" eaLnBrk="1" hangingPunct="1">
              <a:lnSpc>
                <a:spcPct val="87000"/>
              </a:lnSpc>
              <a:buClr>
                <a:srgbClr val="000000"/>
              </a:buClr>
              <a:buSzPct val="100000"/>
              <a:defRPr/>
            </a:pPr>
            <a:endParaRPr lang="pt-PT" sz="2000" b="0" dirty="0" smtClean="0">
              <a:solidFill>
                <a:schemeClr val="tx1"/>
              </a:solidFill>
              <a:latin typeface="Arial" pitchFamily="34" charset="0"/>
            </a:endParaRPr>
          </a:p>
          <a:p>
            <a:pPr algn="ctr" eaLnBrk="1" hangingPunct="1">
              <a:lnSpc>
                <a:spcPct val="87000"/>
              </a:lnSpc>
              <a:buClr>
                <a:srgbClr val="000000"/>
              </a:buClr>
              <a:buSzPct val="100000"/>
              <a:defRPr/>
            </a:pPr>
            <a:r>
              <a:rPr lang="pt-PT" sz="2000" b="0" dirty="0" smtClean="0">
                <a:solidFill>
                  <a:srgbClr val="C00000"/>
                </a:solidFill>
                <a:latin typeface="Arial" pitchFamily="34" charset="0"/>
              </a:rPr>
              <a:t>VERIFICAÇÃO DE ÓBITO ≠ CERTIFICAÇÃO DE ÓBITO</a:t>
            </a:r>
            <a:endParaRPr lang="pt-PT" sz="2000" b="0" dirty="0">
              <a:solidFill>
                <a:srgbClr val="C00000"/>
              </a:solidFill>
              <a:latin typeface="Arial" pitchFamily="34" charset="0"/>
            </a:endParaRPr>
          </a:p>
        </p:txBody>
      </p:sp>
      <p:sp>
        <p:nvSpPr>
          <p:cNvPr id="10243"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E28F9D92-8514-472E-9CBF-D868CEDB8E6D}" type="slidenum">
              <a:rPr lang="pt-PT" sz="1400">
                <a:solidFill>
                  <a:srgbClr val="FF6600"/>
                </a:solidFill>
                <a:latin typeface="Arial" pitchFamily="34" charset="0"/>
              </a:rPr>
              <a:pPr algn="ctr">
                <a:lnSpc>
                  <a:spcPct val="100000"/>
                </a:lnSpc>
                <a:buFontTx/>
                <a:buNone/>
              </a:pPr>
              <a:t>14</a:t>
            </a:fld>
            <a:endParaRPr lang="pt-PT" sz="1400">
              <a:solidFill>
                <a:srgbClr val="FF6600"/>
              </a:solidFill>
              <a:latin typeface="Arial" pitchFamily="34" charset="0"/>
            </a:endParaRPr>
          </a:p>
        </p:txBody>
      </p:sp>
      <p:sp>
        <p:nvSpPr>
          <p:cNvPr id="10244"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VERIFICAÇÃO E CERTIFICADO </a:t>
            </a:r>
            <a:r>
              <a:rPr lang="pt-PT" sz="3200" b="0" dirty="0">
                <a:latin typeface="Arial" pitchFamily="34" charset="0"/>
                <a:cs typeface="Arial" pitchFamily="34" charset="0"/>
              </a:rPr>
              <a:t>DE ÓBITO</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340768"/>
            <a:ext cx="8964488" cy="960328"/>
          </a:xfrm>
          <a:prstGeom prst="rect">
            <a:avLst/>
          </a:prstGeom>
          <a:noFill/>
        </p:spPr>
        <p:txBody>
          <a:bodyPr wrap="square" rtlCol="0">
            <a:spAutoFit/>
          </a:bodyPr>
          <a:lstStyle/>
          <a:p>
            <a:pPr algn="ctr"/>
            <a:r>
              <a:rPr lang="pt-PT" sz="2000" dirty="0" smtClean="0">
                <a:solidFill>
                  <a:schemeClr val="tx2"/>
                </a:solidFill>
              </a:rPr>
              <a:t>         </a:t>
            </a:r>
            <a:r>
              <a:rPr lang="pt-PT" sz="2000" dirty="0" smtClean="0">
                <a:solidFill>
                  <a:schemeClr val="accent2">
                    <a:lumMod val="50000"/>
                  </a:schemeClr>
                </a:solidFill>
              </a:rPr>
              <a:t>ATUAÇÃO DA GNR, AQUANDO DA VERIFICAÇÃO DE UM ÓBITO FORA DAS INSTITUIÇÕES DE SAÚDE</a:t>
            </a:r>
            <a:endParaRPr lang="pt-PT" sz="2000" dirty="0">
              <a:solidFill>
                <a:schemeClr val="accent2">
                  <a:lumMod val="50000"/>
                </a:schemeClr>
              </a:solidFill>
            </a:endParaRPr>
          </a:p>
        </p:txBody>
      </p:sp>
      <p:sp>
        <p:nvSpPr>
          <p:cNvPr id="4" name="CaixaDeTexto 3"/>
          <p:cNvSpPr txBox="1"/>
          <p:nvPr/>
        </p:nvSpPr>
        <p:spPr>
          <a:xfrm>
            <a:off x="-36512" y="2420888"/>
            <a:ext cx="8064896" cy="507831"/>
          </a:xfrm>
          <a:prstGeom prst="rect">
            <a:avLst/>
          </a:prstGeom>
          <a:noFill/>
        </p:spPr>
        <p:txBody>
          <a:bodyPr wrap="square" rtlCol="0">
            <a:spAutoFit/>
          </a:bodyPr>
          <a:lstStyle/>
          <a:p>
            <a:r>
              <a:rPr lang="pt-PT" sz="1800" dirty="0" smtClean="0">
                <a:solidFill>
                  <a:srgbClr val="FF3300"/>
                </a:solidFill>
              </a:rPr>
              <a:t>SITUAÇÕES DE MORTE VIOLENTA OU DE CAUSA IGNORADA:</a:t>
            </a:r>
            <a:endParaRPr lang="pt-PT" sz="1800" dirty="0">
              <a:solidFill>
                <a:srgbClr val="FF3300"/>
              </a:solidFill>
            </a:endParaRPr>
          </a:p>
        </p:txBody>
      </p:sp>
      <p:sp>
        <p:nvSpPr>
          <p:cNvPr id="5" name="CaixaDeTexto 4"/>
          <p:cNvSpPr txBox="1"/>
          <p:nvPr/>
        </p:nvSpPr>
        <p:spPr>
          <a:xfrm>
            <a:off x="683568" y="3068960"/>
            <a:ext cx="7632848" cy="3785652"/>
          </a:xfrm>
          <a:prstGeom prst="rect">
            <a:avLst/>
          </a:prstGeom>
          <a:noFill/>
        </p:spPr>
        <p:txBody>
          <a:bodyPr wrap="square" rtlCol="0">
            <a:spAutoFit/>
          </a:bodyPr>
          <a:lstStyle/>
          <a:p>
            <a:pPr>
              <a:buFont typeface="Arial" pitchFamily="34" charset="0"/>
              <a:buChar char="•"/>
            </a:pPr>
            <a:r>
              <a:rPr lang="pt-PT" sz="1600" dirty="0">
                <a:solidFill>
                  <a:schemeClr val="tx2"/>
                </a:solidFill>
              </a:rPr>
              <a:t> </a:t>
            </a:r>
            <a:r>
              <a:rPr lang="pt-PT" sz="1600" dirty="0" smtClean="0">
                <a:solidFill>
                  <a:schemeClr val="tx2"/>
                </a:solidFill>
              </a:rPr>
              <a:t>INSPECIONAR E PRESERVAR O LOCAL</a:t>
            </a:r>
          </a:p>
          <a:p>
            <a:pPr>
              <a:buFont typeface="Arial" pitchFamily="34" charset="0"/>
              <a:buChar char="•"/>
            </a:pPr>
            <a:r>
              <a:rPr lang="pt-PT" sz="1600" dirty="0" smtClean="0">
                <a:solidFill>
                  <a:schemeClr val="tx2"/>
                </a:solidFill>
              </a:rPr>
              <a:t>COMUNICAR DE IMEDIATO À AUT. JUDICIÁRIA</a:t>
            </a:r>
          </a:p>
          <a:p>
            <a:pPr>
              <a:buFont typeface="Arial" pitchFamily="34" charset="0"/>
              <a:buChar char="•"/>
            </a:pPr>
            <a:r>
              <a:rPr lang="pt-PT" sz="1600" dirty="0" smtClean="0">
                <a:solidFill>
                  <a:schemeClr val="tx2"/>
                </a:solidFill>
              </a:rPr>
              <a:t> NOS CASOS DE CRIME DOLOSO, OU QUANDO HAJA SUSPEITA DE TAL, PROVIDÊNCIAR PELA COMPARÊNCIA DO PERITO MÉDICO DA DINML OU GML QUE SE ENCONTRE DE SERVIÇO DE ESCALA PARA AS PERÍCIAS MÉDICO-LEGAIS URGENTES, O QUAL PROCEDE À VERIFICAÇÃO DO ÓBITO, SE NENHUM OUTRO MÉDICO TIVER COMPARECIDO…, BEM ASSIM COMO AO EXAME AO LOCAL, SEM PREJUÍZO DA AUTORIDADE POLICIAL COM COMPETÊNCIA PARA A INVESTIGAÇÃO</a:t>
            </a:r>
          </a:p>
          <a:p>
            <a:endParaRPr lang="pt-PT" sz="1600" dirty="0" smtClean="0">
              <a:solidFill>
                <a:schemeClr val="tx2"/>
              </a:solidFill>
            </a:endParaRPr>
          </a:p>
        </p:txBody>
      </p:sp>
      <p:sp>
        <p:nvSpPr>
          <p:cNvPr id="6"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ATUAÇÃO DA GNR</a:t>
            </a:r>
            <a:endParaRPr lang="pt-PT" sz="3200" b="0" dirty="0">
              <a:latin typeface="Arial" pitchFamily="34" charset="0"/>
              <a:cs typeface="Arial"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340768"/>
            <a:ext cx="8964488" cy="1015663"/>
          </a:xfrm>
          <a:prstGeom prst="rect">
            <a:avLst/>
          </a:prstGeom>
          <a:noFill/>
        </p:spPr>
        <p:txBody>
          <a:bodyPr wrap="square" rtlCol="0">
            <a:spAutoFit/>
          </a:bodyPr>
          <a:lstStyle/>
          <a:p>
            <a:pPr algn="ctr"/>
            <a:r>
              <a:rPr lang="pt-PT" sz="2000" dirty="0" smtClean="0">
                <a:solidFill>
                  <a:schemeClr val="accent2">
                    <a:lumMod val="50000"/>
                  </a:schemeClr>
                </a:solidFill>
              </a:rPr>
              <a:t>         ATUAÇÃO DA GNR, AQUANDO DA VERIFICAÇÃO DE UM ÓBITO FORA DAS INSTITUIÇÕES DE SAÚDE</a:t>
            </a:r>
            <a:endParaRPr lang="pt-PT" sz="2000" dirty="0">
              <a:solidFill>
                <a:schemeClr val="accent2">
                  <a:lumMod val="50000"/>
                </a:schemeClr>
              </a:solidFill>
            </a:endParaRPr>
          </a:p>
        </p:txBody>
      </p:sp>
      <p:sp>
        <p:nvSpPr>
          <p:cNvPr id="4" name="CaixaDeTexto 3"/>
          <p:cNvSpPr txBox="1"/>
          <p:nvPr/>
        </p:nvSpPr>
        <p:spPr>
          <a:xfrm>
            <a:off x="-36512" y="2420888"/>
            <a:ext cx="8064896" cy="507831"/>
          </a:xfrm>
          <a:prstGeom prst="rect">
            <a:avLst/>
          </a:prstGeom>
          <a:noFill/>
        </p:spPr>
        <p:txBody>
          <a:bodyPr wrap="square" rtlCol="0">
            <a:spAutoFit/>
          </a:bodyPr>
          <a:lstStyle/>
          <a:p>
            <a:r>
              <a:rPr lang="pt-PT" sz="1800" dirty="0" smtClean="0">
                <a:solidFill>
                  <a:srgbClr val="FF0000"/>
                </a:solidFill>
              </a:rPr>
              <a:t>SITUAÇÕES DE MORTE VIOLENTA OU DE CAUSA IGNORADA: </a:t>
            </a:r>
            <a:r>
              <a:rPr lang="pt-PT" sz="1800" b="0" i="1" u="sng" dirty="0" err="1" smtClean="0">
                <a:solidFill>
                  <a:srgbClr val="FF0000"/>
                </a:solidFill>
              </a:rPr>
              <a:t>cont</a:t>
            </a:r>
            <a:r>
              <a:rPr lang="pt-PT" sz="1800" b="0" i="1" u="sng" dirty="0" smtClean="0">
                <a:solidFill>
                  <a:srgbClr val="FF0000"/>
                </a:solidFill>
              </a:rPr>
              <a:t>.</a:t>
            </a:r>
            <a:endParaRPr lang="pt-PT" sz="1800" b="0" i="1" u="sng" dirty="0">
              <a:solidFill>
                <a:srgbClr val="FF0000"/>
              </a:solidFill>
            </a:endParaRPr>
          </a:p>
        </p:txBody>
      </p:sp>
      <p:sp>
        <p:nvSpPr>
          <p:cNvPr id="6"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ATUAÇÃO DA GNR</a:t>
            </a:r>
            <a:endParaRPr lang="pt-PT" sz="3200" b="0" dirty="0">
              <a:latin typeface="Arial" pitchFamily="34" charset="0"/>
              <a:cs typeface="Arial" pitchFamily="34" charset="0"/>
            </a:endParaRPr>
          </a:p>
        </p:txBody>
      </p:sp>
      <p:sp>
        <p:nvSpPr>
          <p:cNvPr id="7" name="Rectângulo 6"/>
          <p:cNvSpPr/>
          <p:nvPr/>
        </p:nvSpPr>
        <p:spPr>
          <a:xfrm>
            <a:off x="323528" y="3090733"/>
            <a:ext cx="8820472" cy="3785652"/>
          </a:xfrm>
          <a:prstGeom prst="rect">
            <a:avLst/>
          </a:prstGeom>
        </p:spPr>
        <p:txBody>
          <a:bodyPr wrap="square">
            <a:spAutoFit/>
          </a:bodyPr>
          <a:lstStyle/>
          <a:p>
            <a:pPr>
              <a:buFont typeface="Arial" pitchFamily="34" charset="0"/>
              <a:buChar char="•"/>
            </a:pPr>
            <a:r>
              <a:rPr lang="pt-PT" sz="2000" dirty="0" smtClean="0">
                <a:solidFill>
                  <a:schemeClr val="tx2"/>
                </a:solidFill>
              </a:rPr>
              <a:t>CASO NÃO HAJA SUSPEITA DE CRIME DOLOSO COMUNICAR COM A AUTORIDADE DE SAÚDE, A FIM DE SER VERIFICADO O ÓBITO (SE NENHUM OUTRO MÉDICO TIVER COMPARECIDO ANTES)</a:t>
            </a:r>
          </a:p>
          <a:p>
            <a:pPr>
              <a:buFont typeface="Arial" pitchFamily="34" charset="0"/>
              <a:buChar char="•"/>
            </a:pPr>
            <a:r>
              <a:rPr lang="pt-PT" sz="2000" dirty="0" smtClean="0">
                <a:solidFill>
                  <a:schemeClr val="tx2"/>
                </a:solidFill>
              </a:rPr>
              <a:t> REMOÇÃO DO CADÁVER PARA A CASA MORTUÁRIA DO INML (APÓS OBTIDA AUTORIZAÇÃO POR PARTE DA AJ)</a:t>
            </a:r>
          </a:p>
          <a:p>
            <a:pPr>
              <a:buFont typeface="Arial" pitchFamily="34" charset="0"/>
              <a:buChar char="•"/>
            </a:pPr>
            <a:r>
              <a:rPr lang="pt-PT" sz="2000" dirty="0" smtClean="0">
                <a:solidFill>
                  <a:schemeClr val="tx2"/>
                </a:solidFill>
              </a:rPr>
              <a:t> NESTES CASOS CABE AO PERITO MÉDICO DO INML A CERTIFICAÇÃO DO ÓBITO</a:t>
            </a:r>
          </a:p>
          <a:p>
            <a:endParaRPr lang="pt-PT" sz="2000" dirty="0" smtClean="0">
              <a:solidFill>
                <a:schemeClr val="tx2"/>
              </a:solidFil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340768"/>
            <a:ext cx="8964488" cy="1015663"/>
          </a:xfrm>
          <a:prstGeom prst="rect">
            <a:avLst/>
          </a:prstGeom>
          <a:noFill/>
        </p:spPr>
        <p:txBody>
          <a:bodyPr wrap="square" rtlCol="0">
            <a:spAutoFit/>
          </a:bodyPr>
          <a:lstStyle/>
          <a:p>
            <a:pPr algn="ctr"/>
            <a:r>
              <a:rPr lang="pt-PT" sz="2000" dirty="0" smtClean="0">
                <a:solidFill>
                  <a:schemeClr val="accent2">
                    <a:lumMod val="50000"/>
                  </a:schemeClr>
                </a:solidFill>
              </a:rPr>
              <a:t>         ATUAÇÃO DA GNR, AQUANDO DA VERIFICAÇÃO DE UM ÓBITO FORA DAS INSTITUIÇÕES DE SAÚDE</a:t>
            </a:r>
            <a:endParaRPr lang="pt-PT" sz="2000" dirty="0">
              <a:solidFill>
                <a:schemeClr val="accent2">
                  <a:lumMod val="50000"/>
                </a:schemeClr>
              </a:solidFill>
            </a:endParaRPr>
          </a:p>
        </p:txBody>
      </p:sp>
      <p:sp>
        <p:nvSpPr>
          <p:cNvPr id="4" name="CaixaDeTexto 3"/>
          <p:cNvSpPr txBox="1"/>
          <p:nvPr/>
        </p:nvSpPr>
        <p:spPr>
          <a:xfrm>
            <a:off x="-13975" y="2102515"/>
            <a:ext cx="8064896" cy="507831"/>
          </a:xfrm>
          <a:prstGeom prst="rect">
            <a:avLst/>
          </a:prstGeom>
          <a:noFill/>
        </p:spPr>
        <p:txBody>
          <a:bodyPr wrap="square" rtlCol="0">
            <a:spAutoFit/>
          </a:bodyPr>
          <a:lstStyle/>
          <a:p>
            <a:r>
              <a:rPr lang="pt-PT" sz="1800" dirty="0" smtClean="0">
                <a:solidFill>
                  <a:srgbClr val="00B050"/>
                </a:solidFill>
              </a:rPr>
              <a:t>SITUAÇÕES DE MORTE NATURAL:</a:t>
            </a:r>
            <a:endParaRPr lang="pt-PT" sz="1800" dirty="0">
              <a:solidFill>
                <a:srgbClr val="00B050"/>
              </a:solidFill>
            </a:endParaRPr>
          </a:p>
        </p:txBody>
      </p:sp>
      <p:sp>
        <p:nvSpPr>
          <p:cNvPr id="5" name="CaixaDeTexto 4"/>
          <p:cNvSpPr txBox="1"/>
          <p:nvPr/>
        </p:nvSpPr>
        <p:spPr>
          <a:xfrm>
            <a:off x="53752" y="2579474"/>
            <a:ext cx="8856984" cy="4754250"/>
          </a:xfrm>
          <a:prstGeom prst="rect">
            <a:avLst/>
          </a:prstGeom>
          <a:noFill/>
        </p:spPr>
        <p:txBody>
          <a:bodyPr wrap="square" rtlCol="0">
            <a:spAutoFit/>
          </a:bodyPr>
          <a:lstStyle/>
          <a:p>
            <a:pPr>
              <a:buFont typeface="Arial" pitchFamily="34" charset="0"/>
              <a:buChar char="•"/>
            </a:pPr>
            <a:r>
              <a:rPr lang="pt-PT" sz="1600" dirty="0">
                <a:solidFill>
                  <a:schemeClr val="tx2"/>
                </a:solidFill>
              </a:rPr>
              <a:t> </a:t>
            </a:r>
            <a:r>
              <a:rPr lang="pt-PT" sz="1700" dirty="0" smtClean="0">
                <a:solidFill>
                  <a:schemeClr val="tx2"/>
                </a:solidFill>
              </a:rPr>
              <a:t>INSPECIONAR E PRESERVAR O LOCAL</a:t>
            </a:r>
          </a:p>
          <a:p>
            <a:pPr>
              <a:buFont typeface="Arial" pitchFamily="34" charset="0"/>
              <a:buChar char="•"/>
            </a:pPr>
            <a:r>
              <a:rPr lang="pt-PT" sz="1700" dirty="0" smtClean="0">
                <a:solidFill>
                  <a:schemeClr val="tx2"/>
                </a:solidFill>
              </a:rPr>
              <a:t>COMUNICAR DE IMEDIATO À AUT. JUDICIÁRIA</a:t>
            </a:r>
          </a:p>
          <a:p>
            <a:pPr>
              <a:buFont typeface="Arial" pitchFamily="34" charset="0"/>
              <a:buChar char="•"/>
            </a:pPr>
            <a:r>
              <a:rPr lang="pt-PT" sz="1700" dirty="0">
                <a:solidFill>
                  <a:schemeClr val="tx2"/>
                </a:solidFill>
              </a:rPr>
              <a:t> </a:t>
            </a:r>
            <a:r>
              <a:rPr lang="pt-PT" sz="1700" dirty="0" smtClean="0">
                <a:solidFill>
                  <a:schemeClr val="tx2"/>
                </a:solidFill>
              </a:rPr>
              <a:t>COMUNICAR COM A AUTORIDADE DE SAÚDE, A FIM DE SER VERIFICADO O ÓBITO (SE NENHUM OUTRO MÉDICO TIVER COMPARECIDO ANTES E O TIVER VERIFICADO)</a:t>
            </a:r>
          </a:p>
          <a:p>
            <a:pPr>
              <a:buFont typeface="Arial" pitchFamily="34" charset="0"/>
              <a:buChar char="•"/>
            </a:pPr>
            <a:r>
              <a:rPr lang="pt-PT" sz="1700" dirty="0">
                <a:solidFill>
                  <a:schemeClr val="tx2"/>
                </a:solidFill>
              </a:rPr>
              <a:t> </a:t>
            </a:r>
            <a:r>
              <a:rPr lang="pt-PT" sz="1700" dirty="0" smtClean="0">
                <a:solidFill>
                  <a:schemeClr val="tx2"/>
                </a:solidFill>
              </a:rPr>
              <a:t>NÃO EXISTINDO SUSPEITAS DE CRIME E ATENDENDO AO HISTORIAL CLÍNICO DA VÍTIMA, PODE A AUTORIDADE JUDICIÁRIA DISPENSAR A AUTÓPSIA, NÃO IMPLICANDO PORTANTO A REMOÇÃO DO CADÁVER PARA O INML, ENTREGANDO-SE O MESMO À FAMÍLIA</a:t>
            </a:r>
          </a:p>
          <a:p>
            <a:pPr>
              <a:buFont typeface="Arial" pitchFamily="34" charset="0"/>
              <a:buChar char="•"/>
            </a:pPr>
            <a:r>
              <a:rPr lang="pt-PT" sz="1700" dirty="0" smtClean="0">
                <a:solidFill>
                  <a:schemeClr val="tx2"/>
                </a:solidFill>
              </a:rPr>
              <a:t> NESTES CASOS CABE AO MÉDICO QUE ACOMPANHOU O CADÁVER NOS ÚLTIMOS 7 DIAS A CERTIFICAÇÃO DO ÓBITO</a:t>
            </a:r>
          </a:p>
          <a:p>
            <a:endParaRPr lang="pt-PT" sz="1700" dirty="0" smtClean="0">
              <a:solidFill>
                <a:schemeClr val="tx2"/>
              </a:solidFill>
            </a:endParaRPr>
          </a:p>
        </p:txBody>
      </p:sp>
      <p:sp>
        <p:nvSpPr>
          <p:cNvPr id="6"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ATUAÇÃO DA GNR</a:t>
            </a:r>
            <a:endParaRPr lang="pt-PT" sz="3200" b="0" dirty="0">
              <a:latin typeface="Arial" pitchFamily="34" charset="0"/>
              <a:cs typeface="Arial"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340768"/>
            <a:ext cx="8964488" cy="742511"/>
          </a:xfrm>
          <a:prstGeom prst="rect">
            <a:avLst/>
          </a:prstGeom>
          <a:noFill/>
        </p:spPr>
        <p:txBody>
          <a:bodyPr wrap="square" rtlCol="0">
            <a:spAutoFit/>
          </a:bodyPr>
          <a:lstStyle/>
          <a:p>
            <a:pPr algn="ctr"/>
            <a:r>
              <a:rPr lang="pt-PT" sz="2800" dirty="0" smtClean="0">
                <a:solidFill>
                  <a:srgbClr val="FF0000"/>
                </a:solidFill>
              </a:rPr>
              <a:t>SITUAÇÕES A TER EM ATENÇÃO</a:t>
            </a:r>
            <a:endParaRPr lang="pt-PT" sz="2800" dirty="0">
              <a:solidFill>
                <a:srgbClr val="FF0000"/>
              </a:solidFill>
            </a:endParaRPr>
          </a:p>
        </p:txBody>
      </p:sp>
      <p:sp>
        <p:nvSpPr>
          <p:cNvPr id="5" name="CaixaDeTexto 4"/>
          <p:cNvSpPr txBox="1"/>
          <p:nvPr/>
        </p:nvSpPr>
        <p:spPr>
          <a:xfrm>
            <a:off x="0" y="2060848"/>
            <a:ext cx="9144000" cy="5586145"/>
          </a:xfrm>
          <a:prstGeom prst="rect">
            <a:avLst/>
          </a:prstGeom>
          <a:noFill/>
        </p:spPr>
        <p:txBody>
          <a:bodyPr wrap="square" rtlCol="0">
            <a:spAutoFit/>
          </a:bodyPr>
          <a:lstStyle/>
          <a:p>
            <a:pPr>
              <a:buFont typeface="Arial" pitchFamily="34" charset="0"/>
              <a:buChar char="•"/>
            </a:pPr>
            <a:r>
              <a:rPr lang="pt-PT" sz="1600" dirty="0">
                <a:solidFill>
                  <a:schemeClr val="tx2"/>
                </a:solidFill>
              </a:rPr>
              <a:t> </a:t>
            </a:r>
            <a:r>
              <a:rPr lang="pt-PT" sz="1600" dirty="0" smtClean="0">
                <a:solidFill>
                  <a:schemeClr val="tx2"/>
                </a:solidFill>
              </a:rPr>
              <a:t>EM TODAS AS OCORRÊNCIAS EM QUE NÃO HAJA CERTEZA DO ÓBITO, DEVEM AS AUTORIDADES POLICIAIS OU OS BOMBEIROS PROVIDÊNCIAR A CONDUÇÃO DAS PESSOAS COM A MAIOR BREVIDADE AO ESTABELECIMENTO DE SAÚDE;</a:t>
            </a:r>
          </a:p>
          <a:p>
            <a:pPr>
              <a:buFont typeface="Arial" pitchFamily="34" charset="0"/>
              <a:buChar char="•"/>
            </a:pPr>
            <a:endParaRPr lang="pt-PT" sz="1600" dirty="0" smtClean="0">
              <a:solidFill>
                <a:schemeClr val="tx2"/>
              </a:solidFill>
            </a:endParaRPr>
          </a:p>
          <a:p>
            <a:pPr>
              <a:buFont typeface="Arial" pitchFamily="34" charset="0"/>
              <a:buChar char="•"/>
            </a:pPr>
            <a:r>
              <a:rPr lang="pt-PT" sz="1600" dirty="0">
                <a:solidFill>
                  <a:schemeClr val="tx2"/>
                </a:solidFill>
              </a:rPr>
              <a:t> </a:t>
            </a:r>
            <a:r>
              <a:rPr lang="pt-PT" sz="1600" dirty="0" smtClean="0">
                <a:solidFill>
                  <a:schemeClr val="tx2"/>
                </a:solidFill>
              </a:rPr>
              <a:t>DAR SEMPRE CONHECIMENTO À AUT. JUDICIÁRIA, NUNCA REMOVENDO NENHUM CADÁVER SEM A SUA AUTORIZAÇÃO;</a:t>
            </a:r>
          </a:p>
          <a:p>
            <a:pPr>
              <a:buFont typeface="Arial" pitchFamily="34" charset="0"/>
              <a:buChar char="•"/>
            </a:pPr>
            <a:endParaRPr lang="pt-PT" sz="1600" dirty="0" smtClean="0">
              <a:solidFill>
                <a:schemeClr val="tx2"/>
              </a:solidFill>
            </a:endParaRPr>
          </a:p>
          <a:p>
            <a:pPr>
              <a:buFont typeface="Arial" pitchFamily="34" charset="0"/>
              <a:buChar char="•"/>
            </a:pPr>
            <a:r>
              <a:rPr lang="pt-PT" sz="1600" dirty="0">
                <a:solidFill>
                  <a:schemeClr val="tx2"/>
                </a:solidFill>
              </a:rPr>
              <a:t> </a:t>
            </a:r>
            <a:r>
              <a:rPr lang="pt-PT" sz="1600" dirty="0" smtClean="0">
                <a:solidFill>
                  <a:schemeClr val="tx2"/>
                </a:solidFill>
              </a:rPr>
              <a:t>A REMOÇÃO DOS CADÁVERES É FEITA PELA </a:t>
            </a:r>
            <a:r>
              <a:rPr lang="pt-PT" sz="1600" i="1" dirty="0" smtClean="0">
                <a:solidFill>
                  <a:schemeClr val="tx2"/>
                </a:solidFill>
              </a:rPr>
              <a:t>AUTO-MACA</a:t>
            </a:r>
            <a:r>
              <a:rPr lang="pt-PT" sz="1600" dirty="0" smtClean="0">
                <a:solidFill>
                  <a:schemeClr val="tx2"/>
                </a:solidFill>
              </a:rPr>
              <a:t>  DA PSP (</a:t>
            </a:r>
            <a:r>
              <a:rPr lang="pt-PT" sz="1400" dirty="0" smtClean="0">
                <a:solidFill>
                  <a:schemeClr val="tx2"/>
                </a:solidFill>
              </a:rPr>
              <a:t>NAS ÁREAS ONDE EXISTIR ESTE SERVIÇO</a:t>
            </a:r>
            <a:r>
              <a:rPr lang="pt-PT" sz="1600" dirty="0" smtClean="0">
                <a:solidFill>
                  <a:schemeClr val="tx2"/>
                </a:solidFill>
              </a:rPr>
              <a:t>), PELAS VIATURAS FUNERÁRIAS OU EM VIATURAS QUE OS BOMBEIROS DISPONHAM PARA ESTE SERVIÇO;</a:t>
            </a:r>
          </a:p>
          <a:p>
            <a:pPr>
              <a:buFont typeface="Arial" pitchFamily="34" charset="0"/>
              <a:buChar char="•"/>
            </a:pPr>
            <a:endParaRPr lang="pt-PT" sz="1600" dirty="0" smtClean="0">
              <a:solidFill>
                <a:schemeClr val="tx2"/>
              </a:solidFill>
            </a:endParaRPr>
          </a:p>
          <a:p>
            <a:pPr>
              <a:buFont typeface="Arial" pitchFamily="34" charset="0"/>
              <a:buChar char="•"/>
            </a:pPr>
            <a:r>
              <a:rPr lang="pt-PT" sz="1600" dirty="0">
                <a:solidFill>
                  <a:schemeClr val="tx2"/>
                </a:solidFill>
              </a:rPr>
              <a:t> </a:t>
            </a:r>
            <a:r>
              <a:rPr lang="pt-PT" sz="1600" dirty="0" smtClean="0">
                <a:solidFill>
                  <a:schemeClr val="tx2"/>
                </a:solidFill>
              </a:rPr>
              <a:t>A GNR ASSEGURA O TRANSPORTE DA AUT. DE SAÚDE AO LOCAL, A FIM DE VERIFICAR O ÓBITO</a:t>
            </a:r>
          </a:p>
          <a:p>
            <a:pPr>
              <a:buFont typeface="Arial" pitchFamily="34" charset="0"/>
              <a:buChar char="•"/>
            </a:pPr>
            <a:endParaRPr lang="pt-PT" sz="1400" dirty="0" smtClean="0">
              <a:solidFill>
                <a:schemeClr val="tx2"/>
              </a:solidFill>
            </a:endParaRPr>
          </a:p>
          <a:p>
            <a:endParaRPr lang="pt-PT" sz="1600" dirty="0" smtClean="0">
              <a:solidFill>
                <a:schemeClr val="tx2"/>
              </a:solidFill>
            </a:endParaRPr>
          </a:p>
        </p:txBody>
      </p:sp>
      <p:sp>
        <p:nvSpPr>
          <p:cNvPr id="6"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ATUAÇÃO DA GNR</a:t>
            </a:r>
            <a:endParaRPr lang="pt-PT" sz="3200" b="0" dirty="0">
              <a:latin typeface="Arial" pitchFamily="34" charset="0"/>
              <a:cs typeface="Arial"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BCED04AC-997C-4DB7-8113-F786F6763F2B}" type="slidenum">
              <a:rPr lang="pt-PT" sz="1400">
                <a:solidFill>
                  <a:srgbClr val="FF6600"/>
                </a:solidFill>
                <a:latin typeface="Arial" pitchFamily="34" charset="0"/>
              </a:rPr>
              <a:pPr algn="ctr">
                <a:lnSpc>
                  <a:spcPct val="100000"/>
                </a:lnSpc>
                <a:buFontTx/>
                <a:buNone/>
              </a:pPr>
              <a:t>19</a:t>
            </a:fld>
            <a:endParaRPr lang="pt-PT" sz="1400">
              <a:solidFill>
                <a:srgbClr val="FF6600"/>
              </a:solidFill>
              <a:latin typeface="Arial" pitchFamily="34" charset="0"/>
            </a:endParaRPr>
          </a:p>
        </p:txBody>
      </p:sp>
      <p:sp>
        <p:nvSpPr>
          <p:cNvPr id="13" name="Rectangle 2"/>
          <p:cNvSpPr txBox="1">
            <a:spLocks noChangeArrowheads="1"/>
          </p:cNvSpPr>
          <p:nvPr/>
        </p:nvSpPr>
        <p:spPr bwMode="auto">
          <a:xfrm>
            <a:off x="142875" y="1916113"/>
            <a:ext cx="8786813" cy="4084637"/>
          </a:xfrm>
          <a:prstGeom prst="rect">
            <a:avLst/>
          </a:prstGeom>
          <a:noFill/>
          <a:ln w="9525">
            <a:noFill/>
            <a:miter lim="800000"/>
            <a:headEnd/>
            <a:tailEnd/>
          </a:ln>
        </p:spPr>
        <p:txBody>
          <a:bodyPr/>
          <a:lstStyle/>
          <a:p>
            <a:pPr marL="449263" indent="82550" algn="just" defTabSz="714375">
              <a:lnSpc>
                <a:spcPct val="93000"/>
              </a:lnSpc>
              <a:spcAft>
                <a:spcPts val="1425"/>
              </a:spcAft>
              <a:buClr>
                <a:srgbClr val="000000"/>
              </a:buClr>
              <a:buSzPct val="45000"/>
              <a:defRPr/>
            </a:pPr>
            <a:r>
              <a:rPr lang="pt-PT" dirty="0">
                <a:solidFill>
                  <a:schemeClr val="tx1"/>
                </a:solidFill>
                <a:latin typeface="Arial" pitchFamily="34" charset="0"/>
                <a:cs typeface="Arial" pitchFamily="34" charset="0"/>
              </a:rPr>
              <a:t>As lesões físicas podem ser </a:t>
            </a:r>
            <a:r>
              <a:rPr lang="pt-PT" dirty="0">
                <a:solidFill>
                  <a:srgbClr val="CC9900"/>
                </a:solidFill>
                <a:latin typeface="Arial" pitchFamily="34" charset="0"/>
                <a:cs typeface="Arial" pitchFamily="34" charset="0"/>
              </a:rPr>
              <a:t>internas ou externas </a:t>
            </a:r>
            <a:r>
              <a:rPr lang="pt-PT" dirty="0">
                <a:solidFill>
                  <a:schemeClr val="tx1"/>
                </a:solidFill>
                <a:latin typeface="Arial" pitchFamily="34" charset="0"/>
                <a:cs typeface="Arial" pitchFamily="34" charset="0"/>
              </a:rPr>
              <a:t>e tem que ser explicadas quanto:</a:t>
            </a:r>
          </a:p>
          <a:p>
            <a:pPr marL="1076325" indent="-628650" algn="just" defTabSz="714375">
              <a:lnSpc>
                <a:spcPct val="93000"/>
              </a:lnSpc>
              <a:spcAft>
                <a:spcPts val="1425"/>
              </a:spcAft>
              <a:buClr>
                <a:srgbClr val="000000"/>
              </a:buClr>
              <a:buSzPct val="45000"/>
              <a:buFont typeface="StarSymbol" charset="0"/>
              <a:buNone/>
              <a:defRPr/>
            </a:pPr>
            <a:endParaRPr lang="pt-PT" dirty="0">
              <a:solidFill>
                <a:srgbClr val="000066"/>
              </a:solidFill>
              <a:latin typeface="Arial" pitchFamily="34" charset="0"/>
              <a:cs typeface="Arial" pitchFamily="34" charset="0"/>
            </a:endParaRPr>
          </a:p>
          <a:p>
            <a:pPr marL="1076325" indent="-628650" defTabSz="714375">
              <a:lnSpc>
                <a:spcPct val="93000"/>
              </a:lnSpc>
              <a:spcAft>
                <a:spcPts val="1425"/>
              </a:spcAft>
              <a:buClr>
                <a:srgbClr val="003366"/>
              </a:buClr>
              <a:buFont typeface="Wingdings" pitchFamily="2" charset="2"/>
              <a:buChar char="Ø"/>
              <a:defRPr/>
            </a:pPr>
            <a:r>
              <a:rPr lang="pt-PT" b="0" dirty="0">
                <a:solidFill>
                  <a:schemeClr val="tx1"/>
                </a:solidFill>
                <a:latin typeface="Arial" pitchFamily="34" charset="0"/>
                <a:cs typeface="Arial" pitchFamily="34" charset="0"/>
              </a:rPr>
              <a:t>Maneira como foram produzidas;</a:t>
            </a:r>
          </a:p>
          <a:p>
            <a:pPr marL="1076325" indent="-628650" defTabSz="714375">
              <a:lnSpc>
                <a:spcPct val="93000"/>
              </a:lnSpc>
              <a:spcAft>
                <a:spcPts val="1425"/>
              </a:spcAft>
              <a:buClr>
                <a:srgbClr val="003366"/>
              </a:buClr>
              <a:buFont typeface="Wingdings" pitchFamily="2" charset="2"/>
              <a:buChar char="Ø"/>
              <a:defRPr/>
            </a:pPr>
            <a:r>
              <a:rPr lang="pt-PT" b="0" dirty="0">
                <a:solidFill>
                  <a:schemeClr val="tx1"/>
                </a:solidFill>
                <a:latin typeface="Arial" pitchFamily="34" charset="0"/>
                <a:cs typeface="Arial" pitchFamily="34" charset="0"/>
              </a:rPr>
              <a:t>Tipo;</a:t>
            </a:r>
          </a:p>
          <a:p>
            <a:pPr marL="1076325" indent="-628650" defTabSz="714375">
              <a:lnSpc>
                <a:spcPct val="93000"/>
              </a:lnSpc>
              <a:spcAft>
                <a:spcPts val="1425"/>
              </a:spcAft>
              <a:buClr>
                <a:srgbClr val="003366"/>
              </a:buClr>
              <a:buFont typeface="Wingdings" pitchFamily="2" charset="2"/>
              <a:buChar char="Ø"/>
              <a:defRPr/>
            </a:pPr>
            <a:r>
              <a:rPr lang="pt-PT" b="0" dirty="0">
                <a:solidFill>
                  <a:schemeClr val="tx1"/>
                </a:solidFill>
                <a:latin typeface="Arial" pitchFamily="34" charset="0"/>
                <a:cs typeface="Arial" pitchFamily="34" charset="0"/>
              </a:rPr>
              <a:t>Distribuição pelo corpo;</a:t>
            </a:r>
          </a:p>
          <a:p>
            <a:pPr marL="1076325" indent="-628650" defTabSz="714375">
              <a:lnSpc>
                <a:spcPct val="93000"/>
              </a:lnSpc>
              <a:spcAft>
                <a:spcPts val="1425"/>
              </a:spcAft>
              <a:buClr>
                <a:srgbClr val="003366"/>
              </a:buClr>
              <a:buFont typeface="Wingdings" pitchFamily="2" charset="2"/>
              <a:buChar char="Ø"/>
              <a:defRPr/>
            </a:pPr>
            <a:r>
              <a:rPr lang="pt-PT" b="0" dirty="0">
                <a:solidFill>
                  <a:schemeClr val="tx1"/>
                </a:solidFill>
                <a:latin typeface="Arial" pitchFamily="34" charset="0"/>
                <a:cs typeface="Arial" pitchFamily="34" charset="0"/>
              </a:rPr>
              <a:t>Possível mecanismo das causas. </a:t>
            </a:r>
          </a:p>
        </p:txBody>
      </p:sp>
      <p:sp>
        <p:nvSpPr>
          <p:cNvPr id="6"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 LESÕES FISÍCAS</a:t>
            </a:r>
            <a:endParaRPr lang="pt-PT" sz="3200" b="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7"/>
          <p:cNvSpPr txBox="1">
            <a:spLocks noGrp="1" noChangeArrowheads="1"/>
          </p:cNvSpPr>
          <p:nvPr/>
        </p:nvSpPr>
        <p:spPr bwMode="auto">
          <a:xfrm>
            <a:off x="8639175" y="6245225"/>
            <a:ext cx="504825" cy="352425"/>
          </a:xfrm>
          <a:prstGeom prst="rect">
            <a:avLst/>
          </a:prstGeom>
          <a:noFill/>
          <a:ln w="9525">
            <a:noFill/>
            <a:miter lim="800000"/>
            <a:headEnd/>
            <a:tailEnd/>
          </a:ln>
        </p:spPr>
        <p:txBody>
          <a:bodyPr/>
          <a:lstStyle/>
          <a:p>
            <a:pPr algn="ctr"/>
            <a:fld id="{28ECD0B6-5A51-442F-A391-5955E57C535F}" type="slidenum">
              <a:rPr lang="pt-PT" sz="2000"/>
              <a:pPr algn="ctr"/>
              <a:t>2</a:t>
            </a:fld>
            <a:endParaRPr lang="pt-PT" sz="2000"/>
          </a:p>
        </p:txBody>
      </p:sp>
      <p:sp>
        <p:nvSpPr>
          <p:cNvPr id="3075" name="Rectangle 14"/>
          <p:cNvSpPr txBox="1">
            <a:spLocks noChangeArrowheads="1"/>
          </p:cNvSpPr>
          <p:nvPr/>
        </p:nvSpPr>
        <p:spPr bwMode="auto">
          <a:xfrm>
            <a:off x="0" y="1285875"/>
            <a:ext cx="9144000" cy="5572125"/>
          </a:xfrm>
          <a:prstGeom prst="rect">
            <a:avLst/>
          </a:prstGeom>
          <a:noFill/>
          <a:ln w="9525">
            <a:noFill/>
            <a:miter lim="800000"/>
            <a:headEnd/>
            <a:tailEnd/>
          </a:ln>
        </p:spPr>
        <p:txBody>
          <a:bodyPr lIns="0" tIns="0" rIns="0" bIns="0" anchor="ctr"/>
          <a:lstStyle/>
          <a:p>
            <a:pPr algn="ctr"/>
            <a:r>
              <a:rPr lang="pt-PT" sz="6000" i="1" dirty="0">
                <a:solidFill>
                  <a:srgbClr val="C00000"/>
                </a:solidFill>
                <a:latin typeface="Arial" pitchFamily="34" charset="0"/>
                <a:cs typeface="Arial" pitchFamily="34" charset="0"/>
              </a:rPr>
              <a:t>INVESTIGAÇÃO CRIMINAL</a:t>
            </a:r>
          </a:p>
          <a:p>
            <a:pPr algn="ctr"/>
            <a:endParaRPr lang="pt-PT" sz="2800" b="0" dirty="0">
              <a:solidFill>
                <a:schemeClr val="tx1"/>
              </a:solidFill>
              <a:latin typeface="Arial" pitchFamily="34" charset="0"/>
              <a:cs typeface="Arial" pitchFamily="34" charset="0"/>
            </a:endParaRPr>
          </a:p>
          <a:p>
            <a:pPr algn="ctr"/>
            <a:r>
              <a:rPr lang="pt-PT" sz="2800" b="0" dirty="0">
                <a:solidFill>
                  <a:schemeClr val="tx1"/>
                </a:solidFill>
                <a:latin typeface="Arial" pitchFamily="34" charset="0"/>
                <a:cs typeface="Arial" pitchFamily="34" charset="0"/>
              </a:rPr>
              <a:t>Sessão n.º </a:t>
            </a:r>
            <a:r>
              <a:rPr lang="pt-PT" sz="2800" b="0" dirty="0" smtClean="0">
                <a:solidFill>
                  <a:schemeClr val="tx1"/>
                </a:solidFill>
                <a:latin typeface="Arial" pitchFamily="34" charset="0"/>
                <a:cs typeface="Arial" pitchFamily="34" charset="0"/>
              </a:rPr>
              <a:t>6</a:t>
            </a:r>
            <a:endParaRPr lang="pt-PT" sz="2800" b="0" dirty="0">
              <a:solidFill>
                <a:schemeClr val="tx1"/>
              </a:solidFill>
              <a:latin typeface="Arial" pitchFamily="34" charset="0"/>
              <a:cs typeface="Arial" pitchFamily="34" charset="0"/>
            </a:endParaRPr>
          </a:p>
          <a:p>
            <a:pPr algn="ctr"/>
            <a:r>
              <a:rPr lang="pt-PT" sz="2800" b="0" dirty="0">
                <a:solidFill>
                  <a:schemeClr val="tx1"/>
                </a:solidFill>
                <a:latin typeface="Arial" pitchFamily="34" charset="0"/>
                <a:cs typeface="Arial" pitchFamily="34" charset="0"/>
              </a:rPr>
              <a:t>Tempo Escolar – </a:t>
            </a:r>
            <a:r>
              <a:rPr lang="pt-PT" sz="2800" b="0" dirty="0" smtClean="0">
                <a:solidFill>
                  <a:schemeClr val="tx1"/>
                </a:solidFill>
                <a:latin typeface="Arial" pitchFamily="34" charset="0"/>
                <a:cs typeface="Arial" pitchFamily="34" charset="0"/>
              </a:rPr>
              <a:t>100</a:t>
            </a:r>
            <a:r>
              <a:rPr lang="pt-PT" sz="2800" b="0" dirty="0">
                <a:solidFill>
                  <a:schemeClr val="tx1"/>
                </a:solidFill>
                <a:latin typeface="Arial" pitchFamily="34" charset="0"/>
                <a:cs typeface="Arial" pitchFamily="34" charset="0"/>
              </a:rPr>
              <a:t>’</a:t>
            </a:r>
          </a:p>
        </p:txBody>
      </p:sp>
      <p:sp>
        <p:nvSpPr>
          <p:cNvPr id="3076" name="Rectangle 6"/>
          <p:cNvSpPr>
            <a:spLocks noChangeArrowheads="1"/>
          </p:cNvSpPr>
          <p:nvPr/>
        </p:nvSpPr>
        <p:spPr bwMode="auto">
          <a:xfrm>
            <a:off x="755650" y="0"/>
            <a:ext cx="6840538" cy="1268413"/>
          </a:xfrm>
          <a:prstGeom prst="rect">
            <a:avLst/>
          </a:prstGeom>
          <a:noFill/>
          <a:ln w="9525">
            <a:noFill/>
            <a:round/>
            <a:headEnd/>
            <a:tailEnd/>
          </a:ln>
        </p:spPr>
        <p:txBody>
          <a:bodyPr lIns="0" tIns="0" rIns="0" bIns="0" anchor="ctr"/>
          <a:lstStyle/>
          <a:p>
            <a:pPr algn="ctr">
              <a:lnSpc>
                <a:spcPct val="93000"/>
              </a:lnSpc>
            </a:pPr>
            <a:r>
              <a:rPr lang="pt-BR" sz="3000" dirty="0">
                <a:latin typeface="Arial" pitchFamily="34" charset="0"/>
                <a:cs typeface="Arial" pitchFamily="34" charset="0"/>
              </a:rPr>
              <a:t>CURSO DE FORMAÇÃO DE GUARDAS </a:t>
            </a:r>
            <a:r>
              <a:rPr lang="pt-BR" sz="3000" dirty="0" smtClean="0">
                <a:latin typeface="Arial" pitchFamily="34" charset="0"/>
                <a:cs typeface="Arial" pitchFamily="34" charset="0"/>
              </a:rPr>
              <a:t>2014</a:t>
            </a:r>
            <a:endParaRPr lang="pt-PT" sz="3000" dirty="0">
              <a:latin typeface="Arial" pitchFamily="34" charset="0"/>
              <a:cs typeface="Arial" pitchFamily="34" charset="0"/>
            </a:endParaRPr>
          </a:p>
        </p:txBody>
      </p:sp>
      <p:sp>
        <p:nvSpPr>
          <p:cNvPr id="3077" name="Rectangle 17"/>
          <p:cNvSpPr txBox="1">
            <a:spLocks noGrp="1" noChangeArrowheads="1"/>
          </p:cNvSpPr>
          <p:nvPr/>
        </p:nvSpPr>
        <p:spPr bwMode="auto">
          <a:xfrm>
            <a:off x="8243888" y="6245225"/>
            <a:ext cx="504825" cy="352425"/>
          </a:xfrm>
          <a:prstGeom prst="rect">
            <a:avLst/>
          </a:prstGeom>
          <a:solidFill>
            <a:srgbClr val="000066"/>
          </a:solidFill>
          <a:ln w="9525">
            <a:noFill/>
            <a:miter lim="800000"/>
            <a:headEnd/>
            <a:tailEnd/>
          </a:ln>
        </p:spPr>
        <p:txBody>
          <a:bodyPr/>
          <a:lstStyle/>
          <a:p>
            <a:pPr algn="ctr"/>
            <a:fld id="{12CA8FFA-4C50-49B9-842D-88DE9BE11FBE}" type="slidenum">
              <a:rPr lang="pt-PT" sz="1400">
                <a:solidFill>
                  <a:srgbClr val="FF6600"/>
                </a:solidFill>
              </a:rPr>
              <a:pPr algn="ctr"/>
              <a:t>2</a:t>
            </a:fld>
            <a:endParaRPr lang="pt-PT" sz="1400">
              <a:solidFill>
                <a:srgbClr val="FF660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9"/>
          <p:cNvGraphicFramePr>
            <a:graphicFrameLocks noChangeAspect="1"/>
          </p:cNvGraphicFramePr>
          <p:nvPr/>
        </p:nvGraphicFramePr>
        <p:xfrm>
          <a:off x="503238" y="1412776"/>
          <a:ext cx="8640762" cy="5715000"/>
        </p:xfrm>
        <a:graphic>
          <a:graphicData uri="http://schemas.openxmlformats.org/presentationml/2006/ole">
            <mc:AlternateContent xmlns:mc="http://schemas.openxmlformats.org/markup-compatibility/2006">
              <mc:Choice xmlns:v="urn:schemas-microsoft-com:vml" Requires="v">
                <p:oleObj spid="_x0000_s1032" name="Document" r:id="rId4" imgW="6494312" imgH="4618530" progId="Word.Document.8">
                  <p:embed/>
                </p:oleObj>
              </mc:Choice>
              <mc:Fallback>
                <p:oleObj name="Document" r:id="rId4" imgW="6494312" imgH="4618530"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1412776"/>
                        <a:ext cx="8640762" cy="57150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4" name="Marcador de Posição do Número do Diapositivo 3"/>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ADBC0223-D7A6-4AE0-96A5-3AA19CDE655C}" type="slidenum">
              <a:rPr lang="pt-PT" sz="1100" b="0" u="sng">
                <a:latin typeface="+mn-lt"/>
                <a:cs typeface="+mn-cs"/>
              </a:rPr>
              <a:pPr algn="ctr" defTabSz="914400">
                <a:lnSpc>
                  <a:spcPct val="100000"/>
                </a:lnSpc>
                <a:spcBef>
                  <a:spcPts val="600"/>
                </a:spcBef>
                <a:buFontTx/>
                <a:buNone/>
                <a:defRPr/>
              </a:pPr>
              <a:t>20</a:t>
            </a:fld>
            <a:endParaRPr lang="pt-PT" sz="1100" b="0" u="sng" dirty="0">
              <a:latin typeface="+mn-lt"/>
              <a:cs typeface="+mn-cs"/>
            </a:endParaRPr>
          </a:p>
        </p:txBody>
      </p:sp>
      <p:sp>
        <p:nvSpPr>
          <p:cNvPr id="12292" name="Rectangle 17"/>
          <p:cNvSpPr txBox="1">
            <a:spLocks noGrp="1" noChangeArrowheads="1"/>
          </p:cNvSpPr>
          <p:nvPr/>
        </p:nvSpPr>
        <p:spPr bwMode="auto">
          <a:xfrm>
            <a:off x="8459663" y="6388943"/>
            <a:ext cx="504825" cy="352425"/>
          </a:xfrm>
          <a:prstGeom prst="rect">
            <a:avLst/>
          </a:prstGeom>
          <a:solidFill>
            <a:srgbClr val="000066"/>
          </a:solidFill>
          <a:ln w="9525">
            <a:noFill/>
            <a:miter lim="800000"/>
            <a:headEnd/>
            <a:tailEnd/>
          </a:ln>
        </p:spPr>
        <p:txBody>
          <a:bodyPr/>
          <a:lstStyle/>
          <a:p>
            <a:pPr algn="ctr">
              <a:lnSpc>
                <a:spcPct val="100000"/>
              </a:lnSpc>
              <a:buFontTx/>
              <a:buNone/>
            </a:pPr>
            <a:fld id="{8F79F79C-4CD2-42D9-B069-70F7E3BB352F}" type="slidenum">
              <a:rPr lang="pt-PT" sz="1400">
                <a:solidFill>
                  <a:srgbClr val="FF6600"/>
                </a:solidFill>
                <a:latin typeface="Arial" pitchFamily="34" charset="0"/>
              </a:rPr>
              <a:pPr algn="ctr">
                <a:lnSpc>
                  <a:spcPct val="100000"/>
                </a:lnSpc>
                <a:buFontTx/>
                <a:buNone/>
              </a:pPr>
              <a:t>20</a:t>
            </a:fld>
            <a:endParaRPr lang="pt-PT" sz="1400" dirty="0">
              <a:solidFill>
                <a:srgbClr val="FF6600"/>
              </a:solidFill>
              <a:latin typeface="Arial" pitchFamily="34" charset="0"/>
            </a:endParaRPr>
          </a:p>
        </p:txBody>
      </p:sp>
      <p:sp>
        <p:nvSpPr>
          <p:cNvPr id="7"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INSTRUMENTOS MECÂNICOS</a:t>
            </a:r>
            <a:endParaRPr lang="pt-PT" sz="3200" b="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37541722-0CD2-4A89-8661-C4CFE3415A5C}" type="slidenum">
              <a:rPr lang="pt-PT" sz="1100" b="0" u="sng">
                <a:latin typeface="+mn-lt"/>
                <a:cs typeface="+mn-cs"/>
              </a:rPr>
              <a:pPr algn="ctr" defTabSz="914400">
                <a:lnSpc>
                  <a:spcPct val="100000"/>
                </a:lnSpc>
                <a:spcBef>
                  <a:spcPts val="600"/>
                </a:spcBef>
                <a:buFontTx/>
                <a:buNone/>
                <a:defRPr/>
              </a:pPr>
              <a:t>21</a:t>
            </a:fld>
            <a:endParaRPr lang="pt-PT" sz="1100" b="0" u="sng" dirty="0">
              <a:latin typeface="+mn-lt"/>
              <a:cs typeface="+mn-cs"/>
            </a:endParaRPr>
          </a:p>
        </p:txBody>
      </p:sp>
      <p:sp>
        <p:nvSpPr>
          <p:cNvPr id="14339" name="Rectangle 11"/>
          <p:cNvSpPr>
            <a:spLocks noChangeArrowheads="1"/>
          </p:cNvSpPr>
          <p:nvPr/>
        </p:nvSpPr>
        <p:spPr bwMode="auto">
          <a:xfrm>
            <a:off x="571500" y="1500188"/>
            <a:ext cx="7812088" cy="5213350"/>
          </a:xfrm>
          <a:prstGeom prst="rect">
            <a:avLst/>
          </a:prstGeom>
          <a:noFill/>
          <a:ln w="9525" algn="ctr">
            <a:noFill/>
            <a:miter lim="800000"/>
            <a:headEnd/>
            <a:tailEnd/>
          </a:ln>
        </p:spPr>
        <p:txBody>
          <a:bodyPr>
            <a:spAutoFit/>
          </a:bodyPr>
          <a:lstStyle/>
          <a:p>
            <a:pPr defTabSz="914400"/>
            <a:r>
              <a:rPr lang="pt-PT">
                <a:solidFill>
                  <a:srgbClr val="CC9900"/>
                </a:solidFill>
                <a:latin typeface="Arial" pitchFamily="34" charset="0"/>
              </a:rPr>
              <a:t>ESCORIAÇÕES</a:t>
            </a:r>
          </a:p>
          <a:p>
            <a:pPr algn="just" defTabSz="914400"/>
            <a:r>
              <a:rPr lang="pt-PT" sz="2200">
                <a:solidFill>
                  <a:schemeClr val="tx1"/>
                </a:solidFill>
                <a:latin typeface="Arial" pitchFamily="34" charset="0"/>
              </a:rPr>
              <a:t>Destruição das camadas mais superficiais da pele, pela acção de um instrumento, não indo para além da epiderme.</a:t>
            </a:r>
          </a:p>
          <a:p>
            <a:pPr algn="just" defTabSz="914400"/>
            <a:endParaRPr lang="pt-PT" sz="2200">
              <a:solidFill>
                <a:srgbClr val="003366"/>
              </a:solidFill>
              <a:latin typeface="Arial" pitchFamily="34" charset="0"/>
            </a:endParaRPr>
          </a:p>
          <a:p>
            <a:pPr defTabSz="914400"/>
            <a:r>
              <a:rPr lang="pt-PT">
                <a:solidFill>
                  <a:srgbClr val="CC9900"/>
                </a:solidFill>
                <a:latin typeface="Arial" pitchFamily="34" charset="0"/>
              </a:rPr>
              <a:t>EQUIMOSES</a:t>
            </a:r>
          </a:p>
          <a:p>
            <a:pPr algn="just" defTabSz="914400"/>
            <a:r>
              <a:rPr lang="pt-PT" sz="2200">
                <a:solidFill>
                  <a:schemeClr val="tx1"/>
                </a:solidFill>
                <a:latin typeface="Arial" pitchFamily="34" charset="0"/>
              </a:rPr>
              <a:t>Ou “NÓDOAS NEGRAS” são lesões que resultam de uma acção contusa sofrida em vida, provocando hemorragias subcutâneas.</a:t>
            </a:r>
          </a:p>
          <a:p>
            <a:pPr algn="just" defTabSz="914400"/>
            <a:endParaRPr lang="pt-PT" sz="2200">
              <a:solidFill>
                <a:srgbClr val="003366"/>
              </a:solidFill>
              <a:latin typeface="Arial" pitchFamily="34" charset="0"/>
            </a:endParaRPr>
          </a:p>
        </p:txBody>
      </p:sp>
      <p:sp>
        <p:nvSpPr>
          <p:cNvPr id="14340"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6F715FA6-6DEB-42BB-8600-5F2FED70AAD1}" type="slidenum">
              <a:rPr lang="pt-PT" sz="1400">
                <a:solidFill>
                  <a:srgbClr val="FF6600"/>
                </a:solidFill>
                <a:latin typeface="Arial" pitchFamily="34" charset="0"/>
              </a:rPr>
              <a:pPr algn="ctr">
                <a:lnSpc>
                  <a:spcPct val="100000"/>
                </a:lnSpc>
                <a:buFontTx/>
                <a:buNone/>
              </a:pPr>
              <a:t>21</a:t>
            </a:fld>
            <a:endParaRPr lang="pt-PT" sz="1400">
              <a:solidFill>
                <a:srgbClr val="FF6600"/>
              </a:solidFill>
              <a:latin typeface="Arial" pitchFamily="34" charset="0"/>
            </a:endParaRPr>
          </a:p>
        </p:txBody>
      </p:sp>
      <p:sp>
        <p:nvSpPr>
          <p:cNvPr id="14341"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a:latin typeface="Arial" pitchFamily="34" charset="0"/>
                <a:cs typeface="Arial" pitchFamily="34" charset="0"/>
              </a:rPr>
              <a:t>TIPOS DE LESÕES</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F8BAAF17-BFDB-4486-BC5B-46D45DE27279}" type="slidenum">
              <a:rPr lang="pt-PT" sz="1100" b="0" u="sng">
                <a:latin typeface="+mn-lt"/>
                <a:cs typeface="+mn-cs"/>
              </a:rPr>
              <a:pPr algn="ctr" defTabSz="914400">
                <a:lnSpc>
                  <a:spcPct val="100000"/>
                </a:lnSpc>
                <a:spcBef>
                  <a:spcPts val="600"/>
                </a:spcBef>
                <a:buFontTx/>
                <a:buNone/>
                <a:defRPr/>
              </a:pPr>
              <a:t>22</a:t>
            </a:fld>
            <a:endParaRPr lang="pt-PT" sz="1100" b="0" u="sng" dirty="0">
              <a:latin typeface="+mn-lt"/>
              <a:cs typeface="+mn-cs"/>
            </a:endParaRPr>
          </a:p>
        </p:txBody>
      </p:sp>
      <p:sp>
        <p:nvSpPr>
          <p:cNvPr id="14340" name="Rectangle 11"/>
          <p:cNvSpPr>
            <a:spLocks noChangeArrowheads="1"/>
          </p:cNvSpPr>
          <p:nvPr/>
        </p:nvSpPr>
        <p:spPr bwMode="auto">
          <a:xfrm>
            <a:off x="571500" y="1341438"/>
            <a:ext cx="7812088" cy="6056312"/>
          </a:xfrm>
          <a:prstGeom prst="rect">
            <a:avLst/>
          </a:prstGeom>
          <a:noFill/>
          <a:ln w="9525" algn="ctr">
            <a:noFill/>
            <a:miter lim="800000"/>
            <a:headEnd/>
            <a:tailEnd/>
          </a:ln>
        </p:spPr>
        <p:txBody>
          <a:bodyPr>
            <a:spAutoFit/>
          </a:bodyPr>
          <a:lstStyle/>
          <a:p>
            <a:pPr defTabSz="914400">
              <a:lnSpc>
                <a:spcPct val="120000"/>
              </a:lnSpc>
              <a:defRPr/>
            </a:pPr>
            <a:r>
              <a:rPr lang="pt-PT" dirty="0">
                <a:solidFill>
                  <a:srgbClr val="CC9900"/>
                </a:solidFill>
                <a:latin typeface="Arial" pitchFamily="34" charset="0"/>
              </a:rPr>
              <a:t>HEMATOMAS:</a:t>
            </a:r>
          </a:p>
          <a:p>
            <a:pPr algn="just" defTabSz="914400">
              <a:lnSpc>
                <a:spcPct val="120000"/>
              </a:lnSpc>
              <a:defRPr/>
            </a:pPr>
            <a:r>
              <a:rPr lang="pt-PT" sz="2200" b="0" dirty="0">
                <a:solidFill>
                  <a:schemeClr val="tx1"/>
                </a:solidFill>
                <a:latin typeface="Arial" pitchFamily="34" charset="0"/>
              </a:rPr>
              <a:t>É uma colecção de sangue de numa cavidade neoformada (ex: olho negro), podendo não se manifestar </a:t>
            </a:r>
            <a:r>
              <a:rPr lang="pt-PT" sz="2200" b="0" dirty="0" smtClean="0">
                <a:solidFill>
                  <a:schemeClr val="tx1"/>
                </a:solidFill>
                <a:latin typeface="Arial" pitchFamily="34" charset="0"/>
              </a:rPr>
              <a:t>à superfície </a:t>
            </a:r>
            <a:r>
              <a:rPr lang="pt-PT" sz="2200" b="0" dirty="0">
                <a:solidFill>
                  <a:schemeClr val="tx1"/>
                </a:solidFill>
                <a:latin typeface="Arial" pitchFamily="34" charset="0"/>
              </a:rPr>
              <a:t>da pele ou revelar-se mais  em locais diversos dos traumatizados  </a:t>
            </a:r>
          </a:p>
          <a:p>
            <a:pPr algn="just" defTabSz="914400">
              <a:lnSpc>
                <a:spcPct val="120000"/>
              </a:lnSpc>
              <a:defRPr/>
            </a:pPr>
            <a:r>
              <a:rPr lang="pt-PT" sz="2200" b="0" dirty="0">
                <a:solidFill>
                  <a:schemeClr val="tx1"/>
                </a:solidFill>
                <a:latin typeface="Arial" pitchFamily="34" charset="0"/>
              </a:rPr>
              <a:t> </a:t>
            </a:r>
          </a:p>
          <a:p>
            <a:pPr algn="just" defTabSz="914400">
              <a:lnSpc>
                <a:spcPct val="120000"/>
              </a:lnSpc>
              <a:defRPr/>
            </a:pPr>
            <a:r>
              <a:rPr lang="pt-PT" dirty="0">
                <a:solidFill>
                  <a:srgbClr val="CC9900"/>
                </a:solidFill>
                <a:latin typeface="Arial" pitchFamily="34" charset="0"/>
              </a:rPr>
              <a:t>FERIMENTOS: </a:t>
            </a:r>
            <a:endParaRPr lang="pt-PT" dirty="0">
              <a:solidFill>
                <a:srgbClr val="CC9900"/>
              </a:solidFill>
            </a:endParaRPr>
          </a:p>
          <a:p>
            <a:pPr algn="just" defTabSz="914400">
              <a:defRPr/>
            </a:pPr>
            <a:r>
              <a:rPr lang="pt-PT" sz="2200" b="0" dirty="0">
                <a:solidFill>
                  <a:schemeClr val="tx1"/>
                </a:solidFill>
                <a:latin typeface="Arial" pitchFamily="34" charset="0"/>
              </a:rPr>
              <a:t>São soluções de continuidade na pele que permitem presumir a natureza do instrumento que os produziu.</a:t>
            </a:r>
          </a:p>
          <a:p>
            <a:pPr algn="just" defTabSz="914400">
              <a:defRPr/>
            </a:pPr>
            <a:endParaRPr lang="pt-PT" sz="2200" b="0" dirty="0">
              <a:solidFill>
                <a:schemeClr val="tx1"/>
              </a:solidFill>
              <a:latin typeface="Arial" pitchFamily="34" charset="0"/>
            </a:endParaRPr>
          </a:p>
          <a:p>
            <a:pPr algn="just" defTabSz="914400">
              <a:defRPr/>
            </a:pPr>
            <a:endParaRPr lang="pt-PT" sz="2200" dirty="0">
              <a:solidFill>
                <a:schemeClr val="accent6">
                  <a:lumMod val="50000"/>
                </a:schemeClr>
              </a:solidFill>
              <a:latin typeface="Arial" pitchFamily="34" charset="0"/>
            </a:endParaRPr>
          </a:p>
          <a:p>
            <a:pPr algn="just" defTabSz="914400">
              <a:defRPr/>
            </a:pPr>
            <a:endParaRPr lang="pt-PT" sz="2200" dirty="0">
              <a:solidFill>
                <a:srgbClr val="003366"/>
              </a:solidFill>
              <a:latin typeface="Arial" pitchFamily="34" charset="0"/>
            </a:endParaRPr>
          </a:p>
          <a:p>
            <a:pPr algn="just" defTabSz="914400">
              <a:defRPr/>
            </a:pPr>
            <a:endParaRPr lang="pt-PT" sz="2200" dirty="0">
              <a:solidFill>
                <a:srgbClr val="003366"/>
              </a:solidFill>
              <a:latin typeface="Arial" pitchFamily="34" charset="0"/>
            </a:endParaRPr>
          </a:p>
        </p:txBody>
      </p:sp>
      <p:sp>
        <p:nvSpPr>
          <p:cNvPr id="15364"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AE402035-6B3A-4126-A7F8-FEA377C710D3}" type="slidenum">
              <a:rPr lang="pt-PT" sz="1400">
                <a:solidFill>
                  <a:srgbClr val="FF6600"/>
                </a:solidFill>
                <a:latin typeface="Arial" pitchFamily="34" charset="0"/>
              </a:rPr>
              <a:pPr algn="ctr">
                <a:lnSpc>
                  <a:spcPct val="100000"/>
                </a:lnSpc>
                <a:buFontTx/>
                <a:buNone/>
              </a:pPr>
              <a:t>22</a:t>
            </a:fld>
            <a:endParaRPr lang="pt-PT" sz="1400">
              <a:solidFill>
                <a:srgbClr val="FF6600"/>
              </a:solidFill>
              <a:latin typeface="Arial" pitchFamily="34" charset="0"/>
            </a:endParaRPr>
          </a:p>
        </p:txBody>
      </p:sp>
      <p:sp>
        <p:nvSpPr>
          <p:cNvPr id="15365" name="Text Box 7"/>
          <p:cNvSpPr txBox="1">
            <a:spLocks noChangeArrowheads="1"/>
          </p:cNvSpPr>
          <p:nvPr/>
        </p:nvSpPr>
        <p:spPr bwMode="auto">
          <a:xfrm>
            <a:off x="1041400" y="5216525"/>
            <a:ext cx="2101850" cy="1433513"/>
          </a:xfrm>
          <a:prstGeom prst="rect">
            <a:avLst/>
          </a:prstGeom>
          <a:noFill/>
          <a:ln w="19050">
            <a:noFill/>
            <a:miter lim="800000"/>
            <a:headEnd/>
            <a:tailEnd/>
          </a:ln>
        </p:spPr>
        <p:txBody>
          <a:bodyPr>
            <a:spAutoFit/>
          </a:bodyPr>
          <a:lstStyle/>
          <a:p>
            <a:pPr defTabSz="914400" eaLnBrk="1" hangingPunct="1">
              <a:lnSpc>
                <a:spcPct val="100000"/>
              </a:lnSpc>
              <a:spcBef>
                <a:spcPct val="50000"/>
              </a:spcBef>
              <a:buFontTx/>
              <a:buNone/>
            </a:pPr>
            <a:r>
              <a:rPr lang="pt-PT" sz="2200" b="0">
                <a:solidFill>
                  <a:schemeClr val="tx1"/>
                </a:solidFill>
                <a:latin typeface="Arial" pitchFamily="34" charset="0"/>
              </a:rPr>
              <a:t>- Contusos;</a:t>
            </a:r>
          </a:p>
          <a:p>
            <a:pPr defTabSz="914400" eaLnBrk="1" hangingPunct="1">
              <a:lnSpc>
                <a:spcPct val="100000"/>
              </a:lnSpc>
              <a:spcBef>
                <a:spcPct val="50000"/>
              </a:spcBef>
              <a:buFontTx/>
              <a:buNone/>
            </a:pPr>
            <a:r>
              <a:rPr lang="pt-PT" sz="2200" b="0">
                <a:solidFill>
                  <a:schemeClr val="tx1"/>
                </a:solidFill>
                <a:latin typeface="Arial" pitchFamily="34" charset="0"/>
              </a:rPr>
              <a:t>- Cortantes;</a:t>
            </a:r>
          </a:p>
          <a:p>
            <a:pPr defTabSz="914400" eaLnBrk="1" hangingPunct="1">
              <a:lnSpc>
                <a:spcPct val="100000"/>
              </a:lnSpc>
              <a:spcBef>
                <a:spcPct val="50000"/>
              </a:spcBef>
              <a:buFontTx/>
              <a:buNone/>
            </a:pPr>
            <a:r>
              <a:rPr lang="pt-PT" sz="2200" b="0">
                <a:solidFill>
                  <a:schemeClr val="tx1"/>
                </a:solidFill>
                <a:latin typeface="Arial" pitchFamily="34" charset="0"/>
              </a:rPr>
              <a:t>- Perfurantes.</a:t>
            </a:r>
          </a:p>
        </p:txBody>
      </p:sp>
      <p:sp>
        <p:nvSpPr>
          <p:cNvPr id="15366" name="CaixaDeTexto 8"/>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TIPOS DE LESÕES</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41A"/>
          <p:cNvPicPr>
            <a:picLocks noGrp="1" noChangeAspect="1" noChangeArrowheads="1"/>
          </p:cNvPicPr>
          <p:nvPr>
            <p:ph type="body" idx="1"/>
          </p:nvPr>
        </p:nvPicPr>
        <p:blipFill>
          <a:blip r:embed="rId2" cstate="print">
            <a:lum contrast="18000"/>
          </a:blip>
          <a:srcRect/>
          <a:stretch>
            <a:fillRect/>
          </a:stretch>
        </p:blipFill>
        <p:spPr bwMode="auto">
          <a:xfrm>
            <a:off x="611188" y="1628775"/>
            <a:ext cx="2665412" cy="3529013"/>
          </a:xfrm>
          <a:noFill/>
          <a:ln>
            <a:miter lim="800000"/>
            <a:headEnd/>
            <a:tailEnd/>
          </a:ln>
        </p:spPr>
      </p:pic>
      <p:pic>
        <p:nvPicPr>
          <p:cNvPr id="16387" name="Picture 6" descr="36C"/>
          <p:cNvPicPr>
            <a:picLocks noChangeAspect="1" noChangeArrowheads="1"/>
          </p:cNvPicPr>
          <p:nvPr/>
        </p:nvPicPr>
        <p:blipFill>
          <a:blip r:embed="rId3" cstate="print">
            <a:lum bright="12000" contrast="30000"/>
          </a:blip>
          <a:srcRect/>
          <a:stretch>
            <a:fillRect/>
          </a:stretch>
        </p:blipFill>
        <p:spPr bwMode="auto">
          <a:xfrm>
            <a:off x="5219700" y="1628775"/>
            <a:ext cx="2374900" cy="3529013"/>
          </a:xfrm>
          <a:prstGeom prst="rect">
            <a:avLst/>
          </a:prstGeom>
          <a:noFill/>
          <a:ln w="9525">
            <a:noFill/>
            <a:miter lim="800000"/>
            <a:headEnd/>
            <a:tailEnd/>
          </a:ln>
        </p:spPr>
      </p:pic>
      <p:sp>
        <p:nvSpPr>
          <p:cNvPr id="16388" name="Text Box 4"/>
          <p:cNvSpPr txBox="1">
            <a:spLocks noChangeArrowheads="1"/>
          </p:cNvSpPr>
          <p:nvPr/>
        </p:nvSpPr>
        <p:spPr bwMode="auto">
          <a:xfrm>
            <a:off x="323850" y="5445125"/>
            <a:ext cx="3024188" cy="1446213"/>
          </a:xfrm>
          <a:prstGeom prst="rect">
            <a:avLst/>
          </a:prstGeom>
          <a:noFill/>
          <a:ln w="12700">
            <a:noFill/>
            <a:miter lim="800000"/>
            <a:headEnd type="none" w="sm" len="sm"/>
            <a:tailEnd type="none" w="sm" len="sm"/>
          </a:ln>
        </p:spPr>
        <p:txBody>
          <a:bodyPr>
            <a:spAutoFit/>
          </a:bodyPr>
          <a:lstStyle/>
          <a:p>
            <a:pPr algn="ctr">
              <a:lnSpc>
                <a:spcPct val="100000"/>
              </a:lnSpc>
              <a:spcBef>
                <a:spcPct val="50000"/>
              </a:spcBef>
              <a:buFontTx/>
              <a:buNone/>
            </a:pPr>
            <a:r>
              <a:rPr lang="pt-PT" sz="2200" b="0">
                <a:solidFill>
                  <a:schemeClr val="tx1"/>
                </a:solidFill>
                <a:latin typeface="Arial" pitchFamily="34" charset="0"/>
                <a:cs typeface="Arial" pitchFamily="34" charset="0"/>
              </a:rPr>
              <a:t>Lesões corto-contundentes com recurso a um machado.</a:t>
            </a:r>
          </a:p>
        </p:txBody>
      </p:sp>
      <p:sp>
        <p:nvSpPr>
          <p:cNvPr id="16389" name="Text Box 4"/>
          <p:cNvSpPr txBox="1">
            <a:spLocks noChangeArrowheads="1"/>
          </p:cNvSpPr>
          <p:nvPr/>
        </p:nvSpPr>
        <p:spPr bwMode="auto">
          <a:xfrm>
            <a:off x="4787900" y="5516563"/>
            <a:ext cx="3024188" cy="769937"/>
          </a:xfrm>
          <a:prstGeom prst="rect">
            <a:avLst/>
          </a:prstGeom>
          <a:noFill/>
          <a:ln w="12700">
            <a:noFill/>
            <a:miter lim="800000"/>
            <a:headEnd type="none" w="sm" len="sm"/>
            <a:tailEnd type="none" w="sm" len="sm"/>
          </a:ln>
        </p:spPr>
        <p:txBody>
          <a:bodyPr>
            <a:spAutoFit/>
          </a:bodyPr>
          <a:lstStyle/>
          <a:p>
            <a:pPr algn="ctr">
              <a:lnSpc>
                <a:spcPct val="100000"/>
              </a:lnSpc>
              <a:spcBef>
                <a:spcPct val="50000"/>
              </a:spcBef>
              <a:buFontTx/>
              <a:buNone/>
            </a:pPr>
            <a:r>
              <a:rPr lang="pt-PT" sz="2200" b="0">
                <a:solidFill>
                  <a:schemeClr val="tx1"/>
                </a:solidFill>
                <a:latin typeface="Arial" pitchFamily="34" charset="0"/>
                <a:cs typeface="Arial" pitchFamily="34" charset="0"/>
              </a:rPr>
              <a:t>Múltiplos hematomas não recentes.</a:t>
            </a:r>
          </a:p>
        </p:txBody>
      </p:sp>
      <p:sp>
        <p:nvSpPr>
          <p:cNvPr id="16390"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EE0A441C-C074-4173-83C9-CB077468905C}" type="slidenum">
              <a:rPr lang="pt-PT" sz="1400">
                <a:solidFill>
                  <a:srgbClr val="FF6600"/>
                </a:solidFill>
                <a:latin typeface="Arial" pitchFamily="34" charset="0"/>
              </a:rPr>
              <a:pPr algn="ctr">
                <a:lnSpc>
                  <a:spcPct val="100000"/>
                </a:lnSpc>
                <a:buFontTx/>
                <a:buNone/>
              </a:pPr>
              <a:t>23</a:t>
            </a:fld>
            <a:endParaRPr lang="pt-PT" sz="1400">
              <a:solidFill>
                <a:srgbClr val="FF6600"/>
              </a:solidFill>
              <a:latin typeface="Arial" pitchFamily="34" charset="0"/>
            </a:endParaRPr>
          </a:p>
        </p:txBody>
      </p:sp>
      <p:sp>
        <p:nvSpPr>
          <p:cNvPr id="16391" name="CaixaDeTexto 7"/>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TIPOS DE LESÕES</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4859338" y="5373688"/>
            <a:ext cx="3611562" cy="863600"/>
          </a:xfrm>
          <a:noFill/>
          <a:ln>
            <a:miter lim="800000"/>
            <a:headEnd/>
            <a:tailEnd/>
          </a:ln>
        </p:spPr>
        <p:txBody>
          <a:bodyPr vert="horz" wrap="square" lIns="91440" tIns="45720" rIns="91440" bIns="45720" numCol="1" anchor="t" anchorCtr="0" compatLnSpc="1">
            <a:prstTxWarp prst="textNoShape">
              <a:avLst/>
            </a:prstTxWarp>
          </a:bodyPr>
          <a:lstStyle/>
          <a:p>
            <a:pPr algn="ctr">
              <a:buFont typeface="StarSymbol" charset="0"/>
              <a:buNone/>
            </a:pPr>
            <a:r>
              <a:rPr lang="pt-PT" sz="2400" smtClean="0">
                <a:latin typeface="Arial" pitchFamily="34" charset="0"/>
              </a:rPr>
              <a:t>    </a:t>
            </a:r>
            <a:r>
              <a:rPr lang="pt-PT" sz="2400" smtClean="0">
                <a:solidFill>
                  <a:schemeClr val="tx1"/>
                </a:solidFill>
                <a:latin typeface="Arial" pitchFamily="34" charset="0"/>
              </a:rPr>
              <a:t>Equimose resultante de contusão.</a:t>
            </a:r>
          </a:p>
        </p:txBody>
      </p:sp>
      <p:pic>
        <p:nvPicPr>
          <p:cNvPr id="17411" name="Picture 5" descr="54A"/>
          <p:cNvPicPr>
            <a:picLocks noChangeAspect="1" noChangeArrowheads="1"/>
          </p:cNvPicPr>
          <p:nvPr/>
        </p:nvPicPr>
        <p:blipFill>
          <a:blip r:embed="rId2" cstate="print">
            <a:lum bright="-12000" contrast="36000"/>
          </a:blip>
          <a:srcRect/>
          <a:stretch>
            <a:fillRect/>
          </a:stretch>
        </p:blipFill>
        <p:spPr bwMode="auto">
          <a:xfrm>
            <a:off x="539750" y="1484313"/>
            <a:ext cx="2808288" cy="3746500"/>
          </a:xfrm>
          <a:prstGeom prst="rect">
            <a:avLst/>
          </a:prstGeom>
          <a:noFill/>
          <a:ln w="9525">
            <a:noFill/>
            <a:miter lim="800000"/>
            <a:headEnd/>
            <a:tailEnd/>
          </a:ln>
        </p:spPr>
      </p:pic>
      <p:pic>
        <p:nvPicPr>
          <p:cNvPr id="17412" name="Picture 6" descr="41C"/>
          <p:cNvPicPr>
            <a:picLocks noChangeAspect="1" noChangeArrowheads="1"/>
          </p:cNvPicPr>
          <p:nvPr/>
        </p:nvPicPr>
        <p:blipFill>
          <a:blip r:embed="rId3" cstate="print">
            <a:lum bright="6000" contrast="24000"/>
          </a:blip>
          <a:srcRect/>
          <a:stretch>
            <a:fillRect/>
          </a:stretch>
        </p:blipFill>
        <p:spPr bwMode="auto">
          <a:xfrm>
            <a:off x="5076825" y="1484313"/>
            <a:ext cx="3035300" cy="3644900"/>
          </a:xfrm>
          <a:prstGeom prst="rect">
            <a:avLst/>
          </a:prstGeom>
          <a:noFill/>
          <a:ln w="9525">
            <a:noFill/>
            <a:miter lim="800000"/>
            <a:headEnd/>
            <a:tailEnd/>
          </a:ln>
        </p:spPr>
      </p:pic>
      <p:sp>
        <p:nvSpPr>
          <p:cNvPr id="17413" name="Rectangle 7"/>
          <p:cNvSpPr>
            <a:spLocks noChangeArrowheads="1"/>
          </p:cNvSpPr>
          <p:nvPr/>
        </p:nvSpPr>
        <p:spPr bwMode="auto">
          <a:xfrm>
            <a:off x="0" y="5445125"/>
            <a:ext cx="3611563" cy="1127125"/>
          </a:xfrm>
          <a:prstGeom prst="rect">
            <a:avLst/>
          </a:prstGeom>
          <a:noFill/>
          <a:ln w="9525">
            <a:noFill/>
            <a:miter lim="800000"/>
            <a:headEnd/>
            <a:tailEnd/>
          </a:ln>
        </p:spPr>
        <p:txBody>
          <a:bodyPr/>
          <a:lstStyle/>
          <a:p>
            <a:pPr marL="431800" indent="-323850" algn="ctr">
              <a:lnSpc>
                <a:spcPct val="93000"/>
              </a:lnSpc>
              <a:spcAft>
                <a:spcPts val="1425"/>
              </a:spcAft>
              <a:buClr>
                <a:srgbClr val="000000"/>
              </a:buClr>
              <a:buSzPct val="45000"/>
              <a:buFont typeface="StarSymbol" charset="0"/>
              <a:buNone/>
            </a:pPr>
            <a:r>
              <a:rPr lang="pt-PT" b="0">
                <a:solidFill>
                  <a:srgbClr val="000066"/>
                </a:solidFill>
                <a:latin typeface="Arial" pitchFamily="34" charset="0"/>
                <a:cs typeface="Lucida Sans Unicode" pitchFamily="34" charset="0"/>
              </a:rPr>
              <a:t>    </a:t>
            </a:r>
            <a:r>
              <a:rPr lang="pt-PT" b="0">
                <a:solidFill>
                  <a:schemeClr val="tx1"/>
                </a:solidFill>
                <a:latin typeface="Arial" pitchFamily="34" charset="0"/>
                <a:cs typeface="Lucida Sans Unicode" pitchFamily="34" charset="0"/>
              </a:rPr>
              <a:t>Lesões provocadas por objecto corto-perfurante.</a:t>
            </a:r>
          </a:p>
        </p:txBody>
      </p:sp>
      <p:sp>
        <p:nvSpPr>
          <p:cNvPr id="17414"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B2AD618A-0814-4DB7-9942-EEFBBDE4EC4E}" type="slidenum">
              <a:rPr lang="pt-PT" sz="1400">
                <a:solidFill>
                  <a:srgbClr val="FF6600"/>
                </a:solidFill>
                <a:latin typeface="Arial" pitchFamily="34" charset="0"/>
              </a:rPr>
              <a:pPr algn="ctr">
                <a:lnSpc>
                  <a:spcPct val="100000"/>
                </a:lnSpc>
                <a:buFontTx/>
                <a:buNone/>
              </a:pPr>
              <a:t>24</a:t>
            </a:fld>
            <a:endParaRPr lang="pt-PT" sz="1400">
              <a:solidFill>
                <a:srgbClr val="FF6600"/>
              </a:solidFill>
              <a:latin typeface="Arial" pitchFamily="34" charset="0"/>
            </a:endParaRPr>
          </a:p>
        </p:txBody>
      </p:sp>
      <p:sp>
        <p:nvSpPr>
          <p:cNvPr id="17415" name="CaixaDeTexto 7"/>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TIPOS DE LESÕES</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4630738" y="1366838"/>
            <a:ext cx="1584325" cy="1152525"/>
          </a:xfrm>
          <a:prstGeom prst="rect">
            <a:avLst/>
          </a:prstGeom>
          <a:noFill/>
          <a:ln w="38100">
            <a:noFill/>
            <a:miter lim="800000"/>
            <a:headEnd/>
            <a:tailEnd/>
          </a:ln>
        </p:spPr>
        <p:txBody>
          <a:bodyPr wrap="none" anchor="ctr"/>
          <a:lstStyle/>
          <a:p>
            <a:pPr algn="ctr" defTabSz="914400" eaLnBrk="1" hangingPunct="1">
              <a:lnSpc>
                <a:spcPct val="100000"/>
              </a:lnSpc>
              <a:buFontTx/>
              <a:buChar char="•"/>
            </a:pPr>
            <a:r>
              <a:rPr lang="pt-PT" sz="2200">
                <a:solidFill>
                  <a:srgbClr val="003366"/>
                </a:solidFill>
              </a:rPr>
              <a:t> </a:t>
            </a:r>
            <a:r>
              <a:rPr lang="pt-PT" sz="2200" b="0">
                <a:solidFill>
                  <a:schemeClr val="tx1"/>
                </a:solidFill>
                <a:latin typeface="Arial" pitchFamily="34" charset="0"/>
              </a:rPr>
              <a:t>ACTIVA</a:t>
            </a:r>
          </a:p>
          <a:p>
            <a:pPr algn="ctr" defTabSz="914400" eaLnBrk="1" hangingPunct="1">
              <a:lnSpc>
                <a:spcPct val="100000"/>
              </a:lnSpc>
              <a:buFontTx/>
              <a:buNone/>
            </a:pPr>
            <a:endParaRPr lang="pt-PT" sz="2200" b="0">
              <a:solidFill>
                <a:schemeClr val="tx1"/>
              </a:solidFill>
              <a:latin typeface="Arial" pitchFamily="34" charset="0"/>
            </a:endParaRPr>
          </a:p>
          <a:p>
            <a:pPr algn="ctr" defTabSz="914400" eaLnBrk="1" hangingPunct="1">
              <a:lnSpc>
                <a:spcPct val="100000"/>
              </a:lnSpc>
              <a:buFontTx/>
              <a:buChar char="•"/>
            </a:pPr>
            <a:r>
              <a:rPr lang="pt-PT" sz="2200" b="0">
                <a:solidFill>
                  <a:schemeClr val="tx1"/>
                </a:solidFill>
                <a:latin typeface="Arial" pitchFamily="34" charset="0"/>
              </a:rPr>
              <a:t> PASSIVA</a:t>
            </a:r>
          </a:p>
        </p:txBody>
      </p:sp>
      <p:sp>
        <p:nvSpPr>
          <p:cNvPr id="20483" name="Rectangle 6"/>
          <p:cNvSpPr>
            <a:spLocks noChangeArrowheads="1"/>
          </p:cNvSpPr>
          <p:nvPr/>
        </p:nvSpPr>
        <p:spPr bwMode="auto">
          <a:xfrm>
            <a:off x="179388" y="2565400"/>
            <a:ext cx="6000750" cy="1768475"/>
          </a:xfrm>
          <a:prstGeom prst="rect">
            <a:avLst/>
          </a:prstGeom>
          <a:noFill/>
          <a:ln w="38100">
            <a:noFill/>
            <a:miter lim="800000"/>
            <a:headEnd/>
            <a:tailEnd/>
          </a:ln>
        </p:spPr>
        <p:txBody>
          <a:bodyPr>
            <a:spAutoFit/>
          </a:bodyPr>
          <a:lstStyle/>
          <a:p>
            <a:pPr marL="342900" indent="-342900" algn="just" defTabSz="914400" eaLnBrk="1" hangingPunct="1">
              <a:lnSpc>
                <a:spcPct val="95000"/>
              </a:lnSpc>
              <a:spcBef>
                <a:spcPct val="10000"/>
              </a:spcBef>
              <a:buClr>
                <a:schemeClr val="accent2"/>
              </a:buClr>
              <a:buSzPct val="80000"/>
              <a:buFont typeface="Wingdings" pitchFamily="2" charset="2"/>
              <a:buNone/>
            </a:pPr>
            <a:r>
              <a:rPr lang="pt-PT" sz="2200" dirty="0">
                <a:solidFill>
                  <a:schemeClr val="tx1"/>
                </a:solidFill>
                <a:latin typeface="Arial" pitchFamily="34" charset="0"/>
              </a:rPr>
              <a:t>ACTIVA</a:t>
            </a:r>
          </a:p>
          <a:p>
            <a:pPr marL="342900" indent="-342900" algn="just" defTabSz="914400" eaLnBrk="1" hangingPunct="1">
              <a:lnSpc>
                <a:spcPct val="95000"/>
              </a:lnSpc>
              <a:spcBef>
                <a:spcPct val="10000"/>
              </a:spcBef>
              <a:buClr>
                <a:schemeClr val="accent2"/>
              </a:buClr>
              <a:buSzPct val="80000"/>
              <a:buFont typeface="Wingdings" pitchFamily="2" charset="2"/>
              <a:buChar char="l"/>
            </a:pPr>
            <a:r>
              <a:rPr lang="pt-PT" sz="2200" b="0" dirty="0">
                <a:solidFill>
                  <a:schemeClr val="tx1"/>
                </a:solidFill>
                <a:latin typeface="Arial" pitchFamily="34" charset="0"/>
              </a:rPr>
              <a:t>Geralmente nas palmas das mãos e pregas digitais.</a:t>
            </a:r>
          </a:p>
          <a:p>
            <a:pPr marL="342900" indent="-342900" algn="just" defTabSz="914400" eaLnBrk="1" hangingPunct="1">
              <a:lnSpc>
                <a:spcPct val="95000"/>
              </a:lnSpc>
              <a:spcBef>
                <a:spcPct val="10000"/>
              </a:spcBef>
              <a:buClr>
                <a:schemeClr val="accent2"/>
              </a:buClr>
              <a:buSzPct val="80000"/>
              <a:buFont typeface="Wingdings" pitchFamily="2" charset="2"/>
              <a:buChar char="l"/>
            </a:pPr>
            <a:r>
              <a:rPr lang="pt-PT" sz="2200" b="0" dirty="0">
                <a:solidFill>
                  <a:schemeClr val="tx1"/>
                </a:solidFill>
                <a:latin typeface="Arial" pitchFamily="34" charset="0"/>
              </a:rPr>
              <a:t>Indica que a vitima lutou, fez frente ou tentou desarmar o agressor.</a:t>
            </a:r>
          </a:p>
        </p:txBody>
      </p:sp>
      <p:sp>
        <p:nvSpPr>
          <p:cNvPr id="20484" name="Text Box 11"/>
          <p:cNvSpPr txBox="1">
            <a:spLocks noChangeArrowheads="1"/>
          </p:cNvSpPr>
          <p:nvPr/>
        </p:nvSpPr>
        <p:spPr bwMode="auto">
          <a:xfrm>
            <a:off x="214313" y="1739900"/>
            <a:ext cx="4319587" cy="427038"/>
          </a:xfrm>
          <a:prstGeom prst="rect">
            <a:avLst/>
          </a:prstGeom>
          <a:noFill/>
          <a:ln w="38100">
            <a:noFill/>
            <a:miter lim="800000"/>
            <a:headEnd/>
            <a:tailEnd/>
          </a:ln>
        </p:spPr>
        <p:txBody>
          <a:bodyPr>
            <a:spAutoFit/>
          </a:bodyPr>
          <a:lstStyle/>
          <a:p>
            <a:pPr algn="ctr" defTabSz="914400">
              <a:lnSpc>
                <a:spcPct val="100000"/>
              </a:lnSpc>
              <a:spcBef>
                <a:spcPct val="50000"/>
              </a:spcBef>
              <a:buFontTx/>
              <a:buNone/>
            </a:pPr>
            <a:r>
              <a:rPr lang="pt-PT" sz="2200">
                <a:solidFill>
                  <a:srgbClr val="CC9900"/>
                </a:solidFill>
                <a:latin typeface="Arial" pitchFamily="34" charset="0"/>
              </a:rPr>
              <a:t>FERIMENTOS DE DEFESA</a:t>
            </a:r>
          </a:p>
        </p:txBody>
      </p:sp>
      <p:pic>
        <p:nvPicPr>
          <p:cNvPr id="7" name="Picture 16"/>
          <p:cNvPicPr>
            <a:picLocks noChangeAspect="1" noChangeArrowheads="1"/>
          </p:cNvPicPr>
          <p:nvPr/>
        </p:nvPicPr>
        <p:blipFill>
          <a:blip r:embed="rId2" cstate="print"/>
          <a:srcRect/>
          <a:stretch>
            <a:fillRect/>
          </a:stretch>
        </p:blipFill>
        <p:spPr bwMode="auto">
          <a:xfrm>
            <a:off x="6377304" y="2928934"/>
            <a:ext cx="980778" cy="1571636"/>
          </a:xfrm>
          <a:prstGeom prst="rect">
            <a:avLst/>
          </a:prstGeom>
          <a:noFill/>
          <a:ln w="57150" cmpd="tri">
            <a:solidFill>
              <a:srgbClr val="FFFFFF"/>
            </a:solidFill>
            <a:miter lim="800000"/>
            <a:headEnd/>
            <a:tailEnd/>
          </a:ln>
          <a:scene3d>
            <a:camera prst="orthographicFront"/>
            <a:lightRig rig="threePt" dir="t"/>
          </a:scene3d>
          <a:sp3d>
            <a:bevelT w="165100" prst="coolSlant"/>
          </a:sp3d>
        </p:spPr>
      </p:pic>
      <p:pic>
        <p:nvPicPr>
          <p:cNvPr id="8" name="Picture 17" descr="63A"/>
          <p:cNvPicPr>
            <a:picLocks noChangeAspect="1" noChangeArrowheads="1"/>
          </p:cNvPicPr>
          <p:nvPr/>
        </p:nvPicPr>
        <p:blipFill>
          <a:blip r:embed="rId3" cstate="print"/>
          <a:srcRect/>
          <a:stretch>
            <a:fillRect/>
          </a:stretch>
        </p:blipFill>
        <p:spPr bwMode="auto">
          <a:xfrm>
            <a:off x="7500958" y="2928934"/>
            <a:ext cx="1034956" cy="1571636"/>
          </a:xfrm>
          <a:prstGeom prst="rect">
            <a:avLst/>
          </a:prstGeom>
          <a:noFill/>
          <a:ln w="38100" cmpd="tri">
            <a:solidFill>
              <a:srgbClr val="FFFFFF"/>
            </a:solidFill>
            <a:miter lim="800000"/>
            <a:headEnd/>
            <a:tailEnd/>
          </a:ln>
          <a:scene3d>
            <a:camera prst="orthographicFront"/>
            <a:lightRig rig="threePt" dir="t"/>
          </a:scene3d>
          <a:sp3d>
            <a:bevelT w="165100" prst="coolSlant"/>
          </a:sp3d>
        </p:spPr>
      </p:pic>
      <p:sp>
        <p:nvSpPr>
          <p:cNvPr id="20487" name="Rectângulo 9"/>
          <p:cNvSpPr>
            <a:spLocks noChangeArrowheads="1"/>
          </p:cNvSpPr>
          <p:nvPr/>
        </p:nvSpPr>
        <p:spPr bwMode="auto">
          <a:xfrm>
            <a:off x="179388" y="4797425"/>
            <a:ext cx="8286750" cy="1125538"/>
          </a:xfrm>
          <a:prstGeom prst="rect">
            <a:avLst/>
          </a:prstGeom>
          <a:noFill/>
          <a:ln w="38100">
            <a:noFill/>
            <a:miter lim="800000"/>
            <a:headEnd/>
            <a:tailEnd/>
          </a:ln>
        </p:spPr>
        <p:txBody>
          <a:bodyPr>
            <a:spAutoFit/>
          </a:bodyPr>
          <a:lstStyle/>
          <a:p>
            <a:pPr marL="342900" indent="-342900" algn="just" defTabSz="914400" eaLnBrk="1" hangingPunct="1">
              <a:lnSpc>
                <a:spcPct val="95000"/>
              </a:lnSpc>
              <a:spcBef>
                <a:spcPct val="10000"/>
              </a:spcBef>
              <a:buClr>
                <a:schemeClr val="accent2"/>
              </a:buClr>
              <a:buSzPct val="80000"/>
              <a:buFont typeface="Wingdings" pitchFamily="2" charset="2"/>
              <a:buNone/>
            </a:pPr>
            <a:r>
              <a:rPr lang="pt-PT" sz="2200">
                <a:solidFill>
                  <a:schemeClr val="tx1"/>
                </a:solidFill>
                <a:latin typeface="Arial" pitchFamily="34" charset="0"/>
              </a:rPr>
              <a:t>PASSIVA</a:t>
            </a:r>
          </a:p>
          <a:p>
            <a:pPr marL="342900" indent="-342900" algn="just" defTabSz="914400" eaLnBrk="1" hangingPunct="1">
              <a:lnSpc>
                <a:spcPct val="95000"/>
              </a:lnSpc>
              <a:spcBef>
                <a:spcPct val="10000"/>
              </a:spcBef>
              <a:buClr>
                <a:schemeClr val="accent2"/>
              </a:buClr>
              <a:buSzPct val="80000"/>
              <a:buFont typeface="Wingdings" pitchFamily="2" charset="2"/>
              <a:buChar char="l"/>
            </a:pPr>
            <a:r>
              <a:rPr lang="pt-PT" sz="2200" b="0">
                <a:solidFill>
                  <a:schemeClr val="tx1"/>
                </a:solidFill>
                <a:latin typeface="Arial" pitchFamily="34" charset="0"/>
              </a:rPr>
              <a:t>Geralmente no dorso das mãos ou face externa do antebraço.</a:t>
            </a:r>
          </a:p>
          <a:p>
            <a:pPr marL="342900" indent="-342900" algn="just" defTabSz="914400" eaLnBrk="1" hangingPunct="1">
              <a:lnSpc>
                <a:spcPct val="95000"/>
              </a:lnSpc>
              <a:spcBef>
                <a:spcPct val="10000"/>
              </a:spcBef>
              <a:buClr>
                <a:schemeClr val="accent2"/>
              </a:buClr>
              <a:buSzPct val="80000"/>
              <a:buFont typeface="Wingdings" pitchFamily="2" charset="2"/>
              <a:buChar char="l"/>
            </a:pPr>
            <a:r>
              <a:rPr lang="pt-PT" sz="2200" b="0">
                <a:solidFill>
                  <a:schemeClr val="tx1"/>
                </a:solidFill>
                <a:latin typeface="Arial" pitchFamily="34" charset="0"/>
              </a:rPr>
              <a:t>Indica que a vitima tentou proteger - se.</a:t>
            </a:r>
          </a:p>
        </p:txBody>
      </p:sp>
      <p:sp>
        <p:nvSpPr>
          <p:cNvPr id="12" name="Chaveta à esquerda 11"/>
          <p:cNvSpPr/>
          <p:nvPr/>
        </p:nvSpPr>
        <p:spPr bwMode="auto">
          <a:xfrm>
            <a:off x="4356100" y="1412875"/>
            <a:ext cx="571500" cy="1143000"/>
          </a:xfrm>
          <a:prstGeom prst="leftBrace">
            <a:avLst/>
          </a:prstGeom>
          <a:ln>
            <a:solidFill>
              <a:srgbClr val="FF0000"/>
            </a:solidFill>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wrap="none" anchor="ctr"/>
          <a:lstStyle/>
          <a:p>
            <a:pPr defTabSz="914400">
              <a:lnSpc>
                <a:spcPct val="100000"/>
              </a:lnSpc>
              <a:buFontTx/>
              <a:buNone/>
              <a:defRPr/>
            </a:pPr>
            <a:endParaRPr lang="pt-PT" sz="1800" b="0" u="sng">
              <a:ln w="38100">
                <a:solidFill>
                  <a:srgbClr val="FF0000"/>
                </a:solidFill>
              </a:ln>
            </a:endParaRPr>
          </a:p>
        </p:txBody>
      </p:sp>
      <p:sp>
        <p:nvSpPr>
          <p:cNvPr id="11" name="Marcador de Posição do Número do Diapositivo 10"/>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43627CF5-EA96-4444-8154-5CD62786475D}" type="slidenum">
              <a:rPr lang="pt-PT" sz="1100" b="0" u="sng">
                <a:latin typeface="+mn-lt"/>
                <a:cs typeface="+mn-cs"/>
              </a:rPr>
              <a:pPr algn="ctr" defTabSz="914400">
                <a:lnSpc>
                  <a:spcPct val="100000"/>
                </a:lnSpc>
                <a:spcBef>
                  <a:spcPts val="600"/>
                </a:spcBef>
                <a:buFontTx/>
                <a:buNone/>
                <a:defRPr/>
              </a:pPr>
              <a:t>25</a:t>
            </a:fld>
            <a:endParaRPr lang="pt-PT" sz="1100" b="0" u="sng" dirty="0">
              <a:latin typeface="+mn-lt"/>
              <a:cs typeface="+mn-cs"/>
            </a:endParaRPr>
          </a:p>
        </p:txBody>
      </p:sp>
      <p:cxnSp>
        <p:nvCxnSpPr>
          <p:cNvPr id="20490" name="Conexão recta unidireccional 13"/>
          <p:cNvCxnSpPr>
            <a:cxnSpLocks noChangeShapeType="1"/>
          </p:cNvCxnSpPr>
          <p:nvPr/>
        </p:nvCxnSpPr>
        <p:spPr bwMode="auto">
          <a:xfrm>
            <a:off x="6156325" y="1628775"/>
            <a:ext cx="1285875" cy="1143000"/>
          </a:xfrm>
          <a:prstGeom prst="straightConnector1">
            <a:avLst/>
          </a:prstGeom>
          <a:noFill/>
          <a:ln w="57150" algn="ctr">
            <a:solidFill>
              <a:srgbClr val="FF0000"/>
            </a:solidFill>
            <a:round/>
            <a:headEnd/>
            <a:tailEnd type="arrow" w="med" len="med"/>
          </a:ln>
        </p:spPr>
      </p:cxnSp>
      <p:sp>
        <p:nvSpPr>
          <p:cNvPr id="20491"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6787E2A7-25EC-484D-BB6F-E7FF471D7149}" type="slidenum">
              <a:rPr lang="pt-PT" sz="1400">
                <a:solidFill>
                  <a:srgbClr val="FF6600"/>
                </a:solidFill>
                <a:latin typeface="Arial" pitchFamily="34" charset="0"/>
              </a:rPr>
              <a:pPr algn="ctr">
                <a:lnSpc>
                  <a:spcPct val="100000"/>
                </a:lnSpc>
                <a:buFontTx/>
                <a:buNone/>
              </a:pPr>
              <a:t>25</a:t>
            </a:fld>
            <a:endParaRPr lang="pt-PT" sz="1400">
              <a:solidFill>
                <a:srgbClr val="FF6600"/>
              </a:solidFill>
              <a:latin typeface="Arial" pitchFamily="34" charset="0"/>
            </a:endParaRPr>
          </a:p>
        </p:txBody>
      </p:sp>
      <p:pic>
        <p:nvPicPr>
          <p:cNvPr id="2" name="Picture 16"/>
          <p:cNvPicPr>
            <a:picLocks noChangeAspect="1" noChangeArrowheads="1"/>
          </p:cNvPicPr>
          <p:nvPr/>
        </p:nvPicPr>
        <p:blipFill>
          <a:blip r:embed="rId2" cstate="print"/>
          <a:srcRect/>
          <a:stretch>
            <a:fillRect/>
          </a:stretch>
        </p:blipFill>
        <p:spPr bwMode="auto">
          <a:xfrm>
            <a:off x="6367779" y="2963859"/>
            <a:ext cx="980778" cy="1571636"/>
          </a:xfrm>
          <a:prstGeom prst="rect">
            <a:avLst/>
          </a:prstGeom>
          <a:noFill/>
          <a:ln w="57150" cmpd="tri">
            <a:solidFill>
              <a:srgbClr val="FFFFFF"/>
            </a:solidFill>
            <a:miter lim="800000"/>
            <a:headEnd/>
            <a:tailEnd/>
          </a:ln>
          <a:scene3d>
            <a:camera prst="orthographicFront"/>
            <a:lightRig rig="threePt" dir="t"/>
          </a:scene3d>
          <a:sp3d>
            <a:bevelT w="165100" prst="coolSlant"/>
          </a:sp3d>
        </p:spPr>
      </p:pic>
      <p:pic>
        <p:nvPicPr>
          <p:cNvPr id="3" name="Picture 17" descr="63A"/>
          <p:cNvPicPr>
            <a:picLocks noChangeAspect="1" noChangeArrowheads="1"/>
          </p:cNvPicPr>
          <p:nvPr/>
        </p:nvPicPr>
        <p:blipFill>
          <a:blip r:embed="rId3" cstate="print"/>
          <a:srcRect/>
          <a:stretch>
            <a:fillRect/>
          </a:stretch>
        </p:blipFill>
        <p:spPr bwMode="auto">
          <a:xfrm>
            <a:off x="7491433" y="2963859"/>
            <a:ext cx="1034956" cy="1571636"/>
          </a:xfrm>
          <a:prstGeom prst="rect">
            <a:avLst/>
          </a:prstGeom>
          <a:noFill/>
          <a:ln w="38100" cmpd="tri">
            <a:solidFill>
              <a:srgbClr val="FFFFFF"/>
            </a:solidFill>
            <a:miter lim="800000"/>
            <a:headEnd/>
            <a:tailEnd/>
          </a:ln>
          <a:scene3d>
            <a:camera prst="orthographicFront"/>
            <a:lightRig rig="threePt" dir="t"/>
          </a:scene3d>
          <a:sp3d>
            <a:bevelT w="165100" prst="coolSlant"/>
          </a:sp3d>
        </p:spPr>
      </p:pic>
      <p:sp>
        <p:nvSpPr>
          <p:cNvPr id="15" name="Título 1"/>
          <p:cNvSpPr txBox="1">
            <a:spLocks/>
          </p:cNvSpPr>
          <p:nvPr/>
        </p:nvSpPr>
        <p:spPr bwMode="auto">
          <a:xfrm>
            <a:off x="395536" y="124619"/>
            <a:ext cx="7715250" cy="1000125"/>
          </a:xfrm>
          <a:prstGeom prst="rect">
            <a:avLst/>
          </a:prstGeom>
          <a:noFill/>
          <a:ln w="9525">
            <a:noFill/>
            <a:miter lim="800000"/>
            <a:headEnd/>
            <a:tailEnd/>
          </a:ln>
        </p:spPr>
        <p:txBody>
          <a:bodyPr anchor="ctr"/>
          <a:lstStyle/>
          <a:p>
            <a:pPr marL="342900" indent="-342900" algn="ctr" eaLnBrk="1" hangingPunct="1">
              <a:spcBef>
                <a:spcPct val="20000"/>
              </a:spcBef>
              <a:defRPr/>
            </a:pPr>
            <a:r>
              <a:rPr lang="pt-PT" sz="2800" b="0" u="none" kern="0" dirty="0">
                <a:solidFill>
                  <a:srgbClr val="FFFFFF"/>
                </a:solidFill>
                <a:latin typeface="+mj-lt"/>
              </a:rPr>
              <a:t>FERIMENTOS POR ARMAS BRANCAS</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8"/>
          <p:cNvGraphicFramePr>
            <a:graphicFrameLocks noGrp="1"/>
          </p:cNvGraphicFramePr>
          <p:nvPr/>
        </p:nvGraphicFramePr>
        <p:xfrm>
          <a:off x="2103438" y="1628800"/>
          <a:ext cx="4897438" cy="387350"/>
        </p:xfrm>
        <a:graphic>
          <a:graphicData uri="http://schemas.openxmlformats.org/drawingml/2006/table">
            <a:tbl>
              <a:tblPr/>
              <a:tblGrid>
                <a:gridCol w="4897438"/>
              </a:tblGrid>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400" b="1" i="0" u="none" strike="noStrike" cap="none" normalizeH="0" baseline="0" dirty="0" smtClean="0">
                          <a:ln>
                            <a:noFill/>
                          </a:ln>
                          <a:solidFill>
                            <a:schemeClr val="tx1"/>
                          </a:solidFill>
                          <a:effectLst/>
                          <a:latin typeface="Arial" charset="0"/>
                        </a:rPr>
                        <a:t>DIAGNÓSTICO DIFERENCIAL</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r>
            </a:tbl>
          </a:graphicData>
        </a:graphic>
      </p:graphicFrame>
      <p:graphicFrame>
        <p:nvGraphicFramePr>
          <p:cNvPr id="3" name="Group 59"/>
          <p:cNvGraphicFramePr>
            <a:graphicFrameLocks noGrp="1"/>
          </p:cNvGraphicFramePr>
          <p:nvPr/>
        </p:nvGraphicFramePr>
        <p:xfrm>
          <a:off x="500063" y="2205038"/>
          <a:ext cx="8286808" cy="4142423"/>
        </p:xfrm>
        <a:graphic>
          <a:graphicData uri="http://schemas.openxmlformats.org/drawingml/2006/table">
            <a:tbl>
              <a:tblPr/>
              <a:tblGrid>
                <a:gridCol w="4782165"/>
                <a:gridCol w="3504643"/>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1" i="0" u="none" strike="noStrike" cap="none" normalizeH="0" baseline="0" dirty="0" smtClean="0">
                          <a:ln>
                            <a:noFill/>
                          </a:ln>
                          <a:solidFill>
                            <a:schemeClr val="tx1"/>
                          </a:solidFill>
                          <a:effectLst/>
                          <a:latin typeface="Arial" charset="0"/>
                        </a:rPr>
                        <a:t>HOMICÍDIO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1" i="0" u="none" strike="noStrike" cap="none" normalizeH="0" baseline="0" dirty="0" smtClean="0">
                          <a:ln>
                            <a:noFill/>
                          </a:ln>
                          <a:solidFill>
                            <a:schemeClr val="tx1"/>
                          </a:solidFill>
                          <a:effectLst/>
                          <a:latin typeface="Arial" charset="0"/>
                        </a:rPr>
                        <a:t>SUICÍDIO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87375">
                <a:tc>
                  <a:txBody>
                    <a:bodyPr/>
                    <a:lstStyle/>
                    <a:p>
                      <a:pPr marL="504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Uso de 1 ou vários instrumentos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40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Uso de 1 instrumento</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504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Uma ou várias lesões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40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Regra: várias lesões de golpes de tentativa</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8350">
                <a:tc>
                  <a:txBody>
                    <a:bodyPr/>
                    <a:lstStyle/>
                    <a:p>
                      <a:pPr marL="504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1 ou vários tipos de lesões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40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Lesões típicas de um único instrumento</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504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Assimetria no posicionamento das lesões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40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Lesões simétricas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504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1 ou várias regiões do corpo atingidas em zonas vitais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40000" marR="0" lvl="0" indent="-342900" algn="l" defTabSz="914400" rtl="0" eaLnBrk="1" fontAlgn="base" latinLnBrk="0" hangingPunct="1">
                        <a:lnSpc>
                          <a:spcPct val="120000"/>
                        </a:lnSpc>
                        <a:spcBef>
                          <a:spcPct val="5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Regra : 1 região do corpo atingida</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ítulo 1"/>
          <p:cNvSpPr txBox="1">
            <a:spLocks/>
          </p:cNvSpPr>
          <p:nvPr/>
        </p:nvSpPr>
        <p:spPr bwMode="auto">
          <a:xfrm>
            <a:off x="395536" y="124619"/>
            <a:ext cx="7715250" cy="1000125"/>
          </a:xfrm>
          <a:prstGeom prst="rect">
            <a:avLst/>
          </a:prstGeom>
          <a:noFill/>
          <a:ln w="9525">
            <a:noFill/>
            <a:miter lim="800000"/>
            <a:headEnd/>
            <a:tailEnd/>
          </a:ln>
        </p:spPr>
        <p:txBody>
          <a:bodyPr anchor="ctr"/>
          <a:lstStyle/>
          <a:p>
            <a:pPr marL="342900" indent="-342900" algn="ctr" eaLnBrk="1" hangingPunct="1">
              <a:spcBef>
                <a:spcPct val="20000"/>
              </a:spcBef>
              <a:defRPr/>
            </a:pPr>
            <a:r>
              <a:rPr lang="pt-PT" sz="2800" b="0" u="none" kern="0" dirty="0">
                <a:solidFill>
                  <a:srgbClr val="FFFFFF"/>
                </a:solidFill>
                <a:latin typeface="+mj-lt"/>
              </a:rPr>
              <a:t>FERIMENTOS POR ARMAS BRANCAS</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785786" y="1714488"/>
            <a:ext cx="7143800" cy="2650328"/>
          </a:xfrm>
          <a:prstGeom prst="rect">
            <a:avLst/>
          </a:prstGeom>
          <a:noFill/>
          <a:ln w="9525">
            <a:noFill/>
            <a:miter lim="800000"/>
            <a:headEnd/>
            <a:tailEnd/>
          </a:ln>
          <a:scene3d>
            <a:camera prst="orthographicFront"/>
            <a:lightRig rig="threePt" dir="t"/>
          </a:scene3d>
          <a:sp3d>
            <a:bevelT w="165100" prst="coolSlant"/>
          </a:sp3d>
        </p:spPr>
        <p:txBody>
          <a:bodyPr lIns="64374" tIns="32188" rIns="64374" bIns="32188">
            <a:spAutoFit/>
          </a:bodyPr>
          <a:lstStyle/>
          <a:p>
            <a:pPr marL="514350" indent="-514350" defTabSz="645039">
              <a:spcBef>
                <a:spcPct val="50000"/>
              </a:spcBef>
              <a:buFont typeface="Arial" pitchFamily="34" charset="0"/>
              <a:buChar char="•"/>
              <a:defRPr/>
            </a:pPr>
            <a:r>
              <a:rPr lang="pt-PT" b="1" u="none" dirty="0">
                <a:solidFill>
                  <a:schemeClr val="tx1"/>
                </a:solidFill>
                <a:latin typeface="+mn-lt"/>
                <a:cs typeface="Times New Roman" pitchFamily="18" charset="0"/>
              </a:rPr>
              <a:t>Permite a observação do resultado dos seus impactos;</a:t>
            </a:r>
          </a:p>
          <a:p>
            <a:pPr marL="514350" indent="-514350" defTabSz="645039">
              <a:spcBef>
                <a:spcPct val="50000"/>
              </a:spcBef>
              <a:buFont typeface="Arial" pitchFamily="34" charset="0"/>
              <a:buChar char="•"/>
              <a:defRPr/>
            </a:pPr>
            <a:r>
              <a:rPr lang="pt-PT" b="1" u="none" dirty="0">
                <a:solidFill>
                  <a:schemeClr val="tx1"/>
                </a:solidFill>
                <a:latin typeface="+mn-lt"/>
                <a:cs typeface="Times New Roman" pitchFamily="18" charset="0"/>
              </a:rPr>
              <a:t>Determinar o tipo de arma;</a:t>
            </a:r>
          </a:p>
          <a:p>
            <a:pPr marL="514350" indent="-514350" defTabSz="645039">
              <a:spcBef>
                <a:spcPct val="50000"/>
              </a:spcBef>
              <a:buFont typeface="Arial" pitchFamily="34" charset="0"/>
              <a:buChar char="•"/>
              <a:defRPr/>
            </a:pPr>
            <a:r>
              <a:rPr lang="pt-PT" b="1" u="none" dirty="0">
                <a:solidFill>
                  <a:schemeClr val="tx1"/>
                </a:solidFill>
                <a:latin typeface="+mn-lt"/>
                <a:cs typeface="Times New Roman" pitchFamily="18" charset="0"/>
              </a:rPr>
              <a:t>Determinar a distância do disparo.</a:t>
            </a:r>
          </a:p>
        </p:txBody>
      </p:sp>
      <p:pic>
        <p:nvPicPr>
          <p:cNvPr id="3" name="Picture 47" descr="Pistola 45 no momento do disparo, ejetando a cápsula">
            <a:hlinkClick r:id="rId2" tooltip="Pistola 45 no momento do disparo, ejetando a cápsula"/>
          </p:cNvPr>
          <p:cNvPicPr>
            <a:picLocks noChangeAspect="1" noChangeArrowheads="1"/>
          </p:cNvPicPr>
          <p:nvPr/>
        </p:nvPicPr>
        <p:blipFill>
          <a:blip r:embed="rId3" cstate="print"/>
          <a:srcRect/>
          <a:stretch>
            <a:fillRect/>
          </a:stretch>
        </p:blipFill>
        <p:spPr bwMode="auto">
          <a:xfrm>
            <a:off x="5214938" y="4453657"/>
            <a:ext cx="3101975" cy="2071687"/>
          </a:xfrm>
          <a:prstGeom prst="rect">
            <a:avLst/>
          </a:prstGeom>
          <a:noFill/>
          <a:ln w="9525">
            <a:noFill/>
            <a:miter lim="800000"/>
            <a:headEnd/>
            <a:tailEnd/>
          </a:ln>
        </p:spPr>
      </p:pic>
      <p:sp>
        <p:nvSpPr>
          <p:cNvPr id="4"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a:latin typeface="Arial" pitchFamily="34" charset="0"/>
                <a:cs typeface="Arial" pitchFamily="34" charset="0"/>
              </a:rPr>
              <a:t>FERIMENTOS PRODUZIDOS POR ARMAS DE FOGO</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562FE29C-C6D6-4BDE-8987-EF2C07E999E1}" type="slidenum">
              <a:rPr lang="pt-PT" sz="1100" b="0" u="sng">
                <a:latin typeface="+mn-lt"/>
                <a:cs typeface="+mn-cs"/>
              </a:rPr>
              <a:pPr algn="ctr" defTabSz="914400">
                <a:lnSpc>
                  <a:spcPct val="100000"/>
                </a:lnSpc>
                <a:spcBef>
                  <a:spcPts val="600"/>
                </a:spcBef>
                <a:buFontTx/>
                <a:buNone/>
                <a:defRPr/>
              </a:pPr>
              <a:t>28</a:t>
            </a:fld>
            <a:endParaRPr lang="pt-PT" sz="1100" b="0" u="sng" dirty="0">
              <a:latin typeface="+mn-lt"/>
              <a:cs typeface="+mn-cs"/>
            </a:endParaRPr>
          </a:p>
        </p:txBody>
      </p:sp>
      <p:sp>
        <p:nvSpPr>
          <p:cNvPr id="21507"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F6F56400-3654-4685-8AD2-38D90BF2D559}" type="slidenum">
              <a:rPr lang="pt-PT" sz="1400">
                <a:solidFill>
                  <a:srgbClr val="FF6600"/>
                </a:solidFill>
                <a:latin typeface="Arial" pitchFamily="34" charset="0"/>
              </a:rPr>
              <a:pPr algn="ctr">
                <a:lnSpc>
                  <a:spcPct val="100000"/>
                </a:lnSpc>
                <a:buFontTx/>
                <a:buNone/>
              </a:pPr>
              <a:t>28</a:t>
            </a:fld>
            <a:endParaRPr lang="pt-PT" sz="1400">
              <a:solidFill>
                <a:srgbClr val="FF6600"/>
              </a:solidFill>
              <a:latin typeface="Arial" pitchFamily="34" charset="0"/>
            </a:endParaRPr>
          </a:p>
        </p:txBody>
      </p:sp>
      <p:sp>
        <p:nvSpPr>
          <p:cNvPr id="21508" name="Text Box 8"/>
          <p:cNvSpPr txBox="1">
            <a:spLocks noChangeArrowheads="1"/>
          </p:cNvSpPr>
          <p:nvPr/>
        </p:nvSpPr>
        <p:spPr bwMode="auto">
          <a:xfrm>
            <a:off x="971550" y="1989138"/>
            <a:ext cx="6985000" cy="639762"/>
          </a:xfrm>
          <a:prstGeom prst="rect">
            <a:avLst/>
          </a:prstGeom>
          <a:noFill/>
          <a:ln w="9525" algn="ctr">
            <a:noFill/>
            <a:miter lim="800000"/>
            <a:headEnd/>
            <a:tailEnd/>
          </a:ln>
        </p:spPr>
        <p:txBody>
          <a:bodyPr>
            <a:spAutoFit/>
          </a:bodyPr>
          <a:lstStyle/>
          <a:p>
            <a:pPr defTabSz="914400">
              <a:spcBef>
                <a:spcPct val="50000"/>
              </a:spcBef>
            </a:pPr>
            <a:endParaRPr lang="pt-PT"/>
          </a:p>
        </p:txBody>
      </p:sp>
      <p:sp>
        <p:nvSpPr>
          <p:cNvPr id="21509" name="Text Box 9"/>
          <p:cNvSpPr txBox="1">
            <a:spLocks noChangeArrowheads="1"/>
          </p:cNvSpPr>
          <p:nvPr/>
        </p:nvSpPr>
        <p:spPr bwMode="auto">
          <a:xfrm>
            <a:off x="755650" y="1700213"/>
            <a:ext cx="7920038" cy="4117975"/>
          </a:xfrm>
          <a:prstGeom prst="rect">
            <a:avLst/>
          </a:prstGeom>
          <a:noFill/>
          <a:ln w="9525" algn="ctr">
            <a:noFill/>
            <a:miter lim="800000"/>
            <a:headEnd/>
            <a:tailEnd/>
          </a:ln>
        </p:spPr>
        <p:txBody>
          <a:bodyPr>
            <a:spAutoFit/>
          </a:bodyPr>
          <a:lstStyle/>
          <a:p>
            <a:pPr algn="just" defTabSz="914400"/>
            <a:r>
              <a:rPr lang="pt-PT" b="0" dirty="0">
                <a:solidFill>
                  <a:schemeClr val="tx1"/>
                </a:solidFill>
                <a:latin typeface="Arial" pitchFamily="34" charset="0"/>
              </a:rPr>
              <a:t>Um ferimento provocado por arma de fogo apresenta em regra </a:t>
            </a:r>
            <a:r>
              <a:rPr lang="pt-PT" dirty="0">
                <a:solidFill>
                  <a:srgbClr val="CC9900"/>
                </a:solidFill>
                <a:latin typeface="Arial" pitchFamily="34" charset="0"/>
              </a:rPr>
              <a:t>3 elementos </a:t>
            </a:r>
            <a:r>
              <a:rPr lang="pt-PT" b="0" dirty="0">
                <a:solidFill>
                  <a:schemeClr val="tx1"/>
                </a:solidFill>
                <a:latin typeface="Arial" pitchFamily="34" charset="0"/>
              </a:rPr>
              <a:t>que o identificam:</a:t>
            </a:r>
          </a:p>
          <a:p>
            <a:pPr defTabSz="914400">
              <a:lnSpc>
                <a:spcPct val="200000"/>
              </a:lnSpc>
              <a:buFont typeface="Wingdings" pitchFamily="2" charset="2"/>
              <a:buChar char="Ø"/>
            </a:pPr>
            <a:r>
              <a:rPr lang="pt-PT" b="0" dirty="0">
                <a:solidFill>
                  <a:schemeClr val="tx1"/>
                </a:solidFill>
                <a:latin typeface="Arial" pitchFamily="34" charset="0"/>
              </a:rPr>
              <a:t>Orifício de entrada;</a:t>
            </a:r>
          </a:p>
          <a:p>
            <a:pPr defTabSz="914400">
              <a:lnSpc>
                <a:spcPct val="180000"/>
              </a:lnSpc>
              <a:buFont typeface="Wingdings" pitchFamily="2" charset="2"/>
              <a:buChar char="Ø"/>
            </a:pPr>
            <a:r>
              <a:rPr lang="pt-PT" b="0" dirty="0">
                <a:solidFill>
                  <a:schemeClr val="tx1"/>
                </a:solidFill>
                <a:latin typeface="Arial" pitchFamily="34" charset="0"/>
              </a:rPr>
              <a:t>Orifício de saída; </a:t>
            </a:r>
          </a:p>
          <a:p>
            <a:pPr defTabSz="914400">
              <a:lnSpc>
                <a:spcPct val="180000"/>
              </a:lnSpc>
              <a:buFont typeface="Wingdings" pitchFamily="2" charset="2"/>
              <a:buChar char="Ø"/>
            </a:pPr>
            <a:r>
              <a:rPr lang="pt-PT" b="0" dirty="0">
                <a:solidFill>
                  <a:schemeClr val="tx1"/>
                </a:solidFill>
                <a:latin typeface="Arial" pitchFamily="34" charset="0"/>
              </a:rPr>
              <a:t>Distância dos disparos;</a:t>
            </a:r>
          </a:p>
          <a:p>
            <a:pPr defTabSz="914400">
              <a:lnSpc>
                <a:spcPct val="180000"/>
              </a:lnSpc>
              <a:spcBef>
                <a:spcPct val="50000"/>
              </a:spcBef>
            </a:pPr>
            <a:endParaRPr lang="pt-PT" dirty="0">
              <a:latin typeface="Arial" pitchFamily="34" charset="0"/>
            </a:endParaRPr>
          </a:p>
        </p:txBody>
      </p:sp>
      <p:sp>
        <p:nvSpPr>
          <p:cNvPr id="21510"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BE192BFD-CA74-4074-9754-C7C7A4C1201F}" type="slidenum">
              <a:rPr lang="pt-PT" sz="1100" b="0" u="sng">
                <a:latin typeface="+mn-lt"/>
                <a:cs typeface="+mn-cs"/>
              </a:rPr>
              <a:pPr algn="ctr" defTabSz="914400">
                <a:lnSpc>
                  <a:spcPct val="100000"/>
                </a:lnSpc>
                <a:spcBef>
                  <a:spcPts val="600"/>
                </a:spcBef>
                <a:buFontTx/>
                <a:buNone/>
                <a:defRPr/>
              </a:pPr>
              <a:t>29</a:t>
            </a:fld>
            <a:endParaRPr lang="pt-PT" sz="1100" b="0" u="sng" dirty="0">
              <a:latin typeface="+mn-lt"/>
              <a:cs typeface="+mn-cs"/>
            </a:endParaRPr>
          </a:p>
        </p:txBody>
      </p:sp>
      <p:sp>
        <p:nvSpPr>
          <p:cNvPr id="22531"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E81BC504-29FE-4A11-8A23-EE6A4DD6B45D}" type="slidenum">
              <a:rPr lang="pt-PT" sz="1400">
                <a:solidFill>
                  <a:srgbClr val="FF6600"/>
                </a:solidFill>
                <a:latin typeface="Arial" pitchFamily="34" charset="0"/>
              </a:rPr>
              <a:pPr algn="ctr">
                <a:lnSpc>
                  <a:spcPct val="100000"/>
                </a:lnSpc>
                <a:buFontTx/>
                <a:buNone/>
              </a:pPr>
              <a:t>29</a:t>
            </a:fld>
            <a:endParaRPr lang="pt-PT" sz="1400">
              <a:solidFill>
                <a:srgbClr val="FF6600"/>
              </a:solidFill>
              <a:latin typeface="Arial" pitchFamily="34" charset="0"/>
            </a:endParaRPr>
          </a:p>
        </p:txBody>
      </p:sp>
      <p:sp>
        <p:nvSpPr>
          <p:cNvPr id="22532" name="Text Box 8"/>
          <p:cNvSpPr txBox="1">
            <a:spLocks noChangeArrowheads="1"/>
          </p:cNvSpPr>
          <p:nvPr/>
        </p:nvSpPr>
        <p:spPr bwMode="auto">
          <a:xfrm>
            <a:off x="323850" y="1268413"/>
            <a:ext cx="8640763" cy="4524375"/>
          </a:xfrm>
          <a:prstGeom prst="rect">
            <a:avLst/>
          </a:prstGeom>
          <a:noFill/>
          <a:ln w="9525" algn="ctr">
            <a:noFill/>
            <a:miter lim="800000"/>
            <a:headEnd/>
            <a:tailEnd/>
          </a:ln>
        </p:spPr>
        <p:txBody>
          <a:bodyPr>
            <a:spAutoFit/>
          </a:bodyPr>
          <a:lstStyle/>
          <a:p>
            <a:pPr defTabSz="914400"/>
            <a:r>
              <a:rPr lang="pt-PT" dirty="0">
                <a:solidFill>
                  <a:srgbClr val="CC9900"/>
                </a:solidFill>
                <a:latin typeface="Arial" pitchFamily="34" charset="0"/>
                <a:cs typeface="Arial" pitchFamily="34" charset="0"/>
              </a:rPr>
              <a:t>Orifício de entrada </a:t>
            </a:r>
            <a:r>
              <a:rPr lang="pt-PT" b="0" dirty="0">
                <a:solidFill>
                  <a:schemeClr val="tx1"/>
                </a:solidFill>
                <a:latin typeface="Arial" pitchFamily="34" charset="0"/>
                <a:cs typeface="Arial" pitchFamily="34" charset="0"/>
              </a:rPr>
              <a:t>as suas características são variáveis pois dependem:</a:t>
            </a:r>
            <a:r>
              <a:rPr lang="en-GB" b="0" dirty="0">
                <a:solidFill>
                  <a:schemeClr val="tx1"/>
                </a:solidFill>
                <a:latin typeface="Arial" pitchFamily="34" charset="0"/>
                <a:cs typeface="Arial" pitchFamily="34" charset="0"/>
              </a:rPr>
              <a:t> </a:t>
            </a:r>
            <a:r>
              <a:rPr lang="pt-PT" b="0" dirty="0">
                <a:solidFill>
                  <a:schemeClr val="tx1"/>
                </a:solidFill>
                <a:latin typeface="Arial" pitchFamily="34" charset="0"/>
                <a:cs typeface="Arial" pitchFamily="34" charset="0"/>
              </a:rPr>
              <a:t>	 	</a:t>
            </a:r>
          </a:p>
          <a:p>
            <a:pPr defTabSz="914400"/>
            <a:r>
              <a:rPr lang="pt-PT" b="0" dirty="0">
                <a:solidFill>
                  <a:schemeClr val="tx1"/>
                </a:solidFill>
                <a:latin typeface="Arial" pitchFamily="34" charset="0"/>
                <a:cs typeface="Arial" pitchFamily="34" charset="0"/>
              </a:rPr>
              <a:t>	 - Do local do corpo perfurado;</a:t>
            </a:r>
          </a:p>
          <a:p>
            <a:pPr lvl="1" defTabSz="914400">
              <a:buFont typeface="Wingdings" pitchFamily="2" charset="2"/>
              <a:buNone/>
            </a:pPr>
            <a:r>
              <a:rPr lang="pt-PT" b="0" dirty="0">
                <a:solidFill>
                  <a:schemeClr val="tx1"/>
                </a:solidFill>
                <a:latin typeface="Arial" pitchFamily="34" charset="0"/>
                <a:cs typeface="Arial" pitchFamily="34" charset="0"/>
              </a:rPr>
              <a:t>	 - Da distância do disparo;</a:t>
            </a:r>
          </a:p>
          <a:p>
            <a:pPr lvl="1" defTabSz="914400">
              <a:buFont typeface="Wingdings" pitchFamily="2" charset="2"/>
              <a:buNone/>
            </a:pPr>
            <a:r>
              <a:rPr lang="pt-PT" b="0" dirty="0">
                <a:solidFill>
                  <a:schemeClr val="tx1"/>
                </a:solidFill>
                <a:latin typeface="Arial" pitchFamily="34" charset="0"/>
                <a:cs typeface="Arial" pitchFamily="34" charset="0"/>
              </a:rPr>
              <a:t>	 - Do tipo de arma e munição;</a:t>
            </a:r>
            <a:r>
              <a:rPr lang="en-GB" b="0" dirty="0">
                <a:solidFill>
                  <a:schemeClr val="tx1"/>
                </a:solidFill>
                <a:latin typeface="Arial" pitchFamily="34" charset="0"/>
                <a:cs typeface="Arial" pitchFamily="34" charset="0"/>
              </a:rPr>
              <a:t> </a:t>
            </a:r>
            <a:endParaRPr lang="pt-PT" b="0" dirty="0">
              <a:solidFill>
                <a:schemeClr val="tx1"/>
              </a:solidFill>
              <a:latin typeface="Arial" pitchFamily="34" charset="0"/>
              <a:cs typeface="Arial" pitchFamily="34" charset="0"/>
            </a:endParaRPr>
          </a:p>
          <a:p>
            <a:pPr lvl="1" defTabSz="914400">
              <a:buFont typeface="Wingdings" pitchFamily="2" charset="2"/>
              <a:buNone/>
            </a:pPr>
            <a:r>
              <a:rPr lang="pt-PT" b="0" dirty="0">
                <a:solidFill>
                  <a:schemeClr val="tx1"/>
                </a:solidFill>
                <a:latin typeface="Arial" pitchFamily="34" charset="0"/>
                <a:cs typeface="Arial" pitchFamily="34" charset="0"/>
              </a:rPr>
              <a:t>	 - De eventuais ricochetes;</a:t>
            </a:r>
          </a:p>
          <a:p>
            <a:pPr lvl="1" defTabSz="914400">
              <a:buFont typeface="Wingdings" pitchFamily="2" charset="2"/>
              <a:buNone/>
            </a:pPr>
            <a:r>
              <a:rPr lang="pt-PT" b="0" dirty="0">
                <a:solidFill>
                  <a:schemeClr val="tx1"/>
                </a:solidFill>
                <a:latin typeface="Arial" pitchFamily="34" charset="0"/>
                <a:cs typeface="Arial" pitchFamily="34" charset="0"/>
              </a:rPr>
              <a:t>	 - Da </a:t>
            </a:r>
            <a:r>
              <a:rPr lang="pt-PT" b="0" dirty="0" smtClean="0">
                <a:solidFill>
                  <a:schemeClr val="tx1"/>
                </a:solidFill>
                <a:latin typeface="Arial" pitchFamily="34" charset="0"/>
                <a:cs typeface="Arial" pitchFamily="34" charset="0"/>
              </a:rPr>
              <a:t>direção </a:t>
            </a:r>
            <a:r>
              <a:rPr lang="pt-PT" b="0" dirty="0">
                <a:solidFill>
                  <a:schemeClr val="tx1"/>
                </a:solidFill>
                <a:latin typeface="Arial" pitchFamily="34" charset="0"/>
                <a:cs typeface="Arial" pitchFamily="34" charset="0"/>
              </a:rPr>
              <a:t>(apresentando formas circulares ou</a:t>
            </a:r>
          </a:p>
          <a:p>
            <a:pPr lvl="1" defTabSz="914400">
              <a:buFont typeface="Wingdings" pitchFamily="2" charset="2"/>
              <a:buNone/>
            </a:pPr>
            <a:r>
              <a:rPr lang="pt-PT" b="0" dirty="0">
                <a:solidFill>
                  <a:schemeClr val="tx1"/>
                </a:solidFill>
                <a:latin typeface="Arial" pitchFamily="34" charset="0"/>
                <a:cs typeface="Arial" pitchFamily="34" charset="0"/>
              </a:rPr>
              <a:t>         ovais, consoante o ângulo de incidência com o alvo).</a:t>
            </a:r>
          </a:p>
        </p:txBody>
      </p:sp>
      <p:sp>
        <p:nvSpPr>
          <p:cNvPr id="22533"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6" name="Rectangle 8"/>
          <p:cNvSpPr>
            <a:spLocks noChangeArrowheads="1"/>
          </p:cNvSpPr>
          <p:nvPr/>
        </p:nvSpPr>
        <p:spPr bwMode="auto">
          <a:xfrm>
            <a:off x="539750" y="1268760"/>
            <a:ext cx="7561263" cy="3805016"/>
          </a:xfrm>
          <a:prstGeom prst="rect">
            <a:avLst/>
          </a:prstGeom>
          <a:noFill/>
          <a:ln w="9525">
            <a:noFill/>
            <a:miter lim="800000"/>
            <a:headEnd/>
            <a:tailEnd/>
          </a:ln>
          <a:effectLst/>
        </p:spPr>
        <p:txBody>
          <a:bodyPr wrap="square">
            <a:spAutoFit/>
          </a:bodyPr>
          <a:lstStyle/>
          <a:p>
            <a:pPr marL="533400" indent="-533400" eaLnBrk="1" hangingPunct="1">
              <a:lnSpc>
                <a:spcPct val="87000"/>
              </a:lnSpc>
              <a:buClr>
                <a:srgbClr val="000000"/>
              </a:buClr>
              <a:buSzPct val="100000"/>
              <a:defRPr/>
            </a:pPr>
            <a:endParaRPr lang="pt-PT" sz="1800" dirty="0">
              <a:solidFill>
                <a:srgbClr val="000066"/>
              </a:solidFill>
              <a:latin typeface="Arial" pitchFamily="34" charset="0"/>
              <a:sym typeface="Monotype Sorts"/>
            </a:endParaRPr>
          </a:p>
          <a:p>
            <a:pPr marL="533400" indent="-533400" eaLnBrk="1" hangingPunct="1">
              <a:lnSpc>
                <a:spcPct val="115000"/>
              </a:lnSpc>
              <a:spcAft>
                <a:spcPct val="100000"/>
              </a:spcAft>
              <a:buClr>
                <a:srgbClr val="000000"/>
              </a:buClr>
              <a:buSzPct val="100000"/>
              <a:buFont typeface="Wingdings" pitchFamily="2" charset="2"/>
              <a:buNone/>
              <a:defRPr/>
            </a:pPr>
            <a:endParaRPr lang="pt-PT" sz="3200" dirty="0">
              <a:solidFill>
                <a:srgbClr val="000066"/>
              </a:solidFill>
              <a:effectLst>
                <a:outerShdw blurRad="38100" dist="38100" dir="2700000" algn="tl">
                  <a:srgbClr val="C0C0C0"/>
                </a:outerShdw>
              </a:effectLst>
              <a:latin typeface="Arial" pitchFamily="34" charset="0"/>
              <a:sym typeface="Monotype Sorts"/>
            </a:endParaRPr>
          </a:p>
          <a:p>
            <a:pPr marL="533400" indent="-533400" eaLnBrk="1" hangingPunct="1">
              <a:lnSpc>
                <a:spcPct val="115000"/>
              </a:lnSpc>
              <a:spcAft>
                <a:spcPct val="100000"/>
              </a:spcAft>
              <a:buClr>
                <a:srgbClr val="000000"/>
              </a:buClr>
              <a:buSzPct val="100000"/>
              <a:buFont typeface="Wingdings" pitchFamily="2" charset="2"/>
              <a:buChar char="q"/>
              <a:defRPr/>
            </a:pPr>
            <a:r>
              <a:rPr lang="pt-PT" sz="2800" b="0" dirty="0" smtClean="0">
                <a:solidFill>
                  <a:schemeClr val="tx1"/>
                </a:solidFill>
                <a:latin typeface="Arial" pitchFamily="34" charset="0"/>
                <a:sym typeface="Monotype Sorts"/>
              </a:rPr>
              <a:t>Actuação da Autoridade Policial face a óbitos verificados fora das instituições de saúde</a:t>
            </a:r>
          </a:p>
          <a:p>
            <a:pPr marL="533400" indent="-533400" eaLnBrk="1" hangingPunct="1">
              <a:lnSpc>
                <a:spcPct val="115000"/>
              </a:lnSpc>
              <a:spcAft>
                <a:spcPct val="100000"/>
              </a:spcAft>
              <a:buClr>
                <a:srgbClr val="000000"/>
              </a:buClr>
              <a:buSzPct val="100000"/>
              <a:buFont typeface="Wingdings" pitchFamily="2" charset="2"/>
              <a:buChar char="q"/>
              <a:defRPr/>
            </a:pPr>
            <a:r>
              <a:rPr lang="pt-PT" sz="2800" b="0" dirty="0" smtClean="0">
                <a:solidFill>
                  <a:schemeClr val="tx1"/>
                </a:solidFill>
                <a:latin typeface="Arial" pitchFamily="34" charset="0"/>
                <a:sym typeface="Monotype Sorts"/>
              </a:rPr>
              <a:t>Conhecer </a:t>
            </a:r>
            <a:r>
              <a:rPr lang="pt-PT" sz="2800" b="0" dirty="0">
                <a:solidFill>
                  <a:schemeClr val="tx1"/>
                </a:solidFill>
                <a:latin typeface="Arial" pitchFamily="34" charset="0"/>
                <a:sym typeface="Monotype Sorts"/>
              </a:rPr>
              <a:t>e identificar as lesões físicas.</a:t>
            </a:r>
          </a:p>
        </p:txBody>
      </p:sp>
      <p:sp>
        <p:nvSpPr>
          <p:cNvPr id="4099"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F0E1603A-FF66-45FD-8980-D5358F79FED0}" type="slidenum">
              <a:rPr lang="pt-PT" sz="1400">
                <a:solidFill>
                  <a:srgbClr val="FF6600"/>
                </a:solidFill>
                <a:latin typeface="Arial" pitchFamily="34" charset="0"/>
              </a:rPr>
              <a:pPr algn="ctr">
                <a:lnSpc>
                  <a:spcPct val="100000"/>
                </a:lnSpc>
                <a:buFontTx/>
                <a:buNone/>
              </a:pPr>
              <a:t>3</a:t>
            </a:fld>
            <a:endParaRPr lang="pt-PT" sz="1400">
              <a:solidFill>
                <a:srgbClr val="FF6600"/>
              </a:solidFill>
              <a:latin typeface="Arial" pitchFamily="34" charset="0"/>
            </a:endParaRPr>
          </a:p>
        </p:txBody>
      </p:sp>
      <p:sp>
        <p:nvSpPr>
          <p:cNvPr id="5"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OBJECTIVOS GERAIS</a:t>
            </a:r>
            <a:endParaRPr lang="pt-PT" sz="3200" b="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0216EF00-A69D-4C29-9C3B-A8C0E6F2BDB6}" type="slidenum">
              <a:rPr lang="pt-PT" sz="1100" b="0" u="sng">
                <a:latin typeface="+mn-lt"/>
                <a:cs typeface="+mn-cs"/>
              </a:rPr>
              <a:pPr algn="ctr" defTabSz="914400">
                <a:lnSpc>
                  <a:spcPct val="100000"/>
                </a:lnSpc>
                <a:spcBef>
                  <a:spcPts val="600"/>
                </a:spcBef>
                <a:buFontTx/>
                <a:buNone/>
                <a:defRPr/>
              </a:pPr>
              <a:t>30</a:t>
            </a:fld>
            <a:endParaRPr lang="pt-PT" sz="1100" b="0" u="sng" dirty="0">
              <a:latin typeface="+mn-lt"/>
              <a:cs typeface="+mn-cs"/>
            </a:endParaRPr>
          </a:p>
        </p:txBody>
      </p:sp>
      <p:sp>
        <p:nvSpPr>
          <p:cNvPr id="23555"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3D1E974B-4258-44F4-8253-F1D60DB48BDE}" type="slidenum">
              <a:rPr lang="pt-PT" sz="1400">
                <a:solidFill>
                  <a:srgbClr val="FF6600"/>
                </a:solidFill>
                <a:latin typeface="Arial" pitchFamily="34" charset="0"/>
              </a:rPr>
              <a:pPr algn="ctr">
                <a:lnSpc>
                  <a:spcPct val="100000"/>
                </a:lnSpc>
                <a:buFontTx/>
                <a:buNone/>
              </a:pPr>
              <a:t>30</a:t>
            </a:fld>
            <a:endParaRPr lang="pt-PT" sz="1400">
              <a:solidFill>
                <a:srgbClr val="FF6600"/>
              </a:solidFill>
              <a:latin typeface="Arial" pitchFamily="34" charset="0"/>
            </a:endParaRPr>
          </a:p>
        </p:txBody>
      </p:sp>
      <p:sp>
        <p:nvSpPr>
          <p:cNvPr id="23556" name="Text Box 5"/>
          <p:cNvSpPr txBox="1">
            <a:spLocks noChangeArrowheads="1"/>
          </p:cNvSpPr>
          <p:nvPr/>
        </p:nvSpPr>
        <p:spPr bwMode="auto">
          <a:xfrm>
            <a:off x="323850" y="1700213"/>
            <a:ext cx="8640763" cy="4454525"/>
          </a:xfrm>
          <a:prstGeom prst="rect">
            <a:avLst/>
          </a:prstGeom>
          <a:noFill/>
          <a:ln w="9525" algn="ctr">
            <a:noFill/>
            <a:miter lim="800000"/>
            <a:headEnd/>
            <a:tailEnd/>
          </a:ln>
        </p:spPr>
        <p:txBody>
          <a:bodyPr>
            <a:spAutoFit/>
          </a:bodyPr>
          <a:lstStyle/>
          <a:p>
            <a:r>
              <a:rPr lang="pt-PT" sz="2800" dirty="0">
                <a:solidFill>
                  <a:srgbClr val="CC9900"/>
                </a:solidFill>
                <a:latin typeface="Arial" pitchFamily="34" charset="0"/>
                <a:cs typeface="Arial" pitchFamily="34" charset="0"/>
              </a:rPr>
              <a:t>Orifício de entrada </a:t>
            </a:r>
            <a:r>
              <a:rPr lang="pt-PT" dirty="0">
                <a:solidFill>
                  <a:schemeClr val="tx1"/>
                </a:solidFill>
                <a:latin typeface="Arial" pitchFamily="34" charset="0"/>
                <a:cs typeface="Arial" pitchFamily="34" charset="0"/>
              </a:rPr>
              <a:t>pode apresentar:</a:t>
            </a:r>
            <a:r>
              <a:rPr lang="en-GB" dirty="0">
                <a:solidFill>
                  <a:schemeClr val="tx1"/>
                </a:solidFill>
                <a:latin typeface="Arial" pitchFamily="34" charset="0"/>
                <a:cs typeface="Arial" pitchFamily="34" charset="0"/>
              </a:rPr>
              <a:t> </a:t>
            </a:r>
            <a:endParaRPr lang="pt-PT" dirty="0">
              <a:solidFill>
                <a:schemeClr val="tx1"/>
              </a:solidFill>
              <a:latin typeface="Arial" pitchFamily="34" charset="0"/>
              <a:cs typeface="Arial" pitchFamily="34" charset="0"/>
            </a:endParaRPr>
          </a:p>
          <a:p>
            <a:pPr lvl="1" algn="just">
              <a:buFont typeface="Wingdings" pitchFamily="2" charset="2"/>
              <a:buNone/>
            </a:pPr>
            <a:r>
              <a:rPr lang="pt-PT" sz="2300" dirty="0">
                <a:solidFill>
                  <a:schemeClr val="tx1"/>
                </a:solidFill>
                <a:latin typeface="Arial" pitchFamily="34" charset="0"/>
                <a:cs typeface="Arial" pitchFamily="34" charset="0"/>
              </a:rPr>
              <a:t>- Orla de </a:t>
            </a:r>
            <a:r>
              <a:rPr lang="pt-PT" sz="2300" dirty="0" err="1">
                <a:solidFill>
                  <a:schemeClr val="tx1"/>
                </a:solidFill>
                <a:latin typeface="Arial" pitchFamily="34" charset="0"/>
                <a:cs typeface="Arial" pitchFamily="34" charset="0"/>
              </a:rPr>
              <a:t>chamuscamento</a:t>
            </a:r>
            <a:r>
              <a:rPr lang="pt-PT" sz="2300" dirty="0">
                <a:solidFill>
                  <a:schemeClr val="tx1"/>
                </a:solidFill>
                <a:latin typeface="Arial" pitchFamily="34" charset="0"/>
                <a:cs typeface="Arial" pitchFamily="34" charset="0"/>
              </a:rPr>
              <a:t> </a:t>
            </a:r>
            <a:r>
              <a:rPr lang="pt-PT" sz="2300" b="0" dirty="0">
                <a:solidFill>
                  <a:schemeClr val="tx1"/>
                </a:solidFill>
                <a:latin typeface="Arial" pitchFamily="34" charset="0"/>
                <a:cs typeface="Arial" pitchFamily="34" charset="0"/>
              </a:rPr>
              <a:t>(devido à acção de chama da arma)</a:t>
            </a:r>
            <a:r>
              <a:rPr lang="pt-PT" sz="2300" dirty="0">
                <a:solidFill>
                  <a:schemeClr val="tx1"/>
                </a:solidFill>
                <a:latin typeface="Arial" pitchFamily="34" charset="0"/>
                <a:cs typeface="Arial" pitchFamily="34" charset="0"/>
              </a:rPr>
              <a:t>;</a:t>
            </a:r>
            <a:r>
              <a:rPr lang="en-GB" sz="2300" dirty="0">
                <a:solidFill>
                  <a:schemeClr val="tx1"/>
                </a:solidFill>
                <a:latin typeface="Arial" pitchFamily="34" charset="0"/>
                <a:cs typeface="Arial" pitchFamily="34" charset="0"/>
              </a:rPr>
              <a:t> </a:t>
            </a:r>
            <a:endParaRPr lang="pt-PT" sz="2300" dirty="0">
              <a:solidFill>
                <a:schemeClr val="tx1"/>
              </a:solidFill>
              <a:latin typeface="Arial" pitchFamily="34" charset="0"/>
              <a:cs typeface="Arial" pitchFamily="34" charset="0"/>
            </a:endParaRPr>
          </a:p>
          <a:p>
            <a:pPr lvl="1" algn="just">
              <a:buFont typeface="Wingdings" pitchFamily="2" charset="2"/>
              <a:buNone/>
            </a:pPr>
            <a:r>
              <a:rPr lang="pt-PT" sz="2300" dirty="0">
                <a:solidFill>
                  <a:schemeClr val="tx1"/>
                </a:solidFill>
                <a:latin typeface="Arial" pitchFamily="34" charset="0"/>
                <a:cs typeface="Arial" pitchFamily="34" charset="0"/>
              </a:rPr>
              <a:t>- Orla de limpeza </a:t>
            </a:r>
            <a:r>
              <a:rPr lang="pt-PT" sz="2300" b="0" dirty="0">
                <a:solidFill>
                  <a:schemeClr val="tx1"/>
                </a:solidFill>
                <a:latin typeface="Arial" pitchFamily="34" charset="0"/>
                <a:cs typeface="Arial" pitchFamily="34" charset="0"/>
              </a:rPr>
              <a:t>(devido as impurezas inerentes ao disparo;     Cano sujo, óleos, etc..);</a:t>
            </a:r>
          </a:p>
          <a:p>
            <a:pPr lvl="1" algn="just">
              <a:buFont typeface="Wingdings" pitchFamily="2" charset="2"/>
              <a:buNone/>
            </a:pPr>
            <a:r>
              <a:rPr lang="pt-PT" sz="2300" dirty="0">
                <a:solidFill>
                  <a:schemeClr val="tx1"/>
                </a:solidFill>
                <a:latin typeface="Arial" pitchFamily="34" charset="0"/>
                <a:cs typeface="Arial" pitchFamily="34" charset="0"/>
              </a:rPr>
              <a:t>- Orla de contusão </a:t>
            </a:r>
            <a:r>
              <a:rPr lang="pt-PT" sz="2300" b="0" dirty="0">
                <a:solidFill>
                  <a:schemeClr val="tx1"/>
                </a:solidFill>
                <a:latin typeface="Arial" pitchFamily="34" charset="0"/>
                <a:cs typeface="Arial" pitchFamily="34" charset="0"/>
              </a:rPr>
              <a:t>(resultante do impacto do projéctil e visível cerca de 6 horas após a morte);</a:t>
            </a:r>
            <a:r>
              <a:rPr lang="en-GB" sz="2300" b="0" dirty="0">
                <a:solidFill>
                  <a:schemeClr val="tx1"/>
                </a:solidFill>
                <a:latin typeface="Arial" pitchFamily="34" charset="0"/>
                <a:cs typeface="Arial" pitchFamily="34" charset="0"/>
              </a:rPr>
              <a:t> </a:t>
            </a:r>
            <a:endParaRPr lang="pt-PT" sz="2300" b="0" dirty="0">
              <a:solidFill>
                <a:schemeClr val="tx1"/>
              </a:solidFill>
              <a:latin typeface="Arial" pitchFamily="34" charset="0"/>
              <a:cs typeface="Arial" pitchFamily="34" charset="0"/>
            </a:endParaRPr>
          </a:p>
          <a:p>
            <a:pPr lvl="1">
              <a:buFont typeface="Wingdings" pitchFamily="2" charset="2"/>
              <a:buNone/>
            </a:pPr>
            <a:endParaRPr lang="pt-PT" sz="2300" b="0" dirty="0">
              <a:solidFill>
                <a:srgbClr val="CC9900"/>
              </a:solidFill>
            </a:endParaRPr>
          </a:p>
        </p:txBody>
      </p:sp>
      <p:sp>
        <p:nvSpPr>
          <p:cNvPr id="23557"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8942BA6A-D3E0-4113-AE73-AEBF0C0D778E}" type="slidenum">
              <a:rPr lang="pt-PT" sz="1100" b="0" u="sng">
                <a:latin typeface="+mn-lt"/>
                <a:cs typeface="+mn-cs"/>
              </a:rPr>
              <a:pPr algn="ctr" defTabSz="914400">
                <a:lnSpc>
                  <a:spcPct val="100000"/>
                </a:lnSpc>
                <a:spcBef>
                  <a:spcPts val="600"/>
                </a:spcBef>
                <a:buFontTx/>
                <a:buNone/>
                <a:defRPr/>
              </a:pPr>
              <a:t>31</a:t>
            </a:fld>
            <a:endParaRPr lang="pt-PT" sz="1100" b="0" u="sng" dirty="0">
              <a:latin typeface="+mn-lt"/>
              <a:cs typeface="+mn-cs"/>
            </a:endParaRPr>
          </a:p>
        </p:txBody>
      </p:sp>
      <p:sp>
        <p:nvSpPr>
          <p:cNvPr id="24579"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AFDFD02D-56BD-4DF2-BC47-D507F81E7382}" type="slidenum">
              <a:rPr lang="pt-PT" sz="1400">
                <a:solidFill>
                  <a:srgbClr val="FF6600"/>
                </a:solidFill>
                <a:latin typeface="Arial" pitchFamily="34" charset="0"/>
              </a:rPr>
              <a:pPr algn="ctr">
                <a:lnSpc>
                  <a:spcPct val="100000"/>
                </a:lnSpc>
                <a:buFontTx/>
                <a:buNone/>
              </a:pPr>
              <a:t>31</a:t>
            </a:fld>
            <a:endParaRPr lang="pt-PT" sz="1400">
              <a:solidFill>
                <a:srgbClr val="FF6600"/>
              </a:solidFill>
              <a:latin typeface="Arial" pitchFamily="34" charset="0"/>
            </a:endParaRPr>
          </a:p>
        </p:txBody>
      </p:sp>
      <p:sp>
        <p:nvSpPr>
          <p:cNvPr id="24580" name="Text Box 5"/>
          <p:cNvSpPr txBox="1">
            <a:spLocks noChangeArrowheads="1"/>
          </p:cNvSpPr>
          <p:nvPr/>
        </p:nvSpPr>
        <p:spPr bwMode="auto">
          <a:xfrm>
            <a:off x="323850" y="1412875"/>
            <a:ext cx="8640763" cy="5600700"/>
          </a:xfrm>
          <a:prstGeom prst="rect">
            <a:avLst/>
          </a:prstGeom>
          <a:noFill/>
          <a:ln w="9525" algn="ctr">
            <a:noFill/>
            <a:miter lim="800000"/>
            <a:headEnd/>
            <a:tailEnd/>
          </a:ln>
        </p:spPr>
        <p:txBody>
          <a:bodyPr>
            <a:spAutoFit/>
          </a:bodyPr>
          <a:lstStyle/>
          <a:p>
            <a:r>
              <a:rPr lang="pt-PT" sz="2800" dirty="0">
                <a:solidFill>
                  <a:srgbClr val="CC9900"/>
                </a:solidFill>
                <a:latin typeface="Arial" pitchFamily="34" charset="0"/>
                <a:cs typeface="Arial" pitchFamily="34" charset="0"/>
              </a:rPr>
              <a:t>Orifício de entrada </a:t>
            </a:r>
            <a:r>
              <a:rPr lang="pt-PT" sz="2800" dirty="0">
                <a:solidFill>
                  <a:schemeClr val="tx1"/>
                </a:solidFill>
                <a:latin typeface="Arial" pitchFamily="34" charset="0"/>
                <a:cs typeface="Arial" pitchFamily="34" charset="0"/>
              </a:rPr>
              <a:t>pode apresentar:</a:t>
            </a:r>
            <a:r>
              <a:rPr lang="en-GB" sz="2800" dirty="0">
                <a:solidFill>
                  <a:schemeClr val="tx1"/>
                </a:solidFill>
                <a:latin typeface="Arial" pitchFamily="34" charset="0"/>
                <a:cs typeface="Arial" pitchFamily="34" charset="0"/>
              </a:rPr>
              <a:t> </a:t>
            </a:r>
            <a:endParaRPr lang="pt-PT" sz="2800" dirty="0">
              <a:solidFill>
                <a:schemeClr val="tx1"/>
              </a:solidFill>
              <a:latin typeface="Arial" pitchFamily="34" charset="0"/>
              <a:cs typeface="Arial" pitchFamily="34" charset="0"/>
            </a:endParaRPr>
          </a:p>
          <a:p>
            <a:r>
              <a:rPr lang="pt-PT" dirty="0">
                <a:solidFill>
                  <a:schemeClr val="tx1"/>
                </a:solidFill>
                <a:latin typeface="Arial" pitchFamily="34" charset="0"/>
                <a:cs typeface="Arial" pitchFamily="34" charset="0"/>
              </a:rPr>
              <a:t>Pode apresentar:</a:t>
            </a:r>
            <a:r>
              <a:rPr lang="en-GB" dirty="0">
                <a:solidFill>
                  <a:schemeClr val="tx1"/>
                </a:solidFill>
                <a:latin typeface="Arial" pitchFamily="34" charset="0"/>
                <a:cs typeface="Arial" pitchFamily="34" charset="0"/>
              </a:rPr>
              <a:t> </a:t>
            </a:r>
          </a:p>
          <a:p>
            <a:pPr lvl="1" algn="just">
              <a:buFont typeface="Wingdings" pitchFamily="2" charset="2"/>
              <a:buNone/>
            </a:pPr>
            <a:r>
              <a:rPr lang="pt-PT" dirty="0">
                <a:solidFill>
                  <a:schemeClr val="tx1"/>
                </a:solidFill>
                <a:latin typeface="Arial" pitchFamily="34" charset="0"/>
                <a:cs typeface="Arial" pitchFamily="34" charset="0"/>
              </a:rPr>
              <a:t>- Tatuagem </a:t>
            </a:r>
            <a:r>
              <a:rPr lang="pt-PT" b="0" dirty="0">
                <a:solidFill>
                  <a:schemeClr val="tx1"/>
                </a:solidFill>
                <a:latin typeface="Arial" pitchFamily="34" charset="0"/>
                <a:cs typeface="Arial" pitchFamily="34" charset="0"/>
              </a:rPr>
              <a:t>(originada pela pólvora não queimada e pela chama, ficando gravada na pele;</a:t>
            </a:r>
          </a:p>
          <a:p>
            <a:pPr lvl="1" algn="just">
              <a:buFontTx/>
              <a:buChar char="-"/>
            </a:pPr>
            <a:r>
              <a:rPr lang="pt-PT" dirty="0">
                <a:solidFill>
                  <a:schemeClr val="tx1"/>
                </a:solidFill>
                <a:latin typeface="Arial" pitchFamily="34" charset="0"/>
                <a:cs typeface="Arial" pitchFamily="34" charset="0"/>
              </a:rPr>
              <a:t> Hemorragias </a:t>
            </a:r>
            <a:r>
              <a:rPr lang="pt-PT" b="0" dirty="0">
                <a:solidFill>
                  <a:schemeClr val="tx1"/>
                </a:solidFill>
                <a:latin typeface="Arial" pitchFamily="34" charset="0"/>
                <a:cs typeface="Arial" pitchFamily="34" charset="0"/>
              </a:rPr>
              <a:t>(em regra apresenta pequenas hemorragias;</a:t>
            </a:r>
            <a:r>
              <a:rPr lang="en-GB" dirty="0">
                <a:solidFill>
                  <a:schemeClr val="tx1"/>
                </a:solidFill>
                <a:latin typeface="Arial" pitchFamily="34" charset="0"/>
                <a:cs typeface="Arial" pitchFamily="34" charset="0"/>
              </a:rPr>
              <a:t> </a:t>
            </a:r>
            <a:endParaRPr lang="pt-PT" dirty="0">
              <a:solidFill>
                <a:schemeClr val="tx1"/>
              </a:solidFill>
              <a:latin typeface="Arial" pitchFamily="34" charset="0"/>
              <a:cs typeface="Arial" pitchFamily="34" charset="0"/>
            </a:endParaRPr>
          </a:p>
          <a:p>
            <a:pPr lvl="1" algn="just"/>
            <a:r>
              <a:rPr lang="pt-PT" dirty="0">
                <a:solidFill>
                  <a:schemeClr val="tx1"/>
                </a:solidFill>
                <a:latin typeface="Arial" pitchFamily="34" charset="0"/>
                <a:cs typeface="Arial" pitchFamily="34" charset="0"/>
              </a:rPr>
              <a:t>- Trajecto ou Canal de Penetração </a:t>
            </a:r>
            <a:r>
              <a:rPr lang="pt-PT" b="0" dirty="0">
                <a:solidFill>
                  <a:schemeClr val="tx1"/>
                </a:solidFill>
                <a:latin typeface="Arial" pitchFamily="34" charset="0"/>
                <a:cs typeface="Arial" pitchFamily="34" charset="0"/>
              </a:rPr>
              <a:t>(pode ser único ou múltiplo, devido à fragmentação do projéctil ou ao ricochete nos ossos);</a:t>
            </a:r>
          </a:p>
          <a:p>
            <a:pPr lvl="1" eaLnBrk="1" hangingPunct="1">
              <a:lnSpc>
                <a:spcPct val="100000"/>
              </a:lnSpc>
              <a:spcBef>
                <a:spcPts val="600"/>
              </a:spcBef>
              <a:spcAft>
                <a:spcPts val="1200"/>
              </a:spcAft>
              <a:buFont typeface="Wingdings" pitchFamily="2" charset="2"/>
              <a:buChar char="Ø"/>
            </a:pPr>
            <a:endParaRPr lang="pt-PT" sz="2300" b="0" dirty="0">
              <a:solidFill>
                <a:schemeClr val="tx1"/>
              </a:solidFill>
            </a:endParaRPr>
          </a:p>
        </p:txBody>
      </p:sp>
      <p:sp>
        <p:nvSpPr>
          <p:cNvPr id="24581"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16"/>
          <p:cNvSpPr txBox="1">
            <a:spLocks noChangeArrowheads="1"/>
          </p:cNvSpPr>
          <p:nvPr/>
        </p:nvSpPr>
        <p:spPr bwMode="auto">
          <a:xfrm>
            <a:off x="215359" y="1643374"/>
            <a:ext cx="8227680" cy="2145203"/>
          </a:xfrm>
          <a:prstGeom prst="rect">
            <a:avLst/>
          </a:prstGeom>
          <a:noFill/>
          <a:ln w="38100">
            <a:noFill/>
            <a:miter lim="800000"/>
            <a:headEnd/>
            <a:tailEnd/>
          </a:ln>
          <a:effectLst/>
          <a:scene3d>
            <a:camera prst="orthographicFront"/>
            <a:lightRig rig="threePt" dir="t"/>
          </a:scene3d>
          <a:sp3d>
            <a:bevelT w="165100" prst="coolSlant"/>
          </a:sp3d>
        </p:spPr>
        <p:txBody>
          <a:bodyPr>
            <a:spAutoFit/>
          </a:bodyPr>
          <a:lstStyle/>
          <a:p>
            <a:pPr defTabSz="914400" eaLnBrk="1" hangingPunct="1">
              <a:lnSpc>
                <a:spcPct val="80000"/>
              </a:lnSpc>
              <a:spcBef>
                <a:spcPts val="600"/>
              </a:spcBef>
              <a:spcAft>
                <a:spcPts val="1200"/>
              </a:spcAft>
              <a:buFont typeface="Wingdings" pitchFamily="2" charset="2"/>
              <a:buNone/>
              <a:defRPr/>
            </a:pPr>
            <a:r>
              <a:rPr lang="pt-PT" sz="2800" dirty="0">
                <a:solidFill>
                  <a:srgbClr val="CC9900"/>
                </a:solidFill>
                <a:latin typeface="Arial" pitchFamily="34" charset="0"/>
              </a:rPr>
              <a:t>Orifício de entrada </a:t>
            </a:r>
            <a:r>
              <a:rPr lang="pt-PT" sz="2200" b="0" dirty="0">
                <a:solidFill>
                  <a:schemeClr val="tx1"/>
                </a:solidFill>
                <a:latin typeface="Arial" pitchFamily="34" charset="0"/>
              </a:rPr>
              <a:t>(disparo de curta distância)</a:t>
            </a:r>
            <a:endParaRPr lang="en-GB" sz="2200" b="0" dirty="0">
              <a:solidFill>
                <a:schemeClr val="tx1"/>
              </a:solidFill>
              <a:latin typeface="Arial" pitchFamily="34" charset="0"/>
            </a:endParaRPr>
          </a:p>
          <a:p>
            <a:pPr marL="800100" lvl="1" indent="-342900" defTabSz="914400" eaLnBrk="1" hangingPunct="1">
              <a:lnSpc>
                <a:spcPct val="100000"/>
              </a:lnSpc>
              <a:spcBef>
                <a:spcPts val="600"/>
              </a:spcBef>
              <a:spcAft>
                <a:spcPts val="1200"/>
              </a:spcAft>
              <a:buFont typeface="Wingdings" pitchFamily="2" charset="2"/>
              <a:buChar char="Ø"/>
              <a:defRPr/>
            </a:pPr>
            <a:r>
              <a:rPr lang="pt-PT" sz="2200" b="0" dirty="0">
                <a:solidFill>
                  <a:schemeClr val="tx1"/>
                </a:solidFill>
                <a:latin typeface="Arial" pitchFamily="34" charset="0"/>
              </a:rPr>
              <a:t>Orla de limpeza </a:t>
            </a:r>
          </a:p>
          <a:p>
            <a:pPr marL="800100" lvl="1" indent="-342900" defTabSz="914400" eaLnBrk="1" hangingPunct="1">
              <a:lnSpc>
                <a:spcPct val="100000"/>
              </a:lnSpc>
              <a:spcBef>
                <a:spcPts val="600"/>
              </a:spcBef>
              <a:spcAft>
                <a:spcPts val="1200"/>
              </a:spcAft>
              <a:buFont typeface="Wingdings" pitchFamily="2" charset="2"/>
              <a:buChar char="Ø"/>
              <a:defRPr/>
            </a:pPr>
            <a:r>
              <a:rPr lang="pt-PT" sz="2200" b="0" dirty="0">
                <a:solidFill>
                  <a:schemeClr val="tx1"/>
                </a:solidFill>
                <a:latin typeface="Arial" pitchFamily="34" charset="0"/>
              </a:rPr>
              <a:t>Orla de contusão </a:t>
            </a:r>
          </a:p>
          <a:p>
            <a:pPr marL="800100" lvl="1" indent="-342900" defTabSz="914400" eaLnBrk="1" hangingPunct="1">
              <a:lnSpc>
                <a:spcPct val="100000"/>
              </a:lnSpc>
              <a:spcBef>
                <a:spcPts val="600"/>
              </a:spcBef>
              <a:spcAft>
                <a:spcPts val="1200"/>
              </a:spcAft>
              <a:buFont typeface="Wingdings" pitchFamily="2" charset="2"/>
              <a:buChar char="Ø"/>
              <a:defRPr/>
            </a:pPr>
            <a:r>
              <a:rPr lang="pt-PT" sz="2200" b="0" dirty="0">
                <a:solidFill>
                  <a:schemeClr val="tx1"/>
                </a:solidFill>
                <a:latin typeface="Arial" pitchFamily="34" charset="0"/>
              </a:rPr>
              <a:t>Tatuagem</a:t>
            </a:r>
            <a:r>
              <a:rPr lang="en-GB" sz="2200" b="0" dirty="0">
                <a:solidFill>
                  <a:schemeClr val="tx1"/>
                </a:solidFill>
                <a:latin typeface="Arial" pitchFamily="34" charset="0"/>
              </a:rPr>
              <a:t>  </a:t>
            </a:r>
          </a:p>
        </p:txBody>
      </p:sp>
      <p:grpSp>
        <p:nvGrpSpPr>
          <p:cNvPr id="25605" name="Grupo 33"/>
          <p:cNvGrpSpPr>
            <a:grpSpLocks/>
          </p:cNvGrpSpPr>
          <p:nvPr/>
        </p:nvGrpSpPr>
        <p:grpSpPr bwMode="auto">
          <a:xfrm>
            <a:off x="3143250" y="3000375"/>
            <a:ext cx="5786438" cy="2928938"/>
            <a:chOff x="3143250" y="3000375"/>
            <a:chExt cx="5786438" cy="2928938"/>
          </a:xfrm>
        </p:grpSpPr>
        <p:sp>
          <p:nvSpPr>
            <p:cNvPr id="25609" name="Text Box 23"/>
            <p:cNvSpPr txBox="1">
              <a:spLocks noChangeArrowheads="1"/>
            </p:cNvSpPr>
            <p:nvPr/>
          </p:nvSpPr>
          <p:spPr bwMode="auto">
            <a:xfrm>
              <a:off x="4476750" y="3000375"/>
              <a:ext cx="3143250" cy="327025"/>
            </a:xfrm>
            <a:prstGeom prst="rect">
              <a:avLst/>
            </a:prstGeom>
            <a:noFill/>
            <a:ln w="9525">
              <a:noFill/>
              <a:miter lim="800000"/>
              <a:headEnd/>
              <a:tailEnd/>
            </a:ln>
          </p:spPr>
          <p:txBody>
            <a:bodyPr lIns="64374" tIns="32188" rIns="64374" bIns="32188">
              <a:spAutoFit/>
            </a:bodyPr>
            <a:lstStyle/>
            <a:p>
              <a:pPr algn="ctr" defTabSz="644525">
                <a:lnSpc>
                  <a:spcPct val="100000"/>
                </a:lnSpc>
                <a:spcBef>
                  <a:spcPct val="50000"/>
                </a:spcBef>
                <a:buFontTx/>
                <a:buNone/>
              </a:pPr>
              <a:r>
                <a:rPr lang="pt-PT" sz="1700">
                  <a:solidFill>
                    <a:schemeClr val="tx1"/>
                  </a:solidFill>
                  <a:latin typeface="Arial" pitchFamily="34" charset="0"/>
                  <a:cs typeface="Arial" pitchFamily="34" charset="0"/>
                </a:rPr>
                <a:t>ORIFÍCIOS</a:t>
              </a:r>
              <a:endParaRPr lang="pt-PT" sz="1700" b="0">
                <a:solidFill>
                  <a:schemeClr val="tx1"/>
                </a:solidFill>
                <a:latin typeface="Arial" pitchFamily="34" charset="0"/>
                <a:cs typeface="Arial" pitchFamily="34" charset="0"/>
              </a:endParaRPr>
            </a:p>
          </p:txBody>
        </p:sp>
        <p:sp>
          <p:nvSpPr>
            <p:cNvPr id="46101" name="AutoShape 24"/>
            <p:cNvSpPr>
              <a:spLocks noChangeArrowheads="1"/>
            </p:cNvSpPr>
            <p:nvPr/>
          </p:nvSpPr>
          <p:spPr bwMode="auto">
            <a:xfrm>
              <a:off x="4762493" y="3500438"/>
              <a:ext cx="2641046" cy="369277"/>
            </a:xfrm>
            <a:prstGeom prst="leftRightArrow">
              <a:avLst>
                <a:gd name="adj1" fmla="val 50000"/>
                <a:gd name="adj2" fmla="val 138810"/>
              </a:avLst>
            </a:prstGeom>
            <a:solidFill>
              <a:srgbClr val="FF0000"/>
            </a:solidFill>
            <a:ln w="9525">
              <a:solidFill>
                <a:schemeClr val="tx1"/>
              </a:solidFill>
              <a:miter lim="800000"/>
              <a:headEnd/>
              <a:tailEnd/>
            </a:ln>
            <a:scene3d>
              <a:camera prst="orthographicFront"/>
              <a:lightRig rig="threePt" dir="t"/>
            </a:scene3d>
            <a:sp3d>
              <a:bevelT w="139700" prst="cross"/>
            </a:sp3d>
          </p:spPr>
          <p:txBody>
            <a:bodyPr wrap="none" lIns="64392" tIns="32196" rIns="64392" bIns="32196" anchor="ctr"/>
            <a:lstStyle/>
            <a:p>
              <a:pPr defTabSz="914400">
                <a:lnSpc>
                  <a:spcPct val="100000"/>
                </a:lnSpc>
                <a:buFontTx/>
                <a:buNone/>
                <a:defRPr/>
              </a:pPr>
              <a:endParaRPr lang="pt-PT" sz="1800" b="0" u="sng">
                <a:solidFill>
                  <a:schemeClr val="tx1"/>
                </a:solidFill>
                <a:latin typeface="Arial" charset="0"/>
                <a:cs typeface="+mn-cs"/>
              </a:endParaRPr>
            </a:p>
          </p:txBody>
        </p:sp>
        <p:grpSp>
          <p:nvGrpSpPr>
            <p:cNvPr id="25613" name="Group 25"/>
            <p:cNvGrpSpPr>
              <a:grpSpLocks/>
            </p:cNvGrpSpPr>
            <p:nvPr/>
          </p:nvGrpSpPr>
          <p:grpSpPr bwMode="auto">
            <a:xfrm>
              <a:off x="3143250" y="4071938"/>
              <a:ext cx="5786438" cy="1857375"/>
              <a:chOff x="598" y="1542"/>
              <a:chExt cx="3116" cy="1062"/>
            </a:xfrm>
          </p:grpSpPr>
          <p:grpSp>
            <p:nvGrpSpPr>
              <p:cNvPr id="25614" name="Group 26"/>
              <p:cNvGrpSpPr>
                <a:grpSpLocks/>
              </p:cNvGrpSpPr>
              <p:nvPr/>
            </p:nvGrpSpPr>
            <p:grpSpPr bwMode="auto">
              <a:xfrm>
                <a:off x="598" y="1542"/>
                <a:ext cx="938" cy="1056"/>
                <a:chOff x="598" y="1542"/>
                <a:chExt cx="938" cy="1056"/>
              </a:xfrm>
            </p:grpSpPr>
            <p:sp>
              <p:nvSpPr>
                <p:cNvPr id="46124" name="Oval 27"/>
                <p:cNvSpPr>
                  <a:spLocks noChangeArrowheads="1"/>
                </p:cNvSpPr>
                <p:nvPr/>
              </p:nvSpPr>
              <p:spPr bwMode="auto">
                <a:xfrm>
                  <a:off x="598" y="1542"/>
                  <a:ext cx="938" cy="1056"/>
                </a:xfrm>
                <a:prstGeom prst="ellipse">
                  <a:avLst/>
                </a:prstGeom>
                <a:blipFill dpi="0" rotWithShape="0">
                  <a:blip r:embed="rId2" cstate="print"/>
                  <a:srcRect/>
                  <a:tile tx="0" ty="0" sx="100000" sy="100000" flip="none" algn="tl"/>
                </a:blipFill>
                <a:ln w="9525">
                  <a:solidFill>
                    <a:schemeClr val="tx1"/>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sp>
              <p:nvSpPr>
                <p:cNvPr id="25639" name="Oval 28"/>
                <p:cNvSpPr>
                  <a:spLocks noChangeArrowheads="1"/>
                </p:cNvSpPr>
                <p:nvPr/>
              </p:nvSpPr>
              <p:spPr bwMode="auto">
                <a:xfrm>
                  <a:off x="802" y="1788"/>
                  <a:ext cx="528" cy="546"/>
                </a:xfrm>
                <a:prstGeom prst="ellipse">
                  <a:avLst/>
                </a:prstGeom>
                <a:solidFill>
                  <a:schemeClr val="bg1"/>
                </a:solidFill>
                <a:ln w="12700">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sp>
              <p:nvSpPr>
                <p:cNvPr id="25640" name="Oval 29"/>
                <p:cNvSpPr>
                  <a:spLocks noChangeArrowheads="1"/>
                </p:cNvSpPr>
                <p:nvPr/>
              </p:nvSpPr>
              <p:spPr bwMode="auto">
                <a:xfrm>
                  <a:off x="802" y="1800"/>
                  <a:ext cx="528" cy="528"/>
                </a:xfrm>
                <a:prstGeom prst="ellipse">
                  <a:avLst/>
                </a:prstGeom>
                <a:noFill/>
                <a:ln w="28575">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sp>
              <p:nvSpPr>
                <p:cNvPr id="25641" name="Oval 30"/>
                <p:cNvSpPr>
                  <a:spLocks noChangeArrowheads="1"/>
                </p:cNvSpPr>
                <p:nvPr/>
              </p:nvSpPr>
              <p:spPr bwMode="auto">
                <a:xfrm>
                  <a:off x="880" y="1866"/>
                  <a:ext cx="372" cy="390"/>
                </a:xfrm>
                <a:prstGeom prst="ellipse">
                  <a:avLst/>
                </a:prstGeom>
                <a:noFill/>
                <a:ln w="28575">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sp>
              <p:nvSpPr>
                <p:cNvPr id="25642" name="Oval 31"/>
                <p:cNvSpPr>
                  <a:spLocks noChangeArrowheads="1"/>
                </p:cNvSpPr>
                <p:nvPr/>
              </p:nvSpPr>
              <p:spPr bwMode="auto">
                <a:xfrm>
                  <a:off x="964" y="1956"/>
                  <a:ext cx="204" cy="216"/>
                </a:xfrm>
                <a:prstGeom prst="ellipse">
                  <a:avLst/>
                </a:prstGeom>
                <a:noFill/>
                <a:ln w="28575">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grpSp>
          <p:sp>
            <p:nvSpPr>
              <p:cNvPr id="25615" name="Line 32"/>
              <p:cNvSpPr>
                <a:spLocks noChangeShapeType="1"/>
              </p:cNvSpPr>
              <p:nvPr/>
            </p:nvSpPr>
            <p:spPr bwMode="auto">
              <a:xfrm rot="-3065350" flipH="1" flipV="1">
                <a:off x="1074" y="1715"/>
                <a:ext cx="725" cy="442"/>
              </a:xfrm>
              <a:prstGeom prst="line">
                <a:avLst/>
              </a:prstGeom>
              <a:noFill/>
              <a:ln w="9525">
                <a:solidFill>
                  <a:srgbClr val="FF0000"/>
                </a:solidFill>
                <a:round/>
                <a:headEnd/>
                <a:tailEnd type="triangle" w="med" len="med"/>
              </a:ln>
            </p:spPr>
            <p:txBody>
              <a:bodyPr wrap="none" anchor="ctr"/>
              <a:lstStyle/>
              <a:p>
                <a:endParaRPr lang="pt-PT"/>
              </a:p>
            </p:txBody>
          </p:sp>
          <p:sp>
            <p:nvSpPr>
              <p:cNvPr id="25616" name="Text Box 33"/>
              <p:cNvSpPr txBox="1">
                <a:spLocks noChangeArrowheads="1"/>
              </p:cNvSpPr>
              <p:nvPr/>
            </p:nvSpPr>
            <p:spPr bwMode="auto">
              <a:xfrm>
                <a:off x="1770" y="1641"/>
                <a:ext cx="882" cy="176"/>
              </a:xfrm>
              <a:prstGeom prst="rect">
                <a:avLst/>
              </a:prstGeom>
              <a:noFill/>
              <a:ln w="9525">
                <a:noFill/>
                <a:miter lim="800000"/>
                <a:headEnd/>
                <a:tailEnd/>
              </a:ln>
            </p:spPr>
            <p:txBody>
              <a:bodyPr lIns="91415" tIns="45708" rIns="91415" bIns="45708">
                <a:spAutoFit/>
              </a:bodyPr>
              <a:lstStyle/>
              <a:p>
                <a:pPr algn="ctr" defTabSz="644525">
                  <a:lnSpc>
                    <a:spcPct val="100000"/>
                  </a:lnSpc>
                  <a:buFontTx/>
                  <a:buNone/>
                </a:pPr>
                <a:r>
                  <a:rPr lang="pt-PT" sz="1400" b="0" u="sng">
                    <a:solidFill>
                      <a:schemeClr val="tx1"/>
                    </a:solidFill>
                    <a:latin typeface="Arial" pitchFamily="34" charset="0"/>
                  </a:rPr>
                  <a:t>Orif. entrada</a:t>
                </a:r>
              </a:p>
            </p:txBody>
          </p:sp>
          <p:grpSp>
            <p:nvGrpSpPr>
              <p:cNvPr id="25617" name="Group 34"/>
              <p:cNvGrpSpPr>
                <a:grpSpLocks/>
              </p:cNvGrpSpPr>
              <p:nvPr/>
            </p:nvGrpSpPr>
            <p:grpSpPr bwMode="auto">
              <a:xfrm>
                <a:off x="2776" y="1548"/>
                <a:ext cx="938" cy="1056"/>
                <a:chOff x="2584" y="1512"/>
                <a:chExt cx="938" cy="1056"/>
              </a:xfrm>
            </p:grpSpPr>
            <p:sp>
              <p:nvSpPr>
                <p:cNvPr id="46118" name="Oval 35"/>
                <p:cNvSpPr>
                  <a:spLocks noChangeArrowheads="1"/>
                </p:cNvSpPr>
                <p:nvPr/>
              </p:nvSpPr>
              <p:spPr bwMode="auto">
                <a:xfrm>
                  <a:off x="2584" y="1512"/>
                  <a:ext cx="938" cy="1056"/>
                </a:xfrm>
                <a:prstGeom prst="ellipse">
                  <a:avLst/>
                </a:prstGeom>
                <a:blipFill dpi="0" rotWithShape="0">
                  <a:blip r:embed="rId2" cstate="print"/>
                  <a:srcRect/>
                  <a:tile tx="0" ty="0" sx="100000" sy="100000" flip="none" algn="tl"/>
                </a:blipFill>
                <a:ln w="9525">
                  <a:solidFill>
                    <a:schemeClr val="tx1"/>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sp>
              <p:nvSpPr>
                <p:cNvPr id="25631" name="Oval 36"/>
                <p:cNvSpPr>
                  <a:spLocks noChangeArrowheads="1"/>
                </p:cNvSpPr>
                <p:nvPr/>
              </p:nvSpPr>
              <p:spPr bwMode="auto">
                <a:xfrm>
                  <a:off x="2868" y="1674"/>
                  <a:ext cx="336" cy="720"/>
                </a:xfrm>
                <a:prstGeom prst="ellipse">
                  <a:avLst/>
                </a:prstGeom>
                <a:solidFill>
                  <a:schemeClr val="bg1"/>
                </a:solidFill>
                <a:ln w="9525">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grpSp>
              <p:nvGrpSpPr>
                <p:cNvPr id="25632" name="Group 37"/>
                <p:cNvGrpSpPr>
                  <a:grpSpLocks/>
                </p:cNvGrpSpPr>
                <p:nvPr/>
              </p:nvGrpSpPr>
              <p:grpSpPr bwMode="auto">
                <a:xfrm>
                  <a:off x="2880" y="1674"/>
                  <a:ext cx="336" cy="720"/>
                  <a:chOff x="2880" y="1680"/>
                  <a:chExt cx="336" cy="720"/>
                </a:xfrm>
              </p:grpSpPr>
              <p:sp>
                <p:nvSpPr>
                  <p:cNvPr id="25633" name="Oval 38"/>
                  <p:cNvSpPr>
                    <a:spLocks noChangeArrowheads="1"/>
                  </p:cNvSpPr>
                  <p:nvPr/>
                </p:nvSpPr>
                <p:spPr bwMode="auto">
                  <a:xfrm>
                    <a:off x="2880" y="1680"/>
                    <a:ext cx="336" cy="720"/>
                  </a:xfrm>
                  <a:prstGeom prst="ellipse">
                    <a:avLst/>
                  </a:prstGeom>
                  <a:noFill/>
                  <a:ln w="28575">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sp>
                <p:nvSpPr>
                  <p:cNvPr id="25634" name="Oval 39"/>
                  <p:cNvSpPr>
                    <a:spLocks noChangeArrowheads="1"/>
                  </p:cNvSpPr>
                  <p:nvPr/>
                </p:nvSpPr>
                <p:spPr bwMode="auto">
                  <a:xfrm>
                    <a:off x="2952" y="1692"/>
                    <a:ext cx="192" cy="480"/>
                  </a:xfrm>
                  <a:prstGeom prst="ellipse">
                    <a:avLst/>
                  </a:prstGeom>
                  <a:noFill/>
                  <a:ln w="28575">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sp>
                <p:nvSpPr>
                  <p:cNvPr id="25635" name="Oval 40"/>
                  <p:cNvSpPr>
                    <a:spLocks noChangeArrowheads="1"/>
                  </p:cNvSpPr>
                  <p:nvPr/>
                </p:nvSpPr>
                <p:spPr bwMode="auto">
                  <a:xfrm>
                    <a:off x="2976" y="1722"/>
                    <a:ext cx="144" cy="288"/>
                  </a:xfrm>
                  <a:prstGeom prst="ellipse">
                    <a:avLst/>
                  </a:prstGeom>
                  <a:noFill/>
                  <a:ln w="19050">
                    <a:solidFill>
                      <a:schemeClr val="tx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grpSp>
          </p:grpSp>
          <p:sp>
            <p:nvSpPr>
              <p:cNvPr id="25618" name="Line 41"/>
              <p:cNvSpPr>
                <a:spLocks noChangeShapeType="1"/>
              </p:cNvSpPr>
              <p:nvPr/>
            </p:nvSpPr>
            <p:spPr bwMode="auto">
              <a:xfrm>
                <a:off x="2550" y="1806"/>
                <a:ext cx="714" cy="66"/>
              </a:xfrm>
              <a:prstGeom prst="line">
                <a:avLst/>
              </a:prstGeom>
              <a:noFill/>
              <a:ln w="9525">
                <a:solidFill>
                  <a:srgbClr val="FF0000"/>
                </a:solidFill>
                <a:round/>
                <a:headEnd/>
                <a:tailEnd type="triangle" w="med" len="med"/>
              </a:ln>
            </p:spPr>
            <p:txBody>
              <a:bodyPr wrap="none" anchor="ctr"/>
              <a:lstStyle/>
              <a:p>
                <a:endParaRPr lang="pt-PT"/>
              </a:p>
            </p:txBody>
          </p:sp>
          <p:sp>
            <p:nvSpPr>
              <p:cNvPr id="25619" name="Text Box 42"/>
              <p:cNvSpPr txBox="1">
                <a:spLocks noChangeArrowheads="1"/>
              </p:cNvSpPr>
              <p:nvPr/>
            </p:nvSpPr>
            <p:spPr bwMode="auto">
              <a:xfrm>
                <a:off x="1972" y="2400"/>
                <a:ext cx="426" cy="197"/>
              </a:xfrm>
              <a:prstGeom prst="rect">
                <a:avLst/>
              </a:prstGeom>
              <a:noFill/>
              <a:ln w="9525">
                <a:noFill/>
                <a:miter lim="800000"/>
                <a:headEnd/>
                <a:tailEnd/>
              </a:ln>
            </p:spPr>
            <p:txBody>
              <a:bodyPr wrap="none" lIns="91415" tIns="45708" rIns="91415" bIns="45708">
                <a:spAutoFit/>
              </a:bodyPr>
              <a:lstStyle/>
              <a:p>
                <a:pPr algn="ctr" defTabSz="644525">
                  <a:lnSpc>
                    <a:spcPct val="80000"/>
                  </a:lnSpc>
                  <a:buFontTx/>
                  <a:buNone/>
                </a:pPr>
                <a:r>
                  <a:rPr lang="pt-PT" sz="1400" b="0" u="sng">
                    <a:solidFill>
                      <a:schemeClr val="tx1"/>
                    </a:solidFill>
                    <a:latin typeface="Arial" pitchFamily="34" charset="0"/>
                  </a:rPr>
                  <a:t>Tatuagem</a:t>
                </a:r>
                <a:endParaRPr lang="pt-PT" sz="2300" b="0" u="sng">
                  <a:solidFill>
                    <a:schemeClr val="tx1"/>
                  </a:solidFill>
                  <a:latin typeface="Arial" pitchFamily="34" charset="0"/>
                </a:endParaRPr>
              </a:p>
              <a:p>
                <a:pPr algn="ctr" defTabSz="644525">
                  <a:lnSpc>
                    <a:spcPct val="80000"/>
                  </a:lnSpc>
                  <a:buFontTx/>
                  <a:buNone/>
                </a:pPr>
                <a:r>
                  <a:rPr lang="pt-PT" sz="1300" b="0" u="sng">
                    <a:solidFill>
                      <a:schemeClr val="tx1"/>
                    </a:solidFill>
                    <a:latin typeface="Arial" pitchFamily="34" charset="0"/>
                  </a:rPr>
                  <a:t>(Pólvora)</a:t>
                </a:r>
                <a:endParaRPr lang="pt-PT" sz="2300" b="0" u="sng">
                  <a:solidFill>
                    <a:schemeClr val="tx1"/>
                  </a:solidFill>
                  <a:latin typeface="Arial" pitchFamily="34" charset="0"/>
                </a:endParaRPr>
              </a:p>
            </p:txBody>
          </p:sp>
          <p:sp>
            <p:nvSpPr>
              <p:cNvPr id="25620" name="Line 43"/>
              <p:cNvSpPr>
                <a:spLocks noChangeShapeType="1"/>
              </p:cNvSpPr>
              <p:nvPr/>
            </p:nvSpPr>
            <p:spPr bwMode="auto">
              <a:xfrm flipV="1">
                <a:off x="2439" y="2481"/>
                <a:ext cx="595" cy="41"/>
              </a:xfrm>
              <a:prstGeom prst="line">
                <a:avLst/>
              </a:prstGeom>
              <a:noFill/>
              <a:ln w="9525">
                <a:solidFill>
                  <a:srgbClr val="FF0000"/>
                </a:solidFill>
                <a:round/>
                <a:headEnd/>
                <a:tailEnd type="triangle" w="med" len="med"/>
              </a:ln>
            </p:spPr>
            <p:txBody>
              <a:bodyPr wrap="none" anchor="ctr"/>
              <a:lstStyle/>
              <a:p>
                <a:endParaRPr lang="pt-PT"/>
              </a:p>
            </p:txBody>
          </p:sp>
          <p:sp>
            <p:nvSpPr>
              <p:cNvPr id="25621" name="Line 44"/>
              <p:cNvSpPr>
                <a:spLocks noChangeShapeType="1"/>
              </p:cNvSpPr>
              <p:nvPr/>
            </p:nvSpPr>
            <p:spPr bwMode="auto">
              <a:xfrm flipH="1" flipV="1">
                <a:off x="1292" y="2441"/>
                <a:ext cx="578" cy="41"/>
              </a:xfrm>
              <a:prstGeom prst="line">
                <a:avLst/>
              </a:prstGeom>
              <a:noFill/>
              <a:ln w="9525">
                <a:solidFill>
                  <a:srgbClr val="FF0000"/>
                </a:solidFill>
                <a:round/>
                <a:headEnd/>
                <a:tailEnd type="triangle" w="med" len="med"/>
              </a:ln>
            </p:spPr>
            <p:txBody>
              <a:bodyPr wrap="none" anchor="ctr"/>
              <a:lstStyle/>
              <a:p>
                <a:endParaRPr lang="pt-PT"/>
              </a:p>
            </p:txBody>
          </p:sp>
          <p:sp>
            <p:nvSpPr>
              <p:cNvPr id="25622" name="Line 45"/>
              <p:cNvSpPr>
                <a:spLocks noChangeShapeType="1"/>
              </p:cNvSpPr>
              <p:nvPr/>
            </p:nvSpPr>
            <p:spPr bwMode="auto">
              <a:xfrm rot="-2778417">
                <a:off x="2802" y="1833"/>
                <a:ext cx="348" cy="434"/>
              </a:xfrm>
              <a:prstGeom prst="line">
                <a:avLst/>
              </a:prstGeom>
              <a:noFill/>
              <a:ln w="9525">
                <a:solidFill>
                  <a:srgbClr val="FF0000"/>
                </a:solidFill>
                <a:round/>
                <a:headEnd/>
                <a:tailEnd type="triangle" w="med" len="med"/>
              </a:ln>
            </p:spPr>
            <p:txBody>
              <a:bodyPr wrap="none" anchor="ctr"/>
              <a:lstStyle/>
              <a:p>
                <a:endParaRPr lang="pt-PT"/>
              </a:p>
            </p:txBody>
          </p:sp>
          <p:sp>
            <p:nvSpPr>
              <p:cNvPr id="25623" name="Line 46"/>
              <p:cNvSpPr>
                <a:spLocks noChangeShapeType="1"/>
              </p:cNvSpPr>
              <p:nvPr/>
            </p:nvSpPr>
            <p:spPr bwMode="auto">
              <a:xfrm rot="10824034" flipV="1">
                <a:off x="1159" y="2030"/>
                <a:ext cx="600" cy="123"/>
              </a:xfrm>
              <a:prstGeom prst="line">
                <a:avLst/>
              </a:prstGeom>
              <a:noFill/>
              <a:ln w="9525">
                <a:solidFill>
                  <a:srgbClr val="FF0000"/>
                </a:solidFill>
                <a:round/>
                <a:headEnd/>
                <a:tailEnd type="triangle" w="med" len="med"/>
              </a:ln>
            </p:spPr>
            <p:txBody>
              <a:bodyPr wrap="none" anchor="ctr"/>
              <a:lstStyle/>
              <a:p>
                <a:endParaRPr lang="pt-PT"/>
              </a:p>
            </p:txBody>
          </p:sp>
          <p:sp>
            <p:nvSpPr>
              <p:cNvPr id="25624" name="Text Box 47"/>
              <p:cNvSpPr txBox="1">
                <a:spLocks noChangeArrowheads="1"/>
              </p:cNvSpPr>
              <p:nvPr/>
            </p:nvSpPr>
            <p:spPr bwMode="auto">
              <a:xfrm>
                <a:off x="1759" y="1910"/>
                <a:ext cx="1020" cy="176"/>
              </a:xfrm>
              <a:prstGeom prst="rect">
                <a:avLst/>
              </a:prstGeom>
              <a:noFill/>
              <a:ln w="9525">
                <a:noFill/>
                <a:miter lim="800000"/>
                <a:headEnd/>
                <a:tailEnd/>
              </a:ln>
            </p:spPr>
            <p:txBody>
              <a:bodyPr lIns="91415" tIns="45708" rIns="91415" bIns="45708">
                <a:spAutoFit/>
              </a:bodyPr>
              <a:lstStyle/>
              <a:p>
                <a:pPr algn="ctr" defTabSz="644525">
                  <a:lnSpc>
                    <a:spcPct val="100000"/>
                  </a:lnSpc>
                  <a:buFontTx/>
                  <a:buNone/>
                </a:pPr>
                <a:r>
                  <a:rPr lang="pt-PT" sz="1400" b="0" u="sng">
                    <a:solidFill>
                      <a:schemeClr val="tx1"/>
                    </a:solidFill>
                    <a:latin typeface="Arial" pitchFamily="34" charset="0"/>
                  </a:rPr>
                  <a:t>Orla de Limpeza</a:t>
                </a:r>
              </a:p>
            </p:txBody>
          </p:sp>
          <p:sp>
            <p:nvSpPr>
              <p:cNvPr id="25625" name="Text Box 48"/>
              <p:cNvSpPr txBox="1">
                <a:spLocks noChangeArrowheads="1"/>
              </p:cNvSpPr>
              <p:nvPr/>
            </p:nvSpPr>
            <p:spPr bwMode="auto">
              <a:xfrm>
                <a:off x="1802" y="2155"/>
                <a:ext cx="1020" cy="176"/>
              </a:xfrm>
              <a:prstGeom prst="rect">
                <a:avLst/>
              </a:prstGeom>
              <a:noFill/>
              <a:ln w="9525">
                <a:noFill/>
                <a:miter lim="800000"/>
                <a:headEnd/>
                <a:tailEnd/>
              </a:ln>
            </p:spPr>
            <p:txBody>
              <a:bodyPr lIns="91415" tIns="45708" rIns="91415" bIns="45708">
                <a:spAutoFit/>
              </a:bodyPr>
              <a:lstStyle/>
              <a:p>
                <a:pPr algn="ctr" defTabSz="644525">
                  <a:lnSpc>
                    <a:spcPct val="100000"/>
                  </a:lnSpc>
                  <a:buFontTx/>
                  <a:buNone/>
                </a:pPr>
                <a:r>
                  <a:rPr lang="pt-PT" sz="1400" b="0" u="sng">
                    <a:solidFill>
                      <a:schemeClr val="tx1"/>
                    </a:solidFill>
                    <a:latin typeface="Arial" pitchFamily="34" charset="0"/>
                  </a:rPr>
                  <a:t>Orla de Contusão</a:t>
                </a:r>
              </a:p>
            </p:txBody>
          </p:sp>
          <p:sp>
            <p:nvSpPr>
              <p:cNvPr id="25626" name="Line 49"/>
              <p:cNvSpPr>
                <a:spLocks noChangeShapeType="1"/>
              </p:cNvSpPr>
              <p:nvPr/>
            </p:nvSpPr>
            <p:spPr bwMode="auto">
              <a:xfrm flipV="1">
                <a:off x="2737" y="2262"/>
                <a:ext cx="521" cy="26"/>
              </a:xfrm>
              <a:prstGeom prst="line">
                <a:avLst/>
              </a:prstGeom>
              <a:noFill/>
              <a:ln w="9525">
                <a:solidFill>
                  <a:srgbClr val="FF0000"/>
                </a:solidFill>
                <a:round/>
                <a:headEnd/>
                <a:tailEnd type="triangle" w="med" len="med"/>
              </a:ln>
            </p:spPr>
            <p:txBody>
              <a:bodyPr wrap="none" anchor="ctr"/>
              <a:lstStyle/>
              <a:p>
                <a:endParaRPr lang="pt-PT"/>
              </a:p>
            </p:txBody>
          </p:sp>
          <p:sp>
            <p:nvSpPr>
              <p:cNvPr id="25627" name="Line 50"/>
              <p:cNvSpPr>
                <a:spLocks noChangeShapeType="1"/>
              </p:cNvSpPr>
              <p:nvPr/>
            </p:nvSpPr>
            <p:spPr bwMode="auto">
              <a:xfrm flipH="1">
                <a:off x="1170" y="2230"/>
                <a:ext cx="589" cy="26"/>
              </a:xfrm>
              <a:prstGeom prst="line">
                <a:avLst/>
              </a:prstGeom>
              <a:noFill/>
              <a:ln w="9525">
                <a:solidFill>
                  <a:srgbClr val="FF0000"/>
                </a:solidFill>
                <a:round/>
                <a:headEnd/>
                <a:tailEnd type="triangle" w="med" len="med"/>
              </a:ln>
            </p:spPr>
            <p:txBody>
              <a:bodyPr wrap="none" anchor="ctr"/>
              <a:lstStyle/>
              <a:p>
                <a:endParaRPr lang="pt-PT"/>
              </a:p>
            </p:txBody>
          </p:sp>
        </p:grpSp>
      </p:grpSp>
      <p:sp>
        <p:nvSpPr>
          <p:cNvPr id="32" name="Marcador de Posição do Número do Diapositivo 31"/>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E6759208-ED42-40A2-96D3-5B1BE0175EC2}" type="slidenum">
              <a:rPr lang="pt-PT" sz="1100" b="0" u="sng">
                <a:latin typeface="+mn-lt"/>
                <a:cs typeface="+mn-cs"/>
              </a:rPr>
              <a:pPr algn="ctr" defTabSz="914400">
                <a:lnSpc>
                  <a:spcPct val="100000"/>
                </a:lnSpc>
                <a:spcBef>
                  <a:spcPts val="600"/>
                </a:spcBef>
                <a:buFontTx/>
                <a:buNone/>
                <a:defRPr/>
              </a:pPr>
              <a:t>32</a:t>
            </a:fld>
            <a:endParaRPr lang="pt-PT" sz="1100" b="0" u="sng" dirty="0">
              <a:latin typeface="+mn-lt"/>
              <a:cs typeface="+mn-cs"/>
            </a:endParaRPr>
          </a:p>
        </p:txBody>
      </p:sp>
      <p:sp>
        <p:nvSpPr>
          <p:cNvPr id="25607"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1EC54599-A42C-48CF-AE97-73A76084C3AB}" type="slidenum">
              <a:rPr lang="pt-PT" sz="1400">
                <a:solidFill>
                  <a:srgbClr val="FF6600"/>
                </a:solidFill>
                <a:latin typeface="Arial" pitchFamily="34" charset="0"/>
              </a:rPr>
              <a:pPr algn="ctr">
                <a:lnSpc>
                  <a:spcPct val="100000"/>
                </a:lnSpc>
                <a:buFontTx/>
                <a:buNone/>
              </a:pPr>
              <a:t>32</a:t>
            </a:fld>
            <a:endParaRPr lang="pt-PT" sz="1400">
              <a:solidFill>
                <a:srgbClr val="FF6600"/>
              </a:solidFill>
              <a:latin typeface="Arial" pitchFamily="34" charset="0"/>
            </a:endParaRPr>
          </a:p>
        </p:txBody>
      </p:sp>
      <p:sp>
        <p:nvSpPr>
          <p:cNvPr id="25608" name="CaixaDeTexto 3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0DD1CACB-41F3-413A-9467-E97BFDB9222E}" type="slidenum">
              <a:rPr lang="pt-PT" sz="1100" b="0" u="sng">
                <a:latin typeface="+mn-lt"/>
                <a:cs typeface="+mn-cs"/>
              </a:rPr>
              <a:pPr algn="ctr" defTabSz="914400">
                <a:lnSpc>
                  <a:spcPct val="100000"/>
                </a:lnSpc>
                <a:spcBef>
                  <a:spcPts val="600"/>
                </a:spcBef>
                <a:buFontTx/>
                <a:buNone/>
                <a:defRPr/>
              </a:pPr>
              <a:t>33</a:t>
            </a:fld>
            <a:endParaRPr lang="pt-PT" sz="1100" b="0" u="sng" dirty="0">
              <a:latin typeface="+mn-lt"/>
              <a:cs typeface="+mn-cs"/>
            </a:endParaRPr>
          </a:p>
        </p:txBody>
      </p:sp>
      <p:sp>
        <p:nvSpPr>
          <p:cNvPr id="26627"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0F5FE8DD-99CE-4774-A23C-C5DE2E5AE108}" type="slidenum">
              <a:rPr lang="pt-PT" sz="1400">
                <a:solidFill>
                  <a:srgbClr val="FF6600"/>
                </a:solidFill>
                <a:latin typeface="Arial" pitchFamily="34" charset="0"/>
              </a:rPr>
              <a:pPr algn="ctr">
                <a:lnSpc>
                  <a:spcPct val="100000"/>
                </a:lnSpc>
                <a:buFontTx/>
                <a:buNone/>
              </a:pPr>
              <a:t>33</a:t>
            </a:fld>
            <a:endParaRPr lang="pt-PT" sz="1400">
              <a:solidFill>
                <a:srgbClr val="FF6600"/>
              </a:solidFill>
              <a:latin typeface="Arial" pitchFamily="34" charset="0"/>
            </a:endParaRPr>
          </a:p>
        </p:txBody>
      </p:sp>
      <p:sp>
        <p:nvSpPr>
          <p:cNvPr id="26628" name="Text Box 5"/>
          <p:cNvSpPr txBox="1">
            <a:spLocks noChangeArrowheads="1"/>
          </p:cNvSpPr>
          <p:nvPr/>
        </p:nvSpPr>
        <p:spPr bwMode="auto">
          <a:xfrm>
            <a:off x="323850" y="1341438"/>
            <a:ext cx="8640763" cy="5422900"/>
          </a:xfrm>
          <a:prstGeom prst="rect">
            <a:avLst/>
          </a:prstGeom>
          <a:noFill/>
          <a:ln w="9525" algn="ctr">
            <a:noFill/>
            <a:miter lim="800000"/>
            <a:headEnd/>
            <a:tailEnd/>
          </a:ln>
        </p:spPr>
        <p:txBody>
          <a:bodyPr>
            <a:spAutoFit/>
          </a:bodyPr>
          <a:lstStyle/>
          <a:p>
            <a:r>
              <a:rPr lang="pt-PT" sz="2800">
                <a:solidFill>
                  <a:srgbClr val="CC9900"/>
                </a:solidFill>
                <a:latin typeface="Arial" pitchFamily="34" charset="0"/>
                <a:cs typeface="Arial" pitchFamily="34" charset="0"/>
              </a:rPr>
              <a:t>ORIFÍCIO DE SAÍDA:</a:t>
            </a:r>
          </a:p>
          <a:p>
            <a:pPr eaLnBrk="1" hangingPunct="1">
              <a:lnSpc>
                <a:spcPct val="100000"/>
              </a:lnSpc>
              <a:spcBef>
                <a:spcPts val="600"/>
              </a:spcBef>
              <a:spcAft>
                <a:spcPts val="1200"/>
              </a:spcAft>
              <a:buFont typeface="Arial" pitchFamily="34" charset="0"/>
              <a:buChar char="•"/>
            </a:pPr>
            <a:r>
              <a:rPr lang="pt-PT">
                <a:solidFill>
                  <a:schemeClr val="tx1"/>
                </a:solidFill>
                <a:latin typeface="Arial" pitchFamily="34" charset="0"/>
                <a:cs typeface="Arial" pitchFamily="34" charset="0"/>
              </a:rPr>
              <a:t> Pode não existir em virtude do projéctil ter ficado retido dentro do corpo.</a:t>
            </a:r>
          </a:p>
          <a:p>
            <a:pPr>
              <a:buFont typeface="Arial" pitchFamily="34" charset="0"/>
              <a:buChar char="•"/>
            </a:pPr>
            <a:r>
              <a:rPr lang="pt-PT">
                <a:solidFill>
                  <a:schemeClr val="tx1"/>
                </a:solidFill>
                <a:latin typeface="Arial" pitchFamily="34" charset="0"/>
                <a:cs typeface="Arial" pitchFamily="34" charset="0"/>
              </a:rPr>
              <a:t> Quando existe distingue-se do orifício de entrada pelas seguintes características:</a:t>
            </a:r>
            <a:endParaRPr lang="en-GB">
              <a:solidFill>
                <a:schemeClr val="tx1"/>
              </a:solidFill>
              <a:latin typeface="Arial" pitchFamily="34" charset="0"/>
              <a:cs typeface="Arial" pitchFamily="34" charset="0"/>
            </a:endParaRPr>
          </a:p>
          <a:p>
            <a:pPr lvl="1">
              <a:buFont typeface="Wingdings" pitchFamily="2" charset="2"/>
              <a:buChar char="Ø"/>
            </a:pPr>
            <a:r>
              <a:rPr lang="pt-PT" sz="2300" b="0">
                <a:solidFill>
                  <a:schemeClr val="tx1"/>
                </a:solidFill>
                <a:latin typeface="Arial" pitchFamily="34" charset="0"/>
                <a:cs typeface="Arial" pitchFamily="34" charset="0"/>
              </a:rPr>
              <a:t>Maiores dimensões (regra geral);</a:t>
            </a:r>
            <a:r>
              <a:rPr lang="en-GB" sz="2300" b="0">
                <a:solidFill>
                  <a:schemeClr val="tx1"/>
                </a:solidFill>
                <a:latin typeface="Arial" pitchFamily="34" charset="0"/>
                <a:cs typeface="Arial" pitchFamily="34" charset="0"/>
              </a:rPr>
              <a:t> </a:t>
            </a:r>
            <a:endParaRPr lang="pt-PT" sz="2300" b="0">
              <a:solidFill>
                <a:schemeClr val="tx1"/>
              </a:solidFill>
              <a:latin typeface="Arial" pitchFamily="34" charset="0"/>
              <a:cs typeface="Arial" pitchFamily="34" charset="0"/>
            </a:endParaRPr>
          </a:p>
          <a:p>
            <a:pPr lvl="1">
              <a:buFont typeface="Wingdings" pitchFamily="2" charset="2"/>
              <a:buChar char="Ø"/>
            </a:pPr>
            <a:r>
              <a:rPr lang="pt-PT" sz="2300" b="0">
                <a:solidFill>
                  <a:schemeClr val="tx1"/>
                </a:solidFill>
                <a:latin typeface="Arial" pitchFamily="34" charset="0"/>
                <a:cs typeface="Arial" pitchFamily="34" charset="0"/>
              </a:rPr>
              <a:t>Contornos irregulares (normalmente);</a:t>
            </a:r>
            <a:r>
              <a:rPr lang="en-GB" sz="2300" b="0">
                <a:solidFill>
                  <a:schemeClr val="tx1"/>
                </a:solidFill>
                <a:latin typeface="Arial" pitchFamily="34" charset="0"/>
                <a:cs typeface="Arial" pitchFamily="34" charset="0"/>
              </a:rPr>
              <a:t> </a:t>
            </a:r>
            <a:endParaRPr lang="pt-PT" sz="2300" b="0">
              <a:solidFill>
                <a:schemeClr val="tx1"/>
              </a:solidFill>
              <a:latin typeface="Arial" pitchFamily="34" charset="0"/>
              <a:cs typeface="Arial" pitchFamily="34" charset="0"/>
            </a:endParaRPr>
          </a:p>
          <a:p>
            <a:pPr lvl="1">
              <a:buFont typeface="Wingdings" pitchFamily="2" charset="2"/>
              <a:buChar char="Ø"/>
            </a:pPr>
            <a:r>
              <a:rPr lang="pt-PT" sz="2300" b="0">
                <a:solidFill>
                  <a:schemeClr val="tx1"/>
                </a:solidFill>
                <a:latin typeface="Arial" pitchFamily="34" charset="0"/>
                <a:cs typeface="Arial" pitchFamily="34" charset="0"/>
              </a:rPr>
              <a:t>Hemorragias maiores;</a:t>
            </a:r>
          </a:p>
          <a:p>
            <a:pPr lvl="1">
              <a:buFont typeface="Wingdings" pitchFamily="2" charset="2"/>
              <a:buChar char="Ø"/>
            </a:pPr>
            <a:r>
              <a:rPr lang="pt-PT" sz="2300" b="0">
                <a:solidFill>
                  <a:schemeClr val="tx1"/>
                </a:solidFill>
                <a:latin typeface="Arial" pitchFamily="34" charset="0"/>
                <a:cs typeface="Arial" pitchFamily="34" charset="0"/>
              </a:rPr>
              <a:t>Saída de esquírolas ósseas, tecido adiposo;</a:t>
            </a:r>
            <a:r>
              <a:rPr lang="en-GB" sz="2300" b="0">
                <a:solidFill>
                  <a:schemeClr val="tx1"/>
                </a:solidFill>
                <a:latin typeface="Arial" pitchFamily="34" charset="0"/>
                <a:cs typeface="Arial" pitchFamily="34" charset="0"/>
              </a:rPr>
              <a:t> </a:t>
            </a:r>
            <a:endParaRPr lang="pt-PT" sz="2300" b="0">
              <a:solidFill>
                <a:schemeClr val="tx1"/>
              </a:solidFill>
              <a:latin typeface="Arial" pitchFamily="34" charset="0"/>
              <a:cs typeface="Arial" pitchFamily="34" charset="0"/>
            </a:endParaRPr>
          </a:p>
          <a:p>
            <a:pPr lvl="1">
              <a:buFont typeface="Wingdings" pitchFamily="2" charset="2"/>
              <a:buChar char="Ø"/>
            </a:pPr>
            <a:r>
              <a:rPr lang="pt-PT" sz="2300" b="0">
                <a:solidFill>
                  <a:schemeClr val="tx1"/>
                </a:solidFill>
                <a:latin typeface="Arial" pitchFamily="34" charset="0"/>
                <a:cs typeface="Arial" pitchFamily="34" charset="0"/>
              </a:rPr>
              <a:t>Inexistência de orlas.</a:t>
            </a:r>
            <a:r>
              <a:rPr lang="en-GB" sz="2300" b="0">
                <a:solidFill>
                  <a:schemeClr val="tx1"/>
                </a:solidFill>
                <a:latin typeface="Arial" pitchFamily="34" charset="0"/>
                <a:cs typeface="Arial" pitchFamily="34" charset="0"/>
              </a:rPr>
              <a:t> </a:t>
            </a:r>
            <a:endParaRPr lang="pt-PT" sz="2300" b="0">
              <a:solidFill>
                <a:schemeClr val="tx1"/>
              </a:solidFill>
              <a:latin typeface="Arial" pitchFamily="34" charset="0"/>
              <a:cs typeface="Arial" pitchFamily="34" charset="0"/>
            </a:endParaRPr>
          </a:p>
        </p:txBody>
      </p:sp>
      <p:sp>
        <p:nvSpPr>
          <p:cNvPr id="26629"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323850" y="2636838"/>
            <a:ext cx="2530475" cy="2808287"/>
          </a:xfrm>
          <a:prstGeom prst="rect">
            <a:avLst/>
          </a:prstGeom>
          <a:solidFill>
            <a:schemeClr val="accent1"/>
          </a:solidFill>
          <a:ln w="38100">
            <a:solidFill>
              <a:srgbClr val="FFCC66"/>
            </a:solidFill>
            <a:miter lim="800000"/>
            <a:headEnd/>
            <a:tailEnd/>
          </a:ln>
          <a:effectLst>
            <a:outerShdw dist="107763" dir="13500000" algn="ctr" rotWithShape="0">
              <a:schemeClr val="bg2">
                <a:alpha val="50000"/>
              </a:schemeClr>
            </a:outerShdw>
          </a:effectLst>
          <a:scene3d>
            <a:camera prst="orthographicFront"/>
            <a:lightRig rig="threePt" dir="t"/>
          </a:scene3d>
          <a:sp3d>
            <a:bevelT w="139700" prst="cross"/>
          </a:sp3d>
        </p:spPr>
        <p:txBody>
          <a:bodyPr wrap="none" anchor="ctr"/>
          <a:lstStyle/>
          <a:p>
            <a:pPr algn="ctr" defTabSz="914400" eaLnBrk="1" hangingPunct="1">
              <a:lnSpc>
                <a:spcPct val="100000"/>
              </a:lnSpc>
              <a:buFontTx/>
              <a:buNone/>
              <a:defRPr/>
            </a:pPr>
            <a:r>
              <a:rPr lang="pt-PT" sz="2800" dirty="0">
                <a:latin typeface="Arial" pitchFamily="34" charset="0"/>
                <a:cs typeface="Arial" pitchFamily="34" charset="0"/>
              </a:rPr>
              <a:t>DISTÂNCIA </a:t>
            </a:r>
          </a:p>
          <a:p>
            <a:pPr algn="ctr" defTabSz="914400" eaLnBrk="1" hangingPunct="1">
              <a:lnSpc>
                <a:spcPct val="100000"/>
              </a:lnSpc>
              <a:buFontTx/>
              <a:buNone/>
              <a:defRPr/>
            </a:pPr>
            <a:r>
              <a:rPr lang="pt-PT" sz="2800" dirty="0">
                <a:latin typeface="Arial" pitchFamily="34" charset="0"/>
                <a:cs typeface="Arial" pitchFamily="34" charset="0"/>
              </a:rPr>
              <a:t>DOS </a:t>
            </a:r>
          </a:p>
          <a:p>
            <a:pPr algn="ctr" defTabSz="914400" eaLnBrk="1" hangingPunct="1">
              <a:lnSpc>
                <a:spcPct val="100000"/>
              </a:lnSpc>
              <a:buFontTx/>
              <a:buNone/>
              <a:defRPr/>
            </a:pPr>
            <a:r>
              <a:rPr lang="pt-PT" sz="2800" dirty="0">
                <a:latin typeface="Arial" pitchFamily="34" charset="0"/>
                <a:cs typeface="Arial" pitchFamily="34" charset="0"/>
              </a:rPr>
              <a:t>DISPAROS</a:t>
            </a:r>
          </a:p>
        </p:txBody>
      </p:sp>
      <p:sp>
        <p:nvSpPr>
          <p:cNvPr id="27653" name="Text Box 6"/>
          <p:cNvSpPr txBox="1">
            <a:spLocks noChangeArrowheads="1"/>
          </p:cNvSpPr>
          <p:nvPr/>
        </p:nvSpPr>
        <p:spPr bwMode="auto">
          <a:xfrm>
            <a:off x="4787900" y="2352675"/>
            <a:ext cx="3244850" cy="3230563"/>
          </a:xfrm>
          <a:prstGeom prst="rect">
            <a:avLst/>
          </a:prstGeom>
          <a:noFill/>
          <a:ln w="19050">
            <a:noFill/>
            <a:miter lim="800000"/>
            <a:headEnd/>
            <a:tailEnd/>
          </a:ln>
        </p:spPr>
        <p:txBody>
          <a:bodyPr wrap="none" anchor="ctr">
            <a:spAutoFit/>
          </a:bodyPr>
          <a:lstStyle/>
          <a:p>
            <a:pPr defTabSz="914400" eaLnBrk="1" hangingPunct="1">
              <a:lnSpc>
                <a:spcPct val="170000"/>
              </a:lnSpc>
              <a:buFontTx/>
              <a:buNone/>
            </a:pPr>
            <a:r>
              <a:rPr lang="pt-PT" b="0" dirty="0">
                <a:solidFill>
                  <a:schemeClr val="tx1"/>
                </a:solidFill>
                <a:latin typeface="Arial" pitchFamily="34" charset="0"/>
                <a:cs typeface="Arial" pitchFamily="34" charset="0"/>
              </a:rPr>
              <a:t>DE </a:t>
            </a:r>
            <a:r>
              <a:rPr lang="pt-PT" b="0" dirty="0" smtClean="0">
                <a:solidFill>
                  <a:schemeClr val="tx1"/>
                </a:solidFill>
                <a:latin typeface="Arial" pitchFamily="34" charset="0"/>
                <a:cs typeface="Arial" pitchFamily="34" charset="0"/>
              </a:rPr>
              <a:t>CONTATO </a:t>
            </a:r>
            <a:endParaRPr lang="pt-PT" b="0" dirty="0">
              <a:solidFill>
                <a:schemeClr val="tx1"/>
              </a:solidFill>
              <a:latin typeface="Arial" pitchFamily="34" charset="0"/>
              <a:cs typeface="Arial" pitchFamily="34" charset="0"/>
            </a:endParaRPr>
          </a:p>
          <a:p>
            <a:pPr defTabSz="914400" eaLnBrk="1" hangingPunct="1">
              <a:lnSpc>
                <a:spcPct val="170000"/>
              </a:lnSpc>
              <a:buFontTx/>
              <a:buNone/>
            </a:pPr>
            <a:r>
              <a:rPr lang="pt-PT" b="0" dirty="0">
                <a:solidFill>
                  <a:schemeClr val="tx1"/>
                </a:solidFill>
                <a:latin typeface="Arial" pitchFamily="34" charset="0"/>
                <a:cs typeface="Arial" pitchFamily="34" charset="0"/>
              </a:rPr>
              <a:t>À QUEIMA ROUPA</a:t>
            </a:r>
          </a:p>
          <a:p>
            <a:pPr defTabSz="914400" eaLnBrk="1" hangingPunct="1">
              <a:lnSpc>
                <a:spcPct val="170000"/>
              </a:lnSpc>
              <a:buFontTx/>
              <a:buNone/>
            </a:pPr>
            <a:r>
              <a:rPr lang="pt-PT" b="0" dirty="0">
                <a:solidFill>
                  <a:schemeClr val="tx1"/>
                </a:solidFill>
                <a:latin typeface="Arial" pitchFamily="34" charset="0"/>
                <a:cs typeface="Arial" pitchFamily="34" charset="0"/>
              </a:rPr>
              <a:t>A CURTA DISTÂNCIA</a:t>
            </a:r>
          </a:p>
          <a:p>
            <a:pPr defTabSz="914400" eaLnBrk="1" hangingPunct="1">
              <a:lnSpc>
                <a:spcPct val="170000"/>
              </a:lnSpc>
              <a:buFontTx/>
              <a:buNone/>
            </a:pPr>
            <a:r>
              <a:rPr lang="pt-PT" b="0" dirty="0">
                <a:solidFill>
                  <a:schemeClr val="tx1"/>
                </a:solidFill>
                <a:latin typeface="Arial" pitchFamily="34" charset="0"/>
                <a:cs typeface="Arial" pitchFamily="34" charset="0"/>
              </a:rPr>
              <a:t>A LONGA DISTÂNCIA</a:t>
            </a:r>
          </a:p>
          <a:p>
            <a:pPr defTabSz="914400" eaLnBrk="1" hangingPunct="1">
              <a:lnSpc>
                <a:spcPct val="170000"/>
              </a:lnSpc>
              <a:buFontTx/>
              <a:buNone/>
            </a:pPr>
            <a:r>
              <a:rPr lang="pt-PT" b="0" dirty="0">
                <a:solidFill>
                  <a:schemeClr val="tx1"/>
                </a:solidFill>
                <a:latin typeface="Arial" pitchFamily="34" charset="0"/>
                <a:cs typeface="Arial" pitchFamily="34" charset="0"/>
              </a:rPr>
              <a:t>DE CAÇADEIRA</a:t>
            </a:r>
          </a:p>
        </p:txBody>
      </p:sp>
      <p:sp>
        <p:nvSpPr>
          <p:cNvPr id="45060" name="AutoShape 7"/>
          <p:cNvSpPr>
            <a:spLocks noChangeArrowheads="1"/>
          </p:cNvSpPr>
          <p:nvPr/>
        </p:nvSpPr>
        <p:spPr bwMode="auto">
          <a:xfrm>
            <a:off x="3492500" y="2673350"/>
            <a:ext cx="935038" cy="288925"/>
          </a:xfrm>
          <a:custGeom>
            <a:avLst/>
            <a:gdLst>
              <a:gd name="T0" fmla="*/ 1314138292 w 21600"/>
              <a:gd name="T1" fmla="*/ 0 h 21600"/>
              <a:gd name="T2" fmla="*/ 0 w 21600"/>
              <a:gd name="T3" fmla="*/ 25847549 h 21600"/>
              <a:gd name="T4" fmla="*/ 1314138292 w 21600"/>
              <a:gd name="T5" fmla="*/ 51694910 h 21600"/>
              <a:gd name="T6" fmla="*/ 1752185083 w 21600"/>
              <a:gd name="T7" fmla="*/ 25847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9050">
            <a:solidFill>
              <a:srgbClr val="FF0000"/>
            </a:solidFill>
            <a:miter lim="800000"/>
            <a:headEnd/>
            <a:tailEnd/>
          </a:ln>
          <a:scene3d>
            <a:camera prst="orthographicFront"/>
            <a:lightRig rig="threePt" dir="t"/>
          </a:scene3d>
          <a:sp3d>
            <a:bevelT prst="convex"/>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45063" name="AutoShape 19"/>
          <p:cNvSpPr>
            <a:spLocks noChangeArrowheads="1"/>
          </p:cNvSpPr>
          <p:nvPr/>
        </p:nvSpPr>
        <p:spPr bwMode="auto">
          <a:xfrm>
            <a:off x="3492500" y="3275013"/>
            <a:ext cx="935038" cy="288925"/>
          </a:xfrm>
          <a:custGeom>
            <a:avLst/>
            <a:gdLst>
              <a:gd name="T0" fmla="*/ 1314138292 w 21600"/>
              <a:gd name="T1" fmla="*/ 0 h 21600"/>
              <a:gd name="T2" fmla="*/ 0 w 21600"/>
              <a:gd name="T3" fmla="*/ 25847549 h 21600"/>
              <a:gd name="T4" fmla="*/ 1314138292 w 21600"/>
              <a:gd name="T5" fmla="*/ 51694910 h 21600"/>
              <a:gd name="T6" fmla="*/ 1752185083 w 21600"/>
              <a:gd name="T7" fmla="*/ 25847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9050">
            <a:solidFill>
              <a:srgbClr val="FF0000"/>
            </a:solidFill>
            <a:miter lim="800000"/>
            <a:headEnd/>
            <a:tailEnd/>
          </a:ln>
          <a:scene3d>
            <a:camera prst="orthographicFront"/>
            <a:lightRig rig="threePt" dir="t"/>
          </a:scene3d>
          <a:sp3d>
            <a:bevelT prst="convex"/>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45064" name="AutoShape 20"/>
          <p:cNvSpPr>
            <a:spLocks noChangeArrowheads="1"/>
          </p:cNvSpPr>
          <p:nvPr/>
        </p:nvSpPr>
        <p:spPr bwMode="auto">
          <a:xfrm>
            <a:off x="3492500" y="3937000"/>
            <a:ext cx="935038" cy="288925"/>
          </a:xfrm>
          <a:custGeom>
            <a:avLst/>
            <a:gdLst>
              <a:gd name="T0" fmla="*/ 1314138292 w 21600"/>
              <a:gd name="T1" fmla="*/ 0 h 21600"/>
              <a:gd name="T2" fmla="*/ 0 w 21600"/>
              <a:gd name="T3" fmla="*/ 25847549 h 21600"/>
              <a:gd name="T4" fmla="*/ 1314138292 w 21600"/>
              <a:gd name="T5" fmla="*/ 51694910 h 21600"/>
              <a:gd name="T6" fmla="*/ 1752185083 w 21600"/>
              <a:gd name="T7" fmla="*/ 25847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9050">
            <a:solidFill>
              <a:srgbClr val="FF0000"/>
            </a:solidFill>
            <a:miter lim="800000"/>
            <a:headEnd/>
            <a:tailEnd/>
          </a:ln>
          <a:scene3d>
            <a:camera prst="orthographicFront"/>
            <a:lightRig rig="threePt" dir="t"/>
          </a:scene3d>
          <a:sp3d>
            <a:bevelT prst="convex"/>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45065" name="AutoShape 21"/>
          <p:cNvSpPr>
            <a:spLocks noChangeArrowheads="1"/>
          </p:cNvSpPr>
          <p:nvPr/>
        </p:nvSpPr>
        <p:spPr bwMode="auto">
          <a:xfrm>
            <a:off x="3492500" y="4559300"/>
            <a:ext cx="935038" cy="288925"/>
          </a:xfrm>
          <a:custGeom>
            <a:avLst/>
            <a:gdLst>
              <a:gd name="T0" fmla="*/ 1314138292 w 21600"/>
              <a:gd name="T1" fmla="*/ 0 h 21600"/>
              <a:gd name="T2" fmla="*/ 0 w 21600"/>
              <a:gd name="T3" fmla="*/ 25847549 h 21600"/>
              <a:gd name="T4" fmla="*/ 1314138292 w 21600"/>
              <a:gd name="T5" fmla="*/ 51694910 h 21600"/>
              <a:gd name="T6" fmla="*/ 1752185083 w 21600"/>
              <a:gd name="T7" fmla="*/ 25847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9050">
            <a:solidFill>
              <a:srgbClr val="FF0000"/>
            </a:solidFill>
            <a:miter lim="800000"/>
            <a:headEnd/>
            <a:tailEnd/>
          </a:ln>
          <a:scene3d>
            <a:camera prst="orthographicFront"/>
            <a:lightRig rig="threePt" dir="t"/>
          </a:scene3d>
          <a:sp3d>
            <a:bevelT prst="convex"/>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45066" name="AutoShape 22"/>
          <p:cNvSpPr>
            <a:spLocks noChangeArrowheads="1"/>
          </p:cNvSpPr>
          <p:nvPr/>
        </p:nvSpPr>
        <p:spPr bwMode="auto">
          <a:xfrm>
            <a:off x="3492500" y="5160963"/>
            <a:ext cx="935038" cy="288925"/>
          </a:xfrm>
          <a:custGeom>
            <a:avLst/>
            <a:gdLst>
              <a:gd name="T0" fmla="*/ 1314138292 w 21600"/>
              <a:gd name="T1" fmla="*/ 0 h 21600"/>
              <a:gd name="T2" fmla="*/ 0 w 21600"/>
              <a:gd name="T3" fmla="*/ 25847549 h 21600"/>
              <a:gd name="T4" fmla="*/ 1314138292 w 21600"/>
              <a:gd name="T5" fmla="*/ 51694910 h 21600"/>
              <a:gd name="T6" fmla="*/ 1752185083 w 21600"/>
              <a:gd name="T7" fmla="*/ 258475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9050">
            <a:solidFill>
              <a:srgbClr val="FF0000"/>
            </a:solidFill>
            <a:miter lim="800000"/>
            <a:headEnd/>
            <a:tailEnd/>
          </a:ln>
          <a:scene3d>
            <a:camera prst="orthographicFront"/>
            <a:lightRig rig="threePt" dir="t"/>
          </a:scene3d>
          <a:sp3d>
            <a:bevelT prst="convex"/>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27669" name="Marcador de Posição do Número do Diapositivo 9"/>
          <p:cNvSpPr txBox="1">
            <a:spLocks noGrp="1"/>
          </p:cNvSpPr>
          <p:nvPr/>
        </p:nvSpPr>
        <p:spPr bwMode="auto">
          <a:xfrm>
            <a:off x="8382000" y="6500813"/>
            <a:ext cx="762000" cy="357187"/>
          </a:xfrm>
          <a:prstGeom prst="rect">
            <a:avLst/>
          </a:prstGeom>
          <a:noFill/>
          <a:ln w="9525">
            <a:noFill/>
            <a:miter lim="800000"/>
            <a:headEnd/>
            <a:tailEnd/>
          </a:ln>
        </p:spPr>
        <p:txBody>
          <a:bodyPr tIns="0" anchor="ctr"/>
          <a:lstStyle/>
          <a:p>
            <a:pPr algn="ctr" defTabSz="914400">
              <a:lnSpc>
                <a:spcPct val="100000"/>
              </a:lnSpc>
              <a:spcBef>
                <a:spcPts val="600"/>
              </a:spcBef>
              <a:buFontTx/>
              <a:buNone/>
            </a:pPr>
            <a:fld id="{9E1CC02A-05E7-43EF-AA5C-3202F551CF4B}" type="slidenum">
              <a:rPr lang="pt-PT" sz="1100" b="0" u="sng">
                <a:latin typeface="Arial" pitchFamily="34" charset="0"/>
                <a:cs typeface="Arial" pitchFamily="34" charset="0"/>
              </a:rPr>
              <a:pPr algn="ctr" defTabSz="914400">
                <a:lnSpc>
                  <a:spcPct val="100000"/>
                </a:lnSpc>
                <a:spcBef>
                  <a:spcPts val="600"/>
                </a:spcBef>
                <a:buFontTx/>
                <a:buNone/>
              </a:pPr>
              <a:t>34</a:t>
            </a:fld>
            <a:endParaRPr lang="pt-PT" sz="1100" b="0" u="sng">
              <a:latin typeface="Arial" pitchFamily="34" charset="0"/>
              <a:cs typeface="Arial" pitchFamily="34" charset="0"/>
            </a:endParaRPr>
          </a:p>
        </p:txBody>
      </p:sp>
      <p:sp>
        <p:nvSpPr>
          <p:cNvPr id="27670"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684A3D72-07FB-4EA7-B06C-4B5204B0B3EF}" type="slidenum">
              <a:rPr lang="pt-PT" sz="1400">
                <a:solidFill>
                  <a:srgbClr val="FF6600"/>
                </a:solidFill>
                <a:latin typeface="Arial" pitchFamily="34" charset="0"/>
                <a:cs typeface="Arial" pitchFamily="34" charset="0"/>
              </a:rPr>
              <a:pPr algn="ctr">
                <a:lnSpc>
                  <a:spcPct val="100000"/>
                </a:lnSpc>
                <a:buFontTx/>
                <a:buNone/>
              </a:pPr>
              <a:t>34</a:t>
            </a:fld>
            <a:endParaRPr lang="pt-PT" sz="1400">
              <a:solidFill>
                <a:srgbClr val="FF6600"/>
              </a:solidFill>
              <a:latin typeface="Arial" pitchFamily="34" charset="0"/>
              <a:cs typeface="Arial" pitchFamily="34" charset="0"/>
            </a:endParaRPr>
          </a:p>
        </p:txBody>
      </p:sp>
      <p:sp>
        <p:nvSpPr>
          <p:cNvPr id="27671" name="CaixaDeTexto 11"/>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4294967295"/>
          </p:nvPr>
        </p:nvSpPr>
        <p:spPr bwMode="auto">
          <a:xfrm>
            <a:off x="323850" y="1512888"/>
            <a:ext cx="8569325" cy="3429000"/>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de Contacto: </a:t>
            </a:r>
            <a:r>
              <a:rPr lang="pt-PT" sz="2400" smtClean="0">
                <a:solidFill>
                  <a:schemeClr val="tx1"/>
                </a:solidFill>
                <a:latin typeface="Arial" pitchFamily="34" charset="0"/>
                <a:cs typeface="Times New Roman" pitchFamily="18" charset="0"/>
              </a:rPr>
              <a:t>Efectuado com a boca do cano da arma encostada ao alvo (0 cm).</a:t>
            </a:r>
          </a:p>
          <a:p>
            <a:pPr marL="342900" indent="-342900" defTabSz="914400" eaLnBrk="1" hangingPunct="1">
              <a:spcBef>
                <a:spcPts val="600"/>
              </a:spcBef>
              <a:spcAft>
                <a:spcPts val="1200"/>
              </a:spcAft>
            </a:pPr>
            <a:endParaRPr lang="pt-PT" sz="2400" b="1" smtClean="0">
              <a:solidFill>
                <a:schemeClr val="tx1"/>
              </a:solidFill>
              <a:latin typeface="Arial" pitchFamily="34" charset="0"/>
              <a:cs typeface="Times New Roman" pitchFamily="18" charset="0"/>
            </a:endParaRPr>
          </a:p>
          <a:p>
            <a:pPr marL="342900" indent="-342900" defTabSz="914400" eaLnBrk="1" hangingPunct="1">
              <a:spcBef>
                <a:spcPts val="600"/>
              </a:spcBef>
              <a:spcAft>
                <a:spcPts val="1200"/>
              </a:spcAft>
            </a:pPr>
            <a:r>
              <a:rPr lang="pt-PT" sz="2400" smtClean="0">
                <a:solidFill>
                  <a:schemeClr val="tx1"/>
                </a:solidFill>
                <a:latin typeface="Arial" pitchFamily="34" charset="0"/>
                <a:cs typeface="Times New Roman" pitchFamily="18" charset="0"/>
              </a:rPr>
              <a:t>Aspecto e </a:t>
            </a:r>
            <a:r>
              <a:rPr lang="pt-PT" sz="2400" b="1" smtClean="0">
                <a:solidFill>
                  <a:schemeClr val="tx1"/>
                </a:solidFill>
                <a:latin typeface="Arial" pitchFamily="34" charset="0"/>
                <a:cs typeface="Times New Roman" pitchFamily="18" charset="0"/>
              </a:rPr>
              <a:t>sinais característicos</a:t>
            </a:r>
            <a:r>
              <a:rPr lang="pt-PT" sz="2400" smtClean="0">
                <a:solidFill>
                  <a:schemeClr val="tx1"/>
                </a:solidFill>
                <a:latin typeface="Arial" pitchFamily="34" charset="0"/>
                <a:cs typeface="Times New Roman" pitchFamily="18" charset="0"/>
              </a:rPr>
              <a:t> do ferimento de entrada:</a:t>
            </a:r>
          </a:p>
          <a:p>
            <a:pPr marL="914400" lvl="1" indent="-4572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Estampagem (eventual) da boca da arma;</a:t>
            </a:r>
          </a:p>
          <a:p>
            <a:pPr marL="914400" lvl="1" indent="-4572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Orifício estrelado de contornos irregulares e lacerados, em regra maior do que o de saída;</a:t>
            </a:r>
          </a:p>
          <a:p>
            <a:pPr marL="914400" lvl="1" indent="-4572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Negro de fumo nas bordas do orifício;</a:t>
            </a:r>
          </a:p>
        </p:txBody>
      </p:sp>
      <p:sp>
        <p:nvSpPr>
          <p:cNvPr id="28675"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F661883E-790D-43E2-88E9-2D056AA3DD60}" type="slidenum">
              <a:rPr lang="pt-PT" sz="1100" b="0" u="sng">
                <a:latin typeface="+mn-lt"/>
                <a:cs typeface="+mn-cs"/>
              </a:rPr>
              <a:pPr algn="ctr" defTabSz="914400">
                <a:lnSpc>
                  <a:spcPct val="100000"/>
                </a:lnSpc>
                <a:spcBef>
                  <a:spcPts val="600"/>
                </a:spcBef>
                <a:buFontTx/>
                <a:buNone/>
                <a:defRPr/>
              </a:pPr>
              <a:t>35</a:t>
            </a:fld>
            <a:endParaRPr lang="pt-PT" sz="1100" b="0" u="sng" dirty="0">
              <a:latin typeface="+mn-lt"/>
              <a:cs typeface="+mn-cs"/>
            </a:endParaRPr>
          </a:p>
        </p:txBody>
      </p:sp>
      <p:sp>
        <p:nvSpPr>
          <p:cNvPr id="28677"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C13B62CB-30BB-46DD-AEB1-FB5A1BFFE043}" type="slidenum">
              <a:rPr lang="pt-PT" sz="1400">
                <a:solidFill>
                  <a:srgbClr val="FF6600"/>
                </a:solidFill>
                <a:latin typeface="Arial" pitchFamily="34" charset="0"/>
              </a:rPr>
              <a:pPr algn="ctr">
                <a:lnSpc>
                  <a:spcPct val="100000"/>
                </a:lnSpc>
                <a:buFontTx/>
                <a:buNone/>
              </a:pPr>
              <a:t>35</a:t>
            </a:fld>
            <a:endParaRPr lang="pt-PT" sz="1400">
              <a:solidFill>
                <a:srgbClr val="FF6600"/>
              </a:solidFill>
              <a:latin typeface="Arial" pitchFamily="34" charset="0"/>
            </a:endParaRPr>
          </a:p>
        </p:txBody>
      </p:sp>
      <p:sp>
        <p:nvSpPr>
          <p:cNvPr id="28678"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4294967295"/>
          </p:nvPr>
        </p:nvSpPr>
        <p:spPr bwMode="auto">
          <a:xfrm>
            <a:off x="323850" y="1512888"/>
            <a:ext cx="8351838" cy="3429000"/>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de Contacto:  </a:t>
            </a:r>
          </a:p>
          <a:p>
            <a:pPr marL="914400" lvl="1" indent="-457200"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Queimadura ou chamuscamento das bordas da ferida, cabelo, pelos…;</a:t>
            </a:r>
          </a:p>
          <a:p>
            <a:pPr marL="914400" lvl="1" indent="-457200"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Em “cavidade fechada”, aos efeitos destrutivos do projéctil juntam-se os produzidos pela expansão dos gazes provenientes do disparo.</a:t>
            </a:r>
          </a:p>
        </p:txBody>
      </p:sp>
      <p:grpSp>
        <p:nvGrpSpPr>
          <p:cNvPr id="29699" name="Grupo 29"/>
          <p:cNvGrpSpPr>
            <a:grpSpLocks/>
          </p:cNvGrpSpPr>
          <p:nvPr/>
        </p:nvGrpSpPr>
        <p:grpSpPr bwMode="auto">
          <a:xfrm>
            <a:off x="1187450" y="4511675"/>
            <a:ext cx="7956550" cy="1581150"/>
            <a:chOff x="796925" y="5554663"/>
            <a:chExt cx="7689859" cy="1438275"/>
          </a:xfrm>
        </p:grpSpPr>
        <p:grpSp>
          <p:nvGrpSpPr>
            <p:cNvPr id="29704" name="Group 6"/>
            <p:cNvGrpSpPr>
              <a:grpSpLocks/>
            </p:cNvGrpSpPr>
            <p:nvPr/>
          </p:nvGrpSpPr>
          <p:grpSpPr bwMode="auto">
            <a:xfrm rot="-2074540">
              <a:off x="796925" y="5664200"/>
              <a:ext cx="1387475" cy="1328738"/>
              <a:chOff x="1296" y="2496"/>
              <a:chExt cx="720" cy="768"/>
            </a:xfrm>
          </p:grpSpPr>
          <p:sp>
            <p:nvSpPr>
              <p:cNvPr id="29707" name="Line 7"/>
              <p:cNvSpPr>
                <a:spLocks noChangeShapeType="1"/>
              </p:cNvSpPr>
              <p:nvPr/>
            </p:nvSpPr>
            <p:spPr bwMode="auto">
              <a:xfrm>
                <a:off x="1536" y="2832"/>
                <a:ext cx="96" cy="240"/>
              </a:xfrm>
              <a:prstGeom prst="line">
                <a:avLst/>
              </a:prstGeom>
              <a:noFill/>
              <a:ln w="31750">
                <a:solidFill>
                  <a:schemeClr val="accent1"/>
                </a:solidFill>
                <a:round/>
                <a:headEnd/>
                <a:tailEnd/>
              </a:ln>
            </p:spPr>
            <p:txBody>
              <a:bodyPr wrap="none" anchor="ctr"/>
              <a:lstStyle/>
              <a:p>
                <a:endParaRPr lang="pt-PT"/>
              </a:p>
            </p:txBody>
          </p:sp>
          <p:sp>
            <p:nvSpPr>
              <p:cNvPr id="29708" name="Line 8"/>
              <p:cNvSpPr>
                <a:spLocks noChangeShapeType="1"/>
              </p:cNvSpPr>
              <p:nvPr/>
            </p:nvSpPr>
            <p:spPr bwMode="auto">
              <a:xfrm flipV="1">
                <a:off x="1632" y="2928"/>
                <a:ext cx="48" cy="144"/>
              </a:xfrm>
              <a:prstGeom prst="line">
                <a:avLst/>
              </a:prstGeom>
              <a:noFill/>
              <a:ln w="31750">
                <a:solidFill>
                  <a:schemeClr val="accent1"/>
                </a:solidFill>
                <a:round/>
                <a:headEnd/>
                <a:tailEnd/>
              </a:ln>
            </p:spPr>
            <p:txBody>
              <a:bodyPr wrap="none" anchor="ctr"/>
              <a:lstStyle/>
              <a:p>
                <a:endParaRPr lang="pt-PT"/>
              </a:p>
            </p:txBody>
          </p:sp>
          <p:sp>
            <p:nvSpPr>
              <p:cNvPr id="29709" name="Line 9"/>
              <p:cNvSpPr>
                <a:spLocks noChangeShapeType="1"/>
              </p:cNvSpPr>
              <p:nvPr/>
            </p:nvSpPr>
            <p:spPr bwMode="auto">
              <a:xfrm>
                <a:off x="1680" y="2928"/>
                <a:ext cx="240" cy="336"/>
              </a:xfrm>
              <a:prstGeom prst="line">
                <a:avLst/>
              </a:prstGeom>
              <a:noFill/>
              <a:ln w="31750">
                <a:solidFill>
                  <a:schemeClr val="accent1"/>
                </a:solidFill>
                <a:round/>
                <a:headEnd/>
                <a:tailEnd/>
              </a:ln>
            </p:spPr>
            <p:txBody>
              <a:bodyPr wrap="none" anchor="ctr"/>
              <a:lstStyle/>
              <a:p>
                <a:endParaRPr lang="pt-PT"/>
              </a:p>
            </p:txBody>
          </p:sp>
          <p:sp>
            <p:nvSpPr>
              <p:cNvPr id="29710" name="Line 10"/>
              <p:cNvSpPr>
                <a:spLocks noChangeShapeType="1"/>
              </p:cNvSpPr>
              <p:nvPr/>
            </p:nvSpPr>
            <p:spPr bwMode="auto">
              <a:xfrm flipH="1" flipV="1">
                <a:off x="1872" y="2832"/>
                <a:ext cx="48" cy="432"/>
              </a:xfrm>
              <a:prstGeom prst="line">
                <a:avLst/>
              </a:prstGeom>
              <a:noFill/>
              <a:ln w="31750">
                <a:solidFill>
                  <a:schemeClr val="accent1"/>
                </a:solidFill>
                <a:round/>
                <a:headEnd/>
                <a:tailEnd/>
              </a:ln>
            </p:spPr>
            <p:txBody>
              <a:bodyPr wrap="none" anchor="ctr"/>
              <a:lstStyle/>
              <a:p>
                <a:endParaRPr lang="pt-PT"/>
              </a:p>
            </p:txBody>
          </p:sp>
          <p:sp>
            <p:nvSpPr>
              <p:cNvPr id="29711" name="Line 11"/>
              <p:cNvSpPr>
                <a:spLocks noChangeShapeType="1"/>
              </p:cNvSpPr>
              <p:nvPr/>
            </p:nvSpPr>
            <p:spPr bwMode="auto">
              <a:xfrm flipV="1">
                <a:off x="1872" y="2640"/>
                <a:ext cx="144" cy="192"/>
              </a:xfrm>
              <a:prstGeom prst="line">
                <a:avLst/>
              </a:prstGeom>
              <a:noFill/>
              <a:ln w="31750">
                <a:solidFill>
                  <a:schemeClr val="accent1"/>
                </a:solidFill>
                <a:round/>
                <a:headEnd/>
                <a:tailEnd/>
              </a:ln>
            </p:spPr>
            <p:txBody>
              <a:bodyPr wrap="none" anchor="ctr"/>
              <a:lstStyle/>
              <a:p>
                <a:endParaRPr lang="pt-PT"/>
              </a:p>
            </p:txBody>
          </p:sp>
          <p:sp>
            <p:nvSpPr>
              <p:cNvPr id="29712" name="Line 12"/>
              <p:cNvSpPr>
                <a:spLocks noChangeShapeType="1"/>
              </p:cNvSpPr>
              <p:nvPr/>
            </p:nvSpPr>
            <p:spPr bwMode="auto">
              <a:xfrm flipH="1">
                <a:off x="1824" y="2640"/>
                <a:ext cx="192" cy="0"/>
              </a:xfrm>
              <a:prstGeom prst="line">
                <a:avLst/>
              </a:prstGeom>
              <a:noFill/>
              <a:ln w="31750">
                <a:solidFill>
                  <a:schemeClr val="accent1"/>
                </a:solidFill>
                <a:round/>
                <a:headEnd/>
                <a:tailEnd/>
              </a:ln>
            </p:spPr>
            <p:txBody>
              <a:bodyPr wrap="none" anchor="ctr"/>
              <a:lstStyle/>
              <a:p>
                <a:endParaRPr lang="pt-PT"/>
              </a:p>
            </p:txBody>
          </p:sp>
          <p:sp>
            <p:nvSpPr>
              <p:cNvPr id="29713" name="Line 13"/>
              <p:cNvSpPr>
                <a:spLocks noChangeShapeType="1"/>
              </p:cNvSpPr>
              <p:nvPr/>
            </p:nvSpPr>
            <p:spPr bwMode="auto">
              <a:xfrm flipH="1" flipV="1">
                <a:off x="1776" y="2496"/>
                <a:ext cx="48" cy="144"/>
              </a:xfrm>
              <a:prstGeom prst="line">
                <a:avLst/>
              </a:prstGeom>
              <a:noFill/>
              <a:ln w="31750">
                <a:solidFill>
                  <a:schemeClr val="accent1"/>
                </a:solidFill>
                <a:round/>
                <a:headEnd/>
                <a:tailEnd/>
              </a:ln>
            </p:spPr>
            <p:txBody>
              <a:bodyPr wrap="none" anchor="ctr"/>
              <a:lstStyle/>
              <a:p>
                <a:endParaRPr lang="pt-PT"/>
              </a:p>
            </p:txBody>
          </p:sp>
          <p:sp>
            <p:nvSpPr>
              <p:cNvPr id="29714" name="Line 14"/>
              <p:cNvSpPr>
                <a:spLocks noChangeShapeType="1"/>
              </p:cNvSpPr>
              <p:nvPr/>
            </p:nvSpPr>
            <p:spPr bwMode="auto">
              <a:xfrm flipH="1">
                <a:off x="1584" y="2496"/>
                <a:ext cx="192" cy="144"/>
              </a:xfrm>
              <a:prstGeom prst="line">
                <a:avLst/>
              </a:prstGeom>
              <a:noFill/>
              <a:ln w="31750">
                <a:solidFill>
                  <a:schemeClr val="accent1"/>
                </a:solidFill>
                <a:round/>
                <a:headEnd/>
                <a:tailEnd/>
              </a:ln>
            </p:spPr>
            <p:txBody>
              <a:bodyPr wrap="none" anchor="ctr"/>
              <a:lstStyle/>
              <a:p>
                <a:endParaRPr lang="pt-PT"/>
              </a:p>
            </p:txBody>
          </p:sp>
          <p:sp>
            <p:nvSpPr>
              <p:cNvPr id="29715" name="Line 15"/>
              <p:cNvSpPr>
                <a:spLocks noChangeShapeType="1"/>
              </p:cNvSpPr>
              <p:nvPr/>
            </p:nvSpPr>
            <p:spPr bwMode="auto">
              <a:xfrm flipH="1">
                <a:off x="1296" y="2640"/>
                <a:ext cx="288" cy="96"/>
              </a:xfrm>
              <a:prstGeom prst="line">
                <a:avLst/>
              </a:prstGeom>
              <a:noFill/>
              <a:ln w="31750">
                <a:solidFill>
                  <a:schemeClr val="accent1"/>
                </a:solidFill>
                <a:round/>
                <a:headEnd/>
                <a:tailEnd/>
              </a:ln>
            </p:spPr>
            <p:txBody>
              <a:bodyPr wrap="none" anchor="ctr"/>
              <a:lstStyle/>
              <a:p>
                <a:endParaRPr lang="pt-PT"/>
              </a:p>
            </p:txBody>
          </p:sp>
          <p:sp>
            <p:nvSpPr>
              <p:cNvPr id="29716" name="Line 16"/>
              <p:cNvSpPr>
                <a:spLocks noChangeShapeType="1"/>
              </p:cNvSpPr>
              <p:nvPr/>
            </p:nvSpPr>
            <p:spPr bwMode="auto">
              <a:xfrm>
                <a:off x="1296" y="2736"/>
                <a:ext cx="240" cy="96"/>
              </a:xfrm>
              <a:prstGeom prst="line">
                <a:avLst/>
              </a:prstGeom>
              <a:noFill/>
              <a:ln w="31750">
                <a:solidFill>
                  <a:schemeClr val="accent1"/>
                </a:solidFill>
                <a:round/>
                <a:headEnd/>
                <a:tailEnd/>
              </a:ln>
            </p:spPr>
            <p:txBody>
              <a:bodyPr wrap="none" anchor="ctr"/>
              <a:lstStyle/>
              <a:p>
                <a:endParaRPr lang="pt-PT"/>
              </a:p>
            </p:txBody>
          </p:sp>
          <p:sp>
            <p:nvSpPr>
              <p:cNvPr id="29717" name="Oval 17"/>
              <p:cNvSpPr>
                <a:spLocks noChangeArrowheads="1"/>
              </p:cNvSpPr>
              <p:nvPr/>
            </p:nvSpPr>
            <p:spPr bwMode="auto">
              <a:xfrm>
                <a:off x="1644" y="2682"/>
                <a:ext cx="144" cy="192"/>
              </a:xfrm>
              <a:prstGeom prst="ellipse">
                <a:avLst/>
              </a:prstGeom>
              <a:solidFill>
                <a:schemeClr val="tx2"/>
              </a:solidFill>
              <a:ln w="31750">
                <a:solidFill>
                  <a:schemeClr val="accent1"/>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sp>
            <p:nvSpPr>
              <p:cNvPr id="29718" name="Line 18"/>
              <p:cNvSpPr>
                <a:spLocks noChangeShapeType="1"/>
              </p:cNvSpPr>
              <p:nvPr/>
            </p:nvSpPr>
            <p:spPr bwMode="auto">
              <a:xfrm>
                <a:off x="1584" y="2676"/>
                <a:ext cx="48" cy="48"/>
              </a:xfrm>
              <a:prstGeom prst="line">
                <a:avLst/>
              </a:prstGeom>
              <a:noFill/>
              <a:ln w="31750">
                <a:solidFill>
                  <a:schemeClr val="accent1"/>
                </a:solidFill>
                <a:round/>
                <a:headEnd/>
                <a:tailEnd/>
              </a:ln>
            </p:spPr>
            <p:txBody>
              <a:bodyPr wrap="none" anchor="ctr"/>
              <a:lstStyle/>
              <a:p>
                <a:endParaRPr lang="pt-PT"/>
              </a:p>
            </p:txBody>
          </p:sp>
          <p:sp>
            <p:nvSpPr>
              <p:cNvPr id="29719" name="Line 19"/>
              <p:cNvSpPr>
                <a:spLocks noChangeShapeType="1"/>
              </p:cNvSpPr>
              <p:nvPr/>
            </p:nvSpPr>
            <p:spPr bwMode="auto">
              <a:xfrm>
                <a:off x="1728" y="2604"/>
                <a:ext cx="0" cy="48"/>
              </a:xfrm>
              <a:prstGeom prst="line">
                <a:avLst/>
              </a:prstGeom>
              <a:noFill/>
              <a:ln w="31750">
                <a:solidFill>
                  <a:schemeClr val="accent1"/>
                </a:solidFill>
                <a:round/>
                <a:headEnd/>
                <a:tailEnd/>
              </a:ln>
            </p:spPr>
            <p:txBody>
              <a:bodyPr wrap="none" anchor="ctr"/>
              <a:lstStyle/>
              <a:p>
                <a:endParaRPr lang="pt-PT"/>
              </a:p>
            </p:txBody>
          </p:sp>
          <p:sp>
            <p:nvSpPr>
              <p:cNvPr id="29720" name="Line 20"/>
              <p:cNvSpPr>
                <a:spLocks noChangeShapeType="1"/>
              </p:cNvSpPr>
              <p:nvPr/>
            </p:nvSpPr>
            <p:spPr bwMode="auto">
              <a:xfrm flipH="1">
                <a:off x="1806" y="2694"/>
                <a:ext cx="48" cy="48"/>
              </a:xfrm>
              <a:prstGeom prst="line">
                <a:avLst/>
              </a:prstGeom>
              <a:noFill/>
              <a:ln w="31750">
                <a:solidFill>
                  <a:schemeClr val="accent1"/>
                </a:solidFill>
                <a:round/>
                <a:headEnd/>
                <a:tailEnd/>
              </a:ln>
            </p:spPr>
            <p:txBody>
              <a:bodyPr wrap="none" anchor="ctr"/>
              <a:lstStyle/>
              <a:p>
                <a:endParaRPr lang="pt-PT"/>
              </a:p>
            </p:txBody>
          </p:sp>
          <p:sp>
            <p:nvSpPr>
              <p:cNvPr id="29721" name="Line 21"/>
              <p:cNvSpPr>
                <a:spLocks noChangeShapeType="1"/>
              </p:cNvSpPr>
              <p:nvPr/>
            </p:nvSpPr>
            <p:spPr bwMode="auto">
              <a:xfrm>
                <a:off x="1782" y="2904"/>
                <a:ext cx="0" cy="48"/>
              </a:xfrm>
              <a:prstGeom prst="line">
                <a:avLst/>
              </a:prstGeom>
              <a:noFill/>
              <a:ln w="31750">
                <a:solidFill>
                  <a:schemeClr val="accent1"/>
                </a:solidFill>
                <a:round/>
                <a:headEnd/>
                <a:tailEnd/>
              </a:ln>
            </p:spPr>
            <p:txBody>
              <a:bodyPr wrap="none" anchor="ctr"/>
              <a:lstStyle/>
              <a:p>
                <a:endParaRPr lang="pt-PT"/>
              </a:p>
            </p:txBody>
          </p:sp>
          <p:sp>
            <p:nvSpPr>
              <p:cNvPr id="29722" name="Line 22"/>
              <p:cNvSpPr>
                <a:spLocks noChangeShapeType="1"/>
              </p:cNvSpPr>
              <p:nvPr/>
            </p:nvSpPr>
            <p:spPr bwMode="auto">
              <a:xfrm flipH="1">
                <a:off x="1560" y="2760"/>
                <a:ext cx="48" cy="48"/>
              </a:xfrm>
              <a:prstGeom prst="line">
                <a:avLst/>
              </a:prstGeom>
              <a:noFill/>
              <a:ln w="31750">
                <a:solidFill>
                  <a:schemeClr val="accent1"/>
                </a:solidFill>
                <a:round/>
                <a:headEnd/>
                <a:tailEnd/>
              </a:ln>
            </p:spPr>
            <p:txBody>
              <a:bodyPr wrap="none" anchor="ctr"/>
              <a:lstStyle/>
              <a:p>
                <a:endParaRPr lang="pt-PT"/>
              </a:p>
            </p:txBody>
          </p:sp>
          <p:sp>
            <p:nvSpPr>
              <p:cNvPr id="29723" name="Line 23"/>
              <p:cNvSpPr>
                <a:spLocks noChangeShapeType="1"/>
              </p:cNvSpPr>
              <p:nvPr/>
            </p:nvSpPr>
            <p:spPr bwMode="auto">
              <a:xfrm flipH="1">
                <a:off x="1620" y="2886"/>
                <a:ext cx="48" cy="48"/>
              </a:xfrm>
              <a:prstGeom prst="line">
                <a:avLst/>
              </a:prstGeom>
              <a:noFill/>
              <a:ln w="31750">
                <a:solidFill>
                  <a:schemeClr val="accent1"/>
                </a:solidFill>
                <a:round/>
                <a:headEnd/>
                <a:tailEnd/>
              </a:ln>
            </p:spPr>
            <p:txBody>
              <a:bodyPr wrap="none" anchor="ctr"/>
              <a:lstStyle/>
              <a:p>
                <a:endParaRPr lang="pt-PT"/>
              </a:p>
            </p:txBody>
          </p:sp>
          <p:sp>
            <p:nvSpPr>
              <p:cNvPr id="29724" name="Line 24"/>
              <p:cNvSpPr>
                <a:spLocks noChangeShapeType="1"/>
              </p:cNvSpPr>
              <p:nvPr/>
            </p:nvSpPr>
            <p:spPr bwMode="auto">
              <a:xfrm>
                <a:off x="1794" y="2838"/>
                <a:ext cx="48" cy="48"/>
              </a:xfrm>
              <a:prstGeom prst="line">
                <a:avLst/>
              </a:prstGeom>
              <a:noFill/>
              <a:ln w="31750">
                <a:solidFill>
                  <a:schemeClr val="accent1"/>
                </a:solidFill>
                <a:round/>
                <a:headEnd/>
                <a:tailEnd/>
              </a:ln>
            </p:spPr>
            <p:txBody>
              <a:bodyPr wrap="none" anchor="ctr"/>
              <a:lstStyle/>
              <a:p>
                <a:endParaRPr lang="pt-PT"/>
              </a:p>
            </p:txBody>
          </p:sp>
        </p:grpSp>
        <p:sp>
          <p:nvSpPr>
            <p:cNvPr id="29705" name="Line 27"/>
            <p:cNvSpPr>
              <a:spLocks noChangeShapeType="1"/>
            </p:cNvSpPr>
            <p:nvPr/>
          </p:nvSpPr>
          <p:spPr bwMode="auto">
            <a:xfrm rot="-2074540" flipH="1" flipV="1">
              <a:off x="1954213" y="5554663"/>
              <a:ext cx="1316037" cy="763587"/>
            </a:xfrm>
            <a:prstGeom prst="line">
              <a:avLst/>
            </a:prstGeom>
            <a:noFill/>
            <a:ln w="31750">
              <a:solidFill>
                <a:schemeClr val="accent1"/>
              </a:solidFill>
              <a:round/>
              <a:headEnd/>
              <a:tailEnd type="triangle" w="med" len="med"/>
            </a:ln>
          </p:spPr>
          <p:txBody>
            <a:bodyPr wrap="none" anchor="ctr"/>
            <a:lstStyle/>
            <a:p>
              <a:endParaRPr lang="pt-PT"/>
            </a:p>
          </p:txBody>
        </p:sp>
        <p:sp>
          <p:nvSpPr>
            <p:cNvPr id="29706" name="Text Box 35"/>
            <p:cNvSpPr txBox="1">
              <a:spLocks noChangeArrowheads="1"/>
            </p:cNvSpPr>
            <p:nvPr/>
          </p:nvSpPr>
          <p:spPr bwMode="auto">
            <a:xfrm>
              <a:off x="3429766" y="5768383"/>
              <a:ext cx="5057018" cy="755884"/>
            </a:xfrm>
            <a:prstGeom prst="rect">
              <a:avLst/>
            </a:prstGeom>
            <a:noFill/>
            <a:ln w="9525">
              <a:noFill/>
              <a:miter lim="800000"/>
              <a:headEnd/>
              <a:tailEnd/>
            </a:ln>
          </p:spPr>
          <p:txBody>
            <a:bodyPr lIns="91415" tIns="45708" rIns="91415" bIns="45708">
              <a:spAutoFit/>
            </a:bodyPr>
            <a:lstStyle/>
            <a:p>
              <a:pPr algn="just" defTabSz="915988">
                <a:lnSpc>
                  <a:spcPct val="100000"/>
                </a:lnSpc>
                <a:buFontTx/>
                <a:buNone/>
              </a:pPr>
              <a:r>
                <a:rPr lang="pt-PT">
                  <a:solidFill>
                    <a:schemeClr val="tx1"/>
                  </a:solidFill>
                  <a:latin typeface="Arial" pitchFamily="34" charset="0"/>
                </a:rPr>
                <a:t>Ferimento provocado por disparo</a:t>
              </a:r>
            </a:p>
            <a:p>
              <a:pPr algn="just" defTabSz="915988">
                <a:lnSpc>
                  <a:spcPct val="100000"/>
                </a:lnSpc>
                <a:buFontTx/>
                <a:buNone/>
              </a:pPr>
              <a:r>
                <a:rPr lang="pt-PT">
                  <a:solidFill>
                    <a:schemeClr val="tx1"/>
                  </a:solidFill>
                  <a:latin typeface="Arial" pitchFamily="34" charset="0"/>
                </a:rPr>
                <a:t>de Contacto.</a:t>
              </a:r>
            </a:p>
          </p:txBody>
        </p:sp>
      </p:grpSp>
      <p:sp>
        <p:nvSpPr>
          <p:cNvPr id="29700"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44777E45-CD53-4BF8-8DC8-A31E69A5FD83}" type="slidenum">
              <a:rPr lang="pt-PT" sz="1100" b="0" u="sng">
                <a:latin typeface="+mn-lt"/>
                <a:cs typeface="+mn-cs"/>
              </a:rPr>
              <a:pPr algn="ctr" defTabSz="914400">
                <a:lnSpc>
                  <a:spcPct val="100000"/>
                </a:lnSpc>
                <a:spcBef>
                  <a:spcPts val="600"/>
                </a:spcBef>
                <a:buFontTx/>
                <a:buNone/>
                <a:defRPr/>
              </a:pPr>
              <a:t>36</a:t>
            </a:fld>
            <a:endParaRPr lang="pt-PT" sz="1100" b="0" u="sng" dirty="0">
              <a:latin typeface="+mn-lt"/>
              <a:cs typeface="+mn-cs"/>
            </a:endParaRPr>
          </a:p>
        </p:txBody>
      </p:sp>
      <p:sp>
        <p:nvSpPr>
          <p:cNvPr id="29702"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6A0222B6-F69D-4BCA-9A82-EEED40DE244B}" type="slidenum">
              <a:rPr lang="pt-PT" sz="1400">
                <a:solidFill>
                  <a:srgbClr val="FF6600"/>
                </a:solidFill>
                <a:latin typeface="Arial" pitchFamily="34" charset="0"/>
              </a:rPr>
              <a:pPr algn="ctr">
                <a:lnSpc>
                  <a:spcPct val="100000"/>
                </a:lnSpc>
                <a:buFontTx/>
                <a:buNone/>
              </a:pPr>
              <a:t>36</a:t>
            </a:fld>
            <a:endParaRPr lang="pt-PT" sz="1400">
              <a:solidFill>
                <a:srgbClr val="FF6600"/>
              </a:solidFill>
              <a:latin typeface="Arial" pitchFamily="34" charset="0"/>
            </a:endParaRPr>
          </a:p>
        </p:txBody>
      </p:sp>
      <p:sp>
        <p:nvSpPr>
          <p:cNvPr id="29703" name="CaixaDeTexto 29"/>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4294967295"/>
          </p:nvPr>
        </p:nvSpPr>
        <p:spPr bwMode="auto">
          <a:xfrm>
            <a:off x="323850" y="1512888"/>
            <a:ext cx="8496300" cy="3429000"/>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à queima roupa: </a:t>
            </a:r>
            <a:r>
              <a:rPr lang="pt-PT" sz="2400" smtClean="0">
                <a:solidFill>
                  <a:schemeClr val="tx1"/>
                </a:solidFill>
                <a:latin typeface="Arial" pitchFamily="34" charset="0"/>
                <a:cs typeface="Times New Roman" pitchFamily="18" charset="0"/>
              </a:rPr>
              <a:t>Efectuado com a boca do cano </a:t>
            </a:r>
            <a:r>
              <a:rPr lang="pt-PT" sz="2400" smtClean="0">
                <a:solidFill>
                  <a:schemeClr val="tx1"/>
                </a:solidFill>
                <a:latin typeface="Arial" pitchFamily="34" charset="0"/>
              </a:rPr>
              <a:t>da arma à distância de até 1 cm do alvo.</a:t>
            </a:r>
          </a:p>
          <a:p>
            <a:pPr marL="342900" indent="-342900" defTabSz="914400" eaLnBrk="1" hangingPunct="1">
              <a:spcBef>
                <a:spcPts val="600"/>
              </a:spcBef>
              <a:spcAft>
                <a:spcPts val="1200"/>
              </a:spcAft>
            </a:pPr>
            <a:endParaRPr lang="pt-PT" sz="2400" smtClean="0">
              <a:solidFill>
                <a:schemeClr val="tx1"/>
              </a:solidFill>
              <a:latin typeface="Arial" pitchFamily="34" charset="0"/>
              <a:cs typeface="Times New Roman" pitchFamily="18" charset="0"/>
            </a:endParaRPr>
          </a:p>
          <a:p>
            <a:pPr marL="342900" indent="-342900" defTabSz="914400" eaLnBrk="1" hangingPunct="1">
              <a:spcBef>
                <a:spcPts val="600"/>
              </a:spcBef>
              <a:spcAft>
                <a:spcPts val="1200"/>
              </a:spcAft>
            </a:pPr>
            <a:r>
              <a:rPr lang="pt-PT" sz="2400" smtClean="0">
                <a:solidFill>
                  <a:schemeClr val="tx1"/>
                </a:solidFill>
                <a:latin typeface="Arial" pitchFamily="34" charset="0"/>
                <a:cs typeface="Times New Roman" pitchFamily="18" charset="0"/>
              </a:rPr>
              <a:t>Aspecto e </a:t>
            </a:r>
            <a:r>
              <a:rPr lang="pt-PT" sz="2400" b="1" smtClean="0">
                <a:solidFill>
                  <a:schemeClr val="tx1"/>
                </a:solidFill>
                <a:latin typeface="Arial" pitchFamily="34" charset="0"/>
                <a:cs typeface="Times New Roman" pitchFamily="18" charset="0"/>
              </a:rPr>
              <a:t>sinais característicos</a:t>
            </a:r>
            <a:r>
              <a:rPr lang="pt-PT" sz="2400" smtClean="0">
                <a:solidFill>
                  <a:schemeClr val="tx1"/>
                </a:solidFill>
                <a:latin typeface="Arial" pitchFamily="34" charset="0"/>
                <a:cs typeface="Times New Roman" pitchFamily="18" charset="0"/>
              </a:rPr>
              <a:t> do ferimento de entrada:</a:t>
            </a:r>
          </a:p>
          <a:p>
            <a:pPr marL="914400" lvl="1" indent="-457200"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Orifício de bordos regulares;</a:t>
            </a:r>
          </a:p>
          <a:p>
            <a:pPr marL="914400" lvl="1" indent="-457200"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Orla de chamuscamento devido ao cone de fogo da arma;</a:t>
            </a:r>
          </a:p>
          <a:p>
            <a:pPr marL="914400" lvl="1" indent="-457200"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Orla de fumo negro.</a:t>
            </a:r>
          </a:p>
        </p:txBody>
      </p:sp>
      <p:sp>
        <p:nvSpPr>
          <p:cNvPr id="30723"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80EEFFD7-41C0-4A7E-83CF-D4A5DC290E1F}" type="slidenum">
              <a:rPr lang="pt-PT" sz="1100" b="0" u="sng">
                <a:latin typeface="+mn-lt"/>
                <a:cs typeface="+mn-cs"/>
              </a:rPr>
              <a:pPr algn="ctr" defTabSz="914400">
                <a:lnSpc>
                  <a:spcPct val="100000"/>
                </a:lnSpc>
                <a:spcBef>
                  <a:spcPts val="600"/>
                </a:spcBef>
                <a:buFontTx/>
                <a:buNone/>
                <a:defRPr/>
              </a:pPr>
              <a:t>37</a:t>
            </a:fld>
            <a:endParaRPr lang="pt-PT" sz="1100" b="0" u="sng" dirty="0">
              <a:latin typeface="+mn-lt"/>
              <a:cs typeface="+mn-cs"/>
            </a:endParaRPr>
          </a:p>
        </p:txBody>
      </p:sp>
      <p:sp>
        <p:nvSpPr>
          <p:cNvPr id="30725"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CD5CD825-5C37-441F-A49C-0F0D8DEE1FC6}" type="slidenum">
              <a:rPr lang="pt-PT" sz="1400">
                <a:solidFill>
                  <a:srgbClr val="FF6600"/>
                </a:solidFill>
                <a:latin typeface="Arial" pitchFamily="34" charset="0"/>
              </a:rPr>
              <a:pPr algn="ctr">
                <a:lnSpc>
                  <a:spcPct val="100000"/>
                </a:lnSpc>
                <a:buFontTx/>
                <a:buNone/>
              </a:pPr>
              <a:t>37</a:t>
            </a:fld>
            <a:endParaRPr lang="pt-PT" sz="1400">
              <a:solidFill>
                <a:srgbClr val="FF6600"/>
              </a:solidFill>
              <a:latin typeface="Arial" pitchFamily="34" charset="0"/>
            </a:endParaRPr>
          </a:p>
        </p:txBody>
      </p:sp>
      <p:sp>
        <p:nvSpPr>
          <p:cNvPr id="30726"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4294967295"/>
          </p:nvPr>
        </p:nvSpPr>
        <p:spPr bwMode="auto">
          <a:xfrm>
            <a:off x="323850" y="1512888"/>
            <a:ext cx="8569325" cy="3429000"/>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de curta distância: </a:t>
            </a:r>
            <a:r>
              <a:rPr lang="pt-PT" sz="2400" smtClean="0">
                <a:solidFill>
                  <a:schemeClr val="tx1"/>
                </a:solidFill>
                <a:latin typeface="Arial" pitchFamily="34" charset="0"/>
                <a:cs typeface="Times New Roman" pitchFamily="18" charset="0"/>
              </a:rPr>
              <a:t>Efectuado com a boca do cano da arma a uma distância de 1 a 75 cm do alvo.</a:t>
            </a:r>
          </a:p>
          <a:p>
            <a:pPr marL="342900" indent="-342900" defTabSz="914400" eaLnBrk="1" hangingPunct="1">
              <a:spcBef>
                <a:spcPts val="600"/>
              </a:spcBef>
              <a:spcAft>
                <a:spcPts val="1200"/>
              </a:spcAft>
            </a:pPr>
            <a:endParaRPr lang="pt-PT" sz="2400" i="1" smtClean="0">
              <a:solidFill>
                <a:schemeClr val="tx1"/>
              </a:solidFill>
              <a:latin typeface="Arial" pitchFamily="34" charset="0"/>
              <a:cs typeface="Times New Roman" pitchFamily="18" charset="0"/>
            </a:endParaRPr>
          </a:p>
          <a:p>
            <a:pPr marL="342900" indent="-342900" defTabSz="914400" eaLnBrk="1" hangingPunct="1">
              <a:spcBef>
                <a:spcPts val="600"/>
              </a:spcBef>
              <a:spcAft>
                <a:spcPts val="1200"/>
              </a:spcAft>
            </a:pPr>
            <a:r>
              <a:rPr lang="pt-PT" sz="2400" smtClean="0">
                <a:solidFill>
                  <a:schemeClr val="tx1"/>
                </a:solidFill>
                <a:latin typeface="Arial" pitchFamily="34" charset="0"/>
                <a:cs typeface="Times New Roman" pitchFamily="18" charset="0"/>
              </a:rPr>
              <a:t>Aspecto e </a:t>
            </a:r>
            <a:r>
              <a:rPr lang="pt-PT" sz="2400" b="1" smtClean="0">
                <a:solidFill>
                  <a:schemeClr val="tx1"/>
                </a:solidFill>
                <a:latin typeface="Arial" pitchFamily="34" charset="0"/>
                <a:cs typeface="Times New Roman" pitchFamily="18" charset="0"/>
              </a:rPr>
              <a:t>sinais característicos </a:t>
            </a:r>
            <a:r>
              <a:rPr lang="pt-PT" sz="2400" smtClean="0">
                <a:solidFill>
                  <a:schemeClr val="tx1"/>
                </a:solidFill>
                <a:latin typeface="Arial" pitchFamily="34" charset="0"/>
                <a:cs typeface="Times New Roman" pitchFamily="18" charset="0"/>
              </a:rPr>
              <a:t>do ferimento de entrada:</a:t>
            </a:r>
          </a:p>
          <a:p>
            <a:pPr marL="914400" lvl="1" indent="-457200" defTabSz="914400" eaLnBrk="1" hangingPunct="1">
              <a:lnSpc>
                <a:spcPct val="85000"/>
              </a:lnSpc>
              <a:spcBef>
                <a:spcPts val="600"/>
              </a:spcBef>
              <a:spcAft>
                <a:spcPts val="600"/>
              </a:spcAft>
              <a:buSzPct val="70000"/>
              <a:buFont typeface="Wingdings" pitchFamily="2" charset="2"/>
              <a:buChar char="Ø"/>
            </a:pPr>
            <a:r>
              <a:rPr lang="pt-PT" sz="2400" smtClean="0">
                <a:solidFill>
                  <a:schemeClr val="tx1"/>
                </a:solidFill>
                <a:latin typeface="Arial" pitchFamily="34" charset="0"/>
                <a:cs typeface="Times New Roman" pitchFamily="18" charset="0"/>
              </a:rPr>
              <a:t>Orifício circular ou oval, de bordas regulares;</a:t>
            </a:r>
          </a:p>
          <a:p>
            <a:pPr marL="914400" lvl="1" indent="-457200" defTabSz="914400" eaLnBrk="1" hangingPunct="1">
              <a:lnSpc>
                <a:spcPct val="85000"/>
              </a:lnSpc>
              <a:spcBef>
                <a:spcPts val="600"/>
              </a:spcBef>
              <a:spcAft>
                <a:spcPts val="600"/>
              </a:spcAft>
              <a:buSzPct val="70000"/>
              <a:buFont typeface="Wingdings" pitchFamily="2" charset="2"/>
              <a:buChar char="Ø"/>
            </a:pPr>
            <a:r>
              <a:rPr lang="pt-PT" sz="2400" smtClean="0">
                <a:solidFill>
                  <a:schemeClr val="tx1"/>
                </a:solidFill>
                <a:latin typeface="Arial" pitchFamily="34" charset="0"/>
                <a:cs typeface="Times New Roman" pitchFamily="18" charset="0"/>
              </a:rPr>
              <a:t>Orla de limpeza;</a:t>
            </a:r>
          </a:p>
          <a:p>
            <a:pPr marL="914400" lvl="1" indent="-457200" defTabSz="914400" eaLnBrk="1" hangingPunct="1">
              <a:lnSpc>
                <a:spcPct val="85000"/>
              </a:lnSpc>
              <a:spcBef>
                <a:spcPts val="600"/>
              </a:spcBef>
              <a:spcAft>
                <a:spcPts val="600"/>
              </a:spcAft>
              <a:buSzPct val="70000"/>
              <a:buFont typeface="Wingdings" pitchFamily="2" charset="2"/>
              <a:buChar char="Ø"/>
            </a:pPr>
            <a:r>
              <a:rPr lang="pt-PT" sz="2400" smtClean="0">
                <a:solidFill>
                  <a:schemeClr val="tx1"/>
                </a:solidFill>
                <a:latin typeface="Arial" pitchFamily="34" charset="0"/>
                <a:cs typeface="Times New Roman" pitchFamily="18" charset="0"/>
              </a:rPr>
              <a:t>Orla de contusão;</a:t>
            </a:r>
          </a:p>
          <a:p>
            <a:pPr marL="914400" lvl="1" indent="-457200" defTabSz="914400" eaLnBrk="1" hangingPunct="1">
              <a:lnSpc>
                <a:spcPct val="85000"/>
              </a:lnSpc>
              <a:spcBef>
                <a:spcPts val="600"/>
              </a:spcBef>
              <a:spcAft>
                <a:spcPts val="600"/>
              </a:spcAft>
              <a:buSzPct val="70000"/>
              <a:buFont typeface="Wingdings" pitchFamily="2" charset="2"/>
              <a:buChar char="Ø"/>
            </a:pPr>
            <a:r>
              <a:rPr lang="pt-PT" sz="2400" smtClean="0">
                <a:solidFill>
                  <a:schemeClr val="tx1"/>
                </a:solidFill>
                <a:latin typeface="Arial" pitchFamily="34" charset="0"/>
                <a:cs typeface="Times New Roman" pitchFamily="18" charset="0"/>
              </a:rPr>
              <a:t>Tatuagem (fumos e grão de pólvora</a:t>
            </a:r>
          </a:p>
        </p:txBody>
      </p:sp>
      <p:sp>
        <p:nvSpPr>
          <p:cNvPr id="31747"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B24BF699-5DE4-4EF4-8EEE-CDCF542E3AA2}" type="slidenum">
              <a:rPr lang="pt-PT" sz="1100" b="0" u="sng">
                <a:latin typeface="+mn-lt"/>
                <a:cs typeface="+mn-cs"/>
              </a:rPr>
              <a:pPr algn="ctr" defTabSz="914400">
                <a:lnSpc>
                  <a:spcPct val="100000"/>
                </a:lnSpc>
                <a:spcBef>
                  <a:spcPts val="600"/>
                </a:spcBef>
                <a:buFontTx/>
                <a:buNone/>
                <a:defRPr/>
              </a:pPr>
              <a:t>38</a:t>
            </a:fld>
            <a:endParaRPr lang="pt-PT" sz="1100" b="0" u="sng" dirty="0">
              <a:latin typeface="+mn-lt"/>
              <a:cs typeface="+mn-cs"/>
            </a:endParaRPr>
          </a:p>
        </p:txBody>
      </p:sp>
      <p:sp>
        <p:nvSpPr>
          <p:cNvPr id="31749"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0099276B-CDD1-4CA1-BBF6-6D6A3EF6B142}" type="slidenum">
              <a:rPr lang="pt-PT" sz="1400">
                <a:solidFill>
                  <a:srgbClr val="FF6600"/>
                </a:solidFill>
                <a:latin typeface="Arial" pitchFamily="34" charset="0"/>
              </a:rPr>
              <a:pPr algn="ctr">
                <a:lnSpc>
                  <a:spcPct val="100000"/>
                </a:lnSpc>
                <a:buFontTx/>
                <a:buNone/>
              </a:pPr>
              <a:t>38</a:t>
            </a:fld>
            <a:endParaRPr lang="pt-PT" sz="1400">
              <a:solidFill>
                <a:srgbClr val="FF6600"/>
              </a:solidFill>
              <a:latin typeface="Arial" pitchFamily="34" charset="0"/>
            </a:endParaRPr>
          </a:p>
        </p:txBody>
      </p:sp>
      <p:sp>
        <p:nvSpPr>
          <p:cNvPr id="31750"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4294967295"/>
          </p:nvPr>
        </p:nvSpPr>
        <p:spPr bwMode="auto">
          <a:xfrm>
            <a:off x="323850" y="1512888"/>
            <a:ext cx="8351838" cy="3429000"/>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de curta distância:  </a:t>
            </a:r>
            <a:endParaRPr lang="pt-PT" sz="2800" b="1" smtClean="0">
              <a:solidFill>
                <a:srgbClr val="16165D"/>
              </a:solidFill>
              <a:latin typeface="Arial" pitchFamily="34" charset="0"/>
              <a:cs typeface="Times New Roman" pitchFamily="18" charset="0"/>
            </a:endParaRPr>
          </a:p>
        </p:txBody>
      </p:sp>
      <p:sp>
        <p:nvSpPr>
          <p:cNvPr id="32771"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AA831A18-7AFB-4F8C-981F-67FC6FFF92E6}" type="slidenum">
              <a:rPr lang="pt-PT" sz="1100" b="0" u="sng">
                <a:latin typeface="+mn-lt"/>
                <a:cs typeface="+mn-cs"/>
              </a:rPr>
              <a:pPr algn="ctr" defTabSz="914400">
                <a:lnSpc>
                  <a:spcPct val="100000"/>
                </a:lnSpc>
                <a:spcBef>
                  <a:spcPts val="600"/>
                </a:spcBef>
                <a:buFontTx/>
                <a:buNone/>
                <a:defRPr/>
              </a:pPr>
              <a:t>39</a:t>
            </a:fld>
            <a:endParaRPr lang="pt-PT" sz="1100" b="0" u="sng" dirty="0">
              <a:latin typeface="+mn-lt"/>
              <a:cs typeface="+mn-cs"/>
            </a:endParaRPr>
          </a:p>
        </p:txBody>
      </p:sp>
      <p:sp>
        <p:nvSpPr>
          <p:cNvPr id="32773"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0D57A634-59DA-467E-8D52-71B6C104B67E}" type="slidenum">
              <a:rPr lang="pt-PT" sz="1400">
                <a:solidFill>
                  <a:srgbClr val="FF6600"/>
                </a:solidFill>
                <a:latin typeface="Arial" pitchFamily="34" charset="0"/>
              </a:rPr>
              <a:pPr algn="ctr">
                <a:lnSpc>
                  <a:spcPct val="100000"/>
                </a:lnSpc>
                <a:buFontTx/>
                <a:buNone/>
              </a:pPr>
              <a:t>39</a:t>
            </a:fld>
            <a:endParaRPr lang="pt-PT" sz="1400">
              <a:solidFill>
                <a:srgbClr val="FF6600"/>
              </a:solidFill>
              <a:latin typeface="Arial" pitchFamily="34" charset="0"/>
            </a:endParaRPr>
          </a:p>
        </p:txBody>
      </p:sp>
      <p:grpSp>
        <p:nvGrpSpPr>
          <p:cNvPr id="32774" name="Grupo 34"/>
          <p:cNvGrpSpPr>
            <a:grpSpLocks/>
          </p:cNvGrpSpPr>
          <p:nvPr/>
        </p:nvGrpSpPr>
        <p:grpSpPr bwMode="auto">
          <a:xfrm>
            <a:off x="395288" y="2852738"/>
            <a:ext cx="7845425" cy="2524125"/>
            <a:chOff x="395288" y="4195763"/>
            <a:chExt cx="7845425" cy="2524125"/>
          </a:xfrm>
        </p:grpSpPr>
        <p:grpSp>
          <p:nvGrpSpPr>
            <p:cNvPr id="32776" name="Grupo 28"/>
            <p:cNvGrpSpPr>
              <a:grpSpLocks/>
            </p:cNvGrpSpPr>
            <p:nvPr/>
          </p:nvGrpSpPr>
          <p:grpSpPr bwMode="auto">
            <a:xfrm>
              <a:off x="395288" y="4656138"/>
              <a:ext cx="2293937" cy="1951037"/>
              <a:chOff x="395288" y="4656138"/>
              <a:chExt cx="2293937" cy="1951037"/>
            </a:xfrm>
          </p:grpSpPr>
          <p:sp>
            <p:nvSpPr>
              <p:cNvPr id="32802" name="Text Box 27"/>
              <p:cNvSpPr txBox="1">
                <a:spLocks noChangeArrowheads="1"/>
              </p:cNvSpPr>
              <p:nvPr/>
            </p:nvSpPr>
            <p:spPr bwMode="auto">
              <a:xfrm>
                <a:off x="395288" y="6237288"/>
                <a:ext cx="2293937" cy="369887"/>
              </a:xfrm>
              <a:prstGeom prst="rect">
                <a:avLst/>
              </a:prstGeom>
              <a:noFill/>
              <a:ln w="19050">
                <a:noFill/>
                <a:miter lim="800000"/>
                <a:headEnd/>
                <a:tailEnd/>
              </a:ln>
            </p:spPr>
            <p:txBody>
              <a:bodyPr anchor="ctr">
                <a:spAutoFit/>
              </a:bodyPr>
              <a:lstStyle/>
              <a:p>
                <a:pPr algn="ctr" defTabSz="914400" eaLnBrk="1" hangingPunct="1">
                  <a:lnSpc>
                    <a:spcPct val="100000"/>
                  </a:lnSpc>
                  <a:buFontTx/>
                  <a:buNone/>
                </a:pPr>
                <a:r>
                  <a:rPr lang="pt-PT" sz="1800" b="0">
                    <a:solidFill>
                      <a:schemeClr val="tx1"/>
                    </a:solidFill>
                  </a:rPr>
                  <a:t>Tiro perpendicular</a:t>
                </a:r>
              </a:p>
            </p:txBody>
          </p:sp>
          <p:grpSp>
            <p:nvGrpSpPr>
              <p:cNvPr id="32803" name="Grupo 27"/>
              <p:cNvGrpSpPr>
                <a:grpSpLocks/>
              </p:cNvGrpSpPr>
              <p:nvPr/>
            </p:nvGrpSpPr>
            <p:grpSpPr bwMode="auto">
              <a:xfrm>
                <a:off x="714348" y="4656138"/>
                <a:ext cx="1571636" cy="1487506"/>
                <a:chOff x="714348" y="4656138"/>
                <a:chExt cx="1571636" cy="1487506"/>
              </a:xfrm>
            </p:grpSpPr>
            <p:sp>
              <p:nvSpPr>
                <p:cNvPr id="58" name="Oval 5"/>
                <p:cNvSpPr>
                  <a:spLocks noChangeArrowheads="1"/>
                </p:cNvSpPr>
                <p:nvPr/>
              </p:nvSpPr>
              <p:spPr bwMode="auto">
                <a:xfrm>
                  <a:off x="714348" y="4656138"/>
                  <a:ext cx="1571636" cy="1487506"/>
                </a:xfrm>
                <a:prstGeom prst="ellipse">
                  <a:avLst/>
                </a:prstGeom>
                <a:gradFill rotWithShape="0">
                  <a:gsLst>
                    <a:gs pos="0">
                      <a:schemeClr val="accent1"/>
                    </a:gs>
                    <a:gs pos="100000">
                      <a:schemeClr val="accent1">
                        <a:gamma/>
                        <a:shade val="46275"/>
                        <a:invGamma/>
                      </a:schemeClr>
                    </a:gs>
                  </a:gsLst>
                  <a:path path="rect">
                    <a:fillToRect r="100000" b="100000"/>
                  </a:path>
                </a:gradFill>
                <a:ln w="19050">
                  <a:solidFill>
                    <a:schemeClr val="folHlink"/>
                  </a:solidFill>
                  <a:round/>
                  <a:headEnd/>
                  <a:tailEnd/>
                </a:ln>
                <a:effectLst/>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sp>
              <p:nvSpPr>
                <p:cNvPr id="59" name="Oval 9"/>
                <p:cNvSpPr>
                  <a:spLocks noChangeArrowheads="1"/>
                </p:cNvSpPr>
                <p:nvPr/>
              </p:nvSpPr>
              <p:spPr bwMode="auto">
                <a:xfrm>
                  <a:off x="1000100" y="4857760"/>
                  <a:ext cx="1000132" cy="1071570"/>
                </a:xfrm>
                <a:prstGeom prst="ellipse">
                  <a:avLst/>
                </a:prstGeom>
                <a:solidFill>
                  <a:srgbClr val="FFFFFF"/>
                </a:solidFill>
                <a:ln w="50800">
                  <a:solidFill>
                    <a:schemeClr val="bg2"/>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sp>
              <p:nvSpPr>
                <p:cNvPr id="32810" name="Oval 10"/>
                <p:cNvSpPr>
                  <a:spLocks noChangeArrowheads="1"/>
                </p:cNvSpPr>
                <p:nvPr/>
              </p:nvSpPr>
              <p:spPr bwMode="auto">
                <a:xfrm>
                  <a:off x="1143000" y="5000625"/>
                  <a:ext cx="714375" cy="714375"/>
                </a:xfrm>
                <a:prstGeom prst="ellipse">
                  <a:avLst/>
                </a:prstGeom>
                <a:solidFill>
                  <a:srgbClr val="FFFFFF"/>
                </a:solidFill>
                <a:ln w="44450">
                  <a:solidFill>
                    <a:schemeClr val="bg2"/>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grpSp>
              <p:nvGrpSpPr>
                <p:cNvPr id="32811" name="Oval 48"/>
                <p:cNvGrpSpPr>
                  <a:grpSpLocks/>
                </p:cNvGrpSpPr>
                <p:nvPr/>
              </p:nvGrpSpPr>
              <p:grpSpPr bwMode="auto">
                <a:xfrm>
                  <a:off x="1243584" y="5141589"/>
                  <a:ext cx="505968" cy="445008"/>
                  <a:chOff x="1243584" y="5303520"/>
                  <a:chExt cx="505968" cy="445008"/>
                </a:xfrm>
              </p:grpSpPr>
              <p:pic>
                <p:nvPicPr>
                  <p:cNvPr id="32812" name="Oval 48"/>
                  <p:cNvPicPr>
                    <a:picLocks noChangeArrowheads="1"/>
                  </p:cNvPicPr>
                  <p:nvPr/>
                </p:nvPicPr>
                <p:blipFill>
                  <a:blip r:embed="rId2" cstate="print"/>
                  <a:srcRect/>
                  <a:stretch>
                    <a:fillRect/>
                  </a:stretch>
                </p:blipFill>
                <p:spPr bwMode="auto">
                  <a:xfrm>
                    <a:off x="1243584" y="5303520"/>
                    <a:ext cx="505968" cy="445008"/>
                  </a:xfrm>
                  <a:prstGeom prst="rect">
                    <a:avLst/>
                  </a:prstGeom>
                  <a:noFill/>
                  <a:ln w="9525">
                    <a:noFill/>
                    <a:miter lim="800000"/>
                    <a:headEnd/>
                    <a:tailEnd/>
                  </a:ln>
                </p:spPr>
              </p:pic>
              <p:sp>
                <p:nvSpPr>
                  <p:cNvPr id="32813" name="Text Box 20"/>
                  <p:cNvSpPr txBox="1">
                    <a:spLocks noChangeArrowheads="1"/>
                  </p:cNvSpPr>
                  <p:nvPr/>
                </p:nvSpPr>
                <p:spPr bwMode="auto">
                  <a:xfrm rot="-5400000">
                    <a:off x="1353671" y="5375351"/>
                    <a:ext cx="292992" cy="303087"/>
                  </a:xfrm>
                  <a:prstGeom prst="rect">
                    <a:avLst/>
                  </a:prstGeom>
                  <a:noFill/>
                  <a:ln w="9525">
                    <a:noFill/>
                    <a:miter lim="800000"/>
                    <a:headEnd/>
                    <a:tailEnd/>
                  </a:ln>
                </p:spPr>
                <p:txBody>
                  <a:bodyPr vert="eaVert" wrap="none" anchor="ctr"/>
                  <a:lstStyle/>
                  <a:p>
                    <a:pPr defTabSz="914400">
                      <a:lnSpc>
                        <a:spcPct val="100000"/>
                      </a:lnSpc>
                      <a:buFontTx/>
                      <a:buNone/>
                    </a:pPr>
                    <a:endParaRPr lang="pt-PT" sz="1800" b="0" u="sng">
                      <a:solidFill>
                        <a:schemeClr val="tx1"/>
                      </a:solidFill>
                      <a:latin typeface="Arial" pitchFamily="34" charset="0"/>
                      <a:cs typeface="Lucida Sans Unicode" pitchFamily="34" charset="0"/>
                    </a:endParaRPr>
                  </a:p>
                </p:txBody>
              </p:sp>
            </p:grpSp>
          </p:grpSp>
        </p:grpSp>
        <p:grpSp>
          <p:nvGrpSpPr>
            <p:cNvPr id="32777" name="Grupo 31"/>
            <p:cNvGrpSpPr>
              <a:grpSpLocks/>
            </p:cNvGrpSpPr>
            <p:nvPr/>
          </p:nvGrpSpPr>
          <p:grpSpPr bwMode="auto">
            <a:xfrm>
              <a:off x="1500188" y="4195763"/>
              <a:ext cx="6740525" cy="2524125"/>
              <a:chOff x="1500188" y="4195763"/>
              <a:chExt cx="6740525" cy="2524125"/>
            </a:xfrm>
          </p:grpSpPr>
          <p:sp>
            <p:nvSpPr>
              <p:cNvPr id="32778" name="Text Box 8"/>
              <p:cNvSpPr txBox="1">
                <a:spLocks noChangeArrowheads="1"/>
              </p:cNvSpPr>
              <p:nvPr/>
            </p:nvSpPr>
            <p:spPr bwMode="auto">
              <a:xfrm>
                <a:off x="3059113" y="4428570"/>
                <a:ext cx="2530475" cy="1723549"/>
              </a:xfrm>
              <a:prstGeom prst="rect">
                <a:avLst/>
              </a:prstGeom>
              <a:noFill/>
              <a:ln w="19050">
                <a:noFill/>
                <a:miter lim="800000"/>
                <a:headEnd/>
                <a:tailEnd/>
              </a:ln>
            </p:spPr>
            <p:txBody>
              <a:bodyPr anchor="ctr">
                <a:spAutoFit/>
              </a:bodyPr>
              <a:lstStyle/>
              <a:p>
                <a:pPr algn="ctr" defTabSz="914400" eaLnBrk="1" hangingPunct="1">
                  <a:lnSpc>
                    <a:spcPct val="100000"/>
                  </a:lnSpc>
                  <a:spcBef>
                    <a:spcPct val="10000"/>
                  </a:spcBef>
                  <a:buFontTx/>
                  <a:buNone/>
                </a:pPr>
                <a:r>
                  <a:rPr lang="pt-PT" sz="2000" b="0">
                    <a:solidFill>
                      <a:schemeClr val="tx1"/>
                    </a:solidFill>
                  </a:rPr>
                  <a:t>Orif. Entrada</a:t>
                </a:r>
              </a:p>
              <a:p>
                <a:pPr algn="ctr" defTabSz="914400" eaLnBrk="1" hangingPunct="1">
                  <a:lnSpc>
                    <a:spcPct val="100000"/>
                  </a:lnSpc>
                  <a:spcBef>
                    <a:spcPct val="10000"/>
                  </a:spcBef>
                </a:pPr>
                <a:r>
                  <a:rPr lang="pt-PT" sz="2000" b="0">
                    <a:solidFill>
                      <a:schemeClr val="tx1"/>
                    </a:solidFill>
                  </a:rPr>
                  <a:t>Orla de limpeza</a:t>
                </a:r>
              </a:p>
              <a:p>
                <a:pPr algn="ctr" defTabSz="914400" eaLnBrk="1" hangingPunct="1">
                  <a:lnSpc>
                    <a:spcPct val="100000"/>
                  </a:lnSpc>
                  <a:spcBef>
                    <a:spcPct val="10000"/>
                  </a:spcBef>
                </a:pPr>
                <a:r>
                  <a:rPr lang="pt-PT" sz="2000" b="0">
                    <a:solidFill>
                      <a:schemeClr val="tx1"/>
                    </a:solidFill>
                  </a:rPr>
                  <a:t>Orla de contusão</a:t>
                </a:r>
              </a:p>
              <a:p>
                <a:pPr algn="ctr" defTabSz="914400" eaLnBrk="1" hangingPunct="1">
                  <a:lnSpc>
                    <a:spcPct val="100000"/>
                  </a:lnSpc>
                  <a:spcBef>
                    <a:spcPct val="10000"/>
                  </a:spcBef>
                  <a:buFontTx/>
                  <a:buNone/>
                </a:pPr>
                <a:r>
                  <a:rPr lang="pt-PT" sz="2000" b="0">
                    <a:solidFill>
                      <a:schemeClr val="tx1"/>
                    </a:solidFill>
                  </a:rPr>
                  <a:t>Tatuagem</a:t>
                </a:r>
              </a:p>
              <a:p>
                <a:pPr algn="ctr" defTabSz="914400" eaLnBrk="1" hangingPunct="1">
                  <a:lnSpc>
                    <a:spcPct val="100000"/>
                  </a:lnSpc>
                  <a:buFontTx/>
                  <a:buNone/>
                </a:pPr>
                <a:r>
                  <a:rPr lang="pt-PT" sz="2000" b="0">
                    <a:solidFill>
                      <a:schemeClr val="tx1"/>
                    </a:solidFill>
                  </a:rPr>
                  <a:t>(Pólvora)</a:t>
                </a:r>
              </a:p>
            </p:txBody>
          </p:sp>
          <p:sp>
            <p:nvSpPr>
              <p:cNvPr id="32779" name="Line 19"/>
              <p:cNvSpPr>
                <a:spLocks noChangeShapeType="1"/>
              </p:cNvSpPr>
              <p:nvPr/>
            </p:nvSpPr>
            <p:spPr bwMode="auto">
              <a:xfrm flipH="1">
                <a:off x="2000250" y="5643563"/>
                <a:ext cx="1714500" cy="142875"/>
              </a:xfrm>
              <a:prstGeom prst="line">
                <a:avLst/>
              </a:prstGeom>
              <a:noFill/>
              <a:ln w="50800">
                <a:solidFill>
                  <a:schemeClr val="hlink"/>
                </a:solidFill>
                <a:round/>
                <a:headEnd/>
                <a:tailEnd type="triangle" w="med" len="med"/>
              </a:ln>
            </p:spPr>
            <p:txBody>
              <a:bodyPr wrap="none" anchor="ctr"/>
              <a:lstStyle/>
              <a:p>
                <a:endParaRPr lang="pt-PT"/>
              </a:p>
            </p:txBody>
          </p:sp>
          <p:sp>
            <p:nvSpPr>
              <p:cNvPr id="32780" name="Line 23"/>
              <p:cNvSpPr>
                <a:spLocks noChangeShapeType="1"/>
              </p:cNvSpPr>
              <p:nvPr/>
            </p:nvSpPr>
            <p:spPr bwMode="auto">
              <a:xfrm flipH="1">
                <a:off x="1785938" y="5000625"/>
                <a:ext cx="1571625" cy="357188"/>
              </a:xfrm>
              <a:prstGeom prst="line">
                <a:avLst/>
              </a:prstGeom>
              <a:noFill/>
              <a:ln w="50800">
                <a:solidFill>
                  <a:schemeClr val="hlink"/>
                </a:solidFill>
                <a:round/>
                <a:headEnd/>
                <a:tailEnd type="triangle" w="med" len="med"/>
              </a:ln>
            </p:spPr>
            <p:txBody>
              <a:bodyPr wrap="none" anchor="ctr"/>
              <a:lstStyle/>
              <a:p>
                <a:endParaRPr lang="pt-PT"/>
              </a:p>
            </p:txBody>
          </p:sp>
          <p:sp>
            <p:nvSpPr>
              <p:cNvPr id="32781" name="Line 25"/>
              <p:cNvSpPr>
                <a:spLocks noChangeShapeType="1"/>
              </p:cNvSpPr>
              <p:nvPr/>
            </p:nvSpPr>
            <p:spPr bwMode="auto">
              <a:xfrm flipH="1">
                <a:off x="1817688" y="5357813"/>
                <a:ext cx="1468437" cy="273050"/>
              </a:xfrm>
              <a:prstGeom prst="line">
                <a:avLst/>
              </a:prstGeom>
              <a:noFill/>
              <a:ln w="50800">
                <a:solidFill>
                  <a:schemeClr val="hlink"/>
                </a:solidFill>
                <a:round/>
                <a:headEnd/>
                <a:tailEnd type="triangle" w="med" len="med"/>
              </a:ln>
            </p:spPr>
            <p:txBody>
              <a:bodyPr wrap="none" anchor="ctr"/>
              <a:lstStyle/>
              <a:p>
                <a:endParaRPr lang="pt-PT"/>
              </a:p>
            </p:txBody>
          </p:sp>
          <p:sp>
            <p:nvSpPr>
              <p:cNvPr id="32782" name="Line 50"/>
              <p:cNvSpPr>
                <a:spLocks noChangeShapeType="1"/>
              </p:cNvSpPr>
              <p:nvPr/>
            </p:nvSpPr>
            <p:spPr bwMode="auto">
              <a:xfrm flipH="1">
                <a:off x="1500188" y="4714875"/>
                <a:ext cx="1928812" cy="642938"/>
              </a:xfrm>
              <a:prstGeom prst="line">
                <a:avLst/>
              </a:prstGeom>
              <a:noFill/>
              <a:ln w="50800">
                <a:solidFill>
                  <a:schemeClr val="hlink"/>
                </a:solidFill>
                <a:round/>
                <a:headEnd/>
                <a:tailEnd type="triangle" w="med" len="med"/>
              </a:ln>
            </p:spPr>
            <p:txBody>
              <a:bodyPr wrap="none" anchor="ctr"/>
              <a:lstStyle/>
              <a:p>
                <a:endParaRPr lang="pt-PT"/>
              </a:p>
            </p:txBody>
          </p:sp>
          <p:grpSp>
            <p:nvGrpSpPr>
              <p:cNvPr id="32783" name="Grupo 30"/>
              <p:cNvGrpSpPr>
                <a:grpSpLocks/>
              </p:cNvGrpSpPr>
              <p:nvPr/>
            </p:nvGrpSpPr>
            <p:grpSpPr bwMode="auto">
              <a:xfrm>
                <a:off x="5000625" y="4195763"/>
                <a:ext cx="3240088" cy="2524125"/>
                <a:chOff x="5000625" y="4195763"/>
                <a:chExt cx="3240088" cy="2524125"/>
              </a:xfrm>
            </p:grpSpPr>
            <p:grpSp>
              <p:nvGrpSpPr>
                <p:cNvPr id="32784" name="Grupo 29"/>
                <p:cNvGrpSpPr>
                  <a:grpSpLocks/>
                </p:cNvGrpSpPr>
                <p:nvPr/>
              </p:nvGrpSpPr>
              <p:grpSpPr bwMode="auto">
                <a:xfrm>
                  <a:off x="6588125" y="4195763"/>
                  <a:ext cx="1652588" cy="2524125"/>
                  <a:chOff x="6588125" y="4195763"/>
                  <a:chExt cx="1652588" cy="2524125"/>
                </a:xfrm>
              </p:grpSpPr>
              <p:sp>
                <p:nvSpPr>
                  <p:cNvPr id="32789" name="Text Box 28"/>
                  <p:cNvSpPr txBox="1">
                    <a:spLocks noChangeArrowheads="1"/>
                  </p:cNvSpPr>
                  <p:nvPr/>
                </p:nvSpPr>
                <p:spPr bwMode="auto">
                  <a:xfrm>
                    <a:off x="6588125" y="6381750"/>
                    <a:ext cx="1652588" cy="338138"/>
                  </a:xfrm>
                  <a:prstGeom prst="rect">
                    <a:avLst/>
                  </a:prstGeom>
                  <a:noFill/>
                  <a:ln w="19050">
                    <a:noFill/>
                    <a:miter lim="800000"/>
                    <a:headEnd/>
                    <a:tailEnd/>
                  </a:ln>
                </p:spPr>
                <p:txBody>
                  <a:bodyPr anchor="ctr">
                    <a:spAutoFit/>
                  </a:bodyPr>
                  <a:lstStyle/>
                  <a:p>
                    <a:pPr algn="ctr" defTabSz="914400" eaLnBrk="1" hangingPunct="1">
                      <a:lnSpc>
                        <a:spcPct val="100000"/>
                      </a:lnSpc>
                      <a:buFontTx/>
                      <a:buNone/>
                    </a:pPr>
                    <a:r>
                      <a:rPr lang="pt-PT" sz="1600" b="0">
                        <a:solidFill>
                          <a:schemeClr val="tx1"/>
                        </a:solidFill>
                      </a:rPr>
                      <a:t>Tiro oblíquo</a:t>
                    </a:r>
                  </a:p>
                </p:txBody>
              </p:sp>
              <p:grpSp>
                <p:nvGrpSpPr>
                  <p:cNvPr id="32790" name="Grupo 26"/>
                  <p:cNvGrpSpPr>
                    <a:grpSpLocks/>
                  </p:cNvGrpSpPr>
                  <p:nvPr/>
                </p:nvGrpSpPr>
                <p:grpSpPr bwMode="auto">
                  <a:xfrm>
                    <a:off x="6858000" y="4195763"/>
                    <a:ext cx="1169988" cy="2160587"/>
                    <a:chOff x="6858000" y="4195763"/>
                    <a:chExt cx="1169988" cy="2160587"/>
                  </a:xfrm>
                </p:grpSpPr>
                <p:grpSp>
                  <p:nvGrpSpPr>
                    <p:cNvPr id="32791" name="Group 43"/>
                    <p:cNvGrpSpPr>
                      <a:grpSpLocks/>
                    </p:cNvGrpSpPr>
                    <p:nvPr/>
                  </p:nvGrpSpPr>
                  <p:grpSpPr bwMode="auto">
                    <a:xfrm>
                      <a:off x="6858000" y="4195763"/>
                      <a:ext cx="1169988" cy="2160587"/>
                      <a:chOff x="4176" y="2432"/>
                      <a:chExt cx="1171" cy="1632"/>
                    </a:xfrm>
                  </p:grpSpPr>
                  <p:sp>
                    <p:nvSpPr>
                      <p:cNvPr id="53" name="Oval 44"/>
                      <p:cNvSpPr>
                        <a:spLocks noChangeArrowheads="1"/>
                      </p:cNvSpPr>
                      <p:nvPr/>
                    </p:nvSpPr>
                    <p:spPr bwMode="auto">
                      <a:xfrm>
                        <a:off x="4176" y="2432"/>
                        <a:ext cx="1171" cy="1632"/>
                      </a:xfrm>
                      <a:prstGeom prst="ellipse">
                        <a:avLst/>
                      </a:prstGeom>
                      <a:gradFill rotWithShape="0">
                        <a:gsLst>
                          <a:gs pos="0">
                            <a:schemeClr val="accent1"/>
                          </a:gs>
                          <a:gs pos="100000">
                            <a:schemeClr val="accent1">
                              <a:gamma/>
                              <a:shade val="46275"/>
                              <a:invGamma/>
                            </a:schemeClr>
                          </a:gs>
                        </a:gsLst>
                        <a:path path="rect">
                          <a:fillToRect r="100000" b="100000"/>
                        </a:path>
                      </a:gradFill>
                      <a:ln w="19050">
                        <a:solidFill>
                          <a:schemeClr val="folHlink"/>
                        </a:solidFill>
                        <a:round/>
                        <a:headEnd/>
                        <a:tailEnd/>
                      </a:ln>
                      <a:effectLst/>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sp>
                    <p:nvSpPr>
                      <p:cNvPr id="54" name="Oval 45"/>
                      <p:cNvSpPr>
                        <a:spLocks noChangeArrowheads="1"/>
                      </p:cNvSpPr>
                      <p:nvPr/>
                    </p:nvSpPr>
                    <p:spPr bwMode="auto">
                      <a:xfrm>
                        <a:off x="4435" y="2640"/>
                        <a:ext cx="672" cy="1056"/>
                      </a:xfrm>
                      <a:prstGeom prst="ellipse">
                        <a:avLst/>
                      </a:prstGeom>
                      <a:solidFill>
                        <a:srgbClr val="FFFFFF"/>
                      </a:solidFill>
                      <a:ln w="50800">
                        <a:solidFill>
                          <a:schemeClr val="bg2"/>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sp>
                    <p:nvSpPr>
                      <p:cNvPr id="55" name="Oval 46"/>
                      <p:cNvSpPr>
                        <a:spLocks noChangeArrowheads="1"/>
                      </p:cNvSpPr>
                      <p:nvPr/>
                    </p:nvSpPr>
                    <p:spPr bwMode="auto">
                      <a:xfrm>
                        <a:off x="4483" y="2640"/>
                        <a:ext cx="551" cy="816"/>
                      </a:xfrm>
                      <a:prstGeom prst="ellipse">
                        <a:avLst/>
                      </a:prstGeom>
                      <a:solidFill>
                        <a:srgbClr val="FFFFFF"/>
                      </a:solidFill>
                      <a:ln w="50800">
                        <a:solidFill>
                          <a:schemeClr val="bg2"/>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charset="0"/>
                          <a:cs typeface="+mn-cs"/>
                        </a:endParaRPr>
                      </a:p>
                    </p:txBody>
                  </p:sp>
                </p:grpSp>
                <p:sp>
                  <p:nvSpPr>
                    <p:cNvPr id="32792" name="Oval 47"/>
                    <p:cNvSpPr>
                      <a:spLocks noChangeArrowheads="1"/>
                    </p:cNvSpPr>
                    <p:nvPr/>
                  </p:nvSpPr>
                  <p:spPr bwMode="auto">
                    <a:xfrm>
                      <a:off x="7210425" y="4500563"/>
                      <a:ext cx="433388" cy="785812"/>
                    </a:xfrm>
                    <a:prstGeom prst="ellipse">
                      <a:avLst/>
                    </a:prstGeom>
                    <a:solidFill>
                      <a:srgbClr val="800000"/>
                    </a:solidFill>
                    <a:ln w="47625">
                      <a:solidFill>
                        <a:schemeClr val="bg2"/>
                      </a:solidFill>
                      <a:round/>
                      <a:headEnd/>
                      <a:tailEnd/>
                    </a:ln>
                  </p:spPr>
                  <p:txBody>
                    <a:bodyPr wrap="none" anchor="ctr"/>
                    <a:lstStyle/>
                    <a:p>
                      <a:pPr defTabSz="914400">
                        <a:lnSpc>
                          <a:spcPct val="100000"/>
                        </a:lnSpc>
                        <a:buFontTx/>
                        <a:buNone/>
                      </a:pPr>
                      <a:endParaRPr lang="pt-PT" sz="1800" b="0" u="sng">
                        <a:solidFill>
                          <a:schemeClr val="tx1"/>
                        </a:solidFill>
                        <a:latin typeface="Arial" pitchFamily="34" charset="0"/>
                      </a:endParaRPr>
                    </a:p>
                  </p:txBody>
                </p:sp>
              </p:grpSp>
            </p:grpSp>
            <p:sp>
              <p:nvSpPr>
                <p:cNvPr id="32785" name="Line 51"/>
                <p:cNvSpPr>
                  <a:spLocks noChangeShapeType="1"/>
                </p:cNvSpPr>
                <p:nvPr/>
              </p:nvSpPr>
              <p:spPr bwMode="auto">
                <a:xfrm rot="11979023" flipH="1">
                  <a:off x="5210175" y="4256088"/>
                  <a:ext cx="2195513" cy="779462"/>
                </a:xfrm>
                <a:prstGeom prst="line">
                  <a:avLst/>
                </a:prstGeom>
                <a:noFill/>
                <a:ln w="50800">
                  <a:solidFill>
                    <a:schemeClr val="hlink"/>
                  </a:solidFill>
                  <a:round/>
                  <a:headEnd/>
                  <a:tailEnd type="triangle" w="med" len="med"/>
                </a:ln>
              </p:spPr>
              <p:txBody>
                <a:bodyPr wrap="none" anchor="ctr"/>
                <a:lstStyle/>
                <a:p>
                  <a:endParaRPr lang="pt-PT"/>
                </a:p>
              </p:txBody>
            </p:sp>
            <p:sp>
              <p:nvSpPr>
                <p:cNvPr id="32786" name="Line 52"/>
                <p:cNvSpPr>
                  <a:spLocks noChangeShapeType="1"/>
                </p:cNvSpPr>
                <p:nvPr/>
              </p:nvSpPr>
              <p:spPr bwMode="auto">
                <a:xfrm>
                  <a:off x="5286375" y="5000625"/>
                  <a:ext cx="2071688" cy="285750"/>
                </a:xfrm>
                <a:prstGeom prst="line">
                  <a:avLst/>
                </a:prstGeom>
                <a:noFill/>
                <a:ln w="50800">
                  <a:solidFill>
                    <a:schemeClr val="hlink"/>
                  </a:solidFill>
                  <a:round/>
                  <a:headEnd/>
                  <a:tailEnd type="triangle" w="med" len="med"/>
                </a:ln>
              </p:spPr>
              <p:txBody>
                <a:bodyPr wrap="none" anchor="ctr"/>
                <a:lstStyle/>
                <a:p>
                  <a:endParaRPr lang="pt-PT"/>
                </a:p>
              </p:txBody>
            </p:sp>
            <p:sp>
              <p:nvSpPr>
                <p:cNvPr id="32787" name="Line 53"/>
                <p:cNvSpPr>
                  <a:spLocks noChangeShapeType="1"/>
                </p:cNvSpPr>
                <p:nvPr/>
              </p:nvSpPr>
              <p:spPr bwMode="auto">
                <a:xfrm>
                  <a:off x="5357813" y="5357813"/>
                  <a:ext cx="2071687" cy="285750"/>
                </a:xfrm>
                <a:prstGeom prst="line">
                  <a:avLst/>
                </a:prstGeom>
                <a:noFill/>
                <a:ln w="50800">
                  <a:solidFill>
                    <a:schemeClr val="hlink"/>
                  </a:solidFill>
                  <a:round/>
                  <a:headEnd/>
                  <a:tailEnd type="triangle" w="med" len="med"/>
                </a:ln>
              </p:spPr>
              <p:txBody>
                <a:bodyPr wrap="none" anchor="ctr"/>
                <a:lstStyle/>
                <a:p>
                  <a:endParaRPr lang="pt-PT"/>
                </a:p>
              </p:txBody>
            </p:sp>
            <p:sp>
              <p:nvSpPr>
                <p:cNvPr id="32788" name="Line 54"/>
                <p:cNvSpPr>
                  <a:spLocks noChangeShapeType="1"/>
                </p:cNvSpPr>
                <p:nvPr/>
              </p:nvSpPr>
              <p:spPr bwMode="auto">
                <a:xfrm>
                  <a:off x="5000625" y="5715000"/>
                  <a:ext cx="2233613" cy="285750"/>
                </a:xfrm>
                <a:prstGeom prst="line">
                  <a:avLst/>
                </a:prstGeom>
                <a:noFill/>
                <a:ln w="50800">
                  <a:solidFill>
                    <a:schemeClr val="hlink"/>
                  </a:solidFill>
                  <a:round/>
                  <a:headEnd/>
                  <a:tailEnd type="triangle" w="med" len="med"/>
                </a:ln>
              </p:spPr>
              <p:txBody>
                <a:bodyPr wrap="none" anchor="ctr"/>
                <a:lstStyle/>
                <a:p>
                  <a:endParaRPr lang="pt-PT"/>
                </a:p>
              </p:txBody>
            </p:sp>
          </p:grpSp>
        </p:grpSp>
      </p:grpSp>
      <p:sp>
        <p:nvSpPr>
          <p:cNvPr id="32775" name="CaixaDeTexto 3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52A5A9CB-FE78-47C5-9720-548CF0F5A353}" type="slidenum">
              <a:rPr lang="pt-PT" sz="1400">
                <a:solidFill>
                  <a:srgbClr val="FF6600"/>
                </a:solidFill>
                <a:latin typeface="Arial" pitchFamily="34" charset="0"/>
              </a:rPr>
              <a:pPr algn="ctr">
                <a:lnSpc>
                  <a:spcPct val="100000"/>
                </a:lnSpc>
                <a:buFontTx/>
                <a:buNone/>
              </a:pPr>
              <a:t>4</a:t>
            </a:fld>
            <a:endParaRPr lang="pt-PT" sz="1400">
              <a:solidFill>
                <a:srgbClr val="FF6600"/>
              </a:solidFill>
              <a:latin typeface="Arial" pitchFamily="34" charset="0"/>
            </a:endParaRPr>
          </a:p>
        </p:txBody>
      </p:sp>
      <p:sp>
        <p:nvSpPr>
          <p:cNvPr id="109576" name="Rectangle 8"/>
          <p:cNvSpPr>
            <a:spLocks noChangeArrowheads="1"/>
          </p:cNvSpPr>
          <p:nvPr/>
        </p:nvSpPr>
        <p:spPr bwMode="auto">
          <a:xfrm>
            <a:off x="684213" y="1357313"/>
            <a:ext cx="7561262" cy="3924792"/>
          </a:xfrm>
          <a:prstGeom prst="rect">
            <a:avLst/>
          </a:prstGeom>
          <a:noFill/>
          <a:ln w="9525">
            <a:noFill/>
            <a:miter lim="800000"/>
            <a:headEnd/>
            <a:tailEnd/>
          </a:ln>
          <a:effectLst/>
        </p:spPr>
        <p:txBody>
          <a:bodyPr>
            <a:spAutoFit/>
          </a:bodyPr>
          <a:lstStyle/>
          <a:p>
            <a:pPr marL="533400" indent="-533400" eaLnBrk="1" hangingPunct="1">
              <a:lnSpc>
                <a:spcPct val="87000"/>
              </a:lnSpc>
              <a:buClr>
                <a:srgbClr val="000000"/>
              </a:buClr>
              <a:buSzPct val="100000"/>
              <a:defRPr/>
            </a:pPr>
            <a:endParaRPr lang="pt-PT" sz="3200" dirty="0">
              <a:solidFill>
                <a:srgbClr val="000066"/>
              </a:solidFill>
              <a:effectLst>
                <a:outerShdw blurRad="38100" dist="38100" dir="2700000" algn="tl">
                  <a:srgbClr val="C0C0C0"/>
                </a:outerShdw>
              </a:effectLst>
              <a:latin typeface="Arial" pitchFamily="34" charset="0"/>
              <a:sym typeface="Monotype Sorts"/>
            </a:endParaRPr>
          </a:p>
          <a:p>
            <a:pPr marL="533400" indent="-533400" algn="just" eaLnBrk="1" hangingPunct="1">
              <a:lnSpc>
                <a:spcPct val="115000"/>
              </a:lnSpc>
              <a:spcAft>
                <a:spcPct val="100000"/>
              </a:spcAft>
              <a:buClr>
                <a:srgbClr val="000000"/>
              </a:buClr>
              <a:buSzPct val="100000"/>
              <a:buFont typeface="Wingdings" pitchFamily="2" charset="2"/>
              <a:buChar char="q"/>
              <a:defRPr/>
            </a:pPr>
            <a:r>
              <a:rPr lang="pt-PT" sz="2800" b="0" dirty="0" smtClean="0">
                <a:solidFill>
                  <a:schemeClr val="tx1"/>
                </a:solidFill>
                <a:latin typeface="Arial" pitchFamily="34" charset="0"/>
                <a:sym typeface="Monotype Sorts"/>
              </a:rPr>
              <a:t>Identificar e conhecer as competências dos diferentes serviços médico legais;</a:t>
            </a:r>
          </a:p>
          <a:p>
            <a:pPr marL="533400" indent="-533400" algn="just" eaLnBrk="1" hangingPunct="1">
              <a:lnSpc>
                <a:spcPct val="115000"/>
              </a:lnSpc>
              <a:spcAft>
                <a:spcPct val="100000"/>
              </a:spcAft>
              <a:buClr>
                <a:srgbClr val="000000"/>
              </a:buClr>
              <a:buSzPct val="100000"/>
              <a:buFont typeface="Wingdings" pitchFamily="2" charset="2"/>
              <a:buChar char="q"/>
              <a:defRPr/>
            </a:pPr>
            <a:r>
              <a:rPr lang="pt-PT" sz="2800" b="0" dirty="0" smtClean="0">
                <a:solidFill>
                  <a:schemeClr val="tx1"/>
                </a:solidFill>
                <a:latin typeface="Arial" pitchFamily="34" charset="0"/>
                <a:sym typeface="Monotype Sorts"/>
              </a:rPr>
              <a:t>Conhecer as responsabilidades das Autoridades policiais aquando da </a:t>
            </a:r>
            <a:r>
              <a:rPr lang="pt-PT" sz="2800" b="0" dirty="0" smtClean="0">
                <a:solidFill>
                  <a:schemeClr val="tx1"/>
                </a:solidFill>
                <a:latin typeface="Arial" pitchFamily="34" charset="0"/>
                <a:sym typeface="Monotype Sorts"/>
              </a:rPr>
              <a:t>deteção </a:t>
            </a:r>
            <a:r>
              <a:rPr lang="pt-PT" sz="2800" b="0" dirty="0" smtClean="0">
                <a:solidFill>
                  <a:schemeClr val="tx1"/>
                </a:solidFill>
                <a:latin typeface="Arial" pitchFamily="34" charset="0"/>
                <a:sym typeface="Monotype Sorts"/>
              </a:rPr>
              <a:t>de um cadáver fora das instituições de saúde, públicas ou privadas;</a:t>
            </a:r>
            <a:endParaRPr lang="pt-PT" sz="2800" b="0" dirty="0">
              <a:solidFill>
                <a:schemeClr val="tx1"/>
              </a:solidFill>
              <a:latin typeface="Arial" pitchFamily="34" charset="0"/>
              <a:sym typeface="Monotype Sorts"/>
            </a:endParaRPr>
          </a:p>
        </p:txBody>
      </p:sp>
      <p:sp>
        <p:nvSpPr>
          <p:cNvPr id="5"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OBJECTIVOS ESPECÍFICOS</a:t>
            </a:r>
            <a:endParaRPr lang="pt-PT" sz="3200" b="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4294967295"/>
          </p:nvPr>
        </p:nvSpPr>
        <p:spPr bwMode="auto">
          <a:xfrm>
            <a:off x="468313" y="1512888"/>
            <a:ext cx="8207375" cy="4076700"/>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de longa distância: </a:t>
            </a:r>
            <a:r>
              <a:rPr lang="pt-PT" sz="2400" i="1" smtClean="0">
                <a:solidFill>
                  <a:schemeClr val="tx1"/>
                </a:solidFill>
                <a:latin typeface="Arial" pitchFamily="34" charset="0"/>
                <a:cs typeface="Times New Roman" pitchFamily="18" charset="0"/>
              </a:rPr>
              <a:t>Efectuado a mais de 75 cm de distância entre a boca do cano da arma e o alvo;</a:t>
            </a:r>
          </a:p>
          <a:p>
            <a:pPr marL="342900" indent="-342900" defTabSz="914400" eaLnBrk="1" hangingPunct="1">
              <a:spcBef>
                <a:spcPts val="600"/>
              </a:spcBef>
              <a:spcAft>
                <a:spcPts val="1200"/>
              </a:spcAft>
            </a:pPr>
            <a:endParaRPr lang="pt-PT" sz="2400" i="1" smtClean="0">
              <a:solidFill>
                <a:schemeClr val="tx1"/>
              </a:solidFill>
              <a:latin typeface="Arial" pitchFamily="34" charset="0"/>
              <a:cs typeface="Times New Roman" pitchFamily="18" charset="0"/>
            </a:endParaRPr>
          </a:p>
          <a:p>
            <a:pPr marL="342900" indent="-342900" defTabSz="914400" eaLnBrk="1" hangingPunct="1">
              <a:spcBef>
                <a:spcPts val="600"/>
              </a:spcBef>
              <a:spcAft>
                <a:spcPts val="1200"/>
              </a:spcAft>
            </a:pPr>
            <a:r>
              <a:rPr lang="pt-PT" sz="2400" smtClean="0">
                <a:solidFill>
                  <a:schemeClr val="tx1"/>
                </a:solidFill>
                <a:latin typeface="Arial" pitchFamily="34" charset="0"/>
                <a:cs typeface="Times New Roman" pitchFamily="18" charset="0"/>
              </a:rPr>
              <a:t>Aspecto e </a:t>
            </a:r>
            <a:r>
              <a:rPr lang="pt-PT" sz="2400" b="1" smtClean="0">
                <a:solidFill>
                  <a:schemeClr val="tx1"/>
                </a:solidFill>
                <a:latin typeface="Arial" pitchFamily="34" charset="0"/>
                <a:cs typeface="Times New Roman" pitchFamily="18" charset="0"/>
              </a:rPr>
              <a:t>sinais característicos </a:t>
            </a:r>
            <a:r>
              <a:rPr lang="pt-PT" sz="2400" smtClean="0">
                <a:solidFill>
                  <a:schemeClr val="tx1"/>
                </a:solidFill>
                <a:latin typeface="Arial" pitchFamily="34" charset="0"/>
                <a:cs typeface="Times New Roman" pitchFamily="18" charset="0"/>
              </a:rPr>
              <a:t>do ferimento de entrada:</a:t>
            </a:r>
          </a:p>
          <a:p>
            <a:pPr marL="1143000" lvl="2" indent="-228600" algn="just" defTabSz="914400" eaLnBrk="1" hangingPunct="1">
              <a:lnSpc>
                <a:spcPct val="90000"/>
              </a:lnSpc>
              <a:spcBef>
                <a:spcPts val="600"/>
              </a:spcBef>
              <a:spcAft>
                <a:spcPts val="1200"/>
              </a:spcAft>
              <a:buSzPct val="70000"/>
              <a:buFont typeface="Wingdings" pitchFamily="2" charset="2"/>
              <a:buChar char="Ø"/>
            </a:pPr>
            <a:r>
              <a:rPr lang="pt-PT" smtClean="0">
                <a:solidFill>
                  <a:schemeClr val="tx1"/>
                </a:solidFill>
                <a:latin typeface="Arial" pitchFamily="34" charset="0"/>
                <a:cs typeface="Times New Roman" pitchFamily="18" charset="0"/>
              </a:rPr>
              <a:t>Orifício de entrada circular ou oval, bordos regulares;</a:t>
            </a:r>
          </a:p>
          <a:p>
            <a:pPr marL="1143000" lvl="2" indent="-228600" algn="just" defTabSz="914400" eaLnBrk="1" hangingPunct="1">
              <a:lnSpc>
                <a:spcPct val="90000"/>
              </a:lnSpc>
              <a:spcBef>
                <a:spcPts val="600"/>
              </a:spcBef>
              <a:spcAft>
                <a:spcPts val="1200"/>
              </a:spcAft>
              <a:buSzPct val="70000"/>
              <a:buFont typeface="Wingdings" pitchFamily="2" charset="2"/>
              <a:buChar char="Ø"/>
            </a:pPr>
            <a:r>
              <a:rPr lang="pt-PT" smtClean="0">
                <a:solidFill>
                  <a:schemeClr val="tx1"/>
                </a:solidFill>
                <a:latin typeface="Arial" pitchFamily="34" charset="0"/>
                <a:cs typeface="Times New Roman" pitchFamily="18" charset="0"/>
              </a:rPr>
              <a:t>Orla de contusão.</a:t>
            </a:r>
          </a:p>
        </p:txBody>
      </p:sp>
      <p:sp>
        <p:nvSpPr>
          <p:cNvPr id="33795"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768E9EB1-8035-4571-9B13-6EC328FF0BB0}" type="slidenum">
              <a:rPr lang="pt-PT" sz="1100" b="0" u="sng">
                <a:latin typeface="+mn-lt"/>
                <a:cs typeface="+mn-cs"/>
              </a:rPr>
              <a:pPr algn="ctr" defTabSz="914400">
                <a:lnSpc>
                  <a:spcPct val="100000"/>
                </a:lnSpc>
                <a:spcBef>
                  <a:spcPts val="600"/>
                </a:spcBef>
                <a:buFontTx/>
                <a:buNone/>
                <a:defRPr/>
              </a:pPr>
              <a:t>40</a:t>
            </a:fld>
            <a:endParaRPr lang="pt-PT" sz="1100" b="0" u="sng" dirty="0">
              <a:latin typeface="+mn-lt"/>
              <a:cs typeface="+mn-cs"/>
            </a:endParaRPr>
          </a:p>
        </p:txBody>
      </p:sp>
      <p:sp>
        <p:nvSpPr>
          <p:cNvPr id="33797"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A83DF0C9-7A23-474D-BE2E-5123A4F2DD5A}" type="slidenum">
              <a:rPr lang="pt-PT" sz="1400">
                <a:solidFill>
                  <a:srgbClr val="FF6600"/>
                </a:solidFill>
                <a:latin typeface="Arial" pitchFamily="34" charset="0"/>
              </a:rPr>
              <a:pPr algn="ctr">
                <a:lnSpc>
                  <a:spcPct val="100000"/>
                </a:lnSpc>
                <a:buFontTx/>
                <a:buNone/>
              </a:pPr>
              <a:t>40</a:t>
            </a:fld>
            <a:endParaRPr lang="pt-PT" sz="1400">
              <a:solidFill>
                <a:srgbClr val="FF6600"/>
              </a:solidFill>
              <a:latin typeface="Arial" pitchFamily="34" charset="0"/>
            </a:endParaRPr>
          </a:p>
        </p:txBody>
      </p:sp>
      <p:sp>
        <p:nvSpPr>
          <p:cNvPr id="33798" name="CaixaDeTexto 6"/>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4294967295"/>
          </p:nvPr>
        </p:nvSpPr>
        <p:spPr bwMode="auto">
          <a:xfrm>
            <a:off x="323850" y="1512888"/>
            <a:ext cx="8351838" cy="1411287"/>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Arial" pitchFamily="34" charset="0"/>
              </a:rPr>
              <a:t>Disparo de longa distância:</a:t>
            </a:r>
          </a:p>
        </p:txBody>
      </p:sp>
      <p:sp>
        <p:nvSpPr>
          <p:cNvPr id="34819"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Arial" pitchFamily="34" charset="0"/>
              <a:cs typeface="Arial" pitchFamily="34" charset="0"/>
            </a:endParaRPr>
          </a:p>
        </p:txBody>
      </p:sp>
      <p:sp>
        <p:nvSpPr>
          <p:cNvPr id="34820" name="Marcador de Posição do Número do Diapositivo 28"/>
          <p:cNvSpPr txBox="1">
            <a:spLocks noGrp="1"/>
          </p:cNvSpPr>
          <p:nvPr/>
        </p:nvSpPr>
        <p:spPr bwMode="auto">
          <a:xfrm>
            <a:off x="8382000" y="6500813"/>
            <a:ext cx="762000" cy="357187"/>
          </a:xfrm>
          <a:prstGeom prst="rect">
            <a:avLst/>
          </a:prstGeom>
          <a:noFill/>
          <a:ln w="9525">
            <a:noFill/>
            <a:miter lim="800000"/>
            <a:headEnd/>
            <a:tailEnd/>
          </a:ln>
        </p:spPr>
        <p:txBody>
          <a:bodyPr tIns="0" anchor="ctr"/>
          <a:lstStyle/>
          <a:p>
            <a:pPr algn="ctr" defTabSz="914400">
              <a:lnSpc>
                <a:spcPct val="100000"/>
              </a:lnSpc>
              <a:spcBef>
                <a:spcPts val="600"/>
              </a:spcBef>
              <a:buFontTx/>
              <a:buNone/>
            </a:pPr>
            <a:fld id="{AA3E669D-1E2E-4F38-849A-8AA2672DC34A}" type="slidenum">
              <a:rPr lang="pt-PT" sz="1100" b="0" u="sng">
                <a:latin typeface="Arial" pitchFamily="34" charset="0"/>
                <a:cs typeface="Arial" pitchFamily="34" charset="0"/>
              </a:rPr>
              <a:pPr algn="ctr" defTabSz="914400">
                <a:lnSpc>
                  <a:spcPct val="100000"/>
                </a:lnSpc>
                <a:spcBef>
                  <a:spcPts val="600"/>
                </a:spcBef>
                <a:buFontTx/>
                <a:buNone/>
              </a:pPr>
              <a:t>41</a:t>
            </a:fld>
            <a:endParaRPr lang="pt-PT" sz="1100" b="0" u="sng">
              <a:latin typeface="Arial" pitchFamily="34" charset="0"/>
              <a:cs typeface="Arial" pitchFamily="34" charset="0"/>
            </a:endParaRPr>
          </a:p>
        </p:txBody>
      </p:sp>
      <p:sp>
        <p:nvSpPr>
          <p:cNvPr id="34821"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75064515-7996-43C7-A0C5-9AE4CC24684D}" type="slidenum">
              <a:rPr lang="pt-PT" sz="1400">
                <a:solidFill>
                  <a:srgbClr val="FF6600"/>
                </a:solidFill>
                <a:latin typeface="Arial" pitchFamily="34" charset="0"/>
                <a:cs typeface="Arial" pitchFamily="34" charset="0"/>
              </a:rPr>
              <a:pPr algn="ctr">
                <a:lnSpc>
                  <a:spcPct val="100000"/>
                </a:lnSpc>
                <a:buFontTx/>
                <a:buNone/>
              </a:pPr>
              <a:t>41</a:t>
            </a:fld>
            <a:endParaRPr lang="pt-PT" sz="1400">
              <a:solidFill>
                <a:srgbClr val="FF6600"/>
              </a:solidFill>
              <a:latin typeface="Arial" pitchFamily="34" charset="0"/>
              <a:cs typeface="Arial" pitchFamily="34" charset="0"/>
            </a:endParaRPr>
          </a:p>
        </p:txBody>
      </p:sp>
      <p:grpSp>
        <p:nvGrpSpPr>
          <p:cNvPr id="34822" name="Grupo 32"/>
          <p:cNvGrpSpPr>
            <a:grpSpLocks/>
          </p:cNvGrpSpPr>
          <p:nvPr/>
        </p:nvGrpSpPr>
        <p:grpSpPr bwMode="auto">
          <a:xfrm>
            <a:off x="681038" y="2730500"/>
            <a:ext cx="7373937" cy="2312988"/>
            <a:chOff x="333761" y="3871127"/>
            <a:chExt cx="7522778" cy="1999451"/>
          </a:xfrm>
        </p:grpSpPr>
        <p:sp>
          <p:nvSpPr>
            <p:cNvPr id="34824" name="Text Box 14"/>
            <p:cNvSpPr txBox="1">
              <a:spLocks noChangeArrowheads="1"/>
            </p:cNvSpPr>
            <p:nvPr/>
          </p:nvSpPr>
          <p:spPr bwMode="auto">
            <a:xfrm>
              <a:off x="333761" y="3871127"/>
              <a:ext cx="2264078" cy="319222"/>
            </a:xfrm>
            <a:prstGeom prst="rect">
              <a:avLst/>
            </a:prstGeom>
            <a:noFill/>
            <a:ln w="19050">
              <a:noFill/>
              <a:miter lim="800000"/>
              <a:headEnd/>
              <a:tailEnd/>
            </a:ln>
          </p:spPr>
          <p:txBody>
            <a:bodyPr wrap="none" anchor="ctr">
              <a:spAutoFit/>
            </a:bodyPr>
            <a:lstStyle/>
            <a:p>
              <a:pPr algn="ctr" defTabSz="914400" eaLnBrk="1" hangingPunct="1">
                <a:lnSpc>
                  <a:spcPct val="100000"/>
                </a:lnSpc>
                <a:buFontTx/>
                <a:buNone/>
              </a:pPr>
              <a:r>
                <a:rPr lang="pt-PT" sz="1800">
                  <a:solidFill>
                    <a:schemeClr val="tx1"/>
                  </a:solidFill>
                  <a:latin typeface="Arial" pitchFamily="34" charset="0"/>
                  <a:cs typeface="Arial" pitchFamily="34" charset="0"/>
                </a:rPr>
                <a:t>Tiro Perpendicular</a:t>
              </a:r>
              <a:endParaRPr lang="pt-PT" sz="1800" b="0">
                <a:solidFill>
                  <a:schemeClr val="tx1"/>
                </a:solidFill>
                <a:latin typeface="Arial" pitchFamily="34" charset="0"/>
                <a:cs typeface="Arial" pitchFamily="34" charset="0"/>
              </a:endParaRPr>
            </a:p>
          </p:txBody>
        </p:sp>
        <p:grpSp>
          <p:nvGrpSpPr>
            <p:cNvPr id="34825" name="Grupo 17"/>
            <p:cNvGrpSpPr>
              <a:grpSpLocks/>
            </p:cNvGrpSpPr>
            <p:nvPr/>
          </p:nvGrpSpPr>
          <p:grpSpPr bwMode="auto">
            <a:xfrm>
              <a:off x="714374" y="3882134"/>
              <a:ext cx="7142165" cy="1988444"/>
              <a:chOff x="714374" y="3882134"/>
              <a:chExt cx="7142165" cy="1988444"/>
            </a:xfrm>
          </p:grpSpPr>
          <p:grpSp>
            <p:nvGrpSpPr>
              <p:cNvPr id="34826" name="Group 24"/>
              <p:cNvGrpSpPr>
                <a:grpSpLocks/>
              </p:cNvGrpSpPr>
              <p:nvPr/>
            </p:nvGrpSpPr>
            <p:grpSpPr bwMode="auto">
              <a:xfrm>
                <a:off x="714374" y="4384677"/>
                <a:ext cx="7142165" cy="1485901"/>
                <a:chOff x="457" y="2767"/>
                <a:chExt cx="4499" cy="936"/>
              </a:xfrm>
            </p:grpSpPr>
            <p:sp>
              <p:nvSpPr>
                <p:cNvPr id="43" name="Oval 5"/>
                <p:cNvSpPr>
                  <a:spLocks noChangeArrowheads="1"/>
                </p:cNvSpPr>
                <p:nvPr/>
              </p:nvSpPr>
              <p:spPr bwMode="auto">
                <a:xfrm>
                  <a:off x="457" y="2767"/>
                  <a:ext cx="927" cy="907"/>
                </a:xfrm>
                <a:prstGeom prst="ellipse">
                  <a:avLst/>
                </a:prstGeom>
                <a:solidFill>
                  <a:srgbClr val="FF9900"/>
                </a:solidFill>
                <a:ln w="50800">
                  <a:solidFill>
                    <a:schemeClr val="hlink"/>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44" name="Oval 6"/>
                <p:cNvSpPr>
                  <a:spLocks noChangeArrowheads="1"/>
                </p:cNvSpPr>
                <p:nvPr/>
              </p:nvSpPr>
              <p:spPr bwMode="auto">
                <a:xfrm>
                  <a:off x="675" y="2970"/>
                  <a:ext cx="483" cy="454"/>
                </a:xfrm>
                <a:prstGeom prst="ellipse">
                  <a:avLst/>
                </a:prstGeom>
                <a:solidFill>
                  <a:srgbClr val="800000"/>
                </a:solidFill>
                <a:ln w="50800">
                  <a:solidFill>
                    <a:schemeClr val="hlink"/>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50" name="Oval 7"/>
                <p:cNvSpPr>
                  <a:spLocks noChangeArrowheads="1"/>
                </p:cNvSpPr>
                <p:nvPr/>
              </p:nvSpPr>
              <p:spPr bwMode="auto">
                <a:xfrm>
                  <a:off x="3424" y="2840"/>
                  <a:ext cx="1532" cy="831"/>
                </a:xfrm>
                <a:prstGeom prst="ellipse">
                  <a:avLst/>
                </a:prstGeom>
                <a:solidFill>
                  <a:srgbClr val="FF9900"/>
                </a:solidFill>
                <a:ln w="50800">
                  <a:solidFill>
                    <a:schemeClr val="hlink"/>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51" name="Oval 8"/>
                <p:cNvSpPr>
                  <a:spLocks noChangeArrowheads="1"/>
                </p:cNvSpPr>
                <p:nvPr/>
              </p:nvSpPr>
              <p:spPr bwMode="auto">
                <a:xfrm>
                  <a:off x="3464" y="2994"/>
                  <a:ext cx="1169" cy="454"/>
                </a:xfrm>
                <a:prstGeom prst="ellipse">
                  <a:avLst/>
                </a:prstGeom>
                <a:solidFill>
                  <a:srgbClr val="800000"/>
                </a:solidFill>
                <a:ln w="50800">
                  <a:solidFill>
                    <a:schemeClr val="hlink"/>
                  </a:solidFill>
                  <a:round/>
                  <a:headEnd/>
                  <a:tailEn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57" name="Text Box 9"/>
                <p:cNvSpPr txBox="1">
                  <a:spLocks noChangeArrowheads="1"/>
                </p:cNvSpPr>
                <p:nvPr/>
              </p:nvSpPr>
              <p:spPr bwMode="auto">
                <a:xfrm>
                  <a:off x="1938" y="2815"/>
                  <a:ext cx="1133" cy="888"/>
                </a:xfrm>
                <a:prstGeom prst="rect">
                  <a:avLst/>
                </a:prstGeom>
                <a:noFill/>
                <a:ln w="19050">
                  <a:noFill/>
                  <a:miter lim="800000"/>
                  <a:headEnd/>
                  <a:tailEnd/>
                </a:ln>
                <a:scene3d>
                  <a:camera prst="orthographicFront"/>
                  <a:lightRig rig="threePt" dir="t"/>
                </a:scene3d>
                <a:sp3d>
                  <a:bevelT w="165100" prst="coolSlant"/>
                </a:sp3d>
              </p:spPr>
              <p:txBody>
                <a:bodyPr anchor="ctr">
                  <a:spAutoFit/>
                </a:bodyPr>
                <a:lstStyle/>
                <a:p>
                  <a:pPr algn="ctr" defTabSz="914400" eaLnBrk="1" hangingPunct="1">
                    <a:lnSpc>
                      <a:spcPct val="100000"/>
                    </a:lnSpc>
                    <a:buFontTx/>
                    <a:buNone/>
                    <a:defRPr/>
                  </a:pPr>
                  <a:r>
                    <a:rPr lang="pt-PT" sz="2000" b="0" dirty="0">
                      <a:solidFill>
                        <a:schemeClr val="tx1"/>
                      </a:solidFill>
                      <a:latin typeface="Arial" pitchFamily="34" charset="0"/>
                      <a:cs typeface="Arial" pitchFamily="34" charset="0"/>
                    </a:rPr>
                    <a:t>Orifício de Entrada</a:t>
                  </a:r>
                </a:p>
                <a:p>
                  <a:pPr algn="ctr" defTabSz="914400" eaLnBrk="1" hangingPunct="1">
                    <a:lnSpc>
                      <a:spcPct val="100000"/>
                    </a:lnSpc>
                    <a:buFontTx/>
                    <a:buNone/>
                    <a:defRPr/>
                  </a:pPr>
                  <a:endParaRPr lang="pt-PT" sz="2000" b="0" dirty="0">
                    <a:solidFill>
                      <a:schemeClr val="tx1"/>
                    </a:solidFill>
                    <a:latin typeface="Arial" pitchFamily="34" charset="0"/>
                    <a:cs typeface="Arial" pitchFamily="34" charset="0"/>
                  </a:endParaRPr>
                </a:p>
                <a:p>
                  <a:pPr algn="ctr" defTabSz="914400" eaLnBrk="1" hangingPunct="1">
                    <a:lnSpc>
                      <a:spcPct val="100000"/>
                    </a:lnSpc>
                    <a:buFontTx/>
                    <a:buNone/>
                    <a:defRPr/>
                  </a:pPr>
                  <a:r>
                    <a:rPr lang="pt-PT" sz="2000" b="0" dirty="0">
                      <a:solidFill>
                        <a:schemeClr val="tx1"/>
                      </a:solidFill>
                      <a:latin typeface="Arial" pitchFamily="34" charset="0"/>
                      <a:cs typeface="Arial" pitchFamily="34" charset="0"/>
                    </a:rPr>
                    <a:t>Orla de contusão</a:t>
                  </a:r>
                </a:p>
              </p:txBody>
            </p:sp>
            <p:sp>
              <p:nvSpPr>
                <p:cNvPr id="62" name="Line 10"/>
                <p:cNvSpPr>
                  <a:spLocks noChangeShapeType="1"/>
                </p:cNvSpPr>
                <p:nvPr/>
              </p:nvSpPr>
              <p:spPr bwMode="auto">
                <a:xfrm>
                  <a:off x="2895" y="2909"/>
                  <a:ext cx="1134" cy="274"/>
                </a:xfrm>
                <a:prstGeom prst="line">
                  <a:avLst/>
                </a:prstGeom>
                <a:noFill/>
                <a:ln w="50800">
                  <a:solidFill>
                    <a:schemeClr val="hlink"/>
                  </a:solidFill>
                  <a:round/>
                  <a:headEnd/>
                  <a:tailEnd type="triangle" w="med" len="me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63" name="Line 11"/>
                <p:cNvSpPr>
                  <a:spLocks noChangeShapeType="1"/>
                </p:cNvSpPr>
                <p:nvPr/>
              </p:nvSpPr>
              <p:spPr bwMode="auto">
                <a:xfrm>
                  <a:off x="2812" y="3459"/>
                  <a:ext cx="1047" cy="89"/>
                </a:xfrm>
                <a:prstGeom prst="line">
                  <a:avLst/>
                </a:prstGeom>
                <a:noFill/>
                <a:ln w="50800">
                  <a:solidFill>
                    <a:schemeClr val="hlink"/>
                  </a:solidFill>
                  <a:round/>
                  <a:headEnd/>
                  <a:tailEnd type="triangle" w="med" len="me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64" name="Line 12"/>
                <p:cNvSpPr>
                  <a:spLocks noChangeShapeType="1"/>
                </p:cNvSpPr>
                <p:nvPr/>
              </p:nvSpPr>
              <p:spPr bwMode="auto">
                <a:xfrm flipH="1">
                  <a:off x="900" y="2914"/>
                  <a:ext cx="1213" cy="281"/>
                </a:xfrm>
                <a:prstGeom prst="line">
                  <a:avLst/>
                </a:prstGeom>
                <a:noFill/>
                <a:ln w="50800">
                  <a:solidFill>
                    <a:schemeClr val="hlink"/>
                  </a:solidFill>
                  <a:round/>
                  <a:headEnd/>
                  <a:tailEnd type="triangle" w="med" len="me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sp>
              <p:nvSpPr>
                <p:cNvPr id="65" name="Line 13"/>
                <p:cNvSpPr>
                  <a:spLocks noChangeShapeType="1"/>
                </p:cNvSpPr>
                <p:nvPr/>
              </p:nvSpPr>
              <p:spPr bwMode="auto">
                <a:xfrm flipH="1">
                  <a:off x="1132" y="3425"/>
                  <a:ext cx="1068" cy="72"/>
                </a:xfrm>
                <a:prstGeom prst="line">
                  <a:avLst/>
                </a:prstGeom>
                <a:noFill/>
                <a:ln w="50800">
                  <a:solidFill>
                    <a:schemeClr val="hlink"/>
                  </a:solidFill>
                  <a:round/>
                  <a:headEnd/>
                  <a:tailEnd type="triangle" w="med" len="med"/>
                </a:ln>
                <a:scene3d>
                  <a:camera prst="orthographicFront"/>
                  <a:lightRig rig="threePt" dir="t"/>
                </a:scene3d>
                <a:sp3d>
                  <a:bevelT w="165100" prst="coolSlant"/>
                </a:sp3d>
              </p:spPr>
              <p:txBody>
                <a:bodyPr wrap="none" anchor="ctr"/>
                <a:lstStyle/>
                <a:p>
                  <a:pPr defTabSz="914400">
                    <a:lnSpc>
                      <a:spcPct val="100000"/>
                    </a:lnSpc>
                    <a:buFontTx/>
                    <a:buNone/>
                    <a:defRPr/>
                  </a:pPr>
                  <a:endParaRPr lang="pt-PT" sz="1800" b="0" u="sng">
                    <a:solidFill>
                      <a:schemeClr val="tx1"/>
                    </a:solidFill>
                    <a:latin typeface="Arial" pitchFamily="34" charset="0"/>
                    <a:cs typeface="Arial" pitchFamily="34" charset="0"/>
                  </a:endParaRPr>
                </a:p>
              </p:txBody>
            </p:sp>
          </p:grpSp>
          <p:sp>
            <p:nvSpPr>
              <p:cNvPr id="34827" name="Text Box 15"/>
              <p:cNvSpPr txBox="1">
                <a:spLocks noChangeArrowheads="1"/>
              </p:cNvSpPr>
              <p:nvPr/>
            </p:nvSpPr>
            <p:spPr bwMode="auto">
              <a:xfrm>
                <a:off x="5873557" y="3882134"/>
                <a:ext cx="1583841" cy="319222"/>
              </a:xfrm>
              <a:prstGeom prst="rect">
                <a:avLst/>
              </a:prstGeom>
              <a:noFill/>
              <a:ln w="19050">
                <a:noFill/>
                <a:miter lim="800000"/>
                <a:headEnd/>
                <a:tailEnd/>
              </a:ln>
            </p:spPr>
            <p:txBody>
              <a:bodyPr wrap="none" anchor="ctr">
                <a:spAutoFit/>
              </a:bodyPr>
              <a:lstStyle/>
              <a:p>
                <a:pPr algn="ctr" defTabSz="914400" eaLnBrk="1" hangingPunct="1">
                  <a:lnSpc>
                    <a:spcPct val="100000"/>
                  </a:lnSpc>
                  <a:buFontTx/>
                  <a:buNone/>
                </a:pPr>
                <a:r>
                  <a:rPr lang="pt-PT" sz="1800">
                    <a:solidFill>
                      <a:schemeClr val="tx1"/>
                    </a:solidFill>
                    <a:latin typeface="Arial" pitchFamily="34" charset="0"/>
                    <a:cs typeface="Arial" pitchFamily="34" charset="0"/>
                  </a:rPr>
                  <a:t>Tiro Oblíquo</a:t>
                </a:r>
              </a:p>
            </p:txBody>
          </p:sp>
        </p:grpSp>
      </p:grpSp>
      <p:sp>
        <p:nvSpPr>
          <p:cNvPr id="34823" name="CaixaDeTexto 20"/>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4294967295"/>
          </p:nvPr>
        </p:nvSpPr>
        <p:spPr bwMode="auto">
          <a:xfrm>
            <a:off x="395288" y="1512888"/>
            <a:ext cx="8280400" cy="4437062"/>
          </a:xfrm>
          <a:prstGeom prst="rect">
            <a:avLst/>
          </a:prstGeom>
          <a:noFill/>
          <a:ln>
            <a:solidFill>
              <a:schemeClr val="bg1"/>
            </a:solidFill>
            <a:miter lim="800000"/>
            <a:headEnd/>
            <a:tailEnd/>
          </a:ln>
        </p:spPr>
        <p:txBody>
          <a:bodyPr/>
          <a:lstStyle/>
          <a:p>
            <a:pPr marL="342900" indent="-342900" defTabSz="914400" eaLnBrk="1" hangingPunct="1">
              <a:spcBef>
                <a:spcPts val="600"/>
              </a:spcBef>
              <a:spcAft>
                <a:spcPts val="1200"/>
              </a:spcAft>
            </a:pPr>
            <a:r>
              <a:rPr lang="pt-PT" sz="2600" b="1" smtClean="0">
                <a:solidFill>
                  <a:srgbClr val="CC9900"/>
                </a:solidFill>
                <a:latin typeface="Arial" pitchFamily="34" charset="0"/>
                <a:cs typeface="Times New Roman" pitchFamily="18" charset="0"/>
              </a:rPr>
              <a:t>DISPARO DE ARMA CAÇADEIRA:  </a:t>
            </a:r>
          </a:p>
          <a:p>
            <a:pPr marL="342900" indent="-3429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Disparo próximo do corpo, origina um orifício de entrada grande, com queimaduras, lacerações e escurecimento da pele;</a:t>
            </a:r>
          </a:p>
          <a:p>
            <a:pPr marL="342900" indent="-3429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As buchas, podem actuar como projéctil;</a:t>
            </a:r>
          </a:p>
          <a:p>
            <a:pPr marL="342900" indent="-3429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Em tiros mais distantes, os ferimentos de entrada apresentam trajectos múltiplos;</a:t>
            </a:r>
          </a:p>
          <a:p>
            <a:pPr marL="342900" indent="-342900" algn="just" defTabSz="914400" eaLnBrk="1" hangingPunct="1">
              <a:spcBef>
                <a:spcPts val="600"/>
              </a:spcBef>
              <a:spcAft>
                <a:spcPts val="1200"/>
              </a:spcAft>
              <a:buFont typeface="Wingdings" pitchFamily="2" charset="2"/>
              <a:buChar char="Ø"/>
            </a:pPr>
            <a:r>
              <a:rPr lang="pt-PT" sz="2400" smtClean="0">
                <a:solidFill>
                  <a:schemeClr val="tx1"/>
                </a:solidFill>
                <a:latin typeface="Arial" pitchFamily="34" charset="0"/>
                <a:cs typeface="Times New Roman" pitchFamily="18" charset="0"/>
              </a:rPr>
              <a:t>Armas com canos mais curtos provocam uma maior dispersão.</a:t>
            </a:r>
          </a:p>
          <a:p>
            <a:pPr marL="914400" lvl="1" indent="-457200" defTabSz="914400" eaLnBrk="1" hangingPunct="1">
              <a:spcBef>
                <a:spcPts val="600"/>
              </a:spcBef>
              <a:spcAft>
                <a:spcPts val="1200"/>
              </a:spcAft>
              <a:buFont typeface="Arial" pitchFamily="34" charset="0"/>
              <a:buChar char="–"/>
            </a:pPr>
            <a:endParaRPr lang="pt-PT" sz="2400" smtClean="0">
              <a:latin typeface="Arial" pitchFamily="34" charset="0"/>
              <a:cs typeface="Times New Roman" pitchFamily="18" charset="0"/>
            </a:endParaRPr>
          </a:p>
          <a:p>
            <a:pPr marL="914400" lvl="1" indent="-457200" defTabSz="914400" eaLnBrk="1" hangingPunct="1">
              <a:spcBef>
                <a:spcPts val="600"/>
              </a:spcBef>
              <a:spcAft>
                <a:spcPts val="1200"/>
              </a:spcAft>
              <a:buFont typeface="Arial" pitchFamily="34" charset="0"/>
              <a:buChar char="–"/>
            </a:pPr>
            <a:endParaRPr lang="pt-PT" sz="2400" b="1" smtClean="0">
              <a:solidFill>
                <a:srgbClr val="16165D"/>
              </a:solidFill>
              <a:latin typeface="Arial" pitchFamily="34" charset="0"/>
              <a:cs typeface="Times New Roman" pitchFamily="18" charset="0"/>
            </a:endParaRPr>
          </a:p>
        </p:txBody>
      </p:sp>
      <p:sp>
        <p:nvSpPr>
          <p:cNvPr id="35843" name="Título 1"/>
          <p:cNvSpPr txBox="1">
            <a:spLocks/>
          </p:cNvSpPr>
          <p:nvPr/>
        </p:nvSpPr>
        <p:spPr bwMode="auto">
          <a:xfrm>
            <a:off x="0" y="52388"/>
            <a:ext cx="8243888" cy="1000125"/>
          </a:xfrm>
          <a:prstGeom prst="rect">
            <a:avLst/>
          </a:prstGeom>
          <a:noFill/>
          <a:ln w="9525">
            <a:noFill/>
            <a:miter lim="800000"/>
            <a:headEnd/>
            <a:tailEnd/>
          </a:ln>
        </p:spPr>
        <p:txBody>
          <a:bodyPr anchor="ctr"/>
          <a:lstStyle/>
          <a:p>
            <a:pPr marL="342900" indent="-342900" algn="ctr" defTabSz="914400" eaLnBrk="1" hangingPunct="1">
              <a:lnSpc>
                <a:spcPct val="100000"/>
              </a:lnSpc>
              <a:spcBef>
                <a:spcPct val="20000"/>
              </a:spcBef>
              <a:buFontTx/>
              <a:buNone/>
            </a:pPr>
            <a:endParaRPr lang="pt-PT" sz="3200" b="0">
              <a:solidFill>
                <a:srgbClr val="FFFF00"/>
              </a:solidFill>
              <a:latin typeface="Tahoma" pitchFamily="34" charset="0"/>
            </a:endParaRPr>
          </a:p>
        </p:txBody>
      </p:sp>
      <p:sp>
        <p:nvSpPr>
          <p:cNvPr id="29" name="Marcador de Posição do Número do Diapositivo 28"/>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23F5F0D3-4F56-48B9-9FED-0C9447FAA871}" type="slidenum">
              <a:rPr lang="pt-PT" sz="1100" b="0" u="sng">
                <a:latin typeface="+mn-lt"/>
                <a:cs typeface="+mn-cs"/>
              </a:rPr>
              <a:pPr algn="ctr" defTabSz="914400">
                <a:lnSpc>
                  <a:spcPct val="100000"/>
                </a:lnSpc>
                <a:spcBef>
                  <a:spcPts val="600"/>
                </a:spcBef>
                <a:buFontTx/>
                <a:buNone/>
                <a:defRPr/>
              </a:pPr>
              <a:t>42</a:t>
            </a:fld>
            <a:endParaRPr lang="pt-PT" sz="1100" b="0" u="sng" dirty="0">
              <a:latin typeface="+mn-lt"/>
              <a:cs typeface="+mn-cs"/>
            </a:endParaRPr>
          </a:p>
        </p:txBody>
      </p:sp>
      <p:sp>
        <p:nvSpPr>
          <p:cNvPr id="35845"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D43A2918-896F-4B05-A877-6BA4A4EDA924}" type="slidenum">
              <a:rPr lang="pt-PT" sz="1400">
                <a:solidFill>
                  <a:srgbClr val="FF6600"/>
                </a:solidFill>
                <a:latin typeface="Arial" pitchFamily="34" charset="0"/>
              </a:rPr>
              <a:pPr algn="ctr">
                <a:lnSpc>
                  <a:spcPct val="100000"/>
                </a:lnSpc>
                <a:buFontTx/>
                <a:buNone/>
              </a:pPr>
              <a:t>42</a:t>
            </a:fld>
            <a:endParaRPr lang="pt-PT" sz="1400">
              <a:solidFill>
                <a:srgbClr val="FF6600"/>
              </a:solidFill>
              <a:latin typeface="Arial" pitchFamily="34" charset="0"/>
            </a:endParaRPr>
          </a:p>
        </p:txBody>
      </p:sp>
      <p:sp>
        <p:nvSpPr>
          <p:cNvPr id="35846" name="CaixaDeTexto 7"/>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a:latin typeface="Arial" pitchFamily="34" charset="0"/>
                <a:cs typeface="Arial" pitchFamily="34" charset="0"/>
              </a:rPr>
              <a:t>FERIMENTOS PRODUZIDOS POR ARMAS DE FOGO</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23528" y="196627"/>
            <a:ext cx="7344816" cy="1000125"/>
          </a:xfrm>
          <a:prstGeom prst="rect">
            <a:avLst/>
          </a:prstGeom>
          <a:noFill/>
          <a:ln w="9525">
            <a:noFill/>
            <a:miter lim="800000"/>
            <a:headEnd/>
            <a:tailEnd/>
          </a:ln>
        </p:spPr>
        <p:txBody>
          <a:bodyPr anchor="ctr"/>
          <a:lstStyle/>
          <a:p>
            <a:pPr marL="342900" indent="-342900" algn="ctr" eaLnBrk="1" hangingPunct="1">
              <a:spcBef>
                <a:spcPct val="20000"/>
              </a:spcBef>
              <a:defRPr/>
            </a:pPr>
            <a:r>
              <a:rPr lang="pt-PT" sz="2800" b="0" u="none" kern="0" dirty="0">
                <a:solidFill>
                  <a:schemeClr val="bg1"/>
                </a:solidFill>
                <a:latin typeface="+mj-lt"/>
              </a:rPr>
              <a:t>INFORMAÇÃO A RECOLHER NO LOCAL DO CRIME COM </a:t>
            </a:r>
            <a:r>
              <a:rPr lang="pt-PT" sz="2800" b="0" u="none" kern="0" dirty="0">
                <a:solidFill>
                  <a:srgbClr val="FFFF00"/>
                </a:solidFill>
                <a:latin typeface="+mj-lt"/>
              </a:rPr>
              <a:t>ARMAS DE FOGO</a:t>
            </a:r>
            <a:endParaRPr lang="pt-PT" sz="2800" b="0" u="none" kern="0" dirty="0">
              <a:solidFill>
                <a:schemeClr val="bg1"/>
              </a:solidFill>
              <a:latin typeface="+mj-lt"/>
            </a:endParaRPr>
          </a:p>
        </p:txBody>
      </p:sp>
      <p:graphicFrame>
        <p:nvGraphicFramePr>
          <p:cNvPr id="3" name="Group 61"/>
          <p:cNvGraphicFramePr>
            <a:graphicFrameLocks noGrp="1"/>
          </p:cNvGraphicFramePr>
          <p:nvPr/>
        </p:nvGraphicFramePr>
        <p:xfrm>
          <a:off x="1958975" y="1412776"/>
          <a:ext cx="5256213" cy="396240"/>
        </p:xfrm>
        <a:graphic>
          <a:graphicData uri="http://schemas.openxmlformats.org/drawingml/2006/table">
            <a:tbl>
              <a:tblPr/>
              <a:tblGrid>
                <a:gridCol w="5256213"/>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1" i="0" u="none" strike="noStrike" cap="none" normalizeH="0" baseline="0" dirty="0" smtClean="0">
                          <a:ln>
                            <a:noFill/>
                          </a:ln>
                          <a:solidFill>
                            <a:schemeClr val="tx1"/>
                          </a:solidFill>
                          <a:effectLst/>
                          <a:latin typeface="Arial" pitchFamily="34" charset="0"/>
                          <a:cs typeface="Arial" pitchFamily="34" charset="0"/>
                        </a:rPr>
                        <a:t>DIAGNÓSTICO DIFERENCIAL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graphicFrame>
        <p:nvGraphicFramePr>
          <p:cNvPr id="4" name="Group 60"/>
          <p:cNvGraphicFramePr>
            <a:graphicFrameLocks noGrp="1"/>
          </p:cNvGraphicFramePr>
          <p:nvPr/>
        </p:nvGraphicFramePr>
        <p:xfrm>
          <a:off x="436563" y="1916832"/>
          <a:ext cx="8350252" cy="4937760"/>
        </p:xfrm>
        <a:graphic>
          <a:graphicData uri="http://schemas.openxmlformats.org/drawingml/2006/table">
            <a:tbl>
              <a:tblPr/>
              <a:tblGrid>
                <a:gridCol w="4317663"/>
                <a:gridCol w="4032589"/>
              </a:tblGrid>
              <a:tr h="3911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400" b="1" i="0" u="none" strike="noStrike" cap="none" normalizeH="0" baseline="0" dirty="0" smtClean="0">
                          <a:ln>
                            <a:noFill/>
                          </a:ln>
                          <a:solidFill>
                            <a:schemeClr val="tx1"/>
                          </a:solidFill>
                          <a:effectLst/>
                          <a:latin typeface="Times New Roman" pitchFamily="18" charset="0"/>
                          <a:cs typeface="Times New Roman" pitchFamily="18" charset="0"/>
                        </a:rPr>
                        <a:t>HOMICÍDIO</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400" b="1" i="0" u="none" strike="noStrike" cap="none" normalizeH="0" baseline="0" dirty="0" smtClean="0">
                          <a:ln>
                            <a:noFill/>
                          </a:ln>
                          <a:solidFill>
                            <a:schemeClr val="tx1"/>
                          </a:solidFill>
                          <a:effectLst/>
                          <a:latin typeface="Times New Roman" pitchFamily="18" charset="0"/>
                          <a:cs typeface="Times New Roman" pitchFamily="18" charset="0"/>
                        </a:rPr>
                        <a:t>SUICÍDIO</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63826">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Ausência de pólvora nas mãos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Mãos impregnadas de pólvora</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02590">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Presença ou ausência de vestígios de </a:t>
                      </a:r>
                      <a:r>
                        <a:rPr kumimoji="0" lang="pt-PT" sz="2000" b="1" i="0" u="none" strike="noStrike" cap="none" normalizeH="0" baseline="0" dirty="0" err="1" smtClean="0">
                          <a:ln>
                            <a:noFill/>
                          </a:ln>
                          <a:solidFill>
                            <a:schemeClr val="tx1"/>
                          </a:solidFill>
                          <a:effectLst/>
                          <a:latin typeface="Times New Roman" pitchFamily="18" charset="0"/>
                          <a:cs typeface="Times New Roman" pitchFamily="18" charset="0"/>
                        </a:rPr>
                        <a:t>chamuscamento</a:t>
                      </a: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 negro de fumo,  pólvora </a:t>
                      </a:r>
                      <a:r>
                        <a:rPr kumimoji="0" lang="pt-PT" sz="2000" b="1" i="0" u="none" strike="noStrike" cap="none" normalizeH="0" baseline="0" dirty="0" err="1" smtClean="0">
                          <a:ln>
                            <a:noFill/>
                          </a:ln>
                          <a:solidFill>
                            <a:schemeClr val="tx1"/>
                          </a:solidFill>
                          <a:effectLst/>
                          <a:latin typeface="Times New Roman" pitchFamily="18" charset="0"/>
                          <a:cs typeface="Times New Roman" pitchFamily="18" charset="0"/>
                        </a:rPr>
                        <a:t>incombusta</a:t>
                      </a: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 nas mãos e vestuário </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Presença de vestígios ( curta distância )</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76747">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Orifício de entrada com qualquer configuração</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Orifício de bordos irregulares / estrelados</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76747">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Orlas que traduzem qualquer distância</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Orlas de disparo de contacto ou queima roupa</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76747">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Ausência de queimaduras ou  estampagem</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Estampagem do cano</a:t>
                      </a:r>
                    </a:p>
                  </a:txBody>
                  <a:tcPr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23528" y="196627"/>
            <a:ext cx="7344816" cy="1000125"/>
          </a:xfrm>
          <a:prstGeom prst="rect">
            <a:avLst/>
          </a:prstGeom>
          <a:noFill/>
          <a:ln w="9525">
            <a:noFill/>
            <a:miter lim="800000"/>
            <a:headEnd/>
            <a:tailEnd/>
          </a:ln>
        </p:spPr>
        <p:txBody>
          <a:bodyPr anchor="ctr"/>
          <a:lstStyle/>
          <a:p>
            <a:pPr marL="342900" indent="-342900" algn="ctr" eaLnBrk="1" hangingPunct="1">
              <a:spcBef>
                <a:spcPct val="20000"/>
              </a:spcBef>
              <a:defRPr/>
            </a:pPr>
            <a:r>
              <a:rPr lang="pt-PT" sz="2800" b="0" u="none" kern="0" dirty="0">
                <a:solidFill>
                  <a:schemeClr val="bg1"/>
                </a:solidFill>
                <a:latin typeface="+mj-lt"/>
              </a:rPr>
              <a:t>INFORMAÇÃO A RECOLHER NO LOCAL DO CRIME COM </a:t>
            </a:r>
            <a:r>
              <a:rPr lang="pt-PT" sz="2800" b="0" u="none" kern="0" dirty="0">
                <a:solidFill>
                  <a:srgbClr val="FFFF00"/>
                </a:solidFill>
                <a:latin typeface="+mj-lt"/>
              </a:rPr>
              <a:t>ARMAS DE FOGO</a:t>
            </a:r>
            <a:endParaRPr lang="pt-PT" sz="2800" b="0" u="none" kern="0" dirty="0">
              <a:solidFill>
                <a:schemeClr val="bg1"/>
              </a:solidFill>
              <a:latin typeface="+mj-lt"/>
            </a:endParaRPr>
          </a:p>
        </p:txBody>
      </p:sp>
      <p:graphicFrame>
        <p:nvGraphicFramePr>
          <p:cNvPr id="3" name="Group 60"/>
          <p:cNvGraphicFramePr>
            <a:graphicFrameLocks/>
          </p:cNvGraphicFramePr>
          <p:nvPr/>
        </p:nvGraphicFramePr>
        <p:xfrm>
          <a:off x="1619672" y="1484784"/>
          <a:ext cx="5473700" cy="412768"/>
        </p:xfrm>
        <a:graphic>
          <a:graphicData uri="http://schemas.openxmlformats.org/drawingml/2006/table">
            <a:tbl>
              <a:tblPr/>
              <a:tblGrid>
                <a:gridCol w="5473700"/>
              </a:tblGrid>
              <a:tr h="4127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1" i="0" u="none" strike="noStrike" cap="none" normalizeH="0" baseline="0" dirty="0" smtClean="0">
                          <a:ln>
                            <a:noFill/>
                          </a:ln>
                          <a:solidFill>
                            <a:schemeClr val="tx1"/>
                          </a:solidFill>
                          <a:effectLst/>
                          <a:latin typeface="Arial" charset="0"/>
                        </a:rPr>
                        <a:t>DIAGNÓSTICO DIFERENCIAL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graphicFrame>
        <p:nvGraphicFramePr>
          <p:cNvPr id="4" name="Group 42"/>
          <p:cNvGraphicFramePr>
            <a:graphicFrameLocks noGrp="1"/>
          </p:cNvGraphicFramePr>
          <p:nvPr/>
        </p:nvGraphicFramePr>
        <p:xfrm>
          <a:off x="725488" y="2268538"/>
          <a:ext cx="7704137" cy="4161473"/>
        </p:xfrm>
        <a:graphic>
          <a:graphicData uri="http://schemas.openxmlformats.org/drawingml/2006/table">
            <a:tbl>
              <a:tblPr/>
              <a:tblGrid>
                <a:gridCol w="4138612"/>
                <a:gridCol w="3565525"/>
              </a:tblGrid>
              <a:tr h="581025">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Sinais de luta no local</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Preparativos: arrumação</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438">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Vestuário descomposto, rasgado</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Vestuário afastado na zona do disparo</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76288">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Arma ausente</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Arma presente : simulação</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Arma presente</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1025">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Invólucro ausente</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Revólver</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Invólucro presente</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1025">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Projéctil no corpo</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Levado pelo autor</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Projéctil no corpo</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Ou no local</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438">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smtClean="0">
                          <a:ln>
                            <a:noFill/>
                          </a:ln>
                          <a:solidFill>
                            <a:schemeClr val="tx1"/>
                          </a:solidFill>
                          <a:effectLst/>
                          <a:latin typeface="Times New Roman" pitchFamily="18" charset="0"/>
                          <a:cs typeface="Times New Roman" pitchFamily="18" charset="0"/>
                        </a:rPr>
                        <a:t>Sinais de luta no corpo</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pt-PT" sz="2000" b="1" i="0" u="none" strike="noStrike" cap="none" normalizeH="0" baseline="0" dirty="0" smtClean="0">
                          <a:ln>
                            <a:noFill/>
                          </a:ln>
                          <a:solidFill>
                            <a:schemeClr val="tx1"/>
                          </a:solidFill>
                          <a:effectLst/>
                          <a:latin typeface="Times New Roman" pitchFamily="18" charset="0"/>
                          <a:cs typeface="Times New Roman" pitchFamily="18" charset="0"/>
                        </a:rPr>
                        <a:t>Ausência de sinais de luta no corpo</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4"/>
          <p:cNvSpPr>
            <a:spLocks noChangeArrowheads="1" noChangeShapeType="1" noTextEdit="1"/>
          </p:cNvSpPr>
          <p:nvPr/>
        </p:nvSpPr>
        <p:spPr bwMode="auto">
          <a:xfrm>
            <a:off x="2000250" y="2786063"/>
            <a:ext cx="4897438" cy="1873250"/>
          </a:xfrm>
          <a:prstGeom prst="rect">
            <a:avLst/>
          </a:prstGeom>
        </p:spPr>
        <p:txBody>
          <a:bodyPr wrap="none" fromWordArt="1">
            <a:prstTxWarp prst="textPlain">
              <a:avLst>
                <a:gd name="adj" fmla="val 50000"/>
              </a:avLst>
            </a:prstTxWarp>
          </a:bodyPr>
          <a:lstStyle/>
          <a:p>
            <a:pPr algn="ctr"/>
            <a:r>
              <a:rPr lang="pt-PT" sz="3600" kern="10">
                <a:ln w="9525">
                  <a:solidFill>
                    <a:srgbClr val="000000"/>
                  </a:solidFill>
                  <a:round/>
                  <a:headEnd/>
                  <a:tailEnd/>
                </a:ln>
                <a:solidFill>
                  <a:srgbClr val="996633"/>
                </a:solidFill>
                <a:latin typeface="Arial"/>
                <a:cs typeface="Arial"/>
              </a:rPr>
              <a:t>Dúvidas?</a:t>
            </a:r>
          </a:p>
        </p:txBody>
      </p:sp>
      <p:sp>
        <p:nvSpPr>
          <p:cNvPr id="37891"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87EF33D9-EC1E-43ED-BA85-A85889009C01}" type="slidenum">
              <a:rPr lang="pt-PT" sz="1400">
                <a:solidFill>
                  <a:srgbClr val="FF6600"/>
                </a:solidFill>
                <a:latin typeface="Arial" pitchFamily="34" charset="0"/>
              </a:rPr>
              <a:pPr algn="ctr">
                <a:lnSpc>
                  <a:spcPct val="100000"/>
                </a:lnSpc>
                <a:buFontTx/>
                <a:buNone/>
              </a:pPr>
              <a:t>45</a:t>
            </a:fld>
            <a:endParaRPr lang="pt-PT" sz="1400">
              <a:solidFill>
                <a:srgbClr val="FF6600"/>
              </a:solidFill>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WordArt 3"/>
          <p:cNvSpPr>
            <a:spLocks noChangeArrowheads="1" noChangeShapeType="1" noTextEdit="1"/>
          </p:cNvSpPr>
          <p:nvPr/>
        </p:nvSpPr>
        <p:spPr bwMode="auto">
          <a:xfrm>
            <a:off x="2051050" y="384175"/>
            <a:ext cx="4032250" cy="523875"/>
          </a:xfrm>
          <a:prstGeom prst="rect">
            <a:avLst/>
          </a:prstGeom>
        </p:spPr>
        <p:txBody>
          <a:bodyPr wrap="none" fromWordArt="1">
            <a:prstTxWarp prst="textPlain">
              <a:avLst>
                <a:gd name="adj" fmla="val 50000"/>
              </a:avLst>
            </a:prstTxWarp>
          </a:bodyPr>
          <a:lstStyle/>
          <a:p>
            <a:r>
              <a:rPr lang="pt-PT" sz="3600" kern="10">
                <a:ln w="9525">
                  <a:noFill/>
                  <a:round/>
                  <a:headEnd/>
                  <a:tailEnd/>
                </a:ln>
                <a:latin typeface="Arial"/>
                <a:cs typeface="Arial"/>
              </a:rPr>
              <a:t>Avaliação</a:t>
            </a:r>
          </a:p>
        </p:txBody>
      </p:sp>
      <p:sp>
        <p:nvSpPr>
          <p:cNvPr id="39939"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933C2943-B10F-4EA7-90DF-7357FF320912}" type="slidenum">
              <a:rPr lang="pt-PT" sz="1400">
                <a:solidFill>
                  <a:srgbClr val="FF6600"/>
                </a:solidFill>
                <a:latin typeface="Arial" pitchFamily="34" charset="0"/>
              </a:rPr>
              <a:pPr algn="ctr">
                <a:lnSpc>
                  <a:spcPct val="100000"/>
                </a:lnSpc>
                <a:buFontTx/>
                <a:buNone/>
              </a:pPr>
              <a:t>46</a:t>
            </a:fld>
            <a:endParaRPr lang="pt-PT" sz="1400">
              <a:solidFill>
                <a:srgbClr val="FF6600"/>
              </a:solidFill>
              <a:latin typeface="Arial" pitchFamily="34" charset="0"/>
            </a:endParaRPr>
          </a:p>
        </p:txBody>
      </p:sp>
      <p:sp>
        <p:nvSpPr>
          <p:cNvPr id="5" name="CaixaDeTexto 4"/>
          <p:cNvSpPr txBox="1">
            <a:spLocks noChangeArrowheads="1"/>
          </p:cNvSpPr>
          <p:nvPr/>
        </p:nvSpPr>
        <p:spPr bwMode="auto">
          <a:xfrm>
            <a:off x="468313" y="1452563"/>
            <a:ext cx="8424862" cy="1200329"/>
          </a:xfrm>
          <a:prstGeom prst="rect">
            <a:avLst/>
          </a:prstGeom>
          <a:noFill/>
          <a:ln w="9525">
            <a:noFill/>
            <a:miter lim="800000"/>
            <a:headEnd/>
            <a:tailEnd/>
          </a:ln>
        </p:spPr>
        <p:txBody>
          <a:bodyPr>
            <a:spAutoFit/>
          </a:bodyPr>
          <a:lstStyle/>
          <a:p>
            <a:r>
              <a:rPr lang="pt-PT" b="0" dirty="0">
                <a:solidFill>
                  <a:schemeClr val="tx1"/>
                </a:solidFill>
                <a:latin typeface="Arial" pitchFamily="34" charset="0"/>
              </a:rPr>
              <a:t>1. </a:t>
            </a:r>
            <a:r>
              <a:rPr lang="pt-PT" b="0" dirty="0" smtClean="0">
                <a:solidFill>
                  <a:schemeClr val="tx1"/>
                </a:solidFill>
                <a:latin typeface="Arial" pitchFamily="34" charset="0"/>
              </a:rPr>
              <a:t>Indique em que serviços está dividida a Medicina Legal?</a:t>
            </a:r>
            <a:endParaRPr lang="pt-PT" b="0" dirty="0">
              <a:solidFill>
                <a:schemeClr val="tx1"/>
              </a:solidFill>
              <a:latin typeface="Arial" pitchFamily="34" charset="0"/>
            </a:endParaRPr>
          </a:p>
          <a:p>
            <a:endParaRPr lang="pt-PT" dirty="0"/>
          </a:p>
        </p:txBody>
      </p:sp>
      <p:sp>
        <p:nvSpPr>
          <p:cNvPr id="6" name="CaixaDeTexto 5"/>
          <p:cNvSpPr txBox="1">
            <a:spLocks noChangeArrowheads="1"/>
          </p:cNvSpPr>
          <p:nvPr/>
        </p:nvSpPr>
        <p:spPr bwMode="auto">
          <a:xfrm>
            <a:off x="468313" y="2132856"/>
            <a:ext cx="9217025" cy="1200329"/>
          </a:xfrm>
          <a:prstGeom prst="rect">
            <a:avLst/>
          </a:prstGeom>
          <a:noFill/>
          <a:ln w="9525">
            <a:noFill/>
            <a:miter lim="800000"/>
            <a:headEnd/>
            <a:tailEnd/>
          </a:ln>
        </p:spPr>
        <p:txBody>
          <a:bodyPr>
            <a:spAutoFit/>
          </a:bodyPr>
          <a:lstStyle/>
          <a:p>
            <a:r>
              <a:rPr lang="pt-PT" b="0" dirty="0">
                <a:solidFill>
                  <a:srgbClr val="CC9900"/>
                </a:solidFill>
                <a:latin typeface="Arial" pitchFamily="34" charset="0"/>
              </a:rPr>
              <a:t>R: </a:t>
            </a:r>
            <a:r>
              <a:rPr lang="pt-PT" b="0" dirty="0" err="1" smtClean="0">
                <a:solidFill>
                  <a:srgbClr val="CC9900"/>
                </a:solidFill>
                <a:latin typeface="Arial" pitchFamily="34" charset="0"/>
              </a:rPr>
              <a:t>Tanatologia</a:t>
            </a:r>
            <a:r>
              <a:rPr lang="pt-PT" b="0" dirty="0" smtClean="0">
                <a:solidFill>
                  <a:srgbClr val="CC9900"/>
                </a:solidFill>
                <a:latin typeface="Arial" pitchFamily="34" charset="0"/>
              </a:rPr>
              <a:t> forense, traumatologia forense, sexologia </a:t>
            </a:r>
          </a:p>
          <a:p>
            <a:r>
              <a:rPr lang="pt-PT" b="0" dirty="0" smtClean="0">
                <a:solidFill>
                  <a:srgbClr val="CC9900"/>
                </a:solidFill>
                <a:latin typeface="Arial" pitchFamily="34" charset="0"/>
              </a:rPr>
              <a:t>forense, toxicologia forense e psiquiatria forense</a:t>
            </a:r>
            <a:endParaRPr lang="pt-PT" b="0" dirty="0">
              <a:solidFill>
                <a:srgbClr val="CC9900"/>
              </a:solidFill>
            </a:endParaRPr>
          </a:p>
        </p:txBody>
      </p:sp>
      <p:sp>
        <p:nvSpPr>
          <p:cNvPr id="8" name="CaixaDeTexto 7"/>
          <p:cNvSpPr txBox="1">
            <a:spLocks noChangeArrowheads="1"/>
          </p:cNvSpPr>
          <p:nvPr/>
        </p:nvSpPr>
        <p:spPr bwMode="auto">
          <a:xfrm>
            <a:off x="468313" y="3330575"/>
            <a:ext cx="8424862" cy="1754326"/>
          </a:xfrm>
          <a:prstGeom prst="rect">
            <a:avLst/>
          </a:prstGeom>
          <a:noFill/>
          <a:ln w="9525">
            <a:noFill/>
            <a:miter lim="800000"/>
            <a:headEnd/>
            <a:tailEnd/>
          </a:ln>
        </p:spPr>
        <p:txBody>
          <a:bodyPr>
            <a:spAutoFit/>
          </a:bodyPr>
          <a:lstStyle/>
          <a:p>
            <a:r>
              <a:rPr lang="pt-PT" b="0" dirty="0">
                <a:solidFill>
                  <a:schemeClr val="tx1"/>
                </a:solidFill>
                <a:latin typeface="Arial" pitchFamily="34" charset="0"/>
              </a:rPr>
              <a:t>2. </a:t>
            </a:r>
            <a:r>
              <a:rPr lang="pt-PT" b="0" dirty="0" smtClean="0">
                <a:solidFill>
                  <a:schemeClr val="tx1"/>
                </a:solidFill>
                <a:latin typeface="Arial" pitchFamily="34" charset="0"/>
              </a:rPr>
              <a:t>Diga quem tem competência para verificar um óbito?</a:t>
            </a:r>
            <a:endParaRPr lang="pt-PT" b="0" dirty="0">
              <a:solidFill>
                <a:schemeClr val="tx1"/>
              </a:solidFill>
              <a:latin typeface="Arial" pitchFamily="34" charset="0"/>
            </a:endParaRPr>
          </a:p>
          <a:p>
            <a:endParaRPr lang="pt-PT" b="0" dirty="0">
              <a:solidFill>
                <a:schemeClr val="tx1"/>
              </a:solidFill>
              <a:latin typeface="Arial" pitchFamily="34" charset="0"/>
            </a:endParaRPr>
          </a:p>
          <a:p>
            <a:endParaRPr lang="pt-PT" dirty="0"/>
          </a:p>
        </p:txBody>
      </p:sp>
      <p:sp>
        <p:nvSpPr>
          <p:cNvPr id="9" name="CaixaDeTexto 8"/>
          <p:cNvSpPr txBox="1">
            <a:spLocks noChangeArrowheads="1"/>
          </p:cNvSpPr>
          <p:nvPr/>
        </p:nvSpPr>
        <p:spPr bwMode="auto">
          <a:xfrm>
            <a:off x="468313" y="4289425"/>
            <a:ext cx="9217025" cy="1754326"/>
          </a:xfrm>
          <a:prstGeom prst="rect">
            <a:avLst/>
          </a:prstGeom>
          <a:noFill/>
          <a:ln w="9525">
            <a:noFill/>
            <a:miter lim="800000"/>
            <a:headEnd/>
            <a:tailEnd/>
          </a:ln>
        </p:spPr>
        <p:txBody>
          <a:bodyPr>
            <a:spAutoFit/>
          </a:bodyPr>
          <a:lstStyle/>
          <a:p>
            <a:r>
              <a:rPr lang="pt-PT" b="0" dirty="0">
                <a:solidFill>
                  <a:srgbClr val="CC9900"/>
                </a:solidFill>
                <a:latin typeface="Arial" pitchFamily="34" charset="0"/>
              </a:rPr>
              <a:t>R: </a:t>
            </a:r>
            <a:r>
              <a:rPr lang="pt-PT" b="0" dirty="0" smtClean="0">
                <a:solidFill>
                  <a:srgbClr val="CC9900"/>
                </a:solidFill>
                <a:latin typeface="Arial" pitchFamily="34" charset="0"/>
              </a:rPr>
              <a:t>O Perito médico-legal nos casos de crimes dolosos, nos restantes casos a Autoridade de Saúde, caso outro médico não tenha comparecido no local. </a:t>
            </a:r>
            <a:endParaRPr lang="pt-PT" b="0" dirty="0">
              <a:solidFill>
                <a:srgbClr val="CC99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WordArt 3"/>
          <p:cNvSpPr>
            <a:spLocks noChangeArrowheads="1" noChangeShapeType="1" noTextEdit="1"/>
          </p:cNvSpPr>
          <p:nvPr/>
        </p:nvSpPr>
        <p:spPr bwMode="auto">
          <a:xfrm>
            <a:off x="2051050" y="384175"/>
            <a:ext cx="4032250" cy="523875"/>
          </a:xfrm>
          <a:prstGeom prst="rect">
            <a:avLst/>
          </a:prstGeom>
        </p:spPr>
        <p:txBody>
          <a:bodyPr wrap="none" fromWordArt="1">
            <a:prstTxWarp prst="textPlain">
              <a:avLst>
                <a:gd name="adj" fmla="val 50000"/>
              </a:avLst>
            </a:prstTxWarp>
          </a:bodyPr>
          <a:lstStyle/>
          <a:p>
            <a:r>
              <a:rPr lang="pt-PT" sz="3600" kern="10">
                <a:ln w="9525">
                  <a:noFill/>
                  <a:round/>
                  <a:headEnd/>
                  <a:tailEnd/>
                </a:ln>
                <a:latin typeface="Arial"/>
                <a:cs typeface="Arial"/>
              </a:rPr>
              <a:t>Avaliação</a:t>
            </a:r>
          </a:p>
        </p:txBody>
      </p:sp>
      <p:sp>
        <p:nvSpPr>
          <p:cNvPr id="39939"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933C2943-B10F-4EA7-90DF-7357FF320912}" type="slidenum">
              <a:rPr lang="pt-PT" sz="1400">
                <a:solidFill>
                  <a:srgbClr val="FF6600"/>
                </a:solidFill>
                <a:latin typeface="Arial" pitchFamily="34" charset="0"/>
              </a:rPr>
              <a:pPr algn="ctr">
                <a:lnSpc>
                  <a:spcPct val="100000"/>
                </a:lnSpc>
                <a:buFontTx/>
                <a:buNone/>
              </a:pPr>
              <a:t>47</a:t>
            </a:fld>
            <a:endParaRPr lang="pt-PT" sz="1400">
              <a:solidFill>
                <a:srgbClr val="FF6600"/>
              </a:solidFill>
              <a:latin typeface="Arial" pitchFamily="34" charset="0"/>
            </a:endParaRPr>
          </a:p>
        </p:txBody>
      </p:sp>
      <p:sp>
        <p:nvSpPr>
          <p:cNvPr id="5" name="CaixaDeTexto 4"/>
          <p:cNvSpPr txBox="1">
            <a:spLocks noChangeArrowheads="1"/>
          </p:cNvSpPr>
          <p:nvPr/>
        </p:nvSpPr>
        <p:spPr bwMode="auto">
          <a:xfrm>
            <a:off x="468313" y="1452563"/>
            <a:ext cx="8424862" cy="1754187"/>
          </a:xfrm>
          <a:prstGeom prst="rect">
            <a:avLst/>
          </a:prstGeom>
          <a:noFill/>
          <a:ln w="9525">
            <a:noFill/>
            <a:miter lim="800000"/>
            <a:headEnd/>
            <a:tailEnd/>
          </a:ln>
        </p:spPr>
        <p:txBody>
          <a:bodyPr>
            <a:spAutoFit/>
          </a:bodyPr>
          <a:lstStyle/>
          <a:p>
            <a:r>
              <a:rPr lang="pt-PT" b="0" dirty="0">
                <a:solidFill>
                  <a:schemeClr val="tx1"/>
                </a:solidFill>
                <a:latin typeface="Arial" pitchFamily="34" charset="0"/>
              </a:rPr>
              <a:t>3</a:t>
            </a:r>
            <a:r>
              <a:rPr lang="pt-PT" b="0" dirty="0" smtClean="0">
                <a:solidFill>
                  <a:schemeClr val="tx1"/>
                </a:solidFill>
                <a:latin typeface="Arial" pitchFamily="34" charset="0"/>
              </a:rPr>
              <a:t>. </a:t>
            </a:r>
            <a:r>
              <a:rPr lang="pt-PT" b="0" dirty="0">
                <a:solidFill>
                  <a:schemeClr val="tx1"/>
                </a:solidFill>
                <a:latin typeface="Arial" pitchFamily="34" charset="0"/>
              </a:rPr>
              <a:t>Quais as funções vitais a procurar na confirmação da morte?</a:t>
            </a:r>
          </a:p>
          <a:p>
            <a:endParaRPr lang="pt-PT" dirty="0"/>
          </a:p>
        </p:txBody>
      </p:sp>
      <p:sp>
        <p:nvSpPr>
          <p:cNvPr id="6" name="CaixaDeTexto 5"/>
          <p:cNvSpPr txBox="1">
            <a:spLocks noChangeArrowheads="1"/>
          </p:cNvSpPr>
          <p:nvPr/>
        </p:nvSpPr>
        <p:spPr bwMode="auto">
          <a:xfrm>
            <a:off x="468313" y="2420938"/>
            <a:ext cx="9217025" cy="579437"/>
          </a:xfrm>
          <a:prstGeom prst="rect">
            <a:avLst/>
          </a:prstGeom>
          <a:noFill/>
          <a:ln w="9525">
            <a:noFill/>
            <a:miter lim="800000"/>
            <a:headEnd/>
            <a:tailEnd/>
          </a:ln>
        </p:spPr>
        <p:txBody>
          <a:bodyPr>
            <a:spAutoFit/>
          </a:bodyPr>
          <a:lstStyle/>
          <a:p>
            <a:r>
              <a:rPr lang="pt-PT" b="0">
                <a:solidFill>
                  <a:srgbClr val="CC9900"/>
                </a:solidFill>
                <a:latin typeface="Arial" pitchFamily="34" charset="0"/>
              </a:rPr>
              <a:t>R: Nervosa, respiratória e circulatória.</a:t>
            </a:r>
            <a:endParaRPr lang="pt-PT" b="0">
              <a:solidFill>
                <a:srgbClr val="CC9900"/>
              </a:solidFill>
            </a:endParaRPr>
          </a:p>
        </p:txBody>
      </p:sp>
      <p:sp>
        <p:nvSpPr>
          <p:cNvPr id="8" name="CaixaDeTexto 7"/>
          <p:cNvSpPr txBox="1">
            <a:spLocks noChangeArrowheads="1"/>
          </p:cNvSpPr>
          <p:nvPr/>
        </p:nvSpPr>
        <p:spPr bwMode="auto">
          <a:xfrm>
            <a:off x="468313" y="3330575"/>
            <a:ext cx="8424862" cy="2308324"/>
          </a:xfrm>
          <a:prstGeom prst="rect">
            <a:avLst/>
          </a:prstGeom>
          <a:noFill/>
          <a:ln w="9525">
            <a:noFill/>
            <a:miter lim="800000"/>
            <a:headEnd/>
            <a:tailEnd/>
          </a:ln>
        </p:spPr>
        <p:txBody>
          <a:bodyPr>
            <a:spAutoFit/>
          </a:bodyPr>
          <a:lstStyle/>
          <a:p>
            <a:r>
              <a:rPr lang="pt-PT" b="0" dirty="0">
                <a:solidFill>
                  <a:schemeClr val="tx1"/>
                </a:solidFill>
                <a:latin typeface="Arial" pitchFamily="34" charset="0"/>
              </a:rPr>
              <a:t>4</a:t>
            </a:r>
            <a:r>
              <a:rPr lang="pt-PT" b="0" dirty="0" smtClean="0">
                <a:solidFill>
                  <a:schemeClr val="tx1"/>
                </a:solidFill>
                <a:latin typeface="Arial" pitchFamily="34" charset="0"/>
              </a:rPr>
              <a:t>. </a:t>
            </a:r>
            <a:r>
              <a:rPr lang="pt-PT" b="0" dirty="0">
                <a:solidFill>
                  <a:schemeClr val="tx1"/>
                </a:solidFill>
                <a:latin typeface="Arial" pitchFamily="34" charset="0"/>
              </a:rPr>
              <a:t>Enuncie como se classificam as lesões quanto ao seu tipo?</a:t>
            </a:r>
          </a:p>
          <a:p>
            <a:endParaRPr lang="pt-PT" b="0" dirty="0">
              <a:solidFill>
                <a:schemeClr val="tx1"/>
              </a:solidFill>
              <a:latin typeface="Arial" pitchFamily="34" charset="0"/>
            </a:endParaRPr>
          </a:p>
          <a:p>
            <a:endParaRPr lang="pt-PT" dirty="0"/>
          </a:p>
        </p:txBody>
      </p:sp>
      <p:sp>
        <p:nvSpPr>
          <p:cNvPr id="9" name="CaixaDeTexto 8"/>
          <p:cNvSpPr txBox="1">
            <a:spLocks noChangeArrowheads="1"/>
          </p:cNvSpPr>
          <p:nvPr/>
        </p:nvSpPr>
        <p:spPr bwMode="auto">
          <a:xfrm>
            <a:off x="468313" y="4289425"/>
            <a:ext cx="9217025" cy="579438"/>
          </a:xfrm>
          <a:prstGeom prst="rect">
            <a:avLst/>
          </a:prstGeom>
          <a:noFill/>
          <a:ln w="9525">
            <a:noFill/>
            <a:miter lim="800000"/>
            <a:headEnd/>
            <a:tailEnd/>
          </a:ln>
        </p:spPr>
        <p:txBody>
          <a:bodyPr>
            <a:spAutoFit/>
          </a:bodyPr>
          <a:lstStyle/>
          <a:p>
            <a:r>
              <a:rPr lang="pt-PT" b="0">
                <a:solidFill>
                  <a:srgbClr val="CC9900"/>
                </a:solidFill>
                <a:latin typeface="Arial" pitchFamily="34" charset="0"/>
              </a:rPr>
              <a:t>R: Escoriações, equimoses, hematomas e ferimentos.</a:t>
            </a:r>
            <a:endParaRPr lang="pt-PT" b="0">
              <a:solidFill>
                <a:srgbClr val="CC99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17550" y="2852738"/>
            <a:ext cx="8175625" cy="863600"/>
          </a:xfrm>
          <a:prstGeom prst="rect">
            <a:avLst/>
          </a:prstGeom>
          <a:noFill/>
          <a:ln w="9525">
            <a:noFill/>
            <a:miter lim="800000"/>
            <a:headEnd/>
            <a:tailEnd/>
          </a:ln>
        </p:spPr>
        <p:txBody>
          <a:bodyPr/>
          <a:lstStyle/>
          <a:p>
            <a:pPr indent="-434975">
              <a:lnSpc>
                <a:spcPct val="100000"/>
              </a:lnSpc>
              <a:buClr>
                <a:srgbClr val="000000"/>
              </a:buClr>
              <a:buSzPct val="100000"/>
            </a:pPr>
            <a:r>
              <a:rPr lang="pt-PT">
                <a:solidFill>
                  <a:srgbClr val="CC9900"/>
                </a:solidFill>
                <a:latin typeface="Arial" pitchFamily="34" charset="0"/>
              </a:rPr>
              <a:t>R: Orifício de entrada, orifícios de saída e distância </a:t>
            </a:r>
          </a:p>
          <a:p>
            <a:pPr indent="-434975">
              <a:lnSpc>
                <a:spcPct val="100000"/>
              </a:lnSpc>
              <a:buClr>
                <a:srgbClr val="000000"/>
              </a:buClr>
              <a:buSzPct val="100000"/>
            </a:pPr>
            <a:r>
              <a:rPr lang="pt-PT">
                <a:solidFill>
                  <a:srgbClr val="CC9900"/>
                </a:solidFill>
                <a:latin typeface="Arial" pitchFamily="34" charset="0"/>
              </a:rPr>
              <a:t>dos disparos.</a:t>
            </a:r>
          </a:p>
        </p:txBody>
      </p:sp>
      <p:sp>
        <p:nvSpPr>
          <p:cNvPr id="40963"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9BE2A3C8-BA4B-4330-9934-F0802063BEEA}" type="slidenum">
              <a:rPr lang="pt-PT" sz="1400">
                <a:solidFill>
                  <a:srgbClr val="FF6600"/>
                </a:solidFill>
                <a:latin typeface="Arial" pitchFamily="34" charset="0"/>
              </a:rPr>
              <a:pPr algn="ctr">
                <a:lnSpc>
                  <a:spcPct val="100000"/>
                </a:lnSpc>
                <a:buFontTx/>
                <a:buNone/>
              </a:pPr>
              <a:t>48</a:t>
            </a:fld>
            <a:endParaRPr lang="pt-PT" sz="1400">
              <a:solidFill>
                <a:srgbClr val="FF6600"/>
              </a:solidFill>
              <a:latin typeface="Arial" pitchFamily="34" charset="0"/>
            </a:endParaRPr>
          </a:p>
        </p:txBody>
      </p:sp>
      <p:sp>
        <p:nvSpPr>
          <p:cNvPr id="5" name="CaixaDeTexto 4"/>
          <p:cNvSpPr txBox="1"/>
          <p:nvPr/>
        </p:nvSpPr>
        <p:spPr>
          <a:xfrm>
            <a:off x="684213" y="1773238"/>
            <a:ext cx="8064500" cy="1610249"/>
          </a:xfrm>
          <a:prstGeom prst="rect">
            <a:avLst/>
          </a:prstGeom>
          <a:noFill/>
        </p:spPr>
        <p:txBody>
          <a:bodyPr>
            <a:spAutoFit/>
          </a:bodyPr>
          <a:lstStyle/>
          <a:p>
            <a:pPr marL="715963" indent="-630238" algn="just" eaLnBrk="1" hangingPunct="1">
              <a:lnSpc>
                <a:spcPct val="87000"/>
              </a:lnSpc>
              <a:buClr>
                <a:srgbClr val="000000"/>
              </a:buClr>
              <a:buSzPct val="100000"/>
              <a:buFont typeface="Arial" pitchFamily="34" charset="0"/>
              <a:buAutoNum type="arabicPeriod"/>
              <a:defRPr/>
            </a:pPr>
            <a:endParaRPr lang="pt-PT" dirty="0">
              <a:solidFill>
                <a:schemeClr val="tx1"/>
              </a:solidFill>
              <a:latin typeface="Arial" pitchFamily="34" charset="0"/>
            </a:endParaRPr>
          </a:p>
          <a:p>
            <a:pPr marL="715963" indent="-630238" algn="just" eaLnBrk="1" hangingPunct="1">
              <a:lnSpc>
                <a:spcPct val="87000"/>
              </a:lnSpc>
              <a:buClr>
                <a:srgbClr val="000000"/>
              </a:buClr>
              <a:buSzPct val="100000"/>
              <a:defRPr/>
            </a:pPr>
            <a:r>
              <a:rPr lang="pt-PT" b="0" dirty="0">
                <a:solidFill>
                  <a:schemeClr val="tx1"/>
                </a:solidFill>
                <a:latin typeface="Arial" pitchFamily="34" charset="0"/>
              </a:rPr>
              <a:t>5</a:t>
            </a:r>
            <a:r>
              <a:rPr lang="pt-PT" b="0" dirty="0" smtClean="0">
                <a:solidFill>
                  <a:schemeClr val="tx1"/>
                </a:solidFill>
                <a:latin typeface="Arial" pitchFamily="34" charset="0"/>
              </a:rPr>
              <a:t>. </a:t>
            </a:r>
            <a:r>
              <a:rPr lang="pt-PT" b="0" dirty="0">
                <a:solidFill>
                  <a:schemeClr val="tx1"/>
                </a:solidFill>
                <a:latin typeface="Arial" pitchFamily="34" charset="0"/>
              </a:rPr>
              <a:t>Quais os elementos que identificam os ferimentos </a:t>
            </a:r>
          </a:p>
          <a:p>
            <a:pPr marL="715963" indent="-630238" algn="just" eaLnBrk="1" hangingPunct="1">
              <a:lnSpc>
                <a:spcPct val="87000"/>
              </a:lnSpc>
              <a:buClr>
                <a:srgbClr val="000000"/>
              </a:buClr>
              <a:buSzPct val="100000"/>
              <a:defRPr/>
            </a:pPr>
            <a:r>
              <a:rPr lang="pt-PT" b="0" dirty="0">
                <a:solidFill>
                  <a:schemeClr val="tx1"/>
                </a:solidFill>
                <a:latin typeface="Arial" pitchFamily="34" charset="0"/>
              </a:rPr>
              <a:t>produzidos por arma de fogo? </a:t>
            </a:r>
          </a:p>
          <a:p>
            <a:pPr>
              <a:defRPr/>
            </a:pPr>
            <a:endParaRPr lang="pt-PT" dirty="0"/>
          </a:p>
        </p:txBody>
      </p:sp>
      <p:sp>
        <p:nvSpPr>
          <p:cNvPr id="6" name="CaixaDeTexto 5"/>
          <p:cNvSpPr txBox="1">
            <a:spLocks noChangeArrowheads="1"/>
          </p:cNvSpPr>
          <p:nvPr/>
        </p:nvSpPr>
        <p:spPr bwMode="auto">
          <a:xfrm>
            <a:off x="684213" y="4005263"/>
            <a:ext cx="7643812" cy="735012"/>
          </a:xfrm>
          <a:prstGeom prst="rect">
            <a:avLst/>
          </a:prstGeom>
          <a:noFill/>
          <a:ln w="9525">
            <a:noFill/>
            <a:miter lim="800000"/>
            <a:headEnd/>
            <a:tailEnd/>
          </a:ln>
        </p:spPr>
        <p:txBody>
          <a:bodyPr>
            <a:spAutoFit/>
          </a:bodyPr>
          <a:lstStyle/>
          <a:p>
            <a:pPr marL="715963" indent="-630238" algn="just" eaLnBrk="1" hangingPunct="1">
              <a:lnSpc>
                <a:spcPct val="87000"/>
              </a:lnSpc>
              <a:buClr>
                <a:srgbClr val="000000"/>
              </a:buClr>
              <a:buSzPct val="100000"/>
            </a:pPr>
            <a:r>
              <a:rPr lang="pt-PT" b="0" dirty="0">
                <a:solidFill>
                  <a:schemeClr val="tx1"/>
                </a:solidFill>
                <a:latin typeface="Arial" pitchFamily="34" charset="0"/>
              </a:rPr>
              <a:t>6</a:t>
            </a:r>
            <a:r>
              <a:rPr lang="pt-PT" b="0" dirty="0" smtClean="0">
                <a:solidFill>
                  <a:schemeClr val="tx1"/>
                </a:solidFill>
                <a:latin typeface="Arial" pitchFamily="34" charset="0"/>
              </a:rPr>
              <a:t>. </a:t>
            </a:r>
            <a:r>
              <a:rPr lang="pt-PT" b="0" dirty="0">
                <a:solidFill>
                  <a:schemeClr val="tx1"/>
                </a:solidFill>
                <a:latin typeface="Arial" pitchFamily="34" charset="0"/>
              </a:rPr>
              <a:t>Atendendo à distância quais os tipos de disparo </a:t>
            </a:r>
          </a:p>
          <a:p>
            <a:pPr marL="715963" indent="-630238" algn="just" eaLnBrk="1" hangingPunct="1">
              <a:lnSpc>
                <a:spcPct val="87000"/>
              </a:lnSpc>
              <a:buClr>
                <a:srgbClr val="000000"/>
              </a:buClr>
              <a:buSzPct val="100000"/>
            </a:pPr>
            <a:r>
              <a:rPr lang="pt-PT" b="0" dirty="0">
                <a:solidFill>
                  <a:schemeClr val="tx1"/>
                </a:solidFill>
                <a:latin typeface="Arial" pitchFamily="34" charset="0"/>
              </a:rPr>
              <a:t>que conhece?  </a:t>
            </a:r>
          </a:p>
        </p:txBody>
      </p:sp>
      <p:sp>
        <p:nvSpPr>
          <p:cNvPr id="8" name="CaixaDeTexto 7"/>
          <p:cNvSpPr txBox="1">
            <a:spLocks noChangeArrowheads="1"/>
          </p:cNvSpPr>
          <p:nvPr/>
        </p:nvSpPr>
        <p:spPr bwMode="auto">
          <a:xfrm>
            <a:off x="673100" y="4724400"/>
            <a:ext cx="7643813" cy="1057275"/>
          </a:xfrm>
          <a:prstGeom prst="rect">
            <a:avLst/>
          </a:prstGeom>
          <a:noFill/>
          <a:ln w="9525">
            <a:noFill/>
            <a:miter lim="800000"/>
            <a:headEnd/>
            <a:tailEnd/>
          </a:ln>
        </p:spPr>
        <p:txBody>
          <a:bodyPr>
            <a:spAutoFit/>
          </a:bodyPr>
          <a:lstStyle/>
          <a:p>
            <a:pPr marL="715963" indent="-630238" algn="just" eaLnBrk="1" hangingPunct="1">
              <a:lnSpc>
                <a:spcPct val="87000"/>
              </a:lnSpc>
              <a:buClr>
                <a:srgbClr val="000000"/>
              </a:buClr>
              <a:buSzPct val="100000"/>
            </a:pPr>
            <a:r>
              <a:rPr lang="pt-PT">
                <a:solidFill>
                  <a:srgbClr val="CC9900"/>
                </a:solidFill>
                <a:latin typeface="Arial" pitchFamily="34" charset="0"/>
              </a:rPr>
              <a:t>R: De contacto, à queima roupa, a curta distância, </a:t>
            </a:r>
          </a:p>
          <a:p>
            <a:pPr marL="715963" indent="-630238" algn="just" eaLnBrk="1" hangingPunct="1">
              <a:lnSpc>
                <a:spcPct val="87000"/>
              </a:lnSpc>
              <a:buClr>
                <a:srgbClr val="000000"/>
              </a:buClr>
              <a:buSzPct val="100000"/>
            </a:pPr>
            <a:r>
              <a:rPr lang="pt-PT">
                <a:solidFill>
                  <a:srgbClr val="CC9900"/>
                </a:solidFill>
                <a:latin typeface="Arial" pitchFamily="34" charset="0"/>
              </a:rPr>
              <a:t>a longa distância e de caçadeira.</a:t>
            </a:r>
          </a:p>
          <a:p>
            <a:pPr marL="715963" indent="-630238" algn="just" eaLnBrk="1" hangingPunct="1">
              <a:lnSpc>
                <a:spcPct val="87000"/>
              </a:lnSpc>
              <a:buClr>
                <a:srgbClr val="000000"/>
              </a:buClr>
              <a:buSzPct val="100000"/>
            </a:pPr>
            <a:endParaRPr lang="pt-PT">
              <a:solidFill>
                <a:schemeClr val="tx1"/>
              </a:solidFill>
              <a:latin typeface="Arial" pitchFamily="34" charset="0"/>
            </a:endParaRPr>
          </a:p>
        </p:txBody>
      </p:sp>
      <p:sp>
        <p:nvSpPr>
          <p:cNvPr id="40967" name="WordArt 3"/>
          <p:cNvSpPr>
            <a:spLocks noChangeArrowheads="1" noChangeShapeType="1" noTextEdit="1"/>
          </p:cNvSpPr>
          <p:nvPr/>
        </p:nvSpPr>
        <p:spPr bwMode="auto">
          <a:xfrm>
            <a:off x="2051050" y="384175"/>
            <a:ext cx="4032250" cy="523875"/>
          </a:xfrm>
          <a:prstGeom prst="rect">
            <a:avLst/>
          </a:prstGeom>
        </p:spPr>
        <p:txBody>
          <a:bodyPr wrap="none" fromWordArt="1">
            <a:prstTxWarp prst="textPlain">
              <a:avLst>
                <a:gd name="adj" fmla="val 50000"/>
              </a:avLst>
            </a:prstTxWarp>
          </a:bodyPr>
          <a:lstStyle/>
          <a:p>
            <a:r>
              <a:rPr lang="pt-PT" sz="3600" kern="10">
                <a:ln w="9525">
                  <a:noFill/>
                  <a:round/>
                  <a:headEnd/>
                  <a:tailEnd/>
                </a:ln>
                <a:latin typeface="Arial"/>
                <a:cs typeface="Arial"/>
              </a:rPr>
              <a:t>Avaliação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52A5A9CB-FE78-47C5-9720-548CF0F5A353}" type="slidenum">
              <a:rPr lang="pt-PT" sz="1400">
                <a:solidFill>
                  <a:srgbClr val="FF6600"/>
                </a:solidFill>
                <a:latin typeface="Arial" pitchFamily="34" charset="0"/>
              </a:rPr>
              <a:pPr algn="ctr">
                <a:lnSpc>
                  <a:spcPct val="100000"/>
                </a:lnSpc>
                <a:buFontTx/>
                <a:buNone/>
              </a:pPr>
              <a:t>5</a:t>
            </a:fld>
            <a:endParaRPr lang="pt-PT" sz="1400">
              <a:solidFill>
                <a:srgbClr val="FF6600"/>
              </a:solidFill>
              <a:latin typeface="Arial" pitchFamily="34" charset="0"/>
            </a:endParaRPr>
          </a:p>
        </p:txBody>
      </p:sp>
      <p:sp>
        <p:nvSpPr>
          <p:cNvPr id="109576" name="Rectangle 8"/>
          <p:cNvSpPr>
            <a:spLocks noChangeArrowheads="1"/>
          </p:cNvSpPr>
          <p:nvPr/>
        </p:nvSpPr>
        <p:spPr bwMode="auto">
          <a:xfrm>
            <a:off x="684213" y="1357313"/>
            <a:ext cx="7561262" cy="4313237"/>
          </a:xfrm>
          <a:prstGeom prst="rect">
            <a:avLst/>
          </a:prstGeom>
          <a:noFill/>
          <a:ln w="9525">
            <a:noFill/>
            <a:miter lim="800000"/>
            <a:headEnd/>
            <a:tailEnd/>
          </a:ln>
          <a:effectLst/>
        </p:spPr>
        <p:txBody>
          <a:bodyPr>
            <a:spAutoFit/>
          </a:bodyPr>
          <a:lstStyle/>
          <a:p>
            <a:pPr marL="533400" indent="-533400" eaLnBrk="1" hangingPunct="1">
              <a:lnSpc>
                <a:spcPct val="87000"/>
              </a:lnSpc>
              <a:buClr>
                <a:srgbClr val="000000"/>
              </a:buClr>
              <a:buSzPct val="100000"/>
              <a:defRPr/>
            </a:pPr>
            <a:endParaRPr lang="pt-PT" sz="3200" dirty="0">
              <a:solidFill>
                <a:srgbClr val="000066"/>
              </a:solidFill>
              <a:effectLst>
                <a:outerShdw blurRad="38100" dist="38100" dir="2700000" algn="tl">
                  <a:srgbClr val="C0C0C0"/>
                </a:outerShdw>
              </a:effectLst>
              <a:latin typeface="Arial" pitchFamily="34" charset="0"/>
              <a:sym typeface="Monotype Sorts"/>
            </a:endParaRPr>
          </a:p>
          <a:p>
            <a:pPr marL="533400" indent="-533400" algn="just" eaLnBrk="1" hangingPunct="1">
              <a:lnSpc>
                <a:spcPct val="115000"/>
              </a:lnSpc>
              <a:spcAft>
                <a:spcPct val="100000"/>
              </a:spcAft>
              <a:buClr>
                <a:srgbClr val="000000"/>
              </a:buClr>
              <a:buSzPct val="100000"/>
              <a:buFont typeface="Wingdings" pitchFamily="2" charset="2"/>
              <a:buChar char="q"/>
              <a:defRPr/>
            </a:pPr>
            <a:r>
              <a:rPr lang="pt-PT" sz="2800" b="0" dirty="0">
                <a:solidFill>
                  <a:schemeClr val="tx1"/>
                </a:solidFill>
                <a:latin typeface="Arial" pitchFamily="34" charset="0"/>
                <a:sym typeface="Monotype Sorts"/>
              </a:rPr>
              <a:t>Caracterizar as lesões produzidas por arma branca;</a:t>
            </a:r>
          </a:p>
          <a:p>
            <a:pPr marL="533400" indent="-533400" algn="just" eaLnBrk="1" hangingPunct="1">
              <a:lnSpc>
                <a:spcPct val="115000"/>
              </a:lnSpc>
              <a:spcAft>
                <a:spcPct val="100000"/>
              </a:spcAft>
              <a:buClr>
                <a:srgbClr val="000000"/>
              </a:buClr>
              <a:buSzPct val="100000"/>
              <a:buFont typeface="Wingdings" pitchFamily="2" charset="2"/>
              <a:buChar char="q"/>
              <a:defRPr/>
            </a:pPr>
            <a:r>
              <a:rPr lang="pt-PT" sz="2800" b="0" dirty="0">
                <a:solidFill>
                  <a:schemeClr val="tx1"/>
                </a:solidFill>
                <a:latin typeface="Arial" pitchFamily="34" charset="0"/>
                <a:sym typeface="Monotype Sorts"/>
              </a:rPr>
              <a:t>Identificar as lesões produzidas por arma de fogo;</a:t>
            </a:r>
          </a:p>
          <a:p>
            <a:pPr marL="533400" indent="-533400" algn="just" eaLnBrk="1" hangingPunct="1">
              <a:lnSpc>
                <a:spcPct val="115000"/>
              </a:lnSpc>
              <a:spcAft>
                <a:spcPct val="100000"/>
              </a:spcAft>
              <a:buClr>
                <a:srgbClr val="000000"/>
              </a:buClr>
              <a:buSzPct val="100000"/>
              <a:buFont typeface="Wingdings" pitchFamily="2" charset="2"/>
              <a:buChar char="q"/>
              <a:defRPr/>
            </a:pPr>
            <a:r>
              <a:rPr lang="pt-PT" sz="2800" b="0" dirty="0">
                <a:solidFill>
                  <a:schemeClr val="tx1"/>
                </a:solidFill>
                <a:latin typeface="Arial" pitchFamily="34" charset="0"/>
                <a:sym typeface="Monotype Sorts"/>
              </a:rPr>
              <a:t>Diferenciar as lesões produzidas por arma branca das produzidas por arma de fogo;</a:t>
            </a:r>
          </a:p>
        </p:txBody>
      </p:sp>
      <p:sp>
        <p:nvSpPr>
          <p:cNvPr id="5"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OBJECTIVOS ESPECÍFICOS</a:t>
            </a:r>
            <a:endParaRPr lang="pt-PT" sz="3200" b="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AF0670A4-063C-45BD-8403-E020BCA14140}" type="slidenum">
              <a:rPr lang="pt-PT" sz="1400">
                <a:solidFill>
                  <a:srgbClr val="FF6600"/>
                </a:solidFill>
                <a:latin typeface="Arial" pitchFamily="34" charset="0"/>
              </a:rPr>
              <a:pPr algn="ctr">
                <a:lnSpc>
                  <a:spcPct val="100000"/>
                </a:lnSpc>
                <a:buFontTx/>
                <a:buNone/>
              </a:pPr>
              <a:t>6</a:t>
            </a:fld>
            <a:endParaRPr lang="pt-PT" sz="1400">
              <a:solidFill>
                <a:srgbClr val="FF6600"/>
              </a:solidFill>
              <a:latin typeface="Arial" pitchFamily="34" charset="0"/>
            </a:endParaRPr>
          </a:p>
        </p:txBody>
      </p:sp>
      <p:sp>
        <p:nvSpPr>
          <p:cNvPr id="6147" name="Rectangle 2"/>
          <p:cNvSpPr txBox="1">
            <a:spLocks noChangeArrowheads="1"/>
          </p:cNvSpPr>
          <p:nvPr/>
        </p:nvSpPr>
        <p:spPr bwMode="auto">
          <a:xfrm>
            <a:off x="395288" y="1773238"/>
            <a:ext cx="8228012" cy="4392612"/>
          </a:xfrm>
          <a:prstGeom prst="rect">
            <a:avLst/>
          </a:prstGeom>
          <a:noFill/>
          <a:ln w="9525">
            <a:noFill/>
            <a:miter lim="800000"/>
            <a:headEnd/>
            <a:tailEnd/>
          </a:ln>
        </p:spPr>
        <p:txBody>
          <a:bodyPr/>
          <a:lstStyle/>
          <a:p>
            <a:pPr marL="85725">
              <a:lnSpc>
                <a:spcPct val="200000"/>
              </a:lnSpc>
              <a:spcAft>
                <a:spcPts val="1400"/>
              </a:spcAft>
              <a:buClr>
                <a:srgbClr val="000000"/>
              </a:buClr>
              <a:buSzPct val="45000"/>
              <a:buFont typeface="StarSymbol" charset="0"/>
              <a:buNone/>
            </a:pPr>
            <a:r>
              <a:rPr lang="pt-PT" sz="2800" dirty="0">
                <a:solidFill>
                  <a:srgbClr val="CC9900"/>
                </a:solidFill>
                <a:latin typeface="Arial" pitchFamily="34" charset="0"/>
              </a:rPr>
              <a:t>Medicina legal</a:t>
            </a:r>
          </a:p>
          <a:p>
            <a:pPr marL="85725" algn="just">
              <a:lnSpc>
                <a:spcPct val="170000"/>
              </a:lnSpc>
              <a:spcAft>
                <a:spcPts val="1400"/>
              </a:spcAft>
              <a:buClr>
                <a:srgbClr val="000000"/>
              </a:buClr>
              <a:buSzPct val="45000"/>
              <a:buFont typeface="StarSymbol" charset="0"/>
              <a:buNone/>
            </a:pPr>
            <a:r>
              <a:rPr lang="pt-PT" b="0" dirty="0">
                <a:solidFill>
                  <a:schemeClr val="tx1"/>
                </a:solidFill>
                <a:latin typeface="Arial" pitchFamily="34" charset="0"/>
              </a:rPr>
              <a:t>A medicina legal é uma actividade pluridisciplinar que colabora na elaboração, codificação e execução das leis. Em concreto trata das questões forenses, quer do foro criminal </a:t>
            </a:r>
            <a:r>
              <a:rPr lang="pt-PT" b="0" dirty="0" smtClean="0">
                <a:solidFill>
                  <a:schemeClr val="tx1"/>
                </a:solidFill>
                <a:latin typeface="Arial" pitchFamily="34" charset="0"/>
              </a:rPr>
              <a:t>quer </a:t>
            </a:r>
            <a:r>
              <a:rPr lang="pt-PT" b="0" dirty="0">
                <a:solidFill>
                  <a:schemeClr val="tx1"/>
                </a:solidFill>
                <a:latin typeface="Arial" pitchFamily="34" charset="0"/>
              </a:rPr>
              <a:t>do </a:t>
            </a:r>
            <a:r>
              <a:rPr lang="pt-PT" b="0" dirty="0" smtClean="0">
                <a:solidFill>
                  <a:schemeClr val="tx1"/>
                </a:solidFill>
                <a:latin typeface="Arial" pitchFamily="34" charset="0"/>
              </a:rPr>
              <a:t>foro civil</a:t>
            </a:r>
            <a:r>
              <a:rPr lang="pt-PT" b="0" dirty="0">
                <a:solidFill>
                  <a:schemeClr val="tx1"/>
                </a:solidFill>
                <a:latin typeface="Arial" pitchFamily="34" charset="0"/>
              </a:rPr>
              <a:t>, sendo considerada como uma ciência auxiliar da Investigação Criminal. </a:t>
            </a:r>
          </a:p>
        </p:txBody>
      </p:sp>
      <p:sp>
        <p:nvSpPr>
          <p:cNvPr id="5"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MEDICINA LEGAL</a:t>
            </a:r>
            <a:endParaRPr lang="pt-PT" sz="3200" b="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628800"/>
            <a:ext cx="9144000" cy="498663"/>
          </a:xfrm>
          <a:prstGeom prst="rect">
            <a:avLst/>
          </a:prstGeom>
          <a:noFill/>
        </p:spPr>
        <p:txBody>
          <a:bodyPr wrap="square" rtlCol="0">
            <a:spAutoFit/>
          </a:bodyPr>
          <a:lstStyle/>
          <a:p>
            <a:r>
              <a:rPr lang="pt-PT" sz="2000" dirty="0" smtClean="0">
                <a:solidFill>
                  <a:schemeClr val="tx2"/>
                </a:solidFill>
              </a:rPr>
              <a:t>A MEDICINA LEGAL ESTÁ DIVIDIDA NOS SEGUINTES SERVIÇOS:</a:t>
            </a:r>
            <a:endParaRPr lang="pt-PT" sz="2000" dirty="0">
              <a:solidFill>
                <a:schemeClr val="tx2"/>
              </a:solidFill>
            </a:endParaRPr>
          </a:p>
        </p:txBody>
      </p:sp>
      <p:sp>
        <p:nvSpPr>
          <p:cNvPr id="4" name="CaixaDeTexto 3"/>
          <p:cNvSpPr txBox="1"/>
          <p:nvPr/>
        </p:nvSpPr>
        <p:spPr>
          <a:xfrm>
            <a:off x="251520" y="2276872"/>
            <a:ext cx="2592288" cy="1052660"/>
          </a:xfrm>
          <a:prstGeom prst="rect">
            <a:avLst/>
          </a:prstGeom>
          <a:noFill/>
        </p:spPr>
        <p:txBody>
          <a:bodyPr wrap="square" rtlCol="0">
            <a:spAutoFit/>
          </a:bodyPr>
          <a:lstStyle/>
          <a:p>
            <a:pPr algn="ctr"/>
            <a:r>
              <a:rPr lang="pt-PT" dirty="0" smtClean="0"/>
              <a:t> </a:t>
            </a:r>
            <a:r>
              <a:rPr lang="pt-PT" sz="2000" dirty="0" smtClean="0">
                <a:solidFill>
                  <a:schemeClr val="tx2"/>
                </a:solidFill>
              </a:rPr>
              <a:t>TANATOLOGIA FORENSE</a:t>
            </a:r>
            <a:endParaRPr lang="pt-PT" sz="2000" dirty="0">
              <a:solidFill>
                <a:schemeClr val="tx2"/>
              </a:solidFill>
            </a:endParaRPr>
          </a:p>
        </p:txBody>
      </p:sp>
      <p:sp>
        <p:nvSpPr>
          <p:cNvPr id="5" name="CaixaDeTexto 4"/>
          <p:cNvSpPr txBox="1"/>
          <p:nvPr/>
        </p:nvSpPr>
        <p:spPr>
          <a:xfrm>
            <a:off x="403920" y="3905180"/>
            <a:ext cx="2592288" cy="1107996"/>
          </a:xfrm>
          <a:prstGeom prst="rect">
            <a:avLst/>
          </a:prstGeom>
          <a:noFill/>
        </p:spPr>
        <p:txBody>
          <a:bodyPr wrap="square" rtlCol="0">
            <a:spAutoFit/>
          </a:bodyPr>
          <a:lstStyle/>
          <a:p>
            <a:pPr algn="ctr"/>
            <a:r>
              <a:rPr lang="pt-PT" dirty="0" smtClean="0"/>
              <a:t> </a:t>
            </a:r>
            <a:r>
              <a:rPr lang="pt-PT" sz="2000" dirty="0" smtClean="0">
                <a:solidFill>
                  <a:schemeClr val="tx2"/>
                </a:solidFill>
              </a:rPr>
              <a:t>TRAUMATOLOGIA FORENSE</a:t>
            </a:r>
            <a:endParaRPr lang="pt-PT" sz="2000" dirty="0">
              <a:solidFill>
                <a:schemeClr val="tx2"/>
              </a:solidFill>
            </a:endParaRPr>
          </a:p>
        </p:txBody>
      </p:sp>
      <p:sp>
        <p:nvSpPr>
          <p:cNvPr id="6" name="CaixaDeTexto 5"/>
          <p:cNvSpPr txBox="1"/>
          <p:nvPr/>
        </p:nvSpPr>
        <p:spPr>
          <a:xfrm>
            <a:off x="403920" y="5201324"/>
            <a:ext cx="2592288" cy="1107996"/>
          </a:xfrm>
          <a:prstGeom prst="rect">
            <a:avLst/>
          </a:prstGeom>
          <a:noFill/>
        </p:spPr>
        <p:txBody>
          <a:bodyPr wrap="square" rtlCol="0">
            <a:spAutoFit/>
          </a:bodyPr>
          <a:lstStyle/>
          <a:p>
            <a:pPr algn="ctr"/>
            <a:r>
              <a:rPr lang="pt-PT" dirty="0" smtClean="0"/>
              <a:t> </a:t>
            </a:r>
            <a:r>
              <a:rPr lang="pt-PT" sz="2000" dirty="0" smtClean="0">
                <a:solidFill>
                  <a:schemeClr val="tx2"/>
                </a:solidFill>
              </a:rPr>
              <a:t>SEXOLOGIA FORENSE</a:t>
            </a:r>
            <a:endParaRPr lang="pt-PT" sz="2000" dirty="0">
              <a:solidFill>
                <a:schemeClr val="tx2"/>
              </a:solidFill>
            </a:endParaRPr>
          </a:p>
        </p:txBody>
      </p:sp>
      <p:sp>
        <p:nvSpPr>
          <p:cNvPr id="7" name="CaixaDeTexto 6"/>
          <p:cNvSpPr txBox="1"/>
          <p:nvPr/>
        </p:nvSpPr>
        <p:spPr>
          <a:xfrm>
            <a:off x="3131840" y="1962706"/>
            <a:ext cx="6012160" cy="1754326"/>
          </a:xfrm>
          <a:prstGeom prst="rect">
            <a:avLst/>
          </a:prstGeom>
          <a:noFill/>
        </p:spPr>
        <p:txBody>
          <a:bodyPr wrap="square" rtlCol="0">
            <a:spAutoFit/>
          </a:bodyPr>
          <a:lstStyle/>
          <a:p>
            <a:endParaRPr lang="pt-PT" sz="1800" dirty="0">
              <a:solidFill>
                <a:schemeClr val="tx2"/>
              </a:solidFill>
            </a:endParaRPr>
          </a:p>
          <a:p>
            <a:r>
              <a:rPr lang="pt-PT" sz="1800" dirty="0">
                <a:solidFill>
                  <a:schemeClr val="tx2"/>
                </a:solidFill>
              </a:rPr>
              <a:t> </a:t>
            </a:r>
            <a:r>
              <a:rPr lang="pt-PT" sz="1800" dirty="0" smtClean="0">
                <a:solidFill>
                  <a:schemeClr val="tx2"/>
                </a:solidFill>
              </a:rPr>
              <a:t>Estuda os </a:t>
            </a:r>
            <a:r>
              <a:rPr lang="pt-PT" sz="1800" dirty="0">
                <a:solidFill>
                  <a:schemeClr val="tx2"/>
                </a:solidFill>
              </a:rPr>
              <a:t>restos mortais, estando o cadáver inteiro ou em partes do mesmo, visando o esclarecimento das causas da morte, no fundo a autópsia. 	</a:t>
            </a:r>
          </a:p>
        </p:txBody>
      </p:sp>
      <p:sp>
        <p:nvSpPr>
          <p:cNvPr id="8" name="CaixaDeTexto 7"/>
          <p:cNvSpPr txBox="1"/>
          <p:nvPr/>
        </p:nvSpPr>
        <p:spPr>
          <a:xfrm>
            <a:off x="3284240" y="3573016"/>
            <a:ext cx="6012160" cy="1289071"/>
          </a:xfrm>
          <a:prstGeom prst="rect">
            <a:avLst/>
          </a:prstGeom>
          <a:noFill/>
        </p:spPr>
        <p:txBody>
          <a:bodyPr wrap="square" rtlCol="0">
            <a:spAutoFit/>
          </a:bodyPr>
          <a:lstStyle/>
          <a:p>
            <a:endParaRPr lang="pt-PT" sz="1800" dirty="0">
              <a:solidFill>
                <a:schemeClr val="tx2"/>
              </a:solidFill>
            </a:endParaRPr>
          </a:p>
          <a:p>
            <a:r>
              <a:rPr lang="pt-PT" sz="1800" dirty="0" smtClean="0">
                <a:solidFill>
                  <a:schemeClr val="tx2"/>
                </a:solidFill>
              </a:rPr>
              <a:t>No </a:t>
            </a:r>
            <a:r>
              <a:rPr lang="pt-PT" sz="1800" dirty="0">
                <a:solidFill>
                  <a:schemeClr val="tx2"/>
                </a:solidFill>
              </a:rPr>
              <a:t>estudo das lesões traumáticas resultantes de várias causas: agressões, acidentes, </a:t>
            </a:r>
            <a:r>
              <a:rPr lang="pt-PT" sz="1800" dirty="0" err="1">
                <a:solidFill>
                  <a:schemeClr val="tx2"/>
                </a:solidFill>
              </a:rPr>
              <a:t>etc</a:t>
            </a:r>
            <a:r>
              <a:rPr lang="pt-PT" sz="1800" dirty="0">
                <a:solidFill>
                  <a:schemeClr val="tx2"/>
                </a:solidFill>
              </a:rPr>
              <a:t> </a:t>
            </a:r>
            <a:r>
              <a:rPr lang="pt-PT" sz="1800" dirty="0"/>
              <a:t>	</a:t>
            </a:r>
          </a:p>
        </p:txBody>
      </p:sp>
      <p:sp>
        <p:nvSpPr>
          <p:cNvPr id="9" name="CaixaDeTexto 8"/>
          <p:cNvSpPr txBox="1"/>
          <p:nvPr/>
        </p:nvSpPr>
        <p:spPr>
          <a:xfrm>
            <a:off x="3436640" y="4797152"/>
            <a:ext cx="6012160" cy="873572"/>
          </a:xfrm>
          <a:prstGeom prst="rect">
            <a:avLst/>
          </a:prstGeom>
          <a:noFill/>
        </p:spPr>
        <p:txBody>
          <a:bodyPr wrap="square" rtlCol="0">
            <a:spAutoFit/>
          </a:bodyPr>
          <a:lstStyle/>
          <a:p>
            <a:endParaRPr lang="pt-PT" sz="1800" dirty="0">
              <a:solidFill>
                <a:schemeClr val="tx2"/>
              </a:solidFill>
            </a:endParaRPr>
          </a:p>
          <a:p>
            <a:r>
              <a:rPr lang="pt-PT" sz="1800" dirty="0">
                <a:solidFill>
                  <a:schemeClr val="tx2"/>
                </a:solidFill>
              </a:rPr>
              <a:t> No estudo dos crimes sexuais. </a:t>
            </a:r>
            <a:r>
              <a:rPr lang="pt-PT" sz="1800" dirty="0"/>
              <a:t>	</a:t>
            </a:r>
          </a:p>
        </p:txBody>
      </p:sp>
      <p:sp>
        <p:nvSpPr>
          <p:cNvPr id="10"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MEDICINA LEGAL</a:t>
            </a:r>
            <a:endParaRPr lang="pt-PT" sz="3200" b="0" dirty="0">
              <a:latin typeface="Arial" pitchFamily="34" charset="0"/>
              <a:cs typeface="Arial"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1988840"/>
            <a:ext cx="2592288" cy="1107996"/>
          </a:xfrm>
          <a:prstGeom prst="rect">
            <a:avLst/>
          </a:prstGeom>
          <a:noFill/>
        </p:spPr>
        <p:txBody>
          <a:bodyPr wrap="square" rtlCol="0">
            <a:spAutoFit/>
          </a:bodyPr>
          <a:lstStyle/>
          <a:p>
            <a:pPr algn="ctr"/>
            <a:r>
              <a:rPr lang="pt-PT" dirty="0" smtClean="0"/>
              <a:t> </a:t>
            </a:r>
            <a:r>
              <a:rPr lang="pt-PT" sz="2000" dirty="0" smtClean="0">
                <a:solidFill>
                  <a:schemeClr val="tx2"/>
                </a:solidFill>
              </a:rPr>
              <a:t>TOXICOLOGIA FORENSE</a:t>
            </a:r>
            <a:endParaRPr lang="pt-PT" sz="2000" dirty="0">
              <a:solidFill>
                <a:schemeClr val="tx2"/>
              </a:solidFill>
            </a:endParaRPr>
          </a:p>
        </p:txBody>
      </p:sp>
      <p:sp>
        <p:nvSpPr>
          <p:cNvPr id="5" name="CaixaDeTexto 4"/>
          <p:cNvSpPr txBox="1"/>
          <p:nvPr/>
        </p:nvSpPr>
        <p:spPr>
          <a:xfrm>
            <a:off x="403920" y="3573016"/>
            <a:ext cx="2592288" cy="1052660"/>
          </a:xfrm>
          <a:prstGeom prst="rect">
            <a:avLst/>
          </a:prstGeom>
          <a:noFill/>
        </p:spPr>
        <p:txBody>
          <a:bodyPr wrap="square" rtlCol="0">
            <a:spAutoFit/>
          </a:bodyPr>
          <a:lstStyle/>
          <a:p>
            <a:pPr algn="ctr"/>
            <a:r>
              <a:rPr lang="pt-PT" sz="2000" dirty="0" smtClean="0">
                <a:solidFill>
                  <a:schemeClr val="tx2"/>
                </a:solidFill>
              </a:rPr>
              <a:t>PSIQUIATRIA FORENSE</a:t>
            </a:r>
            <a:endParaRPr lang="pt-PT" sz="2000" dirty="0">
              <a:solidFill>
                <a:schemeClr val="tx2"/>
              </a:solidFill>
            </a:endParaRPr>
          </a:p>
        </p:txBody>
      </p:sp>
      <p:sp>
        <p:nvSpPr>
          <p:cNvPr id="7" name="CaixaDeTexto 6"/>
          <p:cNvSpPr txBox="1"/>
          <p:nvPr/>
        </p:nvSpPr>
        <p:spPr>
          <a:xfrm>
            <a:off x="3131840" y="1628800"/>
            <a:ext cx="6012160" cy="1289071"/>
          </a:xfrm>
          <a:prstGeom prst="rect">
            <a:avLst/>
          </a:prstGeom>
          <a:noFill/>
        </p:spPr>
        <p:txBody>
          <a:bodyPr wrap="square" rtlCol="0">
            <a:spAutoFit/>
          </a:bodyPr>
          <a:lstStyle/>
          <a:p>
            <a:endParaRPr lang="pt-PT" sz="1800" dirty="0">
              <a:solidFill>
                <a:schemeClr val="tx2"/>
              </a:solidFill>
            </a:endParaRPr>
          </a:p>
          <a:p>
            <a:r>
              <a:rPr lang="pt-PT" sz="1800" dirty="0">
                <a:solidFill>
                  <a:schemeClr val="tx2"/>
                </a:solidFill>
              </a:rPr>
              <a:t> No estudo das questões relacionadas com intoxicações. 	</a:t>
            </a:r>
          </a:p>
        </p:txBody>
      </p:sp>
      <p:sp>
        <p:nvSpPr>
          <p:cNvPr id="8" name="CaixaDeTexto 7"/>
          <p:cNvSpPr txBox="1"/>
          <p:nvPr/>
        </p:nvSpPr>
        <p:spPr>
          <a:xfrm>
            <a:off x="3284240" y="3148041"/>
            <a:ext cx="6012160" cy="1289071"/>
          </a:xfrm>
          <a:prstGeom prst="rect">
            <a:avLst/>
          </a:prstGeom>
          <a:noFill/>
        </p:spPr>
        <p:txBody>
          <a:bodyPr wrap="square" rtlCol="0">
            <a:spAutoFit/>
          </a:bodyPr>
          <a:lstStyle/>
          <a:p>
            <a:endParaRPr lang="pt-PT" sz="1800" dirty="0">
              <a:solidFill>
                <a:schemeClr val="tx2"/>
              </a:solidFill>
            </a:endParaRPr>
          </a:p>
          <a:p>
            <a:r>
              <a:rPr lang="pt-PT" sz="1800" dirty="0">
                <a:solidFill>
                  <a:schemeClr val="tx2"/>
                </a:solidFill>
              </a:rPr>
              <a:t> No estudo do estado mental dos indivíduos para avaliação do seu grau de imputabilidade. 	</a:t>
            </a:r>
          </a:p>
        </p:txBody>
      </p:sp>
      <p:sp>
        <p:nvSpPr>
          <p:cNvPr id="10" name="CaixaDeTexto 9"/>
          <p:cNvSpPr txBox="1"/>
          <p:nvPr/>
        </p:nvSpPr>
        <p:spPr>
          <a:xfrm>
            <a:off x="396552" y="4615968"/>
            <a:ext cx="9144000" cy="1477328"/>
          </a:xfrm>
          <a:prstGeom prst="rect">
            <a:avLst/>
          </a:prstGeom>
          <a:noFill/>
        </p:spPr>
        <p:txBody>
          <a:bodyPr wrap="square" rtlCol="0">
            <a:spAutoFit/>
          </a:bodyPr>
          <a:lstStyle/>
          <a:p>
            <a:endParaRPr lang="pt-PT" sz="2000" dirty="0">
              <a:solidFill>
                <a:schemeClr val="tx2"/>
              </a:solidFill>
            </a:endParaRPr>
          </a:p>
          <a:p>
            <a:r>
              <a:rPr lang="pt-PT" sz="2000" dirty="0">
                <a:solidFill>
                  <a:schemeClr val="tx2"/>
                </a:solidFill>
              </a:rPr>
              <a:t> De referir que o exame feito à vítima centra-se inicialmente na </a:t>
            </a:r>
            <a:r>
              <a:rPr lang="pt-PT" sz="2000" dirty="0" err="1">
                <a:solidFill>
                  <a:schemeClr val="tx2"/>
                </a:solidFill>
              </a:rPr>
              <a:t>Tanatologia</a:t>
            </a:r>
            <a:r>
              <a:rPr lang="pt-PT" sz="2000" dirty="0">
                <a:solidFill>
                  <a:schemeClr val="tx2"/>
                </a:solidFill>
              </a:rPr>
              <a:t> só intervindo os outros campos da Medicina Forense se a situação o exigir. </a:t>
            </a:r>
          </a:p>
        </p:txBody>
      </p:sp>
      <p:sp>
        <p:nvSpPr>
          <p:cNvPr id="11"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smtClean="0">
                <a:latin typeface="Arial" pitchFamily="34" charset="0"/>
                <a:cs typeface="Arial" pitchFamily="34" charset="0"/>
              </a:rPr>
              <a:t>MEDICINA LEGAL</a:t>
            </a:r>
            <a:endParaRPr lang="pt-PT" sz="3200" b="0" dirty="0">
              <a:latin typeface="Arial" pitchFamily="34" charset="0"/>
              <a:cs typeface="Arial" pitchFamily="34"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ChangeArrowheads="1"/>
          </p:cNvSpPr>
          <p:nvPr/>
        </p:nvSpPr>
        <p:spPr bwMode="auto">
          <a:xfrm>
            <a:off x="1768475" y="1395413"/>
            <a:ext cx="1882775" cy="990599"/>
          </a:xfrm>
          <a:prstGeom prst="rect">
            <a:avLst/>
          </a:prstGeom>
          <a:solidFill>
            <a:schemeClr val="accent6">
              <a:lumMod val="40000"/>
              <a:lumOff val="60000"/>
            </a:schemeClr>
          </a:solidFill>
          <a:ln>
            <a:headEnd/>
            <a:tailEnd/>
          </a:ln>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wrap="none" anchor="ctr"/>
          <a:lstStyle/>
          <a:p>
            <a:pPr algn="ctr" defTabSz="914400" eaLnBrk="1" hangingPunct="1">
              <a:lnSpc>
                <a:spcPct val="100000"/>
              </a:lnSpc>
              <a:buFontTx/>
              <a:buNone/>
              <a:defRPr/>
            </a:pPr>
            <a:r>
              <a:rPr lang="pt-PT" sz="2800" dirty="0">
                <a:solidFill>
                  <a:schemeClr val="tx1"/>
                </a:solidFill>
                <a:latin typeface="Times New Roman" pitchFamily="18" charset="0"/>
              </a:rPr>
              <a:t>Natural</a:t>
            </a:r>
          </a:p>
          <a:p>
            <a:pPr algn="ctr" defTabSz="914400" eaLnBrk="1" hangingPunct="1">
              <a:lnSpc>
                <a:spcPct val="100000"/>
              </a:lnSpc>
              <a:buFontTx/>
              <a:buNone/>
              <a:defRPr/>
            </a:pPr>
            <a:r>
              <a:rPr lang="pt-PT" b="0" dirty="0">
                <a:solidFill>
                  <a:schemeClr val="tx1"/>
                </a:solidFill>
                <a:latin typeface="Times New Roman" pitchFamily="18" charset="0"/>
              </a:rPr>
              <a:t>(80% casos)</a:t>
            </a:r>
          </a:p>
        </p:txBody>
      </p:sp>
      <p:sp>
        <p:nvSpPr>
          <p:cNvPr id="34825" name="Rectangle 9"/>
          <p:cNvSpPr>
            <a:spLocks noChangeArrowheads="1"/>
          </p:cNvSpPr>
          <p:nvPr/>
        </p:nvSpPr>
        <p:spPr bwMode="auto">
          <a:xfrm>
            <a:off x="1768475" y="4059238"/>
            <a:ext cx="1955800" cy="990599"/>
          </a:xfrm>
          <a:prstGeom prst="rect">
            <a:avLst/>
          </a:prstGeom>
          <a:solidFill>
            <a:srgbClr val="CCECFF"/>
          </a:solidFill>
          <a:ln>
            <a:headEnd/>
            <a:tailEnd/>
          </a:ln>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wrap="none" anchor="ctr"/>
          <a:lstStyle/>
          <a:p>
            <a:pPr algn="ctr" defTabSz="914400" eaLnBrk="1" hangingPunct="1">
              <a:lnSpc>
                <a:spcPct val="100000"/>
              </a:lnSpc>
              <a:buFontTx/>
              <a:buNone/>
              <a:defRPr/>
            </a:pPr>
            <a:r>
              <a:rPr lang="pt-PT" sz="2800" dirty="0">
                <a:solidFill>
                  <a:schemeClr val="tx1"/>
                </a:solidFill>
                <a:latin typeface="Times New Roman" pitchFamily="18" charset="0"/>
              </a:rPr>
              <a:t>Suspeita</a:t>
            </a:r>
          </a:p>
          <a:p>
            <a:pPr algn="ctr" defTabSz="914400" eaLnBrk="1" hangingPunct="1">
              <a:lnSpc>
                <a:spcPct val="100000"/>
              </a:lnSpc>
              <a:buFontTx/>
              <a:buNone/>
              <a:defRPr/>
            </a:pPr>
            <a:r>
              <a:rPr lang="pt-PT" b="0" dirty="0">
                <a:solidFill>
                  <a:schemeClr val="tx1"/>
                </a:solidFill>
                <a:latin typeface="Times New Roman" pitchFamily="18" charset="0"/>
              </a:rPr>
              <a:t>(20% casos)</a:t>
            </a:r>
          </a:p>
        </p:txBody>
      </p:sp>
      <p:sp>
        <p:nvSpPr>
          <p:cNvPr id="34826" name="Rectangle 10"/>
          <p:cNvSpPr>
            <a:spLocks noChangeArrowheads="1"/>
          </p:cNvSpPr>
          <p:nvPr/>
        </p:nvSpPr>
        <p:spPr bwMode="auto">
          <a:xfrm>
            <a:off x="4154488" y="3338513"/>
            <a:ext cx="1800225" cy="990600"/>
          </a:xfrm>
          <a:prstGeom prst="rect">
            <a:avLst/>
          </a:prstGeom>
          <a:solidFill>
            <a:srgbClr val="92D050"/>
          </a:solidFill>
          <a:ln>
            <a:headEnd/>
            <a:tailEnd/>
          </a:ln>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wrap="none" anchor="ctr"/>
          <a:lstStyle/>
          <a:p>
            <a:pPr algn="ctr" defTabSz="914400" eaLnBrk="1" hangingPunct="1">
              <a:lnSpc>
                <a:spcPct val="100000"/>
              </a:lnSpc>
              <a:buFontTx/>
              <a:buNone/>
              <a:defRPr/>
            </a:pPr>
            <a:r>
              <a:rPr lang="pt-PT" sz="2800" dirty="0">
                <a:solidFill>
                  <a:schemeClr val="tx1"/>
                </a:solidFill>
                <a:latin typeface="Times New Roman" pitchFamily="18" charset="0"/>
              </a:rPr>
              <a:t>Violenta</a:t>
            </a:r>
          </a:p>
          <a:p>
            <a:pPr algn="ctr" defTabSz="914400" eaLnBrk="1" hangingPunct="1">
              <a:lnSpc>
                <a:spcPct val="100000"/>
              </a:lnSpc>
              <a:buFontTx/>
              <a:buNone/>
              <a:defRPr/>
            </a:pPr>
            <a:r>
              <a:rPr lang="pt-PT" b="0" dirty="0">
                <a:solidFill>
                  <a:schemeClr val="tx1"/>
                </a:solidFill>
                <a:latin typeface="Times New Roman" pitchFamily="18" charset="0"/>
              </a:rPr>
              <a:t>(10% casos)</a:t>
            </a:r>
          </a:p>
        </p:txBody>
      </p:sp>
      <p:sp>
        <p:nvSpPr>
          <p:cNvPr id="34827" name="Rectangle 11"/>
          <p:cNvSpPr>
            <a:spLocks noChangeArrowheads="1"/>
          </p:cNvSpPr>
          <p:nvPr/>
        </p:nvSpPr>
        <p:spPr bwMode="auto">
          <a:xfrm>
            <a:off x="4146550" y="4999038"/>
            <a:ext cx="1873250" cy="990600"/>
          </a:xfrm>
          <a:prstGeom prst="rect">
            <a:avLst/>
          </a:prstGeom>
          <a:ln>
            <a:headEnd/>
            <a:tailEnd/>
          </a:ln>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wrap="none" anchor="ctr"/>
          <a:lstStyle/>
          <a:p>
            <a:pPr algn="ctr" defTabSz="914400" eaLnBrk="1" hangingPunct="1">
              <a:lnSpc>
                <a:spcPct val="100000"/>
              </a:lnSpc>
              <a:buFontTx/>
              <a:buNone/>
              <a:defRPr/>
            </a:pPr>
            <a:r>
              <a:rPr lang="pt-PT" sz="2800" dirty="0">
                <a:solidFill>
                  <a:schemeClr val="tx1"/>
                </a:solidFill>
                <a:latin typeface="Times New Roman" pitchFamily="18" charset="0"/>
              </a:rPr>
              <a:t>Súbita</a:t>
            </a:r>
          </a:p>
          <a:p>
            <a:pPr algn="ctr" defTabSz="914400" eaLnBrk="1" hangingPunct="1">
              <a:lnSpc>
                <a:spcPct val="100000"/>
              </a:lnSpc>
              <a:buFontTx/>
              <a:buNone/>
              <a:defRPr/>
            </a:pPr>
            <a:r>
              <a:rPr lang="pt-PT" b="0" dirty="0">
                <a:solidFill>
                  <a:schemeClr val="tx1"/>
                </a:solidFill>
                <a:latin typeface="Times New Roman" pitchFamily="18" charset="0"/>
              </a:rPr>
              <a:t>(10% casos)</a:t>
            </a:r>
          </a:p>
        </p:txBody>
      </p:sp>
      <p:grpSp>
        <p:nvGrpSpPr>
          <p:cNvPr id="7182" name="Grupo 16"/>
          <p:cNvGrpSpPr>
            <a:grpSpLocks/>
          </p:cNvGrpSpPr>
          <p:nvPr/>
        </p:nvGrpSpPr>
        <p:grpSpPr bwMode="auto">
          <a:xfrm>
            <a:off x="228600" y="1908175"/>
            <a:ext cx="2057400" cy="2663825"/>
            <a:chOff x="228600" y="1908175"/>
            <a:chExt cx="2057400" cy="2663825"/>
          </a:xfrm>
        </p:grpSpPr>
        <p:sp>
          <p:nvSpPr>
            <p:cNvPr id="15363" name="Rectangle 7"/>
            <p:cNvSpPr>
              <a:spLocks noChangeArrowheads="1"/>
            </p:cNvSpPr>
            <p:nvPr/>
          </p:nvSpPr>
          <p:spPr bwMode="auto">
            <a:xfrm>
              <a:off x="228600" y="2852738"/>
              <a:ext cx="2057400" cy="647700"/>
            </a:xfrm>
            <a:prstGeom prst="rect">
              <a:avLst/>
            </a:prstGeom>
            <a:solidFill>
              <a:schemeClr val="accent3">
                <a:lumMod val="50000"/>
              </a:schemeClr>
            </a:solidFill>
            <a:ln>
              <a:headEnd/>
              <a:tailEnd/>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wrap="none" anchor="ctr">
              <a:flatTx/>
            </a:bodyPr>
            <a:lstStyle/>
            <a:p>
              <a:pPr algn="ctr" defTabSz="914400" eaLnBrk="1" hangingPunct="1">
                <a:lnSpc>
                  <a:spcPct val="100000"/>
                </a:lnSpc>
                <a:buFontTx/>
                <a:buNone/>
                <a:defRPr/>
              </a:pPr>
              <a:r>
                <a:rPr lang="pt-PT" sz="2800" dirty="0"/>
                <a:t>MORTE</a:t>
              </a:r>
            </a:p>
          </p:txBody>
        </p:sp>
        <p:cxnSp>
          <p:nvCxnSpPr>
            <p:cNvPr id="24596" name="AutoShape 14"/>
            <p:cNvCxnSpPr>
              <a:cxnSpLocks noChangeShapeType="1"/>
            </p:cNvCxnSpPr>
            <p:nvPr/>
          </p:nvCxnSpPr>
          <p:spPr bwMode="auto">
            <a:xfrm rot="16200000">
              <a:off x="1023143" y="2142332"/>
              <a:ext cx="944563" cy="476250"/>
            </a:xfrm>
            <a:prstGeom prst="bentConnector2">
              <a:avLst/>
            </a:prstGeom>
            <a:noFill/>
            <a:ln w="57150">
              <a:solidFill>
                <a:schemeClr val="accent6">
                  <a:lumMod val="60000"/>
                  <a:lumOff val="40000"/>
                </a:schemeClr>
              </a:solidFill>
              <a:miter lim="800000"/>
              <a:headEnd/>
              <a:tailEnd/>
            </a:ln>
          </p:spPr>
        </p:cxnSp>
        <p:cxnSp>
          <p:nvCxnSpPr>
            <p:cNvPr id="24597" name="AutoShape 15"/>
            <p:cNvCxnSpPr>
              <a:cxnSpLocks noChangeShapeType="1"/>
            </p:cNvCxnSpPr>
            <p:nvPr/>
          </p:nvCxnSpPr>
          <p:spPr bwMode="auto">
            <a:xfrm rot="10800000">
              <a:off x="1257300" y="3500438"/>
              <a:ext cx="476250" cy="1071562"/>
            </a:xfrm>
            <a:prstGeom prst="bentConnector2">
              <a:avLst/>
            </a:prstGeom>
            <a:noFill/>
            <a:ln w="57150">
              <a:solidFill>
                <a:schemeClr val="accent6">
                  <a:lumMod val="60000"/>
                  <a:lumOff val="40000"/>
                </a:schemeClr>
              </a:solidFill>
              <a:miter lim="800000"/>
              <a:headEnd/>
              <a:tailEnd/>
            </a:ln>
          </p:spPr>
        </p:cxnSp>
      </p:grpSp>
      <p:sp>
        <p:nvSpPr>
          <p:cNvPr id="34834" name="Text Box 18"/>
          <p:cNvSpPr txBox="1">
            <a:spLocks noChangeArrowheads="1"/>
          </p:cNvSpPr>
          <p:nvPr/>
        </p:nvSpPr>
        <p:spPr bwMode="auto">
          <a:xfrm>
            <a:off x="6588125" y="3175000"/>
            <a:ext cx="1728788" cy="1335088"/>
          </a:xfrm>
          <a:prstGeom prst="rect">
            <a:avLst/>
          </a:prstGeom>
          <a:solidFill>
            <a:schemeClr val="accent3">
              <a:lumMod val="85000"/>
            </a:schemeClr>
          </a:solidFill>
          <a:ln>
            <a:headEnd/>
            <a:tailEnd/>
          </a:ln>
          <a:scene3d>
            <a:camera prst="orthographicFront"/>
            <a:lightRig rig="threePt" dir="t"/>
          </a:scene3d>
          <a:sp3d>
            <a:bevelT w="139700" prst="cross"/>
          </a:sp3d>
        </p:spPr>
        <p:style>
          <a:lnRef idx="3">
            <a:schemeClr val="lt1"/>
          </a:lnRef>
          <a:fillRef idx="1">
            <a:schemeClr val="accent1"/>
          </a:fillRef>
          <a:effectRef idx="1">
            <a:schemeClr val="accent1"/>
          </a:effectRef>
          <a:fontRef idx="minor">
            <a:schemeClr val="lt1"/>
          </a:fontRef>
        </p:style>
        <p:txBody>
          <a:bodyPr>
            <a:spAutoFit/>
          </a:bodyPr>
          <a:lstStyle/>
          <a:p>
            <a:pPr defTabSz="914400" eaLnBrk="1" hangingPunct="1">
              <a:lnSpc>
                <a:spcPct val="90000"/>
              </a:lnSpc>
              <a:spcBef>
                <a:spcPct val="30000"/>
              </a:spcBef>
              <a:buFont typeface="Arial" pitchFamily="34" charset="0"/>
              <a:buChar char="•"/>
              <a:defRPr/>
            </a:pPr>
            <a:r>
              <a:rPr lang="pt-PT" dirty="0">
                <a:solidFill>
                  <a:schemeClr val="tx1"/>
                </a:solidFill>
                <a:latin typeface="Times New Roman" pitchFamily="18" charset="0"/>
              </a:rPr>
              <a:t> </a:t>
            </a:r>
            <a:r>
              <a:rPr lang="pt-PT" b="0" dirty="0">
                <a:solidFill>
                  <a:schemeClr val="tx1"/>
                </a:solidFill>
                <a:latin typeface="Times New Roman" pitchFamily="18" charset="0"/>
              </a:rPr>
              <a:t>Homicídio</a:t>
            </a:r>
          </a:p>
          <a:p>
            <a:pPr defTabSz="914400" eaLnBrk="1" hangingPunct="1">
              <a:lnSpc>
                <a:spcPct val="90000"/>
              </a:lnSpc>
              <a:spcBef>
                <a:spcPct val="30000"/>
              </a:spcBef>
              <a:buFont typeface="Arial" pitchFamily="34" charset="0"/>
              <a:buChar char="•"/>
              <a:defRPr/>
            </a:pPr>
            <a:r>
              <a:rPr lang="pt-PT" b="0" dirty="0">
                <a:solidFill>
                  <a:schemeClr val="tx1"/>
                </a:solidFill>
                <a:latin typeface="Times New Roman" pitchFamily="18" charset="0"/>
              </a:rPr>
              <a:t> Suicídio</a:t>
            </a:r>
          </a:p>
          <a:p>
            <a:pPr defTabSz="914400" eaLnBrk="1" hangingPunct="1">
              <a:lnSpc>
                <a:spcPct val="90000"/>
              </a:lnSpc>
              <a:spcBef>
                <a:spcPct val="30000"/>
              </a:spcBef>
              <a:buFont typeface="Arial" pitchFamily="34" charset="0"/>
              <a:buChar char="•"/>
              <a:defRPr/>
            </a:pPr>
            <a:r>
              <a:rPr lang="pt-PT" b="0" dirty="0">
                <a:solidFill>
                  <a:schemeClr val="tx1"/>
                </a:solidFill>
                <a:latin typeface="Times New Roman" pitchFamily="18" charset="0"/>
              </a:rPr>
              <a:t> Acidente</a:t>
            </a:r>
          </a:p>
        </p:txBody>
      </p:sp>
      <p:grpSp>
        <p:nvGrpSpPr>
          <p:cNvPr id="7186" name="Grupo 17"/>
          <p:cNvGrpSpPr>
            <a:grpSpLocks/>
          </p:cNvGrpSpPr>
          <p:nvPr/>
        </p:nvGrpSpPr>
        <p:grpSpPr bwMode="auto">
          <a:xfrm>
            <a:off x="3059113" y="3716338"/>
            <a:ext cx="1049337" cy="1728787"/>
            <a:chOff x="3059113" y="3716338"/>
            <a:chExt cx="1049337" cy="1728787"/>
          </a:xfrm>
        </p:grpSpPr>
        <p:cxnSp>
          <p:nvCxnSpPr>
            <p:cNvPr id="24601" name="AutoShape 29"/>
            <p:cNvCxnSpPr>
              <a:cxnSpLocks noChangeShapeType="1"/>
            </p:cNvCxnSpPr>
            <p:nvPr/>
          </p:nvCxnSpPr>
          <p:spPr bwMode="auto">
            <a:xfrm rot="16200000">
              <a:off x="3408363" y="3367088"/>
              <a:ext cx="350837" cy="1049337"/>
            </a:xfrm>
            <a:prstGeom prst="bentConnector2">
              <a:avLst/>
            </a:prstGeom>
            <a:noFill/>
            <a:ln w="57150">
              <a:solidFill>
                <a:schemeClr val="accent6">
                  <a:lumMod val="60000"/>
                  <a:lumOff val="40000"/>
                </a:schemeClr>
              </a:solidFill>
              <a:miter lim="800000"/>
              <a:headEnd/>
              <a:tailEnd/>
            </a:ln>
          </p:spPr>
        </p:cxnSp>
        <p:cxnSp>
          <p:nvCxnSpPr>
            <p:cNvPr id="24602" name="AutoShape 30"/>
            <p:cNvCxnSpPr>
              <a:cxnSpLocks noChangeShapeType="1"/>
            </p:cNvCxnSpPr>
            <p:nvPr/>
          </p:nvCxnSpPr>
          <p:spPr bwMode="auto">
            <a:xfrm rot="16200000" flipH="1">
              <a:off x="3399632" y="4736306"/>
              <a:ext cx="368300" cy="1049337"/>
            </a:xfrm>
            <a:prstGeom prst="bentConnector2">
              <a:avLst/>
            </a:prstGeom>
            <a:noFill/>
            <a:ln w="57150">
              <a:solidFill>
                <a:schemeClr val="accent6">
                  <a:lumMod val="60000"/>
                  <a:lumOff val="40000"/>
                </a:schemeClr>
              </a:solidFill>
              <a:miter lim="800000"/>
              <a:headEnd/>
              <a:tailEnd/>
            </a:ln>
          </p:spPr>
        </p:cxnSp>
      </p:grpSp>
      <p:cxnSp>
        <p:nvCxnSpPr>
          <p:cNvPr id="24603" name="AutoShape 32"/>
          <p:cNvCxnSpPr>
            <a:cxnSpLocks noChangeShapeType="1"/>
          </p:cNvCxnSpPr>
          <p:nvPr/>
        </p:nvCxnSpPr>
        <p:spPr bwMode="auto">
          <a:xfrm>
            <a:off x="5929313" y="3840163"/>
            <a:ext cx="582612" cy="4762"/>
          </a:xfrm>
          <a:prstGeom prst="straightConnector1">
            <a:avLst/>
          </a:prstGeom>
          <a:noFill/>
          <a:ln w="57150">
            <a:solidFill>
              <a:schemeClr val="accent6">
                <a:lumMod val="60000"/>
                <a:lumOff val="40000"/>
              </a:schemeClr>
            </a:solidFill>
            <a:round/>
            <a:headEnd/>
            <a:tailEnd/>
          </a:ln>
        </p:spPr>
      </p:cxnSp>
      <p:sp>
        <p:nvSpPr>
          <p:cNvPr id="14" name="Marcador de Posição do Número do Diapositivo 13"/>
          <p:cNvSpPr txBox="1">
            <a:spLocks noGrp="1"/>
          </p:cNvSpPr>
          <p:nvPr/>
        </p:nvSpPr>
        <p:spPr bwMode="auto">
          <a:xfrm>
            <a:off x="8382000" y="6500813"/>
            <a:ext cx="762000" cy="357187"/>
          </a:xfrm>
          <a:prstGeom prst="rect">
            <a:avLst/>
          </a:prstGeom>
          <a:noFill/>
          <a:ln>
            <a:miter lim="800000"/>
            <a:headEnd/>
            <a:tailEnd/>
          </a:ln>
        </p:spPr>
        <p:txBody>
          <a:bodyPr tIns="0" anchor="ctr"/>
          <a:lstStyle/>
          <a:p>
            <a:pPr algn="ctr" defTabSz="914400">
              <a:lnSpc>
                <a:spcPct val="100000"/>
              </a:lnSpc>
              <a:spcBef>
                <a:spcPts val="600"/>
              </a:spcBef>
              <a:buFontTx/>
              <a:buNone/>
              <a:defRPr/>
            </a:pPr>
            <a:fld id="{DE397A9E-D8F9-4704-8607-D7AF4055FFCA}" type="slidenum">
              <a:rPr lang="pt-PT" sz="1100" b="0" u="sng">
                <a:latin typeface="+mn-lt"/>
                <a:cs typeface="+mn-cs"/>
              </a:rPr>
              <a:pPr algn="ctr" defTabSz="914400">
                <a:lnSpc>
                  <a:spcPct val="100000"/>
                </a:lnSpc>
                <a:spcBef>
                  <a:spcPts val="600"/>
                </a:spcBef>
                <a:buFontTx/>
                <a:buNone/>
                <a:defRPr/>
              </a:pPr>
              <a:t>9</a:t>
            </a:fld>
            <a:endParaRPr lang="pt-PT" sz="1100" b="0" u="sng" dirty="0">
              <a:latin typeface="+mn-lt"/>
              <a:cs typeface="+mn-cs"/>
            </a:endParaRPr>
          </a:p>
        </p:txBody>
      </p:sp>
      <p:sp>
        <p:nvSpPr>
          <p:cNvPr id="7189" name="Rectangle 17"/>
          <p:cNvSpPr txBox="1">
            <a:spLocks noGrp="1" noChangeArrowheads="1"/>
          </p:cNvSpPr>
          <p:nvPr/>
        </p:nvSpPr>
        <p:spPr bwMode="auto">
          <a:xfrm>
            <a:off x="8243888" y="6237288"/>
            <a:ext cx="504825" cy="352425"/>
          </a:xfrm>
          <a:prstGeom prst="rect">
            <a:avLst/>
          </a:prstGeom>
          <a:solidFill>
            <a:srgbClr val="000066"/>
          </a:solidFill>
          <a:ln w="9525">
            <a:noFill/>
            <a:miter lim="800000"/>
            <a:headEnd/>
            <a:tailEnd/>
          </a:ln>
        </p:spPr>
        <p:txBody>
          <a:bodyPr/>
          <a:lstStyle/>
          <a:p>
            <a:pPr algn="ctr">
              <a:lnSpc>
                <a:spcPct val="100000"/>
              </a:lnSpc>
              <a:buFontTx/>
              <a:buNone/>
            </a:pPr>
            <a:fld id="{C0B10599-5181-481B-92C1-D03073223C5D}" type="slidenum">
              <a:rPr lang="pt-PT" sz="1400">
                <a:solidFill>
                  <a:srgbClr val="FF6600"/>
                </a:solidFill>
                <a:latin typeface="Arial" pitchFamily="34" charset="0"/>
              </a:rPr>
              <a:pPr algn="ctr">
                <a:lnSpc>
                  <a:spcPct val="100000"/>
                </a:lnSpc>
                <a:buFontTx/>
                <a:buNone/>
              </a:pPr>
              <a:t>9</a:t>
            </a:fld>
            <a:endParaRPr lang="pt-PT" sz="1400">
              <a:solidFill>
                <a:srgbClr val="FF6600"/>
              </a:solidFill>
              <a:latin typeface="Arial" pitchFamily="34" charset="0"/>
            </a:endParaRPr>
          </a:p>
        </p:txBody>
      </p:sp>
      <p:sp>
        <p:nvSpPr>
          <p:cNvPr id="7190" name="CaixaDeTexto 5"/>
          <p:cNvSpPr txBox="1">
            <a:spLocks noChangeArrowheads="1"/>
          </p:cNvSpPr>
          <p:nvPr/>
        </p:nvSpPr>
        <p:spPr bwMode="auto">
          <a:xfrm>
            <a:off x="681038" y="12700"/>
            <a:ext cx="6983412" cy="1260475"/>
          </a:xfrm>
          <a:prstGeom prst="rect">
            <a:avLst/>
          </a:prstGeom>
          <a:noFill/>
          <a:ln w="9525">
            <a:noFill/>
            <a:miter lim="800000"/>
            <a:headEnd/>
            <a:tailEnd/>
          </a:ln>
        </p:spPr>
        <p:txBody>
          <a:bodyPr anchor="ctr"/>
          <a:lstStyle/>
          <a:p>
            <a:pPr algn="ctr">
              <a:lnSpc>
                <a:spcPct val="100000"/>
              </a:lnSpc>
              <a:buFontTx/>
              <a:buNone/>
            </a:pPr>
            <a:r>
              <a:rPr lang="pt-PT" sz="3200" b="0" dirty="0">
                <a:latin typeface="Arial" pitchFamily="34" charset="0"/>
                <a:cs typeface="Arial" pitchFamily="34" charset="0"/>
              </a:rPr>
              <a:t>TIPOS DE MORTE</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6436</TotalTime>
  <Words>2622</Words>
  <Application>Microsoft Office PowerPoint</Application>
  <PresentationFormat>Apresentação no Ecrã (4:3)</PresentationFormat>
  <Paragraphs>436</Paragraphs>
  <Slides>48</Slides>
  <Notes>11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48</vt:i4>
      </vt:variant>
    </vt:vector>
  </HeadingPairs>
  <TitlesOfParts>
    <vt:vector size="50" baseType="lpstr">
      <vt:lpstr>Default Design</vt:lpstr>
      <vt:lpstr>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Legislação Policial</dc:title>
  <dc:subject>Apresentação EPQ 2007</dc:subject>
  <dc:creator>Capitão Goulao</dc:creator>
  <cp:lastModifiedBy>João</cp:lastModifiedBy>
  <cp:revision>469</cp:revision>
  <dcterms:modified xsi:type="dcterms:W3CDTF">2014-10-02T08:04:56Z</dcterms:modified>
</cp:coreProperties>
</file>