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926638"/>
  <p:defaultTextStyle>
    <a:defPPr>
      <a:defRPr lang="en-US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1">
          <p15:clr>
            <a:srgbClr val="A4A3A4"/>
          </p15:clr>
        </p15:guide>
        <p15:guide id="2" pos="15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4BFF"/>
    <a:srgbClr val="284678"/>
    <a:srgbClr val="003956"/>
    <a:srgbClr val="0084D6"/>
    <a:srgbClr val="007BDF"/>
    <a:srgbClr val="00AA5A"/>
    <a:srgbClr val="E31D1A"/>
    <a:srgbClr val="FF7F32"/>
    <a:srgbClr val="FFC72C"/>
    <a:srgbClr val="3CDB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93"/>
    <p:restoredTop sz="50000" autoAdjust="0"/>
  </p:normalViewPr>
  <p:slideViewPr>
    <p:cSldViewPr snapToGrid="0">
      <p:cViewPr varScale="1">
        <p:scale>
          <a:sx n="67" d="100"/>
          <a:sy n="67" d="100"/>
        </p:scale>
        <p:origin x="930" y="66"/>
      </p:cViewPr>
      <p:guideLst>
        <p:guide orient="horz" pos="231"/>
        <p:guide pos="15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0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0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4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1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3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063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642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2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6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0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 userDrawn="1"/>
        </p:nvSpPr>
        <p:spPr>
          <a:xfrm>
            <a:off x="113525" y="9906905"/>
            <a:ext cx="276999" cy="60430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fld id="{F868DAB4-B630-4E75-8469-C3462281C099}" type="datetime1">
              <a:rPr lang="pt-PT" sz="600" smtClean="0">
                <a:solidFill>
                  <a:schemeClr val="bg1">
                    <a:lumMod val="50000"/>
                  </a:schemeClr>
                </a:solidFill>
                <a:latin typeface="Roobert" panose="00000500000000000000" pitchFamily="2" charset="0"/>
              </a:rPr>
              <a:pPr/>
              <a:t>10/07/2025</a:t>
            </a:fld>
            <a:endParaRPr lang="pt-PT" sz="600" dirty="0">
              <a:solidFill>
                <a:schemeClr val="bg1">
                  <a:lumMod val="50000"/>
                </a:schemeClr>
              </a:solidFill>
              <a:latin typeface="Roobert" panose="00000500000000000000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EB33662-3EFB-4997-3997-FD43900A9EA1}"/>
              </a:ext>
            </a:extLst>
          </p:cNvPr>
          <p:cNvSpPr txBox="1"/>
          <p:nvPr userDrawn="1"/>
        </p:nvSpPr>
        <p:spPr>
          <a:xfrm>
            <a:off x="423861" y="10111265"/>
            <a:ext cx="352266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>
                <a:solidFill>
                  <a:srgbClr val="003956"/>
                </a:solidFill>
                <a:latin typeface="Roobert" panose="00000500000000000000" pitchFamily="2" charset="0"/>
              </a:rPr>
              <a:t>Gestor | 16 206 | meoempresas.pt</a:t>
            </a:r>
          </a:p>
          <a:p>
            <a:r>
              <a:rPr lang="pt-PT" sz="900" dirty="0">
                <a:latin typeface="Roobert" panose="00000500000000000000" pitchFamily="2" charset="0"/>
              </a:rPr>
              <a:t>Os produtos e serviços destinam-se ao mercado empresarial</a:t>
            </a:r>
            <a:endParaRPr lang="pt-PT" sz="1400" dirty="0">
              <a:latin typeface="Roobert" panose="00000500000000000000" pitchFamily="2" charset="0"/>
            </a:endParaRPr>
          </a:p>
        </p:txBody>
      </p:sp>
      <p:pic>
        <p:nvPicPr>
          <p:cNvPr id="4" name="Picture 3" descr="A blue rectangle with white text&#10;&#10;Description automatically generated">
            <a:extLst>
              <a:ext uri="{FF2B5EF4-FFF2-40B4-BE49-F238E27FC236}">
                <a16:creationId xmlns:a16="http://schemas.microsoft.com/office/drawing/2014/main" id="{CF25120E-1D89-1949-780D-AA6D325D6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311" y="9903992"/>
            <a:ext cx="1939952" cy="78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16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0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F8E38-BCB8-4791-9533-8683FD50153D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2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448501"/>
            <a:ext cx="7561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altLang="ja-JP" sz="3500" b="1" dirty="0">
                <a:solidFill>
                  <a:srgbClr val="284678"/>
                </a:solidFill>
                <a:latin typeface="Roobert" panose="00000500000000000000" pitchFamily="2" charset="0"/>
              </a:rPr>
              <a:t>Samsung </a:t>
            </a:r>
            <a:r>
              <a:rPr lang="en-US" altLang="ja-JP" sz="3500" b="1" dirty="0">
                <a:solidFill>
                  <a:srgbClr val="284678"/>
                </a:solidFill>
                <a:latin typeface="Roobert" panose="00000500000000000000" pitchFamily="2" charset="0"/>
              </a:rPr>
              <a:t>Galaxy Watch 8 4G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56879" y="5947824"/>
            <a:ext cx="337969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00" b="1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AUTONOMIA</a:t>
            </a:r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 </a:t>
            </a:r>
          </a:p>
          <a:p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Bateria: Grande – 435 </a:t>
            </a:r>
            <a:r>
              <a:rPr lang="pt-PT" sz="1000" dirty="0" err="1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mAh</a:t>
            </a:r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, até 30 horas</a:t>
            </a:r>
          </a:p>
          <a:p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               Pequeno – 325 </a:t>
            </a:r>
            <a:r>
              <a:rPr lang="pt-PT" sz="1000" dirty="0" err="1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mAh</a:t>
            </a:r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, até 30 horas</a:t>
            </a:r>
          </a:p>
          <a:p>
            <a:endParaRPr lang="pt-PT" sz="1000" dirty="0">
              <a:solidFill>
                <a:srgbClr val="284678"/>
              </a:solidFill>
              <a:latin typeface="Roobert" panose="00000500000000000000" pitchFamily="2" charset="0"/>
              <a:cs typeface="Arial" panose="020B0604020202020204" pitchFamily="34" charset="0"/>
            </a:endParaRPr>
          </a:p>
          <a:p>
            <a:r>
              <a:rPr lang="pt-PT" sz="1000" b="1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MEMÓRIA</a:t>
            </a:r>
          </a:p>
          <a:p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Memória interna: 32GB</a:t>
            </a:r>
          </a:p>
          <a:p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RAM: 2GB</a:t>
            </a:r>
          </a:p>
          <a:p>
            <a:endParaRPr lang="pt-PT" sz="1000" dirty="0">
              <a:solidFill>
                <a:srgbClr val="284678"/>
              </a:solidFill>
              <a:latin typeface="Roobert" panose="00000500000000000000" pitchFamily="2" charset="0"/>
              <a:cs typeface="Arial" panose="020B0604020202020204" pitchFamily="34" charset="0"/>
            </a:endParaRPr>
          </a:p>
          <a:p>
            <a:r>
              <a:rPr lang="pt-PT" sz="1000" b="1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SENSORES</a:t>
            </a:r>
          </a:p>
          <a:p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Acelerómetro, Barómetro, Geomagnético, Notificação de Ritmo Cardíaco Irregular, Eletrocardiograma (ECG), Composição corporal</a:t>
            </a:r>
          </a:p>
          <a:p>
            <a:endParaRPr lang="pt-PT" sz="1000" dirty="0">
              <a:solidFill>
                <a:srgbClr val="284678"/>
              </a:solidFill>
              <a:latin typeface="Roobert" panose="00000500000000000000" pitchFamily="2" charset="0"/>
              <a:cs typeface="Arial" panose="020B0604020202020204" pitchFamily="34" charset="0"/>
            </a:endParaRPr>
          </a:p>
          <a:p>
            <a:r>
              <a:rPr lang="pt-PT" sz="1000" b="1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OUTROS</a:t>
            </a:r>
          </a:p>
          <a:p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Resistente a água, poeiras (IP68)</a:t>
            </a:r>
          </a:p>
          <a:p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Certificação Militar - MIL-STD-810H</a:t>
            </a:r>
          </a:p>
          <a:p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Submersível (até 5ATM)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B93672-8861-EE96-1412-44EB0B2472C7}"/>
              </a:ext>
            </a:extLst>
          </p:cNvPr>
          <p:cNvSpPr txBox="1"/>
          <p:nvPr/>
        </p:nvSpPr>
        <p:spPr>
          <a:xfrm>
            <a:off x="316584" y="5947824"/>
            <a:ext cx="338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pt-PT" sz="1000" b="1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CONECTIVIDADE</a:t>
            </a:r>
          </a:p>
          <a:p>
            <a:pPr fontAlgn="b"/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Bluetooth: 5.3</a:t>
            </a:r>
          </a:p>
          <a:p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GPS: Sim</a:t>
            </a:r>
          </a:p>
          <a:p>
            <a:pPr fontAlgn="b"/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NFC: Sim</a:t>
            </a:r>
          </a:p>
          <a:p>
            <a:pPr fontAlgn="b"/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WI-FI: Sim, 2.4 + 5GHz</a:t>
            </a:r>
          </a:p>
          <a:p>
            <a:pPr fontAlgn="b"/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E-sim: Sim</a:t>
            </a:r>
          </a:p>
          <a:p>
            <a:pPr fontAlgn="b"/>
            <a:endParaRPr lang="pt-PT" sz="1000" dirty="0">
              <a:solidFill>
                <a:srgbClr val="284678"/>
              </a:solidFill>
              <a:latin typeface="Roobert" panose="00000500000000000000" pitchFamily="2" charset="0"/>
              <a:cs typeface="Arial" panose="020B0604020202020204" pitchFamily="34" charset="0"/>
            </a:endParaRPr>
          </a:p>
          <a:p>
            <a:pPr fontAlgn="b"/>
            <a:r>
              <a:rPr lang="pt-PT" sz="1000" b="1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DIMENSÕES</a:t>
            </a:r>
          </a:p>
          <a:p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Grande (mm): 46 x 43,7 x 8,6 (34g)</a:t>
            </a:r>
          </a:p>
          <a:p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Pequeno (mm): 42,7 x 40,4 x 8,6 (30,2g)</a:t>
            </a:r>
          </a:p>
          <a:p>
            <a:endParaRPr lang="pt-PT" sz="1000" dirty="0">
              <a:solidFill>
                <a:srgbClr val="284678"/>
              </a:solidFill>
              <a:latin typeface="Roobert" panose="00000500000000000000" pitchFamily="2" charset="0"/>
              <a:cs typeface="Arial" panose="020B0604020202020204" pitchFamily="34" charset="0"/>
            </a:endParaRPr>
          </a:p>
          <a:p>
            <a:pPr fontAlgn="b"/>
            <a:r>
              <a:rPr lang="pt-PT" sz="1000" b="1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ECRÃ</a:t>
            </a:r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  </a:t>
            </a:r>
          </a:p>
          <a:p>
            <a:pPr fontAlgn="b"/>
            <a:r>
              <a:rPr lang="pt-PT" sz="1000" dirty="0" err="1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Super</a:t>
            </a:r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 </a:t>
            </a:r>
            <a:r>
              <a:rPr lang="pt-PT" sz="1000" dirty="0" err="1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Amoled</a:t>
            </a:r>
            <a:endParaRPr lang="pt-PT" sz="1000" dirty="0">
              <a:solidFill>
                <a:srgbClr val="284678"/>
              </a:solidFill>
              <a:latin typeface="Roobert" panose="00000500000000000000" pitchFamily="2" charset="0"/>
              <a:cs typeface="Arial" panose="020B0604020202020204" pitchFamily="34" charset="0"/>
            </a:endParaRPr>
          </a:p>
          <a:p>
            <a:pPr fontAlgn="ctr"/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Grande - 1,5” (</a:t>
            </a:r>
            <a:r>
              <a:rPr lang="en-US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480 x 480px)</a:t>
            </a:r>
          </a:p>
          <a:p>
            <a:pPr fontAlgn="ctr"/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Pequeno - 1,3” (438</a:t>
            </a:r>
            <a:r>
              <a:rPr lang="en-US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 x 438px)</a:t>
            </a:r>
          </a:p>
          <a:p>
            <a:pPr fontAlgn="ctr"/>
            <a:endParaRPr lang="pt-PT" sz="1000" dirty="0">
              <a:solidFill>
                <a:srgbClr val="284678"/>
              </a:solidFill>
              <a:latin typeface="Roobert" panose="00000500000000000000" pitchFamily="2" charset="0"/>
              <a:cs typeface="Arial" panose="020B0604020202020204" pitchFamily="34" charset="0"/>
            </a:endParaRPr>
          </a:p>
          <a:p>
            <a:r>
              <a:rPr lang="pt-PT" sz="1000" b="1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VERSÕES</a:t>
            </a:r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: 40, 44mm </a:t>
            </a:r>
          </a:p>
          <a:p>
            <a:endParaRPr lang="pt-PT" sz="1000" dirty="0">
              <a:solidFill>
                <a:srgbClr val="284678"/>
              </a:solidFill>
              <a:latin typeface="Roobert" panose="00000500000000000000" pitchFamily="2" charset="0"/>
              <a:cs typeface="Arial" panose="020B0604020202020204" pitchFamily="34" charset="0"/>
            </a:endParaRPr>
          </a:p>
          <a:p>
            <a:r>
              <a:rPr lang="pt-PT" sz="1000" b="1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MATERIAL</a:t>
            </a:r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:</a:t>
            </a:r>
          </a:p>
          <a:p>
            <a:pPr fontAlgn="b"/>
            <a:r>
              <a:rPr lang="pt-PT" sz="1000" dirty="0">
                <a:solidFill>
                  <a:srgbClr val="284678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Display: Cristal de Safira</a:t>
            </a:r>
          </a:p>
        </p:txBody>
      </p:sp>
      <p:pic>
        <p:nvPicPr>
          <p:cNvPr id="4" name="Picture 3" descr="A black watch with a white face&#10;&#10;AI-generated content may be incorrect.">
            <a:extLst>
              <a:ext uri="{FF2B5EF4-FFF2-40B4-BE49-F238E27FC236}">
                <a16:creationId xmlns:a16="http://schemas.microsoft.com/office/drawing/2014/main" id="{3857CC22-019D-5D85-446A-66DDECA1B6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73" t="12636" r="17913" b="12972"/>
          <a:stretch/>
        </p:blipFill>
        <p:spPr>
          <a:xfrm>
            <a:off x="2090784" y="1575477"/>
            <a:ext cx="3379693" cy="390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362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FICHA-PRODUTO-EQUIPAMENTOS 0924  -  Read-Only" id="{8DA3AE64-2A9E-4CE6-992D-B9D0DE789544}" vid="{8F44B804-ECB7-4A58-BB02-28538400F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FICHA-PRODUTO-EQUIPAMENTOS 0924</Template>
  <TotalTime>114</TotalTime>
  <Words>148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Roobert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Nuno Caixinha Marques</dc:creator>
  <cp:lastModifiedBy>Nuno Caixinha Marques</cp:lastModifiedBy>
  <cp:revision>15</cp:revision>
  <dcterms:created xsi:type="dcterms:W3CDTF">2024-10-18T14:33:16Z</dcterms:created>
  <dcterms:modified xsi:type="dcterms:W3CDTF">2025-07-10T17:18:19Z</dcterms:modified>
</cp:coreProperties>
</file>