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5" r:id="rId9"/>
    <p:sldId id="264" r:id="rId10"/>
    <p:sldId id="267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4642" autoAdjust="0"/>
  </p:normalViewPr>
  <p:slideViewPr>
    <p:cSldViewPr>
      <p:cViewPr>
        <p:scale>
          <a:sx n="60" d="100"/>
          <a:sy n="60" d="100"/>
        </p:scale>
        <p:origin x="-16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FCC04-055C-4C14-A1B2-2F3938250ABA}" type="doc">
      <dgm:prSet loTypeId="urn:microsoft.com/office/officeart/2005/8/layout/lProcess1" loCatId="process" qsTypeId="urn:microsoft.com/office/officeart/2005/8/quickstyle/3d7" qsCatId="3D" csTypeId="urn:microsoft.com/office/officeart/2005/8/colors/accent2_4" csCatId="accent2" phldr="1"/>
      <dgm:spPr/>
      <dgm:t>
        <a:bodyPr/>
        <a:lstStyle/>
        <a:p>
          <a:endParaRPr lang="pt-PT"/>
        </a:p>
      </dgm:t>
    </dgm:pt>
    <dgm:pt modelId="{CCA077F8-D846-4646-A873-AE3410068B3E}">
      <dgm:prSet phldrT="[Texto]"/>
      <dgm:spPr/>
      <dgm:t>
        <a:bodyPr/>
        <a:lstStyle/>
        <a:p>
          <a:r>
            <a:rPr lang="pt-PT" dirty="0" smtClean="0"/>
            <a:t>Vantagens</a:t>
          </a:r>
          <a:endParaRPr lang="pt-PT" dirty="0"/>
        </a:p>
      </dgm:t>
    </dgm:pt>
    <dgm:pt modelId="{B268FA57-0C8E-4E6F-B7B2-B30118A54ACB}" type="parTrans" cxnId="{B0F10A1F-AEE7-454E-8221-6A4E2FAAB1F4}">
      <dgm:prSet/>
      <dgm:spPr/>
      <dgm:t>
        <a:bodyPr/>
        <a:lstStyle/>
        <a:p>
          <a:endParaRPr lang="pt-PT"/>
        </a:p>
      </dgm:t>
    </dgm:pt>
    <dgm:pt modelId="{F8A8ECBB-5AF5-4213-B6BB-572792AC5EA0}" type="sibTrans" cxnId="{B0F10A1F-AEE7-454E-8221-6A4E2FAAB1F4}">
      <dgm:prSet/>
      <dgm:spPr/>
      <dgm:t>
        <a:bodyPr/>
        <a:lstStyle/>
        <a:p>
          <a:endParaRPr lang="pt-PT"/>
        </a:p>
      </dgm:t>
    </dgm:pt>
    <dgm:pt modelId="{AD950372-897C-4728-940F-DFB83F416C0C}">
      <dgm:prSet phldrT="[Texto]"/>
      <dgm:spPr/>
      <dgm:t>
        <a:bodyPr/>
        <a:lstStyle/>
        <a:p>
          <a:r>
            <a:rPr lang="pt-PT" dirty="0" smtClean="0"/>
            <a:t>Obtenção de financiamento</a:t>
          </a:r>
          <a:endParaRPr lang="pt-PT" dirty="0"/>
        </a:p>
      </dgm:t>
    </dgm:pt>
    <dgm:pt modelId="{86E7FE66-23A5-4B7C-95E4-0E863FF638E9}" type="parTrans" cxnId="{293B6E8C-3CF6-48F2-B8B5-BDF641D14125}">
      <dgm:prSet/>
      <dgm:spPr/>
      <dgm:t>
        <a:bodyPr/>
        <a:lstStyle/>
        <a:p>
          <a:endParaRPr lang="pt-PT"/>
        </a:p>
      </dgm:t>
    </dgm:pt>
    <dgm:pt modelId="{00C29210-0DB0-4AC7-BBB1-79B27B61B932}" type="sibTrans" cxnId="{293B6E8C-3CF6-48F2-B8B5-BDF641D14125}">
      <dgm:prSet/>
      <dgm:spPr/>
      <dgm:t>
        <a:bodyPr/>
        <a:lstStyle/>
        <a:p>
          <a:endParaRPr lang="pt-PT"/>
        </a:p>
      </dgm:t>
    </dgm:pt>
    <dgm:pt modelId="{0C9C8216-0B23-4777-8351-A44DB52209E0}">
      <dgm:prSet phldrT="[Texto]"/>
      <dgm:spPr/>
      <dgm:t>
        <a:bodyPr/>
        <a:lstStyle/>
        <a:p>
          <a:r>
            <a:rPr lang="pt-PT" dirty="0" smtClean="0"/>
            <a:t>Maior prestígio</a:t>
          </a:r>
          <a:endParaRPr lang="pt-PT" dirty="0"/>
        </a:p>
      </dgm:t>
    </dgm:pt>
    <dgm:pt modelId="{40FB4CD9-80D8-457E-B720-D883E50D785C}" type="parTrans" cxnId="{65520CAF-741C-4783-93BD-BDC1179E3A4E}">
      <dgm:prSet/>
      <dgm:spPr/>
      <dgm:t>
        <a:bodyPr/>
        <a:lstStyle/>
        <a:p>
          <a:endParaRPr lang="pt-PT"/>
        </a:p>
      </dgm:t>
    </dgm:pt>
    <dgm:pt modelId="{5DB7B6B6-A3C2-4E28-9BD3-0BE95411AAD4}" type="sibTrans" cxnId="{65520CAF-741C-4783-93BD-BDC1179E3A4E}">
      <dgm:prSet/>
      <dgm:spPr/>
      <dgm:t>
        <a:bodyPr/>
        <a:lstStyle/>
        <a:p>
          <a:endParaRPr lang="pt-PT"/>
        </a:p>
      </dgm:t>
    </dgm:pt>
    <dgm:pt modelId="{5ECAAE81-8BF4-41C8-8129-B4BF9170271A}">
      <dgm:prSet phldrT="[Texto]"/>
      <dgm:spPr/>
      <dgm:t>
        <a:bodyPr/>
        <a:lstStyle/>
        <a:p>
          <a:r>
            <a:rPr lang="pt-PT" dirty="0" smtClean="0"/>
            <a:t>Desvantagens</a:t>
          </a:r>
          <a:endParaRPr lang="pt-PT" dirty="0"/>
        </a:p>
      </dgm:t>
    </dgm:pt>
    <dgm:pt modelId="{B9DBCD36-EE83-428A-BA48-A0CE556394CF}" type="parTrans" cxnId="{2E825D9E-AFD6-43F7-B7A6-285D5452688C}">
      <dgm:prSet/>
      <dgm:spPr/>
      <dgm:t>
        <a:bodyPr/>
        <a:lstStyle/>
        <a:p>
          <a:endParaRPr lang="pt-PT"/>
        </a:p>
      </dgm:t>
    </dgm:pt>
    <dgm:pt modelId="{09D15B5E-ADCF-45B1-B876-CE0959B1811C}" type="sibTrans" cxnId="{2E825D9E-AFD6-43F7-B7A6-285D5452688C}">
      <dgm:prSet/>
      <dgm:spPr/>
      <dgm:t>
        <a:bodyPr/>
        <a:lstStyle/>
        <a:p>
          <a:endParaRPr lang="pt-PT"/>
        </a:p>
      </dgm:t>
    </dgm:pt>
    <dgm:pt modelId="{07E1F9FB-5D90-48FB-B414-B4123A2259F1}">
      <dgm:prSet phldrT="[Texto]"/>
      <dgm:spPr/>
      <dgm:t>
        <a:bodyPr/>
        <a:lstStyle/>
        <a:p>
          <a:r>
            <a:rPr lang="pt-PT" dirty="0" smtClean="0"/>
            <a:t>Partilha de lucro</a:t>
          </a:r>
          <a:endParaRPr lang="pt-PT" dirty="0"/>
        </a:p>
      </dgm:t>
    </dgm:pt>
    <dgm:pt modelId="{1DF3D460-AF2B-40A3-9EEE-1C002F22FE14}" type="parTrans" cxnId="{AEC292EE-5F4F-40CC-B747-2341E8476069}">
      <dgm:prSet/>
      <dgm:spPr/>
      <dgm:t>
        <a:bodyPr/>
        <a:lstStyle/>
        <a:p>
          <a:endParaRPr lang="pt-PT"/>
        </a:p>
      </dgm:t>
    </dgm:pt>
    <dgm:pt modelId="{1E07BA6A-1B30-4010-BB9D-8E55CFF15E7D}" type="sibTrans" cxnId="{AEC292EE-5F4F-40CC-B747-2341E8476069}">
      <dgm:prSet/>
      <dgm:spPr/>
      <dgm:t>
        <a:bodyPr/>
        <a:lstStyle/>
        <a:p>
          <a:endParaRPr lang="pt-PT"/>
        </a:p>
      </dgm:t>
    </dgm:pt>
    <dgm:pt modelId="{5C0E9861-6E0F-4BEA-9216-4DE354D32595}">
      <dgm:prSet phldrT="[Texto]"/>
      <dgm:spPr/>
      <dgm:t>
        <a:bodyPr/>
        <a:lstStyle/>
        <a:p>
          <a:r>
            <a:rPr lang="pt-PT" dirty="0" smtClean="0"/>
            <a:t>Partilha</a:t>
          </a:r>
          <a:r>
            <a:rPr lang="pt-PT" baseline="0" dirty="0" smtClean="0"/>
            <a:t> de controlo</a:t>
          </a:r>
          <a:endParaRPr lang="pt-PT" dirty="0"/>
        </a:p>
      </dgm:t>
    </dgm:pt>
    <dgm:pt modelId="{7942251A-E177-4806-8F89-85E62D77407F}" type="parTrans" cxnId="{F2DF8B52-9CCE-4E8E-9B7A-9D002D1CB925}">
      <dgm:prSet/>
      <dgm:spPr/>
      <dgm:t>
        <a:bodyPr/>
        <a:lstStyle/>
        <a:p>
          <a:endParaRPr lang="pt-PT"/>
        </a:p>
      </dgm:t>
    </dgm:pt>
    <dgm:pt modelId="{8679704C-D4F0-4E55-9685-9B51501125B0}" type="sibTrans" cxnId="{F2DF8B52-9CCE-4E8E-9B7A-9D002D1CB925}">
      <dgm:prSet/>
      <dgm:spPr/>
      <dgm:t>
        <a:bodyPr/>
        <a:lstStyle/>
        <a:p>
          <a:endParaRPr lang="pt-PT"/>
        </a:p>
      </dgm:t>
    </dgm:pt>
    <dgm:pt modelId="{7C7B9B24-6FC8-42AC-8AFA-99923C1E346C}">
      <dgm:prSet phldrT="[Texto]"/>
      <dgm:spPr/>
      <dgm:t>
        <a:bodyPr/>
        <a:lstStyle/>
        <a:p>
          <a:r>
            <a:rPr lang="pt-PT" dirty="0" smtClean="0"/>
            <a:t>Demasiada visibilidade</a:t>
          </a:r>
          <a:endParaRPr lang="pt-PT" dirty="0"/>
        </a:p>
      </dgm:t>
    </dgm:pt>
    <dgm:pt modelId="{D134DDF0-3214-46B3-B312-50E5E6323436}" type="parTrans" cxnId="{DFC20284-A53E-4A4D-86BA-88705FB3BE7B}">
      <dgm:prSet/>
      <dgm:spPr/>
      <dgm:t>
        <a:bodyPr/>
        <a:lstStyle/>
        <a:p>
          <a:endParaRPr lang="pt-PT"/>
        </a:p>
      </dgm:t>
    </dgm:pt>
    <dgm:pt modelId="{8A867D9C-AE57-48BE-BCAC-0234AF720517}" type="sibTrans" cxnId="{DFC20284-A53E-4A4D-86BA-88705FB3BE7B}">
      <dgm:prSet/>
      <dgm:spPr/>
      <dgm:t>
        <a:bodyPr/>
        <a:lstStyle/>
        <a:p>
          <a:endParaRPr lang="pt-PT"/>
        </a:p>
      </dgm:t>
    </dgm:pt>
    <dgm:pt modelId="{96E0B218-8B7E-4C37-AC9B-A322F99DD0B4}">
      <dgm:prSet phldrT="[Texto]"/>
      <dgm:spPr/>
      <dgm:t>
        <a:bodyPr/>
        <a:lstStyle/>
        <a:p>
          <a:r>
            <a:rPr lang="pt-PT" dirty="0" smtClean="0"/>
            <a:t>Maior disciplina de gestão</a:t>
          </a:r>
          <a:endParaRPr lang="pt-PT" dirty="0"/>
        </a:p>
      </dgm:t>
    </dgm:pt>
    <dgm:pt modelId="{4B0F412D-D139-40E0-B264-B50A79BAB482}" type="parTrans" cxnId="{3723E423-51D3-455A-B729-6481495C92D4}">
      <dgm:prSet/>
      <dgm:spPr/>
      <dgm:t>
        <a:bodyPr/>
        <a:lstStyle/>
        <a:p>
          <a:endParaRPr lang="pt-PT"/>
        </a:p>
      </dgm:t>
    </dgm:pt>
    <dgm:pt modelId="{C9240893-EB98-4E09-A977-37DBF1047727}" type="sibTrans" cxnId="{3723E423-51D3-455A-B729-6481495C92D4}">
      <dgm:prSet/>
      <dgm:spPr/>
      <dgm:t>
        <a:bodyPr/>
        <a:lstStyle/>
        <a:p>
          <a:endParaRPr lang="pt-PT"/>
        </a:p>
      </dgm:t>
    </dgm:pt>
    <dgm:pt modelId="{BE886AA3-2423-43CD-8F47-30766468F0BA}" type="pres">
      <dgm:prSet presAssocID="{1ABFCC04-055C-4C14-A1B2-2F3938250A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DC7094A8-444C-4C09-AE36-D4DCB0B36AB1}" type="pres">
      <dgm:prSet presAssocID="{CCA077F8-D846-4646-A873-AE3410068B3E}" presName="vertFlow" presStyleCnt="0"/>
      <dgm:spPr/>
    </dgm:pt>
    <dgm:pt modelId="{32074092-DC7E-4AE4-82AA-C7F467101E8A}" type="pres">
      <dgm:prSet presAssocID="{CCA077F8-D846-4646-A873-AE3410068B3E}" presName="header" presStyleLbl="node1" presStyleIdx="0" presStyleCnt="2"/>
      <dgm:spPr/>
      <dgm:t>
        <a:bodyPr/>
        <a:lstStyle/>
        <a:p>
          <a:endParaRPr lang="pt-PT"/>
        </a:p>
      </dgm:t>
    </dgm:pt>
    <dgm:pt modelId="{5D9007BB-A859-4C0C-BBC7-26397D3F7021}" type="pres">
      <dgm:prSet presAssocID="{86E7FE66-23A5-4B7C-95E4-0E863FF638E9}" presName="parTrans" presStyleLbl="sibTrans2D1" presStyleIdx="0" presStyleCnt="6"/>
      <dgm:spPr/>
      <dgm:t>
        <a:bodyPr/>
        <a:lstStyle/>
        <a:p>
          <a:endParaRPr lang="pt-PT"/>
        </a:p>
      </dgm:t>
    </dgm:pt>
    <dgm:pt modelId="{16342086-6BA1-4F09-8CF0-DE0D5761ADAF}" type="pres">
      <dgm:prSet presAssocID="{AD950372-897C-4728-940F-DFB83F416C0C}" presName="child" presStyleLbl="alignAccFollow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69890A6-DECA-4123-847B-90B7690BF903}" type="pres">
      <dgm:prSet presAssocID="{00C29210-0DB0-4AC7-BBB1-79B27B61B932}" presName="sibTrans" presStyleLbl="sibTrans2D1" presStyleIdx="1" presStyleCnt="6"/>
      <dgm:spPr/>
      <dgm:t>
        <a:bodyPr/>
        <a:lstStyle/>
        <a:p>
          <a:endParaRPr lang="pt-PT"/>
        </a:p>
      </dgm:t>
    </dgm:pt>
    <dgm:pt modelId="{5EF80EE1-8E29-41F1-8FCB-FF24823F8F7E}" type="pres">
      <dgm:prSet presAssocID="{0C9C8216-0B23-4777-8351-A44DB52209E0}" presName="child" presStyleLbl="alignAccFollow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0BA11A7-F813-430E-A971-FB716B2DC1E3}" type="pres">
      <dgm:prSet presAssocID="{5DB7B6B6-A3C2-4E28-9BD3-0BE95411AAD4}" presName="sibTrans" presStyleLbl="sibTrans2D1" presStyleIdx="2" presStyleCnt="6"/>
      <dgm:spPr/>
      <dgm:t>
        <a:bodyPr/>
        <a:lstStyle/>
        <a:p>
          <a:endParaRPr lang="pt-PT"/>
        </a:p>
      </dgm:t>
    </dgm:pt>
    <dgm:pt modelId="{10448C38-A551-4C22-915B-F6BEBE5A7BD5}" type="pres">
      <dgm:prSet presAssocID="{96E0B218-8B7E-4C37-AC9B-A322F99DD0B4}" presName="child" presStyleLbl="alignAccFollow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3329E36-C983-449E-9261-7C55C0CD0E0F}" type="pres">
      <dgm:prSet presAssocID="{CCA077F8-D846-4646-A873-AE3410068B3E}" presName="hSp" presStyleCnt="0"/>
      <dgm:spPr/>
    </dgm:pt>
    <dgm:pt modelId="{2F63DEB8-93C8-4019-B4DD-2D51F86F93DF}" type="pres">
      <dgm:prSet presAssocID="{5ECAAE81-8BF4-41C8-8129-B4BF9170271A}" presName="vertFlow" presStyleCnt="0"/>
      <dgm:spPr/>
    </dgm:pt>
    <dgm:pt modelId="{54DF2EEC-11FE-4841-BB19-D6370B209EA3}" type="pres">
      <dgm:prSet presAssocID="{5ECAAE81-8BF4-41C8-8129-B4BF9170271A}" presName="header" presStyleLbl="node1" presStyleIdx="1" presStyleCnt="2"/>
      <dgm:spPr/>
      <dgm:t>
        <a:bodyPr/>
        <a:lstStyle/>
        <a:p>
          <a:endParaRPr lang="pt-PT"/>
        </a:p>
      </dgm:t>
    </dgm:pt>
    <dgm:pt modelId="{DA09EEDE-5C79-4B4E-BC6B-71DF8FDCF4CC}" type="pres">
      <dgm:prSet presAssocID="{1DF3D460-AF2B-40A3-9EEE-1C002F22FE14}" presName="parTrans" presStyleLbl="sibTrans2D1" presStyleIdx="3" presStyleCnt="6"/>
      <dgm:spPr/>
      <dgm:t>
        <a:bodyPr/>
        <a:lstStyle/>
        <a:p>
          <a:endParaRPr lang="pt-PT"/>
        </a:p>
      </dgm:t>
    </dgm:pt>
    <dgm:pt modelId="{A2884AF5-C9F4-4265-9211-62E70A816126}" type="pres">
      <dgm:prSet presAssocID="{07E1F9FB-5D90-48FB-B414-B4123A2259F1}" presName="child" presStyleLbl="alignAccFollow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EC12E0C-F801-49BA-B457-86EA645E393F}" type="pres">
      <dgm:prSet presAssocID="{1E07BA6A-1B30-4010-BB9D-8E55CFF15E7D}" presName="sibTrans" presStyleLbl="sibTrans2D1" presStyleIdx="4" presStyleCnt="6"/>
      <dgm:spPr/>
      <dgm:t>
        <a:bodyPr/>
        <a:lstStyle/>
        <a:p>
          <a:endParaRPr lang="pt-PT"/>
        </a:p>
      </dgm:t>
    </dgm:pt>
    <dgm:pt modelId="{63D08BC4-E4B3-4EF7-BDD7-65128A2BB3D6}" type="pres">
      <dgm:prSet presAssocID="{5C0E9861-6E0F-4BEA-9216-4DE354D32595}" presName="child" presStyleLbl="alignAccFollow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BFF393-9D7D-42A1-81C3-3C3DA3B763D5}" type="pres">
      <dgm:prSet presAssocID="{8679704C-D4F0-4E55-9685-9B51501125B0}" presName="sibTrans" presStyleLbl="sibTrans2D1" presStyleIdx="5" presStyleCnt="6"/>
      <dgm:spPr/>
      <dgm:t>
        <a:bodyPr/>
        <a:lstStyle/>
        <a:p>
          <a:endParaRPr lang="pt-PT"/>
        </a:p>
      </dgm:t>
    </dgm:pt>
    <dgm:pt modelId="{57950459-85D2-4EDD-97F6-4E3B1D0DCFB7}" type="pres">
      <dgm:prSet presAssocID="{7C7B9B24-6FC8-42AC-8AFA-99923C1E346C}" presName="child" presStyleLbl="alignAccFollow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293B6E8C-3CF6-48F2-B8B5-BDF641D14125}" srcId="{CCA077F8-D846-4646-A873-AE3410068B3E}" destId="{AD950372-897C-4728-940F-DFB83F416C0C}" srcOrd="0" destOrd="0" parTransId="{86E7FE66-23A5-4B7C-95E4-0E863FF638E9}" sibTransId="{00C29210-0DB0-4AC7-BBB1-79B27B61B932}"/>
    <dgm:cxn modelId="{D0F292D6-87E9-40F4-A255-DD068A68E956}" type="presOf" srcId="{5DB7B6B6-A3C2-4E28-9BD3-0BE95411AAD4}" destId="{D0BA11A7-F813-430E-A971-FB716B2DC1E3}" srcOrd="0" destOrd="0" presId="urn:microsoft.com/office/officeart/2005/8/layout/lProcess1"/>
    <dgm:cxn modelId="{908FDB1E-86D9-4B3D-9C3E-35E2805152A8}" type="presOf" srcId="{1ABFCC04-055C-4C14-A1B2-2F3938250ABA}" destId="{BE886AA3-2423-43CD-8F47-30766468F0BA}" srcOrd="0" destOrd="0" presId="urn:microsoft.com/office/officeart/2005/8/layout/lProcess1"/>
    <dgm:cxn modelId="{8EA6927C-C804-48D0-9D64-539E13D781C1}" type="presOf" srcId="{00C29210-0DB0-4AC7-BBB1-79B27B61B932}" destId="{769890A6-DECA-4123-847B-90B7690BF903}" srcOrd="0" destOrd="0" presId="urn:microsoft.com/office/officeart/2005/8/layout/lProcess1"/>
    <dgm:cxn modelId="{F2DF8B52-9CCE-4E8E-9B7A-9D002D1CB925}" srcId="{5ECAAE81-8BF4-41C8-8129-B4BF9170271A}" destId="{5C0E9861-6E0F-4BEA-9216-4DE354D32595}" srcOrd="1" destOrd="0" parTransId="{7942251A-E177-4806-8F89-85E62D77407F}" sibTransId="{8679704C-D4F0-4E55-9685-9B51501125B0}"/>
    <dgm:cxn modelId="{B3A2E707-4A0A-457B-BE56-F81CC65F8336}" type="presOf" srcId="{8679704C-D4F0-4E55-9685-9B51501125B0}" destId="{ACBFF393-9D7D-42A1-81C3-3C3DA3B763D5}" srcOrd="0" destOrd="0" presId="urn:microsoft.com/office/officeart/2005/8/layout/lProcess1"/>
    <dgm:cxn modelId="{3723E423-51D3-455A-B729-6481495C92D4}" srcId="{CCA077F8-D846-4646-A873-AE3410068B3E}" destId="{96E0B218-8B7E-4C37-AC9B-A322F99DD0B4}" srcOrd="2" destOrd="0" parTransId="{4B0F412D-D139-40E0-B264-B50A79BAB482}" sibTransId="{C9240893-EB98-4E09-A977-37DBF1047727}"/>
    <dgm:cxn modelId="{8324163A-40A8-474B-B78F-785DE689A2E9}" type="presOf" srcId="{96E0B218-8B7E-4C37-AC9B-A322F99DD0B4}" destId="{10448C38-A551-4C22-915B-F6BEBE5A7BD5}" srcOrd="0" destOrd="0" presId="urn:microsoft.com/office/officeart/2005/8/layout/lProcess1"/>
    <dgm:cxn modelId="{65520CAF-741C-4783-93BD-BDC1179E3A4E}" srcId="{CCA077F8-D846-4646-A873-AE3410068B3E}" destId="{0C9C8216-0B23-4777-8351-A44DB52209E0}" srcOrd="1" destOrd="0" parTransId="{40FB4CD9-80D8-457E-B720-D883E50D785C}" sibTransId="{5DB7B6B6-A3C2-4E28-9BD3-0BE95411AAD4}"/>
    <dgm:cxn modelId="{82C51BC3-4D76-4918-9703-782748AA0AB6}" type="presOf" srcId="{0C9C8216-0B23-4777-8351-A44DB52209E0}" destId="{5EF80EE1-8E29-41F1-8FCB-FF24823F8F7E}" srcOrd="0" destOrd="0" presId="urn:microsoft.com/office/officeart/2005/8/layout/lProcess1"/>
    <dgm:cxn modelId="{AEC292EE-5F4F-40CC-B747-2341E8476069}" srcId="{5ECAAE81-8BF4-41C8-8129-B4BF9170271A}" destId="{07E1F9FB-5D90-48FB-B414-B4123A2259F1}" srcOrd="0" destOrd="0" parTransId="{1DF3D460-AF2B-40A3-9EEE-1C002F22FE14}" sibTransId="{1E07BA6A-1B30-4010-BB9D-8E55CFF15E7D}"/>
    <dgm:cxn modelId="{14F0600E-B3FD-4339-9E49-B917B3DC455B}" type="presOf" srcId="{1DF3D460-AF2B-40A3-9EEE-1C002F22FE14}" destId="{DA09EEDE-5C79-4B4E-BC6B-71DF8FDCF4CC}" srcOrd="0" destOrd="0" presId="urn:microsoft.com/office/officeart/2005/8/layout/lProcess1"/>
    <dgm:cxn modelId="{C9D1E8B8-75E1-4D7B-AB6F-97BA953D5E6A}" type="presOf" srcId="{7C7B9B24-6FC8-42AC-8AFA-99923C1E346C}" destId="{57950459-85D2-4EDD-97F6-4E3B1D0DCFB7}" srcOrd="0" destOrd="0" presId="urn:microsoft.com/office/officeart/2005/8/layout/lProcess1"/>
    <dgm:cxn modelId="{DFC20284-A53E-4A4D-86BA-88705FB3BE7B}" srcId="{5ECAAE81-8BF4-41C8-8129-B4BF9170271A}" destId="{7C7B9B24-6FC8-42AC-8AFA-99923C1E346C}" srcOrd="2" destOrd="0" parTransId="{D134DDF0-3214-46B3-B312-50E5E6323436}" sibTransId="{8A867D9C-AE57-48BE-BCAC-0234AF720517}"/>
    <dgm:cxn modelId="{3404B25D-6104-4630-BE57-1F7DC7C41C1D}" type="presOf" srcId="{07E1F9FB-5D90-48FB-B414-B4123A2259F1}" destId="{A2884AF5-C9F4-4265-9211-62E70A816126}" srcOrd="0" destOrd="0" presId="urn:microsoft.com/office/officeart/2005/8/layout/lProcess1"/>
    <dgm:cxn modelId="{7957AA7E-A56E-46BA-9BD8-0F4D5F8FF201}" type="presOf" srcId="{86E7FE66-23A5-4B7C-95E4-0E863FF638E9}" destId="{5D9007BB-A859-4C0C-BBC7-26397D3F7021}" srcOrd="0" destOrd="0" presId="urn:microsoft.com/office/officeart/2005/8/layout/lProcess1"/>
    <dgm:cxn modelId="{8EBFDA40-77B2-454F-9A55-0F9E0FE0E343}" type="presOf" srcId="{CCA077F8-D846-4646-A873-AE3410068B3E}" destId="{32074092-DC7E-4AE4-82AA-C7F467101E8A}" srcOrd="0" destOrd="0" presId="urn:microsoft.com/office/officeart/2005/8/layout/lProcess1"/>
    <dgm:cxn modelId="{C68C1BD4-7D6F-4AAC-AF12-E1AC484A3A66}" type="presOf" srcId="{AD950372-897C-4728-940F-DFB83F416C0C}" destId="{16342086-6BA1-4F09-8CF0-DE0D5761ADAF}" srcOrd="0" destOrd="0" presId="urn:microsoft.com/office/officeart/2005/8/layout/lProcess1"/>
    <dgm:cxn modelId="{2E825D9E-AFD6-43F7-B7A6-285D5452688C}" srcId="{1ABFCC04-055C-4C14-A1B2-2F3938250ABA}" destId="{5ECAAE81-8BF4-41C8-8129-B4BF9170271A}" srcOrd="1" destOrd="0" parTransId="{B9DBCD36-EE83-428A-BA48-A0CE556394CF}" sibTransId="{09D15B5E-ADCF-45B1-B876-CE0959B1811C}"/>
    <dgm:cxn modelId="{C87D8C81-8B30-470F-9DEC-CE03F4DFF8DD}" type="presOf" srcId="{1E07BA6A-1B30-4010-BB9D-8E55CFF15E7D}" destId="{2EC12E0C-F801-49BA-B457-86EA645E393F}" srcOrd="0" destOrd="0" presId="urn:microsoft.com/office/officeart/2005/8/layout/lProcess1"/>
    <dgm:cxn modelId="{B0F10A1F-AEE7-454E-8221-6A4E2FAAB1F4}" srcId="{1ABFCC04-055C-4C14-A1B2-2F3938250ABA}" destId="{CCA077F8-D846-4646-A873-AE3410068B3E}" srcOrd="0" destOrd="0" parTransId="{B268FA57-0C8E-4E6F-B7B2-B30118A54ACB}" sibTransId="{F8A8ECBB-5AF5-4213-B6BB-572792AC5EA0}"/>
    <dgm:cxn modelId="{660AE7CC-3BE4-4187-918F-DA2D06E43979}" type="presOf" srcId="{5ECAAE81-8BF4-41C8-8129-B4BF9170271A}" destId="{54DF2EEC-11FE-4841-BB19-D6370B209EA3}" srcOrd="0" destOrd="0" presId="urn:microsoft.com/office/officeart/2005/8/layout/lProcess1"/>
    <dgm:cxn modelId="{18DC2722-1BCD-49B1-B0E2-0B190E9C9CBE}" type="presOf" srcId="{5C0E9861-6E0F-4BEA-9216-4DE354D32595}" destId="{63D08BC4-E4B3-4EF7-BDD7-65128A2BB3D6}" srcOrd="0" destOrd="0" presId="urn:microsoft.com/office/officeart/2005/8/layout/lProcess1"/>
    <dgm:cxn modelId="{DC6C2968-AFB8-4CB7-BC3E-4360EEF43FFD}" type="presParOf" srcId="{BE886AA3-2423-43CD-8F47-30766468F0BA}" destId="{DC7094A8-444C-4C09-AE36-D4DCB0B36AB1}" srcOrd="0" destOrd="0" presId="urn:microsoft.com/office/officeart/2005/8/layout/lProcess1"/>
    <dgm:cxn modelId="{913A1A71-11D2-4945-A61E-708C92D56126}" type="presParOf" srcId="{DC7094A8-444C-4C09-AE36-D4DCB0B36AB1}" destId="{32074092-DC7E-4AE4-82AA-C7F467101E8A}" srcOrd="0" destOrd="0" presId="urn:microsoft.com/office/officeart/2005/8/layout/lProcess1"/>
    <dgm:cxn modelId="{75445417-F301-4D91-AB2B-496EA993FCCF}" type="presParOf" srcId="{DC7094A8-444C-4C09-AE36-D4DCB0B36AB1}" destId="{5D9007BB-A859-4C0C-BBC7-26397D3F7021}" srcOrd="1" destOrd="0" presId="urn:microsoft.com/office/officeart/2005/8/layout/lProcess1"/>
    <dgm:cxn modelId="{0FD93B74-BF9F-4FF8-8133-334E40F3B894}" type="presParOf" srcId="{DC7094A8-444C-4C09-AE36-D4DCB0B36AB1}" destId="{16342086-6BA1-4F09-8CF0-DE0D5761ADAF}" srcOrd="2" destOrd="0" presId="urn:microsoft.com/office/officeart/2005/8/layout/lProcess1"/>
    <dgm:cxn modelId="{D8805434-C166-416E-8B1C-58CAC71BCC40}" type="presParOf" srcId="{DC7094A8-444C-4C09-AE36-D4DCB0B36AB1}" destId="{769890A6-DECA-4123-847B-90B7690BF903}" srcOrd="3" destOrd="0" presId="urn:microsoft.com/office/officeart/2005/8/layout/lProcess1"/>
    <dgm:cxn modelId="{57894194-8BC1-4C3F-ABE1-6F1C17BB2979}" type="presParOf" srcId="{DC7094A8-444C-4C09-AE36-D4DCB0B36AB1}" destId="{5EF80EE1-8E29-41F1-8FCB-FF24823F8F7E}" srcOrd="4" destOrd="0" presId="urn:microsoft.com/office/officeart/2005/8/layout/lProcess1"/>
    <dgm:cxn modelId="{42A15356-290C-4B3E-AD45-6DA5ACF35EEA}" type="presParOf" srcId="{DC7094A8-444C-4C09-AE36-D4DCB0B36AB1}" destId="{D0BA11A7-F813-430E-A971-FB716B2DC1E3}" srcOrd="5" destOrd="0" presId="urn:microsoft.com/office/officeart/2005/8/layout/lProcess1"/>
    <dgm:cxn modelId="{66B761E4-22FB-40C2-A1AC-E0F706FCB0F7}" type="presParOf" srcId="{DC7094A8-444C-4C09-AE36-D4DCB0B36AB1}" destId="{10448C38-A551-4C22-915B-F6BEBE5A7BD5}" srcOrd="6" destOrd="0" presId="urn:microsoft.com/office/officeart/2005/8/layout/lProcess1"/>
    <dgm:cxn modelId="{C5750279-61FF-4530-ABC5-C913F13B0245}" type="presParOf" srcId="{BE886AA3-2423-43CD-8F47-30766468F0BA}" destId="{93329E36-C983-449E-9261-7C55C0CD0E0F}" srcOrd="1" destOrd="0" presId="urn:microsoft.com/office/officeart/2005/8/layout/lProcess1"/>
    <dgm:cxn modelId="{1841641A-E8C9-4DE3-8FD6-01D78FC5F94E}" type="presParOf" srcId="{BE886AA3-2423-43CD-8F47-30766468F0BA}" destId="{2F63DEB8-93C8-4019-B4DD-2D51F86F93DF}" srcOrd="2" destOrd="0" presId="urn:microsoft.com/office/officeart/2005/8/layout/lProcess1"/>
    <dgm:cxn modelId="{C7B37315-C58B-4077-9760-AE0CDAFD479F}" type="presParOf" srcId="{2F63DEB8-93C8-4019-B4DD-2D51F86F93DF}" destId="{54DF2EEC-11FE-4841-BB19-D6370B209EA3}" srcOrd="0" destOrd="0" presId="urn:microsoft.com/office/officeart/2005/8/layout/lProcess1"/>
    <dgm:cxn modelId="{21A8018D-1D2A-4EA1-99EF-23253E28F8EA}" type="presParOf" srcId="{2F63DEB8-93C8-4019-B4DD-2D51F86F93DF}" destId="{DA09EEDE-5C79-4B4E-BC6B-71DF8FDCF4CC}" srcOrd="1" destOrd="0" presId="urn:microsoft.com/office/officeart/2005/8/layout/lProcess1"/>
    <dgm:cxn modelId="{9B4D8752-3D72-424F-B1BD-8955A76674D5}" type="presParOf" srcId="{2F63DEB8-93C8-4019-B4DD-2D51F86F93DF}" destId="{A2884AF5-C9F4-4265-9211-62E70A816126}" srcOrd="2" destOrd="0" presId="urn:microsoft.com/office/officeart/2005/8/layout/lProcess1"/>
    <dgm:cxn modelId="{5958CA9D-526B-4085-95A1-A350DE1B93D2}" type="presParOf" srcId="{2F63DEB8-93C8-4019-B4DD-2D51F86F93DF}" destId="{2EC12E0C-F801-49BA-B457-86EA645E393F}" srcOrd="3" destOrd="0" presId="urn:microsoft.com/office/officeart/2005/8/layout/lProcess1"/>
    <dgm:cxn modelId="{D02E59E8-67C2-47CA-BE4F-176D05567AA8}" type="presParOf" srcId="{2F63DEB8-93C8-4019-B4DD-2D51F86F93DF}" destId="{63D08BC4-E4B3-4EF7-BDD7-65128A2BB3D6}" srcOrd="4" destOrd="0" presId="urn:microsoft.com/office/officeart/2005/8/layout/lProcess1"/>
    <dgm:cxn modelId="{41C248FD-F4B3-4E87-A227-5DEDCB88C749}" type="presParOf" srcId="{2F63DEB8-93C8-4019-B4DD-2D51F86F93DF}" destId="{ACBFF393-9D7D-42A1-81C3-3C3DA3B763D5}" srcOrd="5" destOrd="0" presId="urn:microsoft.com/office/officeart/2005/8/layout/lProcess1"/>
    <dgm:cxn modelId="{1DCC1D84-6B6C-4C04-836B-22E9B826C18C}" type="presParOf" srcId="{2F63DEB8-93C8-4019-B4DD-2D51F86F93DF}" destId="{57950459-85D2-4EDD-97F6-4E3B1D0DCFB7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74092-DC7E-4AE4-82AA-C7F467101E8A}">
      <dsp:nvSpPr>
        <dsp:cNvPr id="0" name=""/>
        <dsp:cNvSpPr/>
      </dsp:nvSpPr>
      <dsp:spPr>
        <a:xfrm>
          <a:off x="3447" y="412108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300" kern="1200" dirty="0" smtClean="0"/>
            <a:t>Vantagens</a:t>
          </a:r>
          <a:endParaRPr lang="pt-PT" sz="4300" kern="1200" dirty="0"/>
        </a:p>
      </dsp:txBody>
      <dsp:txXfrm>
        <a:off x="27157" y="435818"/>
        <a:ext cx="3190681" cy="762105"/>
      </dsp:txXfrm>
    </dsp:sp>
    <dsp:sp modelId="{5D9007BB-A859-4C0C-BBC7-26397D3F7021}">
      <dsp:nvSpPr>
        <dsp:cNvPr id="0" name=""/>
        <dsp:cNvSpPr/>
      </dsp:nvSpPr>
      <dsp:spPr>
        <a:xfrm rot="5400000">
          <a:off x="1551664" y="1292467"/>
          <a:ext cx="141666" cy="14166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342086-6BA1-4F09-8CF0-DE0D5761ADAF}">
      <dsp:nvSpPr>
        <dsp:cNvPr id="0" name=""/>
        <dsp:cNvSpPr/>
      </dsp:nvSpPr>
      <dsp:spPr>
        <a:xfrm>
          <a:off x="3447" y="1504967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Obtenção de financiamento</a:t>
          </a:r>
          <a:endParaRPr lang="pt-PT" sz="2600" kern="1200" dirty="0"/>
        </a:p>
      </dsp:txBody>
      <dsp:txXfrm>
        <a:off x="27157" y="1528677"/>
        <a:ext cx="3190681" cy="762105"/>
      </dsp:txXfrm>
    </dsp:sp>
    <dsp:sp modelId="{769890A6-DECA-4123-847B-90B7690BF903}">
      <dsp:nvSpPr>
        <dsp:cNvPr id="0" name=""/>
        <dsp:cNvSpPr/>
      </dsp:nvSpPr>
      <dsp:spPr>
        <a:xfrm rot="5400000">
          <a:off x="1551664" y="2385326"/>
          <a:ext cx="141666" cy="14166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-217921"/>
            <a:satOff val="1901"/>
            <a:lumOff val="12468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F80EE1-8E29-41F1-8FCB-FF24823F8F7E}">
      <dsp:nvSpPr>
        <dsp:cNvPr id="0" name=""/>
        <dsp:cNvSpPr/>
      </dsp:nvSpPr>
      <dsp:spPr>
        <a:xfrm>
          <a:off x="3447" y="2597826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Maior prestígio</a:t>
          </a:r>
          <a:endParaRPr lang="pt-PT" sz="2600" kern="1200" dirty="0"/>
        </a:p>
      </dsp:txBody>
      <dsp:txXfrm>
        <a:off x="27157" y="2621536"/>
        <a:ext cx="3190681" cy="762105"/>
      </dsp:txXfrm>
    </dsp:sp>
    <dsp:sp modelId="{D0BA11A7-F813-430E-A971-FB716B2DC1E3}">
      <dsp:nvSpPr>
        <dsp:cNvPr id="0" name=""/>
        <dsp:cNvSpPr/>
      </dsp:nvSpPr>
      <dsp:spPr>
        <a:xfrm rot="5400000">
          <a:off x="1551664" y="3478185"/>
          <a:ext cx="141666" cy="14166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-435842"/>
            <a:satOff val="3802"/>
            <a:lumOff val="2493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448C38-A551-4C22-915B-F6BEBE5A7BD5}">
      <dsp:nvSpPr>
        <dsp:cNvPr id="0" name=""/>
        <dsp:cNvSpPr/>
      </dsp:nvSpPr>
      <dsp:spPr>
        <a:xfrm>
          <a:off x="3447" y="3690686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Maior disciplina de gestão</a:t>
          </a:r>
          <a:endParaRPr lang="pt-PT" sz="2600" kern="1200" dirty="0"/>
        </a:p>
      </dsp:txBody>
      <dsp:txXfrm>
        <a:off x="27157" y="3714396"/>
        <a:ext cx="3190681" cy="762105"/>
      </dsp:txXfrm>
    </dsp:sp>
    <dsp:sp modelId="{54DF2EEC-11FE-4841-BB19-D6370B209EA3}">
      <dsp:nvSpPr>
        <dsp:cNvPr id="0" name=""/>
        <dsp:cNvSpPr/>
      </dsp:nvSpPr>
      <dsp:spPr>
        <a:xfrm>
          <a:off x="3694883" y="412108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-672105"/>
            <a:satOff val="3712"/>
            <a:lumOff val="5072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300" kern="1200" dirty="0" smtClean="0"/>
            <a:t>Desvantagens</a:t>
          </a:r>
          <a:endParaRPr lang="pt-PT" sz="4300" kern="1200" dirty="0"/>
        </a:p>
      </dsp:txBody>
      <dsp:txXfrm>
        <a:off x="3718593" y="435818"/>
        <a:ext cx="3190681" cy="762105"/>
      </dsp:txXfrm>
    </dsp:sp>
    <dsp:sp modelId="{DA09EEDE-5C79-4B4E-BC6B-71DF8FDCF4CC}">
      <dsp:nvSpPr>
        <dsp:cNvPr id="0" name=""/>
        <dsp:cNvSpPr/>
      </dsp:nvSpPr>
      <dsp:spPr>
        <a:xfrm rot="5400000">
          <a:off x="5243100" y="1292467"/>
          <a:ext cx="141666" cy="14166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-653763"/>
            <a:satOff val="5703"/>
            <a:lumOff val="3740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884AF5-C9F4-4265-9211-62E70A816126}">
      <dsp:nvSpPr>
        <dsp:cNvPr id="0" name=""/>
        <dsp:cNvSpPr/>
      </dsp:nvSpPr>
      <dsp:spPr>
        <a:xfrm>
          <a:off x="3694883" y="1504967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Partilha de lucro</a:t>
          </a:r>
          <a:endParaRPr lang="pt-PT" sz="2600" kern="1200" dirty="0"/>
        </a:p>
      </dsp:txBody>
      <dsp:txXfrm>
        <a:off x="3718593" y="1528677"/>
        <a:ext cx="3190681" cy="762105"/>
      </dsp:txXfrm>
    </dsp:sp>
    <dsp:sp modelId="{2EC12E0C-F801-49BA-B457-86EA645E393F}">
      <dsp:nvSpPr>
        <dsp:cNvPr id="0" name=""/>
        <dsp:cNvSpPr/>
      </dsp:nvSpPr>
      <dsp:spPr>
        <a:xfrm rot="5400000">
          <a:off x="5243100" y="2385326"/>
          <a:ext cx="141666" cy="14166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-435842"/>
            <a:satOff val="3802"/>
            <a:lumOff val="2493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D08BC4-E4B3-4EF7-BDD7-65128A2BB3D6}">
      <dsp:nvSpPr>
        <dsp:cNvPr id="0" name=""/>
        <dsp:cNvSpPr/>
      </dsp:nvSpPr>
      <dsp:spPr>
        <a:xfrm>
          <a:off x="3694883" y="2597826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Partilha</a:t>
          </a:r>
          <a:r>
            <a:rPr lang="pt-PT" sz="2600" kern="1200" baseline="0" dirty="0" smtClean="0"/>
            <a:t> de controlo</a:t>
          </a:r>
          <a:endParaRPr lang="pt-PT" sz="2600" kern="1200" dirty="0"/>
        </a:p>
      </dsp:txBody>
      <dsp:txXfrm>
        <a:off x="3718593" y="2621536"/>
        <a:ext cx="3190681" cy="762105"/>
      </dsp:txXfrm>
    </dsp:sp>
    <dsp:sp modelId="{ACBFF393-9D7D-42A1-81C3-3C3DA3B763D5}">
      <dsp:nvSpPr>
        <dsp:cNvPr id="0" name=""/>
        <dsp:cNvSpPr/>
      </dsp:nvSpPr>
      <dsp:spPr>
        <a:xfrm rot="5400000">
          <a:off x="5243100" y="3478185"/>
          <a:ext cx="141666" cy="14166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-217921"/>
            <a:satOff val="1901"/>
            <a:lumOff val="12468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950459-85D2-4EDD-97F6-4E3B1D0DCFB7}">
      <dsp:nvSpPr>
        <dsp:cNvPr id="0" name=""/>
        <dsp:cNvSpPr/>
      </dsp:nvSpPr>
      <dsp:spPr>
        <a:xfrm>
          <a:off x="3694883" y="3690686"/>
          <a:ext cx="3238101" cy="8095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Demasiada visibilidade</a:t>
          </a:r>
          <a:endParaRPr lang="pt-PT" sz="2600" kern="1200" dirty="0"/>
        </a:p>
      </dsp:txBody>
      <dsp:txXfrm>
        <a:off x="3718593" y="3714396"/>
        <a:ext cx="3190681" cy="76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2E91F-5AAC-4ED2-A0DE-FBC4B6BD2F3A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E74A9-CBCF-4EC1-83B0-D306F006E117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3060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ontrato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pt.wikipedia.org/wiki/BM&amp;F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9207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2350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177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Exemplos:</a:t>
            </a:r>
          </a:p>
          <a:p>
            <a:r>
              <a:rPr lang="pt-PT" dirty="0" smtClean="0"/>
              <a:t>NASDAQ100 (US)</a:t>
            </a:r>
          </a:p>
          <a:p>
            <a:r>
              <a:rPr lang="pt-PT" dirty="0" smtClean="0"/>
              <a:t>CAC40 (França)</a:t>
            </a:r>
          </a:p>
          <a:p>
            <a:r>
              <a:rPr lang="pt-PT" dirty="0" smtClean="0"/>
              <a:t>Standard</a:t>
            </a:r>
            <a:r>
              <a:rPr lang="pt-PT" baseline="0" dirty="0" smtClean="0"/>
              <a:t> &amp; </a:t>
            </a:r>
            <a:r>
              <a:rPr lang="pt-PT" baseline="0" dirty="0" err="1" smtClean="0"/>
              <a:t>Poor</a:t>
            </a:r>
            <a:r>
              <a:rPr lang="pt-PT" baseline="0" dirty="0" smtClean="0"/>
              <a:t> 500 (US)</a:t>
            </a:r>
          </a:p>
          <a:p>
            <a:r>
              <a:rPr lang="pt-PT" baseline="0" dirty="0" smtClean="0"/>
              <a:t>IBEX35 (Espanha)</a:t>
            </a:r>
          </a:p>
          <a:p>
            <a:endParaRPr lang="pt-PT" baseline="0" dirty="0" smtClean="0"/>
          </a:p>
          <a:p>
            <a:r>
              <a:rPr lang="pt-PT" baseline="0" dirty="0" smtClean="0"/>
              <a:t>Mercado </a:t>
            </a:r>
            <a:r>
              <a:rPr lang="pt-PT" baseline="0" dirty="0" err="1" smtClean="0"/>
              <a:t>Secundario</a:t>
            </a:r>
            <a:endParaRPr lang="pt-PT" dirty="0" smtClean="0"/>
          </a:p>
          <a:p>
            <a:r>
              <a:rPr lang="pt-PT" dirty="0" smtClean="0"/>
              <a:t>DAX30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2 –</a:t>
            </a:r>
            <a:r>
              <a:rPr lang="pt-PT" baseline="0" dirty="0" smtClean="0"/>
              <a:t> cotadas na bolsa de valores de Lisboa</a:t>
            </a:r>
          </a:p>
          <a:p>
            <a:r>
              <a:rPr lang="pt-PT" dirty="0" smtClean="0"/>
              <a:t>3 – evolução do preço dessas </a:t>
            </a:r>
            <a:r>
              <a:rPr lang="pt-PT" dirty="0" err="1" smtClean="0"/>
              <a:t>acções</a:t>
            </a:r>
            <a:endParaRPr lang="pt-PT" dirty="0" smtClean="0"/>
          </a:p>
          <a:p>
            <a:r>
              <a:rPr lang="pt-PT" dirty="0" smtClean="0"/>
              <a:t>4-</a:t>
            </a:r>
            <a:r>
              <a:rPr lang="pt-PT" dirty="0" smtClean="0">
                <a:hlinkClick r:id="rId3" action="ppaction://hlinkfile" tooltip="Contrato"/>
              </a:rPr>
              <a:t>contratos</a:t>
            </a:r>
            <a:r>
              <a:rPr lang="pt-PT" dirty="0" smtClean="0"/>
              <a:t> de compra e venda padronizados, notadamente no que se refere às características do produto negociado, conforme regulamentação da </a:t>
            </a:r>
            <a:r>
              <a:rPr lang="pt-PT" dirty="0" smtClean="0">
                <a:hlinkClick r:id="rId4" action="ppaction://hlinkfile" tooltip="BM&amp;F"/>
              </a:rPr>
              <a:t>Bolsa</a:t>
            </a:r>
            <a:r>
              <a:rPr lang="pt-PT" dirty="0" smtClean="0"/>
              <a:t>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535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1- Se as operações lançadas tiverem sucesso, as cotadas alvo da oferta(Brisa) poderão ser retiradas de bolsa; sendo os</a:t>
            </a:r>
            <a:r>
              <a:rPr lang="pt-PT" baseline="0" dirty="0" smtClean="0"/>
              <a:t> </a:t>
            </a:r>
            <a:r>
              <a:rPr lang="pt-PT" baseline="0" dirty="0" err="1" smtClean="0"/>
              <a:t>accionistas</a:t>
            </a:r>
            <a:r>
              <a:rPr lang="pt-PT" baseline="0" dirty="0" smtClean="0"/>
              <a:t> maioritários o grupo Mello e o Fundo </a:t>
            </a:r>
            <a:r>
              <a:rPr lang="pt-PT" baseline="0" dirty="0" err="1" smtClean="0"/>
              <a:t>Arcus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2- os dois </a:t>
            </a:r>
            <a:r>
              <a:rPr lang="pt-PT" baseline="0" dirty="0" err="1" smtClean="0"/>
              <a:t>accionistas</a:t>
            </a:r>
            <a:r>
              <a:rPr lang="pt-PT" baseline="0" dirty="0" smtClean="0"/>
              <a:t> querem ter a maior parte das </a:t>
            </a:r>
            <a:r>
              <a:rPr lang="pt-PT" baseline="0" dirty="0" err="1" smtClean="0"/>
              <a:t>acções</a:t>
            </a:r>
            <a:r>
              <a:rPr lang="pt-PT" baseline="0" dirty="0" smtClean="0"/>
              <a:t> da Brisa</a:t>
            </a:r>
          </a:p>
          <a:p>
            <a:endParaRPr lang="pt-PT" baseline="0" dirty="0" smtClean="0"/>
          </a:p>
          <a:p>
            <a:r>
              <a:rPr lang="pt-PT" baseline="0" dirty="0" smtClean="0"/>
              <a:t>3- No último ano o valor das </a:t>
            </a:r>
            <a:r>
              <a:rPr lang="pt-PT" baseline="0" dirty="0" err="1" smtClean="0"/>
              <a:t>transacções</a:t>
            </a:r>
            <a:r>
              <a:rPr lang="pt-PT" baseline="0" dirty="0" smtClean="0"/>
              <a:t> das </a:t>
            </a:r>
            <a:r>
              <a:rPr lang="pt-PT" baseline="0" dirty="0" err="1" smtClean="0"/>
              <a:t>acções</a:t>
            </a:r>
            <a:r>
              <a:rPr lang="pt-PT" baseline="0" dirty="0" smtClean="0"/>
              <a:t> foi de 29 milhões de euros; seguindo-se da Sonae Capital(10.68M) e da Nova Base(10.67M) </a:t>
            </a:r>
          </a:p>
          <a:p>
            <a:endParaRPr lang="pt-PT" baseline="0" dirty="0" smtClean="0"/>
          </a:p>
          <a:p>
            <a:r>
              <a:rPr lang="pt-PT" baseline="0" dirty="0" smtClean="0"/>
              <a:t>4- Depois houve uma opa à </a:t>
            </a:r>
            <a:r>
              <a:rPr lang="pt-PT" baseline="0" dirty="0" err="1" smtClean="0"/>
              <a:t>cimpor</a:t>
            </a:r>
            <a:r>
              <a:rPr lang="pt-PT" baseline="0" dirty="0" smtClean="0"/>
              <a:t>, e os </a:t>
            </a:r>
            <a:r>
              <a:rPr lang="pt-PT" baseline="0" dirty="0" err="1" smtClean="0"/>
              <a:t>subsistituos</a:t>
            </a:r>
            <a:r>
              <a:rPr lang="pt-PT" baseline="0" dirty="0" smtClean="0"/>
              <a:t> são os mesmos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1- por via do reforço do capital próprio (</a:t>
            </a:r>
            <a:r>
              <a:rPr lang="pt-PT" dirty="0" err="1" smtClean="0"/>
              <a:t>acções</a:t>
            </a:r>
            <a:r>
              <a:rPr lang="pt-PT" dirty="0" smtClean="0"/>
              <a:t>)</a:t>
            </a:r>
          </a:p>
          <a:p>
            <a:r>
              <a:rPr lang="pt-PT" baseline="0" dirty="0" smtClean="0"/>
              <a:t>    por via do capital alheio (obrigação)</a:t>
            </a:r>
          </a:p>
          <a:p>
            <a:r>
              <a:rPr lang="pt-PT" baseline="0" dirty="0" smtClean="0"/>
              <a:t>2-&gt; visibilidade, credibilidade, notoriedade de modo a atraís mais investidores</a:t>
            </a:r>
          </a:p>
          <a:p>
            <a:r>
              <a:rPr lang="pt-PT" baseline="0" dirty="0" smtClean="0"/>
              <a:t>3- as exigências de transparência e informação dos investidores e analistas obrigam a melhor organização interna</a:t>
            </a:r>
          </a:p>
          <a:p>
            <a:endParaRPr lang="pt-PT" baseline="0" dirty="0" smtClean="0"/>
          </a:p>
          <a:p>
            <a:r>
              <a:rPr lang="pt-PT" baseline="0" dirty="0" smtClean="0"/>
              <a:t>((As vantagens de não estar cotada são as desvantagens de estar cotada.))</a:t>
            </a:r>
          </a:p>
          <a:p>
            <a:endParaRPr lang="pt-PT" baseline="0" dirty="0" smtClean="0"/>
          </a:p>
          <a:p>
            <a:r>
              <a:rPr lang="pt-PT" baseline="0" dirty="0" smtClean="0"/>
              <a:t>4- com um leque mais vasto de investidores , em função da percentagem de capital vendido em bolsa</a:t>
            </a:r>
          </a:p>
          <a:p>
            <a:r>
              <a:rPr lang="pt-PT" baseline="0" dirty="0" smtClean="0"/>
              <a:t>5- em função da percentagem do capital vendido em bolsa</a:t>
            </a:r>
          </a:p>
          <a:p>
            <a:r>
              <a:rPr lang="pt-PT" baseline="0" dirty="0" smtClean="0"/>
              <a:t>6-  (exposição) devido a prestação regular de informação ao mercado que pode não ser desejada – contabilidade auditada trimestral.</a:t>
            </a:r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21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E74A9-CBCF-4EC1-83B0-D306F006E117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005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20" name="Marcador de Posição do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6" name="Rec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Anel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Marcador de Posição do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o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4" name="Marcador de Posição d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C8D91A-6EC6-45B8-A9D8-E1DAA5C6C974}" type="datetimeFigureOut">
              <a:rPr lang="pt-PT" smtClean="0"/>
              <a:pPr/>
              <a:t>16-04-2012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902BC6-5B34-4A5E-8DE0-96A18AC7DEE2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5" name="Rec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Oferta_p%C3%BAblica_de_aquisi%C3%A7%C3%A3o" TargetMode="External"/><Relationship Id="rId3" Type="http://schemas.openxmlformats.org/officeDocument/2006/relationships/hyperlink" Target="http://economico.sapo.pt/noticias/banif-espreita-oportunidade-no-psi-20-com-saida-da-brisa_142088.html" TargetMode="External"/><Relationship Id="rId7" Type="http://schemas.openxmlformats.org/officeDocument/2006/relationships/hyperlink" Target="http://www.euronext.com/landing/indexMarket-18812-EN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-learning.iscte-iul.pt/bbcswebdav/pid-25693-dt-content-rid61239_1/courses/2011_L50252_8029eD1/Guiao_T_004_IF_1112(1).pdf" TargetMode="External"/><Relationship Id="rId5" Type="http://schemas.openxmlformats.org/officeDocument/2006/relationships/hyperlink" Target="http://pt.wikipedia.org/wiki/Contrato_de_futuros" TargetMode="External"/><Relationship Id="rId4" Type="http://schemas.openxmlformats.org/officeDocument/2006/relationships/hyperlink" Target="http://www.apb.pt/conhecer_a_banca/saber_mais/accoes/cotacao_em_bol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28986" y="90872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pt-PT" sz="6000" dirty="0" smtClean="0"/>
              <a:t>Finanças</a:t>
            </a:r>
            <a:endParaRPr lang="pt-PT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12160" y="4843916"/>
            <a:ext cx="7406640" cy="1800200"/>
          </a:xfrm>
        </p:spPr>
        <p:txBody>
          <a:bodyPr>
            <a:normAutofit fontScale="70000" lnSpcReduction="20000"/>
          </a:bodyPr>
          <a:lstStyle/>
          <a:p>
            <a:r>
              <a:rPr lang="pt-PT" dirty="0" smtClean="0"/>
              <a:t>Trabalho realizado por</a:t>
            </a:r>
          </a:p>
          <a:p>
            <a:pPr marL="484632" indent="-457200">
              <a:buFontTx/>
              <a:buChar char="-"/>
            </a:pPr>
            <a:r>
              <a:rPr lang="pt-PT" dirty="0" smtClean="0"/>
              <a:t>João Martins</a:t>
            </a:r>
          </a:p>
          <a:p>
            <a:pPr marL="484632" indent="-457200">
              <a:buFontTx/>
              <a:buChar char="-"/>
            </a:pPr>
            <a:r>
              <a:rPr lang="pt-PT" dirty="0" smtClean="0"/>
              <a:t>João Leonardo</a:t>
            </a:r>
          </a:p>
          <a:p>
            <a:pPr marL="484632" indent="-457200">
              <a:buFontTx/>
              <a:buChar char="-"/>
            </a:pPr>
            <a:r>
              <a:rPr lang="pt-PT" dirty="0" smtClean="0"/>
              <a:t>João Sousa</a:t>
            </a:r>
          </a:p>
          <a:p>
            <a:pPr marL="484632" indent="-457200">
              <a:buFontTx/>
              <a:buChar char="-"/>
            </a:pPr>
            <a:r>
              <a:rPr lang="pt-PT" dirty="0" smtClean="0"/>
              <a:t>João Brejo</a:t>
            </a:r>
          </a:p>
          <a:p>
            <a:pPr marL="484632" indent="-457200">
              <a:buFontTx/>
              <a:buChar char="-"/>
            </a:pPr>
            <a:r>
              <a:rPr lang="pt-PT" dirty="0" smtClean="0"/>
              <a:t>Patrick Garcia</a:t>
            </a:r>
          </a:p>
          <a:p>
            <a:pPr marL="484632" indent="-457200">
              <a:buFontTx/>
              <a:buChar char="-"/>
            </a:pPr>
            <a:endParaRPr lang="pt-PT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632695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17 de Abril de 2012</a:t>
            </a:r>
            <a:endParaRPr lang="pt-PT" dirty="0"/>
          </a:p>
        </p:txBody>
      </p:sp>
      <p:pic>
        <p:nvPicPr>
          <p:cNvPr id="2053" name="Picture 5" descr="http://www.globalevents.ws/Portals/scml-ees/logo%20ISC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042" y="203577"/>
            <a:ext cx="4752528" cy="107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OPTIMUS\Desktop\BANIF - A FORÇA DE ACREDIT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564904"/>
            <a:ext cx="1816757" cy="216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Dúvidas</a:t>
            </a:r>
            <a:endParaRPr lang="pt-P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6120680" cy="438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83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 smtClean="0"/>
              <a:t>“Banif espreita oportunidade no PSI 20 com saída da Brisa”</a:t>
            </a:r>
            <a:br>
              <a:rPr lang="pt-PT" b="1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03648" y="1724744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pt-PT" dirty="0" smtClean="0"/>
              <a:t>Fonte da Notícia: Diário Económico</a:t>
            </a:r>
          </a:p>
          <a:p>
            <a:pPr>
              <a:buNone/>
            </a:pPr>
            <a:r>
              <a:rPr lang="pt-PT" dirty="0" smtClean="0"/>
              <a:t>Data: 10/04/2012</a:t>
            </a:r>
          </a:p>
          <a:p>
            <a:pPr>
              <a:buNone/>
            </a:pPr>
            <a:r>
              <a:rPr lang="pt-PT" dirty="0" smtClean="0"/>
              <a:t>Âmbito: Financeiro</a:t>
            </a:r>
          </a:p>
          <a:p>
            <a:pPr>
              <a:buNone/>
            </a:pPr>
            <a:r>
              <a:rPr lang="pt-PT" dirty="0" smtClean="0"/>
              <a:t>Mercado: de Capitais</a:t>
            </a:r>
            <a:endParaRPr lang="pt-PT" dirty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/>
              <a:t> </a:t>
            </a:r>
            <a:endParaRPr lang="pt-PT" dirty="0" smtClean="0"/>
          </a:p>
          <a:p>
            <a:pPr>
              <a:buNone/>
            </a:pPr>
            <a:endParaRPr lang="pt-PT" dirty="0"/>
          </a:p>
        </p:txBody>
      </p:sp>
      <p:pic>
        <p:nvPicPr>
          <p:cNvPr id="1026" name="Picture 2" descr="http://jorgesalvador.files.wordpress.com/2010/01/bris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93096"/>
            <a:ext cx="2768222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http://todayforward.typepad.com/.a/6a0120a55ecf26970c01347ffcfc1a970c-800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941168"/>
            <a:ext cx="3467762" cy="1257392"/>
          </a:xfrm>
          <a:prstGeom prst="rect">
            <a:avLst/>
          </a:prstGeom>
          <a:noFill/>
        </p:spPr>
      </p:pic>
      <p:pic>
        <p:nvPicPr>
          <p:cNvPr id="1032" name="Picture 8" descr="http://upload.wikimedia.org/wikipedia/commons/a/a3/Logo_bani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4437112"/>
            <a:ext cx="1902098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NYSE </a:t>
            </a:r>
            <a:r>
              <a:rPr lang="pt-PT" dirty="0" err="1" smtClean="0"/>
              <a:t>Euronext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Grupo de bolsa de valores;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Europa e Estados Unidos;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Permite à bolsa portuguesa acompanhar as grandes bolsas internacionais;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Maior amplitude aos </a:t>
            </a:r>
            <a:r>
              <a:rPr lang="pt-PT" dirty="0" err="1" smtClean="0"/>
              <a:t>accionistas</a:t>
            </a:r>
            <a:r>
              <a:rPr lang="pt-PT" dirty="0" smtClean="0"/>
              <a:t>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6000" dirty="0" smtClean="0"/>
              <a:t>PSI</a:t>
            </a:r>
            <a:r>
              <a:rPr lang="pt-PT" dirty="0" smtClean="0"/>
              <a:t> </a:t>
            </a:r>
            <a:r>
              <a:rPr lang="pt-PT" sz="5400" dirty="0" smtClean="0"/>
              <a:t>20</a:t>
            </a:r>
            <a:endParaRPr lang="pt-PT" sz="5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00808"/>
            <a:ext cx="9144000" cy="4625609"/>
          </a:xfrm>
        </p:spPr>
        <p:txBody>
          <a:bodyPr>
            <a:normAutofit/>
          </a:bodyPr>
          <a:lstStyle/>
          <a:p>
            <a:pPr algn="just"/>
            <a:r>
              <a:rPr lang="pt-PT" sz="2400" dirty="0" smtClean="0"/>
              <a:t>Portuguese Stock </a:t>
            </a:r>
            <a:r>
              <a:rPr lang="pt-PT" sz="2400" dirty="0" err="1" smtClean="0"/>
              <a:t>Index</a:t>
            </a:r>
            <a:r>
              <a:rPr lang="pt-PT" sz="2400" dirty="0" smtClean="0"/>
              <a:t>;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/>
              <a:t>Agrega as </a:t>
            </a:r>
            <a:r>
              <a:rPr lang="pt-PT" sz="2400" dirty="0" err="1" smtClean="0"/>
              <a:t>acções</a:t>
            </a:r>
            <a:r>
              <a:rPr lang="pt-PT" sz="2400" dirty="0" smtClean="0"/>
              <a:t> das 20 maiores empresas;</a:t>
            </a:r>
          </a:p>
          <a:p>
            <a:pPr marL="82296" indent="0" algn="just">
              <a:buNone/>
            </a:pPr>
            <a:endParaRPr lang="pt-PT" sz="2400" dirty="0" smtClean="0"/>
          </a:p>
          <a:p>
            <a:pPr algn="just"/>
            <a:r>
              <a:rPr lang="pt-PT" sz="2400" dirty="0" smtClean="0"/>
              <a:t>Reflete a evolução das cotações;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/>
              <a:t>Finalidades:</a:t>
            </a:r>
          </a:p>
          <a:p>
            <a:pPr algn="just">
              <a:buNone/>
            </a:pPr>
            <a:r>
              <a:rPr lang="pt-PT" sz="2400" dirty="0" smtClean="0"/>
              <a:t>     - Indicador da evolução do mercado </a:t>
            </a:r>
            <a:r>
              <a:rPr lang="pt-PT" sz="2400" dirty="0" err="1" smtClean="0"/>
              <a:t>accionista</a:t>
            </a:r>
            <a:r>
              <a:rPr lang="pt-PT" sz="2400" dirty="0" smtClean="0"/>
              <a:t> português;</a:t>
            </a:r>
          </a:p>
          <a:p>
            <a:pPr algn="just">
              <a:buNone/>
            </a:pPr>
            <a:r>
              <a:rPr lang="pt-PT" sz="2400" dirty="0" smtClean="0"/>
              <a:t>     - Facilita a negociação de contratos de futuros</a:t>
            </a:r>
            <a:r>
              <a:rPr lang="pt-PT" sz="2800" dirty="0" smtClean="0"/>
              <a:t>.</a:t>
            </a:r>
          </a:p>
          <a:p>
            <a:pPr>
              <a:buNone/>
            </a:pPr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OPA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800" dirty="0" smtClean="0"/>
              <a:t>Oferta Pública de Aquisição (OPA)/</a:t>
            </a:r>
            <a:r>
              <a:rPr lang="pt-PT" sz="2800" dirty="0" err="1" smtClean="0"/>
              <a:t>Public</a:t>
            </a:r>
            <a:r>
              <a:rPr lang="pt-PT" sz="2800" dirty="0" smtClean="0"/>
              <a:t> Tender </a:t>
            </a:r>
            <a:r>
              <a:rPr lang="pt-PT" sz="2800" dirty="0" err="1" smtClean="0"/>
              <a:t>Offer</a:t>
            </a:r>
            <a:r>
              <a:rPr lang="pt-PT" sz="2800" dirty="0" smtClean="0"/>
              <a:t> (PTO);</a:t>
            </a:r>
          </a:p>
          <a:p>
            <a:pPr>
              <a:buNone/>
            </a:pPr>
            <a:endParaRPr lang="pt-PT" sz="2800" dirty="0" smtClean="0"/>
          </a:p>
          <a:p>
            <a:pPr>
              <a:buNone/>
            </a:pPr>
            <a:endParaRPr lang="pt-PT" sz="2800" dirty="0" smtClean="0"/>
          </a:p>
          <a:p>
            <a:r>
              <a:rPr lang="pt-PT" sz="2400" dirty="0" smtClean="0"/>
              <a:t>Intenção de adquirir a totalidade ou uma percentagem significativa das </a:t>
            </a:r>
            <a:r>
              <a:rPr lang="pt-PT" sz="2400" dirty="0" err="1" smtClean="0"/>
              <a:t>acções</a:t>
            </a:r>
            <a:r>
              <a:rPr lang="pt-PT" sz="2400" dirty="0" smtClean="0"/>
              <a:t> de uma empresa;</a:t>
            </a:r>
          </a:p>
          <a:p>
            <a:endParaRPr lang="pt-PT" sz="2400" dirty="0" smtClean="0"/>
          </a:p>
          <a:p>
            <a:r>
              <a:rPr lang="pt-PT" sz="2400" dirty="0" smtClean="0"/>
              <a:t>Assegurar tratamento igual em relação a todos os </a:t>
            </a:r>
            <a:r>
              <a:rPr lang="pt-PT" sz="2400" dirty="0" err="1" smtClean="0"/>
              <a:t>accionistas</a:t>
            </a:r>
            <a:r>
              <a:rPr lang="pt-PT" sz="2400" dirty="0" smtClean="0"/>
              <a:t> que detêm </a:t>
            </a:r>
            <a:r>
              <a:rPr lang="pt-PT" sz="2400" dirty="0" err="1" smtClean="0"/>
              <a:t>acções</a:t>
            </a:r>
            <a:r>
              <a:rPr lang="pt-PT" sz="2400" dirty="0" smtClean="0"/>
              <a:t> dessa empresa.</a:t>
            </a:r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5876" y="54868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“Banif espreita oportunidade no PSI 20 com saída da Brisa”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99592" y="1412776"/>
            <a:ext cx="9144000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PT" dirty="0" smtClean="0"/>
          </a:p>
          <a:p>
            <a:r>
              <a:rPr lang="pt-PT" sz="2400" dirty="0" smtClean="0"/>
              <a:t>Foi realizada uma OPA à Brisa;</a:t>
            </a:r>
          </a:p>
          <a:p>
            <a:pPr marL="82296" indent="0">
              <a:buNone/>
            </a:pPr>
            <a:endParaRPr lang="pt-PT" sz="2400" dirty="0" smtClean="0"/>
          </a:p>
          <a:p>
            <a:pPr marL="82296" indent="0">
              <a:buNone/>
            </a:pPr>
            <a:endParaRPr lang="pt-PT" sz="2400" dirty="0" smtClean="0"/>
          </a:p>
          <a:p>
            <a:r>
              <a:rPr lang="pt-PT" sz="2400" dirty="0" err="1" smtClean="0"/>
              <a:t>Accionistas</a:t>
            </a:r>
            <a:r>
              <a:rPr lang="pt-PT" sz="2400" dirty="0" smtClean="0"/>
              <a:t> da Brisa pretendem tirá-la da bolsa;</a:t>
            </a:r>
          </a:p>
          <a:p>
            <a:endParaRPr lang="pt-PT" sz="2400" dirty="0" smtClean="0"/>
          </a:p>
          <a:p>
            <a:pPr marL="82296" indent="0">
              <a:buNone/>
            </a:pPr>
            <a:endParaRPr lang="pt-PT" sz="2400" dirty="0" smtClean="0"/>
          </a:p>
          <a:p>
            <a:r>
              <a:rPr lang="pt-PT" sz="2400" dirty="0" smtClean="0"/>
              <a:t>A maior candidata a ocupar o lugar da empresa é o Banif</a:t>
            </a:r>
            <a:r>
              <a:rPr lang="pt-PT" sz="2400" dirty="0" smtClean="0"/>
              <a:t>;</a:t>
            </a:r>
          </a:p>
          <a:p>
            <a:pPr marL="82296" indent="0">
              <a:buNone/>
            </a:pPr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/>
              <a:t>OPA à CIMPOR.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Cotada ou não, eis a questão…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</p:spPr>
        <p:txBody>
          <a:bodyPr/>
          <a:lstStyle/>
          <a:p>
            <a:r>
              <a:rPr lang="pt-PT" dirty="0" smtClean="0"/>
              <a:t>Cotada em bolsa:</a:t>
            </a:r>
            <a:endParaRPr lang="pt-PT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115616" y="1945680"/>
          <a:ext cx="693643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Importância crucial dos Mercados Financeiros;</a:t>
            </a:r>
          </a:p>
          <a:p>
            <a:pPr marL="82296" indent="0">
              <a:buNone/>
            </a:pPr>
            <a:endParaRPr lang="pt-PT" dirty="0" smtClean="0"/>
          </a:p>
          <a:p>
            <a:r>
              <a:rPr lang="pt-PT" dirty="0" smtClean="0"/>
              <a:t>Flexibilidade</a:t>
            </a:r>
            <a:endParaRPr lang="pt-PT" dirty="0" smtClean="0"/>
          </a:p>
          <a:p>
            <a:pPr marL="82296" indent="0">
              <a:buNone/>
            </a:pPr>
            <a:endParaRPr lang="pt-PT" dirty="0" smtClean="0"/>
          </a:p>
          <a:p>
            <a:r>
              <a:rPr lang="pt-PT" dirty="0" smtClean="0"/>
              <a:t>Novas perspectivas de investimento e financiamento;</a:t>
            </a:r>
          </a:p>
          <a:p>
            <a:endParaRPr lang="pt-PT" dirty="0"/>
          </a:p>
          <a:p>
            <a:pPr marL="82296" indent="0">
              <a:buNone/>
            </a:pPr>
            <a:endParaRPr lang="pt-PT" dirty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Bibliografia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z="2400" dirty="0" smtClean="0">
                <a:hlinkClick r:id="rId3"/>
              </a:rPr>
              <a:t>http://economico.sapo.pt/noticias/banif-espreita-oportunidade-no-psi-20-com-saida-da-brisa_142088.html</a:t>
            </a:r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>
                <a:hlinkClick r:id="rId4"/>
              </a:rPr>
              <a:t>http://www.apb.pt/conhecer_a_banca/saber_mais/accoes/cotacao_em_bolsa</a:t>
            </a:r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>
                <a:hlinkClick r:id="rId5"/>
              </a:rPr>
              <a:t>http://pt.wikipedia.org/wiki/Contrato_de_futuros</a:t>
            </a:r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>
                <a:hlinkClick r:id="rId6"/>
              </a:rPr>
              <a:t>https://e-learning.iscte-iul.pt/bbcswebdav/pid-25693-dt-content-rid61239_1/courses/2011_L50252_8029eD1/Guiao_T_004_IF_1112%281%29.pdf</a:t>
            </a:r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>
                <a:hlinkClick r:id="rId7"/>
              </a:rPr>
              <a:t>http://www.euronext.com/landing/indexMarket-18812-EN.html</a:t>
            </a:r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>
                <a:hlinkClick r:id="rId8"/>
              </a:rPr>
              <a:t>http://pt.wikipedia.org/wiki/Oferta_p%C3%BAblica_de_aquisi%C3%A7%C3%A3o</a:t>
            </a:r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352</TotalTime>
  <Words>544</Words>
  <Application>Microsoft Office PowerPoint</Application>
  <PresentationFormat>On-screen Show (4:3)</PresentationFormat>
  <Paragraphs>130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Solstício</vt:lpstr>
      <vt:lpstr>Finanças</vt:lpstr>
      <vt:lpstr>“Banif espreita oportunidade no PSI 20 com saída da Brisa” </vt:lpstr>
      <vt:lpstr>NYSE Euronext</vt:lpstr>
      <vt:lpstr>PSI 20</vt:lpstr>
      <vt:lpstr>OPA</vt:lpstr>
      <vt:lpstr>“Banif espreita oportunidade no PSI 20 com saída da Brisa” </vt:lpstr>
      <vt:lpstr>Cotada ou não, eis a questão…</vt:lpstr>
      <vt:lpstr>Conclusão</vt:lpstr>
      <vt:lpstr>Bibliografia</vt:lpstr>
      <vt:lpstr>Dúvidas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João</dc:creator>
  <cp:lastModifiedBy>acera</cp:lastModifiedBy>
  <cp:revision>19</cp:revision>
  <dcterms:created xsi:type="dcterms:W3CDTF">2012-04-12T09:22:35Z</dcterms:created>
  <dcterms:modified xsi:type="dcterms:W3CDTF">2012-04-16T21:19:10Z</dcterms:modified>
</cp:coreProperties>
</file>