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0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570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AAC9075-C3F8-460C-8B95-07EAAB09B8A4}" type="datetimeFigureOut">
              <a:rPr lang="pt-PT" smtClean="0"/>
              <a:t>27-09-2013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89D92BE-B79C-4D20-B311-3857894A3671}" type="slidenum">
              <a:rPr lang="pt-PT" smtClean="0"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454360"/>
            <a:ext cx="9144000" cy="2880320"/>
          </a:xfrm>
        </p:spPr>
        <p:txBody>
          <a:bodyPr>
            <a:noAutofit/>
          </a:bodyPr>
          <a:lstStyle/>
          <a:p>
            <a:r>
              <a:rPr lang="pt-PT" sz="4400" dirty="0" smtClean="0">
                <a:latin typeface="Calibri" pitchFamily="34" charset="0"/>
              </a:rPr>
              <a:t>Banca proibida de cobrar </a:t>
            </a:r>
            <a:br>
              <a:rPr lang="pt-PT" sz="4400" dirty="0" smtClean="0">
                <a:latin typeface="Calibri" pitchFamily="34" charset="0"/>
              </a:rPr>
            </a:br>
            <a:r>
              <a:rPr lang="pt-PT" sz="4400" dirty="0" smtClean="0">
                <a:latin typeface="Calibri" pitchFamily="34" charset="0"/>
              </a:rPr>
              <a:t>comissões a quem ultrapassar crédito autorizado</a:t>
            </a:r>
            <a:endParaRPr lang="pt-PT" sz="44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5417584"/>
            <a:ext cx="9144000" cy="838944"/>
          </a:xfrm>
        </p:spPr>
        <p:txBody>
          <a:bodyPr>
            <a:normAutofit/>
          </a:bodyPr>
          <a:lstStyle/>
          <a:p>
            <a:pPr algn="ctr"/>
            <a:r>
              <a:rPr lang="pt-PT" sz="3200" dirty="0" smtClean="0">
                <a:latin typeface="Calibri" pitchFamily="34" charset="0"/>
              </a:rPr>
              <a:t>Introdução às Finanças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552220" y="4090909"/>
            <a:ext cx="2987824" cy="12961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PT" sz="2400" b="1" u="sng" dirty="0" smtClean="0">
              <a:latin typeface="Calibri" pitchFamily="34" charset="0"/>
            </a:endParaRPr>
          </a:p>
          <a:p>
            <a:pPr algn="l"/>
            <a:r>
              <a:rPr lang="pt-PT" sz="2200" dirty="0" smtClean="0">
                <a:latin typeface="Calibri" pitchFamily="34" charset="0"/>
              </a:rPr>
              <a:t>Ana Sofia Gonçalves  -  </a:t>
            </a:r>
            <a:r>
              <a:rPr lang="pt-PT" sz="2200" dirty="0" smtClean="0">
                <a:solidFill>
                  <a:schemeClr val="tx1">
                    <a:lumMod val="85000"/>
                  </a:schemeClr>
                </a:solidFill>
                <a:latin typeface="Calibri" pitchFamily="34" charset="0"/>
              </a:rPr>
              <a:t>61981</a:t>
            </a:r>
          </a:p>
          <a:p>
            <a:pPr algn="l"/>
            <a:r>
              <a:rPr lang="pt-PT" sz="2200" dirty="0" smtClean="0">
                <a:latin typeface="Calibri" pitchFamily="34" charset="0"/>
              </a:rPr>
              <a:t>Carolina Nunes  -  </a:t>
            </a:r>
            <a:r>
              <a:rPr lang="pt-PT" sz="2200" dirty="0" smtClean="0">
                <a:solidFill>
                  <a:schemeClr val="tx1">
                    <a:lumMod val="85000"/>
                  </a:schemeClr>
                </a:solidFill>
                <a:latin typeface="Calibri" pitchFamily="34" charset="0"/>
              </a:rPr>
              <a:t>61987</a:t>
            </a:r>
          </a:p>
          <a:p>
            <a:pPr algn="l"/>
            <a:r>
              <a:rPr lang="pt-PT" sz="2200" dirty="0" smtClean="0">
                <a:latin typeface="Calibri" pitchFamily="34" charset="0"/>
              </a:rPr>
              <a:t>Francisco Biscainho  -  </a:t>
            </a:r>
            <a:r>
              <a:rPr lang="pt-PT" sz="2200" dirty="0" smtClean="0">
                <a:solidFill>
                  <a:schemeClr val="tx1">
                    <a:lumMod val="85000"/>
                  </a:schemeClr>
                </a:solidFill>
                <a:latin typeface="Calibri" pitchFamily="34" charset="0"/>
              </a:rPr>
              <a:t>62019</a:t>
            </a:r>
          </a:p>
          <a:p>
            <a:pPr algn="l"/>
            <a:r>
              <a:rPr lang="pt-PT" sz="2200" dirty="0" smtClean="0">
                <a:latin typeface="Calibri" pitchFamily="34" charset="0"/>
              </a:rPr>
              <a:t>Marta Amorim  -  </a:t>
            </a:r>
            <a:r>
              <a:rPr lang="pt-PT" sz="2200" dirty="0" smtClean="0">
                <a:solidFill>
                  <a:schemeClr val="tx1">
                    <a:lumMod val="85000"/>
                  </a:schemeClr>
                </a:solidFill>
                <a:latin typeface="Calibri" pitchFamily="34" charset="0"/>
              </a:rPr>
              <a:t>60569</a:t>
            </a:r>
          </a:p>
          <a:p>
            <a:pPr algn="l"/>
            <a:endParaRPr lang="pt-PT" dirty="0">
              <a:latin typeface="Constantia" pitchFamily="18" charset="0"/>
            </a:endParaRPr>
          </a:p>
        </p:txBody>
      </p:sp>
      <p:pic>
        <p:nvPicPr>
          <p:cNvPr id="1026" name="Picture 2" descr="C:\Users\Marta\Desktop\Universidade\ISCTE_I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219573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-48377" y="6256528"/>
            <a:ext cx="40260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400" dirty="0" smtClean="0">
                <a:latin typeface="Calibri" pitchFamily="34" charset="0"/>
              </a:rPr>
              <a:t>1º Ano Gestão – Turma GA5</a:t>
            </a:r>
          </a:p>
          <a:p>
            <a:endParaRPr lang="pt-PT" sz="24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44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3787" y="188640"/>
            <a:ext cx="9144000" cy="1647056"/>
          </a:xfrm>
        </p:spPr>
        <p:txBody>
          <a:bodyPr>
            <a:noAutofit/>
          </a:bodyPr>
          <a:lstStyle/>
          <a:p>
            <a:pPr algn="ctr"/>
            <a:r>
              <a:rPr lang="pt-PT" sz="11500" b="1" dirty="0" smtClean="0">
                <a:latin typeface="Constantia" pitchFamily="18" charset="0"/>
              </a:rPr>
              <a:t>Fim</a:t>
            </a:r>
            <a:endParaRPr lang="pt-PT" sz="11500" b="1" dirty="0">
              <a:latin typeface="Constantia" pitchFamily="18" charset="0"/>
            </a:endParaRPr>
          </a:p>
        </p:txBody>
      </p:sp>
      <p:pic>
        <p:nvPicPr>
          <p:cNvPr id="3074" name="Picture 2" descr="https://encrypted-tbn3.gstatic.com/images?q=tbn:ANd9GcRvUaL20ALETr1CiZHxuBm6r6xlCjFUEXe9upj31rUKLjhaFA2vd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90" y="2276872"/>
            <a:ext cx="3284204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megaartigos.com.br/blog/wp-content/uploads/2011/06/Consulta-de-Cr%C3%A9di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2247156"/>
            <a:ext cx="3384376" cy="2694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0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92480" cy="2160240"/>
          </a:xfrm>
        </p:spPr>
        <p:txBody>
          <a:bodyPr>
            <a:noAutofit/>
          </a:bodyPr>
          <a:lstStyle/>
          <a:p>
            <a:pPr algn="ctr"/>
            <a:r>
              <a:rPr lang="pt-PT" sz="4400" b="1" dirty="0" smtClean="0">
                <a:latin typeface="Calibri" pitchFamily="34" charset="0"/>
              </a:rPr>
              <a:t>“Contas </a:t>
            </a:r>
            <a:r>
              <a:rPr lang="pt-PT" sz="4400" b="1" dirty="0">
                <a:latin typeface="Calibri" pitchFamily="34" charset="0"/>
              </a:rPr>
              <a:t>bancárias com saldo negativo deixam de pagar </a:t>
            </a:r>
            <a:r>
              <a:rPr lang="pt-PT" sz="4400" b="1" dirty="0" smtClean="0">
                <a:latin typeface="Calibri" pitchFamily="34" charset="0"/>
              </a:rPr>
              <a:t>comissão”</a:t>
            </a:r>
            <a:endParaRPr lang="pt-PT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344" y="5769298"/>
            <a:ext cx="8229600" cy="1080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 smtClean="0">
                <a:latin typeface="Constantia" pitchFamily="18" charset="0"/>
              </a:rPr>
              <a:t>http://www.publico.pt/multimedia/video/contas-bancarias-com-saldo-negativo-deixam-de-pagar-comissao-201343151235</a:t>
            </a:r>
            <a:endParaRPr lang="pt-PT" sz="2400" dirty="0">
              <a:latin typeface="Constantia" pitchFamily="18" charset="0"/>
            </a:endParaRPr>
          </a:p>
        </p:txBody>
      </p:sp>
      <p:pic>
        <p:nvPicPr>
          <p:cNvPr id="1026" name="Picture 2" descr="http://linksdahora.com/modules/imagery/uploads/dinheir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4171284" cy="3313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36" y="125760"/>
            <a:ext cx="4462264" cy="1143000"/>
          </a:xfrm>
        </p:spPr>
        <p:txBody>
          <a:bodyPr>
            <a:normAutofit/>
          </a:bodyPr>
          <a:lstStyle/>
          <a:p>
            <a:pPr algn="ctr"/>
            <a:r>
              <a:rPr lang="pt-PT" sz="4400" b="1" dirty="0" smtClean="0">
                <a:latin typeface="Calibri" pitchFamily="34" charset="0"/>
              </a:rPr>
              <a:t>Notícia</a:t>
            </a:r>
            <a:endParaRPr lang="pt-PT" sz="4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332656"/>
            <a:ext cx="4053136" cy="892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400" b="1" u="sng" dirty="0" smtClean="0">
                <a:latin typeface="Calibri" pitchFamily="34" charset="0"/>
              </a:rPr>
              <a:t>Fonte:</a:t>
            </a:r>
            <a:r>
              <a:rPr lang="pt-PT" sz="2400" b="1" dirty="0" smtClean="0">
                <a:latin typeface="Calibri" pitchFamily="34" charset="0"/>
              </a:rPr>
              <a:t> Jornal “Público”</a:t>
            </a:r>
          </a:p>
          <a:p>
            <a:pPr marL="0" indent="0">
              <a:buNone/>
            </a:pPr>
            <a:r>
              <a:rPr lang="pt-PT" sz="2400" b="1" u="sng" dirty="0" smtClean="0">
                <a:latin typeface="Calibri" pitchFamily="34" charset="0"/>
              </a:rPr>
              <a:t>Data:</a:t>
            </a:r>
            <a:r>
              <a:rPr lang="pt-PT" sz="2400" b="1" dirty="0" smtClean="0">
                <a:latin typeface="Calibri" pitchFamily="34" charset="0"/>
              </a:rPr>
              <a:t> 3/04/2013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501" r="38966" b="22082"/>
          <a:stretch/>
        </p:blipFill>
        <p:spPr bwMode="auto">
          <a:xfrm>
            <a:off x="323528" y="1272076"/>
            <a:ext cx="8712968" cy="525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62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040" y="-27384"/>
            <a:ext cx="7772400" cy="1143000"/>
          </a:xfrm>
        </p:spPr>
        <p:txBody>
          <a:bodyPr>
            <a:normAutofit/>
          </a:bodyPr>
          <a:lstStyle/>
          <a:p>
            <a:endParaRPr lang="pt-PT" sz="4400" b="1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28192"/>
            <a:ext cx="8496944" cy="442108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t-PT" sz="3200" dirty="0" smtClean="0">
                <a:latin typeface="Calibri" pitchFamily="34" charset="0"/>
              </a:rPr>
              <a:t>A partir de Julho de 2013,</a:t>
            </a:r>
          </a:p>
          <a:p>
            <a:pPr marL="68580" indent="0">
              <a:buNone/>
            </a:pPr>
            <a:endParaRPr lang="pt-PT" sz="3200" dirty="0" smtClean="0">
              <a:latin typeface="Calibri" pitchFamily="34" charset="0"/>
            </a:endParaRPr>
          </a:p>
          <a:p>
            <a:pPr marL="68580" indent="0">
              <a:buNone/>
            </a:pPr>
            <a:r>
              <a:rPr lang="pt-PT" sz="3200" b="1" u="sng" dirty="0" smtClean="0">
                <a:latin typeface="Calibri" pitchFamily="34" charset="0"/>
              </a:rPr>
              <a:t>Bancos deixarão de cobrar comissões </a:t>
            </a:r>
            <a:r>
              <a:rPr lang="pt-PT" sz="3200" dirty="0" smtClean="0">
                <a:latin typeface="Calibri" pitchFamily="34" charset="0"/>
              </a:rPr>
              <a:t>quando é ultrapassado o crédito autorizado.</a:t>
            </a:r>
          </a:p>
          <a:p>
            <a:pPr marL="68580" indent="0">
              <a:buNone/>
            </a:pPr>
            <a:endParaRPr lang="pt-PT" sz="3200" dirty="0" smtClean="0">
              <a:latin typeface="Calibri" pitchFamily="34" charset="0"/>
            </a:endParaRPr>
          </a:p>
          <a:p>
            <a:pPr marL="68580" indent="0">
              <a:buNone/>
            </a:pPr>
            <a:r>
              <a:rPr lang="pt-PT" sz="3200" dirty="0" smtClean="0">
                <a:latin typeface="Calibri" pitchFamily="34" charset="0"/>
              </a:rPr>
              <a:t>Vão ser impostos limites para </a:t>
            </a:r>
            <a:r>
              <a:rPr lang="pt-PT" sz="3200" b="1" dirty="0" smtClean="0">
                <a:latin typeface="Calibri" pitchFamily="34" charset="0"/>
              </a:rPr>
              <a:t>créditos a descoberto </a:t>
            </a:r>
            <a:r>
              <a:rPr lang="pt-PT" sz="3200" dirty="0" smtClean="0">
                <a:latin typeface="Calibri" pitchFamily="34" charset="0"/>
              </a:rPr>
              <a:t>e a sua </a:t>
            </a:r>
            <a:r>
              <a:rPr lang="pt-PT" sz="3200" b="1" dirty="0" smtClean="0">
                <a:latin typeface="Calibri" pitchFamily="34" charset="0"/>
              </a:rPr>
              <a:t>usura</a:t>
            </a:r>
            <a:r>
              <a:rPr lang="pt-PT" sz="3200" dirty="0" smtClean="0">
                <a:latin typeface="Calibri" pitchFamily="34" charset="0"/>
              </a:rPr>
              <a:t>.</a:t>
            </a:r>
          </a:p>
        </p:txBody>
      </p:sp>
      <p:pic>
        <p:nvPicPr>
          <p:cNvPr id="2050" name="Picture 2" descr="http://graficos.gambira.com.br/uploads/2011/07/carta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06"/>
            <a:ext cx="3635896" cy="27628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47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92" y="1600201"/>
            <a:ext cx="7918648" cy="37338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pt-PT" sz="3200" dirty="0">
                <a:latin typeface="Calibri" pitchFamily="34" charset="0"/>
              </a:rPr>
              <a:t>“O presente decreto-lei vem possibilitar a aplicação de algumas das suas disposições aos contratos de crédito sob a forma de </a:t>
            </a:r>
            <a:r>
              <a:rPr lang="pt-PT" sz="3200" b="1" u="sng" dirty="0">
                <a:latin typeface="Calibri" pitchFamily="34" charset="0"/>
              </a:rPr>
              <a:t>facilidade a descoberto</a:t>
            </a:r>
            <a:r>
              <a:rPr lang="pt-PT" sz="3200" dirty="0">
                <a:latin typeface="Calibri" pitchFamily="34" charset="0"/>
              </a:rPr>
              <a:t> com obrigação de reembolso no prazo de um mês e às </a:t>
            </a:r>
            <a:r>
              <a:rPr lang="pt-PT" sz="3200" b="1" u="sng" dirty="0">
                <a:latin typeface="Calibri" pitchFamily="34" charset="0"/>
              </a:rPr>
              <a:t>ultrapassagens de </a:t>
            </a:r>
            <a:r>
              <a:rPr lang="pt-PT" sz="3200" b="1" u="sng" dirty="0" smtClean="0">
                <a:latin typeface="Calibri" pitchFamily="34" charset="0"/>
              </a:rPr>
              <a:t>crédito</a:t>
            </a:r>
            <a:r>
              <a:rPr lang="pt-PT" sz="3200" b="1" dirty="0" smtClean="0">
                <a:latin typeface="Calibri" pitchFamily="34" charset="0"/>
              </a:rPr>
              <a:t> </a:t>
            </a:r>
            <a:r>
              <a:rPr lang="pt-PT" sz="3200" dirty="0" smtClean="0">
                <a:latin typeface="Calibri" pitchFamily="34" charset="0"/>
              </a:rPr>
              <a:t>em </a:t>
            </a:r>
            <a:r>
              <a:rPr lang="pt-PT" sz="3200" dirty="0">
                <a:latin typeface="Calibri" pitchFamily="34" charset="0"/>
              </a:rPr>
              <a:t>que o montante total do crédito concedido seja inferior a 200 </a:t>
            </a:r>
            <a:r>
              <a:rPr lang="pt-PT" sz="3200" dirty="0" smtClean="0">
                <a:latin typeface="Calibri" pitchFamily="34" charset="0"/>
              </a:rPr>
              <a:t>euros</a:t>
            </a:r>
            <a:r>
              <a:rPr lang="pt-PT" sz="3200" dirty="0">
                <a:latin typeface="Calibri" pitchFamily="34" charset="0"/>
              </a:rPr>
              <a:t> </a:t>
            </a:r>
            <a:r>
              <a:rPr lang="pt-PT" sz="3200" dirty="0" smtClean="0">
                <a:latin typeface="Calibri" pitchFamily="34" charset="0"/>
              </a:rPr>
              <a:t>(…)”.</a:t>
            </a:r>
            <a:endParaRPr lang="pt-PT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smtClean="0">
                <a:latin typeface="Calibri" pitchFamily="34" charset="0"/>
              </a:rPr>
              <a:t>Medidas incidem em…</a:t>
            </a:r>
            <a:endParaRPr lang="en-US" sz="40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77" y="1484784"/>
            <a:ext cx="7772400" cy="3733800"/>
          </a:xfrm>
        </p:spPr>
        <p:txBody>
          <a:bodyPr/>
          <a:lstStyle/>
          <a:p>
            <a:pPr marL="68580" indent="0">
              <a:buNone/>
            </a:pPr>
            <a:endParaRPr lang="pt-PT" sz="2800" dirty="0" smtClean="0"/>
          </a:p>
          <a:p>
            <a:r>
              <a:rPr lang="pt-PT" sz="3200" dirty="0" smtClean="0">
                <a:latin typeface="Calibri" pitchFamily="34" charset="0"/>
              </a:rPr>
              <a:t>Facilidades a descoberto com reembolso obrigatório dentro de um mês</a:t>
            </a:r>
          </a:p>
          <a:p>
            <a:endParaRPr lang="pt-PT" sz="3200" dirty="0" smtClean="0"/>
          </a:p>
          <a:p>
            <a:endParaRPr lang="pt-PT" sz="3200" dirty="0" smtClean="0"/>
          </a:p>
          <a:p>
            <a:r>
              <a:rPr lang="pt-PT" sz="3200" dirty="0" smtClean="0">
                <a:latin typeface="Calibri" pitchFamily="34" charset="0"/>
              </a:rPr>
              <a:t>Ultrapassagens de crédito até 200 euros</a:t>
            </a:r>
            <a:endParaRPr lang="pt-PT" sz="3200" dirty="0">
              <a:latin typeface="Calibri" pitchFamily="34" charset="0"/>
            </a:endParaRPr>
          </a:p>
          <a:p>
            <a:endParaRPr lang="en-US" sz="3200" dirty="0"/>
          </a:p>
        </p:txBody>
      </p:sp>
      <p:pic>
        <p:nvPicPr>
          <p:cNvPr id="5122" name="Picture 2" descr="http://3.bp.blogspot.com/_AsW-lOVBuzE/TG_XQTygAII/AAAAAAAAES0/ChDjRiqS4Cc/s1600/200eur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104" y="4741688"/>
            <a:ext cx="2465669" cy="134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haleyspractice.files.wordpress.com/2011/02/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042" y="1052736"/>
            <a:ext cx="132956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7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APLICAÇÃO NA TAEG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3733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PT" sz="2400" dirty="0" smtClean="0"/>
              <a:t>Imposição de um “tecto” à TAEG referente aos contratos de crédito sob forma de facilidade a descoberto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TAEG que exceda ¼ da TAEG média praticada no semestre anterior </a:t>
            </a:r>
            <a:r>
              <a:rPr lang="pt-PT" sz="2400" u="sng" dirty="0"/>
              <a:t>para cada tipo de contrato</a:t>
            </a:r>
            <a:r>
              <a:rPr lang="pt-PT" sz="2400" dirty="0"/>
              <a:t> de crédito aos </a:t>
            </a:r>
            <a:r>
              <a:rPr lang="pt-PT" sz="2400" dirty="0" smtClean="0"/>
              <a:t>consumidores é considerada usura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Mesmo não excedendo ¼ , é igualmente considerada usura caso exceda 50% da TAEG média </a:t>
            </a:r>
            <a:r>
              <a:rPr lang="pt-PT" sz="2400" dirty="0"/>
              <a:t>dos contratos de crédito aos consumidores celebrados no trimestre anterior.</a:t>
            </a:r>
            <a:endParaRPr lang="en-US" sz="2400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Consequências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8064896" cy="4392488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r>
              <a:rPr lang="pt-PT" sz="2800" dirty="0" smtClean="0">
                <a:latin typeface="Calibri" pitchFamily="34" charset="0"/>
              </a:rPr>
              <a:t>Transparência e justiça reforçadas na relação cliente/entidade financeira</a:t>
            </a:r>
          </a:p>
          <a:p>
            <a:endParaRPr lang="pt-PT" sz="2800" dirty="0">
              <a:latin typeface="Calibri" pitchFamily="34" charset="0"/>
            </a:endParaRPr>
          </a:p>
          <a:p>
            <a:r>
              <a:rPr lang="pt-PT" sz="2800" dirty="0" smtClean="0">
                <a:latin typeface="Calibri" pitchFamily="34" charset="0"/>
              </a:rPr>
              <a:t>Alívio do consumidor no cumprimento das suas obrigações</a:t>
            </a:r>
          </a:p>
          <a:p>
            <a:endParaRPr lang="pt-PT" sz="2800" dirty="0">
              <a:latin typeface="Calibri" pitchFamily="34" charset="0"/>
            </a:endParaRPr>
          </a:p>
          <a:p>
            <a:r>
              <a:rPr lang="pt-PT" sz="2800" dirty="0" smtClean="0">
                <a:latin typeface="Calibri" pitchFamily="34" charset="0"/>
              </a:rPr>
              <a:t>Perda de flexibilidade das entidades financeiras em termos de instrumentos de obtenção de receita</a:t>
            </a:r>
          </a:p>
          <a:p>
            <a:endParaRPr lang="pt-PT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400" b="1" dirty="0" smtClean="0">
                <a:latin typeface="Constantia" pitchFamily="18" charset="0"/>
              </a:rPr>
              <a:t>Bibliografia</a:t>
            </a:r>
            <a:endParaRPr lang="pt-PT" sz="4400" b="1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>
                <a:latin typeface="Constantia" pitchFamily="18" charset="0"/>
              </a:rPr>
              <a:t>http://www.publico.pt/economia/noticia/banca-proibida-a-partir-de-julho-de-cobrar-comissoes-a-quem-ultrapassar-credito-autorizado-1589990</a:t>
            </a:r>
            <a:endParaRPr lang="pt-PT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7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376</TotalTime>
  <Words>266</Words>
  <Application>Microsoft Office PowerPoint</Application>
  <PresentationFormat>Apresentação no Ecrã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Urban Pop</vt:lpstr>
      <vt:lpstr>Banca proibida de cobrar  comissões a quem ultrapassar crédito autorizado</vt:lpstr>
      <vt:lpstr>“Contas bancárias com saldo negativo deixam de pagar comissão”</vt:lpstr>
      <vt:lpstr>Notícia</vt:lpstr>
      <vt:lpstr>Apresentação do PowerPoint</vt:lpstr>
      <vt:lpstr>Apresentação do PowerPoint</vt:lpstr>
      <vt:lpstr>Medidas incidem em…</vt:lpstr>
      <vt:lpstr>APLICAÇÃO NA TAEG </vt:lpstr>
      <vt:lpstr>Consequências </vt:lpstr>
      <vt:lpstr>Bibliografia</vt:lpstr>
      <vt:lpstr>Fim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de Notícia</dc:title>
  <dc:creator>Marta</dc:creator>
  <cp:lastModifiedBy>Carolina Nunes</cp:lastModifiedBy>
  <cp:revision>18</cp:revision>
  <dcterms:created xsi:type="dcterms:W3CDTF">2013-04-09T20:28:10Z</dcterms:created>
  <dcterms:modified xsi:type="dcterms:W3CDTF">2013-09-27T20:52:27Z</dcterms:modified>
</cp:coreProperties>
</file>