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9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4"/>
  </p:normalViewPr>
  <p:slideViewPr>
    <p:cSldViewPr>
      <p:cViewPr varScale="1">
        <p:scale>
          <a:sx n="95" d="100"/>
          <a:sy n="95" d="100"/>
        </p:scale>
        <p:origin x="15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06118-4D2C-4A9B-8112-A8FE614E9867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0AEBF-0C84-4661-99FD-2FDF3B004FFB}" type="slidenum">
              <a:rPr lang="pt-PT" smtClean="0"/>
              <a:pPr/>
              <a:t>‹n.º›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0E08-3B93-4A71-A64C-2C63BEA7DBE4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5DB5F-3C00-41DD-BE30-9E2F6B7636D9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0E08-3B93-4A71-A64C-2C63BEA7DBE4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5DB5F-3C00-41DD-BE30-9E2F6B7636D9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0E08-3B93-4A71-A64C-2C63BEA7DBE4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5DB5F-3C00-41DD-BE30-9E2F6B7636D9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0E08-3B93-4A71-A64C-2C63BEA7DBE4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5DB5F-3C00-41DD-BE30-9E2F6B7636D9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0E08-3B93-4A71-A64C-2C63BEA7DBE4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5DB5F-3C00-41DD-BE30-9E2F6B7636D9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0E08-3B93-4A71-A64C-2C63BEA7DBE4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5DB5F-3C00-41DD-BE30-9E2F6B7636D9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0E08-3B93-4A71-A64C-2C63BEA7DBE4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5DB5F-3C00-41DD-BE30-9E2F6B7636D9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0E08-3B93-4A71-A64C-2C63BEA7DBE4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5DB5F-3C00-41DD-BE30-9E2F6B7636D9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0E08-3B93-4A71-A64C-2C63BEA7DBE4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5DB5F-3C00-41DD-BE30-9E2F6B7636D9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0E08-3B93-4A71-A64C-2C63BEA7DBE4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5DB5F-3C00-41DD-BE30-9E2F6B7636D9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0E08-3B93-4A71-A64C-2C63BEA7DBE4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5DB5F-3C00-41DD-BE30-9E2F6B7636D9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C0E08-3B93-4A71-A64C-2C63BEA7DBE4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5DB5F-3C00-41DD-BE30-9E2F6B7636D9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dirty="0" err="1" smtClean="0"/>
              <a:t>Quiz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Quiz</a:t>
            </a:r>
            <a:r>
              <a:rPr lang="pt-PT" dirty="0"/>
              <a:t> </a:t>
            </a:r>
            <a:r>
              <a:rPr lang="pt-PT" dirty="0" smtClean="0"/>
              <a:t>9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pt-PT" dirty="0" smtClean="0"/>
              <a:t>Quem é o autor da teoria da Hierarquia das Necessidades?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PT" dirty="0" smtClean="0"/>
              <a:t>Segundo </a:t>
            </a:r>
            <a:r>
              <a:rPr lang="pt-PT" dirty="0" err="1" smtClean="0"/>
              <a:t>Herzberg</a:t>
            </a:r>
            <a:r>
              <a:rPr lang="pt-PT" dirty="0" smtClean="0"/>
              <a:t>, a satisfação e a insatisfação no trabalho são criadas por dois factores. São eles: ___________, _________.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PT" dirty="0" smtClean="0"/>
              <a:t>Da teoria das Características da Função (</a:t>
            </a:r>
            <a:r>
              <a:rPr lang="pt-PT" dirty="0" err="1" smtClean="0"/>
              <a:t>Hackman</a:t>
            </a:r>
            <a:r>
              <a:rPr lang="pt-PT" dirty="0" smtClean="0"/>
              <a:t> &amp; </a:t>
            </a:r>
            <a:r>
              <a:rPr lang="pt-PT" dirty="0" err="1" smtClean="0"/>
              <a:t>Oldham</a:t>
            </a:r>
            <a:r>
              <a:rPr lang="pt-PT" dirty="0" smtClean="0"/>
              <a:t>) indique 2 dimensões da função que estejam presentes nas funções dos colaboradores da </a:t>
            </a:r>
            <a:r>
              <a:rPr lang="pt-PT" dirty="0" err="1" smtClean="0"/>
              <a:t>Semco</a:t>
            </a:r>
            <a:r>
              <a:rPr lang="pt-PT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Quiz</a:t>
            </a:r>
            <a:r>
              <a:rPr lang="pt-PT" dirty="0" smtClean="0"/>
              <a:t> 10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 smtClean="0"/>
              <a:t>O processo de controlo envolve: Estabelecer objectivos; Medir; ________________; __________.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O objectivo do processo controlo visa assegurar que as actividades são completadas de modo que cumpram as metas organizacionais. V ou F?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No caso SNS como é que a administração hospitalar deve exercer o controlo: Estratégia mecanicista ou orgânica? Porquê?</a:t>
            </a:r>
          </a:p>
          <a:p>
            <a:pPr marL="514350" indent="-514350">
              <a:buFont typeface="+mj-lt"/>
              <a:buAutoNum type="arabicPeriod"/>
            </a:pP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Quiz</a:t>
            </a:r>
            <a:r>
              <a:rPr lang="pt-PT" dirty="0" smtClean="0"/>
              <a:t> 1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/>
              <a:t>As organizações vão buscar ao ambiente inputs (pessoas, materiais, etc.) e transformam-nos em ____________________. </a:t>
            </a:r>
            <a:endParaRPr lang="pt-PT" dirty="0" smtClean="0"/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As tarefas da gestão são: planear, organizar, ________________________ e </a:t>
            </a:r>
            <a:r>
              <a:rPr lang="pt-PT" dirty="0" smtClean="0"/>
              <a:t>_______________________.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No caso </a:t>
            </a:r>
            <a:r>
              <a:rPr lang="pt-PT" i="1" dirty="0" err="1"/>
              <a:t>Innocent</a:t>
            </a:r>
            <a:r>
              <a:rPr lang="pt-PT" i="1" dirty="0"/>
              <a:t> </a:t>
            </a:r>
            <a:r>
              <a:rPr lang="pt-PT" i="1" dirty="0" err="1"/>
              <a:t>Drinks</a:t>
            </a:r>
            <a:r>
              <a:rPr lang="pt-PT" dirty="0"/>
              <a:t>, os gestores optaram por um posicionamento de diferenciação. Produto de qualidade e caro. </a:t>
            </a:r>
            <a:r>
              <a:rPr lang="pt-PT" dirty="0" smtClean="0"/>
              <a:t>V ou F?</a:t>
            </a:r>
            <a:endParaRPr lang="pt-PT" dirty="0"/>
          </a:p>
          <a:p>
            <a:pPr marL="514350" indent="-514350">
              <a:buFont typeface="+mj-lt"/>
              <a:buAutoNum type="arabicPeriod"/>
            </a:pPr>
            <a:endParaRPr lang="pt-PT" dirty="0"/>
          </a:p>
          <a:p>
            <a:pPr marL="514350" indent="-514350">
              <a:buFont typeface="+mj-lt"/>
              <a:buAutoNum type="arabicPeriod"/>
            </a:pP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Quiz</a:t>
            </a:r>
            <a:r>
              <a:rPr lang="pt-PT" dirty="0"/>
              <a:t> </a:t>
            </a:r>
            <a:r>
              <a:rPr lang="pt-PT" dirty="0" smtClean="0"/>
              <a:t>2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 smtClean="0"/>
              <a:t>Os 4 modelos das teorias da gestão são, modelo de objectivos racionais, modelo de processos internos, ______________, ________________.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Na fábrica de brinquedos </a:t>
            </a:r>
            <a:r>
              <a:rPr lang="pt-PT" b="1" dirty="0" err="1" smtClean="0"/>
              <a:t>Hovey</a:t>
            </a:r>
            <a:r>
              <a:rPr lang="pt-PT" b="1" dirty="0" smtClean="0"/>
              <a:t> &amp; </a:t>
            </a:r>
            <a:r>
              <a:rPr lang="pt-PT" b="1" dirty="0" err="1" smtClean="0"/>
              <a:t>Beard</a:t>
            </a:r>
            <a:r>
              <a:rPr lang="pt-PT" b="1" dirty="0" smtClean="0"/>
              <a:t> , </a:t>
            </a:r>
            <a:r>
              <a:rPr lang="pt-PT" dirty="0" smtClean="0"/>
              <a:t>a produção aumentou, quando a gestão foi sensível às necessidades dos seus colaboradores. V ou F?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PT" dirty="0" smtClean="0"/>
              <a:t>Em que modelo de gestão se defende que as organizações têm de se adaptar às mudanças no ambiente externo? _____________________</a:t>
            </a:r>
          </a:p>
          <a:p>
            <a:pPr marL="514350" indent="-514350">
              <a:buFont typeface="+mj-lt"/>
              <a:buAutoNum type="arabicPeriod"/>
            </a:pPr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ISCTE_Tânia Rodrigues Ribeiro </a:t>
            </a:r>
            <a:endParaRPr lang="pt-PT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Quiz</a:t>
            </a:r>
            <a:r>
              <a:rPr lang="pt-PT" dirty="0"/>
              <a:t> </a:t>
            </a:r>
            <a:r>
              <a:rPr lang="pt-PT" dirty="0" smtClean="0"/>
              <a:t>3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97152"/>
          </a:xfrm>
          <a:solidFill>
            <a:schemeClr val="bg1">
              <a:lumMod val="85000"/>
            </a:schemeClr>
          </a:solidFill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 smtClean="0"/>
              <a:t>As </a:t>
            </a:r>
            <a:r>
              <a:rPr lang="pt-PT" b="1" i="1" dirty="0" smtClean="0"/>
              <a:t>5 forças de Porter </a:t>
            </a:r>
            <a:r>
              <a:rPr lang="pt-PT" dirty="0" smtClean="0"/>
              <a:t>referem-se ao “Ambiente Competitivo” – micro; ou ao “Ambiente Geral” – macro?</a:t>
            </a:r>
          </a:p>
          <a:p>
            <a:pPr marL="514350" indent="-514350">
              <a:buFont typeface="+mj-lt"/>
              <a:buAutoNum type="arabicPeriod"/>
            </a:pPr>
            <a:endParaRPr lang="pt-PT" dirty="0" smtClean="0"/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A </a:t>
            </a:r>
            <a:r>
              <a:rPr lang="pt-PT" b="1" i="1" dirty="0" smtClean="0"/>
              <a:t>análise PESTEL</a:t>
            </a:r>
            <a:r>
              <a:rPr lang="pt-PT" dirty="0" smtClean="0"/>
              <a:t>, é uma técnica para identificar factores que influenciam as organizações. O “P” quer dizer influências políticas, o “E” ambientais (</a:t>
            </a:r>
            <a:r>
              <a:rPr lang="pt-PT" dirty="0" err="1" smtClean="0"/>
              <a:t>environmental</a:t>
            </a:r>
            <a:r>
              <a:rPr lang="pt-PT" dirty="0" smtClean="0"/>
              <a:t>), o “S” </a:t>
            </a:r>
            <a:r>
              <a:rPr lang="pt-PT" dirty="0" err="1" smtClean="0"/>
              <a:t>Sócio-cultural</a:t>
            </a:r>
            <a:r>
              <a:rPr lang="pt-PT" dirty="0" smtClean="0"/>
              <a:t>, o “T” tecnológico, o “E” _______________ e o “L” _______________.</a:t>
            </a:r>
          </a:p>
          <a:p>
            <a:pPr marL="514350" indent="-514350">
              <a:buFont typeface="+mj-lt"/>
              <a:buAutoNum type="arabicPeriod"/>
            </a:pPr>
            <a:endParaRPr lang="pt-PT" dirty="0" smtClean="0"/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No caso </a:t>
            </a:r>
            <a:r>
              <a:rPr lang="pt-PT" b="1" i="1" dirty="0" smtClean="0"/>
              <a:t>Nokia</a:t>
            </a:r>
            <a:r>
              <a:rPr lang="pt-PT" dirty="0" smtClean="0"/>
              <a:t>, consegue-se identificar 2 tipos de cultura organizacional: “Objectivos racionais”- pelo foco na produção e na entrega para cumprir prazos apertados e a cultura tipo _____________________.</a:t>
            </a:r>
          </a:p>
          <a:p>
            <a:pPr marL="514350" indent="-514350">
              <a:buFont typeface="+mj-lt"/>
              <a:buAutoNum type="arabicPeriod"/>
            </a:pP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PT" dirty="0" err="1"/>
              <a:t>Quiz</a:t>
            </a:r>
            <a:r>
              <a:rPr lang="pt-PT" dirty="0"/>
              <a:t> </a:t>
            </a:r>
            <a:r>
              <a:rPr lang="pt-PT" dirty="0" smtClean="0"/>
              <a:t>4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 smtClean="0"/>
              <a:t>A Análise SWOT combina factores internos: forças e fraquezas, com factores externos: _________________ e _______________.</a:t>
            </a:r>
          </a:p>
          <a:p>
            <a:pPr marL="514350" indent="-514350">
              <a:buFont typeface="+mj-lt"/>
              <a:buAutoNum type="arabicPeriod"/>
            </a:pPr>
            <a:endParaRPr lang="pt-PT" dirty="0" smtClean="0"/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Indique 2 das 7 tarefas do processo de planeamento.</a:t>
            </a:r>
          </a:p>
          <a:p>
            <a:pPr marL="514350" indent="-514350">
              <a:buFont typeface="+mj-lt"/>
              <a:buAutoNum type="arabicPeriod"/>
            </a:pPr>
            <a:endParaRPr lang="pt-PT" dirty="0" smtClean="0"/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No caso </a:t>
            </a:r>
            <a:r>
              <a:rPr lang="pt-PT" i="1" dirty="0" err="1" smtClean="0"/>
              <a:t>Crossrail</a:t>
            </a:r>
            <a:r>
              <a:rPr lang="pt-PT" dirty="0" smtClean="0"/>
              <a:t> as tarefas do processo de planeamento estão a seguir uma </a:t>
            </a:r>
            <a:r>
              <a:rPr lang="pt-PT" b="1" dirty="0" smtClean="0"/>
              <a:t>ordem rígida </a:t>
            </a:r>
            <a:r>
              <a:rPr lang="pt-PT" dirty="0" smtClean="0"/>
              <a:t>e estanque ou </a:t>
            </a:r>
            <a:r>
              <a:rPr lang="pt-PT" b="1" dirty="0" smtClean="0"/>
              <a:t>interactiva</a:t>
            </a:r>
            <a:r>
              <a:rPr lang="pt-PT" dirty="0" smtClean="0"/>
              <a:t>, sofrendo ajustes à medida que o projecto avança?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PT" dirty="0" err="1"/>
              <a:t>Quiz</a:t>
            </a:r>
            <a:r>
              <a:rPr lang="pt-PT" dirty="0"/>
              <a:t> </a:t>
            </a:r>
            <a:r>
              <a:rPr lang="pt-PT" dirty="0" smtClean="0"/>
              <a:t>5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8863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 smtClean="0"/>
              <a:t>Existem 4 condições na tomada de decisão: Certeza, Risco, ____________ e __________.</a:t>
            </a:r>
          </a:p>
          <a:p>
            <a:pPr marL="514350" indent="-514350">
              <a:buFont typeface="+mj-lt"/>
              <a:buAutoNum type="arabicPeriod"/>
            </a:pPr>
            <a:endParaRPr lang="pt-PT" dirty="0" smtClean="0"/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Qual dos 4 modelos de Tomada de Decisão, assume que os objectivos e metas são conhecidos e acordados entre todos e que as pessoas fazem escolhas consistentes, tendo em conta a maximização dos resultados?</a:t>
            </a:r>
          </a:p>
          <a:p>
            <a:pPr marL="514350" indent="-514350">
              <a:buFont typeface="+mj-lt"/>
              <a:buAutoNum type="arabicPeriod"/>
            </a:pPr>
            <a:endParaRPr lang="pt-PT" dirty="0" smtClean="0"/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As decisões do IKEA de reduzir a expansão internacional e de suspender o investimento na Rússia foram programadas ou não programadas?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Quiz</a:t>
            </a:r>
            <a:r>
              <a:rPr lang="pt-PT" dirty="0"/>
              <a:t> </a:t>
            </a:r>
            <a:r>
              <a:rPr lang="pt-PT" dirty="0" smtClean="0"/>
              <a:t>6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 smtClean="0"/>
              <a:t>A estrutura organizacional serve para dividir e coordenar o trabalho. V ou F?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Diga uma característica da estrutura </a:t>
            </a:r>
            <a:r>
              <a:rPr lang="pt-PT" dirty="0" err="1" smtClean="0"/>
              <a:t>mecanicista________________</a:t>
            </a:r>
            <a:r>
              <a:rPr lang="pt-PT" dirty="0" smtClean="0"/>
              <a:t> e uma característica de estrutura </a:t>
            </a:r>
            <a:r>
              <a:rPr lang="pt-PT" dirty="0" err="1" smtClean="0"/>
              <a:t>orgânica____________________</a:t>
            </a:r>
            <a:r>
              <a:rPr lang="pt-PT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No caso </a:t>
            </a:r>
            <a:r>
              <a:rPr lang="pt-PT" dirty="0" err="1" smtClean="0"/>
              <a:t>Paragon</a:t>
            </a:r>
            <a:r>
              <a:rPr lang="pt-PT" dirty="0" smtClean="0"/>
              <a:t>, a estrutura organizacional inicial era funcional ou </a:t>
            </a:r>
            <a:r>
              <a:rPr lang="pt-PT" dirty="0" err="1" smtClean="0"/>
              <a:t>divisional?____________</a:t>
            </a:r>
            <a:r>
              <a:rPr lang="pt-PT" dirty="0" smtClean="0"/>
              <a:t> </a:t>
            </a:r>
            <a:r>
              <a:rPr lang="pt-PT" dirty="0" err="1" smtClean="0"/>
              <a:t>Porquê?_______________</a:t>
            </a:r>
            <a:r>
              <a:rPr lang="pt-PT" dirty="0" smtClean="0"/>
              <a:t> (1 razão)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Quiz</a:t>
            </a:r>
            <a:r>
              <a:rPr lang="pt-PT" dirty="0"/>
              <a:t> </a:t>
            </a:r>
            <a:r>
              <a:rPr lang="pt-PT" dirty="0" smtClean="0"/>
              <a:t>7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 smtClean="0"/>
              <a:t>Indique 2 factores de contingência que têm influência na estrutura.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A estratégia de </a:t>
            </a:r>
            <a:r>
              <a:rPr lang="pt-PT" b="1" dirty="0" smtClean="0"/>
              <a:t>liderança pelo custo , </a:t>
            </a:r>
            <a:r>
              <a:rPr lang="pt-PT" dirty="0" smtClean="0"/>
              <a:t>requer eficiência. A estrutura que melhor se adapta é a _______________. A estratégia de ________________ requer inovação e flexibilidade.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No caso </a:t>
            </a:r>
            <a:r>
              <a:rPr lang="pt-PT" dirty="0" err="1" smtClean="0"/>
              <a:t>Oticon</a:t>
            </a:r>
            <a:r>
              <a:rPr lang="pt-PT" dirty="0" smtClean="0"/>
              <a:t>, a nova estrutura teve por base uma abordagem </a:t>
            </a:r>
            <a:r>
              <a:rPr lang="pt-PT" dirty="0" err="1" smtClean="0"/>
              <a:t>contingencial</a:t>
            </a:r>
            <a:r>
              <a:rPr lang="pt-PT" dirty="0" smtClean="0"/>
              <a:t> ou escolha dos gestores.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Quiz</a:t>
            </a:r>
            <a:r>
              <a:rPr lang="pt-PT" dirty="0"/>
              <a:t> </a:t>
            </a:r>
            <a:r>
              <a:rPr lang="pt-PT" dirty="0" smtClean="0"/>
              <a:t>8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pt-PT" dirty="0" smtClean="0"/>
              <a:t>Existem diversos modelos de liderança: de Traços, de ___________, de ___________.</a:t>
            </a:r>
          </a:p>
          <a:p>
            <a:r>
              <a:rPr lang="pt-PT" dirty="0" smtClean="0"/>
              <a:t>Qual o modelo de liderança que defende que não existem padrões universais. Uma liderança eficaz depende da sua adequação à situação/ contexto.</a:t>
            </a:r>
          </a:p>
          <a:p>
            <a:r>
              <a:rPr lang="pt-PT" dirty="0" smtClean="0"/>
              <a:t>No caso da Apple, </a:t>
            </a:r>
            <a:r>
              <a:rPr lang="pt-PT" dirty="0" err="1" smtClean="0"/>
              <a:t>Steve</a:t>
            </a:r>
            <a:r>
              <a:rPr lang="pt-PT" dirty="0" smtClean="0"/>
              <a:t> </a:t>
            </a:r>
            <a:r>
              <a:rPr lang="pt-PT" dirty="0" err="1" smtClean="0"/>
              <a:t>Jobs</a:t>
            </a:r>
            <a:r>
              <a:rPr lang="pt-PT" dirty="0" smtClean="0"/>
              <a:t> é um líder mais transaccional ou transformacional? Porquê? (1 razão)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669</Words>
  <Application>Microsoft Macintosh PowerPoint</Application>
  <PresentationFormat>Apresentação na tela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do Office</vt:lpstr>
      <vt:lpstr>Quiz</vt:lpstr>
      <vt:lpstr>Quiz 1</vt:lpstr>
      <vt:lpstr>Quiz 2</vt:lpstr>
      <vt:lpstr>Quiz 3</vt:lpstr>
      <vt:lpstr>Quiz 4</vt:lpstr>
      <vt:lpstr>Quiz 5</vt:lpstr>
      <vt:lpstr>Quiz 6</vt:lpstr>
      <vt:lpstr>Quiz 7</vt:lpstr>
      <vt:lpstr>Quiz 8</vt:lpstr>
      <vt:lpstr>Quiz 9</vt:lpstr>
      <vt:lpstr>Quiz 10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Tânia</dc:creator>
  <cp:lastModifiedBy>Nuno Ponceano</cp:lastModifiedBy>
  <cp:revision>77</cp:revision>
  <dcterms:created xsi:type="dcterms:W3CDTF">2011-10-21T10:05:44Z</dcterms:created>
  <dcterms:modified xsi:type="dcterms:W3CDTF">2015-08-03T23:20:15Z</dcterms:modified>
</cp:coreProperties>
</file>