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diagrams/layout1.xml" ContentType="application/vnd.openxmlformats-officedocument.drawingml.diagram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diagrams/data1.xml" ContentType="application/vnd.openxmlformats-officedocument.drawingml.diagramData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12E5EF-1081-43D5-9B7A-124F7BA7CC4E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FB954CB8-86DD-4416-80EA-C429178260AD}">
      <dgm:prSet phldrT="[Texto]"/>
      <dgm:spPr/>
      <dgm:t>
        <a:bodyPr/>
        <a:lstStyle/>
        <a:p>
          <a:r>
            <a:rPr lang="pt-PT" b="1" dirty="0" smtClean="0">
              <a:solidFill>
                <a:schemeClr val="bg1"/>
              </a:solidFill>
            </a:rPr>
            <a:t>A estratégia molda a estrutura organizacional</a:t>
          </a:r>
          <a:r>
            <a:rPr lang="pt-PT" dirty="0" smtClean="0">
              <a:solidFill>
                <a:schemeClr val="bg1"/>
              </a:solidFill>
            </a:rPr>
            <a:t>.</a:t>
          </a:r>
          <a:endParaRPr lang="pt-PT" dirty="0">
            <a:solidFill>
              <a:schemeClr val="bg1"/>
            </a:solidFill>
          </a:endParaRPr>
        </a:p>
      </dgm:t>
    </dgm:pt>
    <dgm:pt modelId="{F57E0DB7-60AE-4DE0-A809-293D43F1440C}" type="parTrans" cxnId="{118FF3FE-68A3-4B30-8938-03F9F6E2AA56}">
      <dgm:prSet/>
      <dgm:spPr/>
      <dgm:t>
        <a:bodyPr/>
        <a:lstStyle/>
        <a:p>
          <a:endParaRPr lang="pt-PT"/>
        </a:p>
      </dgm:t>
    </dgm:pt>
    <dgm:pt modelId="{5CB5D76B-60DD-4DD2-BF3E-606C15658874}" type="sibTrans" cxnId="{118FF3FE-68A3-4B30-8938-03F9F6E2AA56}">
      <dgm:prSet/>
      <dgm:spPr/>
      <dgm:t>
        <a:bodyPr/>
        <a:lstStyle/>
        <a:p>
          <a:endParaRPr lang="pt-PT"/>
        </a:p>
      </dgm:t>
    </dgm:pt>
    <dgm:pt modelId="{A859D2CE-7D47-4514-A098-3CAA75EB67A8}">
      <dgm:prSet phldrT="[Texto]"/>
      <dgm:spPr/>
      <dgm:t>
        <a:bodyPr/>
        <a:lstStyle/>
        <a:p>
          <a:r>
            <a:rPr lang="pt-PT" b="1" i="0" dirty="0" smtClean="0">
              <a:solidFill>
                <a:schemeClr val="bg1"/>
              </a:solidFill>
            </a:rPr>
            <a:t>A estrutura encoraja as pessoas a actuarem de modo a apoiar a estratégia.</a:t>
          </a:r>
          <a:endParaRPr lang="pt-PT" i="0" dirty="0">
            <a:solidFill>
              <a:schemeClr val="bg1"/>
            </a:solidFill>
          </a:endParaRPr>
        </a:p>
      </dgm:t>
    </dgm:pt>
    <dgm:pt modelId="{C297FB97-9F1D-4626-8C08-189B3E2C22FB}" type="parTrans" cxnId="{C1AFD329-89DD-4249-BB00-835FFF340843}">
      <dgm:prSet/>
      <dgm:spPr/>
      <dgm:t>
        <a:bodyPr/>
        <a:lstStyle/>
        <a:p>
          <a:endParaRPr lang="pt-PT"/>
        </a:p>
      </dgm:t>
    </dgm:pt>
    <dgm:pt modelId="{68CE6D1B-D73E-4A25-8A18-8E17B9C4B51F}" type="sibTrans" cxnId="{C1AFD329-89DD-4249-BB00-835FFF340843}">
      <dgm:prSet/>
      <dgm:spPr/>
      <dgm:t>
        <a:bodyPr/>
        <a:lstStyle/>
        <a:p>
          <a:endParaRPr lang="pt-PT"/>
        </a:p>
      </dgm:t>
    </dgm:pt>
    <dgm:pt modelId="{991A26C6-81C1-48DB-A60B-A0B6B632D132}" type="pres">
      <dgm:prSet presAssocID="{B012E5EF-1081-43D5-9B7A-124F7BA7CC4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84BCA87-3855-48CC-B9F0-19C22A2309D9}" type="pres">
      <dgm:prSet presAssocID="{FB954CB8-86DD-4416-80EA-C429178260AD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A26D97F-346C-466D-8E51-A9BB81DAC354}" type="pres">
      <dgm:prSet presAssocID="{A859D2CE-7D47-4514-A098-3CAA75EB67A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C1AFD329-89DD-4249-BB00-835FFF340843}" srcId="{B012E5EF-1081-43D5-9B7A-124F7BA7CC4E}" destId="{A859D2CE-7D47-4514-A098-3CAA75EB67A8}" srcOrd="1" destOrd="0" parTransId="{C297FB97-9F1D-4626-8C08-189B3E2C22FB}" sibTransId="{68CE6D1B-D73E-4A25-8A18-8E17B9C4B51F}"/>
    <dgm:cxn modelId="{04E00D7F-B645-4422-882F-1216BFBDE273}" type="presOf" srcId="{B012E5EF-1081-43D5-9B7A-124F7BA7CC4E}" destId="{991A26C6-81C1-48DB-A60B-A0B6B632D132}" srcOrd="0" destOrd="0" presId="urn:microsoft.com/office/officeart/2005/8/layout/arrow5"/>
    <dgm:cxn modelId="{F3C7C15E-8CC9-4A19-9B2B-3F4C2689044F}" type="presOf" srcId="{FB954CB8-86DD-4416-80EA-C429178260AD}" destId="{184BCA87-3855-48CC-B9F0-19C22A2309D9}" srcOrd="0" destOrd="0" presId="urn:microsoft.com/office/officeart/2005/8/layout/arrow5"/>
    <dgm:cxn modelId="{118FF3FE-68A3-4B30-8938-03F9F6E2AA56}" srcId="{B012E5EF-1081-43D5-9B7A-124F7BA7CC4E}" destId="{FB954CB8-86DD-4416-80EA-C429178260AD}" srcOrd="0" destOrd="0" parTransId="{F57E0DB7-60AE-4DE0-A809-293D43F1440C}" sibTransId="{5CB5D76B-60DD-4DD2-BF3E-606C15658874}"/>
    <dgm:cxn modelId="{EC3FBCE4-A8CE-443D-9A90-8CA28E64652D}" type="presOf" srcId="{A859D2CE-7D47-4514-A098-3CAA75EB67A8}" destId="{BA26D97F-346C-466D-8E51-A9BB81DAC354}" srcOrd="0" destOrd="0" presId="urn:microsoft.com/office/officeart/2005/8/layout/arrow5"/>
    <dgm:cxn modelId="{29A9BD24-E2A6-4A0A-9DA6-B4BB147DE113}" type="presParOf" srcId="{991A26C6-81C1-48DB-A60B-A0B6B632D132}" destId="{184BCA87-3855-48CC-B9F0-19C22A2309D9}" srcOrd="0" destOrd="0" presId="urn:microsoft.com/office/officeart/2005/8/layout/arrow5"/>
    <dgm:cxn modelId="{E04F83ED-DFC4-492A-80D0-3EF293EC66C4}" type="presParOf" srcId="{991A26C6-81C1-48DB-A60B-A0B6B632D132}" destId="{BA26D97F-346C-466D-8E51-A9BB81DAC35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CDB4E-17C3-4A93-B23C-4E809C558B44}" type="datetimeFigureOut">
              <a:rPr lang="pt-PT" smtClean="0"/>
              <a:pPr/>
              <a:t>03-12-2011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218EB-31E9-4D37-8153-D648D16FE7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A Estrutura e o Desenvolvimento das Organizações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Tânia Rodrigues Ribeiro</a:t>
            </a:r>
          </a:p>
          <a:p>
            <a:r>
              <a:rPr lang="pt-PT" dirty="0" smtClean="0"/>
              <a:t>ISCTE-IUL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2 - Tecnologia</a:t>
            </a:r>
            <a:endParaRPr lang="pt-P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pt-PT" dirty="0" smtClean="0"/>
              <a:t>Tecnologia refere-se ao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conhecimento</a:t>
            </a:r>
            <a:r>
              <a:rPr lang="pt-PT" dirty="0" smtClean="0"/>
              <a:t>,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equipamentos</a:t>
            </a:r>
            <a:r>
              <a:rPr lang="pt-PT" dirty="0" smtClean="0"/>
              <a:t> e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actividades</a:t>
            </a:r>
            <a:r>
              <a:rPr lang="pt-PT" dirty="0" smtClean="0"/>
              <a:t> utilizadas para </a:t>
            </a:r>
            <a:r>
              <a:rPr lang="pt-PT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transformar os inputs em outputs.</a:t>
            </a:r>
          </a:p>
          <a:p>
            <a:endParaRPr lang="pt-PT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i="1" dirty="0" smtClean="0"/>
              <a:t>Que tipo de estrutura melhor suporta as tecnologias utilizadas para transformar inputs em outputs? </a:t>
            </a:r>
          </a:p>
          <a:p>
            <a:endParaRPr lang="pt-PT" i="1" dirty="0" smtClean="0"/>
          </a:p>
          <a:p>
            <a:r>
              <a:rPr lang="pt-PT" dirty="0" smtClean="0"/>
              <a:t>Existe uma relação entre o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grau de complexidade tecnológica </a:t>
            </a:r>
            <a:r>
              <a:rPr lang="pt-PT" dirty="0" smtClean="0"/>
              <a:t>de uma empresa e a sua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estrutura</a:t>
            </a:r>
            <a:r>
              <a:rPr lang="pt-PT" dirty="0" smtClean="0"/>
              <a:t>.</a:t>
            </a:r>
          </a:p>
          <a:p>
            <a:pPr lvl="1"/>
            <a:r>
              <a:rPr lang="pt-PT" dirty="0" smtClean="0"/>
              <a:t>Ex: linhas de produção  em massa têm diferentes exigências do que produtos </a:t>
            </a:r>
            <a:r>
              <a:rPr lang="pt-PT" i="1" dirty="0" err="1" smtClean="0"/>
              <a:t>custom-made</a:t>
            </a:r>
            <a:r>
              <a:rPr lang="pt-PT" i="1" dirty="0" smtClean="0"/>
              <a:t>;</a:t>
            </a:r>
          </a:p>
          <a:p>
            <a:pPr lvl="1"/>
            <a:r>
              <a:rPr lang="pt-PT" dirty="0" smtClean="0"/>
              <a:t>Ex: sistemas de informação permitem diferentes formas de prestação de serviços e de interacção com o cliente.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3 - Ambiente</a:t>
            </a:r>
            <a:endParaRPr lang="pt-P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PT" i="1" dirty="0">
                <a:solidFill>
                  <a:schemeClr val="accent2">
                    <a:lumMod val="75000"/>
                  </a:schemeClr>
                </a:solidFill>
              </a:rPr>
              <a:t>Q</a:t>
            </a:r>
            <a:r>
              <a:rPr lang="pt-PT" i="1" dirty="0" smtClean="0">
                <a:solidFill>
                  <a:schemeClr val="accent2">
                    <a:lumMod val="75000"/>
                  </a:schemeClr>
                </a:solidFill>
              </a:rPr>
              <a:t>ue tipo de estrutura apoia melhor as organizações a lidarem com os diferentes ambientes?</a:t>
            </a:r>
          </a:p>
          <a:p>
            <a:endParaRPr lang="pt-PT" dirty="0" smtClean="0"/>
          </a:p>
          <a:p>
            <a:pPr>
              <a:buNone/>
            </a:pPr>
            <a:r>
              <a:rPr lang="pt-PT" dirty="0" err="1" smtClean="0"/>
              <a:t>Burns</a:t>
            </a:r>
            <a:r>
              <a:rPr lang="pt-PT" dirty="0" smtClean="0"/>
              <a:t> &amp; </a:t>
            </a:r>
            <a:r>
              <a:rPr lang="pt-PT" dirty="0" err="1" smtClean="0"/>
              <a:t>Stalker</a:t>
            </a:r>
            <a:r>
              <a:rPr lang="pt-PT" dirty="0" smtClean="0"/>
              <a:t> (1961) compararam a estrutura longamente estabelecida de uma fábrica de fibras têxteis em Manchester com empresas electrónicas na Escócia.</a:t>
            </a:r>
          </a:p>
          <a:p>
            <a:pPr lvl="1"/>
            <a:r>
              <a:rPr lang="pt-PT" dirty="0" smtClean="0"/>
              <a:t>Fábrica fibras têxteis – estrutura mecanicista</a:t>
            </a:r>
          </a:p>
          <a:p>
            <a:pPr lvl="1"/>
            <a:r>
              <a:rPr lang="pt-PT" dirty="0" smtClean="0"/>
              <a:t>Empresas electrónicas – estruturas orgânicas</a:t>
            </a:r>
          </a:p>
          <a:p>
            <a:r>
              <a:rPr lang="pt-PT" dirty="0" smtClean="0"/>
              <a:t>Ambas as estruturas funcionavam bem e estavam adaptadas às suas circunstâncias.</a:t>
            </a:r>
          </a:p>
          <a:p>
            <a:pPr lvl="1"/>
            <a:r>
              <a:rPr lang="pt-PT" dirty="0" smtClean="0"/>
              <a:t>Fábrica fibras têxteis – operava em ambiente estável (objectivo: fornecer fluxos constantes de fibras têxteis a fábricas de fiação);</a:t>
            </a:r>
          </a:p>
          <a:p>
            <a:pPr lvl="1"/>
            <a:r>
              <a:rPr lang="pt-PT" dirty="0" smtClean="0"/>
              <a:t>Empresas electrónicas – operavam em ambiente instável (mercado volátil, com constantes mudanças e informações não previsíveis)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Estrutura e Ambiente</a:t>
            </a:r>
            <a:endParaRPr lang="pt-PT" dirty="0"/>
          </a:p>
        </p:txBody>
      </p:sp>
      <p:pic>
        <p:nvPicPr>
          <p:cNvPr id="4" name="Picture 7" descr="C10NF010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072772"/>
            <a:ext cx="8229600" cy="358081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dirty="0" smtClean="0">
                <a:solidFill>
                  <a:schemeClr val="accent2">
                    <a:lumMod val="75000"/>
                  </a:schemeClr>
                </a:solidFill>
              </a:rPr>
              <a:t>Integração e Diferenciação</a:t>
            </a:r>
            <a:endParaRPr lang="pt-PT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bg1">
              <a:lumMod val="95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pt-PT" dirty="0" err="1" smtClean="0"/>
              <a:t>Lawrence</a:t>
            </a:r>
            <a:r>
              <a:rPr lang="pt-PT" dirty="0" smtClean="0"/>
              <a:t> &amp; </a:t>
            </a:r>
            <a:r>
              <a:rPr lang="pt-PT" dirty="0" err="1" smtClean="0"/>
              <a:t>Lorsch</a:t>
            </a:r>
            <a:r>
              <a:rPr lang="pt-PT" dirty="0" smtClean="0"/>
              <a:t> (1967) observaram que departamentos da mesma empresa, com tarefas diferentes, podem estar expostos a 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diferentes ambientes</a:t>
            </a:r>
            <a:r>
              <a:rPr lang="pt-PT" b="1" dirty="0" smtClean="0"/>
              <a:t> </a:t>
            </a:r>
            <a:r>
              <a:rPr lang="pt-PT" dirty="0" smtClean="0"/>
              <a:t>– alguns mais estáveis (ex: produção) e outros instáveis (ex: investigação e desenvolvimento). </a:t>
            </a:r>
          </a:p>
          <a:p>
            <a:r>
              <a:rPr lang="pt-PT" dirty="0" smtClean="0"/>
              <a:t>Estes autores defendem que nestes casos, as organizações devem desenvolver estruturas e modos de trabalhar diferentes. </a:t>
            </a:r>
          </a:p>
          <a:p>
            <a:r>
              <a:rPr lang="pt-PT" dirty="0" smtClean="0"/>
              <a:t>Quanto maior for a </a:t>
            </a:r>
            <a:r>
              <a:rPr lang="pt-PT" b="1" dirty="0" smtClean="0"/>
              <a:t>diferenciação</a:t>
            </a:r>
            <a:r>
              <a:rPr lang="pt-PT" dirty="0" smtClean="0"/>
              <a:t> entre departamentos, maior esforço é necessário para integrar o trabalho.</a:t>
            </a:r>
          </a:p>
          <a:p>
            <a:r>
              <a:rPr lang="pt-PT" dirty="0" smtClean="0"/>
              <a:t>Companhias de sucesso alcançam maior </a:t>
            </a:r>
            <a:r>
              <a:rPr lang="pt-PT" b="1" dirty="0" smtClean="0"/>
              <a:t>integração</a:t>
            </a:r>
            <a:r>
              <a:rPr lang="pt-PT" dirty="0" smtClean="0"/>
              <a:t> entre as diferentes unidades, utilizando estratégias de integração como </a:t>
            </a:r>
            <a:r>
              <a:rPr lang="pt-PT" i="1" dirty="0" err="1" smtClean="0"/>
              <a:t>task</a:t>
            </a:r>
            <a:r>
              <a:rPr lang="pt-PT" i="1" dirty="0" smtClean="0"/>
              <a:t> forces </a:t>
            </a:r>
            <a:r>
              <a:rPr lang="pt-PT" dirty="0" smtClean="0"/>
              <a:t>e equipas de projectos que necessitem de competências interpessoais.</a:t>
            </a:r>
          </a:p>
          <a:p>
            <a:endParaRPr lang="pt-PT" dirty="0" smtClean="0"/>
          </a:p>
          <a:p>
            <a:pPr>
              <a:buNone/>
            </a:pP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Diferenciação</a:t>
            </a:r>
            <a:r>
              <a:rPr lang="pt-PT" dirty="0" smtClean="0"/>
              <a:t>: existência de </a:t>
            </a:r>
            <a:r>
              <a:rPr lang="pt-PT" dirty="0" err="1" smtClean="0"/>
              <a:t>sub-sistemas</a:t>
            </a:r>
            <a:r>
              <a:rPr lang="pt-PT" dirty="0" smtClean="0"/>
              <a:t> dentro da organização, resultante de respostas a exigências diferentes no ambiente externo.</a:t>
            </a:r>
          </a:p>
          <a:p>
            <a:pPr>
              <a:buNone/>
            </a:pP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Integração</a:t>
            </a:r>
            <a:r>
              <a:rPr lang="pt-PT" dirty="0" smtClean="0"/>
              <a:t>: Processo para alcançar a unidade na realização das tarefas organizacionais, entre os diversos </a:t>
            </a:r>
            <a:r>
              <a:rPr lang="pt-PT" dirty="0" err="1" smtClean="0"/>
              <a:t>sub-sistemas</a:t>
            </a:r>
            <a:r>
              <a:rPr lang="pt-PT" dirty="0" smtClean="0"/>
              <a:t>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4 - Dimensão da Empresa</a:t>
            </a:r>
            <a:endParaRPr lang="pt-P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Pequenas empresas tendem a ser informais:</a:t>
            </a:r>
          </a:p>
          <a:p>
            <a:pPr>
              <a:lnSpc>
                <a:spcPct val="90000"/>
              </a:lnSpc>
              <a:buFontTx/>
              <a:buNone/>
            </a:pPr>
            <a:endParaRPr lang="pt-PT" b="1" dirty="0" smtClean="0"/>
          </a:p>
          <a:p>
            <a:pPr lvl="1">
              <a:lnSpc>
                <a:spcPct val="90000"/>
              </a:lnSpc>
            </a:pPr>
            <a:r>
              <a:rPr lang="pt-PT" dirty="0" smtClean="0"/>
              <a:t>Os colaboradores trabalham em diversas tarefas;</a:t>
            </a:r>
          </a:p>
          <a:p>
            <a:pPr lvl="1">
              <a:lnSpc>
                <a:spcPct val="90000"/>
              </a:lnSpc>
            </a:pPr>
            <a:r>
              <a:rPr lang="pt-PT" dirty="0" smtClean="0"/>
              <a:t>A coordenação é feita através de contacto directo entre os colaboradores;</a:t>
            </a:r>
          </a:p>
          <a:p>
            <a:pPr lvl="1">
              <a:lnSpc>
                <a:spcPct val="90000"/>
              </a:lnSpc>
            </a:pPr>
            <a:r>
              <a:rPr lang="pt-PT" dirty="0" smtClean="0"/>
              <a:t>A supervisão é realizada de forma directa.</a:t>
            </a:r>
          </a:p>
          <a:p>
            <a:pPr lvl="1">
              <a:lnSpc>
                <a:spcPct val="90000"/>
              </a:lnSpc>
            </a:pPr>
            <a:endParaRPr lang="pt-PT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Quanto maior for a organização,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mais complexa e formal  será a sua estrutura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endParaRPr lang="pt-PT" dirty="0" smtClean="0"/>
          </a:p>
          <a:p>
            <a:pPr lvl="1">
              <a:lnSpc>
                <a:spcPct val="90000"/>
              </a:lnSpc>
            </a:pPr>
            <a:r>
              <a:rPr lang="pt-PT" dirty="0" smtClean="0"/>
              <a:t>Maior  especialização das tarefas;</a:t>
            </a:r>
          </a:p>
          <a:p>
            <a:pPr lvl="1">
              <a:lnSpc>
                <a:spcPct val="90000"/>
              </a:lnSpc>
            </a:pPr>
            <a:r>
              <a:rPr lang="pt-PT" dirty="0"/>
              <a:t>M</a:t>
            </a:r>
            <a:r>
              <a:rPr lang="pt-PT" dirty="0" smtClean="0"/>
              <a:t>aior diferenciadas as suas unidades;</a:t>
            </a:r>
          </a:p>
          <a:p>
            <a:pPr lvl="1">
              <a:lnSpc>
                <a:spcPct val="90000"/>
              </a:lnSpc>
            </a:pPr>
            <a:r>
              <a:rPr lang="pt-PT" dirty="0" smtClean="0"/>
              <a:t>Maior burocracias e componente administrativa;</a:t>
            </a:r>
          </a:p>
          <a:p>
            <a:pPr lvl="1">
              <a:lnSpc>
                <a:spcPct val="90000"/>
              </a:lnSpc>
            </a:pPr>
            <a:r>
              <a:rPr lang="pt-PT" dirty="0" smtClean="0"/>
              <a:t>Maior quantidade de regras e procedimentos;</a:t>
            </a:r>
          </a:p>
          <a:p>
            <a:pPr lvl="1">
              <a:lnSpc>
                <a:spcPct val="90000"/>
              </a:lnSpc>
            </a:pPr>
            <a:endParaRPr lang="pt-PT" sz="800" dirty="0" smtClean="0"/>
          </a:p>
          <a:p>
            <a:pPr lvl="1">
              <a:lnSpc>
                <a:spcPct val="90000"/>
              </a:lnSpc>
            </a:pPr>
            <a:r>
              <a:rPr lang="pt-PT" dirty="0" smtClean="0"/>
              <a:t>Maior departamentalização;</a:t>
            </a:r>
          </a:p>
          <a:p>
            <a:pPr lvl="1">
              <a:lnSpc>
                <a:spcPct val="90000"/>
              </a:lnSpc>
            </a:pPr>
            <a:r>
              <a:rPr lang="pt-PT" dirty="0" smtClean="0"/>
              <a:t>Maior número de posições “staff” </a:t>
            </a:r>
            <a:r>
              <a:rPr lang="pt-PT" sz="2400" dirty="0" smtClean="0"/>
              <a:t> (para apoiar o topo para lidar com a dimensão</a:t>
            </a:r>
            <a:r>
              <a:rPr lang="pt-PT" dirty="0" smtClean="0"/>
              <a:t>)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5 - Idade e Ciclo de Vida</a:t>
            </a:r>
            <a:endParaRPr lang="pt-P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PT" i="1" dirty="0" smtClean="0">
                <a:solidFill>
                  <a:schemeClr val="accent2">
                    <a:lumMod val="75000"/>
                  </a:schemeClr>
                </a:solidFill>
              </a:rPr>
              <a:t>Que tipo de estrutura melhor apoia uma organização à medida que esta cresce?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Nascimento</a:t>
            </a:r>
            <a:r>
              <a:rPr lang="pt-PT" dirty="0" smtClean="0"/>
              <a:t>: divisão informal, poucos trabalhadores, pequena divisão do trabalho, estrutura orgânica.</a:t>
            </a:r>
          </a:p>
          <a:p>
            <a:pPr>
              <a:buNone/>
            </a:pP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Juventude</a:t>
            </a:r>
            <a:r>
              <a:rPr lang="pt-PT" dirty="0" smtClean="0"/>
              <a:t>: decisões amplamente partilhadas, empregados especialistas em determinadas áreas.</a:t>
            </a:r>
          </a:p>
          <a:p>
            <a:pPr>
              <a:buNone/>
            </a:pP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Meia idade</a:t>
            </a:r>
            <a:r>
              <a:rPr lang="pt-PT" dirty="0" smtClean="0"/>
              <a:t>: extensa divisão de responsabilidade, existência de regras para facilitar a coordenação.</a:t>
            </a:r>
          </a:p>
          <a:p>
            <a:pPr>
              <a:buNone/>
            </a:pP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Maturidade</a:t>
            </a:r>
            <a:r>
              <a:rPr lang="pt-PT" dirty="0" smtClean="0"/>
              <a:t>: estrutura mecanicista, burocrática</a:t>
            </a:r>
            <a:r>
              <a:rPr lang="pt-PT" dirty="0"/>
              <a:t> </a:t>
            </a:r>
            <a:r>
              <a:rPr lang="pt-PT" dirty="0" smtClean="0"/>
              <a:t>e centralizada. </a:t>
            </a:r>
          </a:p>
          <a:p>
            <a:pPr>
              <a:buNone/>
            </a:pPr>
            <a:endParaRPr lang="pt-PT" dirty="0"/>
          </a:p>
          <a:p>
            <a:pPr>
              <a:buNone/>
            </a:pPr>
            <a:r>
              <a:rPr lang="pt-PT" dirty="0" smtClean="0"/>
              <a:t>As transições, dentro do ciclo de vida, trazem problema e desafios para os gestores. </a:t>
            </a:r>
          </a:p>
          <a:p>
            <a:pPr>
              <a:buNone/>
            </a:pP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Ciclo de Vida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Tânia\Pictures\Formação\LifecycleGraph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844824"/>
            <a:ext cx="5826276" cy="2952328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0" y="5103674"/>
            <a:ext cx="9144000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 smtClean="0"/>
              <a:t>Fase Maturidade</a:t>
            </a:r>
            <a:r>
              <a:rPr lang="pt-PT" dirty="0" smtClean="0"/>
              <a:t>: A estrutura mecanicista, burocrática e centralizada pode trazer o perigo de as organizações responderem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mais lentamente às mudanças externas </a:t>
            </a:r>
            <a:r>
              <a:rPr lang="pt-PT" dirty="0" smtClean="0"/>
              <a:t>e às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exigências  dos consumidores</a:t>
            </a:r>
            <a:r>
              <a:rPr lang="pt-PT" dirty="0" smtClean="0"/>
              <a:t>. Leva as empresas a ocuparem uma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posição menos competitivas </a:t>
            </a:r>
            <a:r>
              <a:rPr lang="pt-PT" dirty="0" smtClean="0"/>
              <a:t>que as suas novas rivais. Isto poderá levar à estagnação e declínio. </a:t>
            </a:r>
          </a:p>
          <a:p>
            <a:r>
              <a:rPr lang="pt-PT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É necessário os gestores reinventarem novas formas e abordagens, para não perderem a competitividade.</a:t>
            </a:r>
            <a:endParaRPr lang="pt-PT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Contingencial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ou escolha da gestão?</a:t>
            </a:r>
            <a:endParaRPr lang="pt-P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216024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Abordagem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contingencial</a:t>
            </a:r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pPr>
              <a:buNone/>
            </a:pPr>
            <a:r>
              <a:rPr lang="pt-PT" dirty="0" smtClean="0"/>
              <a:t>Defende que a performance depende do alinhamento da estrutura com o ambiente – a ênfase aqui é:</a:t>
            </a:r>
          </a:p>
          <a:p>
            <a:pPr lvl="1"/>
            <a:r>
              <a:rPr lang="pt-PT" dirty="0" smtClean="0"/>
              <a:t> Determinista: a estrutura é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determinada pelo ambiente</a:t>
            </a:r>
            <a:r>
              <a:rPr lang="pt-PT" dirty="0" smtClean="0"/>
              <a:t>;</a:t>
            </a:r>
          </a:p>
          <a:p>
            <a:pPr lvl="1"/>
            <a:r>
              <a:rPr lang="pt-PT" dirty="0" smtClean="0"/>
              <a:t>Funcionalista: a estrutura tem como objectivo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servir a eficácia da empresa</a:t>
            </a:r>
            <a:r>
              <a:rPr lang="pt-PT" dirty="0" smtClean="0"/>
              <a:t>.</a:t>
            </a:r>
          </a:p>
          <a:p>
            <a:pPr>
              <a:buNone/>
            </a:pPr>
            <a:r>
              <a:rPr lang="pt-PT" dirty="0" smtClean="0"/>
              <a:t>O papel do gestor é fazer ajustes na estrutura, para melhorar a performance, quando as condições de negócio/ ambiente mudam.</a:t>
            </a:r>
          </a:p>
          <a:p>
            <a:pPr lvl="1"/>
            <a:endParaRPr lang="pt-PT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0" y="4221088"/>
            <a:ext cx="9144000" cy="16927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75000"/>
                  </a:schemeClr>
                </a:solidFill>
              </a:rPr>
              <a:t>Escolha estrutural</a:t>
            </a:r>
            <a:r>
              <a:rPr lang="pt-PT" sz="24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r>
              <a:rPr lang="pt-PT" sz="2000" dirty="0" smtClean="0"/>
              <a:t>Defende que a escolha da estrutura não é um processo exclusivamente racional, mas também moldado por 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processos políticos</a:t>
            </a:r>
            <a:r>
              <a:rPr lang="pt-PT" sz="2000" dirty="0" smtClean="0"/>
              <a:t>. Os 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interesses e os valores dos grupos </a:t>
            </a:r>
            <a:r>
              <a:rPr lang="pt-PT" sz="2000" dirty="0" smtClean="0"/>
              <a:t>com poder 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influenciam a escolha da estrutura</a:t>
            </a:r>
            <a:r>
              <a:rPr lang="pt-PT" sz="2000" dirty="0" smtClean="0"/>
              <a:t>, mesmo que 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reduza em alguns graus o nível da performance. </a:t>
            </a:r>
            <a:endParaRPr lang="pt-PT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pt-PT" sz="4000" b="1" dirty="0" smtClean="0">
                <a:solidFill>
                  <a:schemeClr val="accent3">
                    <a:lumMod val="75000"/>
                  </a:schemeClr>
                </a:solidFill>
              </a:rPr>
              <a:t>Organizações que Aprendem</a:t>
            </a:r>
            <a:endParaRPr lang="pt-PT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24847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PT" sz="3800" b="1" i="1" dirty="0" smtClean="0">
                <a:solidFill>
                  <a:schemeClr val="accent1">
                    <a:lumMod val="75000"/>
                  </a:schemeClr>
                </a:solidFill>
              </a:rPr>
              <a:t>Learning </a:t>
            </a:r>
            <a:r>
              <a:rPr lang="pt-PT" sz="3800" b="1" i="1" dirty="0" err="1" smtClean="0">
                <a:solidFill>
                  <a:schemeClr val="accent1">
                    <a:lumMod val="75000"/>
                  </a:schemeClr>
                </a:solidFill>
              </a:rPr>
              <a:t>Organisation</a:t>
            </a:r>
            <a:endParaRPr lang="pt-PT" sz="3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pt-PT" i="1" dirty="0" smtClean="0"/>
          </a:p>
          <a:p>
            <a:pPr>
              <a:buNone/>
            </a:pPr>
            <a:r>
              <a:rPr lang="pt-PT" b="1" dirty="0" smtClean="0">
                <a:solidFill>
                  <a:schemeClr val="accent3">
                    <a:lumMod val="75000"/>
                  </a:schemeClr>
                </a:solidFill>
              </a:rPr>
              <a:t>Organizações que desenvolvem a capacidade de aprendizagem contínua, adaptação e mudança. </a:t>
            </a:r>
          </a:p>
          <a:p>
            <a:pPr lvl="1"/>
            <a:r>
              <a:rPr lang="pt-PT" dirty="0" smtClean="0"/>
              <a:t>O foco é colocado na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aquisição, partilha </a:t>
            </a:r>
            <a:r>
              <a:rPr lang="pt-PT" dirty="0" smtClean="0"/>
              <a:t>e utilização do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conhecimento</a:t>
            </a:r>
            <a:r>
              <a:rPr lang="pt-PT" dirty="0" smtClean="0"/>
              <a:t>, para encorajar a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inovação</a:t>
            </a:r>
            <a:r>
              <a:rPr lang="pt-PT" dirty="0" smtClean="0"/>
              <a:t>. </a:t>
            </a:r>
          </a:p>
          <a:p>
            <a:pPr lvl="1"/>
            <a:r>
              <a:rPr lang="pt-PT" dirty="0" smtClean="0"/>
              <a:t>As fronteiras entre unidades/ departamento devem ser eliminadas (ex: </a:t>
            </a:r>
            <a:r>
              <a:rPr lang="pt-PT" dirty="0" err="1" smtClean="0"/>
              <a:t>Oticon</a:t>
            </a:r>
            <a:r>
              <a:rPr lang="pt-PT" dirty="0" smtClean="0"/>
              <a:t>) para assegurar a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livre circulação do fluxo de informação e ideias</a:t>
            </a:r>
            <a:r>
              <a:rPr lang="pt-PT" dirty="0" smtClean="0"/>
              <a:t>. </a:t>
            </a:r>
          </a:p>
          <a:p>
            <a:pPr lvl="1"/>
            <a:r>
              <a:rPr lang="pt-PT" dirty="0" smtClean="0"/>
              <a:t>Enfatiza o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trabalho em equipas</a:t>
            </a:r>
            <a:r>
              <a:rPr lang="pt-PT" dirty="0" smtClean="0"/>
              <a:t>, o elevado grau de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autonomia</a:t>
            </a:r>
            <a:r>
              <a:rPr lang="pt-PT" dirty="0" smtClean="0"/>
              <a:t> e a constante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experimentação</a:t>
            </a:r>
            <a:r>
              <a:rPr lang="pt-PT" dirty="0" smtClean="0"/>
              <a:t>.</a:t>
            </a:r>
          </a:p>
          <a:p>
            <a:pPr lvl="1"/>
            <a:r>
              <a:rPr lang="pt-PT" dirty="0" smtClean="0"/>
              <a:t>O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líder </a:t>
            </a:r>
            <a:r>
              <a:rPr lang="pt-PT" dirty="0" smtClean="0"/>
              <a:t>deve actuar como um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facilitador</a:t>
            </a:r>
            <a:r>
              <a:rPr lang="pt-PT" dirty="0" smtClean="0"/>
              <a:t> e não como um controlador.</a:t>
            </a:r>
          </a:p>
          <a:p>
            <a:pPr lvl="1"/>
            <a:r>
              <a:rPr lang="pt-PT" dirty="0" smtClean="0"/>
              <a:t>A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cultura organizacional </a:t>
            </a:r>
            <a:r>
              <a:rPr lang="pt-PT" dirty="0" smtClean="0"/>
              <a:t>deve promover uma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visão partilhada </a:t>
            </a:r>
            <a:r>
              <a:rPr lang="pt-PT" dirty="0" smtClean="0"/>
              <a:t>e compreensão sobre como todos os aspectos da organização (processos, actividades e ambiente) estão relacionados uns com os outros. Deve existir um sentimento forte de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comunidade</a:t>
            </a:r>
            <a:r>
              <a:rPr lang="pt-PT" dirty="0" smtClean="0"/>
              <a:t> e confiança mútua.  A cultura deve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tolerar o erro</a:t>
            </a:r>
            <a:r>
              <a:rPr lang="pt-PT" dirty="0" smtClean="0"/>
              <a:t>, de modo a que as pessoas se sintam livres para experimentar e partilhar ideias sem medo de críticas ou punições.</a:t>
            </a:r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5733256"/>
            <a:ext cx="9144000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PT" sz="2000" dirty="0" err="1" smtClean="0">
                <a:solidFill>
                  <a:schemeClr val="accent1">
                    <a:lumMod val="75000"/>
                  </a:schemeClr>
                </a:solidFill>
              </a:rPr>
              <a:t>Nonaka</a:t>
            </a:r>
            <a:r>
              <a:rPr lang="pt-PT" sz="2000" dirty="0" smtClean="0">
                <a:solidFill>
                  <a:schemeClr val="accent1">
                    <a:lumMod val="75000"/>
                  </a:schemeClr>
                </a:solidFill>
              </a:rPr>
              <a:t> &amp; </a:t>
            </a:r>
            <a:r>
              <a:rPr lang="pt-PT" sz="2000" dirty="0" err="1" smtClean="0">
                <a:solidFill>
                  <a:schemeClr val="accent1">
                    <a:lumMod val="75000"/>
                  </a:schemeClr>
                </a:solidFill>
              </a:rPr>
              <a:t>Takeuchi</a:t>
            </a:r>
            <a:r>
              <a:rPr lang="pt-PT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2000" dirty="0" smtClean="0"/>
              <a:t>(1995) defendem que a habilidade para criar conhecimento e resolver problemas, deve-se tornar competência nuclear em determinados negócios. </a:t>
            </a:r>
          </a:p>
          <a:p>
            <a:pPr>
              <a:buNone/>
            </a:pPr>
            <a:endParaRPr lang="pt-PT" sz="2000" dirty="0" smtClean="0"/>
          </a:p>
          <a:p>
            <a:pPr>
              <a:buNone/>
            </a:pPr>
            <a:endParaRPr lang="pt-PT" sz="2000" dirty="0" smtClean="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Learning </a:t>
            </a:r>
            <a:r>
              <a:rPr lang="pt-PT" sz="4000" dirty="0" smtClean="0"/>
              <a:t>Organisations</a:t>
            </a:r>
            <a:endParaRPr lang="pt-PT" sz="4000" dirty="0"/>
          </a:p>
        </p:txBody>
      </p:sp>
      <p:pic>
        <p:nvPicPr>
          <p:cNvPr id="4" name="Picture 8" descr="C10NF01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196752"/>
            <a:ext cx="5868989" cy="4525963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27784" y="6021288"/>
            <a:ext cx="500404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Figure 10.11</a:t>
            </a:r>
            <a:r>
              <a:rPr lang="en-GB" dirty="0"/>
              <a:t>  Clusters of learning organisation features</a:t>
            </a:r>
          </a:p>
          <a:p>
            <a:pPr algn="l" eaLnBrk="0" hangingPunct="0">
              <a:spcBef>
                <a:spcPct val="50000"/>
              </a:spcBef>
            </a:pPr>
            <a:r>
              <a:rPr lang="en-GB" sz="800" i="1" dirty="0"/>
              <a:t>Source</a:t>
            </a:r>
            <a:r>
              <a:rPr lang="en-GB" sz="800" dirty="0"/>
              <a:t>: </a:t>
            </a:r>
            <a:r>
              <a:rPr lang="en-GB" sz="800" dirty="0" err="1"/>
              <a:t>Pedler</a:t>
            </a:r>
            <a:r>
              <a:rPr lang="en-GB" sz="800" dirty="0"/>
              <a:t> </a:t>
            </a:r>
            <a:r>
              <a:rPr lang="en-GB" sz="800" i="1" dirty="0"/>
              <a:t>et at</a:t>
            </a:r>
            <a:r>
              <a:rPr lang="en-GB" sz="800" dirty="0"/>
              <a:t>. (1997)</a:t>
            </a:r>
            <a:endParaRPr lang="en-GB" sz="800" i="1" dirty="0"/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78098"/>
          </a:xfrm>
        </p:spPr>
        <p:txBody>
          <a:bodyPr>
            <a:normAutofit/>
          </a:bodyPr>
          <a:lstStyle/>
          <a:p>
            <a:r>
              <a:rPr lang="pt-PT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Estruturas mecanicistas e orgânicas</a:t>
            </a:r>
            <a:endParaRPr lang="pt-PT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68052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pt-PT" sz="2400" b="1" dirty="0" smtClean="0"/>
              <a:t>Mecanicistas: </a:t>
            </a:r>
          </a:p>
          <a:p>
            <a:pPr lvl="1"/>
            <a:r>
              <a:rPr lang="pt-PT" sz="1700" dirty="0" smtClean="0"/>
              <a:t>Estrutura rígida e controlo apertado;</a:t>
            </a:r>
          </a:p>
          <a:p>
            <a:pPr lvl="1"/>
            <a:r>
              <a:rPr lang="pt-PT" sz="1700" dirty="0" smtClean="0"/>
              <a:t>Elevado grau de especialização e diferenciação nas tarefas;</a:t>
            </a:r>
          </a:p>
          <a:p>
            <a:pPr lvl="1"/>
            <a:r>
              <a:rPr lang="pt-PT" sz="1700" dirty="0" smtClean="0"/>
              <a:t>Formalização com muitas regras e burocracia;</a:t>
            </a:r>
          </a:p>
          <a:p>
            <a:pPr lvl="1"/>
            <a:r>
              <a:rPr lang="pt-PT" sz="1700" dirty="0" smtClean="0"/>
              <a:t>Procura evitar desvios ao estabelecido;</a:t>
            </a:r>
          </a:p>
          <a:p>
            <a:pPr lvl="1"/>
            <a:r>
              <a:rPr lang="pt-PT" sz="1700" dirty="0" smtClean="0"/>
              <a:t>As responsabilidades e a autoridade estão bem definidas;</a:t>
            </a:r>
          </a:p>
          <a:p>
            <a:pPr lvl="1"/>
            <a:r>
              <a:rPr lang="pt-PT" sz="1700" dirty="0" smtClean="0"/>
              <a:t>Centralização;</a:t>
            </a:r>
          </a:p>
          <a:p>
            <a:pPr lvl="1"/>
            <a:r>
              <a:rPr lang="pt-PT" sz="1700" dirty="0" smtClean="0"/>
              <a:t>Cadeia de comando clara;</a:t>
            </a:r>
          </a:p>
          <a:p>
            <a:pPr lvl="1"/>
            <a:r>
              <a:rPr lang="pt-PT" sz="1700" dirty="0" smtClean="0"/>
              <a:t>Interacção vertical entre os membros da organização;</a:t>
            </a:r>
          </a:p>
          <a:p>
            <a:pPr lvl="1"/>
            <a:r>
              <a:rPr lang="pt-PT" sz="1700" dirty="0" smtClean="0"/>
              <a:t>As tomadas de decisão são centralizadas;</a:t>
            </a:r>
          </a:p>
          <a:p>
            <a:pPr lvl="1"/>
            <a:r>
              <a:rPr lang="pt-PT" sz="1700" dirty="0" smtClean="0"/>
              <a:t>Conhecimento centralizado no topo da hierarquia;</a:t>
            </a:r>
          </a:p>
          <a:p>
            <a:pPr lvl="1"/>
            <a:r>
              <a:rPr lang="pt-PT" sz="1700" dirty="0" smtClean="0"/>
              <a:t>Pouca delegação de tarefas, com pedidos frequentes de relatórios;</a:t>
            </a:r>
          </a:p>
          <a:p>
            <a:pPr lvl="1"/>
            <a:r>
              <a:rPr lang="pt-PT" sz="1700" dirty="0" smtClean="0"/>
              <a:t>Comunicação vertical;</a:t>
            </a:r>
          </a:p>
          <a:p>
            <a:pPr lvl="1"/>
            <a:r>
              <a:rPr lang="pt-PT" sz="1700" dirty="0" smtClean="0"/>
              <a:t>Insistência de lealdade para com a empresa e obediência aos superiores. </a:t>
            </a:r>
            <a:endParaRPr lang="pt-PT" sz="17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95536" y="980728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P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 objectivo das estruturas é encorajar as pessoas a actuarem de modo a apoiar a estratégia.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Conclusão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85000" lnSpcReduction="10000"/>
          </a:bodyPr>
          <a:lstStyle/>
          <a:p>
            <a:endParaRPr lang="pt-PT" dirty="0" smtClean="0"/>
          </a:p>
          <a:p>
            <a:r>
              <a:rPr lang="pt-PT" dirty="0" smtClean="0"/>
              <a:t>Ideias de:</a:t>
            </a:r>
          </a:p>
          <a:p>
            <a:pPr lvl="1"/>
            <a:r>
              <a:rPr lang="pt-PT" dirty="0" smtClean="0"/>
              <a:t>estruturas vertical e horizontal</a:t>
            </a:r>
          </a:p>
          <a:p>
            <a:pPr lvl="1"/>
            <a:r>
              <a:rPr lang="pt-PT" dirty="0" smtClean="0"/>
              <a:t>Coordenação</a:t>
            </a:r>
          </a:p>
          <a:p>
            <a:pPr lvl="1"/>
            <a:r>
              <a:rPr lang="pt-PT" dirty="0" smtClean="0"/>
              <a:t>mecanicista e orgânico</a:t>
            </a:r>
          </a:p>
          <a:p>
            <a:r>
              <a:rPr lang="pt-PT" dirty="0"/>
              <a:t>P</a:t>
            </a:r>
            <a:r>
              <a:rPr lang="pt-PT" dirty="0" smtClean="0"/>
              <a:t>roporcionar meios para analisar a prática corrente</a:t>
            </a:r>
          </a:p>
          <a:p>
            <a:r>
              <a:rPr lang="pt-PT" dirty="0" smtClean="0"/>
              <a:t>Prática reflecte pressupostos dos gestores</a:t>
            </a:r>
            <a:br>
              <a:rPr lang="pt-PT" dirty="0" smtClean="0"/>
            </a:br>
            <a:r>
              <a:rPr lang="pt-PT" dirty="0" smtClean="0"/>
              <a:t>(e interesses pessoais e de carreira)</a:t>
            </a:r>
          </a:p>
          <a:p>
            <a:r>
              <a:rPr lang="pt-PT" dirty="0" smtClean="0"/>
              <a:t>Eles estão certos para o contexto, que alternativas podem funcionar melhor e quais são suas limitações?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5313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PT" sz="2600" b="1" dirty="0" smtClean="0"/>
              <a:t>Orgânicas:</a:t>
            </a:r>
          </a:p>
          <a:p>
            <a:pPr>
              <a:buNone/>
            </a:pPr>
            <a:endParaRPr lang="pt-PT" sz="2600" b="1" dirty="0" smtClean="0"/>
          </a:p>
          <a:p>
            <a:pPr lvl="1"/>
            <a:r>
              <a:rPr lang="pt-PT" sz="1700" dirty="0" smtClean="0"/>
              <a:t>Estrutura flexível, permitindo uma rápida adaptação às condições externas;</a:t>
            </a:r>
          </a:p>
          <a:p>
            <a:pPr lvl="1"/>
            <a:r>
              <a:rPr lang="pt-PT" sz="1700" dirty="0" smtClean="0"/>
              <a:t>Trabalho em equipa;</a:t>
            </a:r>
          </a:p>
          <a:p>
            <a:pPr lvl="1"/>
            <a:r>
              <a:rPr lang="pt-PT" sz="1700" dirty="0" smtClean="0"/>
              <a:t>Incentivo à iniciativa para resolver problemas;</a:t>
            </a:r>
          </a:p>
          <a:p>
            <a:pPr lvl="1"/>
            <a:r>
              <a:rPr lang="pt-PT" sz="1700" dirty="0" smtClean="0"/>
              <a:t>Comunicação horizontal – grande fluxo de informação (comunicações consistem mais em informações e conselhos e não tanto em instruções e decisões);</a:t>
            </a:r>
          </a:p>
          <a:p>
            <a:pPr lvl="1"/>
            <a:r>
              <a:rPr lang="pt-PT" sz="1700" dirty="0" smtClean="0"/>
              <a:t>Conhecimento amplamente difundido por toda a empresa;</a:t>
            </a:r>
          </a:p>
          <a:p>
            <a:pPr lvl="1"/>
            <a:r>
              <a:rPr lang="pt-PT" sz="1700" dirty="0" smtClean="0"/>
              <a:t>Flexibilidade nas tarefas – são ajustadas e redefinidas através de interacção com outros membros</a:t>
            </a:r>
            <a:r>
              <a:rPr lang="en-GB" sz="1700" dirty="0" smtClean="0"/>
              <a:t> </a:t>
            </a:r>
            <a:endParaRPr lang="pt-PT" sz="1700" dirty="0" smtClean="0"/>
          </a:p>
          <a:p>
            <a:pPr lvl="1"/>
            <a:r>
              <a:rPr lang="pt-PT" sz="1700" dirty="0" smtClean="0"/>
              <a:t>Utilização equipas pluridisciplinares;</a:t>
            </a:r>
          </a:p>
          <a:p>
            <a:pPr lvl="1"/>
            <a:r>
              <a:rPr lang="pt-PT" sz="1700" dirty="0" smtClean="0"/>
              <a:t>A base de autoridade reside no conhecimento e não na posição;</a:t>
            </a:r>
          </a:p>
          <a:p>
            <a:pPr lvl="1"/>
            <a:r>
              <a:rPr lang="pt-PT" sz="1700" dirty="0" smtClean="0"/>
              <a:t>Descentralização;</a:t>
            </a:r>
          </a:p>
          <a:p>
            <a:pPr lvl="1"/>
            <a:r>
              <a:rPr lang="pt-PT" sz="1700" dirty="0" smtClean="0"/>
              <a:t>Supervisão directa fraca;</a:t>
            </a:r>
          </a:p>
          <a:p>
            <a:pPr lvl="1"/>
            <a:r>
              <a:rPr lang="pt-PT" sz="1700" dirty="0" smtClean="0"/>
              <a:t>Empowerment; </a:t>
            </a:r>
          </a:p>
          <a:p>
            <a:pPr lvl="1"/>
            <a:r>
              <a:rPr lang="pt-PT" sz="1700" dirty="0" smtClean="0"/>
              <a:t>Baixa formalização/ burocracia;</a:t>
            </a:r>
          </a:p>
          <a:p>
            <a:pPr lvl="1"/>
            <a:r>
              <a:rPr lang="pt-PT" sz="1700" dirty="0" smtClean="0"/>
              <a:t>A descrição das tarefas e das regras são poucas e imprecisas ou pouco detalhadas;</a:t>
            </a:r>
          </a:p>
          <a:p>
            <a:pPr lvl="1"/>
            <a:r>
              <a:rPr lang="pt-PT" sz="1700" dirty="0" smtClean="0"/>
              <a:t>Compromisso para com os objectivos da empresa.</a:t>
            </a:r>
          </a:p>
          <a:p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Estruturas mecanicistas e orgânicas</a:t>
            </a:r>
            <a:endParaRPr lang="pt-PT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Estrutura e factores de Contingência</a:t>
            </a:r>
            <a:endParaRPr lang="pt-P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2548880"/>
          </a:xfrm>
        </p:spPr>
        <p:txBody>
          <a:bodyPr>
            <a:normAutofit fontScale="70000" lnSpcReduction="20000"/>
          </a:bodyPr>
          <a:lstStyle/>
          <a:p>
            <a:r>
              <a:rPr lang="pt-PT" dirty="0" smtClean="0"/>
              <a:t>O tipo de estrutura organizacional escolhida pelos gestores, vai depender do modo como estes interpretam os factores de contingências.</a:t>
            </a:r>
          </a:p>
          <a:p>
            <a:endParaRPr lang="pt-PT" dirty="0" smtClean="0"/>
          </a:p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Paradigma da Contingência</a:t>
            </a:r>
            <a:r>
              <a:rPr lang="pt-PT" dirty="0" smtClean="0"/>
              <a:t>: As organizações têm melhores performances, se estiverem alinhadas com os factores de contingência que reflectem a situação da organização (</a:t>
            </a:r>
            <a:r>
              <a:rPr lang="pt-PT" dirty="0" err="1" smtClean="0"/>
              <a:t>Donaldson</a:t>
            </a:r>
            <a:r>
              <a:rPr lang="pt-PT" dirty="0" smtClean="0"/>
              <a:t>, 2001).</a:t>
            </a:r>
          </a:p>
          <a:p>
            <a:endParaRPr lang="pt-PT" dirty="0" smtClean="0"/>
          </a:p>
          <a:p>
            <a:pPr lvl="1"/>
            <a:endParaRPr lang="pt-PT" dirty="0" smtClean="0"/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4509120"/>
            <a:ext cx="7560840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000" b="1" dirty="0" smtClean="0"/>
              <a:t>Factores de contingência</a:t>
            </a:r>
            <a:r>
              <a:rPr lang="pt-PT" sz="2000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PT" sz="2000" dirty="0" smtClean="0"/>
              <a:t>Estratégia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PT" sz="2000" dirty="0" smtClean="0"/>
              <a:t>Tecnologia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PT" sz="2000" dirty="0" smtClean="0"/>
              <a:t>Ambiente 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PT" sz="2000" dirty="0" smtClean="0"/>
              <a:t>Dimensão da Empresa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PT" sz="2000" dirty="0" smtClean="0"/>
              <a:t>Idade da empresa/ ciclo de vida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Factores de contingência moldam a estrutura</a:t>
            </a:r>
            <a:endParaRPr lang="pt-P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4" descr="C12NF00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57406"/>
            <a:ext cx="8229600" cy="321155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/>
          <a:lstStyle/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1 - Estratégia</a:t>
            </a:r>
            <a:endParaRPr lang="pt-P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Porter</a:t>
            </a:r>
            <a:r>
              <a:rPr lang="pt-PT" dirty="0" smtClean="0"/>
              <a:t> (1980, 1985)  identificou dois tipos de vantagem competitiva: 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baixo </a:t>
            </a:r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usto </a:t>
            </a:r>
            <a:r>
              <a:rPr lang="pt-PT" dirty="0" smtClean="0"/>
              <a:t>e 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diferenciação</a:t>
            </a:r>
            <a:r>
              <a:rPr lang="pt-PT" dirty="0" smtClean="0"/>
              <a:t>.</a:t>
            </a:r>
          </a:p>
          <a:p>
            <a:endParaRPr lang="pt-PT" dirty="0" smtClean="0"/>
          </a:p>
          <a:p>
            <a:r>
              <a:rPr lang="pt-PT" dirty="0" smtClean="0"/>
              <a:t>Daqui desenvolveu três estratégias genéricas que as organizações podem utilizar para desenvolver e manter a sua vantagem competitiva:</a:t>
            </a:r>
          </a:p>
          <a:p>
            <a:pPr lvl="1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Liderança pelo custo</a:t>
            </a:r>
            <a:r>
              <a:rPr lang="pt-PT" dirty="0" smtClean="0"/>
              <a:t>: Empresa opta por competir pelo custo. Vende tipicamente produtos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estandardizados,</a:t>
            </a:r>
            <a:r>
              <a:rPr lang="pt-PT" dirty="0" smtClean="0"/>
              <a:t> monta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operações eficientes </a:t>
            </a:r>
            <a:r>
              <a:rPr lang="pt-PT" dirty="0" smtClean="0"/>
              <a:t>e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minimiza os custos</a:t>
            </a:r>
            <a:r>
              <a:rPr lang="pt-PT" dirty="0" smtClean="0"/>
              <a:t>. Isto requer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economias de escala</a:t>
            </a:r>
            <a:r>
              <a:rPr lang="pt-PT" dirty="0" smtClean="0"/>
              <a:t>. Tem no entanto, de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acrescentar valor </a:t>
            </a:r>
            <a:r>
              <a:rPr lang="pt-PT" dirty="0" smtClean="0"/>
              <a:t>para os clientes. Ex: </a:t>
            </a:r>
            <a:r>
              <a:rPr lang="pt-PT" dirty="0" err="1" smtClean="0"/>
              <a:t>Wal-Mart</a:t>
            </a:r>
            <a:r>
              <a:rPr lang="pt-PT" dirty="0" smtClean="0"/>
              <a:t>, </a:t>
            </a:r>
            <a:r>
              <a:rPr lang="pt-PT" dirty="0" err="1" smtClean="0"/>
              <a:t>Dell</a:t>
            </a:r>
            <a:r>
              <a:rPr lang="pt-PT" dirty="0" smtClean="0"/>
              <a:t> </a:t>
            </a:r>
            <a:r>
              <a:rPr lang="pt-PT" dirty="0" err="1" smtClean="0"/>
              <a:t>Computers</a:t>
            </a:r>
            <a:r>
              <a:rPr lang="pt-PT" dirty="0" smtClean="0"/>
              <a:t>, </a:t>
            </a:r>
            <a:r>
              <a:rPr lang="pt-PT" dirty="0" err="1" smtClean="0"/>
              <a:t>Raynair</a:t>
            </a:r>
            <a:r>
              <a:rPr lang="pt-PT" dirty="0" smtClean="0"/>
              <a:t>.</a:t>
            </a:r>
          </a:p>
          <a:p>
            <a:pPr lvl="1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Diferenciação</a:t>
            </a:r>
            <a:r>
              <a:rPr lang="pt-PT" dirty="0" smtClean="0"/>
              <a:t>: Empresa opta por oferecer serviços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distintivos</a:t>
            </a:r>
            <a:r>
              <a:rPr lang="pt-PT" dirty="0" smtClean="0"/>
              <a:t>,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únicos </a:t>
            </a:r>
            <a:r>
              <a:rPr lang="pt-PT" dirty="0" smtClean="0"/>
              <a:t>que acrescentem muito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valor ao cliente </a:t>
            </a:r>
            <a:r>
              <a:rPr lang="pt-PT" dirty="0" smtClean="0"/>
              <a:t>– isto vai permitir-lhe cobrar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preços elevados </a:t>
            </a:r>
            <a:r>
              <a:rPr lang="pt-PT" dirty="0" smtClean="0"/>
              <a:t>ou manter a lealdade dos clientes. Ex: Sony (serviço, tecnologia e confiança ), BMW (produto/ imagem distintiva)</a:t>
            </a:r>
          </a:p>
          <a:p>
            <a:pPr lvl="1"/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Focus</a:t>
            </a:r>
            <a:r>
              <a:rPr lang="pt-PT" dirty="0" smtClean="0"/>
              <a:t>: Empresa optam por seleccionar um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segmento de mercado</a:t>
            </a:r>
            <a:r>
              <a:rPr lang="pt-PT" dirty="0" smtClean="0"/>
              <a:t>, por idade, nível socioeconómico, geográfico, etc. Ex: </a:t>
            </a:r>
            <a:r>
              <a:rPr lang="pt-PT" dirty="0" err="1" smtClean="0"/>
              <a:t>Rolls-Royces</a:t>
            </a:r>
            <a:r>
              <a:rPr lang="pt-PT" dirty="0" smtClean="0"/>
              <a:t> (transporte luxuoso para ricos)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Porter – Estratégia Competitiva</a:t>
            </a:r>
            <a:endParaRPr lang="pt-P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132856"/>
            <a:ext cx="4752528" cy="3324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Estratégia e Estrutura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4736901"/>
            <a:ext cx="9144000" cy="2121099"/>
          </a:xfrm>
          <a:solidFill>
            <a:schemeClr val="bg1">
              <a:lumMod val="85000"/>
            </a:schemeClr>
          </a:solidFill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pt-PT" sz="3800" b="1" dirty="0" smtClean="0">
                <a:solidFill>
                  <a:schemeClr val="accent1">
                    <a:lumMod val="75000"/>
                  </a:schemeClr>
                </a:solidFill>
              </a:rPr>
              <a:t>Diferentes estratégias – diferentes estruturas</a:t>
            </a:r>
          </a:p>
          <a:p>
            <a:pPr>
              <a:buNone/>
            </a:pPr>
            <a:endParaRPr lang="pt-PT" dirty="0" smtClean="0"/>
          </a:p>
          <a:p>
            <a:r>
              <a:rPr lang="pt-P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Estratégia liderança pelo custo – Estrutura mecanicista</a:t>
            </a:r>
            <a:r>
              <a:rPr lang="pt-PT" dirty="0" smtClean="0"/>
              <a:t>: tarefas bem definidas, eficiente estrutura funcional, cadeia de comandos hierárquica, centralização. </a:t>
            </a:r>
          </a:p>
          <a:p>
            <a:r>
              <a:rPr lang="pt-P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Estratégia de diferenciação focada na inovação – Estrutura orgânica</a:t>
            </a:r>
            <a:r>
              <a:rPr lang="pt-P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pt-PT" dirty="0" smtClean="0"/>
              <a:t> promove o fluxo de ideias, poucas regras e  a contribuição de todos.</a:t>
            </a:r>
            <a:endParaRPr lang="pt-PT" dirty="0"/>
          </a:p>
        </p:txBody>
      </p:sp>
      <p:pic>
        <p:nvPicPr>
          <p:cNvPr id="4" name="Picture 7" descr="C:\Documents and Settings\laser\Desktop\New Folder\ch10\C10NF009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052736"/>
            <a:ext cx="8229600" cy="31019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Interacção constante entre a Estratégia e a Estrutura</a:t>
            </a:r>
            <a:endParaRPr lang="pt-PT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val 4"/>
          <p:cNvSpPr/>
          <p:nvPr/>
        </p:nvSpPr>
        <p:spPr>
          <a:xfrm>
            <a:off x="3707904" y="4797152"/>
            <a:ext cx="1728192" cy="14401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3707904" y="53732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PERFORMANCE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1537</Words>
  <Application>Microsoft Office PowerPoint</Application>
  <PresentationFormat>Apresentação no Ecrã (4:3)</PresentationFormat>
  <Paragraphs>149</Paragraphs>
  <Slides>20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1" baseType="lpstr">
      <vt:lpstr>Tema do Office</vt:lpstr>
      <vt:lpstr>A Estrutura e o Desenvolvimento das Organizações</vt:lpstr>
      <vt:lpstr>Estruturas mecanicistas e orgânicas</vt:lpstr>
      <vt:lpstr>Estruturas mecanicistas e orgânicas</vt:lpstr>
      <vt:lpstr>Estrutura e factores de Contingência</vt:lpstr>
      <vt:lpstr>Factores de contingência moldam a estrutura</vt:lpstr>
      <vt:lpstr>1 - Estratégia</vt:lpstr>
      <vt:lpstr>Porter – Estratégia Competitiva</vt:lpstr>
      <vt:lpstr>Estratégia e Estrutura</vt:lpstr>
      <vt:lpstr>Interacção constante entre a Estratégia e a Estrutura</vt:lpstr>
      <vt:lpstr>2 - Tecnologia</vt:lpstr>
      <vt:lpstr>3 - Ambiente</vt:lpstr>
      <vt:lpstr>Estrutura e Ambiente</vt:lpstr>
      <vt:lpstr>Integração e Diferenciação</vt:lpstr>
      <vt:lpstr>4 - Dimensão da Empresa</vt:lpstr>
      <vt:lpstr>5 - Idade e Ciclo de Vida</vt:lpstr>
      <vt:lpstr>Ciclo de Vida</vt:lpstr>
      <vt:lpstr>Contingencial ou escolha da gestão?</vt:lpstr>
      <vt:lpstr>Organizações que Aprendem</vt:lpstr>
      <vt:lpstr>Learning Organisations</vt:lpstr>
      <vt:lpstr>Conclusão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Estrutura e o Desenvolvimento das Organizações</dc:title>
  <dc:creator>Tânia</dc:creator>
  <cp:lastModifiedBy>OPTIMUS</cp:lastModifiedBy>
  <cp:revision>58</cp:revision>
  <dcterms:created xsi:type="dcterms:W3CDTF">2011-10-31T11:24:05Z</dcterms:created>
  <dcterms:modified xsi:type="dcterms:W3CDTF">2011-12-03T19:19:27Z</dcterms:modified>
</cp:coreProperties>
</file>