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75" r:id="rId9"/>
    <p:sldId id="262" r:id="rId10"/>
    <p:sldId id="263" r:id="rId11"/>
    <p:sldId id="276" r:id="rId12"/>
    <p:sldId id="264" r:id="rId13"/>
    <p:sldId id="265" r:id="rId14"/>
    <p:sldId id="266" r:id="rId15"/>
    <p:sldId id="267" r:id="rId16"/>
    <p:sldId id="273" r:id="rId17"/>
    <p:sldId id="274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0E175-26C4-4149-BE45-684DF0E23ACA}" type="datetimeFigureOut">
              <a:rPr lang="pt-PT" smtClean="0"/>
              <a:pPr/>
              <a:t>19-12-2011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1EBE0-725A-46DB-BA4B-9CF35FE2263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Medição da Performance e Controlo</a:t>
            </a:r>
            <a:endParaRPr lang="pt-PT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Tânia Rodrigues Ribeiro</a:t>
            </a:r>
          </a:p>
          <a:p>
            <a:r>
              <a:rPr lang="pt-PT" dirty="0" smtClean="0"/>
              <a:t>ISCTE - IUL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P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Balanced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Scorecard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pt-P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6" descr="F:\Powerpoint\Pe_Uk\PE127-Boddy\Final files\Gif\ch18\C18NF004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908720"/>
            <a:ext cx="5981004" cy="3484984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4797152"/>
            <a:ext cx="9144000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GB" dirty="0" smtClean="0"/>
              <a:t>As 4 </a:t>
            </a:r>
            <a:r>
              <a:rPr lang="en-GB" dirty="0" err="1" smtClean="0"/>
              <a:t>áreas</a:t>
            </a:r>
            <a:r>
              <a:rPr lang="en-GB" dirty="0" smtClean="0"/>
              <a:t> </a:t>
            </a:r>
            <a:r>
              <a:rPr lang="en-GB" dirty="0" err="1" smtClean="0"/>
              <a:t>avaliadas</a:t>
            </a:r>
            <a:r>
              <a:rPr lang="en-GB" dirty="0" smtClean="0"/>
              <a:t> </a:t>
            </a:r>
            <a:r>
              <a:rPr lang="en-GB" dirty="0" err="1" smtClean="0"/>
              <a:t>pelo</a:t>
            </a:r>
            <a:r>
              <a:rPr lang="en-GB" dirty="0" smtClean="0"/>
              <a:t> </a:t>
            </a:r>
            <a:r>
              <a:rPr lang="en-US" b="1" dirty="0" smtClean="0"/>
              <a:t>balanced </a:t>
            </a:r>
            <a:r>
              <a:rPr lang="en-US" b="1" dirty="0"/>
              <a:t>scorecard </a:t>
            </a:r>
            <a:r>
              <a:rPr lang="en-US" dirty="0" err="1" smtClean="0"/>
              <a:t>permitem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gestores</a:t>
            </a:r>
            <a:r>
              <a:rPr lang="en-US" dirty="0" smtClean="0"/>
              <a:t> </a:t>
            </a:r>
            <a:r>
              <a:rPr lang="en-US" dirty="0" err="1" smtClean="0"/>
              <a:t>terem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ideia</a:t>
            </a:r>
            <a:r>
              <a:rPr lang="en-US" dirty="0" smtClean="0"/>
              <a:t> </a:t>
            </a:r>
            <a:r>
              <a:rPr lang="en-US" dirty="0" err="1" smtClean="0"/>
              <a:t>compreensiva</a:t>
            </a:r>
            <a:r>
              <a:rPr lang="en-US" dirty="0" smtClean="0"/>
              <a:t> e global do </a:t>
            </a:r>
            <a:r>
              <a:rPr lang="en-US" dirty="0" err="1" smtClean="0"/>
              <a:t>negócio</a:t>
            </a:r>
            <a:r>
              <a:rPr lang="en-US" dirty="0" smtClean="0"/>
              <a:t>.</a:t>
            </a:r>
          </a:p>
          <a:p>
            <a:pPr algn="l" eaLnBrk="0" hangingPunct="0"/>
            <a:r>
              <a:rPr lang="en-US" dirty="0" err="1" smtClean="0"/>
              <a:t>Permitem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gestor</a:t>
            </a:r>
            <a:r>
              <a:rPr lang="en-US" dirty="0" smtClean="0"/>
              <a:t> responder </a:t>
            </a:r>
            <a:r>
              <a:rPr lang="en-US" dirty="0" err="1" smtClean="0"/>
              <a:t>às</a:t>
            </a:r>
            <a:r>
              <a:rPr lang="en-US" dirty="0" smtClean="0"/>
              <a:t> </a:t>
            </a:r>
            <a:r>
              <a:rPr lang="en-US" dirty="0" err="1" smtClean="0"/>
              <a:t>seguintes</a:t>
            </a:r>
            <a:r>
              <a:rPr lang="en-US" dirty="0" smtClean="0"/>
              <a:t> </a:t>
            </a:r>
            <a:r>
              <a:rPr lang="en-US" dirty="0" err="1" smtClean="0"/>
              <a:t>questões</a:t>
            </a:r>
            <a:r>
              <a:rPr lang="en-US" dirty="0" smtClean="0"/>
              <a:t>:</a:t>
            </a:r>
          </a:p>
          <a:p>
            <a:pPr algn="l" eaLnBrk="0" hangingPunct="0">
              <a:buFont typeface="Arial" pitchFamily="34" charset="0"/>
              <a:buChar char="•"/>
            </a:pPr>
            <a:r>
              <a:rPr lang="en-US" dirty="0" smtClean="0"/>
              <a:t>Como é que os </a:t>
            </a:r>
            <a:r>
              <a:rPr lang="en-US" dirty="0" err="1" smtClean="0"/>
              <a:t>clientes</a:t>
            </a:r>
            <a:r>
              <a:rPr lang="en-US" dirty="0" smtClean="0"/>
              <a:t> nos </a:t>
            </a:r>
            <a:r>
              <a:rPr lang="en-US" dirty="0" err="1" smtClean="0"/>
              <a:t>vêem</a:t>
            </a:r>
            <a:r>
              <a:rPr lang="en-US" dirty="0" smtClean="0"/>
              <a:t>? (</a:t>
            </a:r>
            <a:r>
              <a:rPr lang="en-US" dirty="0" err="1" smtClean="0"/>
              <a:t>Perspectiva</a:t>
            </a:r>
            <a:r>
              <a:rPr lang="en-US" dirty="0" smtClean="0"/>
              <a:t> do </a:t>
            </a:r>
            <a:r>
              <a:rPr lang="en-US" dirty="0" err="1" smtClean="0"/>
              <a:t>Cliente</a:t>
            </a:r>
            <a:r>
              <a:rPr lang="en-US" dirty="0" smtClean="0"/>
              <a:t>)</a:t>
            </a:r>
          </a:p>
          <a:p>
            <a:pPr algn="l" eaLnBrk="0" hangingPunct="0">
              <a:buFont typeface="Arial" pitchFamily="34" charset="0"/>
              <a:buChar char="•"/>
            </a:pPr>
            <a:r>
              <a:rPr lang="en-US" dirty="0" smtClean="0"/>
              <a:t>Onde é que </a:t>
            </a:r>
            <a:r>
              <a:rPr lang="en-US" dirty="0" err="1" smtClean="0"/>
              <a:t>devemos</a:t>
            </a:r>
            <a:r>
              <a:rPr lang="en-US" dirty="0" smtClean="0"/>
              <a:t> ser </a:t>
            </a:r>
            <a:r>
              <a:rPr lang="en-US" dirty="0" err="1" smtClean="0"/>
              <a:t>excelentes</a:t>
            </a:r>
            <a:r>
              <a:rPr lang="en-US" dirty="0" smtClean="0"/>
              <a:t>? (</a:t>
            </a:r>
            <a:r>
              <a:rPr lang="en-US" dirty="0" err="1" smtClean="0"/>
              <a:t>Perspectiva</a:t>
            </a:r>
            <a:r>
              <a:rPr lang="en-US" dirty="0" smtClean="0"/>
              <a:t> </a:t>
            </a:r>
            <a:r>
              <a:rPr lang="en-US" dirty="0" err="1" smtClean="0"/>
              <a:t>Interna</a:t>
            </a:r>
            <a:r>
              <a:rPr lang="en-US" dirty="0" smtClean="0"/>
              <a:t>)</a:t>
            </a:r>
          </a:p>
          <a:p>
            <a:pPr algn="l" eaLnBrk="0" hangingPunct="0">
              <a:buFont typeface="Arial" pitchFamily="34" charset="0"/>
              <a:buChar char="•"/>
            </a:pPr>
            <a:r>
              <a:rPr lang="en-US" dirty="0" err="1" smtClean="0"/>
              <a:t>Conseguimos</a:t>
            </a:r>
            <a:r>
              <a:rPr lang="en-US" dirty="0" smtClean="0"/>
              <a:t> </a:t>
            </a:r>
            <a:r>
              <a:rPr lang="en-US" dirty="0" err="1" smtClean="0"/>
              <a:t>continuar</a:t>
            </a:r>
            <a:r>
              <a:rPr lang="en-US" dirty="0" smtClean="0"/>
              <a:t> a </a:t>
            </a:r>
            <a:r>
              <a:rPr lang="en-US" dirty="0" err="1" smtClean="0"/>
              <a:t>melhorar</a:t>
            </a:r>
            <a:r>
              <a:rPr lang="en-US" dirty="0" smtClean="0"/>
              <a:t> e a </a:t>
            </a:r>
            <a:r>
              <a:rPr lang="en-US" dirty="0" err="1" smtClean="0"/>
              <a:t>criar</a:t>
            </a:r>
            <a:r>
              <a:rPr lang="en-US" dirty="0" smtClean="0"/>
              <a:t> valor? (</a:t>
            </a:r>
            <a:r>
              <a:rPr lang="en-US" dirty="0" err="1" smtClean="0"/>
              <a:t>Perspectiva</a:t>
            </a:r>
            <a:r>
              <a:rPr lang="en-US" dirty="0" smtClean="0"/>
              <a:t> </a:t>
            </a:r>
            <a:r>
              <a:rPr lang="en-US" dirty="0" err="1" smtClean="0"/>
              <a:t>Inovação</a:t>
            </a:r>
            <a:r>
              <a:rPr lang="en-US" dirty="0" smtClean="0"/>
              <a:t> e </a:t>
            </a:r>
            <a:r>
              <a:rPr lang="en-US" dirty="0" err="1" smtClean="0"/>
              <a:t>Aprendizagem</a:t>
            </a:r>
            <a:r>
              <a:rPr lang="en-US" dirty="0" smtClean="0"/>
              <a:t>)</a:t>
            </a:r>
          </a:p>
          <a:p>
            <a:pPr algn="l" eaLnBrk="0" hangingPunct="0">
              <a:buFont typeface="Arial" pitchFamily="34" charset="0"/>
              <a:buChar char="•"/>
            </a:pPr>
            <a:r>
              <a:rPr lang="en-US" dirty="0" smtClean="0"/>
              <a:t>Como é que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olhar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os </a:t>
            </a:r>
            <a:r>
              <a:rPr lang="en-US" dirty="0" err="1" smtClean="0"/>
              <a:t>accionistas</a:t>
            </a:r>
            <a:r>
              <a:rPr lang="en-US" dirty="0" smtClean="0"/>
              <a:t>? (</a:t>
            </a:r>
            <a:r>
              <a:rPr lang="en-US" dirty="0" err="1" smtClean="0"/>
              <a:t>Perspectiva</a:t>
            </a:r>
            <a:r>
              <a:rPr lang="en-US" dirty="0" smtClean="0"/>
              <a:t> </a:t>
            </a:r>
            <a:r>
              <a:rPr lang="en-US" dirty="0" err="1" smtClean="0"/>
              <a:t>Financeira</a:t>
            </a:r>
            <a:r>
              <a:rPr lang="en-US" dirty="0" smtClean="0"/>
              <a:t>)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18001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pt-P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Competing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Values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Framework </a:t>
            </a:r>
            <a:r>
              <a:rPr lang="pt-P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pt-P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Quinn</a:t>
            </a:r>
            <a:r>
              <a:rPr lang="pt-P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et al., 2003)</a:t>
            </a:r>
          </a:p>
          <a:p>
            <a:pPr marL="514350" indent="-514350">
              <a:buNone/>
            </a:pP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Diferentes organizações operam utilizando diferentes estratégias e modelos de gestão, pelo que devem recorrer a diferentes ferramentas de controlo.</a:t>
            </a:r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2006600"/>
          <a:ext cx="91440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99"/>
                <a:gridCol w="2412505"/>
                <a:gridCol w="5436096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Modelo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Critério Eficácia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Ex. Medidas Performance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Objectivos Racionais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Atingir objectivos</a:t>
                      </a:r>
                    </a:p>
                    <a:p>
                      <a:r>
                        <a:rPr lang="pt-PT" dirty="0" smtClean="0"/>
                        <a:t>Quantidade resultados</a:t>
                      </a:r>
                    </a:p>
                    <a:p>
                      <a:r>
                        <a:rPr lang="pt-PT" dirty="0" smtClean="0"/>
                        <a:t>Qualidade</a:t>
                      </a:r>
                      <a:r>
                        <a:rPr lang="pt-PT" baseline="0" dirty="0" smtClean="0"/>
                        <a:t> resultados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Atingir objectivos, conclusão tarefas, lucro.</a:t>
                      </a:r>
                    </a:p>
                    <a:p>
                      <a:r>
                        <a:rPr lang="pt-PT" dirty="0" smtClean="0"/>
                        <a:t>Vendas, lucro, produtividade, eficiência.</a:t>
                      </a:r>
                    </a:p>
                    <a:p>
                      <a:r>
                        <a:rPr lang="pt-PT" dirty="0" smtClean="0"/>
                        <a:t>Fiabilidade, segurança,</a:t>
                      </a:r>
                      <a:r>
                        <a:rPr lang="pt-PT" baseline="0" dirty="0" smtClean="0"/>
                        <a:t> reputação, reconhecimento.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Processos Internos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Eficiência e custos</a:t>
                      </a:r>
                    </a:p>
                    <a:p>
                      <a:r>
                        <a:rPr lang="pt-PT" dirty="0" smtClean="0"/>
                        <a:t>Continuidade e bom fluxo de trabalho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Custo das operações, produtividade, eficiência.</a:t>
                      </a:r>
                    </a:p>
                    <a:p>
                      <a:r>
                        <a:rPr lang="pt-PT" dirty="0" smtClean="0"/>
                        <a:t>Coordenação</a:t>
                      </a:r>
                      <a:r>
                        <a:rPr lang="pt-PT" baseline="0" dirty="0" smtClean="0"/>
                        <a:t> trabalho, adequabilidade, qualidade e distribuição da informação.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Relações Humanas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Satisfação empregados</a:t>
                      </a:r>
                    </a:p>
                    <a:p>
                      <a:r>
                        <a:rPr lang="pt-PT" dirty="0" smtClean="0"/>
                        <a:t>Relações interpessoais</a:t>
                      </a:r>
                    </a:p>
                    <a:p>
                      <a:r>
                        <a:rPr lang="pt-PT" dirty="0" smtClean="0"/>
                        <a:t>Envolvimento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Qualidade vida profissional, absentismo, </a:t>
                      </a:r>
                      <a:r>
                        <a:rPr lang="pt-PT" dirty="0" err="1" smtClean="0"/>
                        <a:t>turnover</a:t>
                      </a:r>
                      <a:r>
                        <a:rPr lang="pt-PT" dirty="0" smtClean="0"/>
                        <a:t>.</a:t>
                      </a:r>
                    </a:p>
                    <a:p>
                      <a:r>
                        <a:rPr lang="pt-PT" dirty="0" smtClean="0"/>
                        <a:t>Confiança, resolução conflitos, boas relações. </a:t>
                      </a:r>
                    </a:p>
                    <a:p>
                      <a:r>
                        <a:rPr lang="pt-PT" dirty="0" smtClean="0"/>
                        <a:t>Participação tomada decisão, empowerment.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Sistemas Abertos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Recursos:</a:t>
                      </a:r>
                      <a:r>
                        <a:rPr lang="pt-PT" baseline="0" dirty="0" smtClean="0"/>
                        <a:t> quantidade</a:t>
                      </a:r>
                    </a:p>
                    <a:p>
                      <a:r>
                        <a:rPr lang="pt-PT" baseline="0" dirty="0" smtClean="0"/>
                        <a:t>Recursos: Qualidade</a:t>
                      </a:r>
                    </a:p>
                    <a:p>
                      <a:r>
                        <a:rPr lang="pt-PT" baseline="0" dirty="0" smtClean="0"/>
                        <a:t>Posição competitiva</a:t>
                      </a:r>
                    </a:p>
                    <a:p>
                      <a:endParaRPr lang="pt-PT" baseline="0" dirty="0" smtClean="0"/>
                    </a:p>
                    <a:p>
                      <a:r>
                        <a:rPr lang="pt-PT" baseline="0" dirty="0" smtClean="0"/>
                        <a:t>Adaptação</a:t>
                      </a:r>
                    </a:p>
                    <a:p>
                      <a:r>
                        <a:rPr lang="pt-PT" baseline="0" dirty="0" smtClean="0"/>
                        <a:t>Inovação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Recursos financeiros, activos físicos, subsídios.</a:t>
                      </a:r>
                    </a:p>
                    <a:p>
                      <a:r>
                        <a:rPr lang="pt-PT" dirty="0" smtClean="0"/>
                        <a:t>Competência e reputação do staff, qualidade clientes.</a:t>
                      </a:r>
                    </a:p>
                    <a:p>
                      <a:r>
                        <a:rPr lang="pt-PT" dirty="0" smtClean="0"/>
                        <a:t>Impacto no ambiente: clientes, concorrentes,</a:t>
                      </a:r>
                      <a:r>
                        <a:rPr lang="pt-PT" baseline="0" dirty="0" smtClean="0"/>
                        <a:t> reguladores , fornecedores, entrada novos mercados.</a:t>
                      </a:r>
                      <a:endParaRPr lang="pt-PT" dirty="0" smtClean="0"/>
                    </a:p>
                    <a:p>
                      <a:r>
                        <a:rPr lang="pt-PT" dirty="0" smtClean="0"/>
                        <a:t>Capacidade adaptação à mudança, flexibilidade.</a:t>
                      </a:r>
                    </a:p>
                    <a:p>
                      <a:r>
                        <a:rPr lang="pt-PT" dirty="0" smtClean="0"/>
                        <a:t>Implementação novas tecnologias, inovações e práticas.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Quando medir</a:t>
            </a:r>
            <a:endParaRPr lang="pt-P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6" descr="F:\Powerpoint\Pe_Uk\PE127-Boddy\Final files\Gif\ch18\C18NF00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944688"/>
            <a:ext cx="8382000" cy="2967037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3528" y="486916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18.5</a:t>
            </a:r>
            <a:r>
              <a:rPr lang="en-GB" dirty="0"/>
              <a:t>  </a:t>
            </a:r>
            <a:r>
              <a:rPr lang="en-US" dirty="0"/>
              <a:t>Three types of control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67544" y="5517232"/>
            <a:ext cx="8208912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Input </a:t>
            </a:r>
            <a:r>
              <a:rPr lang="pt-PT" dirty="0" err="1" smtClean="0"/>
              <a:t>Stage</a:t>
            </a:r>
            <a:r>
              <a:rPr lang="pt-PT" dirty="0" smtClean="0"/>
              <a:t>: Antecipar os problemas</a:t>
            </a:r>
          </a:p>
          <a:p>
            <a:r>
              <a:rPr lang="pt-PT" dirty="0" err="1" smtClean="0"/>
              <a:t>Conversion</a:t>
            </a:r>
            <a:r>
              <a:rPr lang="pt-PT" dirty="0" smtClean="0"/>
              <a:t> </a:t>
            </a:r>
            <a:r>
              <a:rPr lang="pt-PT" dirty="0" err="1" smtClean="0"/>
              <a:t>Stage</a:t>
            </a:r>
            <a:r>
              <a:rPr lang="pt-PT" dirty="0" smtClean="0"/>
              <a:t>: Gerir os problemas quando eles ocorrem</a:t>
            </a:r>
          </a:p>
          <a:p>
            <a:r>
              <a:rPr lang="pt-PT" dirty="0" smtClean="0"/>
              <a:t>Output </a:t>
            </a:r>
            <a:r>
              <a:rPr lang="pt-PT" dirty="0" err="1" smtClean="0"/>
              <a:t>Stage</a:t>
            </a:r>
            <a:r>
              <a:rPr lang="pt-PT" dirty="0" smtClean="0"/>
              <a:t>: Gerir os problemas depois de eles aparecerem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1. Controlo de resultados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pt-PT" dirty="0" smtClean="0"/>
              <a:t>Medir a quantidade de trabalho para uma unidade</a:t>
            </a:r>
          </a:p>
          <a:p>
            <a:r>
              <a:rPr lang="pt-PT" dirty="0"/>
              <a:t>M</a:t>
            </a:r>
            <a:r>
              <a:rPr lang="pt-PT" dirty="0" smtClean="0"/>
              <a:t>edidas financeiras</a:t>
            </a:r>
          </a:p>
          <a:p>
            <a:pPr lvl="1"/>
            <a:r>
              <a:rPr lang="pt-PT" dirty="0" smtClean="0"/>
              <a:t>Rácios de rentabilidade, liquidez, taxas de actividades.</a:t>
            </a:r>
          </a:p>
          <a:p>
            <a:r>
              <a:rPr lang="pt-PT" dirty="0" smtClean="0"/>
              <a:t>Medidas organizacionais</a:t>
            </a:r>
          </a:p>
          <a:p>
            <a:pPr lvl="1"/>
            <a:r>
              <a:rPr lang="pt-PT" dirty="0" smtClean="0"/>
              <a:t>Medidas mais específicas – resultados, desperdícios</a:t>
            </a:r>
          </a:p>
          <a:p>
            <a:r>
              <a:rPr lang="pt-PT" dirty="0" smtClean="0"/>
              <a:t>Orçamentos operacionais</a:t>
            </a:r>
          </a:p>
          <a:p>
            <a:pPr lvl="1"/>
            <a:r>
              <a:rPr lang="pt-PT" dirty="0" smtClean="0"/>
              <a:t>Um plano numérico para alocação de recursos entre as actividades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2. Controlo de Comportamentos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11256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pt-PT" i="1" dirty="0" smtClean="0"/>
          </a:p>
          <a:p>
            <a:pPr>
              <a:buNone/>
            </a:pPr>
            <a:r>
              <a:rPr lang="pt-PT" i="1" dirty="0" smtClean="0"/>
              <a:t>Práticas para encorajar comportamentos especificados</a:t>
            </a:r>
          </a:p>
          <a:p>
            <a:pPr>
              <a:buNone/>
            </a:pPr>
            <a:endParaRPr lang="pt-PT" dirty="0" smtClean="0"/>
          </a:p>
          <a:p>
            <a:r>
              <a:rPr lang="pt-PT" dirty="0" smtClean="0"/>
              <a:t>Controle pessoal directo</a:t>
            </a:r>
          </a:p>
          <a:p>
            <a:pPr lvl="1"/>
            <a:r>
              <a:rPr lang="pt-PT" dirty="0" smtClean="0"/>
              <a:t>Supervisor sobre equipa</a:t>
            </a:r>
          </a:p>
          <a:p>
            <a:r>
              <a:rPr lang="pt-PT" dirty="0" smtClean="0"/>
              <a:t>Estrutura Organizacional</a:t>
            </a:r>
          </a:p>
          <a:p>
            <a:pPr lvl="1"/>
            <a:r>
              <a:rPr lang="pt-PT" dirty="0" smtClean="0"/>
              <a:t>Descrição de funções para influenciar o comportamento</a:t>
            </a:r>
          </a:p>
          <a:p>
            <a:r>
              <a:rPr lang="pt-PT" dirty="0" smtClean="0"/>
              <a:t>Regras e procedimentos</a:t>
            </a:r>
          </a:p>
          <a:p>
            <a:pPr lvl="1"/>
            <a:r>
              <a:rPr lang="pt-PT" dirty="0" smtClean="0"/>
              <a:t>Para estabelecer quais os comportamentos aceitáveis</a:t>
            </a:r>
          </a:p>
          <a:p>
            <a:r>
              <a:rPr lang="pt-PT" dirty="0" smtClean="0"/>
              <a:t>Gestão por objectivos</a:t>
            </a:r>
          </a:p>
          <a:p>
            <a:pPr lvl="1"/>
            <a:r>
              <a:rPr lang="pt-PT" dirty="0" smtClean="0"/>
              <a:t>Estabelecimento de metas em níveis hierárquicos sucessivos</a:t>
            </a:r>
          </a:p>
          <a:p>
            <a:r>
              <a:rPr lang="pt-PT" dirty="0" smtClean="0"/>
              <a:t>Controle por meio de máquinas </a:t>
            </a:r>
          </a:p>
          <a:p>
            <a:pPr lvl="1"/>
            <a:r>
              <a:rPr lang="pt-PT" dirty="0" smtClean="0"/>
              <a:t>Máquinas ou sistemas  utilizados para controlar directamente o comportamento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3. Controlo pela Cultura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pt-PT" sz="2800" dirty="0" smtClean="0"/>
              <a:t>Utilizar as características da </a:t>
            </a:r>
            <a:r>
              <a:rPr lang="pt-PT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Cultura </a:t>
            </a:r>
            <a:r>
              <a:rPr lang="pt-PT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</a:t>
            </a:r>
            <a:r>
              <a:rPr lang="pt-PT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rganizacional </a:t>
            </a:r>
            <a:r>
              <a:rPr lang="pt-PT" sz="2800" dirty="0" smtClean="0"/>
              <a:t>(valores e crenças) para controlar o comportamento (Capítulo 3).</a:t>
            </a:r>
          </a:p>
          <a:p>
            <a:pPr lvl="1"/>
            <a:r>
              <a:rPr lang="pt-PT" sz="2400" dirty="0" smtClean="0"/>
              <a:t>Valores e crenças - Incentivar o cumprimento através de valores fortemente arraigadas na organização</a:t>
            </a:r>
          </a:p>
          <a:p>
            <a:endParaRPr lang="pt-PT" sz="2800" dirty="0" smtClean="0"/>
          </a:p>
          <a:p>
            <a:r>
              <a:rPr lang="pt-PT" sz="2800" dirty="0" smtClean="0"/>
              <a:t>Utilizar o Sistema de </a:t>
            </a:r>
            <a:r>
              <a:rPr lang="pt-PT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Gestão dos Recursos Humanos</a:t>
            </a:r>
            <a:r>
              <a:rPr lang="pt-PT" sz="2800" dirty="0" smtClean="0"/>
              <a:t>:</a:t>
            </a:r>
          </a:p>
          <a:p>
            <a:pPr lvl="1"/>
            <a:r>
              <a:rPr lang="pt-PT" sz="2400" dirty="0" smtClean="0"/>
              <a:t>Utilizar os procedimentos de Selecção e Recrutamento (assegura que as pessoas contratadas têm as competências técnicas e sociais adequadas aos projectos da empresa e à cultura organizacional); </a:t>
            </a:r>
          </a:p>
          <a:p>
            <a:pPr lvl="1"/>
            <a:r>
              <a:rPr lang="pt-PT" sz="2400" dirty="0" smtClean="0"/>
              <a:t>Desenvolvimento e Progressão na carreira, Formação e Avaliação Desempenho - moldam o comportamento, ao recompensar determinados comportamentos e penalizar outros. </a:t>
            </a:r>
          </a:p>
          <a:p>
            <a:endParaRPr lang="pt-PT" sz="2800" dirty="0" smtClean="0"/>
          </a:p>
          <a:p>
            <a:endParaRPr lang="pt-PT" sz="2800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Estratégias de controle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620688"/>
            <a:ext cx="8229600" cy="576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Mecanicista ou orgânica, que estratégia escolher?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23528" y="1268760"/>
          <a:ext cx="8568951" cy="421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3312368"/>
                <a:gridCol w="3600399"/>
              </a:tblGrid>
              <a:tr h="55086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Ferramentas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Controlo Mecanicista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Controlo Orgânico</a:t>
                      </a:r>
                      <a:endParaRPr lang="pt-PT" dirty="0"/>
                    </a:p>
                  </a:txBody>
                  <a:tcPr/>
                </a:tc>
              </a:tr>
              <a:tr h="550860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Supervisão</a:t>
                      </a:r>
                      <a:endParaRPr lang="pt-PT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Foco nos procedimentos e planos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Foco na aprendizagem e criatividade</a:t>
                      </a:r>
                      <a:endParaRPr lang="pt-PT" dirty="0"/>
                    </a:p>
                  </a:txBody>
                  <a:tcPr/>
                </a:tc>
              </a:tr>
              <a:tr h="550860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Estrutura Organizacional</a:t>
                      </a:r>
                      <a:endParaRPr lang="pt-PT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Autoridade </a:t>
                      </a:r>
                      <a:r>
                        <a:rPr lang="pt-PT" dirty="0" err="1" smtClean="0"/>
                        <a:t>top-down</a:t>
                      </a:r>
                      <a:r>
                        <a:rPr lang="pt-PT" dirty="0" smtClean="0"/>
                        <a:t>; ênfase na posição</a:t>
                      </a:r>
                      <a:r>
                        <a:rPr lang="pt-PT" baseline="0" dirty="0" smtClean="0"/>
                        <a:t> de poder; descrição funções detalhada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Autoridade dispersa; ênfase</a:t>
                      </a:r>
                      <a:r>
                        <a:rPr lang="pt-PT" baseline="0" dirty="0" smtClean="0"/>
                        <a:t> no poder da competência; descrição funções flexível</a:t>
                      </a:r>
                      <a:endParaRPr lang="pt-PT" dirty="0"/>
                    </a:p>
                  </a:txBody>
                  <a:tcPr/>
                </a:tc>
              </a:tr>
              <a:tr h="550860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Regras e Procedimentos</a:t>
                      </a:r>
                      <a:endParaRPr lang="pt-PT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Detalhadas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Genéricas/ flexíveis</a:t>
                      </a:r>
                      <a:endParaRPr lang="pt-PT" dirty="0"/>
                    </a:p>
                  </a:txBody>
                  <a:tcPr/>
                </a:tc>
              </a:tr>
              <a:tr h="550860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Maquinaria</a:t>
                      </a:r>
                      <a:endParaRPr lang="pt-PT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Informação de performance</a:t>
                      </a:r>
                      <a:r>
                        <a:rPr lang="pt-PT" baseline="0" dirty="0" smtClean="0"/>
                        <a:t> utilizada pelo supervisor para controlar o staff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Informação de performance</a:t>
                      </a:r>
                      <a:r>
                        <a:rPr lang="pt-PT" baseline="0" dirty="0" smtClean="0"/>
                        <a:t> utilizada pelo staff para aprender e melhorar</a:t>
                      </a:r>
                      <a:endParaRPr lang="pt-PT" dirty="0"/>
                    </a:p>
                  </a:txBody>
                  <a:tcPr/>
                </a:tc>
              </a:tr>
              <a:tr h="550860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Cultura Organizacional</a:t>
                      </a:r>
                      <a:endParaRPr lang="pt-PT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Encoraja conformidade; controlo</a:t>
                      </a:r>
                      <a:r>
                        <a:rPr lang="pt-PT" baseline="0" dirty="0" smtClean="0"/>
                        <a:t> individual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Encoraja criatividade e inovação; promove a liberdade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0" y="5934670"/>
            <a:ext cx="9144000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Muitas vezes  é necessário combinar as 2 abordagens: Utilizar forma mecanicista para operações estáveis e previsíveis e orgânica para partes do negócio de maior incerteza e volatilidade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Autofit/>
          </a:bodyPr>
          <a:lstStyle/>
          <a:p>
            <a:r>
              <a:rPr lang="pt-PT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Factores de contingência e Estratégia de Controlo</a:t>
            </a:r>
            <a:endParaRPr lang="pt-PT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</p:nvPr>
        </p:nvGraphicFramePr>
        <p:xfrm>
          <a:off x="179512" y="1985387"/>
          <a:ext cx="8784976" cy="45982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7664"/>
                <a:gridCol w="1656184"/>
                <a:gridCol w="5581128"/>
              </a:tblGrid>
              <a:tr h="483493">
                <a:tc>
                  <a:txBody>
                    <a:bodyPr/>
                    <a:lstStyle/>
                    <a:p>
                      <a:r>
                        <a:rPr lang="pt-PT" dirty="0" smtClean="0"/>
                        <a:t>Contingência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Quando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Estratégia Controlo adequada à situação</a:t>
                      </a:r>
                      <a:endParaRPr lang="pt-PT" dirty="0"/>
                    </a:p>
                  </a:txBody>
                  <a:tcPr/>
                </a:tc>
              </a:tr>
              <a:tr h="483493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Estratégia Competitiva</a:t>
                      </a:r>
                      <a:endParaRPr lang="pt-PT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Liderança pelo custo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Mecanicista (M), utilização regras, procedimentos e maquinarias para medir quantidade dos</a:t>
                      </a:r>
                      <a:r>
                        <a:rPr lang="pt-PT" baseline="0" dirty="0" smtClean="0"/>
                        <a:t> outputs</a:t>
                      </a:r>
                      <a:endParaRPr lang="pt-PT" dirty="0"/>
                    </a:p>
                  </a:txBody>
                  <a:tcPr/>
                </a:tc>
              </a:tr>
              <a:tr h="483493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Diferenciação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Orgânica (O), utilização da Gestão Recursos Humanos (GRH) e da cultura organizacional para controlarem as equipas auto-geridas e a qualidade dos outputs</a:t>
                      </a:r>
                      <a:endParaRPr lang="pt-PT" dirty="0"/>
                    </a:p>
                  </a:txBody>
                  <a:tcPr/>
                </a:tc>
              </a:tr>
              <a:tr h="483493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Importância Inovação</a:t>
                      </a:r>
                      <a:endParaRPr lang="pt-PT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Baixa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(M). Utilização regras, procedimentos e maquinarias para medir quantidade dos</a:t>
                      </a:r>
                      <a:r>
                        <a:rPr lang="pt-PT" baseline="0" dirty="0" smtClean="0"/>
                        <a:t> outputs</a:t>
                      </a:r>
                      <a:endParaRPr lang="pt-PT" dirty="0"/>
                    </a:p>
                  </a:txBody>
                  <a:tcPr/>
                </a:tc>
              </a:tr>
              <a:tr h="483493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Alta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(O).</a:t>
                      </a:r>
                      <a:r>
                        <a:rPr lang="pt-PT" baseline="0" dirty="0" smtClean="0"/>
                        <a:t> U</a:t>
                      </a:r>
                      <a:r>
                        <a:rPr lang="pt-PT" dirty="0" smtClean="0"/>
                        <a:t>tilização da GRH e cultura para controlarem as equipas auto-geridas e a qualidade dos outputs</a:t>
                      </a:r>
                      <a:endParaRPr lang="pt-PT" dirty="0"/>
                    </a:p>
                  </a:txBody>
                  <a:tcPr/>
                </a:tc>
              </a:tr>
              <a:tr h="483493"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Especialização Empregados</a:t>
                      </a:r>
                      <a:endParaRPr lang="pt-PT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Baixa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M). Utilização regras, procedimentos e maquinarias para medir quantidade dos</a:t>
                      </a:r>
                      <a:r>
                        <a:rPr lang="pt-PT" baseline="0" dirty="0" smtClean="0"/>
                        <a:t> outputs</a:t>
                      </a:r>
                      <a:endParaRPr lang="pt-PT" dirty="0"/>
                    </a:p>
                  </a:txBody>
                  <a:tcPr/>
                </a:tc>
              </a:tr>
              <a:tr h="483493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Alta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(O).</a:t>
                      </a:r>
                      <a:r>
                        <a:rPr lang="pt-PT" baseline="0" dirty="0" smtClean="0"/>
                        <a:t> U</a:t>
                      </a:r>
                      <a:r>
                        <a:rPr lang="pt-PT" dirty="0" smtClean="0"/>
                        <a:t>tilização da GRH e cultura para controlarem as equipas auto-geridas e a qualidade dos outputs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0" y="1268760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Dependendo das contingências, um gestor deve escolher a estratégia que melhor se adapta à situação (John </a:t>
            </a:r>
            <a:r>
              <a:rPr lang="pt-PT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Child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2005)</a:t>
            </a:r>
            <a:endParaRPr lang="pt-P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/>
                </a:solidFill>
              </a:rPr>
              <a:t>Perspectiva humana do controle</a:t>
            </a:r>
            <a:endParaRPr lang="pt-PT" b="1" dirty="0">
              <a:solidFill>
                <a:schemeClr val="accent2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pessoas têm objectivos e interesses pessoais, que afectam o modo como reagem às tentativas de controlo do seu comportamento.</a:t>
            </a:r>
          </a:p>
          <a:p>
            <a:r>
              <a:rPr lang="pt-PT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Lawler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(1976) observou: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Comportamentos burocráticos rígidos</a:t>
            </a:r>
          </a:p>
          <a:p>
            <a:pPr lvl="2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 exemplo, concentrando-se em aspectos que são avaliados, mesmo que não seja importante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Dados imprecisos</a:t>
            </a:r>
          </a:p>
          <a:p>
            <a:pPr lvl="2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 exemplo, distorção da informação para tornar o desempenho melhor do que o real</a:t>
            </a:r>
          </a:p>
          <a:p>
            <a:pPr lvl="1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Efeito desmotivar</a:t>
            </a:r>
          </a:p>
          <a:p>
            <a:pPr lvl="2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 exemplo, se colaboradores percebem que o controle está a obstruir/ dificultar as suas necessidades</a:t>
            </a:r>
          </a:p>
          <a:p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Controle e necessidades humanas</a:t>
            </a:r>
            <a:endParaRPr lang="pt-PT" dirty="0"/>
          </a:p>
        </p:txBody>
      </p:sp>
      <p:pic>
        <p:nvPicPr>
          <p:cNvPr id="4" name="Picture 7" descr="F:\Powerpoint\Pe_Uk\PE127-Boddy\Final files\Gif\ch18\C18NT004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5832" y="1600200"/>
            <a:ext cx="7332335" cy="4525963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9512" y="630932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Table 18.4</a:t>
            </a:r>
            <a:r>
              <a:rPr lang="en-GB" dirty="0"/>
              <a:t>  </a:t>
            </a:r>
            <a:r>
              <a:rPr lang="en-US" dirty="0"/>
              <a:t>Possible effects of control systems on human needs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txBody>
          <a:bodyPr>
            <a:normAutofit fontScale="92500" lnSpcReduction="20000"/>
          </a:bodyPr>
          <a:lstStyle/>
          <a:p>
            <a:endParaRPr lang="pt-PT" dirty="0" smtClean="0"/>
          </a:p>
          <a:p>
            <a:r>
              <a:rPr lang="pt-PT" dirty="0" smtClean="0"/>
              <a:t>O processo de controlo - o quê e quando medir</a:t>
            </a:r>
          </a:p>
          <a:p>
            <a:r>
              <a:rPr lang="pt-PT" dirty="0" smtClean="0"/>
              <a:t>Três abordagens: </a:t>
            </a:r>
          </a:p>
          <a:p>
            <a:pPr lvl="1"/>
            <a:r>
              <a:rPr lang="pt-PT" dirty="0" smtClean="0"/>
              <a:t>os resultados;</a:t>
            </a:r>
          </a:p>
          <a:p>
            <a:pPr lvl="1"/>
            <a:r>
              <a:rPr lang="pt-PT" dirty="0" smtClean="0"/>
              <a:t>o comportamento;</a:t>
            </a:r>
          </a:p>
          <a:p>
            <a:pPr lvl="1"/>
            <a:r>
              <a:rPr lang="pt-PT" dirty="0" smtClean="0"/>
              <a:t>a cultura de controlo</a:t>
            </a:r>
          </a:p>
          <a:p>
            <a:r>
              <a:rPr lang="pt-PT" dirty="0" smtClean="0"/>
              <a:t>Perspectivas humanas sobre o controlo</a:t>
            </a:r>
          </a:p>
          <a:p>
            <a:r>
              <a:rPr lang="pt-PT" dirty="0" smtClean="0"/>
              <a:t>Estratégias de controlo - mecanicista ou orgânica?</a:t>
            </a:r>
          </a:p>
          <a:p>
            <a:r>
              <a:rPr lang="pt-PT" dirty="0" smtClean="0"/>
              <a:t>Casos e exemplos</a:t>
            </a:r>
            <a:br>
              <a:rPr lang="pt-PT" dirty="0" smtClean="0"/>
            </a:br>
            <a:r>
              <a:rPr lang="pt-PT" dirty="0" smtClean="0"/>
              <a:t>AXA, uma consultoria, Oracle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Simon (1995): 4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níveis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controle</a:t>
            </a:r>
            <a:endParaRPr lang="pt-P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PT" dirty="0" smtClean="0"/>
              <a:t>Controle de diagnóstico</a:t>
            </a:r>
          </a:p>
          <a:p>
            <a:pPr lvl="1"/>
            <a:r>
              <a:rPr lang="pt-PT" dirty="0" smtClean="0"/>
              <a:t>Permite aos gestores monitorizar o desempenho através de variáveis ​​críticas</a:t>
            </a:r>
          </a:p>
          <a:p>
            <a:r>
              <a:rPr lang="pt-PT" dirty="0" smtClean="0"/>
              <a:t>Sistema de crenças </a:t>
            </a:r>
          </a:p>
          <a:p>
            <a:pPr lvl="1"/>
            <a:r>
              <a:rPr lang="pt-PT" dirty="0" smtClean="0"/>
              <a:t>Controle por meio de declarações concisas e de crenças organizacionais fundamentais</a:t>
            </a:r>
          </a:p>
          <a:p>
            <a:r>
              <a:rPr lang="pt-PT" dirty="0" smtClean="0"/>
              <a:t>Sistemas de fronteira</a:t>
            </a:r>
          </a:p>
          <a:p>
            <a:pPr lvl="1"/>
            <a:r>
              <a:rPr lang="pt-PT" dirty="0" smtClean="0"/>
              <a:t>Estabelece limites para a acção - o que não fazer</a:t>
            </a:r>
          </a:p>
          <a:p>
            <a:r>
              <a:rPr lang="pt-PT" dirty="0" smtClean="0"/>
              <a:t>Controle através de  sistemas interactivos</a:t>
            </a:r>
          </a:p>
          <a:p>
            <a:pPr lvl="1"/>
            <a:r>
              <a:rPr lang="pt-PT" dirty="0" smtClean="0"/>
              <a:t>Reuniões frequentes para monitorar o desempenho e chegar a acordo sobre acções futuras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O Processo de Controlo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bg1">
              <a:lumMod val="95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pt-PT" dirty="0" smtClean="0"/>
              <a:t>O sistema de controlo tem como objectivo apoiar a realização dos objectivos, em todos os níveis organizacionais.</a:t>
            </a:r>
          </a:p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Envolve: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Estabelecer objectivos - o quê e quando medir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Medir, com ferramentas de controlo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Comparar os níveis de realização com as metas/ objectivos estipulados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Corrigir desvios ou alterar metas</a:t>
            </a:r>
          </a:p>
          <a:p>
            <a:pPr marL="971550" lvl="1" indent="-514350">
              <a:buFont typeface="+mj-lt"/>
              <a:buAutoNum type="arabicPeriod"/>
            </a:pPr>
            <a:endParaRPr lang="pt-PT" dirty="0" smtClean="0"/>
          </a:p>
          <a:p>
            <a:r>
              <a:rPr lang="pt-PT" dirty="0" smtClean="0"/>
              <a:t>Objectivos do controlo:</a:t>
            </a:r>
          </a:p>
          <a:p>
            <a:pPr marL="342900" lvl="1" indent="-342900">
              <a:buNone/>
            </a:pPr>
            <a:r>
              <a:rPr lang="pt-PT" dirty="0" smtClean="0"/>
              <a:t>    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Assegurar </a:t>
            </a:r>
            <a:r>
              <a:rPr lang="pt-PT" dirty="0">
                <a:solidFill>
                  <a:schemeClr val="accent2">
                    <a:lumMod val="75000"/>
                  </a:schemeClr>
                </a:solidFill>
              </a:rPr>
              <a:t>que as actividades são completadas de modo que cumpram as metas organizacionais.</a:t>
            </a:r>
          </a:p>
          <a:p>
            <a:endParaRPr lang="pt-PT" dirty="0" smtClean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Porque é importante o controlo?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pt-PT" dirty="0" smtClean="0"/>
              <a:t>Nas </a:t>
            </a:r>
            <a:r>
              <a:rPr lang="pt-PT" dirty="0"/>
              <a:t>funções de gestão:</a:t>
            </a:r>
          </a:p>
          <a:p>
            <a:pPr lvl="1"/>
            <a:r>
              <a:rPr lang="en-US" dirty="0" err="1"/>
              <a:t>Planear</a:t>
            </a:r>
            <a:r>
              <a:rPr lang="en-US" dirty="0"/>
              <a:t> </a:t>
            </a:r>
            <a:endParaRPr lang="pt-PT" dirty="0"/>
          </a:p>
          <a:p>
            <a:pPr lvl="2"/>
            <a:r>
              <a:rPr lang="pt-PT" dirty="0"/>
              <a:t>O controlo permite que os gestores saibam se as suas metas e planos estão a ser alcançadas e quais as acções futuras a desencadear.</a:t>
            </a:r>
          </a:p>
          <a:p>
            <a:pPr lvl="1"/>
            <a:r>
              <a:rPr lang="en-US" dirty="0"/>
              <a:t>Dar poder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endParaRPr lang="pt-PT" dirty="0"/>
          </a:p>
          <a:p>
            <a:pPr lvl="2"/>
            <a:r>
              <a:rPr lang="pt-PT" dirty="0"/>
              <a:t>Os sistemas de controlo fornecem aos gestores a informação e o feedback sobre o desempenho dos empregados.</a:t>
            </a:r>
          </a:p>
          <a:p>
            <a:pPr lvl="1"/>
            <a:r>
              <a:rPr lang="en-US" dirty="0" err="1"/>
              <a:t>Proteger</a:t>
            </a:r>
            <a:r>
              <a:rPr lang="en-US" dirty="0"/>
              <a:t> o local de trabalho </a:t>
            </a:r>
            <a:endParaRPr lang="pt-PT" dirty="0"/>
          </a:p>
          <a:p>
            <a:pPr lvl="2"/>
            <a:r>
              <a:rPr lang="pt-PT" dirty="0"/>
              <a:t>O controlo aumenta a segurança física e ajuda a minimizar os problemas no local de trabalho.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Etapas do Controlo</a:t>
            </a:r>
            <a:endParaRPr lang="pt-P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6" descr="F:\Powerpoint\Pe_Uk\PE127-Boddy\Final files\Gif\ch18\C18NF001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8229600" cy="3731370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0" y="5380672"/>
            <a:ext cx="9144000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PT" dirty="0" smtClean="0"/>
              <a:t> Estabelecer Objectivos e padrões de referência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Medir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desempenho</a:t>
            </a:r>
            <a:r>
              <a:rPr lang="en-US" dirty="0"/>
              <a:t> </a:t>
            </a:r>
            <a:r>
              <a:rPr lang="en-US" dirty="0" smtClean="0"/>
              <a:t>real</a:t>
            </a:r>
          </a:p>
          <a:p>
            <a:pPr marL="342900" indent="-342900">
              <a:buFont typeface="+mj-lt"/>
              <a:buAutoNum type="arabicPeriod"/>
            </a:pPr>
            <a:r>
              <a:rPr lang="pt-PT" dirty="0" smtClean="0"/>
              <a:t> Comparar </a:t>
            </a:r>
            <a:r>
              <a:rPr lang="pt-PT" dirty="0"/>
              <a:t>o desempenho real com o</a:t>
            </a:r>
            <a:r>
              <a:rPr lang="pt-PT" dirty="0" smtClean="0"/>
              <a:t> </a:t>
            </a:r>
            <a:r>
              <a:rPr lang="pt-PT" dirty="0"/>
              <a:t>padrão de referência.</a:t>
            </a:r>
          </a:p>
          <a:p>
            <a:pPr marL="342900" indent="-342900">
              <a:buFont typeface="+mj-lt"/>
              <a:buAutoNum type="arabicPeriod"/>
            </a:pPr>
            <a:r>
              <a:rPr lang="pt-PT" dirty="0" smtClean="0"/>
              <a:t> Agir </a:t>
            </a:r>
            <a:r>
              <a:rPr lang="pt-PT" dirty="0"/>
              <a:t>para corrigir desvios </a:t>
            </a:r>
            <a:r>
              <a:rPr lang="pt-PT" dirty="0" smtClean="0"/>
              <a:t>ou mudar objectivos (</a:t>
            </a:r>
            <a:r>
              <a:rPr lang="pt-PT" dirty="0" err="1" smtClean="0"/>
              <a:t>Objectivos</a:t>
            </a:r>
            <a:r>
              <a:rPr lang="pt-PT" dirty="0" smtClean="0"/>
              <a:t>/ padrões inadequados)</a:t>
            </a:r>
          </a:p>
          <a:p>
            <a:pPr>
              <a:buFont typeface="Arial" pitchFamily="34" charset="0"/>
              <a:buChar char="•"/>
            </a:pP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Comparar</a:t>
            </a:r>
            <a:endParaRPr lang="pt-P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6" descr="F:\Powerpoint\Pe_Uk\PE127-Boddy\Final files\Gif\ch18\C18NF002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96752"/>
            <a:ext cx="7718771" cy="3845024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0" y="5380672"/>
            <a:ext cx="9144000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pt-PT" dirty="0"/>
              <a:t>Determinar o grau de variação entre o desempenho real e o padrão de referência.</a:t>
            </a:r>
          </a:p>
          <a:p>
            <a:pPr lvl="1"/>
            <a:r>
              <a:rPr lang="pt-PT" dirty="0"/>
              <a:t>A significância da variação é determinada por:</a:t>
            </a:r>
          </a:p>
          <a:p>
            <a:pPr lvl="2"/>
            <a:r>
              <a:rPr lang="pt-PT" dirty="0"/>
              <a:t>A variação aceitável em relação ao padrão (previsão ou orçamento).</a:t>
            </a:r>
          </a:p>
          <a:p>
            <a:pPr lvl="2"/>
            <a:r>
              <a:rPr lang="pt-PT" dirty="0"/>
              <a:t>A dimensão (grande ou pequena) e a direcção (acima ou abaixo) da variação em relação ao padrão (previsão ou orçamento).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Corrigir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7" descr="F:\Powerpoint\Pe_Uk\PE127-Boddy\Final files\Gif\ch18\C18NF003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196752"/>
            <a:ext cx="6005076" cy="4525963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184900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Figure 18.3 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Gestão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das </a:t>
            </a:r>
            <a:r>
              <a:rPr lang="en-GB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ecisões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processo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controlo</a:t>
            </a:r>
            <a:endParaRPr lang="en-US" sz="800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>
            <a:normAutofit/>
          </a:bodyPr>
          <a:lstStyle/>
          <a:p>
            <a:r>
              <a:rPr lang="pt-PT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medidas de performance escolher?</a:t>
            </a:r>
            <a:endParaRPr lang="pt-PT" sz="3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0000" lnSpcReduction="20000"/>
          </a:bodyPr>
          <a:lstStyle/>
          <a:p>
            <a:r>
              <a:rPr lang="pt-PT" dirty="0" smtClean="0"/>
              <a:t>As companhias utilizam um conjunto de medidas/ indicadores, para construir um 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“quadro geral” da performance da empresa.</a:t>
            </a:r>
          </a:p>
          <a:p>
            <a:r>
              <a:rPr lang="pt-PT" dirty="0" smtClean="0"/>
              <a:t>A grande dificuldade é encontrar um 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equilíbrio</a:t>
            </a:r>
            <a:r>
              <a:rPr lang="pt-PT" dirty="0" smtClean="0"/>
              <a:t> entre ter poucas medidas (directas e simples, mas suficientes e úteis) e ter muitas medidas detalhadas (maior relevância operacional, mas grande complexidade e dificuldade de gestão).</a:t>
            </a:r>
          </a:p>
          <a:p>
            <a:endParaRPr lang="pt-PT" dirty="0" smtClean="0"/>
          </a:p>
          <a:p>
            <a:r>
              <a:rPr lang="pt-PT" dirty="0" smtClean="0"/>
              <a:t> 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 objectivos genéricos de performance:</a:t>
            </a:r>
          </a:p>
          <a:p>
            <a:pPr marL="914400" lvl="1" indent="-514350"/>
            <a:r>
              <a:rPr lang="pt-PT" dirty="0" smtClean="0"/>
              <a:t>Qualidade; Velocidade; Confiança/ Segurança; flexibilidade; Custo.</a:t>
            </a:r>
          </a:p>
          <a:p>
            <a:pPr marL="514350" indent="-514350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Existem medidas mais detalhadas como:</a:t>
            </a:r>
          </a:p>
          <a:p>
            <a:pPr marL="914400" lvl="1" indent="-514350"/>
            <a:r>
              <a:rPr lang="pt-PT" dirty="0" smtClean="0"/>
              <a:t>Produto produzido; materiais utilizados; satisfação do cliente, qualidade colaboradores, etc. </a:t>
            </a:r>
          </a:p>
          <a:p>
            <a:pPr marL="514350" indent="-514350">
              <a:buNone/>
            </a:pPr>
            <a:r>
              <a:rPr lang="pt-PT" b="1" i="1" dirty="0" smtClean="0">
                <a:solidFill>
                  <a:schemeClr val="accent3"/>
                </a:solidFill>
              </a:rPr>
              <a:t>É importante existir uma ligação entre as medidas escolhidas e os objectivos estratégicos da operação em relação aos  5 objectivos genéricos.</a:t>
            </a:r>
          </a:p>
          <a:p>
            <a:pPr marL="514350" indent="-514350"/>
            <a:endParaRPr lang="pt-PT" dirty="0" smtClean="0"/>
          </a:p>
          <a:p>
            <a:pPr marL="514350" indent="-514350"/>
            <a:r>
              <a:rPr lang="pt-P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KPIs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</a:t>
            </a:r>
            <a:r>
              <a:rPr lang="pt-P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Performance </a:t>
            </a:r>
            <a:r>
              <a:rPr lang="pt-P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Indicators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t-PT" dirty="0" smtClean="0"/>
              <a:t>Conjunto de indicadores/ medidas mais importantes;  os que informam os gestores como é que determinada operação está no grau de cumprimento dos objectivos organizacionais. </a:t>
            </a:r>
          </a:p>
          <a:p>
            <a:pPr marL="514350" indent="-514350"/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pt-PT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 que medir</a:t>
            </a:r>
            <a:endParaRPr lang="pt-PT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PT" sz="3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 medidas de controle são as mais adequadas, tendo em conta a estratégia?</a:t>
            </a:r>
          </a:p>
          <a:p>
            <a:pPr marL="742950" indent="-742950">
              <a:buFont typeface="+mj-lt"/>
              <a:buAutoNum type="arabicPeriod"/>
            </a:pPr>
            <a:r>
              <a:rPr lang="pt-PT" sz="3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Balanced</a:t>
            </a:r>
            <a:r>
              <a:rPr lang="pt-PT" sz="3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sz="37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Scorecard</a:t>
            </a:r>
            <a:r>
              <a:rPr lang="pt-PT" sz="3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pt-PT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Kaplan</a:t>
            </a:r>
            <a:r>
              <a:rPr lang="pt-PT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 Norton, 1992)</a:t>
            </a:r>
          </a:p>
          <a:p>
            <a:pPr lvl="1"/>
            <a:r>
              <a:rPr lang="pt-P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É um instrumento de medida que usa as metas colocadas pelos gestores em 4 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áreas, que contribuem para a performance organizacional:</a:t>
            </a:r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Financeira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(Ex: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retorno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sobre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capital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aplicado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fluxo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caixa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Clientes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(ex: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grau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satisfação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clientes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 Tempo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resposta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serviço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 quota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mercado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etc)</a:t>
            </a:r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Processos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internos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(Ex: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introdução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novos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produtos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projectos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sucesso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Activos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pessoas/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inovação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aprendizagem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(Ex: % staff multi competências;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lucro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novos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projectos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etc).</a:t>
            </a:r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Enfatiza </a:t>
            </a:r>
            <a:r>
              <a:rPr lang="pt-P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que todas estas 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 áreas </a:t>
            </a:r>
            <a:r>
              <a:rPr lang="pt-P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são importantes para o sucesso de uma organização e deve haver equilíbrio entre elas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/>
            <a:endParaRPr lang="pt-PT" dirty="0"/>
          </a:p>
          <a:p>
            <a:pPr lvl="1"/>
            <a:endParaRPr lang="pt-PT" dirty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1563</Words>
  <Application>Microsoft Office PowerPoint</Application>
  <PresentationFormat>Apresentação no Ecrã (4:3)</PresentationFormat>
  <Paragraphs>201</Paragraphs>
  <Slides>20</Slides>
  <Notes>0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1" baseType="lpstr">
      <vt:lpstr>Tema do Office</vt:lpstr>
      <vt:lpstr>Medição da Performance e Controlo</vt:lpstr>
      <vt:lpstr>Diapositivo 2</vt:lpstr>
      <vt:lpstr>O Processo de Controlo</vt:lpstr>
      <vt:lpstr>Porque é importante o controlo?</vt:lpstr>
      <vt:lpstr>Etapas do Controlo</vt:lpstr>
      <vt:lpstr>Comparar</vt:lpstr>
      <vt:lpstr>Corrigir</vt:lpstr>
      <vt:lpstr>Que medidas de performance escolher?</vt:lpstr>
      <vt:lpstr>O que medir</vt:lpstr>
      <vt:lpstr>Balanced Scorecard </vt:lpstr>
      <vt:lpstr>Diapositivo 11</vt:lpstr>
      <vt:lpstr>Quando medir</vt:lpstr>
      <vt:lpstr>1. Controlo de resultados</vt:lpstr>
      <vt:lpstr>2. Controlo de Comportamentos</vt:lpstr>
      <vt:lpstr>3. Controlo pela Cultura</vt:lpstr>
      <vt:lpstr>Estratégias de controle</vt:lpstr>
      <vt:lpstr>Factores de contingência e Estratégia de Controlo</vt:lpstr>
      <vt:lpstr>Perspectiva humana do controle</vt:lpstr>
      <vt:lpstr>Controle e necessidades humanas</vt:lpstr>
      <vt:lpstr>Simon (1995): 4 níveis de controle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Medição da Performance e Controle</dc:title>
  <dc:creator>Tânia</dc:creator>
  <cp:lastModifiedBy>OPTIMUS</cp:lastModifiedBy>
  <cp:revision>65</cp:revision>
  <dcterms:created xsi:type="dcterms:W3CDTF">2011-12-05T11:53:11Z</dcterms:created>
  <dcterms:modified xsi:type="dcterms:W3CDTF">2011-12-19T19:10:09Z</dcterms:modified>
</cp:coreProperties>
</file>