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tags/tag12.xml" ContentType="application/vnd.openxmlformats-officedocument.presentationml.tags+xml"/>
  <Override PartName="/ppt/diagrams/data2.xml" ContentType="application/vnd.openxmlformats-officedocument.drawingml.diagramData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diagrams/layout2.xml" ContentType="application/vnd.openxmlformats-officedocument.drawingml.diagramLayout+xml"/>
  <Override PartName="/ppt/tags/tag24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4" r:id="rId10"/>
    <p:sldId id="266" r:id="rId11"/>
    <p:sldId id="275" r:id="rId12"/>
    <p:sldId id="267" r:id="rId13"/>
    <p:sldId id="272" r:id="rId14"/>
    <p:sldId id="268" r:id="rId15"/>
    <p:sldId id="273" r:id="rId16"/>
    <p:sldId id="269" r:id="rId17"/>
    <p:sldId id="270" r:id="rId18"/>
    <p:sldId id="271" r:id="rId19"/>
    <p:sldId id="274" r:id="rId20"/>
    <p:sldId id="276" r:id="rId21"/>
    <p:sldId id="277" r:id="rId22"/>
    <p:sldId id="278" r:id="rId23"/>
    <p:sldId id="279" r:id="rId24"/>
    <p:sldId id="281" r:id="rId25"/>
    <p:sldId id="283" r:id="rId26"/>
    <p:sldId id="282" r:id="rId27"/>
    <p:sldId id="284" r:id="rId2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94DE98-2261-4C5E-866A-CF4F083D2E57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7B4F8EC2-B286-44EB-A007-5A9CA05F3C2B}">
      <dgm:prSet phldrT="[Texto]"/>
      <dgm:spPr/>
      <dgm:t>
        <a:bodyPr/>
        <a:lstStyle/>
        <a:p>
          <a:r>
            <a:rPr lang="pt-PT" dirty="0" err="1" smtClean="0"/>
            <a:t>Maslow</a:t>
          </a:r>
          <a:r>
            <a:rPr lang="pt-PT" dirty="0" smtClean="0"/>
            <a:t>: Hierarquia das Necessidades</a:t>
          </a:r>
          <a:endParaRPr lang="pt-PT" dirty="0"/>
        </a:p>
      </dgm:t>
    </dgm:pt>
    <dgm:pt modelId="{FBE0F3D4-3968-4C94-B335-FF04E8A352ED}" type="parTrans" cxnId="{3AB02C0D-F202-4F19-B39F-82FEF97F023D}">
      <dgm:prSet/>
      <dgm:spPr/>
      <dgm:t>
        <a:bodyPr/>
        <a:lstStyle/>
        <a:p>
          <a:endParaRPr lang="pt-PT"/>
        </a:p>
      </dgm:t>
    </dgm:pt>
    <dgm:pt modelId="{3ED06EE8-C564-466E-AF7F-0157E42470BD}" type="sibTrans" cxnId="{3AB02C0D-F202-4F19-B39F-82FEF97F023D}">
      <dgm:prSet/>
      <dgm:spPr/>
      <dgm:t>
        <a:bodyPr/>
        <a:lstStyle/>
        <a:p>
          <a:endParaRPr lang="pt-PT"/>
        </a:p>
      </dgm:t>
    </dgm:pt>
    <dgm:pt modelId="{97A053F0-2091-4E45-B96C-E37D095B35CE}">
      <dgm:prSet phldrT="[Texto]"/>
      <dgm:spPr/>
      <dgm:t>
        <a:bodyPr/>
        <a:lstStyle/>
        <a:p>
          <a:r>
            <a:rPr lang="pt-PT" dirty="0" err="1" smtClean="0"/>
            <a:t>Alderfer</a:t>
          </a:r>
          <a:r>
            <a:rPr lang="pt-PT" dirty="0" smtClean="0"/>
            <a:t>: Teoria ERG</a:t>
          </a:r>
          <a:endParaRPr lang="pt-PT" dirty="0"/>
        </a:p>
      </dgm:t>
    </dgm:pt>
    <dgm:pt modelId="{E5171E92-25F7-4A68-8362-3734CDD26B47}" type="parTrans" cxnId="{C4EA018C-5289-4D37-A599-D45FF498E153}">
      <dgm:prSet/>
      <dgm:spPr/>
      <dgm:t>
        <a:bodyPr/>
        <a:lstStyle/>
        <a:p>
          <a:endParaRPr lang="pt-PT"/>
        </a:p>
      </dgm:t>
    </dgm:pt>
    <dgm:pt modelId="{E3CCA0BD-2667-486D-8C16-99FD52A4ED53}" type="sibTrans" cxnId="{C4EA018C-5289-4D37-A599-D45FF498E153}">
      <dgm:prSet/>
      <dgm:spPr/>
      <dgm:t>
        <a:bodyPr/>
        <a:lstStyle/>
        <a:p>
          <a:endParaRPr lang="pt-PT"/>
        </a:p>
      </dgm:t>
    </dgm:pt>
    <dgm:pt modelId="{D277219C-2AB9-4D1B-B326-A1F98E162972}">
      <dgm:prSet/>
      <dgm:spPr/>
      <dgm:t>
        <a:bodyPr/>
        <a:lstStyle/>
        <a:p>
          <a:r>
            <a:rPr lang="pt-PT" dirty="0" err="1" smtClean="0"/>
            <a:t>McClelland</a:t>
          </a:r>
          <a:r>
            <a:rPr lang="pt-PT" dirty="0" smtClean="0"/>
            <a:t>: Teoria das Necessidades</a:t>
          </a:r>
          <a:endParaRPr lang="pt-PT" dirty="0"/>
        </a:p>
      </dgm:t>
    </dgm:pt>
    <dgm:pt modelId="{50B8C79F-1CAA-4202-951C-9A1CEA6A1DE6}" type="parTrans" cxnId="{C64A9381-89AF-441E-B6AC-5BE63DD3DDB2}">
      <dgm:prSet/>
      <dgm:spPr/>
    </dgm:pt>
    <dgm:pt modelId="{59F0B264-EF04-43EF-B28C-9DFA2966AAC1}" type="sibTrans" cxnId="{C64A9381-89AF-441E-B6AC-5BE63DD3DDB2}">
      <dgm:prSet/>
      <dgm:spPr/>
    </dgm:pt>
    <dgm:pt modelId="{F2D3F514-6BD5-4F7B-94B3-93B9B6F4DF84}">
      <dgm:prSet/>
      <dgm:spPr/>
      <dgm:t>
        <a:bodyPr/>
        <a:lstStyle/>
        <a:p>
          <a:r>
            <a:rPr lang="pt-PT" dirty="0" err="1" smtClean="0"/>
            <a:t>McGregor</a:t>
          </a:r>
          <a:r>
            <a:rPr lang="pt-PT" dirty="0" smtClean="0"/>
            <a:t>: Teoria do X e Y</a:t>
          </a:r>
          <a:endParaRPr lang="pt-PT" dirty="0"/>
        </a:p>
      </dgm:t>
    </dgm:pt>
    <dgm:pt modelId="{CBE3209D-71FA-4E20-9992-111D88618EAE}" type="parTrans" cxnId="{8E2CC709-3365-4CD4-9547-F5A5AAFE4364}">
      <dgm:prSet/>
      <dgm:spPr/>
    </dgm:pt>
    <dgm:pt modelId="{D1774038-1396-4841-976F-16E7BF3063B8}" type="sibTrans" cxnId="{8E2CC709-3365-4CD4-9547-F5A5AAFE4364}">
      <dgm:prSet/>
      <dgm:spPr/>
    </dgm:pt>
    <dgm:pt modelId="{5E4F983C-35E9-48D9-AFD6-55121C47B861}">
      <dgm:prSet phldrT="[Texto]"/>
      <dgm:spPr/>
      <dgm:t>
        <a:bodyPr/>
        <a:lstStyle/>
        <a:p>
          <a:r>
            <a:rPr lang="pt-PT" dirty="0" err="1" smtClean="0"/>
            <a:t>Herzberg</a:t>
          </a:r>
          <a:r>
            <a:rPr lang="pt-PT" dirty="0" smtClean="0"/>
            <a:t>: Factores Higiénicos e Motivadores</a:t>
          </a:r>
          <a:endParaRPr lang="pt-PT" dirty="0"/>
        </a:p>
      </dgm:t>
    </dgm:pt>
    <dgm:pt modelId="{930BAF87-7C83-4F91-92C3-BAC593D2FC49}" type="parTrans" cxnId="{151B57FC-71BC-4559-BFBA-D67CD8FD6A30}">
      <dgm:prSet/>
      <dgm:spPr/>
    </dgm:pt>
    <dgm:pt modelId="{56A4D135-4F87-442F-946A-13462CFF9E04}" type="sibTrans" cxnId="{151B57FC-71BC-4559-BFBA-D67CD8FD6A30}">
      <dgm:prSet/>
      <dgm:spPr/>
    </dgm:pt>
    <dgm:pt modelId="{E19645B9-CD9C-4F82-9469-6B8704A68D0D}" type="pres">
      <dgm:prSet presAssocID="{8094DE98-2261-4C5E-866A-CF4F083D2E5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6849BD-D527-43F4-851D-7EE6FB78349F}" type="pres">
      <dgm:prSet presAssocID="{7B4F8EC2-B286-44EB-A007-5A9CA05F3C2B}" presName="parentLin" presStyleCnt="0"/>
      <dgm:spPr/>
    </dgm:pt>
    <dgm:pt modelId="{5D93B3BD-74A0-46BE-A88B-2DC195624DE1}" type="pres">
      <dgm:prSet presAssocID="{7B4F8EC2-B286-44EB-A007-5A9CA05F3C2B}" presName="parentLeftMargin" presStyleLbl="node1" presStyleIdx="0" presStyleCnt="5"/>
      <dgm:spPr/>
      <dgm:t>
        <a:bodyPr/>
        <a:lstStyle/>
        <a:p>
          <a:endParaRPr lang="pt-PT"/>
        </a:p>
      </dgm:t>
    </dgm:pt>
    <dgm:pt modelId="{E303B3D0-1E14-4444-A40E-4DC8DA7B01D2}" type="pres">
      <dgm:prSet presAssocID="{7B4F8EC2-B286-44EB-A007-5A9CA05F3C2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8C9B349-CE8A-4716-AFDE-06421B019D7E}" type="pres">
      <dgm:prSet presAssocID="{7B4F8EC2-B286-44EB-A007-5A9CA05F3C2B}" presName="negativeSpace" presStyleCnt="0"/>
      <dgm:spPr/>
    </dgm:pt>
    <dgm:pt modelId="{C587BE6B-29BF-4D99-B9A8-D34BD33AC49C}" type="pres">
      <dgm:prSet presAssocID="{7B4F8EC2-B286-44EB-A007-5A9CA05F3C2B}" presName="childText" presStyleLbl="conFgAcc1" presStyleIdx="0" presStyleCnt="5">
        <dgm:presLayoutVars>
          <dgm:bulletEnabled val="1"/>
        </dgm:presLayoutVars>
      </dgm:prSet>
      <dgm:spPr/>
    </dgm:pt>
    <dgm:pt modelId="{34B7D505-71B7-470F-9AAE-9916D9346563}" type="pres">
      <dgm:prSet presAssocID="{3ED06EE8-C564-466E-AF7F-0157E42470BD}" presName="spaceBetweenRectangles" presStyleCnt="0"/>
      <dgm:spPr/>
    </dgm:pt>
    <dgm:pt modelId="{3BC60B7F-FBDA-452E-B06B-4F2BEAE821A8}" type="pres">
      <dgm:prSet presAssocID="{97A053F0-2091-4E45-B96C-E37D095B35CE}" presName="parentLin" presStyleCnt="0"/>
      <dgm:spPr/>
    </dgm:pt>
    <dgm:pt modelId="{00F1719A-8B24-4882-AB9E-A9B884E7D875}" type="pres">
      <dgm:prSet presAssocID="{97A053F0-2091-4E45-B96C-E37D095B35CE}" presName="parentLeftMargin" presStyleLbl="node1" presStyleIdx="0" presStyleCnt="5"/>
      <dgm:spPr/>
      <dgm:t>
        <a:bodyPr/>
        <a:lstStyle/>
        <a:p>
          <a:endParaRPr lang="pt-PT"/>
        </a:p>
      </dgm:t>
    </dgm:pt>
    <dgm:pt modelId="{B744C3F2-107B-4528-AB0A-BBD90C9BBEB3}" type="pres">
      <dgm:prSet presAssocID="{97A053F0-2091-4E45-B96C-E37D095B35C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ED40A23-186B-417C-8161-ED62F6C69FB5}" type="pres">
      <dgm:prSet presAssocID="{97A053F0-2091-4E45-B96C-E37D095B35CE}" presName="negativeSpace" presStyleCnt="0"/>
      <dgm:spPr/>
    </dgm:pt>
    <dgm:pt modelId="{7C9A09ED-7509-4FB3-8B1C-236717DDE7C0}" type="pres">
      <dgm:prSet presAssocID="{97A053F0-2091-4E45-B96C-E37D095B35CE}" presName="childText" presStyleLbl="conFgAcc1" presStyleIdx="1" presStyleCnt="5">
        <dgm:presLayoutVars>
          <dgm:bulletEnabled val="1"/>
        </dgm:presLayoutVars>
      </dgm:prSet>
      <dgm:spPr/>
    </dgm:pt>
    <dgm:pt modelId="{79723B58-21C7-4359-A629-C60810597F43}" type="pres">
      <dgm:prSet presAssocID="{E3CCA0BD-2667-486D-8C16-99FD52A4ED53}" presName="spaceBetweenRectangles" presStyleCnt="0"/>
      <dgm:spPr/>
    </dgm:pt>
    <dgm:pt modelId="{EB9599CF-FA50-486A-8D8C-6F59DEF4E682}" type="pres">
      <dgm:prSet presAssocID="{D277219C-2AB9-4D1B-B326-A1F98E162972}" presName="parentLin" presStyleCnt="0"/>
      <dgm:spPr/>
    </dgm:pt>
    <dgm:pt modelId="{E7B49A06-EB2B-4444-BDBE-D138299AEB2D}" type="pres">
      <dgm:prSet presAssocID="{D277219C-2AB9-4D1B-B326-A1F98E162972}" presName="parentLeftMargin" presStyleLbl="node1" presStyleIdx="1" presStyleCnt="5"/>
      <dgm:spPr/>
      <dgm:t>
        <a:bodyPr/>
        <a:lstStyle/>
        <a:p>
          <a:endParaRPr lang="pt-PT"/>
        </a:p>
      </dgm:t>
    </dgm:pt>
    <dgm:pt modelId="{83421F35-E047-4BD6-9023-C3401F5E116D}" type="pres">
      <dgm:prSet presAssocID="{D277219C-2AB9-4D1B-B326-A1F98E16297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7436764-04E6-4B03-83D4-60F85367634E}" type="pres">
      <dgm:prSet presAssocID="{D277219C-2AB9-4D1B-B326-A1F98E162972}" presName="negativeSpace" presStyleCnt="0"/>
      <dgm:spPr/>
    </dgm:pt>
    <dgm:pt modelId="{2781464D-A968-47B9-BA07-7F2705BF019C}" type="pres">
      <dgm:prSet presAssocID="{D277219C-2AB9-4D1B-B326-A1F98E162972}" presName="childText" presStyleLbl="conFgAcc1" presStyleIdx="2" presStyleCnt="5">
        <dgm:presLayoutVars>
          <dgm:bulletEnabled val="1"/>
        </dgm:presLayoutVars>
      </dgm:prSet>
      <dgm:spPr/>
    </dgm:pt>
    <dgm:pt modelId="{44614982-8A6F-42D0-BBD7-90339A3CC39D}" type="pres">
      <dgm:prSet presAssocID="{59F0B264-EF04-43EF-B28C-9DFA2966AAC1}" presName="spaceBetweenRectangles" presStyleCnt="0"/>
      <dgm:spPr/>
    </dgm:pt>
    <dgm:pt modelId="{6946BFB3-9199-4ADA-AA7D-2DDB9BEE3F44}" type="pres">
      <dgm:prSet presAssocID="{5E4F983C-35E9-48D9-AFD6-55121C47B861}" presName="parentLin" presStyleCnt="0"/>
      <dgm:spPr/>
    </dgm:pt>
    <dgm:pt modelId="{470EDF5E-E526-4864-9DBC-3DECC4EA9C6B}" type="pres">
      <dgm:prSet presAssocID="{5E4F983C-35E9-48D9-AFD6-55121C47B861}" presName="parentLeftMargin" presStyleLbl="node1" presStyleIdx="2" presStyleCnt="5"/>
      <dgm:spPr/>
      <dgm:t>
        <a:bodyPr/>
        <a:lstStyle/>
        <a:p>
          <a:endParaRPr lang="pt-PT"/>
        </a:p>
      </dgm:t>
    </dgm:pt>
    <dgm:pt modelId="{A1EA6ED3-4755-4F5B-8E1C-7EEC95D0183C}" type="pres">
      <dgm:prSet presAssocID="{5E4F983C-35E9-48D9-AFD6-55121C47B86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6BDF370-9705-4A72-8BF9-7C38F890B4B9}" type="pres">
      <dgm:prSet presAssocID="{5E4F983C-35E9-48D9-AFD6-55121C47B861}" presName="negativeSpace" presStyleCnt="0"/>
      <dgm:spPr/>
    </dgm:pt>
    <dgm:pt modelId="{9A114862-685A-455A-A8BF-9A42AA97BE9C}" type="pres">
      <dgm:prSet presAssocID="{5E4F983C-35E9-48D9-AFD6-55121C47B861}" presName="childText" presStyleLbl="conFgAcc1" presStyleIdx="3" presStyleCnt="5">
        <dgm:presLayoutVars>
          <dgm:bulletEnabled val="1"/>
        </dgm:presLayoutVars>
      </dgm:prSet>
      <dgm:spPr/>
    </dgm:pt>
    <dgm:pt modelId="{E7D7CA53-B6E6-4E93-91E3-071C0628ECA5}" type="pres">
      <dgm:prSet presAssocID="{56A4D135-4F87-442F-946A-13462CFF9E04}" presName="spaceBetweenRectangles" presStyleCnt="0"/>
      <dgm:spPr/>
    </dgm:pt>
    <dgm:pt modelId="{3A135AF4-00E9-429B-9BD3-0BFFC16ACF8C}" type="pres">
      <dgm:prSet presAssocID="{F2D3F514-6BD5-4F7B-94B3-93B9B6F4DF84}" presName="parentLin" presStyleCnt="0"/>
      <dgm:spPr/>
    </dgm:pt>
    <dgm:pt modelId="{62476396-D141-4067-84B9-3866BD4333AC}" type="pres">
      <dgm:prSet presAssocID="{F2D3F514-6BD5-4F7B-94B3-93B9B6F4DF84}" presName="parentLeftMargin" presStyleLbl="node1" presStyleIdx="3" presStyleCnt="5"/>
      <dgm:spPr/>
      <dgm:t>
        <a:bodyPr/>
        <a:lstStyle/>
        <a:p>
          <a:endParaRPr lang="pt-PT"/>
        </a:p>
      </dgm:t>
    </dgm:pt>
    <dgm:pt modelId="{BDA44583-6A96-4A92-B913-0FE9631D648A}" type="pres">
      <dgm:prSet presAssocID="{F2D3F514-6BD5-4F7B-94B3-93B9B6F4DF8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488A0F8-C70C-4D1F-9A7A-173D4EE09051}" type="pres">
      <dgm:prSet presAssocID="{F2D3F514-6BD5-4F7B-94B3-93B9B6F4DF84}" presName="negativeSpace" presStyleCnt="0"/>
      <dgm:spPr/>
    </dgm:pt>
    <dgm:pt modelId="{CF5DF38A-C780-468D-AFB6-86876CE1698D}" type="pres">
      <dgm:prSet presAssocID="{F2D3F514-6BD5-4F7B-94B3-93B9B6F4DF8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31108E2-8A0A-456B-8888-A61E15BF3DD2}" type="presOf" srcId="{D277219C-2AB9-4D1B-B326-A1F98E162972}" destId="{83421F35-E047-4BD6-9023-C3401F5E116D}" srcOrd="1" destOrd="0" presId="urn:microsoft.com/office/officeart/2005/8/layout/list1"/>
    <dgm:cxn modelId="{C1271502-274C-4614-B81F-2C92F2900A79}" type="presOf" srcId="{5E4F983C-35E9-48D9-AFD6-55121C47B861}" destId="{A1EA6ED3-4755-4F5B-8E1C-7EEC95D0183C}" srcOrd="1" destOrd="0" presId="urn:microsoft.com/office/officeart/2005/8/layout/list1"/>
    <dgm:cxn modelId="{7945F21F-558D-474A-8A9E-12DCC4A169AC}" type="presOf" srcId="{F2D3F514-6BD5-4F7B-94B3-93B9B6F4DF84}" destId="{62476396-D141-4067-84B9-3866BD4333AC}" srcOrd="0" destOrd="0" presId="urn:microsoft.com/office/officeart/2005/8/layout/list1"/>
    <dgm:cxn modelId="{8E2CC709-3365-4CD4-9547-F5A5AAFE4364}" srcId="{8094DE98-2261-4C5E-866A-CF4F083D2E57}" destId="{F2D3F514-6BD5-4F7B-94B3-93B9B6F4DF84}" srcOrd="4" destOrd="0" parTransId="{CBE3209D-71FA-4E20-9992-111D88618EAE}" sibTransId="{D1774038-1396-4841-976F-16E7BF3063B8}"/>
    <dgm:cxn modelId="{C64A9381-89AF-441E-B6AC-5BE63DD3DDB2}" srcId="{8094DE98-2261-4C5E-866A-CF4F083D2E57}" destId="{D277219C-2AB9-4D1B-B326-A1F98E162972}" srcOrd="2" destOrd="0" parTransId="{50B8C79F-1CAA-4202-951C-9A1CEA6A1DE6}" sibTransId="{59F0B264-EF04-43EF-B28C-9DFA2966AAC1}"/>
    <dgm:cxn modelId="{151B57FC-71BC-4559-BFBA-D67CD8FD6A30}" srcId="{8094DE98-2261-4C5E-866A-CF4F083D2E57}" destId="{5E4F983C-35E9-48D9-AFD6-55121C47B861}" srcOrd="3" destOrd="0" parTransId="{930BAF87-7C83-4F91-92C3-BAC593D2FC49}" sibTransId="{56A4D135-4F87-442F-946A-13462CFF9E04}"/>
    <dgm:cxn modelId="{0CF553B2-15FB-4598-9159-0A8F7C0C0BDD}" type="presOf" srcId="{5E4F983C-35E9-48D9-AFD6-55121C47B861}" destId="{470EDF5E-E526-4864-9DBC-3DECC4EA9C6B}" srcOrd="0" destOrd="0" presId="urn:microsoft.com/office/officeart/2005/8/layout/list1"/>
    <dgm:cxn modelId="{7BA0E801-86AB-4C75-B7BE-B3D94E2073F4}" type="presOf" srcId="{97A053F0-2091-4E45-B96C-E37D095B35CE}" destId="{B744C3F2-107B-4528-AB0A-BBD90C9BBEB3}" srcOrd="1" destOrd="0" presId="urn:microsoft.com/office/officeart/2005/8/layout/list1"/>
    <dgm:cxn modelId="{33D46986-324A-4EFA-9CA4-3D20412A1C47}" type="presOf" srcId="{F2D3F514-6BD5-4F7B-94B3-93B9B6F4DF84}" destId="{BDA44583-6A96-4A92-B913-0FE9631D648A}" srcOrd="1" destOrd="0" presId="urn:microsoft.com/office/officeart/2005/8/layout/list1"/>
    <dgm:cxn modelId="{C4EA018C-5289-4D37-A599-D45FF498E153}" srcId="{8094DE98-2261-4C5E-866A-CF4F083D2E57}" destId="{97A053F0-2091-4E45-B96C-E37D095B35CE}" srcOrd="1" destOrd="0" parTransId="{E5171E92-25F7-4A68-8362-3734CDD26B47}" sibTransId="{E3CCA0BD-2667-486D-8C16-99FD52A4ED53}"/>
    <dgm:cxn modelId="{3B89F2A3-DCF5-462A-9196-979D4A578FDC}" type="presOf" srcId="{97A053F0-2091-4E45-B96C-E37D095B35CE}" destId="{00F1719A-8B24-4882-AB9E-A9B884E7D875}" srcOrd="0" destOrd="0" presId="urn:microsoft.com/office/officeart/2005/8/layout/list1"/>
    <dgm:cxn modelId="{261557C2-C313-46AD-A988-62FA6644A426}" type="presOf" srcId="{D277219C-2AB9-4D1B-B326-A1F98E162972}" destId="{E7B49A06-EB2B-4444-BDBE-D138299AEB2D}" srcOrd="0" destOrd="0" presId="urn:microsoft.com/office/officeart/2005/8/layout/list1"/>
    <dgm:cxn modelId="{3AB02C0D-F202-4F19-B39F-82FEF97F023D}" srcId="{8094DE98-2261-4C5E-866A-CF4F083D2E57}" destId="{7B4F8EC2-B286-44EB-A007-5A9CA05F3C2B}" srcOrd="0" destOrd="0" parTransId="{FBE0F3D4-3968-4C94-B335-FF04E8A352ED}" sibTransId="{3ED06EE8-C564-466E-AF7F-0157E42470BD}"/>
    <dgm:cxn modelId="{CC41E308-3500-4CEA-9473-A740AD9824D0}" type="presOf" srcId="{7B4F8EC2-B286-44EB-A007-5A9CA05F3C2B}" destId="{5D93B3BD-74A0-46BE-A88B-2DC195624DE1}" srcOrd="0" destOrd="0" presId="urn:microsoft.com/office/officeart/2005/8/layout/list1"/>
    <dgm:cxn modelId="{A3B47A20-6015-4C9D-9446-DA8BEACCB414}" type="presOf" srcId="{8094DE98-2261-4C5E-866A-CF4F083D2E57}" destId="{E19645B9-CD9C-4F82-9469-6B8704A68D0D}" srcOrd="0" destOrd="0" presId="urn:microsoft.com/office/officeart/2005/8/layout/list1"/>
    <dgm:cxn modelId="{CA33B8B2-7663-49DE-89C6-544743EF6F70}" type="presOf" srcId="{7B4F8EC2-B286-44EB-A007-5A9CA05F3C2B}" destId="{E303B3D0-1E14-4444-A40E-4DC8DA7B01D2}" srcOrd="1" destOrd="0" presId="urn:microsoft.com/office/officeart/2005/8/layout/list1"/>
    <dgm:cxn modelId="{83903299-E121-4710-87D7-A2120C5C3E82}" type="presParOf" srcId="{E19645B9-CD9C-4F82-9469-6B8704A68D0D}" destId="{1E6849BD-D527-43F4-851D-7EE6FB78349F}" srcOrd="0" destOrd="0" presId="urn:microsoft.com/office/officeart/2005/8/layout/list1"/>
    <dgm:cxn modelId="{1A39A481-AD75-47D8-A5DC-8E88C8F2900E}" type="presParOf" srcId="{1E6849BD-D527-43F4-851D-7EE6FB78349F}" destId="{5D93B3BD-74A0-46BE-A88B-2DC195624DE1}" srcOrd="0" destOrd="0" presId="urn:microsoft.com/office/officeart/2005/8/layout/list1"/>
    <dgm:cxn modelId="{983DD689-677B-425A-9068-68E9EDC647EB}" type="presParOf" srcId="{1E6849BD-D527-43F4-851D-7EE6FB78349F}" destId="{E303B3D0-1E14-4444-A40E-4DC8DA7B01D2}" srcOrd="1" destOrd="0" presId="urn:microsoft.com/office/officeart/2005/8/layout/list1"/>
    <dgm:cxn modelId="{6A0A825A-3A07-44B0-9BD2-CAA9B06112C3}" type="presParOf" srcId="{E19645B9-CD9C-4F82-9469-6B8704A68D0D}" destId="{18C9B349-CE8A-4716-AFDE-06421B019D7E}" srcOrd="1" destOrd="0" presId="urn:microsoft.com/office/officeart/2005/8/layout/list1"/>
    <dgm:cxn modelId="{6D0C9774-54E4-4718-B22F-293AD3E635AE}" type="presParOf" srcId="{E19645B9-CD9C-4F82-9469-6B8704A68D0D}" destId="{C587BE6B-29BF-4D99-B9A8-D34BD33AC49C}" srcOrd="2" destOrd="0" presId="urn:microsoft.com/office/officeart/2005/8/layout/list1"/>
    <dgm:cxn modelId="{56E19D73-1BDC-48F4-B39F-6615429140BD}" type="presParOf" srcId="{E19645B9-CD9C-4F82-9469-6B8704A68D0D}" destId="{34B7D505-71B7-470F-9AAE-9916D9346563}" srcOrd="3" destOrd="0" presId="urn:microsoft.com/office/officeart/2005/8/layout/list1"/>
    <dgm:cxn modelId="{841599E9-B5F4-4892-9D1A-5D05B36C65A8}" type="presParOf" srcId="{E19645B9-CD9C-4F82-9469-6B8704A68D0D}" destId="{3BC60B7F-FBDA-452E-B06B-4F2BEAE821A8}" srcOrd="4" destOrd="0" presId="urn:microsoft.com/office/officeart/2005/8/layout/list1"/>
    <dgm:cxn modelId="{D75BBC0E-9C26-41B5-9C39-0DC6D3740D11}" type="presParOf" srcId="{3BC60B7F-FBDA-452E-B06B-4F2BEAE821A8}" destId="{00F1719A-8B24-4882-AB9E-A9B884E7D875}" srcOrd="0" destOrd="0" presId="urn:microsoft.com/office/officeart/2005/8/layout/list1"/>
    <dgm:cxn modelId="{0A3D3FE9-735C-4B2C-8758-7805D413A01E}" type="presParOf" srcId="{3BC60B7F-FBDA-452E-B06B-4F2BEAE821A8}" destId="{B744C3F2-107B-4528-AB0A-BBD90C9BBEB3}" srcOrd="1" destOrd="0" presId="urn:microsoft.com/office/officeart/2005/8/layout/list1"/>
    <dgm:cxn modelId="{23FA2912-E901-4BBE-8D4C-7B92D3DC4309}" type="presParOf" srcId="{E19645B9-CD9C-4F82-9469-6B8704A68D0D}" destId="{AED40A23-186B-417C-8161-ED62F6C69FB5}" srcOrd="5" destOrd="0" presId="urn:microsoft.com/office/officeart/2005/8/layout/list1"/>
    <dgm:cxn modelId="{2D18A9DA-ED66-4E2F-BEDB-E30BC43B1D09}" type="presParOf" srcId="{E19645B9-CD9C-4F82-9469-6B8704A68D0D}" destId="{7C9A09ED-7509-4FB3-8B1C-236717DDE7C0}" srcOrd="6" destOrd="0" presId="urn:microsoft.com/office/officeart/2005/8/layout/list1"/>
    <dgm:cxn modelId="{B8886340-A8A0-4DFF-A1D3-D404851475D6}" type="presParOf" srcId="{E19645B9-CD9C-4F82-9469-6B8704A68D0D}" destId="{79723B58-21C7-4359-A629-C60810597F43}" srcOrd="7" destOrd="0" presId="urn:microsoft.com/office/officeart/2005/8/layout/list1"/>
    <dgm:cxn modelId="{E844351A-F3D4-4EA4-89EF-F20EB91AD43E}" type="presParOf" srcId="{E19645B9-CD9C-4F82-9469-6B8704A68D0D}" destId="{EB9599CF-FA50-486A-8D8C-6F59DEF4E682}" srcOrd="8" destOrd="0" presId="urn:microsoft.com/office/officeart/2005/8/layout/list1"/>
    <dgm:cxn modelId="{46715EDE-0C37-4237-8227-63B0186706B5}" type="presParOf" srcId="{EB9599CF-FA50-486A-8D8C-6F59DEF4E682}" destId="{E7B49A06-EB2B-4444-BDBE-D138299AEB2D}" srcOrd="0" destOrd="0" presId="urn:microsoft.com/office/officeart/2005/8/layout/list1"/>
    <dgm:cxn modelId="{AC5152A6-F21B-4140-B009-21337BEA021D}" type="presParOf" srcId="{EB9599CF-FA50-486A-8D8C-6F59DEF4E682}" destId="{83421F35-E047-4BD6-9023-C3401F5E116D}" srcOrd="1" destOrd="0" presId="urn:microsoft.com/office/officeart/2005/8/layout/list1"/>
    <dgm:cxn modelId="{87FACD84-523B-4E49-8020-D50075C0F552}" type="presParOf" srcId="{E19645B9-CD9C-4F82-9469-6B8704A68D0D}" destId="{37436764-04E6-4B03-83D4-60F85367634E}" srcOrd="9" destOrd="0" presId="urn:microsoft.com/office/officeart/2005/8/layout/list1"/>
    <dgm:cxn modelId="{E923260D-9C75-48FC-910C-129BA772C9A5}" type="presParOf" srcId="{E19645B9-CD9C-4F82-9469-6B8704A68D0D}" destId="{2781464D-A968-47B9-BA07-7F2705BF019C}" srcOrd="10" destOrd="0" presId="urn:microsoft.com/office/officeart/2005/8/layout/list1"/>
    <dgm:cxn modelId="{A00E6FBE-6FED-434A-A095-3FB84B53B3EB}" type="presParOf" srcId="{E19645B9-CD9C-4F82-9469-6B8704A68D0D}" destId="{44614982-8A6F-42D0-BBD7-90339A3CC39D}" srcOrd="11" destOrd="0" presId="urn:microsoft.com/office/officeart/2005/8/layout/list1"/>
    <dgm:cxn modelId="{C1F4CA0E-EF1B-40AF-8E87-8D66C0B02E39}" type="presParOf" srcId="{E19645B9-CD9C-4F82-9469-6B8704A68D0D}" destId="{6946BFB3-9199-4ADA-AA7D-2DDB9BEE3F44}" srcOrd="12" destOrd="0" presId="urn:microsoft.com/office/officeart/2005/8/layout/list1"/>
    <dgm:cxn modelId="{ECD08573-D06D-48BB-AA8E-CF803F3F4106}" type="presParOf" srcId="{6946BFB3-9199-4ADA-AA7D-2DDB9BEE3F44}" destId="{470EDF5E-E526-4864-9DBC-3DECC4EA9C6B}" srcOrd="0" destOrd="0" presId="urn:microsoft.com/office/officeart/2005/8/layout/list1"/>
    <dgm:cxn modelId="{44B47757-B396-4EE3-BAB3-7B2A0C364AA5}" type="presParOf" srcId="{6946BFB3-9199-4ADA-AA7D-2DDB9BEE3F44}" destId="{A1EA6ED3-4755-4F5B-8E1C-7EEC95D0183C}" srcOrd="1" destOrd="0" presId="urn:microsoft.com/office/officeart/2005/8/layout/list1"/>
    <dgm:cxn modelId="{6451DCE8-A09D-40F9-BD1F-4830E65ED7E8}" type="presParOf" srcId="{E19645B9-CD9C-4F82-9469-6B8704A68D0D}" destId="{56BDF370-9705-4A72-8BF9-7C38F890B4B9}" srcOrd="13" destOrd="0" presId="urn:microsoft.com/office/officeart/2005/8/layout/list1"/>
    <dgm:cxn modelId="{254D0366-9C72-49AD-8A5B-6254CBE9F3A9}" type="presParOf" srcId="{E19645B9-CD9C-4F82-9469-6B8704A68D0D}" destId="{9A114862-685A-455A-A8BF-9A42AA97BE9C}" srcOrd="14" destOrd="0" presId="urn:microsoft.com/office/officeart/2005/8/layout/list1"/>
    <dgm:cxn modelId="{6311F88F-2042-40BE-B840-00909899A2CA}" type="presParOf" srcId="{E19645B9-CD9C-4F82-9469-6B8704A68D0D}" destId="{E7D7CA53-B6E6-4E93-91E3-071C0628ECA5}" srcOrd="15" destOrd="0" presId="urn:microsoft.com/office/officeart/2005/8/layout/list1"/>
    <dgm:cxn modelId="{87A83ED9-7776-4C2E-8B7F-A9C10CB49CDA}" type="presParOf" srcId="{E19645B9-CD9C-4F82-9469-6B8704A68D0D}" destId="{3A135AF4-00E9-429B-9BD3-0BFFC16ACF8C}" srcOrd="16" destOrd="0" presId="urn:microsoft.com/office/officeart/2005/8/layout/list1"/>
    <dgm:cxn modelId="{C5C1CD44-AA41-4D55-9FF0-D60D680C8C5F}" type="presParOf" srcId="{3A135AF4-00E9-429B-9BD3-0BFFC16ACF8C}" destId="{62476396-D141-4067-84B9-3866BD4333AC}" srcOrd="0" destOrd="0" presId="urn:microsoft.com/office/officeart/2005/8/layout/list1"/>
    <dgm:cxn modelId="{5D656947-15CA-4104-8BBE-646F7866F6C3}" type="presParOf" srcId="{3A135AF4-00E9-429B-9BD3-0BFFC16ACF8C}" destId="{BDA44583-6A96-4A92-B913-0FE9631D648A}" srcOrd="1" destOrd="0" presId="urn:microsoft.com/office/officeart/2005/8/layout/list1"/>
    <dgm:cxn modelId="{189337C1-B7AB-4326-BD39-364B1B31D47B}" type="presParOf" srcId="{E19645B9-CD9C-4F82-9469-6B8704A68D0D}" destId="{9488A0F8-C70C-4D1F-9A7A-173D4EE09051}" srcOrd="17" destOrd="0" presId="urn:microsoft.com/office/officeart/2005/8/layout/list1"/>
    <dgm:cxn modelId="{B33E07FA-1AB9-40A4-BEC3-24B1AA2BD8EB}" type="presParOf" srcId="{E19645B9-CD9C-4F82-9469-6B8704A68D0D}" destId="{CF5DF38A-C780-468D-AFB6-86876CE1698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94DE98-2261-4C5E-866A-CF4F083D2E57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7B4F8EC2-B286-44EB-A007-5A9CA05F3C2B}">
      <dgm:prSet phldrT="[Texto]"/>
      <dgm:spPr/>
      <dgm:t>
        <a:bodyPr/>
        <a:lstStyle/>
        <a:p>
          <a:r>
            <a:rPr lang="pt-PT" dirty="0" smtClean="0"/>
            <a:t>Teoria das Expectativas (</a:t>
          </a:r>
          <a:r>
            <a:rPr lang="pt-PT" dirty="0" err="1" smtClean="0"/>
            <a:t>Vroom</a:t>
          </a:r>
          <a:r>
            <a:rPr lang="pt-PT" dirty="0" smtClean="0"/>
            <a:t>, 1964)</a:t>
          </a:r>
          <a:endParaRPr lang="pt-PT" dirty="0"/>
        </a:p>
      </dgm:t>
    </dgm:pt>
    <dgm:pt modelId="{FBE0F3D4-3968-4C94-B335-FF04E8A352ED}" type="parTrans" cxnId="{3AB02C0D-F202-4F19-B39F-82FEF97F023D}">
      <dgm:prSet/>
      <dgm:spPr/>
      <dgm:t>
        <a:bodyPr/>
        <a:lstStyle/>
        <a:p>
          <a:endParaRPr lang="pt-PT"/>
        </a:p>
      </dgm:t>
    </dgm:pt>
    <dgm:pt modelId="{3ED06EE8-C564-466E-AF7F-0157E42470BD}" type="sibTrans" cxnId="{3AB02C0D-F202-4F19-B39F-82FEF97F023D}">
      <dgm:prSet/>
      <dgm:spPr/>
      <dgm:t>
        <a:bodyPr/>
        <a:lstStyle/>
        <a:p>
          <a:endParaRPr lang="pt-PT"/>
        </a:p>
      </dgm:t>
    </dgm:pt>
    <dgm:pt modelId="{97A053F0-2091-4E45-B96C-E37D095B35CE}">
      <dgm:prSet phldrT="[Texto]"/>
      <dgm:spPr/>
      <dgm:t>
        <a:bodyPr/>
        <a:lstStyle/>
        <a:p>
          <a:r>
            <a:rPr lang="pt-PT" dirty="0" smtClean="0"/>
            <a:t>Teoria da Equidade (</a:t>
          </a:r>
          <a:r>
            <a:rPr lang="pt-PT" dirty="0" err="1" smtClean="0"/>
            <a:t>Adams</a:t>
          </a:r>
          <a:r>
            <a:rPr lang="pt-PT" dirty="0" smtClean="0"/>
            <a:t>, 1963)</a:t>
          </a:r>
          <a:endParaRPr lang="pt-PT" dirty="0"/>
        </a:p>
      </dgm:t>
    </dgm:pt>
    <dgm:pt modelId="{E5171E92-25F7-4A68-8362-3734CDD26B47}" type="parTrans" cxnId="{C4EA018C-5289-4D37-A599-D45FF498E153}">
      <dgm:prSet/>
      <dgm:spPr/>
      <dgm:t>
        <a:bodyPr/>
        <a:lstStyle/>
        <a:p>
          <a:endParaRPr lang="pt-PT"/>
        </a:p>
      </dgm:t>
    </dgm:pt>
    <dgm:pt modelId="{E3CCA0BD-2667-486D-8C16-99FD52A4ED53}" type="sibTrans" cxnId="{C4EA018C-5289-4D37-A599-D45FF498E153}">
      <dgm:prSet/>
      <dgm:spPr/>
      <dgm:t>
        <a:bodyPr/>
        <a:lstStyle/>
        <a:p>
          <a:endParaRPr lang="pt-PT"/>
        </a:p>
      </dgm:t>
    </dgm:pt>
    <dgm:pt modelId="{D277219C-2AB9-4D1B-B326-A1F98E162972}">
      <dgm:prSet/>
      <dgm:spPr/>
      <dgm:t>
        <a:bodyPr/>
        <a:lstStyle/>
        <a:p>
          <a:r>
            <a:rPr lang="pt-PT" dirty="0" smtClean="0"/>
            <a:t>Teoria da Definição dos Objectivos (</a:t>
          </a:r>
          <a:r>
            <a:rPr lang="pt-PT" dirty="0" err="1" smtClean="0"/>
            <a:t>Locke</a:t>
          </a:r>
          <a:r>
            <a:rPr lang="pt-PT" dirty="0" smtClean="0"/>
            <a:t>, 1968)</a:t>
          </a:r>
          <a:endParaRPr lang="pt-PT" dirty="0"/>
        </a:p>
      </dgm:t>
    </dgm:pt>
    <dgm:pt modelId="{50B8C79F-1CAA-4202-951C-9A1CEA6A1DE6}" type="parTrans" cxnId="{C64A9381-89AF-441E-B6AC-5BE63DD3DDB2}">
      <dgm:prSet/>
      <dgm:spPr/>
      <dgm:t>
        <a:bodyPr/>
        <a:lstStyle/>
        <a:p>
          <a:endParaRPr lang="pt-PT"/>
        </a:p>
      </dgm:t>
    </dgm:pt>
    <dgm:pt modelId="{59F0B264-EF04-43EF-B28C-9DFA2966AAC1}" type="sibTrans" cxnId="{C64A9381-89AF-441E-B6AC-5BE63DD3DDB2}">
      <dgm:prSet/>
      <dgm:spPr/>
      <dgm:t>
        <a:bodyPr/>
        <a:lstStyle/>
        <a:p>
          <a:endParaRPr lang="pt-PT"/>
        </a:p>
      </dgm:t>
    </dgm:pt>
    <dgm:pt modelId="{E19645B9-CD9C-4F82-9469-6B8704A68D0D}" type="pres">
      <dgm:prSet presAssocID="{8094DE98-2261-4C5E-866A-CF4F083D2E5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6849BD-D527-43F4-851D-7EE6FB78349F}" type="pres">
      <dgm:prSet presAssocID="{7B4F8EC2-B286-44EB-A007-5A9CA05F3C2B}" presName="parentLin" presStyleCnt="0"/>
      <dgm:spPr/>
    </dgm:pt>
    <dgm:pt modelId="{5D93B3BD-74A0-46BE-A88B-2DC195624DE1}" type="pres">
      <dgm:prSet presAssocID="{7B4F8EC2-B286-44EB-A007-5A9CA05F3C2B}" presName="parentLeftMargin" presStyleLbl="node1" presStyleIdx="0" presStyleCnt="3"/>
      <dgm:spPr/>
      <dgm:t>
        <a:bodyPr/>
        <a:lstStyle/>
        <a:p>
          <a:endParaRPr lang="pt-PT"/>
        </a:p>
      </dgm:t>
    </dgm:pt>
    <dgm:pt modelId="{E303B3D0-1E14-4444-A40E-4DC8DA7B01D2}" type="pres">
      <dgm:prSet presAssocID="{7B4F8EC2-B286-44EB-A007-5A9CA05F3C2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8C9B349-CE8A-4716-AFDE-06421B019D7E}" type="pres">
      <dgm:prSet presAssocID="{7B4F8EC2-B286-44EB-A007-5A9CA05F3C2B}" presName="negativeSpace" presStyleCnt="0"/>
      <dgm:spPr/>
    </dgm:pt>
    <dgm:pt modelId="{C587BE6B-29BF-4D99-B9A8-D34BD33AC49C}" type="pres">
      <dgm:prSet presAssocID="{7B4F8EC2-B286-44EB-A007-5A9CA05F3C2B}" presName="childText" presStyleLbl="conFgAcc1" presStyleIdx="0" presStyleCnt="3">
        <dgm:presLayoutVars>
          <dgm:bulletEnabled val="1"/>
        </dgm:presLayoutVars>
      </dgm:prSet>
      <dgm:spPr/>
    </dgm:pt>
    <dgm:pt modelId="{34B7D505-71B7-470F-9AAE-9916D9346563}" type="pres">
      <dgm:prSet presAssocID="{3ED06EE8-C564-466E-AF7F-0157E42470BD}" presName="spaceBetweenRectangles" presStyleCnt="0"/>
      <dgm:spPr/>
    </dgm:pt>
    <dgm:pt modelId="{3BC60B7F-FBDA-452E-B06B-4F2BEAE821A8}" type="pres">
      <dgm:prSet presAssocID="{97A053F0-2091-4E45-B96C-E37D095B35CE}" presName="parentLin" presStyleCnt="0"/>
      <dgm:spPr/>
    </dgm:pt>
    <dgm:pt modelId="{00F1719A-8B24-4882-AB9E-A9B884E7D875}" type="pres">
      <dgm:prSet presAssocID="{97A053F0-2091-4E45-B96C-E37D095B35CE}" presName="parentLeftMargin" presStyleLbl="node1" presStyleIdx="0" presStyleCnt="3"/>
      <dgm:spPr/>
      <dgm:t>
        <a:bodyPr/>
        <a:lstStyle/>
        <a:p>
          <a:endParaRPr lang="pt-PT"/>
        </a:p>
      </dgm:t>
    </dgm:pt>
    <dgm:pt modelId="{B744C3F2-107B-4528-AB0A-BBD90C9BBEB3}" type="pres">
      <dgm:prSet presAssocID="{97A053F0-2091-4E45-B96C-E37D095B35C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ED40A23-186B-417C-8161-ED62F6C69FB5}" type="pres">
      <dgm:prSet presAssocID="{97A053F0-2091-4E45-B96C-E37D095B35CE}" presName="negativeSpace" presStyleCnt="0"/>
      <dgm:spPr/>
    </dgm:pt>
    <dgm:pt modelId="{7C9A09ED-7509-4FB3-8B1C-236717DDE7C0}" type="pres">
      <dgm:prSet presAssocID="{97A053F0-2091-4E45-B96C-E37D095B35CE}" presName="childText" presStyleLbl="conFgAcc1" presStyleIdx="1" presStyleCnt="3">
        <dgm:presLayoutVars>
          <dgm:bulletEnabled val="1"/>
        </dgm:presLayoutVars>
      </dgm:prSet>
      <dgm:spPr/>
    </dgm:pt>
    <dgm:pt modelId="{79723B58-21C7-4359-A629-C60810597F43}" type="pres">
      <dgm:prSet presAssocID="{E3CCA0BD-2667-486D-8C16-99FD52A4ED53}" presName="spaceBetweenRectangles" presStyleCnt="0"/>
      <dgm:spPr/>
    </dgm:pt>
    <dgm:pt modelId="{EB9599CF-FA50-486A-8D8C-6F59DEF4E682}" type="pres">
      <dgm:prSet presAssocID="{D277219C-2AB9-4D1B-B326-A1F98E162972}" presName="parentLin" presStyleCnt="0"/>
      <dgm:spPr/>
    </dgm:pt>
    <dgm:pt modelId="{E7B49A06-EB2B-4444-BDBE-D138299AEB2D}" type="pres">
      <dgm:prSet presAssocID="{D277219C-2AB9-4D1B-B326-A1F98E162972}" presName="parentLeftMargin" presStyleLbl="node1" presStyleIdx="1" presStyleCnt="3"/>
      <dgm:spPr/>
      <dgm:t>
        <a:bodyPr/>
        <a:lstStyle/>
        <a:p>
          <a:endParaRPr lang="pt-PT"/>
        </a:p>
      </dgm:t>
    </dgm:pt>
    <dgm:pt modelId="{83421F35-E047-4BD6-9023-C3401F5E116D}" type="pres">
      <dgm:prSet presAssocID="{D277219C-2AB9-4D1B-B326-A1F98E16297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7436764-04E6-4B03-83D4-60F85367634E}" type="pres">
      <dgm:prSet presAssocID="{D277219C-2AB9-4D1B-B326-A1F98E162972}" presName="negativeSpace" presStyleCnt="0"/>
      <dgm:spPr/>
    </dgm:pt>
    <dgm:pt modelId="{2781464D-A968-47B9-BA07-7F2705BF019C}" type="pres">
      <dgm:prSet presAssocID="{D277219C-2AB9-4D1B-B326-A1F98E16297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30D2669-C6CD-4518-8146-800E5B5379B3}" type="presOf" srcId="{7B4F8EC2-B286-44EB-A007-5A9CA05F3C2B}" destId="{5D93B3BD-74A0-46BE-A88B-2DC195624DE1}" srcOrd="0" destOrd="0" presId="urn:microsoft.com/office/officeart/2005/8/layout/list1"/>
    <dgm:cxn modelId="{8ABE5B1D-3DE1-4C99-9615-E666CDBA00A5}" type="presOf" srcId="{D277219C-2AB9-4D1B-B326-A1F98E162972}" destId="{E7B49A06-EB2B-4444-BDBE-D138299AEB2D}" srcOrd="0" destOrd="0" presId="urn:microsoft.com/office/officeart/2005/8/layout/list1"/>
    <dgm:cxn modelId="{AACD603D-D156-4AF6-9C32-1901190B12B2}" type="presOf" srcId="{97A053F0-2091-4E45-B96C-E37D095B35CE}" destId="{B744C3F2-107B-4528-AB0A-BBD90C9BBEB3}" srcOrd="1" destOrd="0" presId="urn:microsoft.com/office/officeart/2005/8/layout/list1"/>
    <dgm:cxn modelId="{846A4256-D319-4245-B01D-C43774AA7373}" type="presOf" srcId="{8094DE98-2261-4C5E-866A-CF4F083D2E57}" destId="{E19645B9-CD9C-4F82-9469-6B8704A68D0D}" srcOrd="0" destOrd="0" presId="urn:microsoft.com/office/officeart/2005/8/layout/list1"/>
    <dgm:cxn modelId="{E602492D-D184-4B21-9B5B-E4AA20D6B51C}" type="presOf" srcId="{7B4F8EC2-B286-44EB-A007-5A9CA05F3C2B}" destId="{E303B3D0-1E14-4444-A40E-4DC8DA7B01D2}" srcOrd="1" destOrd="0" presId="urn:microsoft.com/office/officeart/2005/8/layout/list1"/>
    <dgm:cxn modelId="{C64A9381-89AF-441E-B6AC-5BE63DD3DDB2}" srcId="{8094DE98-2261-4C5E-866A-CF4F083D2E57}" destId="{D277219C-2AB9-4D1B-B326-A1F98E162972}" srcOrd="2" destOrd="0" parTransId="{50B8C79F-1CAA-4202-951C-9A1CEA6A1DE6}" sibTransId="{59F0B264-EF04-43EF-B28C-9DFA2966AAC1}"/>
    <dgm:cxn modelId="{0DE7CAA8-9936-4C39-A409-9680B9F4B289}" type="presOf" srcId="{97A053F0-2091-4E45-B96C-E37D095B35CE}" destId="{00F1719A-8B24-4882-AB9E-A9B884E7D875}" srcOrd="0" destOrd="0" presId="urn:microsoft.com/office/officeart/2005/8/layout/list1"/>
    <dgm:cxn modelId="{E7BEEFA4-9489-4DFC-9AD4-149DC39246CC}" type="presOf" srcId="{D277219C-2AB9-4D1B-B326-A1F98E162972}" destId="{83421F35-E047-4BD6-9023-C3401F5E116D}" srcOrd="1" destOrd="0" presId="urn:microsoft.com/office/officeart/2005/8/layout/list1"/>
    <dgm:cxn modelId="{C4EA018C-5289-4D37-A599-D45FF498E153}" srcId="{8094DE98-2261-4C5E-866A-CF4F083D2E57}" destId="{97A053F0-2091-4E45-B96C-E37D095B35CE}" srcOrd="1" destOrd="0" parTransId="{E5171E92-25F7-4A68-8362-3734CDD26B47}" sibTransId="{E3CCA0BD-2667-486D-8C16-99FD52A4ED53}"/>
    <dgm:cxn modelId="{3AB02C0D-F202-4F19-B39F-82FEF97F023D}" srcId="{8094DE98-2261-4C5E-866A-CF4F083D2E57}" destId="{7B4F8EC2-B286-44EB-A007-5A9CA05F3C2B}" srcOrd="0" destOrd="0" parTransId="{FBE0F3D4-3968-4C94-B335-FF04E8A352ED}" sibTransId="{3ED06EE8-C564-466E-AF7F-0157E42470BD}"/>
    <dgm:cxn modelId="{7157A147-C491-4C43-B104-DE2F5E8FF0DE}" type="presParOf" srcId="{E19645B9-CD9C-4F82-9469-6B8704A68D0D}" destId="{1E6849BD-D527-43F4-851D-7EE6FB78349F}" srcOrd="0" destOrd="0" presId="urn:microsoft.com/office/officeart/2005/8/layout/list1"/>
    <dgm:cxn modelId="{7F9F039F-4497-4716-8155-1DC5DF19E743}" type="presParOf" srcId="{1E6849BD-D527-43F4-851D-7EE6FB78349F}" destId="{5D93B3BD-74A0-46BE-A88B-2DC195624DE1}" srcOrd="0" destOrd="0" presId="urn:microsoft.com/office/officeart/2005/8/layout/list1"/>
    <dgm:cxn modelId="{569D5D46-F010-45BC-8081-FD77FC6E5AAE}" type="presParOf" srcId="{1E6849BD-D527-43F4-851D-7EE6FB78349F}" destId="{E303B3D0-1E14-4444-A40E-4DC8DA7B01D2}" srcOrd="1" destOrd="0" presId="urn:microsoft.com/office/officeart/2005/8/layout/list1"/>
    <dgm:cxn modelId="{6E4FBB1B-0A2D-45B8-A41B-C247CD149A2B}" type="presParOf" srcId="{E19645B9-CD9C-4F82-9469-6B8704A68D0D}" destId="{18C9B349-CE8A-4716-AFDE-06421B019D7E}" srcOrd="1" destOrd="0" presId="urn:microsoft.com/office/officeart/2005/8/layout/list1"/>
    <dgm:cxn modelId="{DC35472F-8E40-44F2-B764-62C86B599D79}" type="presParOf" srcId="{E19645B9-CD9C-4F82-9469-6B8704A68D0D}" destId="{C587BE6B-29BF-4D99-B9A8-D34BD33AC49C}" srcOrd="2" destOrd="0" presId="urn:microsoft.com/office/officeart/2005/8/layout/list1"/>
    <dgm:cxn modelId="{FD2BDAF4-DE09-4967-9DA5-1B943A7098D1}" type="presParOf" srcId="{E19645B9-CD9C-4F82-9469-6B8704A68D0D}" destId="{34B7D505-71B7-470F-9AAE-9916D9346563}" srcOrd="3" destOrd="0" presId="urn:microsoft.com/office/officeart/2005/8/layout/list1"/>
    <dgm:cxn modelId="{5161FEFA-5D9D-4864-BEE2-AAF226662DA7}" type="presParOf" srcId="{E19645B9-CD9C-4F82-9469-6B8704A68D0D}" destId="{3BC60B7F-FBDA-452E-B06B-4F2BEAE821A8}" srcOrd="4" destOrd="0" presId="urn:microsoft.com/office/officeart/2005/8/layout/list1"/>
    <dgm:cxn modelId="{27B07C6D-4A27-4194-AFE0-43277E89FF13}" type="presParOf" srcId="{3BC60B7F-FBDA-452E-B06B-4F2BEAE821A8}" destId="{00F1719A-8B24-4882-AB9E-A9B884E7D875}" srcOrd="0" destOrd="0" presId="urn:microsoft.com/office/officeart/2005/8/layout/list1"/>
    <dgm:cxn modelId="{DF10BBDC-E173-4BB1-A549-F8ECC588E407}" type="presParOf" srcId="{3BC60B7F-FBDA-452E-B06B-4F2BEAE821A8}" destId="{B744C3F2-107B-4528-AB0A-BBD90C9BBEB3}" srcOrd="1" destOrd="0" presId="urn:microsoft.com/office/officeart/2005/8/layout/list1"/>
    <dgm:cxn modelId="{AEE47F6F-C095-43F3-888A-EF034862B755}" type="presParOf" srcId="{E19645B9-CD9C-4F82-9469-6B8704A68D0D}" destId="{AED40A23-186B-417C-8161-ED62F6C69FB5}" srcOrd="5" destOrd="0" presId="urn:microsoft.com/office/officeart/2005/8/layout/list1"/>
    <dgm:cxn modelId="{C2F7A625-B055-46AA-BA54-61FA66B7049A}" type="presParOf" srcId="{E19645B9-CD9C-4F82-9469-6B8704A68D0D}" destId="{7C9A09ED-7509-4FB3-8B1C-236717DDE7C0}" srcOrd="6" destOrd="0" presId="urn:microsoft.com/office/officeart/2005/8/layout/list1"/>
    <dgm:cxn modelId="{A909B865-0A01-458C-8F4D-ECA769B1B7DD}" type="presParOf" srcId="{E19645B9-CD9C-4F82-9469-6B8704A68D0D}" destId="{79723B58-21C7-4359-A629-C60810597F43}" srcOrd="7" destOrd="0" presId="urn:microsoft.com/office/officeart/2005/8/layout/list1"/>
    <dgm:cxn modelId="{B7C9952F-2E96-442D-876A-7ED6513D7473}" type="presParOf" srcId="{E19645B9-CD9C-4F82-9469-6B8704A68D0D}" destId="{EB9599CF-FA50-486A-8D8C-6F59DEF4E682}" srcOrd="8" destOrd="0" presId="urn:microsoft.com/office/officeart/2005/8/layout/list1"/>
    <dgm:cxn modelId="{D317B05F-795E-4713-BF92-173C3E877B46}" type="presParOf" srcId="{EB9599CF-FA50-486A-8D8C-6F59DEF4E682}" destId="{E7B49A06-EB2B-4444-BDBE-D138299AEB2D}" srcOrd="0" destOrd="0" presId="urn:microsoft.com/office/officeart/2005/8/layout/list1"/>
    <dgm:cxn modelId="{A37156EF-02F4-4BB3-B56A-550372447C15}" type="presParOf" srcId="{EB9599CF-FA50-486A-8D8C-6F59DEF4E682}" destId="{83421F35-E047-4BD6-9023-C3401F5E116D}" srcOrd="1" destOrd="0" presId="urn:microsoft.com/office/officeart/2005/8/layout/list1"/>
    <dgm:cxn modelId="{B092C95C-F834-424A-966A-738A8E882357}" type="presParOf" srcId="{E19645B9-CD9C-4F82-9469-6B8704A68D0D}" destId="{37436764-04E6-4B03-83D4-60F85367634E}" srcOrd="9" destOrd="0" presId="urn:microsoft.com/office/officeart/2005/8/layout/list1"/>
    <dgm:cxn modelId="{CD27606E-3CFC-460D-90BF-CDFA6DD7BA8A}" type="presParOf" srcId="{E19645B9-CD9C-4F82-9469-6B8704A68D0D}" destId="{2781464D-A968-47B9-BA07-7F2705BF019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94DE98-2261-4C5E-866A-CF4F083D2E57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7B4F8EC2-B286-44EB-A007-5A9CA05F3C2B}">
      <dgm:prSet phldrT="[Texto]" custT="1"/>
      <dgm:spPr/>
      <dgm:t>
        <a:bodyPr/>
        <a:lstStyle/>
        <a:p>
          <a:r>
            <a:rPr lang="pt-PT" sz="2400" dirty="0" smtClean="0"/>
            <a:t>Teoria das Características da Função</a:t>
          </a:r>
        </a:p>
        <a:p>
          <a:r>
            <a:rPr lang="pt-PT" sz="2400" dirty="0" smtClean="0"/>
            <a:t> (</a:t>
          </a:r>
          <a:r>
            <a:rPr lang="pt-PT" sz="2400" dirty="0" err="1" smtClean="0"/>
            <a:t>Hackman</a:t>
          </a:r>
          <a:r>
            <a:rPr lang="pt-PT" sz="2400" dirty="0" smtClean="0"/>
            <a:t> &amp; </a:t>
          </a:r>
          <a:r>
            <a:rPr lang="pt-PT" sz="2400" dirty="0" err="1" smtClean="0"/>
            <a:t>Oldham</a:t>
          </a:r>
          <a:r>
            <a:rPr lang="pt-PT" sz="2400" dirty="0" smtClean="0"/>
            <a:t>, 1980)</a:t>
          </a:r>
          <a:endParaRPr lang="pt-PT" sz="2400" dirty="0"/>
        </a:p>
      </dgm:t>
    </dgm:pt>
    <dgm:pt modelId="{FBE0F3D4-3968-4C94-B335-FF04E8A352ED}" type="parTrans" cxnId="{3AB02C0D-F202-4F19-B39F-82FEF97F023D}">
      <dgm:prSet/>
      <dgm:spPr/>
      <dgm:t>
        <a:bodyPr/>
        <a:lstStyle/>
        <a:p>
          <a:endParaRPr lang="pt-PT"/>
        </a:p>
      </dgm:t>
    </dgm:pt>
    <dgm:pt modelId="{3ED06EE8-C564-466E-AF7F-0157E42470BD}" type="sibTrans" cxnId="{3AB02C0D-F202-4F19-B39F-82FEF97F023D}">
      <dgm:prSet/>
      <dgm:spPr/>
      <dgm:t>
        <a:bodyPr/>
        <a:lstStyle/>
        <a:p>
          <a:endParaRPr lang="pt-PT"/>
        </a:p>
      </dgm:t>
    </dgm:pt>
    <dgm:pt modelId="{E19645B9-CD9C-4F82-9469-6B8704A68D0D}" type="pres">
      <dgm:prSet presAssocID="{8094DE98-2261-4C5E-866A-CF4F083D2E5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E6849BD-D527-43F4-851D-7EE6FB78349F}" type="pres">
      <dgm:prSet presAssocID="{7B4F8EC2-B286-44EB-A007-5A9CA05F3C2B}" presName="parentLin" presStyleCnt="0"/>
      <dgm:spPr/>
    </dgm:pt>
    <dgm:pt modelId="{5D93B3BD-74A0-46BE-A88B-2DC195624DE1}" type="pres">
      <dgm:prSet presAssocID="{7B4F8EC2-B286-44EB-A007-5A9CA05F3C2B}" presName="parentLeftMargin" presStyleLbl="node1" presStyleIdx="0" presStyleCnt="1"/>
      <dgm:spPr/>
      <dgm:t>
        <a:bodyPr/>
        <a:lstStyle/>
        <a:p>
          <a:endParaRPr lang="pt-PT"/>
        </a:p>
      </dgm:t>
    </dgm:pt>
    <dgm:pt modelId="{E303B3D0-1E14-4444-A40E-4DC8DA7B01D2}" type="pres">
      <dgm:prSet presAssocID="{7B4F8EC2-B286-44EB-A007-5A9CA05F3C2B}" presName="parentText" presStyleLbl="node1" presStyleIdx="0" presStyleCnt="1" custScaleY="54679" custLinFactNeighborX="-12501" custLinFactNeighborY="-10709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8C9B349-CE8A-4716-AFDE-06421B019D7E}" type="pres">
      <dgm:prSet presAssocID="{7B4F8EC2-B286-44EB-A007-5A9CA05F3C2B}" presName="negativeSpace" presStyleCnt="0"/>
      <dgm:spPr/>
    </dgm:pt>
    <dgm:pt modelId="{C587BE6B-29BF-4D99-B9A8-D34BD33AC49C}" type="pres">
      <dgm:prSet presAssocID="{7B4F8EC2-B286-44EB-A007-5A9CA05F3C2B}" presName="childText" presStyleLbl="conFgAcc1" presStyleIdx="0" presStyleCnt="1" custScaleY="78688">
        <dgm:presLayoutVars>
          <dgm:bulletEnabled val="1"/>
        </dgm:presLayoutVars>
      </dgm:prSet>
      <dgm:spPr/>
    </dgm:pt>
  </dgm:ptLst>
  <dgm:cxnLst>
    <dgm:cxn modelId="{1278669C-7E42-4458-8D38-01E045777739}" type="presOf" srcId="{8094DE98-2261-4C5E-866A-CF4F083D2E57}" destId="{E19645B9-CD9C-4F82-9469-6B8704A68D0D}" srcOrd="0" destOrd="0" presId="urn:microsoft.com/office/officeart/2005/8/layout/list1"/>
    <dgm:cxn modelId="{1035477D-F322-4C9D-96F3-053EC3F96743}" type="presOf" srcId="{7B4F8EC2-B286-44EB-A007-5A9CA05F3C2B}" destId="{5D93B3BD-74A0-46BE-A88B-2DC195624DE1}" srcOrd="0" destOrd="0" presId="urn:microsoft.com/office/officeart/2005/8/layout/list1"/>
    <dgm:cxn modelId="{3AB02C0D-F202-4F19-B39F-82FEF97F023D}" srcId="{8094DE98-2261-4C5E-866A-CF4F083D2E57}" destId="{7B4F8EC2-B286-44EB-A007-5A9CA05F3C2B}" srcOrd="0" destOrd="0" parTransId="{FBE0F3D4-3968-4C94-B335-FF04E8A352ED}" sibTransId="{3ED06EE8-C564-466E-AF7F-0157E42470BD}"/>
    <dgm:cxn modelId="{DDEB2007-6739-4441-8BC2-B2EDA9EE261A}" type="presOf" srcId="{7B4F8EC2-B286-44EB-A007-5A9CA05F3C2B}" destId="{E303B3D0-1E14-4444-A40E-4DC8DA7B01D2}" srcOrd="1" destOrd="0" presId="urn:microsoft.com/office/officeart/2005/8/layout/list1"/>
    <dgm:cxn modelId="{D66B2ADF-9FE7-450D-86B4-1BA85ED0D2E7}" type="presParOf" srcId="{E19645B9-CD9C-4F82-9469-6B8704A68D0D}" destId="{1E6849BD-D527-43F4-851D-7EE6FB78349F}" srcOrd="0" destOrd="0" presId="urn:microsoft.com/office/officeart/2005/8/layout/list1"/>
    <dgm:cxn modelId="{9E3AAE99-3F4F-436D-985E-1782F6C5B90F}" type="presParOf" srcId="{1E6849BD-D527-43F4-851D-7EE6FB78349F}" destId="{5D93B3BD-74A0-46BE-A88B-2DC195624DE1}" srcOrd="0" destOrd="0" presId="urn:microsoft.com/office/officeart/2005/8/layout/list1"/>
    <dgm:cxn modelId="{F93EB6A9-4277-4121-9648-226BD6031064}" type="presParOf" srcId="{1E6849BD-D527-43F4-851D-7EE6FB78349F}" destId="{E303B3D0-1E14-4444-A40E-4DC8DA7B01D2}" srcOrd="1" destOrd="0" presId="urn:microsoft.com/office/officeart/2005/8/layout/list1"/>
    <dgm:cxn modelId="{70C0E00F-AC64-42A3-AE4B-F3CC20380CA1}" type="presParOf" srcId="{E19645B9-CD9C-4F82-9469-6B8704A68D0D}" destId="{18C9B349-CE8A-4716-AFDE-06421B019D7E}" srcOrd="1" destOrd="0" presId="urn:microsoft.com/office/officeart/2005/8/layout/list1"/>
    <dgm:cxn modelId="{603C1ECD-3F62-40A1-B29C-A08570A377CF}" type="presParOf" srcId="{E19645B9-CD9C-4F82-9469-6B8704A68D0D}" destId="{C587BE6B-29BF-4D99-B9A8-D34BD33AC49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4D76B-5E0F-489D-BAFE-CD826EF17687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B6FC5-4D2A-4FCD-8635-68E9A7315B4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Objectivos assegurar são motivacionais</a:t>
            </a:r>
          </a:p>
          <a:p>
            <a:r>
              <a:rPr lang="pt-PT" dirty="0" err="1" smtClean="0"/>
              <a:t>Locke</a:t>
            </a:r>
            <a:r>
              <a:rPr lang="pt-PT" dirty="0" smtClean="0"/>
              <a:t> e </a:t>
            </a:r>
            <a:r>
              <a:rPr lang="pt-PT" dirty="0" err="1" smtClean="0"/>
              <a:t>Latham</a:t>
            </a:r>
            <a:r>
              <a:rPr lang="pt-PT" dirty="0" smtClean="0"/>
              <a:t> (2002) - difícil, específicas, feedback, participativa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24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A918-CF01-4E51-A8F8-A93DDBC9E024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CCE5A-7824-430A-939C-7F6D3DF42AE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A918-CF01-4E51-A8F8-A93DDBC9E024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CCE5A-7824-430A-939C-7F6D3DF42AE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A918-CF01-4E51-A8F8-A93DDBC9E024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CCE5A-7824-430A-939C-7F6D3DF42AE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A918-CF01-4E51-A8F8-A93DDBC9E024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CCE5A-7824-430A-939C-7F6D3DF42AE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A918-CF01-4E51-A8F8-A93DDBC9E024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CCE5A-7824-430A-939C-7F6D3DF42AE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A918-CF01-4E51-A8F8-A93DDBC9E024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CCE5A-7824-430A-939C-7F6D3DF42AE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A918-CF01-4E51-A8F8-A93DDBC9E024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CCE5A-7824-430A-939C-7F6D3DF42AE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A918-CF01-4E51-A8F8-A93DDBC9E024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CCE5A-7824-430A-939C-7F6D3DF42AE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A918-CF01-4E51-A8F8-A93DDBC9E024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CCE5A-7824-430A-939C-7F6D3DF42AE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A918-CF01-4E51-A8F8-A93DDBC9E024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CCE5A-7824-430A-939C-7F6D3DF42AE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A918-CF01-4E51-A8F8-A93DDBC9E024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CCE5A-7824-430A-939C-7F6D3DF42AE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A918-CF01-4E51-A8F8-A93DDBC9E024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CCE5A-7824-430A-939C-7F6D3DF42AE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dirty="0" smtClean="0"/>
              <a:t>Motivação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Tânia Rodrigues Ribeiro</a:t>
            </a:r>
          </a:p>
          <a:p>
            <a:r>
              <a:rPr lang="pt-PT" dirty="0" smtClean="0"/>
              <a:t>ISCTE - IUL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600" b="1" dirty="0" err="1" smtClean="0">
                <a:solidFill>
                  <a:schemeClr val="accent3">
                    <a:lumMod val="75000"/>
                  </a:schemeClr>
                </a:solidFill>
              </a:rPr>
              <a:t>Maslow</a:t>
            </a:r>
            <a:r>
              <a:rPr lang="pt-PT" sz="3600" b="1" dirty="0" smtClean="0">
                <a:solidFill>
                  <a:schemeClr val="accent3">
                    <a:lumMod val="75000"/>
                  </a:schemeClr>
                </a:solidFill>
              </a:rPr>
              <a:t> (1970): A Hierarquia </a:t>
            </a:r>
            <a:r>
              <a:rPr lang="pt-PT" sz="3600" b="1" dirty="0">
                <a:solidFill>
                  <a:schemeClr val="accent3">
                    <a:lumMod val="75000"/>
                  </a:schemeClr>
                </a:solidFill>
              </a:rPr>
              <a:t>das </a:t>
            </a:r>
            <a:r>
              <a:rPr lang="pt-PT" sz="3600" b="1" dirty="0" smtClean="0">
                <a:solidFill>
                  <a:schemeClr val="accent3">
                    <a:lumMod val="75000"/>
                  </a:schemeClr>
                </a:solidFill>
              </a:rPr>
              <a:t>necessidades</a:t>
            </a:r>
            <a:endParaRPr lang="pt-PT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pt-PT" dirty="0"/>
              <a:t>As necessidades são categorizadas em 5 níveis.</a:t>
            </a:r>
          </a:p>
          <a:p>
            <a:pPr lvl="2"/>
            <a:r>
              <a:rPr lang="pt-PT" dirty="0"/>
              <a:t>As pessoas deverão satisfazer as necessidades de nível inferior antes de poderem satisfazer as de nível superior.</a:t>
            </a:r>
          </a:p>
          <a:p>
            <a:pPr lvl="2"/>
            <a:r>
              <a:rPr lang="pt-PT" dirty="0"/>
              <a:t>Necessidades satisfeitas já não são motivadoras.</a:t>
            </a:r>
          </a:p>
          <a:p>
            <a:pPr lvl="2"/>
            <a:r>
              <a:rPr lang="pt-PT" dirty="0"/>
              <a:t>Motivar uma pessoa depende de saber em que nível ela está na hierarquia das necessidades.</a:t>
            </a:r>
          </a:p>
          <a:p>
            <a:r>
              <a:rPr lang="en-US" dirty="0"/>
              <a:t>Hierarquia de necessidades </a:t>
            </a:r>
            <a:endParaRPr lang="pt-PT" dirty="0"/>
          </a:p>
          <a:p>
            <a:pPr lvl="2"/>
            <a:r>
              <a:rPr lang="en-US" dirty="0"/>
              <a:t>Nível inferior </a:t>
            </a:r>
            <a:r>
              <a:rPr lang="en-US" dirty="0" smtClean="0"/>
              <a:t> - externas: </a:t>
            </a:r>
            <a:r>
              <a:rPr lang="en-US" dirty="0"/>
              <a:t>fisiológicas, segurança </a:t>
            </a:r>
            <a:endParaRPr lang="pt-PT" dirty="0"/>
          </a:p>
          <a:p>
            <a:pPr lvl="2"/>
            <a:r>
              <a:rPr lang="pt-PT" dirty="0"/>
              <a:t>Nível superior </a:t>
            </a:r>
            <a:r>
              <a:rPr lang="pt-PT" dirty="0" smtClean="0"/>
              <a:t>- internas: </a:t>
            </a:r>
            <a:r>
              <a:rPr lang="pt-PT" dirty="0"/>
              <a:t>sociais, auto-estima, actualização pessoal 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395536" y="692696"/>
          <a:ext cx="8229600" cy="55189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946905">
                <a:tc>
                  <a:txBody>
                    <a:bodyPr/>
                    <a:lstStyle/>
                    <a:p>
                      <a:r>
                        <a:rPr lang="pt-PT" dirty="0" smtClean="0"/>
                        <a:t>Categoria</a:t>
                      </a:r>
                      <a:r>
                        <a:rPr lang="pt-PT" baseline="0" dirty="0" smtClean="0"/>
                        <a:t> da Necessidade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Área de Influência</a:t>
                      </a:r>
                      <a:r>
                        <a:rPr lang="pt-PT" baseline="0" dirty="0" smtClean="0"/>
                        <a:t> da Gestão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Auto-realização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Desafios no trabalho</a:t>
                      </a:r>
                    </a:p>
                    <a:p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Oportunidades de promoção</a:t>
                      </a:r>
                    </a:p>
                    <a:p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Incentivos à criatividade</a:t>
                      </a:r>
                    </a:p>
                    <a:p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Motivação para atingir grandes resultados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Estima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Reconhecimento público pelo bom desempenho</a:t>
                      </a:r>
                    </a:p>
                    <a:p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Projectos importantes</a:t>
                      </a:r>
                    </a:p>
                    <a:p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Prestígio; Status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Sociais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Oportunidades de interacção social</a:t>
                      </a:r>
                    </a:p>
                    <a:p>
                      <a:r>
                        <a:rPr lang="pt-PT" dirty="0" smtClean="0"/>
                        <a:t>Aceitação social</a:t>
                      </a:r>
                    </a:p>
                    <a:p>
                      <a:r>
                        <a:rPr lang="pt-PT" dirty="0" smtClean="0"/>
                        <a:t>Fazer parte de um grupo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Segurança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Segurança no trabalho</a:t>
                      </a:r>
                    </a:p>
                    <a:p>
                      <a:r>
                        <a:rPr lang="pt-PT" dirty="0" smtClean="0"/>
                        <a:t>Regalias</a:t>
                      </a:r>
                      <a:r>
                        <a:rPr lang="pt-PT" baseline="0" dirty="0" smtClean="0"/>
                        <a:t> sociais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Fisiológicas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Condições de trabalho com conforto (água, luz, espaço, etc.)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Maslow</a:t>
            </a:r>
            <a:r>
              <a:rPr lang="pt-PT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Hierarquia das Necessidades</a:t>
            </a:r>
            <a:endParaRPr lang="pt-PT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 descr="Maslow's-needs-Pyramid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772816"/>
            <a:ext cx="8604448" cy="4780249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Alderfer</a:t>
            </a:r>
            <a:r>
              <a:rPr lang="pt-P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Teoria ERG</a:t>
            </a:r>
            <a:endParaRPr lang="pt-PT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5313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pt-PT" dirty="0" err="1" smtClean="0"/>
              <a:t>Clayton</a:t>
            </a:r>
            <a:r>
              <a:rPr lang="pt-PT" dirty="0" smtClean="0"/>
              <a:t> </a:t>
            </a:r>
            <a:r>
              <a:rPr lang="pt-PT" dirty="0" err="1" smtClean="0"/>
              <a:t>Alderfer</a:t>
            </a:r>
            <a:r>
              <a:rPr lang="pt-PT" dirty="0" smtClean="0"/>
              <a:t> (1972) testou empiricamente a teoria de </a:t>
            </a:r>
            <a:r>
              <a:rPr lang="pt-PT" dirty="0" err="1" smtClean="0"/>
              <a:t>Maslow</a:t>
            </a:r>
            <a:r>
              <a:rPr lang="pt-PT" dirty="0" smtClean="0"/>
              <a:t>.</a:t>
            </a:r>
          </a:p>
          <a:p>
            <a:endParaRPr lang="pt-PT" dirty="0" smtClean="0"/>
          </a:p>
          <a:p>
            <a:r>
              <a:rPr lang="pt-PT" dirty="0" smtClean="0"/>
              <a:t>Combinou as categorias da motivação de </a:t>
            </a:r>
            <a:r>
              <a:rPr lang="pt-PT" dirty="0" err="1" smtClean="0"/>
              <a:t>Maslow</a:t>
            </a:r>
            <a:r>
              <a:rPr lang="pt-PT" dirty="0" smtClean="0"/>
              <a:t>, em 3 novas categorias:</a:t>
            </a:r>
          </a:p>
          <a:p>
            <a:pPr lvl="1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Necessidades de Existência</a:t>
            </a:r>
            <a:r>
              <a:rPr lang="pt-PT" dirty="0" smtClean="0"/>
              <a:t>: necessidades fisiológicas e necessidade material.</a:t>
            </a:r>
          </a:p>
          <a:p>
            <a:pPr lvl="1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Necessidades de Relacionamento</a:t>
            </a:r>
            <a:r>
              <a:rPr lang="pt-PT" dirty="0" smtClean="0"/>
              <a:t>: necessidades sociais e de estima.</a:t>
            </a:r>
          </a:p>
          <a:p>
            <a:pPr lvl="1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Necessidades de Crescimento:</a:t>
            </a:r>
            <a:r>
              <a:rPr lang="pt-PT" dirty="0" smtClean="0"/>
              <a:t> necessidades de auto-realização</a:t>
            </a:r>
          </a:p>
          <a:p>
            <a:endParaRPr lang="pt-PT" dirty="0" smtClean="0"/>
          </a:p>
          <a:p>
            <a:r>
              <a:rPr lang="pt-PT" dirty="0" smtClean="0"/>
              <a:t>Não estabeleceu hierarquias entre  as necessidades.</a:t>
            </a:r>
          </a:p>
          <a:p>
            <a:endParaRPr lang="pt-PT" dirty="0" smtClean="0"/>
          </a:p>
          <a:p>
            <a:r>
              <a:rPr lang="pt-PT" dirty="0" smtClean="0"/>
              <a:t>A sua principal contribuição foi a flexibilidade das relações entre as 3 necessidades – a importância  atribuída a cada categoria/ necessidade varia de pessoa para pessoa:</a:t>
            </a:r>
          </a:p>
          <a:p>
            <a:pPr lvl="1"/>
            <a:r>
              <a:rPr lang="pt-PT" dirty="0" smtClean="0"/>
              <a:t>É possível que uma pessoa se sinta motivada em simultâneo por necessidades de vários níveis.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Comparação entre </a:t>
            </a:r>
            <a:r>
              <a:rPr lang="pt-PT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Maslow</a:t>
            </a:r>
            <a:r>
              <a:rPr lang="pt-PT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e </a:t>
            </a:r>
            <a:r>
              <a:rPr lang="pt-PT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Alderfer</a:t>
            </a:r>
            <a:endParaRPr lang="pt-PT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7" descr="F:\Powerpoint\Pe_Uk\PE127-Boddy\Final files\Gif\ch15\C15NF004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88840"/>
            <a:ext cx="8229600" cy="3998999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36104"/>
          </a:xfrm>
        </p:spPr>
        <p:txBody>
          <a:bodyPr>
            <a:normAutofit fontScale="90000"/>
          </a:bodyPr>
          <a:lstStyle/>
          <a:p>
            <a:pPr lvl="0"/>
            <a:r>
              <a:rPr lang="pt-PT" b="1" dirty="0" err="1" smtClean="0">
                <a:solidFill>
                  <a:schemeClr val="bg1">
                    <a:lumMod val="50000"/>
                  </a:schemeClr>
                </a:solidFill>
              </a:rPr>
              <a:t>McClelland</a:t>
            </a:r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 (1961): Teoria das Necessidades</a:t>
            </a:r>
            <a:b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dirty="0"/>
              <a:t>Existem três necessidades importantes, que constituem a maior motivação no trabalho.</a:t>
            </a:r>
          </a:p>
          <a:p>
            <a:pPr lvl="1"/>
            <a:r>
              <a:rPr lang="en-US" b="1" dirty="0" err="1"/>
              <a:t>Necessidade</a:t>
            </a:r>
            <a:r>
              <a:rPr lang="en-US" b="1" dirty="0"/>
              <a:t> de </a:t>
            </a:r>
            <a:r>
              <a:rPr lang="en-US" b="1" dirty="0" err="1"/>
              <a:t>Sucesso</a:t>
            </a:r>
            <a:r>
              <a:rPr lang="en-US" b="1" dirty="0"/>
              <a:t> </a:t>
            </a:r>
            <a:endParaRPr lang="pt-PT" dirty="0"/>
          </a:p>
          <a:p>
            <a:pPr lvl="2"/>
            <a:r>
              <a:rPr lang="pt-PT" dirty="0"/>
              <a:t>A vontade de se exceder a si </a:t>
            </a:r>
            <a:r>
              <a:rPr lang="pt-PT" dirty="0" smtClean="0"/>
              <a:t>mesmo</a:t>
            </a:r>
            <a:endParaRPr lang="pt-PT" dirty="0"/>
          </a:p>
          <a:p>
            <a:pPr lvl="1"/>
            <a:r>
              <a:rPr lang="en-US" b="1" dirty="0" err="1"/>
              <a:t>Necessidade</a:t>
            </a:r>
            <a:r>
              <a:rPr lang="en-US" b="1" dirty="0"/>
              <a:t> de Poder </a:t>
            </a:r>
            <a:endParaRPr lang="pt-PT" dirty="0"/>
          </a:p>
          <a:p>
            <a:pPr lvl="2"/>
            <a:r>
              <a:rPr lang="pt-PT" dirty="0"/>
              <a:t>A</a:t>
            </a:r>
            <a:r>
              <a:rPr lang="pt-PT" dirty="0" smtClean="0"/>
              <a:t> </a:t>
            </a:r>
            <a:r>
              <a:rPr lang="pt-PT" dirty="0"/>
              <a:t>necessidade de influenciar o comportamento alheio </a:t>
            </a:r>
          </a:p>
          <a:p>
            <a:pPr lvl="1"/>
            <a:r>
              <a:rPr lang="en-US" b="1" dirty="0" err="1"/>
              <a:t>Necessidade</a:t>
            </a:r>
            <a:r>
              <a:rPr lang="en-US" b="1" dirty="0"/>
              <a:t> de </a:t>
            </a:r>
            <a:r>
              <a:rPr lang="en-US" b="1" dirty="0" err="1"/>
              <a:t>afiliação</a:t>
            </a:r>
            <a:r>
              <a:rPr lang="en-US" b="1" dirty="0"/>
              <a:t> </a:t>
            </a:r>
            <a:endParaRPr lang="pt-PT" dirty="0"/>
          </a:p>
          <a:p>
            <a:pPr lvl="2"/>
            <a:r>
              <a:rPr lang="en-US" dirty="0"/>
              <a:t>O </a:t>
            </a:r>
            <a:r>
              <a:rPr lang="en-US" dirty="0" err="1"/>
              <a:t>desejo</a:t>
            </a:r>
            <a:r>
              <a:rPr lang="en-US" dirty="0"/>
              <a:t> </a:t>
            </a:r>
            <a:r>
              <a:rPr lang="en-US" dirty="0" err="1"/>
              <a:t>pelas</a:t>
            </a:r>
            <a:r>
              <a:rPr lang="en-US" dirty="0"/>
              <a:t> </a:t>
            </a:r>
            <a:r>
              <a:rPr lang="en-US" dirty="0" err="1"/>
              <a:t>relações</a:t>
            </a:r>
            <a:r>
              <a:rPr lang="en-US" dirty="0"/>
              <a:t> </a:t>
            </a:r>
            <a:r>
              <a:rPr lang="en-US" dirty="0" err="1"/>
              <a:t>interpessoais</a:t>
            </a:r>
            <a:endParaRPr lang="pt-PT" dirty="0"/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697144" cy="908720"/>
          </a:xfrm>
        </p:spPr>
        <p:txBody>
          <a:bodyPr>
            <a:noAutofit/>
          </a:bodyPr>
          <a:lstStyle/>
          <a:p>
            <a:r>
              <a:rPr lang="pt-PT" sz="3600" b="1" dirty="0" err="1" smtClean="0">
                <a:solidFill>
                  <a:schemeClr val="accent2">
                    <a:lumMod val="75000"/>
                  </a:schemeClr>
                </a:solidFill>
              </a:rPr>
              <a:t>Herzberg</a:t>
            </a:r>
            <a:r>
              <a:rPr lang="pt-PT" sz="3600" b="1" dirty="0" smtClean="0">
                <a:solidFill>
                  <a:schemeClr val="accent2">
                    <a:lumMod val="75000"/>
                  </a:schemeClr>
                </a:solidFill>
              </a:rPr>
              <a:t>: Factores Higiénicos e Motivadores</a:t>
            </a:r>
            <a:endParaRPr lang="pt-PT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pt-PT" sz="1800" dirty="0"/>
              <a:t>A satisfação e a insatisfação no trabalho são criadas por dois </a:t>
            </a:r>
            <a:r>
              <a:rPr lang="pt-PT" sz="1800" dirty="0" smtClean="0"/>
              <a:t>factores:</a:t>
            </a:r>
            <a:endParaRPr lang="pt-PT" sz="1800" dirty="0"/>
          </a:p>
          <a:p>
            <a:r>
              <a:rPr lang="pt-PT" sz="2000" b="1" dirty="0">
                <a:solidFill>
                  <a:schemeClr val="accent2">
                    <a:lumMod val="75000"/>
                  </a:schemeClr>
                </a:solidFill>
              </a:rPr>
              <a:t>Factores Higiénicos: </a:t>
            </a:r>
            <a:r>
              <a:rPr lang="pt-PT" sz="1800" dirty="0"/>
              <a:t>factores extrínsecos (ambientais) que </a:t>
            </a:r>
            <a:r>
              <a:rPr lang="pt-PT" sz="1800" dirty="0" smtClean="0"/>
              <a:t>quando não presentes </a:t>
            </a:r>
            <a:r>
              <a:rPr lang="pt-PT" sz="1800" b="1" dirty="0" smtClean="0">
                <a:solidFill>
                  <a:schemeClr val="accent3"/>
                </a:solidFill>
              </a:rPr>
              <a:t>criam insatisfação</a:t>
            </a:r>
            <a:r>
              <a:rPr lang="pt-PT" sz="1800" dirty="0" smtClean="0"/>
              <a:t>:</a:t>
            </a:r>
          </a:p>
          <a:p>
            <a:pPr lvl="1"/>
            <a:r>
              <a:rPr lang="pt-PT" sz="1600" dirty="0" smtClean="0"/>
              <a:t>Políticas da companhia</a:t>
            </a:r>
          </a:p>
          <a:p>
            <a:pPr lvl="1"/>
            <a:r>
              <a:rPr lang="pt-PT" sz="1600" dirty="0" smtClean="0"/>
              <a:t>Supervisão/ Relações interpessoais</a:t>
            </a:r>
          </a:p>
          <a:p>
            <a:pPr lvl="1"/>
            <a:r>
              <a:rPr lang="pt-PT" sz="1600" dirty="0" smtClean="0"/>
              <a:t>Salário</a:t>
            </a:r>
          </a:p>
          <a:p>
            <a:pPr lvl="1"/>
            <a:r>
              <a:rPr lang="pt-PT" sz="1600" dirty="0" smtClean="0"/>
              <a:t>Condições de trabalho</a:t>
            </a:r>
          </a:p>
          <a:p>
            <a:r>
              <a:rPr lang="pt-PT" sz="2000" b="1" dirty="0" smtClean="0">
                <a:solidFill>
                  <a:schemeClr val="accent2">
                    <a:lumMod val="75000"/>
                  </a:schemeClr>
                </a:solidFill>
              </a:rPr>
              <a:t>Factores Motivadores</a:t>
            </a:r>
            <a:r>
              <a:rPr lang="pt-PT" sz="20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pt-PT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sz="1800" dirty="0"/>
              <a:t>factores intrínsecos (psicológicos) que </a:t>
            </a:r>
            <a:r>
              <a:rPr lang="pt-PT" sz="1800" dirty="0" smtClean="0"/>
              <a:t>quando presentes </a:t>
            </a:r>
            <a:r>
              <a:rPr lang="pt-PT" sz="1800" b="1" dirty="0" smtClean="0">
                <a:solidFill>
                  <a:schemeClr val="accent3"/>
                </a:solidFill>
              </a:rPr>
              <a:t>criam satisfação</a:t>
            </a:r>
            <a:r>
              <a:rPr lang="pt-PT" sz="1800" dirty="0" smtClean="0"/>
              <a:t>:</a:t>
            </a:r>
          </a:p>
          <a:p>
            <a:pPr lvl="1"/>
            <a:r>
              <a:rPr lang="pt-PT" sz="1600" dirty="0" smtClean="0"/>
              <a:t>Realização</a:t>
            </a:r>
          </a:p>
          <a:p>
            <a:pPr lvl="1"/>
            <a:r>
              <a:rPr lang="pt-PT" sz="1600" dirty="0" smtClean="0"/>
              <a:t>Reconhecimento</a:t>
            </a:r>
          </a:p>
          <a:p>
            <a:pPr lvl="1"/>
            <a:r>
              <a:rPr lang="pt-PT" sz="1600" dirty="0" smtClean="0"/>
              <a:t>Trabalho em si (variado; desafiante)</a:t>
            </a:r>
          </a:p>
          <a:p>
            <a:pPr lvl="1"/>
            <a:r>
              <a:rPr lang="pt-PT" sz="1600" dirty="0" smtClean="0"/>
              <a:t>Responsabilidade</a:t>
            </a:r>
          </a:p>
          <a:p>
            <a:r>
              <a:rPr lang="pt-PT" sz="1800" dirty="0" smtClean="0"/>
              <a:t>Os factores que provocam as atitudes positivas face ao trabalho (intrínsecos), não são os mesmos que provocam atitudes negativas (extrínsecos).</a:t>
            </a:r>
            <a:endParaRPr lang="pt-PT" sz="1800" dirty="0"/>
          </a:p>
          <a:p>
            <a:r>
              <a:rPr lang="pt-PT" sz="1800" dirty="0" smtClean="0"/>
              <a:t>Os factores </a:t>
            </a:r>
            <a:r>
              <a:rPr lang="pt-PT" sz="1800" b="1" dirty="0" smtClean="0">
                <a:solidFill>
                  <a:schemeClr val="accent2">
                    <a:lumMod val="75000"/>
                  </a:schemeClr>
                </a:solidFill>
              </a:rPr>
              <a:t>motivadores</a:t>
            </a:r>
            <a:r>
              <a:rPr lang="pt-PT" sz="1800" dirty="0" smtClean="0"/>
              <a:t> influenciam os colaboradores a maior empenho e esforço, levando a </a:t>
            </a:r>
            <a:r>
              <a:rPr lang="pt-PT" sz="1800" b="1" dirty="0" smtClean="0">
                <a:solidFill>
                  <a:schemeClr val="accent3">
                    <a:lumMod val="75000"/>
                  </a:schemeClr>
                </a:solidFill>
              </a:rPr>
              <a:t>maiores performance</a:t>
            </a:r>
            <a:r>
              <a:rPr lang="pt-PT" sz="1800" dirty="0" smtClean="0"/>
              <a:t>.</a:t>
            </a:r>
          </a:p>
          <a:p>
            <a:r>
              <a:rPr lang="pt-PT" sz="1800" dirty="0" smtClean="0"/>
              <a:t>Os factores </a:t>
            </a:r>
            <a:r>
              <a:rPr lang="pt-PT" sz="1800" b="1" dirty="0" smtClean="0">
                <a:solidFill>
                  <a:schemeClr val="accent2">
                    <a:lumMod val="75000"/>
                  </a:schemeClr>
                </a:solidFill>
              </a:rPr>
              <a:t>higiénicos</a:t>
            </a:r>
            <a:r>
              <a:rPr lang="pt-PT" sz="1800" dirty="0" smtClean="0"/>
              <a:t> podem reduzir a insatisfação dos colaboradores/ evitar atitudes negativas, mas não têm nenhum efeito sobre a sua satisfação e </a:t>
            </a:r>
            <a:r>
              <a:rPr lang="pt-PT" sz="1800" b="1" dirty="0" smtClean="0">
                <a:solidFill>
                  <a:schemeClr val="accent3">
                    <a:lumMod val="75000"/>
                  </a:schemeClr>
                </a:solidFill>
              </a:rPr>
              <a:t>não encorajam a performance</a:t>
            </a:r>
            <a:r>
              <a:rPr lang="pt-PT" sz="1800" dirty="0" smtClean="0"/>
              <a:t>.</a:t>
            </a:r>
            <a:endParaRPr lang="pt-PT" sz="1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dirty="0" smtClean="0">
                <a:solidFill>
                  <a:schemeClr val="accent3">
                    <a:lumMod val="75000"/>
                  </a:schemeClr>
                </a:solidFill>
              </a:rPr>
              <a:t>A Teoria dos 2 factores de </a:t>
            </a:r>
            <a:r>
              <a:rPr lang="pt-PT" sz="4000" dirty="0" err="1" smtClean="0">
                <a:solidFill>
                  <a:schemeClr val="accent3">
                    <a:lumMod val="75000"/>
                  </a:schemeClr>
                </a:solidFill>
              </a:rPr>
              <a:t>Herzberg</a:t>
            </a:r>
            <a:endParaRPr lang="pt-PT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Picture 3" descr="C15NF00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7544" y="1600200"/>
            <a:ext cx="8280920" cy="4925144"/>
          </a:xfr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5536" y="4221088"/>
            <a:ext cx="190500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Factores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eaLnBrk="0" hangingPunct="0"/>
            <a:r>
              <a:rPr lang="en-GB" sz="2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higiénicos</a:t>
            </a:r>
            <a:r>
              <a:rPr lang="en-GB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ou</a:t>
            </a:r>
            <a:r>
              <a:rPr lang="en-GB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</a:t>
            </a:r>
          </a:p>
          <a:p>
            <a:pPr algn="l" eaLnBrk="0" hangingPunct="0"/>
            <a:r>
              <a:rPr lang="en-GB" sz="2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manutenção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eaLnBrk="0" hangingPunct="0"/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“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ambiente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</a:t>
            </a:r>
          </a:p>
          <a:p>
            <a:pPr algn="l" eaLnBrk="0" hangingPunct="0"/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trabalho” </a:t>
            </a:r>
            <a:endParaRPr lang="en-GB" sz="3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236296" y="2924944"/>
            <a:ext cx="1522917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Factores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eaLnBrk="0" hangingPunct="0"/>
            <a:r>
              <a:rPr lang="en-GB" sz="2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motivadores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eaLnBrk="0" hangingPunct="0"/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“trabalho e</a:t>
            </a:r>
          </a:p>
          <a:p>
            <a:pPr algn="l" eaLnBrk="0" hangingPunct="0"/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internos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”…</a:t>
            </a:r>
          </a:p>
          <a:p>
            <a:pPr algn="l" eaLnBrk="0" hangingPunct="0"/>
            <a:endParaRPr lang="en-GB" sz="3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McGregor</a:t>
            </a:r>
            <a:r>
              <a:rPr lang="pt-P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teoria do X ou do y?</a:t>
            </a:r>
            <a:endParaRPr lang="pt-PT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1"/>
            <a:ext cx="8892480" cy="2044824"/>
          </a:xfrm>
        </p:spPr>
        <p:txBody>
          <a:bodyPr>
            <a:normAutofit/>
          </a:bodyPr>
          <a:lstStyle/>
          <a:p>
            <a:r>
              <a:rPr lang="pt-PT" sz="2400" dirty="0" smtClean="0"/>
              <a:t>Cada acção de gestão baseia-se na teoria X ou Y </a:t>
            </a:r>
          </a:p>
          <a:p>
            <a:r>
              <a:rPr lang="pt-PT" sz="2400" dirty="0" smtClean="0"/>
              <a:t>Cada acção da gestão vai depender do modo: </a:t>
            </a:r>
          </a:p>
          <a:p>
            <a:pPr lvl="2">
              <a:buNone/>
            </a:pPr>
            <a:r>
              <a:rPr lang="pt-PT" dirty="0" smtClean="0"/>
              <a:t> </a:t>
            </a:r>
            <a:r>
              <a:rPr lang="pt-PT" i="1" dirty="0" smtClean="0"/>
              <a:t>Como os gestores pensam…</a:t>
            </a:r>
          </a:p>
          <a:p>
            <a:endParaRPr lang="pt-PT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3626346"/>
            <a:ext cx="9144000" cy="3354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pt-PT" sz="3200" b="1" dirty="0" smtClean="0">
                <a:solidFill>
                  <a:schemeClr val="accent2">
                    <a:lumMod val="75000"/>
                  </a:schemeClr>
                </a:solidFill>
                <a:cs typeface="Times New Roman" charset="0"/>
              </a:rPr>
              <a:t>Teoria X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pt-PT" sz="2400" dirty="0" smtClean="0">
                <a:cs typeface="Times New Roman" charset="0"/>
              </a:rPr>
              <a:t>O ser humano não gosta de trabalhar e fará tudo para o evitar</a:t>
            </a:r>
            <a:endParaRPr lang="en-US" sz="2400" dirty="0" smtClean="0">
              <a:cs typeface="Times New Roman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pt-PT" sz="2400" dirty="0" smtClean="0">
                <a:cs typeface="Times New Roman" charset="0"/>
              </a:rPr>
              <a:t>A maior parte das pessoas necessita de ser controlada, dirigida e ameaçada com sanções para que trabalhe para os objectivos da organização</a:t>
            </a:r>
            <a:endParaRPr lang="en-US" sz="2400" dirty="0" smtClean="0">
              <a:cs typeface="Times New Roman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pt-PT" sz="2400" dirty="0" smtClean="0">
                <a:cs typeface="Times New Roman" charset="0"/>
              </a:rPr>
              <a:t>Uma pessoa normal deseja ser dirigida, evita responsabilidade, possui pouca ambição e procura acima de tudo segurança.</a:t>
            </a:r>
            <a:r>
              <a:rPr lang="en-GB" sz="2400" dirty="0" smtClean="0">
                <a:cs typeface="Times New Roman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5373217"/>
            <a:ext cx="9144000" cy="1484784"/>
          </a:xfrm>
        </p:spPr>
        <p:txBody>
          <a:bodyPr>
            <a:noAutofit/>
          </a:bodyPr>
          <a:lstStyle/>
          <a:p>
            <a:r>
              <a:rPr lang="pt-PT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Os gestores que  vêem os trabalhadores através da Teoria X têm políticas diferentes (controle, supervisão, etc.) do que aqueles que detêm os pressupostos da Teoria Y (responsabilidade, confiança, iniciativa).</a:t>
            </a:r>
          </a:p>
          <a:p>
            <a:endParaRPr lang="pt-PT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0"/>
            <a:ext cx="9144000" cy="49475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87350" indent="-387350" algn="just">
              <a:spcBef>
                <a:spcPct val="25000"/>
              </a:spcBef>
            </a:pPr>
            <a:r>
              <a:rPr lang="pt-PT" sz="3200" b="1" dirty="0" smtClean="0">
                <a:solidFill>
                  <a:schemeClr val="accent2">
                    <a:lumMod val="75000"/>
                  </a:schemeClr>
                </a:solidFill>
                <a:cs typeface="Times New Roman" charset="0"/>
              </a:rPr>
              <a:t>Teoria Y</a:t>
            </a:r>
          </a:p>
          <a:p>
            <a:pPr marL="387350" indent="-387350" algn="just">
              <a:spcBef>
                <a:spcPct val="25000"/>
              </a:spcBef>
              <a:buFontTx/>
              <a:buAutoNum type="arabicPeriod"/>
            </a:pPr>
            <a:r>
              <a:rPr lang="pt-PT" dirty="0" smtClean="0">
                <a:cs typeface="Times New Roman" charset="0"/>
              </a:rPr>
              <a:t>A maioria das pessoas não é por natureza contrária ao trabalho; o esforço físico e mental no trabalho é tão natural como o jogar ou o repousar.</a:t>
            </a:r>
            <a:endParaRPr lang="en-US" dirty="0" smtClean="0">
              <a:cs typeface="Times New Roman" charset="0"/>
            </a:endParaRPr>
          </a:p>
          <a:p>
            <a:pPr marL="387350" indent="-387350" algn="just">
              <a:spcBef>
                <a:spcPct val="25000"/>
              </a:spcBef>
              <a:buFontTx/>
              <a:buAutoNum type="arabicPeriod"/>
            </a:pPr>
            <a:r>
              <a:rPr lang="pt-PT" dirty="0" smtClean="0">
                <a:cs typeface="Times New Roman" charset="0"/>
              </a:rPr>
              <a:t>As pessoas exercerão auto-controle e auto-dirigir-se-ão para atingir os objectivos a que aderem; o controle por outrem e a ameaça de sanções não são as únicas formas de direccionar  esforços para os objectivos.</a:t>
            </a:r>
            <a:endParaRPr lang="en-US" dirty="0" smtClean="0">
              <a:cs typeface="Times New Roman" charset="0"/>
            </a:endParaRPr>
          </a:p>
          <a:p>
            <a:pPr marL="387350" indent="-387350" algn="just">
              <a:spcBef>
                <a:spcPct val="25000"/>
              </a:spcBef>
              <a:buFontTx/>
              <a:buAutoNum type="arabicPeriod"/>
            </a:pPr>
            <a:r>
              <a:rPr lang="pt-PT" dirty="0" smtClean="0">
                <a:cs typeface="Times New Roman" charset="0"/>
              </a:rPr>
              <a:t>Aderência aos objectivos é função das recompensas, particularmente das relacionadas com necessidades de estima e de auto-actualização.</a:t>
            </a:r>
          </a:p>
          <a:p>
            <a:pPr marL="387350" indent="-387350" algn="just">
              <a:spcBef>
                <a:spcPct val="25000"/>
              </a:spcBef>
              <a:buFontTx/>
              <a:buAutoNum type="arabicPeriod" startAt="4"/>
            </a:pPr>
            <a:r>
              <a:rPr lang="pt-PT" dirty="0" smtClean="0">
                <a:cs typeface="Times New Roman" charset="0"/>
              </a:rPr>
              <a:t>Desde que em condições apropriadas, a pessoa média aprende não só a aceitar, como a procurar responsabilidade.</a:t>
            </a:r>
            <a:endParaRPr lang="en-US" dirty="0" smtClean="0">
              <a:cs typeface="Times New Roman" charset="0"/>
            </a:endParaRPr>
          </a:p>
          <a:p>
            <a:pPr marL="387350" indent="-387350" algn="just">
              <a:spcBef>
                <a:spcPct val="25000"/>
              </a:spcBef>
              <a:buFontTx/>
              <a:buAutoNum type="arabicPeriod" startAt="4"/>
            </a:pPr>
            <a:r>
              <a:rPr lang="pt-PT" dirty="0" smtClean="0">
                <a:cs typeface="Times New Roman" charset="0"/>
              </a:rPr>
              <a:t>Muitas pessoas têm capacidade para usar a criatividade e a inovação de forma a resolver os problemas da organização.</a:t>
            </a:r>
            <a:endParaRPr lang="en-US" dirty="0" smtClean="0">
              <a:cs typeface="Times New Roman" charset="0"/>
            </a:endParaRPr>
          </a:p>
          <a:p>
            <a:pPr marL="387350" indent="-387350" algn="just">
              <a:spcBef>
                <a:spcPct val="25000"/>
              </a:spcBef>
              <a:buFontTx/>
              <a:buAutoNum type="arabicPeriod" startAt="4"/>
            </a:pPr>
            <a:r>
              <a:rPr lang="pt-PT" dirty="0" smtClean="0">
                <a:cs typeface="Times New Roman" charset="0"/>
              </a:rPr>
              <a:t>Em grande parte das organizações</a:t>
            </a:r>
            <a:r>
              <a:rPr lang="en-GB" dirty="0" smtClean="0">
                <a:cs typeface="Times New Roman" charset="0"/>
              </a:rPr>
              <a:t> </a:t>
            </a:r>
            <a:r>
              <a:rPr lang="pt-PT" dirty="0" smtClean="0">
                <a:cs typeface="Times New Roman" charset="0"/>
              </a:rPr>
              <a:t>o potencial intelectual da maioria dos indivíduos só parcialmente é utilizado.</a:t>
            </a:r>
            <a:endParaRPr lang="en-GB" dirty="0" smtClean="0">
              <a:cs typeface="Times New Roman" charset="0"/>
            </a:endParaRPr>
          </a:p>
          <a:p>
            <a:pPr marL="387350" indent="-387350" algn="just">
              <a:spcBef>
                <a:spcPct val="25000"/>
              </a:spcBef>
              <a:buFontTx/>
              <a:buAutoNum type="arabicPeriod"/>
            </a:pPr>
            <a:endParaRPr lang="en-US" dirty="0">
              <a:cs typeface="Times New Roman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Perspectiva Geral</a:t>
            </a:r>
            <a:endParaRPr lang="pt-PT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7" descr="F:\Powerpoint\Pe_Uk\PE127-Boddy\Final files\Gif\ch15\C15NF001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340768"/>
            <a:ext cx="6524958" cy="4525963"/>
          </a:xfrm>
          <a:prstGeom prst="rect">
            <a:avLst/>
          </a:prstGeom>
          <a:noFill/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9512" y="6237312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 dirty="0"/>
              <a:t>Figure 15.1</a:t>
            </a:r>
            <a:r>
              <a:rPr lang="en-GB" dirty="0"/>
              <a:t>  </a:t>
            </a:r>
            <a:r>
              <a:rPr lang="en-US" dirty="0"/>
              <a:t>A model of motivation at work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pt-PT" b="1" dirty="0" smtClean="0">
                <a:solidFill>
                  <a:schemeClr val="bg1">
                    <a:lumMod val="65000"/>
                  </a:schemeClr>
                </a:solidFill>
              </a:rPr>
              <a:t>2. Teorias dos Processos</a:t>
            </a:r>
            <a:endParaRPr lang="pt-PT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67544" y="191683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51520" y="1268760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Porque é que as pessoas escolhem um curso de acção em busca da satisfação, em vez de outro?</a:t>
            </a:r>
            <a:endParaRPr lang="pt-PT" sz="24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das Expectativas</a:t>
            </a:r>
            <a:endParaRPr lang="pt-PT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Defende que a motivação depende da crença de uma pessoa de que determinado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esforço irá conduzir a uma boa performance (desempenho)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e que essa boa performance irá permitir que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receba um resultado que valoriza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endParaRPr lang="pt-P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chave da teoria é compreender e gerir os objectivos dos empregados e as ligações entre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esforço, performance e recompensa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pt-P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Existem 3 componentes:</a:t>
            </a:r>
          </a:p>
          <a:p>
            <a:pPr lvl="1"/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Expectativa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ligação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sforço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- 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erformance)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(E – P)</a:t>
            </a:r>
            <a:endParaRPr lang="pt-PT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probabilidade subjectiva percebida de que um determinado esforço resultará numa performance (desempenho) bem sucedido.</a:t>
            </a:r>
          </a:p>
          <a:p>
            <a:pPr lvl="1"/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Instrumentalidade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ligação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erformance –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Resultado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utcome)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(P – O)</a:t>
            </a:r>
            <a:endParaRPr lang="pt-PT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percepção de que um determinado nível de desempenho levará a um resultado desejável (recompensa).</a:t>
            </a:r>
          </a:p>
          <a:p>
            <a:pPr lvl="1"/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Valência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(V)</a:t>
            </a:r>
            <a:endParaRPr lang="pt-PT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 valor/importância atribuídos à recompensa pela pessoa.</a:t>
            </a:r>
          </a:p>
          <a:p>
            <a:endParaRPr lang="pt-P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P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5" name="Conexão recta unidireccional 4"/>
          <p:cNvCxnSpPr/>
          <p:nvPr/>
        </p:nvCxnSpPr>
        <p:spPr>
          <a:xfrm>
            <a:off x="7020272" y="3573016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:\Powerpoint\Pe_Uk\PE127-Boddy\Final files\Gif\ch15\C15NF006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8229600" cy="3545376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5580112" y="5380672"/>
            <a:ext cx="3563888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dirty="0" smtClean="0"/>
              <a:t>F= Força exercida/ grau motivação</a:t>
            </a:r>
          </a:p>
          <a:p>
            <a:r>
              <a:rPr lang="pt-PT" dirty="0" smtClean="0"/>
              <a:t>E= Esforço</a:t>
            </a:r>
          </a:p>
          <a:p>
            <a:r>
              <a:rPr lang="pt-PT" dirty="0" smtClean="0"/>
              <a:t>P= Performance (desempenho)</a:t>
            </a:r>
          </a:p>
          <a:p>
            <a:r>
              <a:rPr lang="pt-PT" dirty="0" smtClean="0"/>
              <a:t>O= Resultado (</a:t>
            </a:r>
            <a:r>
              <a:rPr lang="pt-PT" dirty="0" err="1" smtClean="0"/>
              <a:t>Outcome</a:t>
            </a:r>
            <a:r>
              <a:rPr lang="pt-PT" dirty="0" smtClean="0"/>
              <a:t>)</a:t>
            </a:r>
          </a:p>
          <a:p>
            <a:r>
              <a:rPr lang="pt-PT" dirty="0" smtClean="0"/>
              <a:t>V= valor do resultado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3995678"/>
            <a:ext cx="54360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Os gestores podem influenciar a motivação dos colaboradores através de algumas acções: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Identificar e comunicar os requisitos para uma boa performance;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Assegurar facilidades que apoiem o esforço dos colaboradores – formação, papeis claros, etc.;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Assegurar uma relação clara entre performance e recompensa;</a:t>
            </a:r>
          </a:p>
          <a:p>
            <a:pPr lvl="1">
              <a:buFont typeface="Arial" pitchFamily="34" charset="0"/>
              <a:buChar char="•"/>
            </a:pPr>
            <a:r>
              <a:rPr lang="pt-PT" dirty="0" smtClean="0"/>
              <a:t>Promover o feedback, políticas transparentes de avaliação e de recompensa.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da Equidade</a:t>
            </a: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2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Propõe que os empregados percebem a </a:t>
            </a:r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relação entre aquilo que dão e o que recebem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numa situação de trabalho. Posteriormente comparam esse rácio (o que dão/ recebem) com os rácios dos colegas:</a:t>
            </a:r>
          </a:p>
          <a:p>
            <a:pPr>
              <a:buNone/>
            </a:pPr>
            <a:endParaRPr lang="pt-P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 os rácios são vistos como iguais então existe </a:t>
            </a:r>
            <a:r>
              <a:rPr lang="pt-PT" sz="33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equidade</a:t>
            </a:r>
            <a:r>
              <a:rPr lang="pt-PT" sz="33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pPr lvl="1"/>
            <a:endParaRPr lang="pt-P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 os rácios são vistos como diferentes, existe iniquidade e a pessoa sente-se sobre ou </a:t>
            </a:r>
            <a:r>
              <a:rPr lang="pt-P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sub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recompensada.</a:t>
            </a:r>
          </a:p>
          <a:p>
            <a:pPr lvl="1"/>
            <a:endParaRPr lang="pt-P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None/>
            </a:pP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Quando existe iniquidade, os empregados tentarão fazer algo para equilibrar os rácios, ou seja, para procurar repor a justiça.</a:t>
            </a:r>
          </a:p>
          <a:p>
            <a:endParaRPr lang="pt-P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/>
          </a:bodyPr>
          <a:lstStyle/>
          <a:p>
            <a:r>
              <a:rPr lang="pt-PT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da Definição dos Objectivos</a:t>
            </a:r>
            <a:endParaRPr lang="pt-PT" sz="32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4093096"/>
            <a:ext cx="9144000" cy="27649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PT" sz="2000" b="1" dirty="0" smtClean="0"/>
              <a:t>Os objectivos devem ser:</a:t>
            </a:r>
          </a:p>
          <a:p>
            <a:r>
              <a:rPr lang="pt-PT" sz="2000" b="1" dirty="0" smtClean="0"/>
              <a:t>Difíceis</a:t>
            </a:r>
            <a:r>
              <a:rPr lang="pt-PT" sz="2000" dirty="0" smtClean="0"/>
              <a:t> – desafiantes, mas dentro das capacidades dos colaboradores.</a:t>
            </a:r>
          </a:p>
          <a:p>
            <a:r>
              <a:rPr lang="pt-PT" sz="2000" b="1" dirty="0" smtClean="0"/>
              <a:t>Específicos</a:t>
            </a:r>
            <a:r>
              <a:rPr lang="pt-PT" sz="2000" dirty="0" smtClean="0"/>
              <a:t> – Expressam de forma precisa e clara as metas (se possível, quantificável).</a:t>
            </a:r>
          </a:p>
          <a:p>
            <a:r>
              <a:rPr lang="pt-PT" sz="2000" b="1" dirty="0" smtClean="0"/>
              <a:t>Participativos</a:t>
            </a:r>
            <a:r>
              <a:rPr lang="pt-PT" sz="2000" dirty="0" smtClean="0"/>
              <a:t> – envolver colaborador da definição objectivos para aumentar empenhamento na sua realização.</a:t>
            </a:r>
          </a:p>
          <a:p>
            <a:r>
              <a:rPr lang="pt-PT" sz="2000" b="1" dirty="0" smtClean="0"/>
              <a:t>Feedback</a:t>
            </a:r>
            <a:r>
              <a:rPr lang="pt-PT" sz="2000" dirty="0" smtClean="0"/>
              <a:t> – feedback constante do resultado da performance, permite colaboradores ajustarem a sua performance para atingir objectivo</a:t>
            </a:r>
          </a:p>
        </p:txBody>
      </p:sp>
      <p:pic>
        <p:nvPicPr>
          <p:cNvPr id="1026" name="Picture 2" descr="C:\Users\Tânia\Pictures\Formação\goals-difficulty-s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1772816"/>
            <a:ext cx="3867522" cy="2208378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043608" y="1052736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Locke</a:t>
            </a:r>
            <a:r>
              <a:rPr lang="pt-PT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- Os objectivos afectam a motivação</a:t>
            </a:r>
            <a:endParaRPr lang="pt-PT" sz="24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pt-PT" b="1" dirty="0" smtClean="0">
                <a:solidFill>
                  <a:schemeClr val="bg1">
                    <a:lumMod val="65000"/>
                  </a:schemeClr>
                </a:solidFill>
              </a:rPr>
              <a:t>3. Concepção/ Desenho da Função</a:t>
            </a:r>
            <a:endParaRPr lang="pt-PT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67544" y="191683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647056" y="1700808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Como tornar a função mais recompensadora?</a:t>
            </a:r>
            <a:endParaRPr lang="pt-PT" sz="28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das características da Função</a:t>
            </a:r>
            <a:endParaRPr lang="pt-PT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3629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 funções devem ser criadas/ desenhadas de forma a serem motivadoras - devem criar experiências de trabalho que satisfaçam as necessidades de crescimento pessoal dos trabalhadores.</a:t>
            </a:r>
          </a:p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Cinco características primárias de uma função:</a:t>
            </a:r>
          </a:p>
          <a:p>
            <a:pPr lvl="1"/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Variedade de competências:</a:t>
            </a: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quantas competências e talentos são necessários?</a:t>
            </a:r>
          </a:p>
          <a:p>
            <a:pPr lvl="1"/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Identidade da tarefa:</a:t>
            </a: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função produz um trabalho completo?</a:t>
            </a:r>
          </a:p>
          <a:p>
            <a:pPr lvl="1"/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Significância da tarefa:</a:t>
            </a: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função é realmente importante?</a:t>
            </a:r>
          </a:p>
          <a:p>
            <a:pPr lvl="1"/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Autonomia: </a:t>
            </a: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 o nível de independência do empregado com essa função?</a:t>
            </a:r>
          </a:p>
          <a:p>
            <a:pPr lvl="1"/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Feedback:</a:t>
            </a: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 trabalhadores sabem de facto o que estão a fazer?</a:t>
            </a:r>
          </a:p>
          <a:p>
            <a:endParaRPr lang="pt-P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4067944" y="5085184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0" y="5657671"/>
            <a:ext cx="9144000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000" dirty="0" smtClean="0"/>
              <a:t>Elevada Motivação</a:t>
            </a:r>
          </a:p>
          <a:p>
            <a:pPr algn="ctr"/>
            <a:r>
              <a:rPr lang="pt-PT" sz="2000" dirty="0" smtClean="0"/>
              <a:t>Níveis superiores da qualidade da performance</a:t>
            </a:r>
          </a:p>
          <a:p>
            <a:pPr algn="ctr"/>
            <a:r>
              <a:rPr lang="pt-PT" sz="2000" dirty="0" smtClean="0"/>
              <a:t>Elevada satisfação com o trabalho</a:t>
            </a:r>
          </a:p>
          <a:p>
            <a:pPr algn="ctr"/>
            <a:r>
              <a:rPr lang="pt-PT" sz="2000" dirty="0" smtClean="0"/>
              <a:t>Baixo absentismo e rotatividade</a:t>
            </a:r>
            <a:endParaRPr lang="pt-PT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22114"/>
          </a:xfrm>
        </p:spPr>
        <p:txBody>
          <a:bodyPr>
            <a:normAutofit/>
          </a:bodyPr>
          <a:lstStyle/>
          <a:p>
            <a:r>
              <a:rPr lang="pt-PT" sz="3600" dirty="0" smtClean="0"/>
              <a:t>Modelo das Características da Função</a:t>
            </a:r>
            <a:endParaRPr lang="pt-PT" sz="3600" dirty="0"/>
          </a:p>
        </p:txBody>
      </p:sp>
      <p:pic>
        <p:nvPicPr>
          <p:cNvPr id="4" name="Picture 6" descr="F:\Powerpoint\Pe_Uk\PE127-Boddy\Final files\Gif\ch15\C15NF007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24744"/>
            <a:ext cx="7344816" cy="5255521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07137"/>
            <a:ext cx="85344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 dirty="0"/>
              <a:t>Figure 15.7</a:t>
            </a:r>
            <a:r>
              <a:rPr lang="en-GB" dirty="0"/>
              <a:t>  </a:t>
            </a:r>
            <a:r>
              <a:rPr lang="en-US" dirty="0"/>
              <a:t>The job characteristics model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800" i="1" dirty="0"/>
              <a:t>Source</a:t>
            </a:r>
            <a:r>
              <a:rPr lang="en-US" sz="800" dirty="0"/>
              <a:t>: Adapted from </a:t>
            </a:r>
            <a:r>
              <a:rPr lang="en-US" sz="800" dirty="0" err="1"/>
              <a:t>Hackman</a:t>
            </a:r>
            <a:r>
              <a:rPr lang="en-US" sz="800" dirty="0"/>
              <a:t> and Oldham (1975)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Porquê estudar a motivação</a:t>
            </a:r>
            <a:endParaRPr lang="pt-P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pt-PT" dirty="0" smtClean="0"/>
              <a:t>Para se conseguir </a:t>
            </a:r>
            <a:r>
              <a:rPr lang="pt-PT" i="1" dirty="0" smtClean="0"/>
              <a:t>acrescentar valor</a:t>
            </a:r>
            <a:r>
              <a:rPr lang="pt-PT" dirty="0" smtClean="0"/>
              <a:t>, é necessário motivar os outros.</a:t>
            </a:r>
          </a:p>
          <a:p>
            <a:r>
              <a:rPr lang="pt-PT" dirty="0" smtClean="0"/>
              <a:t>A ampla compreensão das teorias da motivação permite uma reflexão crítica e escolha da abordagem mais correcta.</a:t>
            </a:r>
          </a:p>
          <a:p>
            <a:r>
              <a:rPr lang="pt-PT" dirty="0" smtClean="0"/>
              <a:t>Permite questionar os pressupostos por detrás das práticas, compreender se se adequam à situação ou se as alternativas podem funcionar melhor.</a:t>
            </a:r>
          </a:p>
          <a:p>
            <a:r>
              <a:rPr lang="pt-PT" dirty="0" smtClean="0"/>
              <a:t>Os Modelos também permitem que cada um de nós reflicta sobre o que motiva e considerar as implicações de carreira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Gerir e Motivar</a:t>
            </a:r>
            <a:endParaRPr lang="pt-PT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Acrescentar valor aos recursos depende da actividade humana - o compromisso de agir de determinada maneira.</a:t>
            </a:r>
          </a:p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Depende da uma escolha – a motivação surge dentro de uma pessoa e não pode ser imposta.</a:t>
            </a:r>
          </a:p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 desafio da gestão é compreender que tipo de condições conseguirão estimular e canalizar a energia, por forma a os colaboradores demonstrarem os comportamento exigido.</a:t>
            </a:r>
          </a:p>
          <a:p>
            <a:endParaRPr lang="pt-P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 que é a motivação</a:t>
            </a:r>
            <a:endParaRPr lang="pt-PT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endParaRPr lang="pt-PT" dirty="0" smtClean="0"/>
          </a:p>
          <a:p>
            <a:r>
              <a:rPr lang="pt-PT" dirty="0" smtClean="0"/>
              <a:t>É </a:t>
            </a:r>
            <a:r>
              <a:rPr lang="pt-PT" dirty="0"/>
              <a:t>o resultado de uma </a:t>
            </a:r>
            <a:r>
              <a:rPr lang="pt-PT" b="1" dirty="0"/>
              <a:t>interacção</a:t>
            </a:r>
            <a:r>
              <a:rPr lang="pt-PT" dirty="0"/>
              <a:t> entre a pessoa e uma situação; não é uma característica pessoal.</a:t>
            </a:r>
          </a:p>
          <a:p>
            <a:r>
              <a:rPr lang="pt-PT" dirty="0"/>
              <a:t>É o processo pelo qual os esforços pessoais são </a:t>
            </a:r>
            <a:r>
              <a:rPr lang="pt-PT" dirty="0" err="1"/>
              <a:t>energizados</a:t>
            </a:r>
            <a:r>
              <a:rPr lang="pt-PT" dirty="0"/>
              <a:t>, dirigidos e sustentados em direcção a um objectivo que se pretende alcançar.</a:t>
            </a:r>
          </a:p>
          <a:p>
            <a:pPr lvl="2"/>
            <a:r>
              <a:rPr lang="pt-PT" b="1" dirty="0"/>
              <a:t>Energia:</a:t>
            </a:r>
            <a:r>
              <a:rPr lang="pt-PT" dirty="0"/>
              <a:t> uma medida de intensidade.</a:t>
            </a:r>
          </a:p>
          <a:p>
            <a:pPr lvl="2"/>
            <a:r>
              <a:rPr lang="pt-PT" b="1" dirty="0"/>
              <a:t>Direcção:</a:t>
            </a:r>
            <a:r>
              <a:rPr lang="pt-PT" dirty="0"/>
              <a:t> relativamente às metas organizacionais </a:t>
            </a:r>
          </a:p>
          <a:p>
            <a:pPr lvl="2"/>
            <a:r>
              <a:rPr lang="pt-PT" b="1" dirty="0"/>
              <a:t>Persistência:</a:t>
            </a:r>
            <a:r>
              <a:rPr lang="pt-PT" dirty="0"/>
              <a:t> esforço consciente para alcançar objectivos.</a:t>
            </a:r>
          </a:p>
          <a:p>
            <a:r>
              <a:rPr lang="pt-PT" dirty="0"/>
              <a:t>A motivação funciona melhor quando as necessidades individuais são compatíveis com as metas organizacionais.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Contexto Social da Motivação</a:t>
            </a:r>
            <a:endParaRPr lang="pt-P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7" descr="F:\Powerpoint\Pe_Uk\PE127-Boddy\Final files\Gif\ch15\C15NF002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16832"/>
            <a:ext cx="8229600" cy="3096344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4800" y="5867400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 dirty="0"/>
              <a:t>Figure 15.2</a:t>
            </a:r>
            <a:r>
              <a:rPr lang="en-GB" dirty="0"/>
              <a:t>  </a:t>
            </a:r>
            <a:r>
              <a:rPr lang="en-US" dirty="0"/>
              <a:t>Human needs in context – the situational perspective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Contracto Psicológico</a:t>
            </a:r>
            <a:endParaRPr lang="pt-P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As pessoas têm expectativas mútuas, não escritas, uns dos outros - um contrato psicológico.</a:t>
            </a:r>
          </a:p>
          <a:p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Empregador espera ... / Empregado espera …</a:t>
            </a:r>
          </a:p>
          <a:p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As percepções de justiça afectam o comportamento.</a:t>
            </a:r>
          </a:p>
          <a:p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Como o contracto é subjectivo (psicológico) é facilmente danificado.</a:t>
            </a:r>
          </a:p>
          <a:p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Varia com o contexto - as diferenças nacionais</a:t>
            </a:r>
          </a:p>
          <a:p>
            <a:endParaRPr lang="pt-P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accent3"/>
                </a:solidFill>
              </a:rPr>
              <a:t>Modificações de Comportamento</a:t>
            </a:r>
            <a:endParaRPr lang="pt-PT" b="1" dirty="0">
              <a:solidFill>
                <a:schemeClr val="accent3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PT" b="1" dirty="0" smtClean="0">
                <a:solidFill>
                  <a:schemeClr val="accent3"/>
                </a:solidFill>
              </a:rPr>
              <a:t>Foco sobre as consequências das acções</a:t>
            </a:r>
            <a:r>
              <a:rPr lang="pt-PT" dirty="0" smtClean="0">
                <a:solidFill>
                  <a:schemeClr val="accent3"/>
                </a:solidFill>
              </a:rPr>
              <a:t>:</a:t>
            </a:r>
            <a:r>
              <a:rPr lang="pt-PT" dirty="0" smtClean="0"/>
              <a:t> por mostrar ligação entre elas – incentivando comportamentos desejáveis ​​e desencorajando comportamentos indesejáveis.</a:t>
            </a:r>
            <a:br>
              <a:rPr lang="pt-PT" dirty="0" smtClean="0"/>
            </a:br>
            <a:endParaRPr lang="pt-PT" dirty="0" smtClean="0"/>
          </a:p>
          <a:p>
            <a:pPr>
              <a:buNone/>
            </a:pPr>
            <a:r>
              <a:rPr lang="pt-PT" b="1" dirty="0" smtClean="0">
                <a:solidFill>
                  <a:schemeClr val="accent3"/>
                </a:solidFill>
              </a:rPr>
              <a:t>Princípios a seguir:</a:t>
            </a:r>
          </a:p>
          <a:p>
            <a:pPr lvl="1"/>
            <a:r>
              <a:rPr lang="pt-PT" dirty="0" smtClean="0"/>
              <a:t>Recompensar só os comportamentos/ acções desejadas</a:t>
            </a:r>
          </a:p>
          <a:p>
            <a:pPr lvl="1"/>
            <a:r>
              <a:rPr lang="pt-PT" dirty="0" smtClean="0"/>
              <a:t>Recompensar rapidamente (reforçar ligações)</a:t>
            </a:r>
          </a:p>
          <a:p>
            <a:pPr lvl="1"/>
            <a:r>
              <a:rPr lang="pt-PT" dirty="0" smtClean="0"/>
              <a:t>A recompensa incentiva a repetição (reforço)</a:t>
            </a:r>
          </a:p>
          <a:p>
            <a:pPr lvl="1"/>
            <a:r>
              <a:rPr lang="pt-PT" dirty="0" smtClean="0"/>
              <a:t>A recompensa é mais eficaz do que a punição</a:t>
            </a:r>
          </a:p>
          <a:p>
            <a:pPr lvl="1"/>
            <a:r>
              <a:rPr lang="pt-PT" dirty="0" smtClean="0"/>
              <a:t>O reforço repetido traz mudança permanente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pt-PT" b="1" dirty="0" smtClean="0">
                <a:solidFill>
                  <a:schemeClr val="bg1">
                    <a:lumMod val="65000"/>
                  </a:schemeClr>
                </a:solidFill>
              </a:rPr>
              <a:t>1. Teorias do Conteúdo</a:t>
            </a:r>
            <a:endParaRPr lang="pt-PT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67544" y="206084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51520" y="1268760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Que necessidades as pessoas procuram satisfazer no trabalho?</a:t>
            </a:r>
            <a:endParaRPr lang="pt-PT" sz="24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1754</Words>
  <Application>Microsoft Office PowerPoint</Application>
  <PresentationFormat>Apresentação no Ecrã (4:3)</PresentationFormat>
  <Paragraphs>200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27</vt:i4>
      </vt:variant>
    </vt:vector>
  </HeadingPairs>
  <TitlesOfParts>
    <vt:vector size="28" baseType="lpstr">
      <vt:lpstr>Tema do Office</vt:lpstr>
      <vt:lpstr>Motivação</vt:lpstr>
      <vt:lpstr>Perspectiva Geral</vt:lpstr>
      <vt:lpstr>Porquê estudar a motivação</vt:lpstr>
      <vt:lpstr>Gerir e Motivar</vt:lpstr>
      <vt:lpstr>O que é a motivação</vt:lpstr>
      <vt:lpstr>Contexto Social da Motivação</vt:lpstr>
      <vt:lpstr>Contracto Psicológico</vt:lpstr>
      <vt:lpstr>Modificações de Comportamento</vt:lpstr>
      <vt:lpstr>1. Teorias do Conteúdo</vt:lpstr>
      <vt:lpstr>Maslow (1970): A Hierarquia das necessidades</vt:lpstr>
      <vt:lpstr>Diapositivo 11</vt:lpstr>
      <vt:lpstr>Maslow: Hierarquia das Necessidades</vt:lpstr>
      <vt:lpstr>Alderfer: Teoria ERG</vt:lpstr>
      <vt:lpstr>Comparação entre Maslow e Alderfer</vt:lpstr>
      <vt:lpstr>McClelland (1961): Teoria das Necessidades </vt:lpstr>
      <vt:lpstr>Herzberg: Factores Higiénicos e Motivadores</vt:lpstr>
      <vt:lpstr>A Teoria dos 2 factores de Herzberg</vt:lpstr>
      <vt:lpstr>McGregor: teoria do X ou do y?</vt:lpstr>
      <vt:lpstr>Diapositivo 19</vt:lpstr>
      <vt:lpstr>2. Teorias dos Processos</vt:lpstr>
      <vt:lpstr>Teoria das Expectativas</vt:lpstr>
      <vt:lpstr>Diapositivo 22</vt:lpstr>
      <vt:lpstr>Teoria da Equidade</vt:lpstr>
      <vt:lpstr>Teoria da Definição dos Objectivos</vt:lpstr>
      <vt:lpstr>3. Concepção/ Desenho da Função</vt:lpstr>
      <vt:lpstr>Teoria das características da Função</vt:lpstr>
      <vt:lpstr>Modelo das Características da Função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Motivação</dc:title>
  <dc:creator>Tânia</dc:creator>
  <cp:lastModifiedBy>OPTIMUS</cp:lastModifiedBy>
  <cp:revision>72</cp:revision>
  <dcterms:created xsi:type="dcterms:W3CDTF">2011-12-03T11:34:23Z</dcterms:created>
  <dcterms:modified xsi:type="dcterms:W3CDTF">2011-12-19T19:09:33Z</dcterms:modified>
</cp:coreProperties>
</file>