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5" r:id="rId18"/>
    <p:sldId id="278" r:id="rId19"/>
    <p:sldId id="281" r:id="rId20"/>
    <p:sldId id="282" r:id="rId21"/>
    <p:sldId id="283" r:id="rId22"/>
    <p:sldId id="284" r:id="rId23"/>
    <p:sldId id="286" r:id="rId24"/>
    <p:sldId id="285" r:id="rId25"/>
    <p:sldId id="287" r:id="rId26"/>
    <p:sldId id="288" r:id="rId27"/>
    <p:sldId id="289" r:id="rId28"/>
    <p:sldId id="290" r:id="rId29"/>
    <p:sldId id="291" r:id="rId30"/>
    <p:sldId id="292" r:id="rId31"/>
    <p:sldId id="295" r:id="rId32"/>
    <p:sldId id="294" r:id="rId33"/>
    <p:sldId id="297" r:id="rId34"/>
    <p:sldId id="296" r:id="rId35"/>
    <p:sldId id="280" r:id="rId36"/>
    <p:sldId id="298" r:id="rId37"/>
    <p:sldId id="299" r:id="rId38"/>
    <p:sldId id="300" r:id="rId39"/>
    <p:sldId id="301" r:id="rId4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Estilo Médio 4 - Destaqu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6201" autoAdjust="0"/>
  </p:normalViewPr>
  <p:slideViewPr>
    <p:cSldViewPr>
      <p:cViewPr varScale="1">
        <p:scale>
          <a:sx n="86" d="100"/>
          <a:sy n="86" d="100"/>
        </p:scale>
        <p:origin x="18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020DF-AC48-455A-91A5-C9A67BFB097C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D37DA-9CD8-463E-A969-65BAB16FC512}" type="slidenum">
              <a:rPr lang="pt-PT" smtClean="0"/>
              <a:pPr/>
              <a:t>‹n.º›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199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Como é que os gestores utilizam o poder para influenciar os outros (</a:t>
            </a:r>
            <a:r>
              <a:rPr lang="pt-PT" dirty="0" err="1" smtClean="0"/>
              <a:t>managing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leading</a:t>
            </a:r>
            <a:r>
              <a:rPr lang="pt-PT" dirty="0" smtClean="0"/>
              <a:t>)</a:t>
            </a:r>
          </a:p>
          <a:p>
            <a:r>
              <a:rPr lang="pt-PT" dirty="0" smtClean="0"/>
              <a:t>Podem utilizar diferentes modelos de influência: Interpessoal – traços;</a:t>
            </a:r>
            <a:r>
              <a:rPr lang="pt-PT" baseline="0" dirty="0" smtClean="0"/>
              <a:t> comportamentos, contingências; Podem escolher diferentes tácticas, como o networking; ou Poder, tanto pessoal como posicional.</a:t>
            </a:r>
          </a:p>
          <a:p>
            <a:r>
              <a:rPr lang="pt-PT" baseline="0" dirty="0" smtClean="0"/>
              <a:t>Os resultados dependem tanto dos métodos utilizados (contexto organizacional) como do ambiente externo. </a:t>
            </a:r>
          </a:p>
          <a:p>
            <a:r>
              <a:rPr lang="pt-PT" baseline="0" dirty="0" smtClean="0"/>
              <a:t>Os resultados por suas vez, irão afectar as fontes de poder/ capacidade de influenciar os outros: bons resultados aumenta o poder; maus resultados reduz o poder/ capacidade influência.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D37DA-9CD8-463E-A969-65BAB16FC512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98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Desenvolveram 1 grelha de gestão combinando a orientação para a produção</a:t>
            </a:r>
            <a:r>
              <a:rPr lang="pt-PT" baseline="0" dirty="0" smtClean="0"/>
              <a:t> (estrutura inicial) com a orientação para as pessoas (consideração). </a:t>
            </a:r>
          </a:p>
          <a:p>
            <a:r>
              <a:rPr lang="pt-PT" baseline="0" dirty="0" smtClean="0"/>
              <a:t>1.1 Anémico: primeiro objectivo é ficar fora de problemas. Limita-se a passar as instruções, segundo o sistema estabelecido. </a:t>
            </a:r>
          </a:p>
          <a:p>
            <a:r>
              <a:rPr lang="pt-PT" baseline="0" dirty="0" smtClean="0"/>
              <a:t>1.9 Simpático: Cria uma atmosfera confortável, segura e familiar. Assume que os subordinados irão responder produtivamente.</a:t>
            </a:r>
          </a:p>
          <a:p>
            <a:r>
              <a:rPr lang="pt-PT" baseline="0" dirty="0" smtClean="0"/>
              <a:t>5.5 Intermédio: Obtém uma performance adequada ao balancear as necessidades produtivas com o interesse dos subordinados.</a:t>
            </a:r>
          </a:p>
          <a:p>
            <a:r>
              <a:rPr lang="pt-PT" baseline="0" dirty="0" smtClean="0"/>
              <a:t>9.1 Autocrático: Só tem em linha de conta as necessidades da organização. Utiliza a autoridade formal para pressionar os colaboradores a atingirem os objectivos.</a:t>
            </a:r>
          </a:p>
          <a:p>
            <a:r>
              <a:rPr lang="pt-PT" baseline="0" dirty="0" smtClean="0"/>
              <a:t>9.9 Integrador: Abordagem mais efectiva, combinando a elevada performance com a construção de relações de confiança e respeito.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D37DA-9CD8-463E-A969-65BAB16FC512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588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Amílcar Ramos: ISCTE-Business School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8560EB-FBA0-4480-B2EB-5F4AF5A9F1CD}" type="slidenum">
              <a:rPr lang="pt-PT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F69A-133D-4F04-BCAB-287AAD2C624D}" type="datetimeFigureOut">
              <a:rPr lang="pt-PT" smtClean="0"/>
              <a:pPr/>
              <a:t>04/08/15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81B0B-FFF0-4034-84EC-15C02BBE9E01}" type="slidenum">
              <a:rPr lang="pt-PT" smtClean="0"/>
              <a:pPr/>
              <a:t>‹n.º›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png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7.x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29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30.x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32.x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33.x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34.x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tags" Target="../tags/tag36.x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tags" Target="../tags/tag37.x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tags" Target="../tags/tag38.x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tags" Target="../tags/tag39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Liderança</a:t>
            </a:r>
            <a:b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Influência e Poder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 - 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PT" dirty="0" smtClean="0"/>
              <a:t>Modelos de Comportamentos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Estudos da Universidade de Iowa </a:t>
            </a:r>
            <a:r>
              <a:rPr lang="pt-PT" dirty="0" smtClean="0"/>
              <a:t>(</a:t>
            </a:r>
            <a:r>
              <a:rPr lang="pt-PT" dirty="0" err="1" smtClean="0"/>
              <a:t>Kurt</a:t>
            </a:r>
            <a:r>
              <a:rPr lang="pt-PT" dirty="0" smtClean="0"/>
              <a:t> </a:t>
            </a:r>
            <a:r>
              <a:rPr lang="pt-PT" dirty="0" err="1" smtClean="0"/>
              <a:t>Lewin</a:t>
            </a:r>
            <a:r>
              <a:rPr lang="pt-PT" dirty="0" smtClean="0"/>
              <a:t>)</a:t>
            </a:r>
          </a:p>
          <a:p>
            <a:pPr lvl="2"/>
            <a:r>
              <a:rPr lang="en-US" dirty="0" err="1" smtClean="0"/>
              <a:t>Identificaram</a:t>
            </a:r>
            <a:r>
              <a:rPr lang="en-US" dirty="0" smtClean="0"/>
              <a:t> 3 </a:t>
            </a:r>
            <a:r>
              <a:rPr lang="en-US" dirty="0" err="1" smtClean="0"/>
              <a:t>estilos</a:t>
            </a:r>
            <a:r>
              <a:rPr lang="en-US" dirty="0" smtClean="0"/>
              <a:t> de </a:t>
            </a:r>
            <a:r>
              <a:rPr lang="en-US" dirty="0" err="1" smtClean="0"/>
              <a:t>liderança</a:t>
            </a:r>
            <a:r>
              <a:rPr lang="en-US" dirty="0" smtClean="0"/>
              <a:t>:</a:t>
            </a:r>
            <a:endParaRPr lang="pt-PT" dirty="0" smtClean="0"/>
          </a:p>
          <a:p>
            <a:pPr lvl="3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Estilo Autocrático: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/>
              <a:t>autoridade centralizada, baixa participação, decide unilateralmente, impõe métodos de trabalho, limita o conhecimento do objectivo. </a:t>
            </a:r>
          </a:p>
          <a:p>
            <a:pPr lvl="3"/>
            <a:r>
              <a:rPr lang="pt-PT" dirty="0" smtClean="0"/>
              <a:t> </a:t>
            </a: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Estilo Democrático: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/>
              <a:t>elevada participação, envolve o grupo na tomada de decisão, deixa o grupo determinar os métodos de trabalho, dá a conhecer os objectivos gerais e </a:t>
            </a:r>
            <a:r>
              <a:rPr lang="pt-PT" dirty="0" err="1" smtClean="0"/>
              <a:t>feedbak</a:t>
            </a:r>
            <a:r>
              <a:rPr lang="pt-PT" dirty="0" smtClean="0"/>
              <a:t> positivo .</a:t>
            </a:r>
          </a:p>
          <a:p>
            <a:pPr lvl="3"/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Estilo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Laissez faire: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gestão</a:t>
            </a:r>
            <a:r>
              <a:rPr lang="en-US" dirty="0" smtClean="0"/>
              <a:t> “hands-off”, d</a:t>
            </a:r>
            <a:r>
              <a:rPr lang="pt-PT" dirty="0" smtClean="0"/>
              <a:t>á inteira liberdade aos elementos do grupo, fornece os meios necessários, participa apenas para responder a questões e não dá feedback.</a:t>
            </a:r>
          </a:p>
          <a:p>
            <a:pPr lvl="3"/>
            <a:endParaRPr lang="pt-PT" dirty="0" smtClean="0"/>
          </a:p>
          <a:p>
            <a:pPr lvl="2"/>
            <a:r>
              <a:rPr lang="en-US" dirty="0" err="1" smtClean="0"/>
              <a:t>Conclusões</a:t>
            </a:r>
            <a:r>
              <a:rPr lang="en-US" dirty="0" smtClean="0"/>
              <a:t> da </a:t>
            </a:r>
            <a:r>
              <a:rPr lang="en-US" dirty="0" err="1" smtClean="0"/>
              <a:t>pesquisa</a:t>
            </a:r>
            <a:r>
              <a:rPr lang="en-US" dirty="0" smtClean="0"/>
              <a:t>: </a:t>
            </a:r>
            <a:endParaRPr lang="pt-PT" dirty="0" smtClean="0"/>
          </a:p>
          <a:p>
            <a:pPr lvl="3"/>
            <a:r>
              <a:rPr lang="pt-PT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Não existe um estilo específico que seja melhor de forma consistente para produzir melhor desempenho</a:t>
            </a:r>
            <a:r>
              <a:rPr lang="pt-PT" sz="2200" dirty="0" smtClean="0"/>
              <a:t>.</a:t>
            </a:r>
          </a:p>
          <a:p>
            <a:pPr lvl="3"/>
            <a:r>
              <a:rPr lang="pt-PT" sz="2200" dirty="0" smtClean="0"/>
              <a:t>No entanto, os empregados ficam mais satisfeitos com um líder democrático do que com um autocrático.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4000" dirty="0" smtClean="0"/>
              <a:t>Modelos de Comportamento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Estudos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do Estado de Ohio </a:t>
            </a:r>
            <a:r>
              <a:rPr lang="pt-P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pt-PT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Feishman</a:t>
            </a:r>
            <a:r>
              <a:rPr lang="pt-PT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1953):</a:t>
            </a:r>
            <a:endParaRPr lang="pt-PT" dirty="0" smtClean="0"/>
          </a:p>
          <a:p>
            <a:pPr lvl="1"/>
            <a:r>
              <a:rPr lang="pt-PT" dirty="0" smtClean="0"/>
              <a:t>Identificaram 2 dimensões do comportamento de um líder:</a:t>
            </a:r>
          </a:p>
          <a:p>
            <a:pPr lvl="2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Estrutura inicial: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dirty="0" smtClean="0"/>
              <a:t>o papel do líder na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definição do seu papel </a:t>
            </a:r>
            <a:r>
              <a:rPr lang="pt-PT" dirty="0" smtClean="0"/>
              <a:t>e dos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papéis dos membros do grupo</a:t>
            </a:r>
            <a:r>
              <a:rPr lang="pt-PT" dirty="0" smtClean="0"/>
              <a:t>; padrão de comportamento do líder que enfatiza o desempenho no trabalho para conseguir atingir os resultados de produção </a:t>
            </a:r>
          </a:p>
          <a:p>
            <a:pPr lvl="4"/>
            <a:r>
              <a:rPr lang="pt-PT" dirty="0" smtClean="0"/>
              <a:t> atribuição de tarefas específicas, definição de padrões de desempenho, calendarização…</a:t>
            </a:r>
          </a:p>
          <a:p>
            <a:pPr lvl="2">
              <a:lnSpc>
                <a:spcPct val="90000"/>
              </a:lnSpc>
            </a:pP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Consideração:</a:t>
            </a:r>
            <a:r>
              <a:rPr lang="pt-PT" dirty="0" smtClean="0"/>
              <a:t> a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confiança e respeito </a:t>
            </a:r>
            <a:r>
              <a:rPr lang="pt-PT" dirty="0" smtClean="0"/>
              <a:t>do líder pelas ideias e sentimentos do grupo; padrão de comportamento do líder que evidencia sensibilidade ao relacionamento e às necessidades sociais dos subordinados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PT" sz="1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pt-PT" sz="2100" dirty="0" smtClean="0"/>
              <a:t>- expressar apreciação, ajuda, proximidade...</a:t>
            </a:r>
          </a:p>
          <a:p>
            <a:pPr lvl="3">
              <a:buNone/>
            </a:pPr>
            <a:endParaRPr lang="pt-PT" dirty="0" smtClean="0"/>
          </a:p>
          <a:p>
            <a:pPr lvl="1"/>
            <a:r>
              <a:rPr lang="en-US" dirty="0" err="1" smtClean="0"/>
              <a:t>Conclusões</a:t>
            </a:r>
            <a:r>
              <a:rPr lang="en-US" dirty="0" smtClean="0"/>
              <a:t> da </a:t>
            </a:r>
            <a:r>
              <a:rPr lang="en-US" dirty="0" err="1" smtClean="0"/>
              <a:t>pesquisa</a:t>
            </a:r>
            <a:r>
              <a:rPr lang="en-US" dirty="0" smtClean="0"/>
              <a:t>: </a:t>
            </a:r>
            <a:endParaRPr lang="pt-PT" dirty="0" smtClean="0"/>
          </a:p>
          <a:p>
            <a:pPr lvl="3"/>
            <a:r>
              <a:rPr lang="pt-PT" dirty="0" smtClean="0"/>
              <a:t>Grandes líderes geralmente conseguem elevado desempenho do grupo e alta satisfação, mas não sempre.</a:t>
            </a:r>
          </a:p>
          <a:p>
            <a:pPr lvl="3"/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evidência mostrou que factores situacionais exerciam grande influência na eficácia da liderança.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PT" dirty="0" smtClean="0"/>
              <a:t>Modelos de Comportamento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Estudos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Universidade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Michigan </a:t>
            </a:r>
            <a:r>
              <a:rPr lang="en-US" dirty="0" smtClean="0"/>
              <a:t>(</a:t>
            </a:r>
            <a:r>
              <a:rPr lang="en-US" dirty="0" err="1" smtClean="0"/>
              <a:t>Likert</a:t>
            </a:r>
            <a:r>
              <a:rPr lang="en-US" dirty="0" smtClean="0"/>
              <a:t>, 1961)</a:t>
            </a:r>
            <a:endParaRPr lang="pt-PT" dirty="0" smtClean="0"/>
          </a:p>
          <a:p>
            <a:pPr lvl="2"/>
            <a:r>
              <a:rPr lang="pt-PT" dirty="0" smtClean="0"/>
              <a:t>Identificaram 2 dimensões do comportamento do líder:</a:t>
            </a:r>
          </a:p>
          <a:p>
            <a:pPr lvl="3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Comportamento orientado para os empregados</a:t>
            </a:r>
            <a:r>
              <a:rPr lang="pt-PT" b="1" dirty="0" smtClean="0"/>
              <a:t>:</a:t>
            </a:r>
            <a:r>
              <a:rPr lang="pt-PT" dirty="0" smtClean="0"/>
              <a:t> dava ênfase às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relações pessoais </a:t>
            </a:r>
          </a:p>
          <a:p>
            <a:pPr lvl="3"/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Comportamento orientado para a produção</a:t>
            </a:r>
            <a:r>
              <a:rPr lang="pt-PT" b="1" dirty="0" smtClean="0"/>
              <a:t>:</a:t>
            </a:r>
            <a:r>
              <a:rPr lang="pt-PT" dirty="0" smtClean="0"/>
              <a:t> dava ênfase à realização das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tarefas</a:t>
            </a:r>
            <a:r>
              <a:rPr lang="pt-PT" dirty="0" smtClean="0"/>
              <a:t> </a:t>
            </a:r>
          </a:p>
          <a:p>
            <a:pPr lvl="3"/>
            <a:endParaRPr lang="pt-PT" dirty="0" smtClean="0"/>
          </a:p>
          <a:p>
            <a:pPr lvl="2"/>
            <a:r>
              <a:rPr lang="en-US" dirty="0" err="1" smtClean="0"/>
              <a:t>Conclusões</a:t>
            </a:r>
            <a:r>
              <a:rPr lang="en-US" dirty="0" smtClean="0"/>
              <a:t> da </a:t>
            </a:r>
            <a:r>
              <a:rPr lang="en-US" dirty="0" err="1" smtClean="0"/>
              <a:t>pesquisa</a:t>
            </a:r>
            <a:r>
              <a:rPr lang="en-US" dirty="0" smtClean="0"/>
              <a:t>: </a:t>
            </a:r>
            <a:endParaRPr lang="pt-PT" dirty="0" smtClean="0"/>
          </a:p>
          <a:p>
            <a:pPr lvl="3"/>
            <a:r>
              <a:rPr lang="pt-PT" dirty="0" smtClean="0"/>
              <a:t>Os líderes com comportamento orientado para os empregados estão fortemente associados com elevadas produtividade do grupo e satisfação no trabalho.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D6595-64C7-4E32-ADFC-9F43AED8F80A}" type="slidenum">
              <a:rPr lang="pt-PT"/>
              <a:pPr/>
              <a:t>13</a:t>
            </a:fld>
            <a:endParaRPr lang="pt-PT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3000" b="1" dirty="0" err="1">
                <a:solidFill>
                  <a:schemeClr val="tx1"/>
                </a:solidFill>
              </a:rPr>
              <a:t>Modelo</a:t>
            </a:r>
            <a:r>
              <a:rPr lang="en-US" sz="3000" b="1" dirty="0">
                <a:solidFill>
                  <a:schemeClr val="tx1"/>
                </a:solidFill>
              </a:rPr>
              <a:t> de Blake and Mouton (1964)</a:t>
            </a:r>
            <a:br>
              <a:rPr lang="en-US" sz="3000" b="1" dirty="0">
                <a:solidFill>
                  <a:schemeClr val="tx1"/>
                </a:solidFill>
              </a:rPr>
            </a:br>
            <a:r>
              <a:rPr lang="en-US" sz="2200" dirty="0" err="1" smtClean="0">
                <a:solidFill>
                  <a:schemeClr val="tx1"/>
                </a:solidFill>
              </a:rPr>
              <a:t>Cruzaram</a:t>
            </a:r>
            <a:r>
              <a:rPr lang="en-US" sz="2200" dirty="0" smtClean="0">
                <a:solidFill>
                  <a:schemeClr val="tx1"/>
                </a:solidFill>
              </a:rPr>
              <a:t> 2 </a:t>
            </a:r>
            <a:r>
              <a:rPr lang="en-US" sz="2200" dirty="0" err="1" smtClean="0">
                <a:solidFill>
                  <a:schemeClr val="tx1"/>
                </a:solidFill>
              </a:rPr>
              <a:t>comportamentos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en-US" sz="2200" dirty="0" err="1" smtClean="0">
                <a:solidFill>
                  <a:schemeClr val="tx1"/>
                </a:solidFill>
              </a:rPr>
              <a:t>orientação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para</a:t>
            </a:r>
            <a:r>
              <a:rPr lang="en-US" sz="2200" dirty="0" smtClean="0">
                <a:solidFill>
                  <a:schemeClr val="tx1"/>
                </a:solidFill>
              </a:rPr>
              <a:t> as pessoas e </a:t>
            </a:r>
            <a:r>
              <a:rPr lang="en-US" sz="2200" dirty="0" err="1" smtClean="0">
                <a:solidFill>
                  <a:schemeClr val="tx1"/>
                </a:solidFill>
              </a:rPr>
              <a:t>orientação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para</a:t>
            </a:r>
            <a:r>
              <a:rPr lang="en-US" sz="2200" dirty="0" smtClean="0">
                <a:solidFill>
                  <a:schemeClr val="tx1"/>
                </a:solidFill>
              </a:rPr>
              <a:t> a </a:t>
            </a:r>
            <a:r>
              <a:rPr lang="en-US" sz="2200" dirty="0" err="1" smtClean="0">
                <a:solidFill>
                  <a:schemeClr val="tx1"/>
                </a:solidFill>
              </a:rPr>
              <a:t>produção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55310" name="Picture 14" descr="C14NF00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0600" y="1143000"/>
            <a:ext cx="7239000" cy="4953000"/>
          </a:xfrm>
        </p:spPr>
      </p:pic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179512" y="6276975"/>
            <a:ext cx="4191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600" dirty="0"/>
              <a:t>The </a:t>
            </a:r>
            <a:r>
              <a:rPr lang="en-GB" sz="1600" dirty="0" smtClean="0"/>
              <a:t>Managerial Grid</a:t>
            </a:r>
            <a:endParaRPr lang="en-GB" sz="1600" dirty="0"/>
          </a:p>
          <a:p>
            <a:pPr eaLnBrk="0" hangingPunct="0"/>
            <a:r>
              <a:rPr lang="en-GB" sz="1600" dirty="0"/>
              <a:t>Blake and Mouton (1964)</a:t>
            </a:r>
            <a:endParaRPr lang="en-GB" sz="30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DF4-9F4F-42FD-B2E9-16C51F544213}" type="slidenum">
              <a:rPr lang="pt-PT"/>
              <a:pPr/>
              <a:t>14</a:t>
            </a:fld>
            <a:endParaRPr lang="pt-PT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noFill/>
          <a:ln/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1"/>
                </a:solidFill>
              </a:rPr>
              <a:t>Modelos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situacionais</a:t>
            </a:r>
            <a:r>
              <a:rPr lang="en-US" sz="3600" b="1" dirty="0">
                <a:solidFill>
                  <a:schemeClr val="tx1"/>
                </a:solidFill>
              </a:rPr>
              <a:t> (</a:t>
            </a:r>
            <a:r>
              <a:rPr lang="en-US" sz="3600" b="1" dirty="0" err="1">
                <a:solidFill>
                  <a:schemeClr val="tx1"/>
                </a:solidFill>
              </a:rPr>
              <a:t>ou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contingenciais</a:t>
            </a:r>
            <a:r>
              <a:rPr lang="en-US" sz="36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953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pt-PT" dirty="0" smtClean="0"/>
              <a:t>Os modelos baseados nos traços ou nos comportamentos ignoram o contexto e dão prescrições “universais”.</a:t>
            </a:r>
          </a:p>
          <a:p>
            <a:pPr lvl="0"/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Modelos situacionais </a:t>
            </a:r>
            <a:r>
              <a:rPr lang="pt-PT" dirty="0" smtClean="0"/>
              <a:t>sugerem que a influência eficaz depende da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compatibilidade com as circunstâncias, com a situação de liderança </a:t>
            </a:r>
          </a:p>
          <a:p>
            <a:pPr>
              <a:buNone/>
            </a:pPr>
            <a:r>
              <a:rPr lang="pt-PT" dirty="0" smtClean="0"/>
              <a:t>		</a:t>
            </a:r>
            <a:r>
              <a:rPr lang="en-GB" dirty="0" smtClean="0"/>
              <a:t>- </a:t>
            </a:r>
            <a:r>
              <a:rPr lang="en-GB" dirty="0" err="1" smtClean="0"/>
              <a:t>Tarefa</a:t>
            </a:r>
            <a:r>
              <a:rPr lang="en-GB" dirty="0" smtClean="0"/>
              <a:t>, </a:t>
            </a:r>
            <a:r>
              <a:rPr lang="en-GB" dirty="0" err="1" smtClean="0"/>
              <a:t>contexto</a:t>
            </a:r>
            <a:r>
              <a:rPr lang="en-GB" dirty="0" smtClean="0"/>
              <a:t>, subordinados ...</a:t>
            </a:r>
            <a:endParaRPr lang="pt-PT" dirty="0" smtClean="0"/>
          </a:p>
          <a:p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rmAutofit/>
          </a:bodyPr>
          <a:lstStyle/>
          <a:p>
            <a:r>
              <a:rPr lang="pt-PT" sz="3600" dirty="0" smtClean="0"/>
              <a:t>Modelos Situacionais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en-US" b="1" dirty="0" smtClean="0"/>
              <a:t>O </a:t>
            </a:r>
            <a:r>
              <a:rPr lang="en-US" b="1" dirty="0" err="1" smtClean="0"/>
              <a:t>Modelo</a:t>
            </a:r>
            <a:r>
              <a:rPr lang="en-US" b="1" dirty="0" smtClean="0"/>
              <a:t> de Fiedler</a:t>
            </a:r>
            <a:endParaRPr lang="pt-PT" b="1" dirty="0" smtClean="0"/>
          </a:p>
          <a:p>
            <a:pPr lvl="1"/>
            <a:r>
              <a:rPr lang="pt-PT" dirty="0" smtClean="0"/>
              <a:t>Propõe que um desempenho eficaz do grupo depende da relação certa </a:t>
            </a:r>
            <a:r>
              <a:rPr lang="pt-PT" b="1" dirty="0" smtClean="0"/>
              <a:t>entre o estilo de interacção do líder com os seus seguidores e o grau em que a situação </a:t>
            </a:r>
            <a:r>
              <a:rPr lang="pt-PT" dirty="0" smtClean="0"/>
              <a:t>permite o </a:t>
            </a:r>
            <a:r>
              <a:rPr lang="pt-PT" b="1" dirty="0" smtClean="0"/>
              <a:t>controlo e influência </a:t>
            </a:r>
            <a:r>
              <a:rPr lang="pt-PT" dirty="0" smtClean="0"/>
              <a:t>do líder.</a:t>
            </a:r>
          </a:p>
          <a:p>
            <a:pPr lvl="1"/>
            <a:r>
              <a:rPr lang="en-US" dirty="0" err="1" smtClean="0"/>
              <a:t>Pressupostos</a:t>
            </a:r>
            <a:r>
              <a:rPr lang="en-US" dirty="0" smtClean="0"/>
              <a:t>:</a:t>
            </a:r>
            <a:endParaRPr lang="pt-PT" dirty="0" smtClean="0"/>
          </a:p>
          <a:p>
            <a:pPr lvl="2"/>
            <a:r>
              <a:rPr lang="pt-PT" dirty="0" smtClean="0"/>
              <a:t>Diferentes situações pressupõem estilos de liderança diferentes;</a:t>
            </a:r>
          </a:p>
          <a:p>
            <a:pPr lvl="2"/>
            <a:r>
              <a:rPr lang="pt-PT" dirty="0" smtClean="0"/>
              <a:t>Os líderes não mudam facilmente o estilo de liderança.;</a:t>
            </a:r>
          </a:p>
          <a:p>
            <a:pPr lvl="2"/>
            <a:r>
              <a:rPr lang="pt-PT" dirty="0" smtClean="0"/>
              <a:t>Ou se muda a situação ou se muda o líder para que haja eficácia.</a:t>
            </a:r>
          </a:p>
          <a:p>
            <a:pPr lvl="2"/>
            <a:endParaRPr lang="pt-PT" dirty="0" smtClean="0"/>
          </a:p>
          <a:p>
            <a:pPr lvl="1"/>
            <a:r>
              <a:rPr lang="pt-PT" dirty="0" smtClean="0"/>
              <a:t>Factores situacionais ligando o líder à situação: </a:t>
            </a:r>
          </a:p>
          <a:p>
            <a:pPr lvl="2"/>
            <a:r>
              <a:rPr lang="pt-PT" b="1" dirty="0" smtClean="0"/>
              <a:t>Relações entre o líder e os membros:</a:t>
            </a:r>
            <a:r>
              <a:rPr lang="pt-PT" dirty="0" smtClean="0"/>
              <a:t>    grau de confiança e de respeito que os subordinados têm pelo líder.</a:t>
            </a:r>
          </a:p>
          <a:p>
            <a:pPr lvl="2"/>
            <a:r>
              <a:rPr lang="en-GB" b="1" dirty="0" err="1" smtClean="0"/>
              <a:t>Estruturação</a:t>
            </a:r>
            <a:r>
              <a:rPr lang="en-GB" b="1" dirty="0" smtClean="0"/>
              <a:t> da </a:t>
            </a:r>
            <a:r>
              <a:rPr lang="en-GB" b="1" dirty="0" err="1" smtClean="0"/>
              <a:t>tarefa</a:t>
            </a:r>
            <a:r>
              <a:rPr lang="en-GB" dirty="0" smtClean="0"/>
              <a:t>: </a:t>
            </a:r>
            <a:r>
              <a:rPr lang="pt-PT" dirty="0" smtClean="0"/>
              <a:t> grau em que a definição do trabalho, das tarefas dos elementos do grupo está formalizado. </a:t>
            </a:r>
          </a:p>
          <a:p>
            <a:pPr lvl="2"/>
            <a:r>
              <a:rPr lang="pt-PT" b="1" dirty="0" smtClean="0"/>
              <a:t>Posição de poder</a:t>
            </a:r>
            <a:r>
              <a:rPr lang="pt-PT" dirty="0" smtClean="0"/>
              <a:t>:     grau de poder real que o líder tem (despedir, recrutar, promover, aumentar salários e outras recompensas) .</a:t>
            </a:r>
          </a:p>
          <a:p>
            <a:pPr lvl="2"/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Modelos</a:t>
            </a:r>
            <a:r>
              <a:rPr lang="en-US" sz="4000" dirty="0" smtClean="0"/>
              <a:t> </a:t>
            </a:r>
            <a:r>
              <a:rPr lang="en-US" sz="4000" dirty="0" err="1" smtClean="0"/>
              <a:t>Situacionais</a:t>
            </a:r>
            <a:endParaRPr lang="pt-PT" sz="4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PT" sz="3900" b="1" dirty="0" smtClean="0">
                <a:solidFill>
                  <a:schemeClr val="bg2">
                    <a:lumMod val="50000"/>
                  </a:schemeClr>
                </a:solidFill>
              </a:rPr>
              <a:t>Modelo </a:t>
            </a:r>
            <a:r>
              <a:rPr lang="en-US" sz="3900" b="1" dirty="0" smtClean="0">
                <a:solidFill>
                  <a:schemeClr val="bg2">
                    <a:lumMod val="50000"/>
                  </a:schemeClr>
                </a:solidFill>
              </a:rPr>
              <a:t>de Hersey e Blanchard</a:t>
            </a:r>
            <a:endParaRPr lang="pt-PT" sz="39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t-PT" dirty="0" smtClean="0"/>
              <a:t>Variável situacional: </a:t>
            </a:r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Maturidade</a:t>
            </a:r>
            <a:r>
              <a:rPr lang="pt-PT" dirty="0" smtClean="0"/>
              <a:t> dos subordinados.</a:t>
            </a:r>
          </a:p>
          <a:p>
            <a:r>
              <a:rPr lang="pt-PT" dirty="0" smtClean="0"/>
              <a:t>Maturidade: </a:t>
            </a:r>
          </a:p>
          <a:p>
            <a:pPr lvl="1"/>
            <a:r>
              <a:rPr lang="pt-PT" dirty="0" smtClean="0"/>
              <a:t>grau de </a:t>
            </a:r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capacidade</a:t>
            </a:r>
            <a:r>
              <a:rPr lang="pt-PT" dirty="0" smtClean="0"/>
              <a:t> e </a:t>
            </a:r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vontade</a:t>
            </a:r>
            <a:r>
              <a:rPr lang="pt-PT" b="1" dirty="0" smtClean="0"/>
              <a:t> </a:t>
            </a:r>
            <a:r>
              <a:rPr lang="pt-PT" dirty="0" smtClean="0"/>
              <a:t>dos subordinados em executar uma </a:t>
            </a:r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tarefa específica.</a:t>
            </a:r>
          </a:p>
          <a:p>
            <a:pPr lvl="2"/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t-PT" dirty="0" smtClean="0"/>
              <a:t>Maturidade no cargo: competência, conhecimentos, experiência. </a:t>
            </a:r>
          </a:p>
          <a:p>
            <a:pPr lvl="2"/>
            <a:r>
              <a:rPr lang="pt-PT" dirty="0" smtClean="0"/>
              <a:t>Maturidade psicológica:  empenhamento, motivação, autoconfiança. </a:t>
            </a:r>
          </a:p>
          <a:p>
            <a:pPr lvl="0"/>
            <a:r>
              <a:rPr lang="pt-PT" dirty="0" smtClean="0"/>
              <a:t>Qual o comportamento do líder?</a:t>
            </a:r>
          </a:p>
          <a:p>
            <a:pPr lvl="1"/>
            <a:r>
              <a:rPr lang="pt-PT" dirty="0" smtClean="0"/>
              <a:t> Mais orientado para a </a:t>
            </a:r>
            <a:r>
              <a:rPr lang="pt-PT" b="1" dirty="0" smtClean="0"/>
              <a:t>tarefa</a:t>
            </a:r>
            <a:r>
              <a:rPr lang="pt-PT" dirty="0" smtClean="0"/>
              <a:t> ou para as </a:t>
            </a:r>
            <a:r>
              <a:rPr lang="pt-PT" b="1" dirty="0" smtClean="0"/>
              <a:t>relações humanas?</a:t>
            </a:r>
          </a:p>
          <a:p>
            <a:pPr lvl="1"/>
            <a:endParaRPr lang="pt-PT" b="1" dirty="0" smtClean="0"/>
          </a:p>
          <a:p>
            <a:pPr marL="342900" lvl="1" indent="-342900">
              <a:buNone/>
            </a:pPr>
            <a:r>
              <a:rPr lang="pt-PT" dirty="0" smtClean="0"/>
              <a:t> </a:t>
            </a:r>
            <a:r>
              <a:rPr lang="pt-PT" sz="3000" i="1" dirty="0" smtClean="0">
                <a:solidFill>
                  <a:schemeClr val="bg2">
                    <a:lumMod val="50000"/>
                  </a:schemeClr>
                </a:solidFill>
              </a:rPr>
              <a:t>Os líderes devem </a:t>
            </a:r>
            <a:r>
              <a:rPr lang="pt-PT" sz="3000" b="1" i="1" dirty="0" smtClean="0">
                <a:solidFill>
                  <a:schemeClr val="bg2">
                    <a:lumMod val="50000"/>
                  </a:schemeClr>
                </a:solidFill>
              </a:rPr>
              <a:t>ajustar o seu estilo comportamental ao nível de maturidade dos seguidores</a:t>
            </a:r>
            <a:r>
              <a:rPr lang="pt-PT" sz="3000" i="1" dirty="0" smtClean="0">
                <a:solidFill>
                  <a:schemeClr val="bg2">
                    <a:lumMod val="50000"/>
                  </a:schemeClr>
                </a:solidFill>
              </a:rPr>
              <a:t>, para uma liderança eficaz.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bg2">
                    <a:lumMod val="50000"/>
                  </a:schemeClr>
                </a:solidFill>
              </a:rPr>
              <a:t>Modelo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bg2">
                    <a:lumMod val="50000"/>
                  </a:schemeClr>
                </a:solidFill>
              </a:rPr>
              <a:t>Situacional</a:t>
            </a:r>
            <a:r>
              <a:rPr lang="en-US" sz="3600" b="1" dirty="0" smtClean="0">
                <a:solidFill>
                  <a:schemeClr val="bg2">
                    <a:lumMod val="50000"/>
                  </a:schemeClr>
                </a:solidFill>
              </a:rPr>
              <a:t> de Hersey e Blanchard</a:t>
            </a:r>
            <a:endParaRPr lang="pt-PT" sz="3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385392"/>
            <a:ext cx="9144000" cy="547260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4 Estilos de Liderança:</a:t>
            </a:r>
          </a:p>
          <a:p>
            <a:pPr lvl="2"/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Determinar </a:t>
            </a:r>
            <a:r>
              <a:rPr lang="pt-PT" b="1" dirty="0" smtClean="0"/>
              <a:t>– </a:t>
            </a:r>
            <a:r>
              <a:rPr lang="pt-PT" b="1" i="1" dirty="0" smtClean="0"/>
              <a:t>directivo, guiar, direccionar </a:t>
            </a:r>
            <a:r>
              <a:rPr lang="pt-PT" dirty="0" smtClean="0"/>
              <a:t>(define as tarefas, diz o que fazer, como, quando, etc.): elevada orientação tarefa; baixa orientação relacional </a:t>
            </a:r>
          </a:p>
          <a:p>
            <a:pPr lvl="2"/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Persuadir </a:t>
            </a:r>
            <a:r>
              <a:rPr lang="pt-PT" b="1" dirty="0" smtClean="0"/>
              <a:t> – </a:t>
            </a:r>
            <a:r>
              <a:rPr lang="pt-PT" b="1" i="1" dirty="0" smtClean="0"/>
              <a:t>explica, persuade </a:t>
            </a:r>
            <a:r>
              <a:rPr lang="pt-PT" dirty="0" smtClean="0"/>
              <a:t>(dá orientação e apoio): elevada orientação tarefa; elevada orientação relacional </a:t>
            </a:r>
          </a:p>
          <a:p>
            <a:pPr lvl="2"/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Compartilhar </a:t>
            </a:r>
            <a:r>
              <a:rPr lang="pt-PT" b="1" dirty="0" smtClean="0"/>
              <a:t>- </a:t>
            </a:r>
            <a:r>
              <a:rPr lang="pt-PT" b="1" i="1" dirty="0" smtClean="0"/>
              <a:t>participa, encoraja </a:t>
            </a:r>
            <a:r>
              <a:rPr lang="pt-PT" dirty="0" smtClean="0"/>
              <a:t>(líder e subordinado repartem a responsabilidade pelas tomadas de decisão e resolução de problemas): baixa orientação tarefa; elevada orientação relacional </a:t>
            </a:r>
          </a:p>
          <a:p>
            <a:pPr lvl="2"/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Delegar</a:t>
            </a:r>
            <a:r>
              <a:rPr lang="pt-PT" b="1" dirty="0" smtClean="0"/>
              <a:t> – </a:t>
            </a:r>
            <a:r>
              <a:rPr lang="pt-PT" b="1" i="1" dirty="0" smtClean="0"/>
              <a:t>observa, monitoriza </a:t>
            </a:r>
            <a:r>
              <a:rPr lang="pt-PT" dirty="0" smtClean="0"/>
              <a:t>(subordinado assume responsabilidade ): baixa orientação tarefa; baixa orientação relacional 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Modelo Liderança Situacional</a:t>
            </a:r>
            <a:endParaRPr lang="pt-PT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5517232"/>
            <a:ext cx="9144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bg2">
                    <a:lumMod val="50000"/>
                  </a:schemeClr>
                </a:solidFill>
              </a:rPr>
              <a:t>Níveis Maturidade Subordinados</a:t>
            </a:r>
          </a:p>
          <a:p>
            <a:r>
              <a:rPr lang="pt-PT" b="1" dirty="0" smtClean="0"/>
              <a:t>M1: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É incapaz </a:t>
            </a:r>
            <a:r>
              <a:rPr lang="pt-PT" dirty="0" smtClean="0"/>
              <a:t>e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não tem vontade de assumir responsabilidade </a:t>
            </a:r>
            <a:r>
              <a:rPr lang="pt-PT" dirty="0" smtClean="0"/>
              <a:t>ou é inseguro</a:t>
            </a:r>
          </a:p>
          <a:p>
            <a:r>
              <a:rPr lang="pt-PT" b="1" dirty="0" smtClean="0"/>
              <a:t>M2</a:t>
            </a:r>
            <a:r>
              <a:rPr lang="pt-PT" dirty="0" smtClean="0"/>
              <a:t>: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É incapaz</a:t>
            </a:r>
            <a:r>
              <a:rPr lang="pt-PT" dirty="0" smtClean="0"/>
              <a:t>, mas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tem vontade </a:t>
            </a:r>
            <a:r>
              <a:rPr lang="pt-PT" dirty="0" smtClean="0"/>
              <a:t>ou confiança</a:t>
            </a:r>
          </a:p>
          <a:p>
            <a:r>
              <a:rPr lang="pt-PT" b="1" dirty="0" smtClean="0"/>
              <a:t>M3:  </a:t>
            </a:r>
            <a:r>
              <a:rPr lang="pt-PT" dirty="0" smtClean="0"/>
              <a:t>É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capaz</a:t>
            </a:r>
            <a:r>
              <a:rPr lang="pt-PT" dirty="0" smtClean="0"/>
              <a:t> mas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não tem vontade </a:t>
            </a:r>
            <a:r>
              <a:rPr lang="pt-PT" dirty="0" smtClean="0"/>
              <a:t>assumir responsabilidade ou é inseguro</a:t>
            </a:r>
          </a:p>
          <a:p>
            <a:r>
              <a:rPr lang="pt-PT" b="1" dirty="0" smtClean="0"/>
              <a:t>M4</a:t>
            </a:r>
            <a:r>
              <a:rPr lang="pt-PT" dirty="0" smtClean="0"/>
              <a:t>: É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capaz</a:t>
            </a:r>
            <a:r>
              <a:rPr lang="pt-PT" dirty="0" smtClean="0"/>
              <a:t> de assumir responsabilidade e </a:t>
            </a:r>
            <a:r>
              <a:rPr lang="pt-PT" dirty="0" smtClean="0">
                <a:solidFill>
                  <a:schemeClr val="bg2">
                    <a:lumMod val="50000"/>
                  </a:schemeClr>
                </a:solidFill>
              </a:rPr>
              <a:t>tem vontade </a:t>
            </a:r>
            <a:r>
              <a:rPr lang="pt-PT" dirty="0" smtClean="0"/>
              <a:t>ou confiança</a:t>
            </a:r>
          </a:p>
          <a:p>
            <a:endParaRPr lang="pt-PT" dirty="0"/>
          </a:p>
        </p:txBody>
      </p:sp>
      <p:pic>
        <p:nvPicPr>
          <p:cNvPr id="7" name="Imagem 6" descr="C:\Users\Tânia\Pictures\Formação\Liderança Situacional 1.gif"/>
          <p:cNvPicPr/>
          <p:nvPr/>
        </p:nvPicPr>
        <p:blipFill>
          <a:blip r:embed="rId3" cstate="print"/>
          <a:srcRect l="3174" t="8181"/>
          <a:stretch>
            <a:fillRect/>
          </a:stretch>
        </p:blipFill>
        <p:spPr bwMode="auto">
          <a:xfrm>
            <a:off x="1547664" y="836712"/>
            <a:ext cx="6048672" cy="42484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pt-PT" dirty="0" smtClean="0"/>
              <a:t>Modelos situacionais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237626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pt-PT" dirty="0" smtClean="0"/>
              <a:t>Modelo </a:t>
            </a:r>
            <a:r>
              <a:rPr lang="pt-PT" dirty="0" err="1" smtClean="0"/>
              <a:t>Path-goal</a:t>
            </a:r>
            <a:r>
              <a:rPr lang="pt-PT" dirty="0" smtClean="0"/>
              <a:t> (</a:t>
            </a:r>
            <a:r>
              <a:rPr lang="pt-PT" dirty="0" err="1" smtClean="0"/>
              <a:t>caminho-objectivos</a:t>
            </a:r>
            <a:r>
              <a:rPr lang="pt-PT" dirty="0" smtClean="0"/>
              <a:t>) (</a:t>
            </a:r>
            <a:r>
              <a:rPr lang="pt-PT" dirty="0" err="1" smtClean="0"/>
              <a:t>House</a:t>
            </a:r>
            <a:r>
              <a:rPr lang="pt-PT" dirty="0" smtClean="0"/>
              <a:t>, 1996)</a:t>
            </a:r>
          </a:p>
          <a:p>
            <a:pPr lvl="1">
              <a:buNone/>
            </a:pPr>
            <a:r>
              <a:rPr lang="pt-PT" sz="2600" dirty="0" smtClean="0"/>
              <a:t>Afirma que o papel do líder é ajudar os seguidores a alcançarem os seus objectivos e dar-lhes a direcção e suporte necessários para garantir que esses objectivos são compatíveis com as metas organizacionais.</a:t>
            </a:r>
          </a:p>
          <a:p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0" y="34290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accent3">
                    <a:lumMod val="75000"/>
                  </a:schemeClr>
                </a:solidFill>
              </a:rPr>
              <a:t>Os líderes assumem diferentes estilos de liderança de acordo com a situação:</a:t>
            </a:r>
          </a:p>
          <a:p>
            <a:endParaRPr lang="pt-PT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3">
                    <a:lumMod val="75000"/>
                  </a:schemeClr>
                </a:solidFill>
              </a:rPr>
              <a:t>Directivo:</a:t>
            </a:r>
            <a:r>
              <a:rPr lang="pt-PT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pt-PT" sz="2000" dirty="0" smtClean="0"/>
              <a:t>Explicitar quais são as suas expectativas, especificar orientações, transmitir regras e procedimentos, organizar trabalhos e agendas.</a:t>
            </a:r>
          </a:p>
          <a:p>
            <a:pPr lvl="2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3">
                    <a:lumMod val="75000"/>
                  </a:schemeClr>
                </a:solidFill>
              </a:rPr>
              <a:t>Apoiante: </a:t>
            </a:r>
            <a:r>
              <a:rPr lang="pt-PT" sz="2000" dirty="0" smtClean="0"/>
              <a:t>Tratar o subordinado como igual, demonstrar preocupações com as suas necessidades e bem estar, criar um clima amigável no local de trabalho.</a:t>
            </a:r>
          </a:p>
          <a:p>
            <a:pPr lvl="2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3">
                    <a:lumMod val="75000"/>
                  </a:schemeClr>
                </a:solidFill>
              </a:rPr>
              <a:t>Orientado para o sucesso:</a:t>
            </a:r>
            <a:r>
              <a:rPr lang="pt-PT" sz="2000" b="1" dirty="0" smtClean="0"/>
              <a:t> </a:t>
            </a:r>
            <a:r>
              <a:rPr lang="pt-PT" sz="2000" dirty="0" smtClean="0"/>
              <a:t>estabelece metas e objectivos desafiantes, procura melhorar as performances, enfatiza a excelência e o sucesso.</a:t>
            </a:r>
          </a:p>
          <a:p>
            <a:pPr lvl="2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3">
                    <a:lumMod val="75000"/>
                  </a:schemeClr>
                </a:solidFill>
              </a:rPr>
              <a:t>Participativo: </a:t>
            </a:r>
            <a:r>
              <a:rPr lang="pt-PT" sz="2000" dirty="0" smtClean="0"/>
              <a:t>Consulta os subordinados e toma em consideração as suas opiniões. </a:t>
            </a:r>
          </a:p>
          <a:p>
            <a:pPr lvl="2"/>
            <a:endParaRPr lang="pt-PT" sz="20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C4B6-1DEC-42FF-ABBD-A553E899597B}" type="slidenum">
              <a:rPr lang="pt-PT"/>
              <a:pPr/>
              <a:t>2</a:t>
            </a:fld>
            <a:endParaRPr lang="pt-PT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66856" cy="4114800"/>
          </a:xfr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 sz="3000" dirty="0" smtClean="0"/>
          </a:p>
          <a:p>
            <a:r>
              <a:rPr lang="en-US" sz="3000" dirty="0" err="1" smtClean="0"/>
              <a:t>Gestão</a:t>
            </a:r>
            <a:r>
              <a:rPr lang="en-US" sz="3000" dirty="0" smtClean="0"/>
              <a:t> </a:t>
            </a:r>
            <a:r>
              <a:rPr lang="en-US" sz="3000" dirty="0"/>
              <a:t>e </a:t>
            </a:r>
            <a:r>
              <a:rPr lang="en-US" sz="3000" dirty="0" err="1"/>
              <a:t>liderança</a:t>
            </a:r>
            <a:endParaRPr lang="en-US" sz="3000" dirty="0"/>
          </a:p>
          <a:p>
            <a:r>
              <a:rPr lang="en-US" sz="3000" dirty="0" err="1"/>
              <a:t>Perspectivas</a:t>
            </a:r>
            <a:r>
              <a:rPr lang="en-US" sz="3000" dirty="0"/>
              <a:t> </a:t>
            </a:r>
            <a:r>
              <a:rPr lang="en-US" sz="3000" dirty="0" err="1"/>
              <a:t>sobre</a:t>
            </a:r>
            <a:r>
              <a:rPr lang="en-US" sz="3000" dirty="0"/>
              <a:t> </a:t>
            </a:r>
            <a:r>
              <a:rPr lang="en-US" sz="3000" dirty="0" err="1"/>
              <a:t>capacidades</a:t>
            </a:r>
            <a:r>
              <a:rPr lang="en-US" sz="3000" dirty="0"/>
              <a:t> </a:t>
            </a:r>
            <a:r>
              <a:rPr lang="en-US" sz="3000" dirty="0" err="1"/>
              <a:t>interpessoais</a:t>
            </a:r>
            <a:endParaRPr lang="en-US" sz="3000" dirty="0"/>
          </a:p>
          <a:p>
            <a:pPr>
              <a:buFontTx/>
              <a:buNone/>
            </a:pPr>
            <a:r>
              <a:rPr lang="en-US" sz="2600" dirty="0"/>
              <a:t>		- </a:t>
            </a:r>
            <a:r>
              <a:rPr lang="en-US" sz="2600" dirty="0" err="1"/>
              <a:t>Traços</a:t>
            </a:r>
            <a:r>
              <a:rPr lang="en-US" sz="2600" dirty="0"/>
              <a:t>, </a:t>
            </a:r>
            <a:r>
              <a:rPr lang="en-US" sz="2600" dirty="0" err="1"/>
              <a:t>comportamentos</a:t>
            </a:r>
            <a:r>
              <a:rPr lang="en-US" sz="2600" dirty="0"/>
              <a:t>, </a:t>
            </a:r>
            <a:r>
              <a:rPr lang="en-US" sz="2600" dirty="0" err="1"/>
              <a:t>contingência</a:t>
            </a:r>
            <a:endParaRPr lang="en-US" sz="2600" dirty="0"/>
          </a:p>
          <a:p>
            <a:r>
              <a:rPr lang="en-US" sz="3000" dirty="0" err="1"/>
              <a:t>Uma</a:t>
            </a:r>
            <a:r>
              <a:rPr lang="en-US" sz="3000" dirty="0"/>
              <a:t> </a:t>
            </a:r>
            <a:r>
              <a:rPr lang="en-US" sz="3000" dirty="0" err="1"/>
              <a:t>perspectiva</a:t>
            </a:r>
            <a:r>
              <a:rPr lang="en-US" sz="3000" dirty="0"/>
              <a:t> do poder</a:t>
            </a:r>
          </a:p>
          <a:p>
            <a:r>
              <a:rPr lang="en-US" sz="3000" dirty="0" err="1"/>
              <a:t>Partilhar</a:t>
            </a:r>
            <a:r>
              <a:rPr lang="en-US" sz="3000" dirty="0"/>
              <a:t> </a:t>
            </a:r>
            <a:r>
              <a:rPr lang="en-US" sz="3000" dirty="0" err="1"/>
              <a:t>aumenta</a:t>
            </a:r>
            <a:r>
              <a:rPr lang="en-US" sz="3000" dirty="0"/>
              <a:t> o poder</a:t>
            </a:r>
          </a:p>
          <a:p>
            <a:r>
              <a:rPr lang="en-US" sz="3000" dirty="0" err="1"/>
              <a:t>Tácticas</a:t>
            </a:r>
            <a:r>
              <a:rPr lang="en-US" sz="3000" dirty="0"/>
              <a:t> </a:t>
            </a:r>
            <a:r>
              <a:rPr lang="en-US" sz="3000" dirty="0" err="1"/>
              <a:t>para</a:t>
            </a:r>
            <a:r>
              <a:rPr lang="en-US" sz="3000" dirty="0"/>
              <a:t> </a:t>
            </a:r>
            <a:r>
              <a:rPr lang="en-US" sz="3000" dirty="0" err="1"/>
              <a:t>influenciar</a:t>
            </a:r>
            <a:r>
              <a:rPr lang="en-US" sz="3000" dirty="0"/>
              <a:t> </a:t>
            </a:r>
            <a:r>
              <a:rPr lang="en-US" sz="3000" dirty="0" err="1"/>
              <a:t>outros</a:t>
            </a:r>
            <a:endParaRPr lang="en-US" sz="30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77200" cy="762000"/>
          </a:xfrm>
          <a:noFill/>
          <a:ln/>
        </p:spPr>
        <p:txBody>
          <a:bodyPr/>
          <a:lstStyle/>
          <a:p>
            <a:r>
              <a:rPr lang="en-US" sz="3000" b="1" dirty="0" err="1" smtClean="0">
                <a:solidFill>
                  <a:schemeClr val="accent2">
                    <a:lumMod val="75000"/>
                  </a:schemeClr>
                </a:solidFill>
              </a:rPr>
              <a:t>Liderança</a:t>
            </a: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sz="3000" b="1" dirty="0" err="1" smtClean="0">
                <a:solidFill>
                  <a:schemeClr val="accent2">
                    <a:lumMod val="75000"/>
                  </a:schemeClr>
                </a:solidFill>
              </a:rPr>
              <a:t>Influência</a:t>
            </a: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 e </a:t>
            </a:r>
            <a:r>
              <a:rPr lang="en-US" sz="3000" b="1" dirty="0">
                <a:solidFill>
                  <a:schemeClr val="accent2">
                    <a:lumMod val="75000"/>
                  </a:schemeClr>
                </a:solidFill>
              </a:rPr>
              <a:t>poder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6021288"/>
            <a:ext cx="9144000" cy="8367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pt-PT" sz="2000" b="1" dirty="0" err="1" smtClean="0"/>
              <a:t>House</a:t>
            </a:r>
            <a:r>
              <a:rPr lang="pt-PT" sz="2000" dirty="0" smtClean="0"/>
              <a:t> defende que o estilo apropriado de liderança vai depender da </a:t>
            </a:r>
            <a:r>
              <a:rPr lang="pt-PT" sz="2000" b="1" dirty="0" smtClean="0"/>
              <a:t>situação</a:t>
            </a:r>
            <a:r>
              <a:rPr lang="pt-PT" sz="2000" dirty="0" smtClean="0"/>
              <a:t>: das </a:t>
            </a:r>
            <a:r>
              <a:rPr lang="pt-PT" sz="2000" b="1" dirty="0" smtClean="0"/>
              <a:t>características dos subordinado </a:t>
            </a:r>
            <a:r>
              <a:rPr lang="pt-PT" sz="2000" dirty="0" smtClean="0"/>
              <a:t>e do </a:t>
            </a:r>
            <a:r>
              <a:rPr lang="pt-PT" sz="2000" b="1" dirty="0" smtClean="0"/>
              <a:t>ambiente trabalho. O estilo de liderança tem </a:t>
            </a:r>
            <a:r>
              <a:rPr lang="pt-PT" sz="2000" dirty="0" smtClean="0"/>
              <a:t>um</a:t>
            </a:r>
            <a:r>
              <a:rPr lang="pt-PT" sz="2000" b="1" dirty="0" smtClean="0"/>
              <a:t> impacto directo nos resultados: </a:t>
            </a:r>
            <a:r>
              <a:rPr lang="pt-PT" sz="2000" dirty="0" smtClean="0"/>
              <a:t>aceitação, satisfação, motivação e performance dos colaboradores.</a:t>
            </a:r>
            <a:endParaRPr lang="pt-PT" sz="2000" dirty="0"/>
          </a:p>
        </p:txBody>
      </p:sp>
      <p:pic>
        <p:nvPicPr>
          <p:cNvPr id="4" name="Picture 7" descr="F:\Powerpoint\Pe_Uk\PE127-Boddy\Final files\Gif\ch14\C14NF005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340768"/>
            <a:ext cx="6455856" cy="4525963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2123728" y="33265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dirty="0" smtClean="0"/>
              <a:t>Modelo </a:t>
            </a:r>
            <a:r>
              <a:rPr lang="pt-PT" sz="3600" dirty="0" err="1" smtClean="0"/>
              <a:t>Path-Goal</a:t>
            </a:r>
            <a:endParaRPr lang="pt-PT" sz="3600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"/>
            <a:ext cx="9144000" cy="4221088"/>
          </a:xfrm>
        </p:spPr>
        <p:txBody>
          <a:bodyPr>
            <a:normAutofit fontScale="92500" lnSpcReduction="10000"/>
          </a:bodyPr>
          <a:lstStyle/>
          <a:p>
            <a:r>
              <a:rPr lang="pt-PT" dirty="0" smtClean="0"/>
              <a:t>Situação depende:</a:t>
            </a:r>
          </a:p>
          <a:p>
            <a:pPr lvl="1"/>
            <a:r>
              <a:rPr lang="pt-PT" dirty="0" smtClean="0"/>
              <a:t>Ambiente trabalho: </a:t>
            </a:r>
          </a:p>
          <a:p>
            <a:pPr lvl="2"/>
            <a:r>
              <a:rPr lang="pt-PT" dirty="0" smtClean="0"/>
              <a:t>Grau de estruturação das tarefas (rotina ou não rotina)</a:t>
            </a:r>
          </a:p>
          <a:p>
            <a:pPr lvl="2"/>
            <a:r>
              <a:rPr lang="pt-PT" dirty="0" smtClean="0"/>
              <a:t>Autoridade formal do sistema (extensão de regras e procedimentos)</a:t>
            </a:r>
          </a:p>
          <a:p>
            <a:pPr lvl="2"/>
            <a:r>
              <a:rPr lang="pt-PT" dirty="0" smtClean="0"/>
              <a:t>Característica do grupo trabalho (qualidade das equipas)</a:t>
            </a:r>
          </a:p>
          <a:p>
            <a:pPr lvl="1"/>
            <a:r>
              <a:rPr lang="pt-PT" dirty="0" smtClean="0"/>
              <a:t>Características subordinados: </a:t>
            </a:r>
          </a:p>
          <a:p>
            <a:pPr lvl="2"/>
            <a:r>
              <a:rPr lang="pt-PT" dirty="0" smtClean="0"/>
              <a:t>Habilidades , necessidades, experiência.</a:t>
            </a:r>
          </a:p>
          <a:p>
            <a:pPr lvl="3"/>
            <a:r>
              <a:rPr lang="pt-PT" dirty="0" smtClean="0"/>
              <a:t>Se os subordinados têm poucas competências ou segurança, é necessário um acompanhamento mais directo;</a:t>
            </a:r>
          </a:p>
          <a:p>
            <a:pPr lvl="3"/>
            <a:r>
              <a:rPr lang="pt-PT" dirty="0" smtClean="0"/>
              <a:t>Se os subordinados preferem direcções claras;</a:t>
            </a:r>
          </a:p>
          <a:p>
            <a:pPr lvl="3"/>
            <a:r>
              <a:rPr lang="pt-PT" dirty="0" smtClean="0"/>
              <a:t>Se os subordinados gostam de ter autonomia e iniciativa, etc.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221088"/>
            <a:ext cx="91440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Estilo Directivo</a:t>
            </a:r>
            <a:r>
              <a:rPr lang="pt-PT" sz="2000" dirty="0" smtClean="0"/>
              <a:t>: quando a tarefa é ambígua ou subordinados com pouca flexibilidade</a:t>
            </a:r>
          </a:p>
          <a:p>
            <a:r>
              <a:rPr lang="pt-PT" sz="2000" b="1" dirty="0" smtClean="0"/>
              <a:t>Estilo Apoiante</a:t>
            </a:r>
            <a:r>
              <a:rPr lang="pt-PT" sz="2000" dirty="0" smtClean="0"/>
              <a:t>: tarefas desagradáveis, repetitivas, frustrantes. Subordinados valorizam a ajuda do líder.</a:t>
            </a:r>
          </a:p>
          <a:p>
            <a:r>
              <a:rPr lang="pt-PT" sz="2000" b="1" dirty="0" smtClean="0"/>
              <a:t>Estilo Orientado para Sucesso</a:t>
            </a:r>
            <a:r>
              <a:rPr lang="pt-PT" sz="2000" dirty="0" smtClean="0"/>
              <a:t>: quando grupo enfrenta tarefas não repetitivas  e ambíguas, que desafiam a sua capacidade – precisam de encorajamento e pressão para atingir objectivos.</a:t>
            </a:r>
          </a:p>
          <a:p>
            <a:r>
              <a:rPr lang="pt-PT" sz="2000" b="1" dirty="0" smtClean="0"/>
              <a:t>Estilo Participativo</a:t>
            </a:r>
            <a:r>
              <a:rPr lang="pt-PT" sz="2000" dirty="0" smtClean="0"/>
              <a:t>: Quando as tarefas são não repetitivas e os subordinados estão confiantes que as conseguem fazer.</a:t>
            </a:r>
          </a:p>
          <a:p>
            <a:endParaRPr lang="pt-PT" sz="2000" dirty="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dirty="0" smtClean="0"/>
              <a:t>Situações que favorecem o estilo participativo e directivo</a:t>
            </a:r>
            <a:endParaRPr lang="pt-PT" sz="3600" dirty="0"/>
          </a:p>
        </p:txBody>
      </p:sp>
      <p:pic>
        <p:nvPicPr>
          <p:cNvPr id="4" name="Picture 7" descr="F:\Powerpoint\Pe_Uk\PE127-Boddy\Final files\Gif\ch14\C14NT004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60848"/>
            <a:ext cx="8229600" cy="290373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C37E5-D422-4D4C-9DDE-B8B842D8AD31}" type="slidenum">
              <a:rPr lang="pt-PT"/>
              <a:pPr/>
              <a:t>23</a:t>
            </a:fld>
            <a:endParaRPr lang="pt-PT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188640"/>
            <a:ext cx="6588224" cy="762000"/>
          </a:xfrm>
          <a:noFill/>
          <a:ln/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chemeClr val="tx1"/>
                </a:solidFill>
              </a:rPr>
              <a:t>Tannembaum</a:t>
            </a:r>
            <a:r>
              <a:rPr lang="en-US" sz="2400" b="1" dirty="0">
                <a:solidFill>
                  <a:schemeClr val="tx1"/>
                </a:solidFill>
              </a:rPr>
              <a:t> and Smith “</a:t>
            </a:r>
            <a:r>
              <a:rPr lang="en-US" sz="2400" b="1" dirty="0" err="1">
                <a:solidFill>
                  <a:schemeClr val="tx1"/>
                </a:solidFill>
              </a:rPr>
              <a:t>continuum”of</a:t>
            </a: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leadership </a:t>
            </a:r>
            <a:r>
              <a:rPr lang="en-US" sz="2400" b="1" dirty="0" err="1">
                <a:solidFill>
                  <a:schemeClr val="tx1"/>
                </a:solidFill>
              </a:rPr>
              <a:t>behaviour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05479" name="Picture 7" descr="C14NF00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76487" y="2166938"/>
            <a:ext cx="6767513" cy="4691062"/>
          </a:xfrm>
          <a:noFill/>
          <a:ln/>
        </p:spPr>
      </p:pic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0" y="0"/>
            <a:ext cx="1908175" cy="68326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pt-PT" i="1" dirty="0"/>
              <a:t>Comportamento</a:t>
            </a:r>
          </a:p>
          <a:p>
            <a:pPr eaLnBrk="0" hangingPunct="0"/>
            <a:r>
              <a:rPr lang="pt-PT" i="1" dirty="0"/>
              <a:t>reflecte 3 forças</a:t>
            </a:r>
          </a:p>
          <a:p>
            <a:pPr eaLnBrk="0" hangingPunct="0">
              <a:buFontTx/>
              <a:buChar char="-"/>
            </a:pPr>
            <a:endParaRPr lang="pt-PT" sz="800" i="1" dirty="0"/>
          </a:p>
          <a:p>
            <a:pPr algn="ctr" eaLnBrk="0" hangingPunct="0"/>
            <a:r>
              <a:rPr lang="pt-PT" b="1" i="1" dirty="0"/>
              <a:t>Gestor (líder</a:t>
            </a:r>
            <a:r>
              <a:rPr lang="pt-PT" i="1" dirty="0"/>
              <a:t>):</a:t>
            </a:r>
          </a:p>
          <a:p>
            <a:pPr eaLnBrk="0" hangingPunct="0">
              <a:buFontTx/>
              <a:buChar char="-"/>
            </a:pPr>
            <a:r>
              <a:rPr lang="pt-PT" i="1" dirty="0"/>
              <a:t>Personalidade</a:t>
            </a:r>
          </a:p>
          <a:p>
            <a:pPr eaLnBrk="0" hangingPunct="0">
              <a:buFontTx/>
              <a:buChar char="-"/>
            </a:pPr>
            <a:r>
              <a:rPr lang="pt-PT" i="1" dirty="0"/>
              <a:t>Valores</a:t>
            </a:r>
          </a:p>
          <a:p>
            <a:pPr eaLnBrk="0" hangingPunct="0">
              <a:buFontTx/>
              <a:buChar char="-"/>
            </a:pPr>
            <a:r>
              <a:rPr lang="pt-PT" i="1" dirty="0"/>
              <a:t>Crenças sobre participação e confiança nos subordinados </a:t>
            </a:r>
          </a:p>
          <a:p>
            <a:pPr eaLnBrk="0" hangingPunct="0">
              <a:buFontTx/>
              <a:buChar char="-"/>
            </a:pPr>
            <a:endParaRPr lang="pt-PT" sz="800" i="1" dirty="0"/>
          </a:p>
          <a:p>
            <a:pPr algn="ctr" eaLnBrk="0" hangingPunct="0"/>
            <a:r>
              <a:rPr lang="pt-PT" i="1" dirty="0"/>
              <a:t> </a:t>
            </a:r>
            <a:r>
              <a:rPr lang="pt-PT" b="1" i="1" dirty="0"/>
              <a:t>Subordinados</a:t>
            </a:r>
            <a:r>
              <a:rPr lang="pt-PT" i="1" dirty="0"/>
              <a:t>:</a:t>
            </a:r>
          </a:p>
          <a:p>
            <a:pPr eaLnBrk="0" hangingPunct="0">
              <a:buFontTx/>
              <a:buChar char="-"/>
            </a:pPr>
            <a:r>
              <a:rPr lang="pt-PT" i="1" dirty="0"/>
              <a:t>Independência, tolerância  à ambiguidade, conhecimento, expectativas…</a:t>
            </a:r>
          </a:p>
          <a:p>
            <a:pPr eaLnBrk="0" hangingPunct="0">
              <a:buFontTx/>
              <a:buChar char="-"/>
            </a:pPr>
            <a:endParaRPr lang="pt-PT" sz="800" i="1" dirty="0"/>
          </a:p>
          <a:p>
            <a:pPr algn="ctr" eaLnBrk="0" hangingPunct="0"/>
            <a:r>
              <a:rPr lang="pt-PT" b="1" i="1" dirty="0"/>
              <a:t>Situação</a:t>
            </a:r>
            <a:r>
              <a:rPr lang="pt-PT" i="1" dirty="0"/>
              <a:t>:</a:t>
            </a:r>
          </a:p>
          <a:p>
            <a:pPr eaLnBrk="0" hangingPunct="0">
              <a:buFontTx/>
              <a:buChar char="-"/>
            </a:pPr>
            <a:r>
              <a:rPr lang="pt-PT" i="1" dirty="0"/>
              <a:t>Normas, dimensão e eficácia grupo, natureza do problema…</a:t>
            </a:r>
          </a:p>
          <a:p>
            <a:pPr eaLnBrk="0" hangingPunct="0">
              <a:buFontTx/>
              <a:buChar char="-"/>
            </a:pPr>
            <a:endParaRPr lang="pt-PT" i="1" dirty="0"/>
          </a:p>
          <a:p>
            <a:pPr eaLnBrk="0" hangingPunct="0">
              <a:buFontTx/>
              <a:buChar char="-"/>
            </a:pPr>
            <a:endParaRPr lang="pt-PT" i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26768" y="1268760"/>
            <a:ext cx="6517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Um Líder percorre diferente caminhos, um </a:t>
            </a:r>
            <a:r>
              <a:rPr lang="pt-PT" dirty="0" err="1" smtClean="0"/>
              <a:t>continuum</a:t>
            </a:r>
            <a:r>
              <a:rPr lang="pt-PT" dirty="0" smtClean="0"/>
              <a:t> de estilos, consoante o contexto – as 3 forças.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525963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buNone/>
            </a:pPr>
            <a:endParaRPr lang="pt-PT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</a:t>
            </a:r>
            <a:r>
              <a:rPr lang="pt-PT" dirty="0" smtClean="0"/>
              <a:t>(</a:t>
            </a:r>
            <a:r>
              <a:rPr lang="pt-PT" dirty="0" err="1" smtClean="0"/>
              <a:t>Bass</a:t>
            </a:r>
            <a:r>
              <a:rPr lang="pt-PT" dirty="0" smtClean="0"/>
              <a:t>, 1985) </a:t>
            </a:r>
          </a:p>
          <a:p>
            <a:r>
              <a:rPr lang="pt-PT" dirty="0" smtClean="0"/>
              <a:t>Os líderes reconhecem as necessidades e desejos dos seus colaboradores, clarificando-lhes como podem satisfazê-las </a:t>
            </a:r>
            <a:r>
              <a:rPr lang="pt-PT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 troca </a:t>
            </a:r>
            <a:r>
              <a:rPr lang="pt-PT" dirty="0" smtClean="0"/>
              <a:t>da execução das tarefas e do desempenho. </a:t>
            </a:r>
          </a:p>
          <a:p>
            <a:r>
              <a:rPr lang="pt-PT" dirty="0" smtClean="0"/>
              <a:t>Envolve a atribuição de recompensas aos seguidores em troca da sua obediência.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>
              <a:buNone/>
            </a:pPr>
            <a:endParaRPr lang="pt-PT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Transformacional </a:t>
            </a:r>
            <a:r>
              <a:rPr lang="pt-PT" dirty="0" smtClean="0"/>
              <a:t>(</a:t>
            </a:r>
            <a:r>
              <a:rPr lang="pt-PT" dirty="0" err="1" smtClean="0"/>
              <a:t>Bass</a:t>
            </a:r>
            <a:r>
              <a:rPr lang="pt-PT" dirty="0" smtClean="0"/>
              <a:t>, 1985)</a:t>
            </a:r>
          </a:p>
          <a:p>
            <a:r>
              <a:rPr lang="pt-PT" dirty="0" smtClean="0"/>
              <a:t>Processo através do qual os líderes fomentam o empenhamento dos colaboradores e os induzem a ultrapassar os seus auto-interesses em prol dos objectivos da organização. </a:t>
            </a:r>
          </a:p>
          <a:p>
            <a:r>
              <a:rPr lang="pt-PT" dirty="0" smtClean="0"/>
              <a:t>É definida em termos de efeito sobre os colaboradores – estes sentem confiança, admiração, lealdade e respeito pelo líder e dispõem-se a executar comportamentos extra-papel.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Bass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defende que os 2 tipos de liderança são distintos, mas complementares: 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Um líder pode utilizá-los em simultâneo;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 recorrer a ambos em diferentes situações:</a:t>
            </a:r>
          </a:p>
          <a:p>
            <a:pPr lvl="1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Transformacional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em períodos de fundação organizacional e de mudança.</a:t>
            </a:r>
          </a:p>
          <a:p>
            <a:pPr lvl="1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Transaccional</a:t>
            </a:r>
            <a:r>
              <a:rPr lang="pt-PT" dirty="0" smtClean="0"/>
              <a:t>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em períodos de evolução lenta e ambientes estáveis.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971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b="1" dirty="0" err="1" smtClean="0"/>
              <a:t>Podsakoff</a:t>
            </a:r>
            <a:r>
              <a:rPr lang="pt-PT" b="1" dirty="0" smtClean="0"/>
              <a:t> </a:t>
            </a:r>
            <a:r>
              <a:rPr lang="pt-PT" dirty="0" smtClean="0"/>
              <a:t>et al. (1990) identificaram 6 dimensões Transformacionais:</a:t>
            </a:r>
          </a:p>
          <a:p>
            <a:pPr>
              <a:buNone/>
            </a:pPr>
            <a:endParaRPr lang="pt-PT" dirty="0" smtClean="0"/>
          </a:p>
          <a:p>
            <a:r>
              <a:rPr lang="pt-PT" b="1" dirty="0" smtClean="0"/>
              <a:t>Identificar e articular uma visão</a:t>
            </a:r>
            <a:r>
              <a:rPr lang="pt-PT" dirty="0" smtClean="0"/>
              <a:t>: é o líder que identifica oportunidades novas e desenvolve, articula e inspira os outros com a sua visão do futuro.</a:t>
            </a:r>
          </a:p>
          <a:p>
            <a:r>
              <a:rPr lang="pt-PT" b="1" dirty="0" smtClean="0"/>
              <a:t>Fornecer um modelo de comportamentos apropriado</a:t>
            </a:r>
            <a:r>
              <a:rPr lang="pt-PT" dirty="0" smtClean="0"/>
              <a:t>: é o comportamento do líder que estabelece um exemplo a ser seguido pelos colaboradores e é consistente com os valores da organização. </a:t>
            </a:r>
          </a:p>
          <a:p>
            <a:r>
              <a:rPr lang="pt-PT" b="1" dirty="0" smtClean="0"/>
              <a:t>Promover a aceitação de objectivos do grupo</a:t>
            </a:r>
            <a:r>
              <a:rPr lang="pt-PT" dirty="0" smtClean="0"/>
              <a:t>: o líder promove a cooperação entre os colaboradores e o trabalho em equipa para conseguir um objectivo comum;</a:t>
            </a:r>
          </a:p>
          <a:p>
            <a:r>
              <a:rPr lang="pt-PT" b="1" dirty="0" smtClean="0"/>
              <a:t>Criar expectativas de desempenho elevado</a:t>
            </a:r>
            <a:r>
              <a:rPr lang="pt-PT" dirty="0" smtClean="0"/>
              <a:t>: líder coloca ao grupo as suas expectativas de excelência, de qualidade e de alto desempenho. </a:t>
            </a:r>
          </a:p>
          <a:p>
            <a:r>
              <a:rPr lang="pt-PT" b="1" dirty="0" smtClean="0"/>
              <a:t>Promover apoio individual</a:t>
            </a:r>
            <a:r>
              <a:rPr lang="pt-PT" dirty="0" smtClean="0"/>
              <a:t>: o líder demonstra respeito pelos os seus colaboradores, pelos seus sentimentos e necessidades pessoais. </a:t>
            </a:r>
          </a:p>
          <a:p>
            <a:r>
              <a:rPr lang="pt-PT" b="1" dirty="0" smtClean="0"/>
              <a:t>Estimulação intelectual</a:t>
            </a:r>
            <a:r>
              <a:rPr lang="pt-PT" dirty="0" smtClean="0"/>
              <a:t>: o líder desafia os colaboradores a repensarem os processos  e modos de execução do trabalho, de forma a aperfeiçoarem o seu desempenho. 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361E-D45F-41EF-BF9C-06CC4C080344}" type="slidenum">
              <a:rPr lang="pt-PT"/>
              <a:pPr/>
              <a:t>28</a:t>
            </a:fld>
            <a:endParaRPr lang="pt-P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noFill/>
          <a:ln/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3600" b="1" dirty="0" err="1">
                <a:solidFill>
                  <a:schemeClr val="bg1">
                    <a:lumMod val="50000"/>
                  </a:schemeClr>
                </a:solidFill>
              </a:rPr>
              <a:t>perspectiva</a:t>
            </a:r>
            <a:r>
              <a:rPr lang="en-US" sz="3600" b="1" dirty="0">
                <a:solidFill>
                  <a:schemeClr val="bg1">
                    <a:lumMod val="50000"/>
                  </a:schemeClr>
                </a:solidFill>
              </a:rPr>
              <a:t> do poder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23528" y="1844824"/>
            <a:ext cx="8568952" cy="4114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latin typeface="Arial Unicode MS" pitchFamily="34" charset="-128"/>
              </a:rPr>
              <a:t>Poder </a:t>
            </a:r>
            <a:r>
              <a:rPr lang="en-GB" sz="2800" dirty="0" err="1">
                <a:latin typeface="Arial Unicode MS" pitchFamily="34" charset="-128"/>
              </a:rPr>
              <a:t>legítimo</a:t>
            </a:r>
            <a:endParaRPr lang="en-GB" sz="28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n-GB" sz="2000" dirty="0">
                <a:latin typeface="Arial Unicode MS" pitchFamily="34" charset="-128"/>
              </a:rPr>
              <a:t>		</a:t>
            </a:r>
            <a:r>
              <a:rPr lang="en-GB" sz="2000" dirty="0" smtClean="0">
                <a:latin typeface="Arial Unicode MS" pitchFamily="34" charset="-128"/>
              </a:rPr>
              <a:t>- Poder </a:t>
            </a:r>
            <a:r>
              <a:rPr lang="en-GB" sz="2000" dirty="0" err="1">
                <a:latin typeface="Arial Unicode MS" pitchFamily="34" charset="-128"/>
              </a:rPr>
              <a:t>relacionado</a:t>
            </a:r>
            <a:r>
              <a:rPr lang="en-GB" sz="2000" dirty="0">
                <a:latin typeface="Arial Unicode MS" pitchFamily="34" charset="-128"/>
              </a:rPr>
              <a:t> com a </a:t>
            </a:r>
            <a:r>
              <a:rPr lang="en-GB" sz="2000" dirty="0" err="1">
                <a:latin typeface="Arial Unicode MS" pitchFamily="34" charset="-128"/>
              </a:rPr>
              <a:t>posição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hierárquica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na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organização</a:t>
            </a:r>
            <a:endParaRPr lang="en-GB" sz="2800" dirty="0">
              <a:latin typeface="Arial Unicode MS" pitchFamily="34" charset="-128"/>
            </a:endParaRPr>
          </a:p>
          <a:p>
            <a:r>
              <a:rPr lang="en-GB" sz="2800" dirty="0">
                <a:latin typeface="Arial Unicode MS" pitchFamily="34" charset="-128"/>
              </a:rPr>
              <a:t>Poder de </a:t>
            </a:r>
            <a:r>
              <a:rPr lang="en-GB" sz="2800" dirty="0" err="1">
                <a:latin typeface="Arial Unicode MS" pitchFamily="34" charset="-128"/>
              </a:rPr>
              <a:t>atribuir</a:t>
            </a:r>
            <a:r>
              <a:rPr lang="en-GB" sz="2800" dirty="0">
                <a:latin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</a:rPr>
              <a:t>recompensas</a:t>
            </a:r>
            <a:endParaRPr lang="en-GB" sz="2800" dirty="0">
              <a:latin typeface="Arial Unicode MS" pitchFamily="34" charset="-128"/>
            </a:endParaRPr>
          </a:p>
          <a:p>
            <a:pPr>
              <a:buFontTx/>
              <a:buNone/>
            </a:pPr>
            <a:r>
              <a:rPr lang="en-GB" sz="2000" dirty="0">
                <a:latin typeface="Arial Unicode MS" pitchFamily="34" charset="-128"/>
              </a:rPr>
              <a:t>		- </a:t>
            </a:r>
            <a:r>
              <a:rPr lang="en-GB" sz="2000" dirty="0" smtClean="0">
                <a:latin typeface="Arial Unicode MS" pitchFamily="34" charset="-128"/>
              </a:rPr>
              <a:t>Poder de </a:t>
            </a:r>
            <a:r>
              <a:rPr lang="en-GB" sz="2000" dirty="0" err="1" smtClean="0">
                <a:latin typeface="Arial Unicode MS" pitchFamily="34" charset="-128"/>
              </a:rPr>
              <a:t>dar</a:t>
            </a:r>
            <a:r>
              <a:rPr lang="en-GB" sz="2000" dirty="0" smtClean="0">
                <a:latin typeface="Arial Unicode MS" pitchFamily="34" charset="-128"/>
              </a:rPr>
              <a:t> </a:t>
            </a:r>
            <a:r>
              <a:rPr lang="en-GB" sz="2000" dirty="0" err="1" smtClean="0">
                <a:latin typeface="Arial Unicode MS" pitchFamily="34" charset="-128"/>
              </a:rPr>
              <a:t>benefícios</a:t>
            </a:r>
            <a:r>
              <a:rPr lang="en-GB" sz="2000" dirty="0" smtClean="0">
                <a:latin typeface="Arial Unicode MS" pitchFamily="34" charset="-128"/>
              </a:rPr>
              <a:t> </a:t>
            </a:r>
            <a:r>
              <a:rPr lang="en-GB" sz="2000" dirty="0" err="1" smtClean="0">
                <a:latin typeface="Arial Unicode MS" pitchFamily="34" charset="-128"/>
              </a:rPr>
              <a:t>ou</a:t>
            </a:r>
            <a:r>
              <a:rPr lang="en-GB" sz="2000" dirty="0" smtClean="0">
                <a:latin typeface="Arial Unicode MS" pitchFamily="34" charset="-128"/>
              </a:rPr>
              <a:t> </a:t>
            </a:r>
            <a:r>
              <a:rPr lang="en-GB" sz="2000" dirty="0" err="1" smtClean="0">
                <a:latin typeface="Arial Unicode MS" pitchFamily="34" charset="-128"/>
              </a:rPr>
              <a:t>recompensas</a:t>
            </a:r>
            <a:r>
              <a:rPr lang="en-GB" sz="2000" dirty="0" smtClean="0">
                <a:latin typeface="Arial Unicode MS" pitchFamily="34" charset="-128"/>
              </a:rPr>
              <a:t> (</a:t>
            </a:r>
            <a:r>
              <a:rPr lang="en-GB" sz="2000" dirty="0" err="1" smtClean="0">
                <a:latin typeface="Arial Unicode MS" pitchFamily="34" charset="-128"/>
              </a:rPr>
              <a:t>dinheiro</a:t>
            </a:r>
            <a:r>
              <a:rPr lang="en-GB" sz="2000" dirty="0">
                <a:latin typeface="Arial Unicode MS" pitchFamily="34" charset="-128"/>
              </a:rPr>
              <a:t>, </a:t>
            </a:r>
            <a:r>
              <a:rPr lang="en-GB" sz="2000" dirty="0" err="1" smtClean="0">
                <a:latin typeface="Arial Unicode MS" pitchFamily="34" charset="-128"/>
              </a:rPr>
              <a:t>prémios</a:t>
            </a:r>
            <a:r>
              <a:rPr lang="en-GB" sz="2000" dirty="0" smtClean="0">
                <a:latin typeface="Arial Unicode MS" pitchFamily="34" charset="-128"/>
              </a:rPr>
              <a:t>, trabalho </a:t>
            </a:r>
            <a:r>
              <a:rPr lang="en-GB" sz="2000" dirty="0" err="1">
                <a:latin typeface="Arial Unicode MS" pitchFamily="34" charset="-128"/>
              </a:rPr>
              <a:t>mais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interessante</a:t>
            </a:r>
            <a:r>
              <a:rPr lang="en-GB" sz="2000" dirty="0">
                <a:latin typeface="Arial Unicode MS" pitchFamily="34" charset="-128"/>
              </a:rPr>
              <a:t>, tempo de </a:t>
            </a:r>
            <a:r>
              <a:rPr lang="en-GB" sz="2000" dirty="0" err="1" smtClean="0">
                <a:latin typeface="Arial Unicode MS" pitchFamily="34" charset="-128"/>
              </a:rPr>
              <a:t>lazer</a:t>
            </a:r>
            <a:r>
              <a:rPr lang="en-GB" sz="2000" dirty="0" smtClean="0">
                <a:latin typeface="Arial Unicode MS" pitchFamily="34" charset="-128"/>
              </a:rPr>
              <a:t>, etc.) </a:t>
            </a:r>
            <a:endParaRPr lang="en-GB" sz="2000" dirty="0">
              <a:latin typeface="Arial Unicode MS" pitchFamily="34" charset="-128"/>
            </a:endParaRPr>
          </a:p>
          <a:p>
            <a:r>
              <a:rPr lang="en-GB" sz="2800" dirty="0">
                <a:latin typeface="Arial Unicode MS" pitchFamily="34" charset="-128"/>
              </a:rPr>
              <a:t>Poder </a:t>
            </a:r>
            <a:r>
              <a:rPr lang="en-GB" sz="2800" dirty="0" err="1">
                <a:latin typeface="Arial Unicode MS" pitchFamily="34" charset="-128"/>
              </a:rPr>
              <a:t>coercivo</a:t>
            </a:r>
            <a:endParaRPr lang="en-GB" sz="2800" dirty="0">
              <a:latin typeface="Arial Unicode MS" pitchFamily="34" charset="-128"/>
            </a:endParaRPr>
          </a:p>
          <a:p>
            <a:pPr lvl="1">
              <a:buFontTx/>
              <a:buNone/>
            </a:pPr>
            <a:r>
              <a:rPr lang="en-GB" sz="2400" dirty="0">
                <a:latin typeface="Arial Unicode MS" pitchFamily="34" charset="-128"/>
              </a:rPr>
              <a:t>		</a:t>
            </a:r>
            <a:r>
              <a:rPr lang="en-GB" sz="2100" dirty="0">
                <a:latin typeface="Arial Unicode MS" pitchFamily="34" charset="-128"/>
              </a:rPr>
              <a:t>- </a:t>
            </a:r>
            <a:r>
              <a:rPr lang="en-GB" sz="2100" dirty="0" smtClean="0">
                <a:latin typeface="Arial Unicode MS" pitchFamily="34" charset="-128"/>
              </a:rPr>
              <a:t>Poder que tem de </a:t>
            </a:r>
            <a:r>
              <a:rPr lang="en-GB" sz="2100" dirty="0" err="1" smtClean="0">
                <a:latin typeface="Arial Unicode MS" pitchFamily="34" charset="-128"/>
              </a:rPr>
              <a:t>punir</a:t>
            </a:r>
            <a:r>
              <a:rPr lang="en-GB" sz="2100" dirty="0" smtClean="0">
                <a:latin typeface="Arial Unicode MS" pitchFamily="34" charset="-128"/>
              </a:rPr>
              <a:t>, </a:t>
            </a:r>
            <a:r>
              <a:rPr lang="en-GB" sz="2100" dirty="0" err="1" smtClean="0">
                <a:latin typeface="Arial Unicode MS" pitchFamily="34" charset="-128"/>
              </a:rPr>
              <a:t>controlar</a:t>
            </a:r>
            <a:r>
              <a:rPr lang="en-GB" sz="2100" dirty="0" smtClean="0">
                <a:latin typeface="Arial Unicode MS" pitchFamily="34" charset="-128"/>
              </a:rPr>
              <a:t>, </a:t>
            </a:r>
            <a:r>
              <a:rPr lang="en-GB" sz="2100" dirty="0" err="1" smtClean="0">
                <a:latin typeface="Arial Unicode MS" pitchFamily="34" charset="-128"/>
              </a:rPr>
              <a:t>despedir</a:t>
            </a:r>
            <a:r>
              <a:rPr lang="en-GB" sz="2100" dirty="0" smtClean="0">
                <a:latin typeface="Arial Unicode MS" pitchFamily="34" charset="-128"/>
              </a:rPr>
              <a:t>... </a:t>
            </a:r>
            <a:endParaRPr lang="en-GB" sz="2100" dirty="0">
              <a:latin typeface="Arial Unicode MS" pitchFamily="34" charset="-128"/>
            </a:endParaRPr>
          </a:p>
          <a:p>
            <a:r>
              <a:rPr lang="en-GB" sz="2800" dirty="0">
                <a:latin typeface="Arial Unicode MS" pitchFamily="34" charset="-128"/>
              </a:rPr>
              <a:t>Poder </a:t>
            </a:r>
            <a:r>
              <a:rPr lang="en-GB" sz="2800" dirty="0" err="1">
                <a:latin typeface="Arial Unicode MS" pitchFamily="34" charset="-128"/>
              </a:rPr>
              <a:t>referencial</a:t>
            </a:r>
            <a:r>
              <a:rPr lang="en-GB" sz="2800" dirty="0">
                <a:latin typeface="Arial Unicode MS" pitchFamily="34" charset="-128"/>
              </a:rPr>
              <a:t> </a:t>
            </a:r>
            <a:r>
              <a:rPr lang="en-GB" sz="2400" dirty="0">
                <a:latin typeface="Arial Unicode MS" pitchFamily="34" charset="-128"/>
              </a:rPr>
              <a:t>(</a:t>
            </a:r>
            <a:r>
              <a:rPr lang="en-GB" sz="2400" dirty="0" err="1">
                <a:latin typeface="Arial Unicode MS" pitchFamily="34" charset="-128"/>
              </a:rPr>
              <a:t>carismático</a:t>
            </a:r>
            <a:r>
              <a:rPr lang="en-GB" sz="2400" dirty="0">
                <a:latin typeface="Arial Unicode MS" pitchFamily="34" charset="-128"/>
              </a:rPr>
              <a:t>, </a:t>
            </a:r>
            <a:r>
              <a:rPr lang="en-GB" sz="2400" dirty="0" err="1">
                <a:latin typeface="Arial Unicode MS" pitchFamily="34" charset="-128"/>
              </a:rPr>
              <a:t>exemplo</a:t>
            </a:r>
            <a:r>
              <a:rPr lang="en-GB" sz="2400" dirty="0">
                <a:latin typeface="Arial Unicode MS" pitchFamily="34" charset="-128"/>
              </a:rPr>
              <a:t> a </a:t>
            </a:r>
            <a:r>
              <a:rPr lang="en-GB" sz="2400" dirty="0" err="1">
                <a:latin typeface="Arial Unicode MS" pitchFamily="34" charset="-128"/>
              </a:rPr>
              <a:t>seguir</a:t>
            </a:r>
            <a:r>
              <a:rPr lang="en-GB" sz="2400" dirty="0">
                <a:latin typeface="Arial Unicode MS" pitchFamily="34" charset="-128"/>
              </a:rPr>
              <a:t>)</a:t>
            </a:r>
          </a:p>
          <a:p>
            <a:pPr lvl="2">
              <a:buFontTx/>
              <a:buNone/>
            </a:pPr>
            <a:r>
              <a:rPr lang="en-GB" sz="2000" dirty="0">
                <a:latin typeface="Arial Unicode MS" pitchFamily="34" charset="-128"/>
              </a:rPr>
              <a:t>- </a:t>
            </a:r>
            <a:r>
              <a:rPr lang="en-GB" sz="2000" dirty="0" smtClean="0">
                <a:latin typeface="Arial Unicode MS" pitchFamily="34" charset="-128"/>
              </a:rPr>
              <a:t>Poder </a:t>
            </a:r>
            <a:r>
              <a:rPr lang="en-GB" sz="2000" dirty="0" err="1" smtClean="0">
                <a:latin typeface="Arial Unicode MS" pitchFamily="34" charset="-128"/>
              </a:rPr>
              <a:t>advém</a:t>
            </a:r>
            <a:r>
              <a:rPr lang="en-GB" sz="2000" dirty="0" smtClean="0">
                <a:latin typeface="Arial Unicode MS" pitchFamily="34" charset="-128"/>
              </a:rPr>
              <a:t> de </a:t>
            </a:r>
            <a:r>
              <a:rPr lang="en-GB" sz="2000" dirty="0" err="1" smtClean="0">
                <a:latin typeface="Arial Unicode MS" pitchFamily="34" charset="-128"/>
              </a:rPr>
              <a:t>características</a:t>
            </a:r>
            <a:r>
              <a:rPr lang="en-GB" sz="2000" dirty="0" smtClean="0">
                <a:latin typeface="Arial Unicode MS" pitchFamily="34" charset="-128"/>
              </a:rPr>
              <a:t> </a:t>
            </a:r>
            <a:r>
              <a:rPr lang="en-GB" sz="2000" dirty="0">
                <a:latin typeface="Arial Unicode MS" pitchFamily="34" charset="-128"/>
              </a:rPr>
              <a:t>do </a:t>
            </a:r>
            <a:r>
              <a:rPr lang="en-GB" sz="2000" dirty="0" err="1">
                <a:latin typeface="Arial Unicode MS" pitchFamily="34" charset="-128"/>
              </a:rPr>
              <a:t>líder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atractivas</a:t>
            </a:r>
            <a:r>
              <a:rPr lang="en-GB" sz="2000" dirty="0">
                <a:latin typeface="Arial Unicode MS" pitchFamily="34" charset="-128"/>
              </a:rPr>
              <a:t> </a:t>
            </a:r>
            <a:r>
              <a:rPr lang="en-GB" sz="2000" dirty="0" err="1">
                <a:latin typeface="Arial Unicode MS" pitchFamily="34" charset="-128"/>
              </a:rPr>
              <a:t>para</a:t>
            </a:r>
            <a:r>
              <a:rPr lang="en-GB" sz="2000" dirty="0">
                <a:latin typeface="Arial Unicode MS" pitchFamily="34" charset="-128"/>
              </a:rPr>
              <a:t> o </a:t>
            </a:r>
            <a:r>
              <a:rPr lang="en-GB" sz="2000" dirty="0" err="1">
                <a:latin typeface="Arial Unicode MS" pitchFamily="34" charset="-128"/>
              </a:rPr>
              <a:t>subordinado</a:t>
            </a:r>
            <a:endParaRPr lang="en-GB" sz="2000" dirty="0">
              <a:latin typeface="Arial Unicode MS" pitchFamily="34" charset="-128"/>
            </a:endParaRPr>
          </a:p>
          <a:p>
            <a:r>
              <a:rPr lang="en-GB" sz="2800" dirty="0" err="1">
                <a:latin typeface="Arial Unicode MS" pitchFamily="34" charset="-128"/>
              </a:rPr>
              <a:t>Competência</a:t>
            </a:r>
            <a:endParaRPr lang="en-GB" sz="2800" dirty="0">
              <a:latin typeface="Arial Unicode MS" pitchFamily="34" charset="-128"/>
            </a:endParaRPr>
          </a:p>
          <a:p>
            <a:pPr lvl="1">
              <a:buFontTx/>
              <a:buNone/>
            </a:pPr>
            <a:r>
              <a:rPr lang="en-GB" sz="2400" dirty="0">
                <a:latin typeface="Arial Unicode MS" pitchFamily="34" charset="-128"/>
              </a:rPr>
              <a:t>	  </a:t>
            </a:r>
            <a:r>
              <a:rPr lang="en-GB" sz="2100" dirty="0">
                <a:latin typeface="Arial Unicode MS" pitchFamily="34" charset="-128"/>
              </a:rPr>
              <a:t>- </a:t>
            </a:r>
            <a:r>
              <a:rPr lang="en-GB" sz="2100" dirty="0" smtClean="0">
                <a:latin typeface="Arial Unicode MS" pitchFamily="34" charset="-128"/>
              </a:rPr>
              <a:t>Poder </a:t>
            </a:r>
            <a:r>
              <a:rPr lang="en-GB" sz="2100" dirty="0" err="1" smtClean="0">
                <a:latin typeface="Arial Unicode MS" pitchFamily="34" charset="-128"/>
              </a:rPr>
              <a:t>advém</a:t>
            </a:r>
            <a:r>
              <a:rPr lang="en-GB" sz="2100" dirty="0" smtClean="0">
                <a:latin typeface="Arial Unicode MS" pitchFamily="34" charset="-128"/>
              </a:rPr>
              <a:t> dos </a:t>
            </a:r>
            <a:r>
              <a:rPr lang="en-GB" sz="2100" dirty="0" err="1" smtClean="0">
                <a:latin typeface="Arial Unicode MS" pitchFamily="34" charset="-128"/>
              </a:rPr>
              <a:t>conhecimentos</a:t>
            </a:r>
            <a:r>
              <a:rPr lang="en-GB" sz="2100" dirty="0" smtClean="0">
                <a:latin typeface="Arial Unicode MS" pitchFamily="34" charset="-128"/>
              </a:rPr>
              <a:t> e competências </a:t>
            </a:r>
            <a:r>
              <a:rPr lang="en-GB" sz="2100" dirty="0">
                <a:latin typeface="Arial Unicode MS" pitchFamily="34" charset="-128"/>
              </a:rPr>
              <a:t>(skills</a:t>
            </a:r>
            <a:r>
              <a:rPr lang="en-GB" sz="2100" dirty="0" smtClean="0">
                <a:latin typeface="Arial Unicode MS" pitchFamily="34" charset="-128"/>
              </a:rPr>
              <a:t>) do </a:t>
            </a:r>
            <a:r>
              <a:rPr lang="en-GB" sz="2100" dirty="0" err="1" smtClean="0">
                <a:latin typeface="Arial Unicode MS" pitchFamily="34" charset="-128"/>
              </a:rPr>
              <a:t>líder</a:t>
            </a:r>
            <a:r>
              <a:rPr lang="en-GB" sz="2100" dirty="0" smtClean="0">
                <a:latin typeface="Arial Unicode MS" pitchFamily="34" charset="-128"/>
              </a:rPr>
              <a:t>.</a:t>
            </a:r>
            <a:endParaRPr lang="en-GB" sz="2100" b="1" dirty="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0" y="735013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pt-PT" sz="2200" b="1" dirty="0" smtClean="0"/>
          </a:p>
          <a:p>
            <a:pPr eaLnBrk="0" hangingPunct="0"/>
            <a:r>
              <a:rPr lang="pt-PT" sz="3200" b="1" dirty="0" smtClean="0">
                <a:solidFill>
                  <a:schemeClr val="bg1">
                    <a:lumMod val="50000"/>
                  </a:schemeClr>
                </a:solidFill>
              </a:rPr>
              <a:t>As </a:t>
            </a:r>
            <a:r>
              <a:rPr lang="pt-PT" sz="3200" b="1" dirty="0">
                <a:solidFill>
                  <a:schemeClr val="bg1">
                    <a:lumMod val="50000"/>
                  </a:schemeClr>
                </a:solidFill>
              </a:rPr>
              <a:t>fontes de poder </a:t>
            </a:r>
            <a:r>
              <a:rPr lang="pt-PT" sz="2200" b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pt-PT" sz="2200" b="1" dirty="0" err="1">
                <a:solidFill>
                  <a:schemeClr val="bg1">
                    <a:lumMod val="50000"/>
                  </a:schemeClr>
                </a:solidFill>
              </a:rPr>
              <a:t>French</a:t>
            </a:r>
            <a:r>
              <a:rPr lang="pt-PT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PT" sz="2200" b="1" dirty="0" err="1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pt-PT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t-PT" sz="2200" b="1" dirty="0" err="1">
                <a:solidFill>
                  <a:schemeClr val="bg1">
                    <a:lumMod val="50000"/>
                  </a:schemeClr>
                </a:solidFill>
              </a:rPr>
              <a:t>Raven</a:t>
            </a:r>
            <a:r>
              <a:rPr lang="pt-PT" sz="2200" b="1" dirty="0">
                <a:solidFill>
                  <a:schemeClr val="bg1">
                    <a:lumMod val="50000"/>
                  </a:schemeClr>
                </a:solidFill>
              </a:rPr>
              <a:t>, 1959) </a:t>
            </a:r>
            <a:r>
              <a:rPr lang="pt-PT" sz="2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pt-PT" sz="2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143750" y="709613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pt-PT" sz="3000" b="1"/>
          </a:p>
        </p:txBody>
      </p:sp>
      <p:sp>
        <p:nvSpPr>
          <p:cNvPr id="7" name="CaixaDeTexto 6"/>
          <p:cNvSpPr txBox="1"/>
          <p:nvPr/>
        </p:nvSpPr>
        <p:spPr>
          <a:xfrm>
            <a:off x="395536" y="609329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pt-PT" sz="2800" b="1" i="1" dirty="0" smtClean="0">
                <a:solidFill>
                  <a:schemeClr val="accent2">
                    <a:lumMod val="75000"/>
                  </a:schemeClr>
                </a:solidFill>
              </a:rPr>
              <a:t>Influência depende do poder da pessoa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5963"/>
            <a:ext cx="8229600" cy="579437"/>
          </a:xfrm>
        </p:spPr>
        <p:txBody>
          <a:bodyPr/>
          <a:lstStyle/>
          <a:p>
            <a:r>
              <a:rPr lang="en-US" sz="3200"/>
              <a:t>Personal and positional (Hales, 2001)  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04800" y="5867400"/>
            <a:ext cx="85344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200"/>
              <a:t>Table 14.5</a:t>
            </a:r>
            <a:r>
              <a:rPr lang="en-GB"/>
              <a:t>  </a:t>
            </a:r>
            <a:r>
              <a:rPr lang="en-US"/>
              <a:t>Personal and positional sources of power</a:t>
            </a:r>
          </a:p>
          <a:p>
            <a:pPr algn="l" eaLnBrk="0" hangingPunct="0">
              <a:spcBef>
                <a:spcPct val="50000"/>
              </a:spcBef>
            </a:pPr>
            <a:r>
              <a:rPr lang="en-US" sz="800" i="1"/>
              <a:t>Source</a:t>
            </a:r>
            <a:r>
              <a:rPr lang="en-US" sz="800"/>
              <a:t>: Based on Hales (2001)</a:t>
            </a:r>
          </a:p>
        </p:txBody>
      </p:sp>
      <p:pic>
        <p:nvPicPr>
          <p:cNvPr id="97286" name="Picture 6" descr="F:\Powerpoint\Pe_Uk\PE127-Boddy\Final files\Gif\ch14\C14NT0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163" y="1420813"/>
            <a:ext cx="7559675" cy="4371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F5043-EA81-4E26-9FEB-F952439E5B46}" type="slidenum">
              <a:rPr lang="pt-PT"/>
              <a:pPr/>
              <a:t>3</a:t>
            </a:fld>
            <a:endParaRPr lang="pt-PT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/>
          <a:lstStyle/>
          <a:p>
            <a:r>
              <a:rPr lang="en-US" sz="3000" b="1">
                <a:solidFill>
                  <a:schemeClr val="tx1"/>
                </a:solidFill>
              </a:rPr>
              <a:t>Porquê estudar o processo de influência?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013920"/>
          </a:xfrm>
          <a:solidFill>
            <a:schemeClr val="accent1">
              <a:lumMod val="20000"/>
              <a:lumOff val="80000"/>
            </a:schemeClr>
          </a:solidFill>
          <a:ln/>
        </p:spPr>
        <p:txBody>
          <a:bodyPr>
            <a:normAutofit lnSpcReduction="10000"/>
          </a:bodyPr>
          <a:lstStyle/>
          <a:p>
            <a:pPr marL="290513" indent="-290513"/>
            <a:r>
              <a:rPr lang="en-US" sz="2800" dirty="0" err="1"/>
              <a:t>Gerir</a:t>
            </a:r>
            <a:r>
              <a:rPr lang="en-US" sz="2800" dirty="0"/>
              <a:t> </a:t>
            </a:r>
            <a:r>
              <a:rPr lang="en-US" sz="2800" dirty="0" err="1"/>
              <a:t>depende</a:t>
            </a:r>
            <a:r>
              <a:rPr lang="en-US" sz="2800" dirty="0"/>
              <a:t> da </a:t>
            </a:r>
            <a:r>
              <a:rPr lang="en-US" sz="2800" dirty="0" err="1"/>
              <a:t>capacidade</a:t>
            </a:r>
            <a:r>
              <a:rPr lang="en-US" sz="2800" dirty="0"/>
              <a:t> de </a:t>
            </a:r>
            <a:r>
              <a:rPr lang="en-US" sz="2800" dirty="0" err="1"/>
              <a:t>influenciar</a:t>
            </a:r>
            <a:r>
              <a:rPr lang="en-US" sz="2800" dirty="0"/>
              <a:t> </a:t>
            </a:r>
            <a:r>
              <a:rPr lang="en-US" sz="2800" dirty="0" err="1"/>
              <a:t>outros</a:t>
            </a:r>
            <a:r>
              <a:rPr lang="en-US" sz="2800" dirty="0"/>
              <a:t> (</a:t>
            </a:r>
            <a:r>
              <a:rPr lang="en-US" sz="2800" dirty="0" err="1"/>
              <a:t>colegas</a:t>
            </a:r>
            <a:r>
              <a:rPr lang="en-US" sz="2800" dirty="0"/>
              <a:t>, subordinados, </a:t>
            </a:r>
            <a:r>
              <a:rPr lang="en-US" sz="2800" dirty="0" err="1"/>
              <a:t>superiores</a:t>
            </a:r>
            <a:r>
              <a:rPr lang="en-US" sz="2800" dirty="0"/>
              <a:t>, pessoas </a:t>
            </a:r>
            <a:r>
              <a:rPr lang="en-US" sz="2800" dirty="0" err="1"/>
              <a:t>exteriores</a:t>
            </a:r>
            <a:r>
              <a:rPr lang="en-US" sz="2800" dirty="0"/>
              <a:t> à </a:t>
            </a:r>
            <a:r>
              <a:rPr lang="en-US" sz="2800" dirty="0" err="1"/>
              <a:t>organização</a:t>
            </a:r>
            <a:r>
              <a:rPr lang="en-US" sz="2800" dirty="0"/>
              <a:t>)</a:t>
            </a:r>
          </a:p>
          <a:p>
            <a:pPr marL="290513" indent="-290513">
              <a:buFontTx/>
              <a:buNone/>
            </a:pPr>
            <a:r>
              <a:rPr lang="en-US" sz="2400" dirty="0"/>
              <a:t>		- </a:t>
            </a:r>
            <a:r>
              <a:rPr lang="en-US" sz="2400" dirty="0" err="1"/>
              <a:t>Recursos</a:t>
            </a:r>
            <a:r>
              <a:rPr lang="en-US" sz="2400" dirty="0"/>
              <a:t>, </a:t>
            </a:r>
            <a:r>
              <a:rPr lang="en-US" sz="2400" dirty="0" err="1"/>
              <a:t>transformação</a:t>
            </a:r>
            <a:r>
              <a:rPr lang="en-US" sz="2400" dirty="0"/>
              <a:t>, </a:t>
            </a:r>
            <a:r>
              <a:rPr lang="en-US" sz="2400" dirty="0" err="1"/>
              <a:t>resultados</a:t>
            </a:r>
            <a:endParaRPr lang="en-US" sz="2400" dirty="0"/>
          </a:p>
          <a:p>
            <a:pPr marL="290513" indent="-290513"/>
            <a:endParaRPr lang="en-US" sz="2800" dirty="0" smtClean="0"/>
          </a:p>
          <a:p>
            <a:pPr marL="290513" indent="-290513"/>
            <a:r>
              <a:rPr lang="en-US" sz="2800" dirty="0" err="1" smtClean="0"/>
              <a:t>Compreender</a:t>
            </a:r>
            <a:r>
              <a:rPr lang="en-US" sz="2800" dirty="0" smtClean="0"/>
              <a:t> </a:t>
            </a:r>
            <a:r>
              <a:rPr lang="en-US" sz="2800" dirty="0"/>
              <a:t>os </a:t>
            </a:r>
            <a:r>
              <a:rPr lang="en-US" sz="2800" dirty="0" err="1"/>
              <a:t>vários</a:t>
            </a:r>
            <a:r>
              <a:rPr lang="en-US" sz="2800" dirty="0"/>
              <a:t> </a:t>
            </a:r>
            <a:r>
              <a:rPr lang="en-US" sz="2800" dirty="0" err="1"/>
              <a:t>modelos</a:t>
            </a:r>
            <a:r>
              <a:rPr lang="en-US" sz="2800" dirty="0"/>
              <a:t> </a:t>
            </a:r>
            <a:r>
              <a:rPr lang="en-US" sz="2800" dirty="0" err="1"/>
              <a:t>ajuda</a:t>
            </a:r>
            <a:r>
              <a:rPr lang="en-US" sz="2800" dirty="0"/>
              <a:t> a:</a:t>
            </a:r>
            <a:r>
              <a:rPr lang="en-US" sz="2400" dirty="0"/>
              <a:t>		</a:t>
            </a:r>
            <a:endParaRPr lang="en-US" sz="2400" dirty="0" smtClean="0"/>
          </a:p>
          <a:p>
            <a:pPr marL="690563" lvl="1" indent="-290513">
              <a:buNone/>
            </a:pPr>
            <a:r>
              <a:rPr lang="en-US" sz="2000" dirty="0" smtClean="0"/>
              <a:t>- </a:t>
            </a:r>
            <a:r>
              <a:rPr lang="en-US" sz="2000" dirty="0" err="1"/>
              <a:t>Escolher</a:t>
            </a:r>
            <a:r>
              <a:rPr lang="en-US" sz="2000" dirty="0"/>
              <a:t> a </a:t>
            </a:r>
            <a:r>
              <a:rPr lang="en-US" sz="2000" dirty="0" err="1"/>
              <a:t>perspectiva</a:t>
            </a:r>
            <a:r>
              <a:rPr lang="en-US" sz="2000" dirty="0"/>
              <a:t> </a:t>
            </a:r>
            <a:r>
              <a:rPr lang="en-US" sz="2000" dirty="0" err="1"/>
              <a:t>adequada</a:t>
            </a:r>
            <a:r>
              <a:rPr lang="en-US" sz="2000" dirty="0"/>
              <a:t> </a:t>
            </a:r>
            <a:r>
              <a:rPr lang="en-US" sz="2000" dirty="0" err="1"/>
              <a:t>ao</a:t>
            </a:r>
            <a:r>
              <a:rPr lang="en-US" sz="2000" dirty="0"/>
              <a:t> </a:t>
            </a:r>
            <a:r>
              <a:rPr lang="en-US" sz="2000" dirty="0" err="1"/>
              <a:t>contexto</a:t>
            </a:r>
            <a:r>
              <a:rPr lang="en-US" sz="2000" dirty="0"/>
              <a:t> (</a:t>
            </a:r>
            <a:r>
              <a:rPr lang="en-US" sz="2000" dirty="0" err="1"/>
              <a:t>líder</a:t>
            </a:r>
            <a:r>
              <a:rPr lang="en-US" sz="2000" dirty="0"/>
              <a:t>)</a:t>
            </a:r>
          </a:p>
          <a:p>
            <a:pPr marL="290513" indent="-290513">
              <a:buFontTx/>
              <a:buNone/>
            </a:pPr>
            <a:r>
              <a:rPr lang="en-US" sz="2400" dirty="0"/>
              <a:t>	</a:t>
            </a:r>
            <a:r>
              <a:rPr lang="en-US" sz="2000" dirty="0" smtClean="0"/>
              <a:t>- </a:t>
            </a:r>
            <a:r>
              <a:rPr lang="en-US" sz="2000" dirty="0" err="1"/>
              <a:t>Identificar</a:t>
            </a:r>
            <a:r>
              <a:rPr lang="en-US" sz="2000" dirty="0"/>
              <a:t> </a:t>
            </a:r>
            <a:r>
              <a:rPr lang="en-US" sz="2000" dirty="0" err="1"/>
              <a:t>perspectiva</a:t>
            </a:r>
            <a:r>
              <a:rPr lang="en-US" sz="2000" dirty="0"/>
              <a:t> e </a:t>
            </a:r>
            <a:r>
              <a:rPr lang="en-US" sz="2000" dirty="0" err="1"/>
              <a:t>decidir</a:t>
            </a:r>
            <a:r>
              <a:rPr lang="en-US" sz="2000" dirty="0"/>
              <a:t> </a:t>
            </a:r>
            <a:r>
              <a:rPr lang="en-US" sz="2000" dirty="0" err="1"/>
              <a:t>resposta</a:t>
            </a:r>
            <a:r>
              <a:rPr lang="en-US" sz="2000" dirty="0"/>
              <a:t> (</a:t>
            </a:r>
            <a:r>
              <a:rPr lang="en-US" sz="2000" dirty="0" err="1"/>
              <a:t>subordinado</a:t>
            </a:r>
            <a:r>
              <a:rPr lang="en-US" sz="2000" dirty="0"/>
              <a:t>)</a:t>
            </a:r>
          </a:p>
          <a:p>
            <a:pPr marL="290513" indent="-290513"/>
            <a:endParaRPr lang="en-US" sz="2800" dirty="0" smtClean="0"/>
          </a:p>
          <a:p>
            <a:pPr marL="290513" indent="-290513"/>
            <a:r>
              <a:rPr lang="en-US" sz="2800" dirty="0" err="1" smtClean="0"/>
              <a:t>Compreender</a:t>
            </a:r>
            <a:r>
              <a:rPr lang="en-US" sz="2800" dirty="0" smtClean="0"/>
              <a:t> </a:t>
            </a:r>
            <a:r>
              <a:rPr lang="en-US" sz="2800" dirty="0" err="1"/>
              <a:t>pressupostos</a:t>
            </a:r>
            <a:r>
              <a:rPr lang="en-US" sz="2800" dirty="0"/>
              <a:t> </a:t>
            </a:r>
            <a:r>
              <a:rPr lang="en-US" sz="2800" dirty="0" err="1"/>
              <a:t>ajuda</a:t>
            </a:r>
            <a:r>
              <a:rPr lang="en-US" sz="2800" dirty="0"/>
              <a:t> a </a:t>
            </a:r>
            <a:r>
              <a:rPr lang="en-US" sz="2800" dirty="0" err="1"/>
              <a:t>questionar</a:t>
            </a:r>
            <a:r>
              <a:rPr lang="en-US" sz="2800" dirty="0"/>
              <a:t> as </a:t>
            </a:r>
            <a:r>
              <a:rPr lang="en-US" sz="2800" dirty="0" err="1"/>
              <a:t>perspectivas</a:t>
            </a:r>
            <a:r>
              <a:rPr lang="en-US" sz="2800" dirty="0"/>
              <a:t> e </a:t>
            </a:r>
            <a:r>
              <a:rPr lang="en-US" sz="2800" dirty="0" err="1"/>
              <a:t>considerar</a:t>
            </a:r>
            <a:r>
              <a:rPr lang="en-US" sz="2800" dirty="0"/>
              <a:t> </a:t>
            </a:r>
            <a:r>
              <a:rPr lang="en-US" sz="2800" dirty="0" err="1"/>
              <a:t>alternativas</a:t>
            </a:r>
            <a:r>
              <a:rPr lang="en-US" sz="2800" dirty="0"/>
              <a:t> </a:t>
            </a:r>
            <a:r>
              <a:rPr lang="en-US" sz="2800" dirty="0" err="1"/>
              <a:t>mais</a:t>
            </a:r>
            <a:r>
              <a:rPr lang="en-US" sz="2800" dirty="0"/>
              <a:t> </a:t>
            </a:r>
            <a:r>
              <a:rPr lang="en-US" sz="2800" dirty="0" err="1"/>
              <a:t>adequadas</a:t>
            </a:r>
            <a:r>
              <a:rPr lang="en-US" sz="2800" dirty="0"/>
              <a:t> com o </a:t>
            </a:r>
            <a:r>
              <a:rPr lang="en-US" sz="2800" dirty="0" err="1"/>
              <a:t>contexto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Para aumentar o poder, partilhe-o </a:t>
            </a:r>
            <a:b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024336"/>
          </a:xfrm>
        </p:spPr>
        <p:txBody>
          <a:bodyPr>
            <a:normAutofit/>
          </a:bodyPr>
          <a:lstStyle/>
          <a:p>
            <a:r>
              <a:rPr lang="pt-PT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Kanter</a:t>
            </a: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3 linhas de poder que os gestores usam:</a:t>
            </a:r>
          </a:p>
          <a:p>
            <a:endParaRPr lang="pt-PT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pt-P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Recursos</a:t>
            </a: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dinheiro ou outros recursos utilizados para recompensar</a:t>
            </a:r>
          </a:p>
          <a:p>
            <a:pPr lvl="1"/>
            <a:r>
              <a:rPr lang="pt-P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Informação</a:t>
            </a: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partilhar o que se está a acontecer, que oportunidades existem, etc.</a:t>
            </a:r>
          </a:p>
          <a:p>
            <a:pPr lvl="1"/>
            <a:r>
              <a:rPr lang="pt-P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Suporte/apoia</a:t>
            </a:r>
            <a:r>
              <a:rPr lang="pt-PT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através de gestores de nível superior.</a:t>
            </a:r>
          </a:p>
          <a:p>
            <a:endParaRPr lang="pt-PT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PT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5157192"/>
            <a:ext cx="9144000" cy="17851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PT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 partilha com os seus subordinados aumenta o seu poder</a:t>
            </a:r>
          </a:p>
          <a:p>
            <a:pPr>
              <a:buFont typeface="Arial" pitchFamily="34" charset="0"/>
              <a:buChar char="•"/>
            </a:pPr>
            <a:endParaRPr lang="pt-PT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t-PT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 permite aos gestores gastar o seu tempo em outras actividades e contactos exteriores, que reforcem e ampliem o seu poder.</a:t>
            </a:r>
          </a:p>
          <a:p>
            <a:endParaRPr lang="pt-PT" sz="2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pt-PT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Empowerment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531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PT" i="1" dirty="0" smtClean="0">
                <a:solidFill>
                  <a:schemeClr val="accent2">
                    <a:lumMod val="75000"/>
                  </a:schemeClr>
                </a:solidFill>
              </a:rPr>
              <a:t>“Dar poder aos colaboradores”</a:t>
            </a:r>
          </a:p>
          <a:p>
            <a:endParaRPr lang="pt-PT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Assenta em 4 princípios: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Poder: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Delegar nos colaboradores autoridade, autonomia, responsabilidade, poder de decisão, convidar à participação.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Motivação:</a:t>
            </a:r>
            <a:r>
              <a:rPr lang="pt-PT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reconhecer o bom desempenho, recompensar os resultados, permitir que as pessoas participem dos resultados de seu trabalho e festejem o alcance das metas.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Desenvolvimento: 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Dar formação continua, partilhar informações e conhecimentos.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Liderança:</a:t>
            </a:r>
            <a:r>
              <a:rPr lang="pt-P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orientar as pessoas, definir objectivos e metas, abrir novos horizontes.</a:t>
            </a:r>
            <a:endParaRPr lang="pt-P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pt-PT" sz="3000" b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Tácticas para influenciar outros 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1" y="1052736"/>
            <a:ext cx="9144000" cy="3908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err="1" smtClean="0"/>
              <a:t>Kipnis</a:t>
            </a:r>
            <a:r>
              <a:rPr lang="en-US" sz="2400" dirty="0" smtClean="0"/>
              <a:t> </a:t>
            </a:r>
            <a:r>
              <a:rPr lang="en-US" sz="2400" i="1" dirty="0" smtClean="0"/>
              <a:t>et al</a:t>
            </a:r>
            <a:r>
              <a:rPr lang="en-US" sz="2400" dirty="0" smtClean="0"/>
              <a:t>. (1980) and </a:t>
            </a:r>
            <a:r>
              <a:rPr lang="en-US" sz="2400" dirty="0" err="1" smtClean="0"/>
              <a:t>Yukl</a:t>
            </a:r>
            <a:r>
              <a:rPr lang="en-US" sz="2400" dirty="0" smtClean="0"/>
              <a:t> (1990, 1992) </a:t>
            </a:r>
            <a:r>
              <a:rPr lang="en-US" sz="2400" dirty="0" err="1" smtClean="0"/>
              <a:t>identificaram</a:t>
            </a:r>
            <a:r>
              <a:rPr lang="en-US" sz="2400" dirty="0" smtClean="0"/>
              <a:t> 9 </a:t>
            </a:r>
            <a:r>
              <a:rPr lang="en-US" sz="2400" dirty="0" err="1" smtClean="0"/>
              <a:t>tácticas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influenciar</a:t>
            </a:r>
            <a:r>
              <a:rPr lang="en-US" sz="2400" dirty="0" smtClean="0"/>
              <a:t> os </a:t>
            </a:r>
            <a:r>
              <a:rPr lang="en-US" sz="2400" dirty="0" err="1" smtClean="0"/>
              <a:t>outros</a:t>
            </a:r>
            <a:r>
              <a:rPr lang="en-US" sz="2400" dirty="0" smtClean="0"/>
              <a:t> - subordinados, chefes e </a:t>
            </a:r>
            <a:r>
              <a:rPr lang="en-US" sz="2400" dirty="0" err="1" smtClean="0"/>
              <a:t>colegas</a:t>
            </a:r>
            <a:r>
              <a:rPr lang="en-US" sz="2400" dirty="0" smtClean="0"/>
              <a:t>:</a:t>
            </a:r>
          </a:p>
          <a:p>
            <a:pPr eaLnBrk="0" hangingPunct="0"/>
            <a:endParaRPr lang="en-GB" sz="2000" b="1" dirty="0" smtClean="0"/>
          </a:p>
          <a:p>
            <a:pPr eaLnBrk="0" hangingPunct="0">
              <a:buFontTx/>
              <a:buChar char="•"/>
            </a:pPr>
            <a:r>
              <a:rPr lang="en-GB" sz="2000" b="1" dirty="0" err="1" smtClean="0"/>
              <a:t>Persuasão</a:t>
            </a:r>
            <a:r>
              <a:rPr lang="en-GB" sz="2000" b="1" dirty="0" smtClean="0"/>
              <a:t> </a:t>
            </a:r>
            <a:r>
              <a:rPr lang="en-GB" sz="2000" b="1" dirty="0" err="1"/>
              <a:t>racional</a:t>
            </a:r>
            <a:r>
              <a:rPr lang="en-GB" sz="2000" b="1" dirty="0"/>
              <a:t> - </a:t>
            </a:r>
            <a:r>
              <a:rPr lang="en-GB" sz="2000" dirty="0" err="1"/>
              <a:t>argumentos</a:t>
            </a:r>
            <a:r>
              <a:rPr lang="en-GB" sz="2000" dirty="0"/>
              <a:t> </a:t>
            </a:r>
            <a:r>
              <a:rPr lang="en-GB" sz="2000" dirty="0" err="1"/>
              <a:t>lógicos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Apelo</a:t>
            </a:r>
            <a:r>
              <a:rPr lang="en-GB" sz="2000" b="1" dirty="0"/>
              <a:t> inspiracional – </a:t>
            </a:r>
            <a:r>
              <a:rPr lang="en-GB" sz="2000" dirty="0" err="1"/>
              <a:t>apelo</a:t>
            </a:r>
            <a:r>
              <a:rPr lang="en-GB" sz="2000" dirty="0"/>
              <a:t> a </a:t>
            </a:r>
            <a:r>
              <a:rPr lang="en-GB" sz="2000" dirty="0" err="1"/>
              <a:t>ideais</a:t>
            </a:r>
            <a:r>
              <a:rPr lang="en-GB" sz="2000" dirty="0"/>
              <a:t>, a </a:t>
            </a:r>
            <a:r>
              <a:rPr lang="en-GB" sz="2000" dirty="0" err="1"/>
              <a:t>valores</a:t>
            </a:r>
            <a:r>
              <a:rPr lang="en-GB" sz="2000" dirty="0"/>
              <a:t> … 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Consulta</a:t>
            </a:r>
            <a:r>
              <a:rPr lang="en-GB" sz="2000" b="1" dirty="0"/>
              <a:t> – </a:t>
            </a:r>
            <a:r>
              <a:rPr lang="en-GB" sz="2000" dirty="0"/>
              <a:t>no </a:t>
            </a:r>
            <a:r>
              <a:rPr lang="en-GB" sz="2000" dirty="0" err="1"/>
              <a:t>planeamento</a:t>
            </a:r>
            <a:r>
              <a:rPr lang="en-GB" sz="2000" dirty="0"/>
              <a:t> e </a:t>
            </a:r>
            <a:r>
              <a:rPr lang="en-GB" sz="2000" dirty="0" err="1"/>
              <a:t>estratégia</a:t>
            </a:r>
            <a:r>
              <a:rPr lang="en-GB" sz="2000" dirty="0"/>
              <a:t> de </a:t>
            </a:r>
            <a:r>
              <a:rPr lang="en-GB" sz="2000" dirty="0" err="1"/>
              <a:t>mudança</a:t>
            </a:r>
            <a:r>
              <a:rPr lang="en-GB" sz="2000" dirty="0"/>
              <a:t> </a:t>
            </a:r>
            <a:r>
              <a:rPr lang="en-GB" sz="2000" dirty="0" err="1"/>
              <a:t>desejada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Sedução</a:t>
            </a:r>
            <a:r>
              <a:rPr lang="en-GB" sz="2000" dirty="0"/>
              <a:t> – Antes de </a:t>
            </a:r>
            <a:r>
              <a:rPr lang="en-GB" sz="2000" dirty="0" err="1"/>
              <a:t>pedir</a:t>
            </a:r>
            <a:r>
              <a:rPr lang="en-GB" sz="2000" dirty="0"/>
              <a:t> </a:t>
            </a:r>
            <a:r>
              <a:rPr lang="en-GB" sz="2000" dirty="0" err="1"/>
              <a:t>alguma</a:t>
            </a:r>
            <a:r>
              <a:rPr lang="en-GB" sz="2000" dirty="0"/>
              <a:t> </a:t>
            </a:r>
            <a:r>
              <a:rPr lang="en-GB" sz="2000" dirty="0" err="1"/>
              <a:t>coisa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Troca</a:t>
            </a:r>
            <a:r>
              <a:rPr lang="en-GB" sz="2000" b="1" dirty="0"/>
              <a:t> – </a:t>
            </a:r>
            <a:r>
              <a:rPr lang="en-GB" sz="2000" dirty="0" err="1"/>
              <a:t>transaccional</a:t>
            </a:r>
            <a:r>
              <a:rPr lang="en-GB" sz="2000" dirty="0"/>
              <a:t>, </a:t>
            </a:r>
            <a:r>
              <a:rPr lang="en-GB" sz="2000" dirty="0" err="1"/>
              <a:t>reciprocidade</a:t>
            </a:r>
            <a:r>
              <a:rPr lang="en-GB" sz="2000" dirty="0"/>
              <a:t> </a:t>
            </a:r>
            <a:r>
              <a:rPr lang="en-GB" sz="2000" dirty="0" err="1"/>
              <a:t>mais</a:t>
            </a:r>
            <a:r>
              <a:rPr lang="en-GB" sz="2000" dirty="0"/>
              <a:t> </a:t>
            </a:r>
            <a:r>
              <a:rPr lang="en-GB" sz="2000" dirty="0" err="1"/>
              <a:t>tarde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Apelo</a:t>
            </a:r>
            <a:r>
              <a:rPr lang="en-GB" sz="2000" b="1" dirty="0"/>
              <a:t> </a:t>
            </a:r>
            <a:r>
              <a:rPr lang="en-GB" sz="2000" b="1" dirty="0" err="1"/>
              <a:t>pessoal</a:t>
            </a:r>
            <a:r>
              <a:rPr lang="en-GB" sz="2000" b="1" dirty="0"/>
              <a:t> – </a:t>
            </a:r>
            <a:r>
              <a:rPr lang="en-GB" sz="2000" dirty="0" err="1"/>
              <a:t>lealdade</a:t>
            </a:r>
            <a:r>
              <a:rPr lang="en-GB" sz="2000" dirty="0"/>
              <a:t>, </a:t>
            </a:r>
            <a:r>
              <a:rPr lang="en-GB" sz="2000" dirty="0" err="1"/>
              <a:t>amizade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Aliança</a:t>
            </a:r>
            <a:r>
              <a:rPr lang="en-GB" sz="2000" b="1" dirty="0"/>
              <a:t> – </a:t>
            </a:r>
            <a:r>
              <a:rPr lang="en-GB" sz="2000" dirty="0" err="1"/>
              <a:t>ajuda</a:t>
            </a:r>
            <a:r>
              <a:rPr lang="en-GB" sz="2000" dirty="0"/>
              <a:t> de </a:t>
            </a:r>
            <a:r>
              <a:rPr lang="en-GB" sz="2000" dirty="0" err="1"/>
              <a:t>outros</a:t>
            </a:r>
            <a:r>
              <a:rPr lang="en-GB" sz="2000" dirty="0"/>
              <a:t> </a:t>
            </a:r>
            <a:r>
              <a:rPr lang="en-GB" sz="2000" dirty="0" err="1"/>
              <a:t>para</a:t>
            </a:r>
            <a:r>
              <a:rPr lang="en-GB" sz="2000" dirty="0"/>
              <a:t> </a:t>
            </a:r>
            <a:r>
              <a:rPr lang="en-GB" sz="2000" dirty="0" err="1"/>
              <a:t>persuadir</a:t>
            </a:r>
            <a:r>
              <a:rPr lang="en-GB" sz="2000" dirty="0"/>
              <a:t>…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Apelo</a:t>
            </a:r>
            <a:r>
              <a:rPr lang="en-GB" sz="2000" b="1" dirty="0"/>
              <a:t> à </a:t>
            </a:r>
            <a:r>
              <a:rPr lang="en-GB" sz="2000" b="1" dirty="0" err="1"/>
              <a:t>legitimidade</a:t>
            </a:r>
            <a:r>
              <a:rPr lang="en-GB" sz="2000" b="1" dirty="0"/>
              <a:t> – </a:t>
            </a:r>
            <a:r>
              <a:rPr lang="en-GB" sz="2000" dirty="0" err="1"/>
              <a:t>autoridade</a:t>
            </a:r>
            <a:r>
              <a:rPr lang="en-GB" sz="2000" dirty="0"/>
              <a:t>, </a:t>
            </a:r>
            <a:r>
              <a:rPr lang="en-GB" sz="2000" dirty="0" err="1"/>
              <a:t>consistência</a:t>
            </a:r>
            <a:r>
              <a:rPr lang="en-GB" sz="2000" dirty="0"/>
              <a:t> com regras..</a:t>
            </a:r>
          </a:p>
          <a:p>
            <a:pPr eaLnBrk="0" hangingPunct="0">
              <a:buFontTx/>
              <a:buChar char="•"/>
            </a:pPr>
            <a:r>
              <a:rPr lang="en-GB" sz="2000" b="1" dirty="0" smtClean="0"/>
              <a:t> </a:t>
            </a:r>
            <a:r>
              <a:rPr lang="en-GB" sz="2000" b="1" dirty="0" err="1"/>
              <a:t>Pressão</a:t>
            </a:r>
            <a:r>
              <a:rPr lang="en-GB" sz="2000" b="1" dirty="0"/>
              <a:t> – </a:t>
            </a:r>
            <a:r>
              <a:rPr lang="en-GB" sz="2000" dirty="0" err="1"/>
              <a:t>recurso</a:t>
            </a:r>
            <a:r>
              <a:rPr lang="en-GB" sz="2000" dirty="0"/>
              <a:t> a </a:t>
            </a:r>
            <a:r>
              <a:rPr lang="en-GB" sz="2000" dirty="0" err="1"/>
              <a:t>ameaças</a:t>
            </a:r>
            <a:r>
              <a:rPr lang="en-GB" sz="2000" dirty="0"/>
              <a:t> </a:t>
            </a:r>
            <a:r>
              <a:rPr lang="en-GB" sz="2000" dirty="0" err="1"/>
              <a:t>ou</a:t>
            </a:r>
            <a:r>
              <a:rPr lang="en-GB" sz="2000" dirty="0"/>
              <a:t> </a:t>
            </a:r>
            <a:r>
              <a:rPr lang="en-GB" sz="2000" dirty="0" err="1"/>
              <a:t>persistência</a:t>
            </a:r>
            <a:r>
              <a:rPr lang="en-GB" sz="2000" dirty="0"/>
              <a:t>…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0" y="501317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38238" algn="l"/>
              </a:tabLst>
            </a:pPr>
            <a:endParaRPr lang="en-US" sz="2000" dirty="0" smtClean="0"/>
          </a:p>
          <a:p>
            <a:pPr>
              <a:tabLst>
                <a:tab pos="1138238" algn="l"/>
              </a:tabLst>
            </a:pPr>
            <a:r>
              <a:rPr lang="en-US" sz="2000" dirty="0" smtClean="0"/>
              <a:t>As </a:t>
            </a:r>
            <a:r>
              <a:rPr lang="en-US" sz="2000" dirty="0" err="1" smtClean="0"/>
              <a:t>tácticas</a:t>
            </a:r>
            <a:r>
              <a:rPr lang="en-US" sz="2000" dirty="0" smtClean="0"/>
              <a:t> </a:t>
            </a:r>
            <a:r>
              <a:rPr lang="en-US" sz="2000" dirty="0" err="1" smtClean="0"/>
              <a:t>escolhidas</a:t>
            </a:r>
            <a:r>
              <a:rPr lang="en-US" sz="2000" dirty="0" smtClean="0"/>
              <a:t> </a:t>
            </a:r>
            <a:r>
              <a:rPr lang="en-US" sz="2000" dirty="0" err="1" smtClean="0"/>
              <a:t>variam</a:t>
            </a:r>
            <a:r>
              <a:rPr lang="en-US" sz="2000" dirty="0" smtClean="0"/>
              <a:t> </a:t>
            </a:r>
            <a:r>
              <a:rPr lang="en-US" sz="2000" dirty="0" err="1" smtClean="0"/>
              <a:t>consoante</a:t>
            </a:r>
            <a:r>
              <a:rPr lang="en-US" sz="2000" dirty="0" smtClean="0"/>
              <a:t> o </a:t>
            </a:r>
            <a:r>
              <a:rPr lang="en-US" sz="2000" dirty="0" err="1" smtClean="0"/>
              <a:t>alvo</a:t>
            </a:r>
            <a:r>
              <a:rPr lang="en-US" sz="2000" dirty="0" smtClean="0"/>
              <a:t> (é </a:t>
            </a:r>
            <a:r>
              <a:rPr lang="en-US" sz="2000" dirty="0" err="1" smtClean="0"/>
              <a:t>contingencial</a:t>
            </a:r>
            <a:r>
              <a:rPr lang="en-US" sz="2000" dirty="0" smtClean="0"/>
              <a:t>). </a:t>
            </a:r>
            <a:r>
              <a:rPr lang="en-US" sz="2000" dirty="0" err="1" smtClean="0"/>
              <a:t>Exemplos</a:t>
            </a:r>
            <a:r>
              <a:rPr lang="en-US" sz="2000" dirty="0" smtClean="0"/>
              <a:t>:</a:t>
            </a:r>
          </a:p>
          <a:p>
            <a:pPr lvl="1">
              <a:buFont typeface="Arial" pitchFamily="34" charset="0"/>
              <a:buChar char="•"/>
              <a:tabLst>
                <a:tab pos="1138238" algn="l"/>
              </a:tabLst>
            </a:pPr>
            <a:r>
              <a:rPr lang="en-US" sz="2000" dirty="0" smtClean="0"/>
              <a:t> </a:t>
            </a:r>
            <a:r>
              <a:rPr lang="en-US" sz="2000" dirty="0" err="1" smtClean="0"/>
              <a:t>Apelo</a:t>
            </a:r>
            <a:r>
              <a:rPr lang="en-US" sz="2000" dirty="0" smtClean="0"/>
              <a:t> inspiracional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Pressão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subordinados</a:t>
            </a:r>
          </a:p>
          <a:p>
            <a:pPr lvl="1">
              <a:buFont typeface="Arial" pitchFamily="34" charset="0"/>
              <a:buChar char="•"/>
              <a:tabLst>
                <a:tab pos="1138238" algn="l"/>
              </a:tabLst>
            </a:pPr>
            <a:r>
              <a:rPr lang="en-US" sz="2000" dirty="0" smtClean="0"/>
              <a:t> </a:t>
            </a:r>
            <a:r>
              <a:rPr lang="en-US" sz="2000" dirty="0" err="1" smtClean="0"/>
              <a:t>Persuasão</a:t>
            </a:r>
            <a:r>
              <a:rPr lang="en-US" sz="2000" dirty="0" smtClean="0"/>
              <a:t> </a:t>
            </a:r>
            <a:r>
              <a:rPr lang="en-US" sz="2000" dirty="0" err="1" smtClean="0"/>
              <a:t>racional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o </a:t>
            </a:r>
            <a:r>
              <a:rPr lang="en-US" sz="2000" dirty="0" err="1" smtClean="0"/>
              <a:t>chefe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  <a:tabLst>
                <a:tab pos="1138238" algn="l"/>
              </a:tabLst>
            </a:pPr>
            <a:r>
              <a:rPr lang="en-US" sz="2000" dirty="0" err="1" smtClean="0"/>
              <a:t>Troca</a:t>
            </a:r>
            <a:r>
              <a:rPr lang="en-US" sz="2000" dirty="0" smtClean="0"/>
              <a:t>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Apelo</a:t>
            </a:r>
            <a:r>
              <a:rPr lang="en-US" sz="2000" dirty="0" smtClean="0"/>
              <a:t> </a:t>
            </a:r>
            <a:r>
              <a:rPr lang="en-US" sz="2000" dirty="0" err="1" smtClean="0"/>
              <a:t>pessoal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colegas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  <a:tabLst>
                <a:tab pos="1138238" algn="l"/>
              </a:tabLst>
            </a:pPr>
            <a:endParaRPr lang="pt-PT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FF863-86A1-47BE-BAF0-6FD991FD2F83}" type="slidenum">
              <a:rPr lang="pt-PT"/>
              <a:pPr/>
              <a:t>33</a:t>
            </a:fld>
            <a:endParaRPr lang="pt-PT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8077200" cy="4572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Influenciar através </a:t>
            </a:r>
            <a:r>
              <a:rPr lang="pt-PT" sz="32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networking</a:t>
            </a:r>
            <a:endParaRPr lang="pt-PT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1" y="1268412"/>
            <a:ext cx="9144000" cy="5589588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Manter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relacionamento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com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outros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para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intercâmbio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partilha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informações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, de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contactos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e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experiências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Troca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recíproca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– com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objectivo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ajudar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no 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trabalho e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na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construção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 da </a:t>
            </a:r>
            <a:r>
              <a:rPr lang="en-GB" sz="2400" dirty="0" err="1" smtClean="0">
                <a:ea typeface="Arial Unicode MS" pitchFamily="34" charset="-128"/>
                <a:cs typeface="Arial Unicode MS" pitchFamily="34" charset="-128"/>
              </a:rPr>
              <a:t>carreira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 b="1" dirty="0" smtClean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600" dirty="0" smtClean="0">
                <a:ea typeface="Arial Unicode MS" pitchFamily="34" charset="-128"/>
                <a:cs typeface="Arial Unicode MS" pitchFamily="34" charset="-128"/>
              </a:rPr>
              <a:t>As </a:t>
            </a:r>
            <a:r>
              <a:rPr lang="en-GB" sz="2600" dirty="0" err="1">
                <a:ea typeface="Arial Unicode MS" pitchFamily="34" charset="-128"/>
                <a:cs typeface="Arial Unicode MS" pitchFamily="34" charset="-128"/>
              </a:rPr>
              <a:t>redes</a:t>
            </a:r>
            <a:r>
              <a:rPr lang="en-GB" sz="26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600" dirty="0" smtClean="0">
                <a:ea typeface="Arial Unicode MS" pitchFamily="34" charset="-128"/>
                <a:cs typeface="Arial Unicode MS" pitchFamily="34" charset="-128"/>
              </a:rPr>
              <a:t>podem ser:</a:t>
            </a:r>
            <a:endParaRPr lang="en-GB" sz="2600" dirty="0"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GB" sz="10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10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Profissionais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Interesses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profissionais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comuns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grupos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formais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ou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informais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…</a:t>
            </a:r>
          </a:p>
          <a:p>
            <a:pPr>
              <a:lnSpc>
                <a:spcPct val="90000"/>
              </a:lnSpc>
            </a:pPr>
            <a:endParaRPr lang="en-GB" sz="9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Poder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privilegiado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Apenas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por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convite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…</a:t>
            </a:r>
          </a:p>
          <a:p>
            <a:pPr>
              <a:lnSpc>
                <a:spcPct val="90000"/>
              </a:lnSpc>
            </a:pPr>
            <a:endParaRPr lang="en-GB" sz="9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Ideológico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promover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objectivos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políticos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ou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valores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… </a:t>
            </a:r>
          </a:p>
          <a:p>
            <a:pPr>
              <a:lnSpc>
                <a:spcPct val="90000"/>
              </a:lnSpc>
            </a:pPr>
            <a:endParaRPr lang="en-GB" sz="9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Orientado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partilha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valores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comuns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…</a:t>
            </a:r>
          </a:p>
          <a:p>
            <a:pPr>
              <a:lnSpc>
                <a:spcPct val="90000"/>
              </a:lnSpc>
            </a:pPr>
            <a:endParaRPr lang="en-GB" sz="900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Estratégico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desenvolvimento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de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relações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com pessoas de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outras</a:t>
            </a:r>
            <a:r>
              <a:rPr lang="en-GB" sz="24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dirty="0" err="1">
                <a:ea typeface="Arial Unicode MS" pitchFamily="34" charset="-128"/>
                <a:cs typeface="Arial Unicode MS" pitchFamily="34" charset="-128"/>
              </a:rPr>
              <a:t>organizações</a:t>
            </a:r>
            <a:r>
              <a:rPr lang="en-GB" sz="2400" dirty="0" smtClean="0">
                <a:ea typeface="Arial Unicode MS" pitchFamily="34" charset="-128"/>
                <a:cs typeface="Arial Unicode MS" pitchFamily="34" charset="-128"/>
              </a:rPr>
              <a:t>…</a:t>
            </a:r>
          </a:p>
          <a:p>
            <a:pPr>
              <a:lnSpc>
                <a:spcPct val="90000"/>
              </a:lnSpc>
            </a:pPr>
            <a:endParaRPr lang="en-GB" sz="2400" dirty="0" smtClean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Ter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acesso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estas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redes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traduz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-se em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contactos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e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informações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, que podem ser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posteriormente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utilizados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quando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queremos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influenciar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400" b="1" dirty="0" err="1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outros</a:t>
            </a:r>
            <a:r>
              <a:rPr lang="en-GB" sz="2400" b="1" dirty="0" smtClean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  <a:endParaRPr lang="pt-PT" sz="2400" b="1" dirty="0">
              <a:solidFill>
                <a:schemeClr val="accent2">
                  <a:lumMod val="75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Factores Situacionais: Hardware e Software organizacionais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dirty="0" err="1" smtClean="0"/>
              <a:t>Ghoshal</a:t>
            </a:r>
            <a:r>
              <a:rPr lang="pt-PT" dirty="0" smtClean="0"/>
              <a:t> &amp; </a:t>
            </a:r>
            <a:r>
              <a:rPr lang="pt-PT" dirty="0" err="1" smtClean="0"/>
              <a:t>Bartlett</a:t>
            </a:r>
            <a:r>
              <a:rPr lang="pt-PT" dirty="0" smtClean="0"/>
              <a:t> (1998)</a:t>
            </a:r>
          </a:p>
          <a:p>
            <a:r>
              <a:rPr lang="pt-PT" dirty="0" smtClean="0"/>
              <a:t>O hardware corresponde às componentes estratégia e estrutural da organização. </a:t>
            </a:r>
          </a:p>
          <a:p>
            <a:r>
              <a:rPr lang="pt-PT" dirty="0" smtClean="0"/>
              <a:t>3S: </a:t>
            </a:r>
            <a:r>
              <a:rPr lang="pt-PT" dirty="0" err="1" smtClean="0"/>
              <a:t>Structure</a:t>
            </a:r>
            <a:r>
              <a:rPr lang="pt-PT" dirty="0" smtClean="0"/>
              <a:t>, </a:t>
            </a:r>
            <a:r>
              <a:rPr lang="pt-PT" dirty="0" err="1" smtClean="0"/>
              <a:t>Strategy</a:t>
            </a:r>
            <a:r>
              <a:rPr lang="pt-PT" dirty="0" smtClean="0"/>
              <a:t>, </a:t>
            </a:r>
            <a:r>
              <a:rPr lang="pt-PT" dirty="0" err="1" smtClean="0"/>
              <a:t>Systems</a:t>
            </a:r>
            <a:r>
              <a:rPr lang="pt-PT" dirty="0" smtClean="0"/>
              <a:t>. Compõem o contexto situacional mais objectivo.</a:t>
            </a:r>
          </a:p>
          <a:p>
            <a:r>
              <a:rPr lang="pt-PT" dirty="0" smtClean="0"/>
              <a:t>O software corresponde aos 3P: Propósitos, Processos, pessoas. </a:t>
            </a:r>
          </a:p>
          <a:p>
            <a:r>
              <a:rPr lang="pt-PT" dirty="0" smtClean="0"/>
              <a:t>Inclui os valores da empresa, as motivações e o compromisso individual com a organização. São elementos intangíveis, mas não menos importantes. </a:t>
            </a:r>
          </a:p>
          <a:p>
            <a:r>
              <a:rPr lang="pt-PT" dirty="0" smtClean="0"/>
              <a:t>À medida que as organizações foram fazendo do conhecimento a sua matéria prima, os 3S foram-se mostrando incapazes de responder aos novos desafios. </a:t>
            </a:r>
          </a:p>
          <a:p>
            <a:r>
              <a:rPr lang="pt-PT" dirty="0" smtClean="0"/>
              <a:t>É importante os gestores de topo se centrarem na nova trilogia 3P.</a:t>
            </a:r>
          </a:p>
          <a:p>
            <a:r>
              <a:rPr lang="pt-PT" dirty="0" smtClean="0"/>
              <a:t>É essencial uma correcta articulação/ ajustamento entre ambos </a:t>
            </a:r>
          </a:p>
          <a:p>
            <a:r>
              <a:rPr lang="pt-PT" dirty="0" smtClean="0"/>
              <a:t>É essencial a capacidade de entender a </a:t>
            </a:r>
            <a:r>
              <a:rPr lang="pt-PT" dirty="0" err="1" smtClean="0"/>
              <a:t>interpenetrabilidade</a:t>
            </a:r>
            <a:r>
              <a:rPr lang="pt-PT" dirty="0" smtClean="0"/>
              <a:t> de comportamento e contexto.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Hardware e Software organizacionais</a:t>
            </a:r>
            <a:endParaRPr lang="pt-PT" dirty="0"/>
          </a:p>
        </p:txBody>
      </p:sp>
      <p:sp>
        <p:nvSpPr>
          <p:cNvPr id="4" name="Triângulo isósceles 3"/>
          <p:cNvSpPr/>
          <p:nvPr/>
        </p:nvSpPr>
        <p:spPr>
          <a:xfrm>
            <a:off x="683568" y="2420888"/>
            <a:ext cx="3312368" cy="23762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763688" y="38610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Hardware</a:t>
            </a:r>
            <a:endParaRPr lang="pt-PT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267744" y="19888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Estratégia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95936" y="42930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Sistemas</a:t>
            </a:r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0" y="48691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Estruturas</a:t>
            </a:r>
            <a:endParaRPr lang="pt-PT" dirty="0"/>
          </a:p>
        </p:txBody>
      </p:sp>
      <p:sp>
        <p:nvSpPr>
          <p:cNvPr id="11" name="Triângulo isósceles 10"/>
          <p:cNvSpPr/>
          <p:nvPr/>
        </p:nvSpPr>
        <p:spPr>
          <a:xfrm>
            <a:off x="4211960" y="3645024"/>
            <a:ext cx="3312368" cy="23762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CaixaDeTexto 11"/>
          <p:cNvSpPr txBox="1"/>
          <p:nvPr/>
        </p:nvSpPr>
        <p:spPr>
          <a:xfrm>
            <a:off x="5292080" y="50851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Software</a:t>
            </a:r>
            <a:endParaRPr lang="pt-PT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508104" y="321297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Propósito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491880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Processos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308304" y="60212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Pessoas</a:t>
            </a:r>
            <a:endParaRPr lang="pt-PT" dirty="0"/>
          </a:p>
        </p:txBody>
      </p:sp>
      <p:cxnSp>
        <p:nvCxnSpPr>
          <p:cNvPr id="17" name="Conexão recta 16"/>
          <p:cNvCxnSpPr>
            <a:stCxn id="4" idx="0"/>
            <a:endCxn id="11" idx="0"/>
          </p:cNvCxnSpPr>
          <p:nvPr/>
        </p:nvCxnSpPr>
        <p:spPr>
          <a:xfrm>
            <a:off x="2339752" y="2420888"/>
            <a:ext cx="3528392" cy="122413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18"/>
          <p:cNvCxnSpPr>
            <a:stCxn id="4" idx="2"/>
            <a:endCxn id="11" idx="2"/>
          </p:cNvCxnSpPr>
          <p:nvPr/>
        </p:nvCxnSpPr>
        <p:spPr>
          <a:xfrm>
            <a:off x="683568" y="4797152"/>
            <a:ext cx="3528392" cy="122413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cta 20"/>
          <p:cNvCxnSpPr>
            <a:stCxn id="4" idx="4"/>
          </p:cNvCxnSpPr>
          <p:nvPr/>
        </p:nvCxnSpPr>
        <p:spPr>
          <a:xfrm>
            <a:off x="3995936" y="4797152"/>
            <a:ext cx="3528392" cy="122413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4525963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buNone/>
            </a:pPr>
            <a:endParaRPr lang="pt-PT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</a:t>
            </a:r>
            <a:r>
              <a:rPr lang="pt-PT" dirty="0" smtClean="0"/>
              <a:t>(</a:t>
            </a:r>
            <a:r>
              <a:rPr lang="pt-PT" dirty="0" err="1" smtClean="0"/>
              <a:t>Bass</a:t>
            </a:r>
            <a:r>
              <a:rPr lang="pt-PT" dirty="0" smtClean="0"/>
              <a:t>, 1985) </a:t>
            </a:r>
          </a:p>
          <a:p>
            <a:r>
              <a:rPr lang="pt-PT" dirty="0" smtClean="0"/>
              <a:t>Os líderes reconhecem as necessidades e desejos dos seus colaboradores, clarificando-lhes como podem satisfazê-las em troca da execução das tarefas e do desempenho. </a:t>
            </a:r>
          </a:p>
          <a:p>
            <a:r>
              <a:rPr lang="pt-PT" dirty="0" smtClean="0"/>
              <a:t>Envolve a atribuição de recompensas aos seguidores em troca da sua obediência.</a:t>
            </a:r>
          </a:p>
          <a:p>
            <a:endParaRPr lang="pt-PT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88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>
              <a:buNone/>
            </a:pPr>
            <a:endParaRPr lang="pt-PT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Transformacional </a:t>
            </a:r>
            <a:r>
              <a:rPr lang="pt-PT" dirty="0" smtClean="0"/>
              <a:t>(</a:t>
            </a:r>
            <a:r>
              <a:rPr lang="pt-PT" dirty="0" err="1" smtClean="0"/>
              <a:t>Bass</a:t>
            </a:r>
            <a:r>
              <a:rPr lang="pt-PT" dirty="0" smtClean="0"/>
              <a:t>, 1985)</a:t>
            </a:r>
          </a:p>
          <a:p>
            <a:r>
              <a:rPr lang="pt-PT" dirty="0" smtClean="0"/>
              <a:t>Processo através do qual os líderes fomentam o empenhamento dos colaboradores e os induzem a ultrapassar os seus auto-interesses em prol dos objectivos da organização. </a:t>
            </a:r>
          </a:p>
          <a:p>
            <a:r>
              <a:rPr lang="pt-PT" dirty="0" smtClean="0"/>
              <a:t>É definida em termos de efeito sobre os colaboradores – estes sentem confiança, admiração, lealdade e respeito pelo líder e dispõem-se a executar comportamentos extra-papel.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327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pt-PT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Bass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defende que os 2 tipos de liderança são distintos, mas complementares: 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Um líder pode utilizá-los em simultâneo;</a:t>
            </a:r>
          </a:p>
          <a:p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Pode recorrer a ambos em diferentes situações:</a:t>
            </a:r>
          </a:p>
          <a:p>
            <a:pPr lvl="1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Transformacional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em períodos de fundação organizacional e de mudança.</a:t>
            </a:r>
          </a:p>
          <a:p>
            <a:pPr lvl="1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Transaccional</a:t>
            </a:r>
            <a:r>
              <a:rPr lang="pt-PT" dirty="0" smtClean="0"/>
              <a:t> </a:t>
            </a:r>
            <a:r>
              <a:rPr lang="pt-P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em períodos de evolução lenta e ambientes estáveis.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734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PT" b="1" dirty="0" err="1" smtClean="0"/>
              <a:t>Podsakoff</a:t>
            </a:r>
            <a:r>
              <a:rPr lang="pt-PT" b="1" dirty="0" smtClean="0"/>
              <a:t> </a:t>
            </a:r>
            <a:r>
              <a:rPr lang="pt-PT" dirty="0" smtClean="0"/>
              <a:t>et al. (1990) identificaram 6 dimensões Transformacionais:</a:t>
            </a:r>
          </a:p>
          <a:p>
            <a:pPr>
              <a:buNone/>
            </a:pPr>
            <a:endParaRPr lang="pt-PT" dirty="0" smtClean="0"/>
          </a:p>
          <a:p>
            <a:r>
              <a:rPr lang="pt-PT" b="1" dirty="0" smtClean="0"/>
              <a:t>Identificar e articular uma visão</a:t>
            </a:r>
            <a:r>
              <a:rPr lang="pt-PT" dirty="0" smtClean="0"/>
              <a:t>: é o líder que identifica oportunidades novas e desenvolve, articula e inspira os outros com a sua visão do futuro.</a:t>
            </a:r>
          </a:p>
          <a:p>
            <a:r>
              <a:rPr lang="pt-PT" b="1" dirty="0" smtClean="0"/>
              <a:t>Fornecer um modelo de comportamentos apropriado</a:t>
            </a:r>
            <a:r>
              <a:rPr lang="pt-PT" dirty="0" smtClean="0"/>
              <a:t>: é o comportamento do líder que estabelece um exemplo a ser seguido pelos colaboradores e é consistente com os valores da organização. </a:t>
            </a:r>
          </a:p>
          <a:p>
            <a:r>
              <a:rPr lang="pt-PT" b="1" dirty="0" smtClean="0"/>
              <a:t>Promover a aceitação de objectivos do grupo</a:t>
            </a:r>
            <a:r>
              <a:rPr lang="pt-PT" dirty="0" smtClean="0"/>
              <a:t>: o líder promove a cooperação entre os colaboradores e o trabalho em equipa para conseguir um objectivo comum;</a:t>
            </a:r>
          </a:p>
          <a:p>
            <a:r>
              <a:rPr lang="pt-PT" b="1" dirty="0" smtClean="0"/>
              <a:t>Criar expectativas de desempenho elevado</a:t>
            </a:r>
            <a:r>
              <a:rPr lang="pt-PT" dirty="0" smtClean="0"/>
              <a:t>: líder coloca ao grupo as suas expectativas de excelência, de qualidade e de alto desempenho. </a:t>
            </a:r>
          </a:p>
          <a:p>
            <a:r>
              <a:rPr lang="pt-PT" b="1" dirty="0" smtClean="0"/>
              <a:t>Promover apoio individual</a:t>
            </a:r>
            <a:r>
              <a:rPr lang="pt-PT" dirty="0" smtClean="0"/>
              <a:t>: o líder demonstra respeito pelos os seus colaboradores, pelos seus sentimentos e necessidades pessoais. </a:t>
            </a:r>
          </a:p>
          <a:p>
            <a:r>
              <a:rPr lang="pt-PT" b="1" dirty="0" smtClean="0"/>
              <a:t>Estimulação intelectual</a:t>
            </a:r>
            <a:r>
              <a:rPr lang="pt-PT" dirty="0" smtClean="0"/>
              <a:t>: o líder desafia os colaboradores a repensarem os processos  e modos de execução do trabalho, de forma a aperfeiçoarem o seu desempenho. 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Liderança Transaccional e Transformacional</a:t>
            </a:r>
            <a:endParaRPr lang="pt-P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647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pt-PT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Líder</a:t>
            </a:r>
            <a:r>
              <a:rPr lang="pt-PT" dirty="0"/>
              <a:t> – Alguém que pode influenciar outros e que possui autoridade de gestão </a:t>
            </a:r>
          </a:p>
          <a:p>
            <a:pPr lvl="0"/>
            <a:r>
              <a:rPr lang="pt-PT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Liderança</a:t>
            </a:r>
            <a:r>
              <a:rPr lang="pt-PT" dirty="0"/>
              <a:t> – O que os líderes fazem; o processo de influenciar um grupo a alcançar metas </a:t>
            </a:r>
          </a:p>
          <a:p>
            <a:pPr lvl="0">
              <a:buNone/>
            </a:pPr>
            <a:r>
              <a:rPr lang="pt-PT" dirty="0"/>
              <a:t>Idealmente, todos os gestores </a:t>
            </a:r>
            <a:r>
              <a:rPr lang="pt-PT" i="1" dirty="0"/>
              <a:t>deveriam</a:t>
            </a:r>
            <a:r>
              <a:rPr lang="pt-PT" dirty="0"/>
              <a:t> ser líderes </a:t>
            </a:r>
          </a:p>
          <a:p>
            <a:r>
              <a:rPr lang="pt-PT" i="1" dirty="0"/>
              <a:t>A pesquisa sobre liderança tenta responder a:</a:t>
            </a:r>
            <a:r>
              <a:rPr lang="pt-PT" b="1" i="1" dirty="0"/>
              <a:t> </a:t>
            </a:r>
            <a:r>
              <a:rPr lang="pt-PT" b="1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 que é um líder eficaz?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  <a:ln/>
        </p:spPr>
        <p:txBody>
          <a:bodyPr/>
          <a:lstStyle/>
          <a:p>
            <a:r>
              <a:rPr lang="en-US" sz="3000" b="1">
                <a:solidFill>
                  <a:schemeClr val="tx1"/>
                </a:solidFill>
              </a:rPr>
              <a:t>Uma perspectiva geral do tema</a:t>
            </a:r>
          </a:p>
        </p:txBody>
      </p:sp>
      <p:pic>
        <p:nvPicPr>
          <p:cNvPr id="49172" name="Picture 20" descr="C14NF00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11560" y="1412776"/>
            <a:ext cx="8153400" cy="4953000"/>
          </a:xfrm>
        </p:spPr>
      </p:pic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746125" y="650875"/>
            <a:ext cx="76358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200" b="1"/>
              <a:t>Um modelo do processo de influência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CCF9-463C-4B6A-A6CD-92D9ADB437FE}" type="slidenum">
              <a:rPr lang="pt-PT"/>
              <a:pPr/>
              <a:t>6</a:t>
            </a:fld>
            <a:endParaRPr lang="pt-PT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sz="3000" b="1">
                <a:solidFill>
                  <a:schemeClr val="tx1"/>
                </a:solidFill>
              </a:rPr>
              <a:t>Gerir e influenciar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763000" cy="1295400"/>
          </a:xfrm>
          <a:noFill/>
          <a:ln/>
        </p:spPr>
        <p:txBody>
          <a:bodyPr/>
          <a:lstStyle/>
          <a:p>
            <a:pPr marL="290513" indent="-290513">
              <a:lnSpc>
                <a:spcPct val="90000"/>
              </a:lnSpc>
            </a:pPr>
            <a:r>
              <a:rPr lang="en-US" sz="2800" dirty="0"/>
              <a:t>Os </a:t>
            </a:r>
            <a:r>
              <a:rPr lang="en-US" sz="2800" dirty="0" err="1"/>
              <a:t>gestores</a:t>
            </a:r>
            <a:r>
              <a:rPr lang="en-US" sz="2800" dirty="0"/>
              <a:t> </a:t>
            </a:r>
            <a:r>
              <a:rPr lang="en-US" sz="2800" dirty="0" err="1"/>
              <a:t>fazem</a:t>
            </a:r>
            <a:r>
              <a:rPr lang="en-US" sz="2800" dirty="0"/>
              <a:t> o </a:t>
            </a:r>
            <a:r>
              <a:rPr lang="en-US" sz="2800" dirty="0" err="1"/>
              <a:t>seu</a:t>
            </a:r>
            <a:r>
              <a:rPr lang="en-US" sz="2800" dirty="0"/>
              <a:t> trabalho - </a:t>
            </a:r>
            <a:r>
              <a:rPr lang="en-US" sz="2800" i="1" dirty="0" err="1"/>
              <a:t>acrescentar</a:t>
            </a:r>
            <a:r>
              <a:rPr lang="en-US" sz="2800" i="1" dirty="0"/>
              <a:t> valor </a:t>
            </a:r>
            <a:r>
              <a:rPr lang="en-US" sz="2800" i="1" dirty="0" err="1"/>
              <a:t>aos</a:t>
            </a:r>
            <a:r>
              <a:rPr lang="en-US" sz="2800" i="1" dirty="0"/>
              <a:t> </a:t>
            </a:r>
            <a:r>
              <a:rPr lang="en-US" sz="2800" i="1" dirty="0" err="1"/>
              <a:t>recursos</a:t>
            </a:r>
            <a:r>
              <a:rPr lang="en-US" sz="2800" dirty="0"/>
              <a:t> - </a:t>
            </a:r>
            <a:r>
              <a:rPr lang="en-US" sz="2800" dirty="0" err="1"/>
              <a:t>através</a:t>
            </a:r>
            <a:r>
              <a:rPr lang="en-US" sz="2800" dirty="0"/>
              <a:t> da </a:t>
            </a:r>
            <a:r>
              <a:rPr lang="en-US" sz="2800" dirty="0" err="1"/>
              <a:t>sua</a:t>
            </a:r>
            <a:r>
              <a:rPr lang="en-US" sz="2800" dirty="0"/>
              <a:t> </a:t>
            </a:r>
            <a:r>
              <a:rPr lang="en-US" sz="2800" dirty="0" err="1"/>
              <a:t>influência</a:t>
            </a:r>
            <a:r>
              <a:rPr lang="en-US" sz="2800" dirty="0"/>
              <a:t> </a:t>
            </a:r>
            <a:r>
              <a:rPr lang="en-US" sz="2800" dirty="0" err="1"/>
              <a:t>sobre</a:t>
            </a:r>
            <a:r>
              <a:rPr lang="en-US" sz="2800" dirty="0"/>
              <a:t> os “</a:t>
            </a:r>
            <a:r>
              <a:rPr lang="en-US" sz="2800" b="1" dirty="0" err="1"/>
              <a:t>outros</a:t>
            </a:r>
            <a:r>
              <a:rPr lang="en-US" sz="2800" dirty="0"/>
              <a:t>”</a:t>
            </a:r>
            <a:endParaRPr lang="en-US" sz="1000" dirty="0"/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898525" y="2403475"/>
            <a:ext cx="184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pt-PT" sz="3000" b="1"/>
          </a:p>
        </p:txBody>
      </p:sp>
      <p:pic>
        <p:nvPicPr>
          <p:cNvPr id="52233" name="Picture 9" descr="C14NF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667000"/>
            <a:ext cx="8004175" cy="3544888"/>
          </a:xfrm>
          <a:prstGeom prst="rect">
            <a:avLst/>
          </a:prstGeom>
          <a:noFill/>
        </p:spPr>
      </p:pic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438400" y="2286000"/>
            <a:ext cx="3962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200"/>
              <a:t>Quatro direcções de influência</a:t>
            </a:r>
            <a:endParaRPr lang="en-GB" sz="3000" b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4786611"/>
          </a:xfrm>
        </p:spPr>
        <p:txBody>
          <a:bodyPr>
            <a:noAutofit/>
          </a:bodyPr>
          <a:lstStyle/>
          <a:p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Steve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Jobs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quando fundou a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Apple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teve de enfrentar mais do que desafios técnicos:</a:t>
            </a:r>
          </a:p>
          <a:p>
            <a:pPr lvl="1"/>
            <a:r>
              <a:rPr lang="pt-P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Persuadir staff a deixar os seus bons trabalhos e ir trabalhar para uma empresa desconhecida;</a:t>
            </a:r>
          </a:p>
          <a:p>
            <a:pPr lvl="1"/>
            <a:r>
              <a:rPr lang="pt-P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Convencer investidores a arriscar o seu dinheiro;</a:t>
            </a:r>
          </a:p>
          <a:p>
            <a:pPr lvl="1"/>
            <a:r>
              <a:rPr lang="pt-P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 fornecedores a entregar componentes;</a:t>
            </a:r>
          </a:p>
          <a:p>
            <a:pPr lvl="1"/>
            <a:r>
              <a:rPr lang="pt-P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pt-P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público a comprar as novas máquinas.</a:t>
            </a:r>
          </a:p>
          <a:p>
            <a:pPr lvl="1"/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Teve de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influenciar outras pessoas a apoiar o seu negócio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a assegurar a sua sobrevivência, num mercado onde muitos falham.</a:t>
            </a:r>
          </a:p>
          <a:p>
            <a:pPr lvl="1"/>
            <a:endParaRPr lang="pt-PT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Willie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Walsh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CEO da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British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Airways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teve em 2010 de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convencer todos os colaboradores a aceitarem as novas praticas de gestão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desenhadas para a empresa ser mais competitiva;</a:t>
            </a:r>
          </a:p>
          <a:p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gestores da </a:t>
            </a:r>
            <a:r>
              <a:rPr lang="pt-PT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Crossrail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tiveram de </a:t>
            </a:r>
            <a:r>
              <a:rPr lang="pt-PT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influenciar  muitos grupos de interesses </a:t>
            </a:r>
            <a:r>
              <a:rPr lang="pt-PT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(políticos locais, nacionais, líderes de empresas, instituições financeiras, residentes de Londres, etc.), para conseguir a aprovação do projecto em 2009.</a:t>
            </a:r>
            <a:endParaRPr lang="pt-P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4857452"/>
            <a:ext cx="9144000" cy="20005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Independentemente dos papéis ou tarefas, as pessoas acrescentam valor aos recursos, influenciando os outros.</a:t>
            </a:r>
          </a:p>
          <a:p>
            <a:endParaRPr lang="pt-PT" dirty="0" smtClean="0"/>
          </a:p>
          <a:p>
            <a:r>
              <a:rPr lang="pt-PT" sz="2000" dirty="0" smtClean="0"/>
              <a:t>As tarefas de planear, organizar, liderar e controlar, dependem da concordância dos outros em cooperar, dentro de uma rede de influências mútuas.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50E03-52EB-40F3-9CD6-F3558F0F2BF7}" type="slidenum">
              <a:rPr lang="pt-PT"/>
              <a:pPr/>
              <a:t>8</a:t>
            </a:fld>
            <a:endParaRPr lang="pt-PT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48680"/>
          </a:xfrm>
        </p:spPr>
        <p:txBody>
          <a:bodyPr/>
          <a:lstStyle/>
          <a:p>
            <a:r>
              <a:rPr lang="pt-PT" sz="3000" b="1" dirty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Uma visão geral das teorias de liderança</a:t>
            </a:r>
          </a:p>
        </p:txBody>
      </p:sp>
      <p:graphicFrame>
        <p:nvGraphicFramePr>
          <p:cNvPr id="144387" name="Group 3"/>
          <p:cNvGraphicFramePr>
            <a:graphicFrameLocks noGrp="1"/>
          </p:cNvGraphicFramePr>
          <p:nvPr>
            <p:ph type="tbl" idx="1"/>
          </p:nvPr>
        </p:nvGraphicFramePr>
        <p:xfrm>
          <a:off x="250825" y="765175"/>
          <a:ext cx="8642350" cy="462686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68463"/>
                <a:gridCol w="2957512"/>
                <a:gridCol w="401637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Universais</a:t>
                      </a:r>
                      <a:endParaRPr kumimoji="0" lang="pt-P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Contingenciais</a:t>
                      </a:r>
                      <a:endParaRPr kumimoji="0" lang="pt-PT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05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Traços</a:t>
                      </a:r>
                      <a:endParaRPr kumimoji="0" lang="pt-PT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Teorias de tipo 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Teorias de tipo III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 Fiedler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2116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Compor-tamentos</a:t>
                      </a:r>
                      <a:endParaRPr kumimoji="0" lang="pt-PT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Teorias de tipo 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Kurt</a:t>
                      </a: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Lewin</a:t>
                      </a:r>
                      <a:endParaRPr kumimoji="0" lang="pt-PT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Blake</a:t>
                      </a: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&amp;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Mouton</a:t>
                      </a:r>
                      <a:endParaRPr kumimoji="0" lang="pt-PT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pt-P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Teorias de tipo 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Tannembaum</a:t>
                      </a:r>
                      <a:endParaRPr kumimoji="0" lang="pt-PT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Path</a:t>
                      </a: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Goal</a:t>
                      </a: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Theory</a:t>
                      </a:r>
                      <a:endParaRPr kumimoji="0" lang="pt-PT" sz="2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pt-PT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Hersey</a:t>
                      </a:r>
                      <a:r>
                        <a:rPr kumimoji="0" lang="pt-PT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e Blanchard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pt-P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44405" name="Oval 21"/>
          <p:cNvSpPr>
            <a:spLocks noChangeArrowheads="1"/>
          </p:cNvSpPr>
          <p:nvPr/>
        </p:nvSpPr>
        <p:spPr bwMode="auto">
          <a:xfrm>
            <a:off x="0" y="5057775"/>
            <a:ext cx="4321175" cy="18002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pt-PT" sz="3000" b="1" dirty="0">
              <a:solidFill>
                <a:schemeClr val="accent1"/>
              </a:solidFill>
            </a:endParaRPr>
          </a:p>
        </p:txBody>
      </p:sp>
      <p:sp>
        <p:nvSpPr>
          <p:cNvPr id="144406" name="Text Box 22"/>
          <p:cNvSpPr txBox="1">
            <a:spLocks noChangeArrowheads="1"/>
          </p:cNvSpPr>
          <p:nvPr/>
        </p:nvSpPr>
        <p:spPr bwMode="auto">
          <a:xfrm>
            <a:off x="179512" y="5373216"/>
            <a:ext cx="3971925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pt-PT" sz="2600" b="1" i="1" dirty="0">
                <a:solidFill>
                  <a:schemeClr val="accent1">
                    <a:lumMod val="50000"/>
                  </a:schemeClr>
                </a:solidFill>
              </a:rPr>
              <a:t>Problema da eficácia</a:t>
            </a:r>
          </a:p>
          <a:p>
            <a:pPr algn="ctr" eaLnBrk="0" hangingPunct="0"/>
            <a:r>
              <a:rPr lang="pt-PT" sz="2600" b="1" i="1" dirty="0">
                <a:solidFill>
                  <a:schemeClr val="accent1">
                    <a:lumMod val="50000"/>
                  </a:schemeClr>
                </a:solidFill>
              </a:rPr>
              <a:t> do líder foi tendo </a:t>
            </a:r>
          </a:p>
          <a:p>
            <a:pPr algn="ctr" eaLnBrk="0" hangingPunct="0"/>
            <a:r>
              <a:rPr lang="pt-PT" sz="2600" b="1" i="1" dirty="0">
                <a:solidFill>
                  <a:schemeClr val="accent1">
                    <a:lumMod val="50000"/>
                  </a:schemeClr>
                </a:solidFill>
              </a:rPr>
              <a:t>várias respostas…</a:t>
            </a:r>
          </a:p>
        </p:txBody>
      </p:sp>
      <p:sp>
        <p:nvSpPr>
          <p:cNvPr id="144407" name="Text Box 23"/>
          <p:cNvSpPr txBox="1">
            <a:spLocks noChangeArrowheads="1"/>
          </p:cNvSpPr>
          <p:nvPr/>
        </p:nvSpPr>
        <p:spPr bwMode="auto">
          <a:xfrm>
            <a:off x="5220072" y="5661248"/>
            <a:ext cx="325890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PT" sz="3000" b="1" i="1" dirty="0">
                <a:solidFill>
                  <a:schemeClr val="accent1">
                    <a:lumMod val="50000"/>
                  </a:schemeClr>
                </a:solidFill>
              </a:rPr>
              <a:t>Transformacional…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6FE0F-2FCF-4EDA-AABD-477E894B27F5}" type="slidenum">
              <a:rPr lang="pt-PT"/>
              <a:pPr/>
              <a:t>9</a:t>
            </a:fld>
            <a:endParaRPr lang="pt-PT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171400"/>
            <a:ext cx="9144000" cy="849288"/>
          </a:xfrm>
          <a:noFill/>
          <a:ln/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tx1"/>
                </a:solidFill>
              </a:rPr>
              <a:t>Modelos</a:t>
            </a:r>
            <a:r>
              <a:rPr lang="en-US" sz="3600" b="1" dirty="0">
                <a:solidFill>
                  <a:schemeClr val="tx1"/>
                </a:solidFill>
              </a:rPr>
              <a:t> dos </a:t>
            </a:r>
            <a:r>
              <a:rPr lang="en-US" sz="3600" b="1" dirty="0" err="1">
                <a:solidFill>
                  <a:schemeClr val="tx1"/>
                </a:solidFill>
              </a:rPr>
              <a:t>traços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1" y="764704"/>
            <a:ext cx="9144000" cy="60932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pt-PT" sz="3000" dirty="0" smtClean="0">
                <a:ea typeface="Arial Unicode MS" pitchFamily="34" charset="-128"/>
                <a:cs typeface="Arial Unicode MS" pitchFamily="34" charset="-128"/>
              </a:rPr>
              <a:t>Pressuposto: </a:t>
            </a:r>
            <a:r>
              <a:rPr lang="pt-PT" sz="3000" dirty="0">
                <a:ea typeface="Arial Unicode MS" pitchFamily="34" charset="-128"/>
                <a:cs typeface="Arial Unicode MS" pitchFamily="34" charset="-128"/>
              </a:rPr>
              <a:t>algumas pessoas têm certas características pessoais que os tornam eficazes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	- Visão, capacidade de decisão, optimismo, energia, dominância, auto-confiança, persistência, resistência ao stress, tolerância à ambiguidade, ambição, desejo de assumir responsabilidades, cooperação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>
              <a:lnSpc>
                <a:spcPct val="90000"/>
              </a:lnSpc>
            </a:pPr>
            <a:endParaRPr lang="pt-PT" sz="2400" dirty="0" smtClean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pt-PT" sz="2400" b="1" dirty="0" err="1" smtClean="0">
                <a:ea typeface="Arial Unicode MS" pitchFamily="34" charset="-128"/>
                <a:cs typeface="Arial Unicode MS" pitchFamily="34" charset="-128"/>
              </a:rPr>
              <a:t>Big</a:t>
            </a:r>
            <a:r>
              <a:rPr lang="pt-PT" sz="24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sz="2400" b="1" dirty="0" err="1" smtClean="0">
                <a:ea typeface="Arial Unicode MS" pitchFamily="34" charset="-128"/>
                <a:cs typeface="Arial Unicode MS" pitchFamily="34" charset="-128"/>
              </a:rPr>
              <a:t>Five</a:t>
            </a:r>
            <a:r>
              <a:rPr lang="pt-PT" sz="24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pt-PT" sz="2400" dirty="0" err="1" smtClean="0">
                <a:ea typeface="Arial Unicode MS" pitchFamily="34" charset="-128"/>
                <a:cs typeface="Arial Unicode MS" pitchFamily="34" charset="-128"/>
              </a:rPr>
              <a:t>McCrae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 &amp; John, 1992)</a:t>
            </a:r>
          </a:p>
          <a:p>
            <a:pPr lvl="1">
              <a:lnSpc>
                <a:spcPct val="90000"/>
              </a:lnSpc>
            </a:pPr>
            <a:r>
              <a:rPr lang="pt-PT" sz="2000" b="1" dirty="0" smtClean="0">
                <a:ea typeface="Arial Unicode MS" pitchFamily="34" charset="-128"/>
                <a:cs typeface="Arial Unicode MS" pitchFamily="34" charset="-128"/>
              </a:rPr>
              <a:t>Abertura à experiência </a:t>
            </a:r>
            <a:r>
              <a:rPr lang="pt-PT" sz="2000" dirty="0" smtClean="0">
                <a:ea typeface="Arial Unicode MS" pitchFamily="34" charset="-128"/>
                <a:cs typeface="Arial Unicode MS" pitchFamily="34" charset="-128"/>
              </a:rPr>
              <a:t>(imaginação, curiosidade, inteligência, originalidade)</a:t>
            </a:r>
          </a:p>
          <a:p>
            <a:pPr lvl="1">
              <a:lnSpc>
                <a:spcPct val="90000"/>
              </a:lnSpc>
            </a:pPr>
            <a:r>
              <a:rPr lang="pt-PT" sz="2100" b="1" dirty="0" err="1" smtClean="0">
                <a:ea typeface="Arial Unicode MS" pitchFamily="34" charset="-128"/>
                <a:cs typeface="Arial Unicode MS" pitchFamily="34" charset="-128"/>
              </a:rPr>
              <a:t>Conscienciosidade</a:t>
            </a:r>
            <a:r>
              <a:rPr lang="pt-PT" sz="2100" dirty="0" smtClean="0">
                <a:ea typeface="Arial Unicode MS" pitchFamily="34" charset="-128"/>
                <a:cs typeface="Arial Unicode MS" pitchFamily="34" charset="-128"/>
              </a:rPr>
              <a:t> (responsabilidade, organização, perseverança, capacidade trabalho, orientação para resultados)</a:t>
            </a:r>
          </a:p>
          <a:p>
            <a:pPr lvl="1">
              <a:lnSpc>
                <a:spcPct val="90000"/>
              </a:lnSpc>
            </a:pPr>
            <a:r>
              <a:rPr lang="pt-PT" sz="2100" b="1" dirty="0" smtClean="0">
                <a:ea typeface="Arial Unicode MS" pitchFamily="34" charset="-128"/>
                <a:cs typeface="Arial Unicode MS" pitchFamily="34" charset="-128"/>
              </a:rPr>
              <a:t>Extroversão</a:t>
            </a:r>
            <a:r>
              <a:rPr lang="pt-PT" sz="2100" dirty="0" smtClean="0">
                <a:ea typeface="Arial Unicode MS" pitchFamily="34" charset="-128"/>
                <a:cs typeface="Arial Unicode MS" pitchFamily="34" charset="-128"/>
              </a:rPr>
              <a:t> (sociável, gregário, falador, activo)</a:t>
            </a:r>
          </a:p>
          <a:p>
            <a:pPr lvl="1">
              <a:lnSpc>
                <a:spcPct val="90000"/>
              </a:lnSpc>
            </a:pPr>
            <a:r>
              <a:rPr lang="pt-PT" sz="2100" b="1" dirty="0" smtClean="0">
                <a:ea typeface="Arial Unicode MS" pitchFamily="34" charset="-128"/>
                <a:cs typeface="Arial Unicode MS" pitchFamily="34" charset="-128"/>
              </a:rPr>
              <a:t>Amabilidade</a:t>
            </a:r>
            <a:r>
              <a:rPr lang="pt-PT" sz="2100" dirty="0" smtClean="0">
                <a:ea typeface="Arial Unicode MS" pitchFamily="34" charset="-128"/>
                <a:cs typeface="Arial Unicode MS" pitchFamily="34" charset="-128"/>
              </a:rPr>
              <a:t> (cortesia, flexibilidade, cooperação, tolerância, </a:t>
            </a:r>
            <a:r>
              <a:rPr lang="pt-PT" sz="2100" dirty="0" err="1" smtClean="0">
                <a:ea typeface="Arial Unicode MS" pitchFamily="34" charset="-128"/>
                <a:cs typeface="Arial Unicode MS" pitchFamily="34" charset="-128"/>
              </a:rPr>
              <a:t>confiabilidade</a:t>
            </a:r>
            <a:r>
              <a:rPr lang="pt-PT" sz="2100" dirty="0" smtClean="0">
                <a:ea typeface="Arial Unicode MS" pitchFamily="34" charset="-128"/>
                <a:cs typeface="Arial Unicode MS" pitchFamily="34" charset="-128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pt-PT" sz="2100" b="1" dirty="0" err="1" smtClean="0">
                <a:ea typeface="Arial Unicode MS" pitchFamily="34" charset="-128"/>
                <a:cs typeface="Arial Unicode MS" pitchFamily="34" charset="-128"/>
              </a:rPr>
              <a:t>Neuroticismo</a:t>
            </a:r>
            <a:r>
              <a:rPr lang="pt-PT" sz="2100" dirty="0" smtClean="0">
                <a:ea typeface="Arial Unicode MS" pitchFamily="34" charset="-128"/>
                <a:cs typeface="Arial Unicode MS" pitchFamily="34" charset="-128"/>
              </a:rPr>
              <a:t> (ansiedade, depressão, insegurança, ira, embaraço)</a:t>
            </a:r>
          </a:p>
          <a:p>
            <a:pPr>
              <a:lnSpc>
                <a:spcPct val="90000"/>
              </a:lnSpc>
            </a:pPr>
            <a:endParaRPr lang="pt-PT" sz="1000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pt-PT" sz="3000" dirty="0">
                <a:ea typeface="Arial Unicode MS" pitchFamily="34" charset="-128"/>
                <a:cs typeface="Arial Unicode MS" pitchFamily="34" charset="-128"/>
              </a:rPr>
              <a:t>Limitações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Número </a:t>
            </a: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de factores; efeito de outras variáveis, efeito do 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contexto: Um </a:t>
            </a:r>
            <a:r>
              <a:rPr lang="pt-P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determinado traço pode acrescentar valor numa determinada situação/ conjuntura, mas não noutras com contornos diferentes.</a:t>
            </a:r>
            <a:endParaRPr lang="pt-PT" sz="2400" b="1" dirty="0">
              <a:solidFill>
                <a:schemeClr val="tx1">
                  <a:lumMod val="50000"/>
                  <a:lumOff val="50000"/>
                </a:schemeClr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PT" sz="1000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pt-PT" sz="3000" dirty="0">
                <a:ea typeface="Arial Unicode MS" pitchFamily="34" charset="-128"/>
                <a:cs typeface="Arial Unicode MS" pitchFamily="34" charset="-128"/>
              </a:rPr>
              <a:t>Contribuições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	- Alguma evidência da relação com eficácia (</a:t>
            </a:r>
            <a:r>
              <a:rPr lang="pt-PT" sz="2400" dirty="0" err="1">
                <a:ea typeface="Arial Unicode MS" pitchFamily="34" charset="-128"/>
                <a:cs typeface="Arial Unicode MS" pitchFamily="34" charset="-128"/>
              </a:rPr>
              <a:t>Yukl</a:t>
            </a: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, 2001)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	- Utilização 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 de alguns traços como </a:t>
            </a:r>
            <a:r>
              <a:rPr lang="pt-PT" sz="2400" dirty="0">
                <a:ea typeface="Arial Unicode MS" pitchFamily="34" charset="-128"/>
                <a:cs typeface="Arial Unicode MS" pitchFamily="34" charset="-128"/>
              </a:rPr>
              <a:t>critérios de </a:t>
            </a:r>
            <a:r>
              <a:rPr lang="pt-PT" sz="2400" dirty="0" smtClean="0">
                <a:ea typeface="Arial Unicode MS" pitchFamily="34" charset="-128"/>
                <a:cs typeface="Arial Unicode MS" pitchFamily="34" charset="-128"/>
              </a:rPr>
              <a:t>selecção &amp; recrutamento</a:t>
            </a:r>
            <a:endParaRPr lang="pt-PT" sz="2400" dirty="0"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3079</Words>
  <Application>Microsoft Macintosh PowerPoint</Application>
  <PresentationFormat>Apresentação na tela (4:3)</PresentationFormat>
  <Paragraphs>352</Paragraphs>
  <Slides>39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3" baseType="lpstr">
      <vt:lpstr>Arial Unicode MS</vt:lpstr>
      <vt:lpstr>Calibri</vt:lpstr>
      <vt:lpstr>Arial</vt:lpstr>
      <vt:lpstr>Tema do Office</vt:lpstr>
      <vt:lpstr>Liderança Influência e Poder</vt:lpstr>
      <vt:lpstr>Liderança – Influência e poder</vt:lpstr>
      <vt:lpstr>Porquê estudar o processo de influência?</vt:lpstr>
      <vt:lpstr>Apresentação do PowerPoint</vt:lpstr>
      <vt:lpstr>Uma perspectiva geral do tema</vt:lpstr>
      <vt:lpstr>Gerir e influenciar</vt:lpstr>
      <vt:lpstr>Apresentação do PowerPoint</vt:lpstr>
      <vt:lpstr>Uma visão geral das teorias de liderança</vt:lpstr>
      <vt:lpstr>Modelos dos traços</vt:lpstr>
      <vt:lpstr>Modelos de Comportamentos</vt:lpstr>
      <vt:lpstr>Modelos de Comportamento</vt:lpstr>
      <vt:lpstr>Modelos de Comportamento</vt:lpstr>
      <vt:lpstr>Modelo de Blake and Mouton (1964) Cruzaram 2 comportamentos: orientação para as pessoas e orientação para a produção</vt:lpstr>
      <vt:lpstr>Modelos situacionais (ou contingenciais)</vt:lpstr>
      <vt:lpstr>Modelos Situacionais</vt:lpstr>
      <vt:lpstr>Modelos Situacionais</vt:lpstr>
      <vt:lpstr>Modelo Situacional de Hersey e Blanchard</vt:lpstr>
      <vt:lpstr>Apresentação do PowerPoint</vt:lpstr>
      <vt:lpstr>Modelos situacionais</vt:lpstr>
      <vt:lpstr>House defende que o estilo apropriado de liderança vai depender da situação: das características dos subordinado e do ambiente trabalho. O estilo de liderança tem um impacto directo nos resultados: aceitação, satisfação, motivação e performance dos colaboradores.</vt:lpstr>
      <vt:lpstr>Apresentação do PowerPoint</vt:lpstr>
      <vt:lpstr>Situações que favorecem o estilo participativo e directivo</vt:lpstr>
      <vt:lpstr>Tannembaum and Smith “continuum”of leadership behaviour</vt:lpstr>
      <vt:lpstr>Liderança Transaccional e Transformacional</vt:lpstr>
      <vt:lpstr>Liderança Transaccional e Transformacional</vt:lpstr>
      <vt:lpstr>Liderança Transaccional e Transformacional</vt:lpstr>
      <vt:lpstr>Liderança Transaccional e Transformacional</vt:lpstr>
      <vt:lpstr>A perspectiva do poder</vt:lpstr>
      <vt:lpstr>Personal and positional (Hales, 2001)  </vt:lpstr>
      <vt:lpstr>Para aumentar o poder, partilhe-o  </vt:lpstr>
      <vt:lpstr>Empowerment</vt:lpstr>
      <vt:lpstr>Tácticas para influenciar outros </vt:lpstr>
      <vt:lpstr>Influenciar através do networking</vt:lpstr>
      <vt:lpstr>Factores Situacionais: Hardware e Software organizacionais</vt:lpstr>
      <vt:lpstr>Hardware e Software organizacionais</vt:lpstr>
      <vt:lpstr>Liderança Transaccional e Transformacional</vt:lpstr>
      <vt:lpstr>Liderança Transaccional e Transformacional</vt:lpstr>
      <vt:lpstr>Liderança Transaccional e Transformacional</vt:lpstr>
      <vt:lpstr>Liderança Transaccional e Transformacional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Nuno Ponceano</cp:lastModifiedBy>
  <cp:revision>101</cp:revision>
  <dcterms:created xsi:type="dcterms:W3CDTF">2011-11-13T14:52:47Z</dcterms:created>
  <dcterms:modified xsi:type="dcterms:W3CDTF">2015-08-03T23:35:55Z</dcterms:modified>
</cp:coreProperties>
</file>