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81" r:id="rId9"/>
    <p:sldId id="261" r:id="rId10"/>
    <p:sldId id="262" r:id="rId11"/>
    <p:sldId id="263" r:id="rId12"/>
    <p:sldId id="268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2E5EF-1081-43D5-9B7A-124F7BA7CC4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B954CB8-86DD-4416-80EA-C429178260AD}">
      <dgm:prSet phldrT="[Texto]"/>
      <dgm:spPr/>
      <dgm:t>
        <a:bodyPr/>
        <a:lstStyle/>
        <a:p>
          <a:r>
            <a:rPr lang="pt-PT" b="1" dirty="0" smtClean="0">
              <a:solidFill>
                <a:schemeClr val="bg1"/>
              </a:solidFill>
            </a:rPr>
            <a:t>A estratégia molda a estrutura organizacional</a:t>
          </a:r>
          <a:r>
            <a:rPr lang="pt-PT" dirty="0" smtClean="0">
              <a:solidFill>
                <a:schemeClr val="bg1"/>
              </a:solidFill>
            </a:rPr>
            <a:t>.</a:t>
          </a:r>
          <a:endParaRPr lang="pt-PT" dirty="0">
            <a:solidFill>
              <a:schemeClr val="bg1"/>
            </a:solidFill>
          </a:endParaRPr>
        </a:p>
      </dgm:t>
    </dgm:pt>
    <dgm:pt modelId="{F57E0DB7-60AE-4DE0-A809-293D43F1440C}" type="parTrans" cxnId="{118FF3FE-68A3-4B30-8938-03F9F6E2AA56}">
      <dgm:prSet/>
      <dgm:spPr/>
      <dgm:t>
        <a:bodyPr/>
        <a:lstStyle/>
        <a:p>
          <a:endParaRPr lang="pt-PT"/>
        </a:p>
      </dgm:t>
    </dgm:pt>
    <dgm:pt modelId="{5CB5D76B-60DD-4DD2-BF3E-606C15658874}" type="sibTrans" cxnId="{118FF3FE-68A3-4B30-8938-03F9F6E2AA56}">
      <dgm:prSet/>
      <dgm:spPr/>
      <dgm:t>
        <a:bodyPr/>
        <a:lstStyle/>
        <a:p>
          <a:endParaRPr lang="pt-PT"/>
        </a:p>
      </dgm:t>
    </dgm:pt>
    <dgm:pt modelId="{A859D2CE-7D47-4514-A098-3CAA75EB67A8}">
      <dgm:prSet phldrT="[Texto]"/>
      <dgm:spPr/>
      <dgm:t>
        <a:bodyPr/>
        <a:lstStyle/>
        <a:p>
          <a:r>
            <a:rPr lang="pt-PT" b="1" i="0" dirty="0" smtClean="0">
              <a:solidFill>
                <a:schemeClr val="bg1"/>
              </a:solidFill>
            </a:rPr>
            <a:t>A estrutura encoraja as pessoas a actuarem de modo a apoiar a estratégia.</a:t>
          </a:r>
          <a:endParaRPr lang="pt-PT" i="0" dirty="0">
            <a:solidFill>
              <a:schemeClr val="bg1"/>
            </a:solidFill>
          </a:endParaRPr>
        </a:p>
      </dgm:t>
    </dgm:pt>
    <dgm:pt modelId="{C297FB97-9F1D-4626-8C08-189B3E2C22FB}" type="parTrans" cxnId="{C1AFD329-89DD-4249-BB00-835FFF340843}">
      <dgm:prSet/>
      <dgm:spPr/>
      <dgm:t>
        <a:bodyPr/>
        <a:lstStyle/>
        <a:p>
          <a:endParaRPr lang="pt-PT"/>
        </a:p>
      </dgm:t>
    </dgm:pt>
    <dgm:pt modelId="{68CE6D1B-D73E-4A25-8A18-8E17B9C4B51F}" type="sibTrans" cxnId="{C1AFD329-89DD-4249-BB00-835FFF340843}">
      <dgm:prSet/>
      <dgm:spPr/>
      <dgm:t>
        <a:bodyPr/>
        <a:lstStyle/>
        <a:p>
          <a:endParaRPr lang="pt-PT"/>
        </a:p>
      </dgm:t>
    </dgm:pt>
    <dgm:pt modelId="{991A26C6-81C1-48DB-A60B-A0B6B632D132}" type="pres">
      <dgm:prSet presAssocID="{B012E5EF-1081-43D5-9B7A-124F7BA7CC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84BCA87-3855-48CC-B9F0-19C22A2309D9}" type="pres">
      <dgm:prSet presAssocID="{FB954CB8-86DD-4416-80EA-C429178260A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A26D97F-346C-466D-8E51-A9BB81DAC354}" type="pres">
      <dgm:prSet presAssocID="{A859D2CE-7D47-4514-A098-3CAA75EB67A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1AFD329-89DD-4249-BB00-835FFF340843}" srcId="{B012E5EF-1081-43D5-9B7A-124F7BA7CC4E}" destId="{A859D2CE-7D47-4514-A098-3CAA75EB67A8}" srcOrd="1" destOrd="0" parTransId="{C297FB97-9F1D-4626-8C08-189B3E2C22FB}" sibTransId="{68CE6D1B-D73E-4A25-8A18-8E17B9C4B51F}"/>
    <dgm:cxn modelId="{5E7F0B40-9FF1-4946-8051-DEBAF0598B84}" type="presOf" srcId="{A859D2CE-7D47-4514-A098-3CAA75EB67A8}" destId="{BA26D97F-346C-466D-8E51-A9BB81DAC354}" srcOrd="0" destOrd="0" presId="urn:microsoft.com/office/officeart/2005/8/layout/arrow5"/>
    <dgm:cxn modelId="{118FF3FE-68A3-4B30-8938-03F9F6E2AA56}" srcId="{B012E5EF-1081-43D5-9B7A-124F7BA7CC4E}" destId="{FB954CB8-86DD-4416-80EA-C429178260AD}" srcOrd="0" destOrd="0" parTransId="{F57E0DB7-60AE-4DE0-A809-293D43F1440C}" sibTransId="{5CB5D76B-60DD-4DD2-BF3E-606C15658874}"/>
    <dgm:cxn modelId="{5213E702-35F3-40A6-AEDD-76D955078553}" type="presOf" srcId="{FB954CB8-86DD-4416-80EA-C429178260AD}" destId="{184BCA87-3855-48CC-B9F0-19C22A2309D9}" srcOrd="0" destOrd="0" presId="urn:microsoft.com/office/officeart/2005/8/layout/arrow5"/>
    <dgm:cxn modelId="{F2C3BD81-F955-4381-9E09-FAEB34042FC9}" type="presOf" srcId="{B012E5EF-1081-43D5-9B7A-124F7BA7CC4E}" destId="{991A26C6-81C1-48DB-A60B-A0B6B632D132}" srcOrd="0" destOrd="0" presId="urn:microsoft.com/office/officeart/2005/8/layout/arrow5"/>
    <dgm:cxn modelId="{448D81BA-0A48-4604-A706-07AC3CD3FDCF}" type="presParOf" srcId="{991A26C6-81C1-48DB-A60B-A0B6B632D132}" destId="{184BCA87-3855-48CC-B9F0-19C22A2309D9}" srcOrd="0" destOrd="0" presId="urn:microsoft.com/office/officeart/2005/8/layout/arrow5"/>
    <dgm:cxn modelId="{C702CAA2-8F6E-49F7-B28B-5A952809B756}" type="presParOf" srcId="{991A26C6-81C1-48DB-A60B-A0B6B632D132}" destId="{BA26D97F-346C-466D-8E51-A9BB81DAC35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4BCA87-3855-48CC-B9F0-19C22A2309D9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b="1" kern="1200" dirty="0" smtClean="0">
              <a:solidFill>
                <a:schemeClr val="bg1"/>
              </a:solidFill>
            </a:rPr>
            <a:t>A estratégia molda a estrutura organizacional</a:t>
          </a:r>
          <a:r>
            <a:rPr lang="pt-PT" sz="2600" kern="1200" dirty="0" smtClean="0">
              <a:solidFill>
                <a:schemeClr val="bg1"/>
              </a:solidFill>
            </a:rPr>
            <a:t>.</a:t>
          </a:r>
          <a:endParaRPr lang="pt-PT" sz="2600" kern="1200" dirty="0">
            <a:solidFill>
              <a:schemeClr val="bg1"/>
            </a:solidFill>
          </a:endParaRPr>
        </a:p>
      </dsp:txBody>
      <dsp:txXfrm rot="16200000">
        <a:off x="702" y="261838"/>
        <a:ext cx="4002285" cy="4002285"/>
      </dsp:txXfrm>
    </dsp:sp>
    <dsp:sp modelId="{BA26D97F-346C-466D-8E51-A9BB81DAC354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b="1" i="0" kern="1200" dirty="0" smtClean="0">
              <a:solidFill>
                <a:schemeClr val="bg1"/>
              </a:solidFill>
            </a:rPr>
            <a:t>A estrutura encoraja as pessoas a actuarem de modo a apoiar a estratégia.</a:t>
          </a:r>
          <a:endParaRPr lang="pt-PT" sz="2600" i="0" kern="1200" dirty="0">
            <a:solidFill>
              <a:schemeClr val="bg1"/>
            </a:solidFill>
          </a:endParaRPr>
        </a:p>
      </dsp:txBody>
      <dsp:txXfrm rot="5400000">
        <a:off x="4226611" y="261838"/>
        <a:ext cx="4002285" cy="4002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FEBC3-AC23-462E-9BA4-5A6F8A13D24D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193DA-CB2A-4E09-939A-43F1C69F575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 </a:t>
            </a:r>
            <a:r>
              <a:rPr lang="pt-PT" dirty="0" err="1" smtClean="0"/>
              <a:t>joint</a:t>
            </a:r>
            <a:r>
              <a:rPr lang="pt-PT" dirty="0" smtClean="0"/>
              <a:t> </a:t>
            </a:r>
            <a:r>
              <a:rPr lang="pt-PT" dirty="0" err="1" smtClean="0"/>
              <a:t>venture</a:t>
            </a:r>
            <a:r>
              <a:rPr lang="pt-PT" dirty="0" smtClean="0"/>
              <a:t> Sony Ericsson</a:t>
            </a:r>
            <a:r>
              <a:rPr lang="pt-PT" baseline="0" dirty="0" smtClean="0"/>
              <a:t> para os telemóveis terminou em Out. 2011. A Sony comprou a outra parte. Utilizou a tecnologia - o sistema </a:t>
            </a:r>
            <a:r>
              <a:rPr lang="pt-PT" baseline="0" dirty="0" err="1" smtClean="0"/>
              <a:t>Android</a:t>
            </a:r>
            <a:r>
              <a:rPr lang="pt-PT" baseline="0" dirty="0" smtClean="0"/>
              <a:t> da </a:t>
            </a:r>
            <a:r>
              <a:rPr lang="pt-PT" baseline="0" dirty="0" err="1" smtClean="0"/>
              <a:t>google</a:t>
            </a:r>
            <a:r>
              <a:rPr lang="pt-PT" baseline="0" dirty="0" smtClean="0"/>
              <a:t>.</a:t>
            </a:r>
          </a:p>
          <a:p>
            <a:r>
              <a:rPr lang="pt-PT" baseline="0" dirty="0" err="1" smtClean="0"/>
              <a:t>Joint</a:t>
            </a:r>
            <a:r>
              <a:rPr lang="pt-PT" baseline="0" dirty="0" smtClean="0"/>
              <a:t> </a:t>
            </a:r>
            <a:r>
              <a:rPr lang="pt-PT" baseline="0" dirty="0" err="1" smtClean="0"/>
              <a:t>Venture</a:t>
            </a:r>
            <a:r>
              <a:rPr lang="pt-PT" baseline="0" dirty="0" smtClean="0"/>
              <a:t> – é uma aliança, onde os parceiro decidem criar uma organização separada, independente, para um objectivo de negócio específico.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193DA-CB2A-4E09-939A-43F1C69F575B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193DA-CB2A-4E09-939A-43F1C69F575B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Multi-show </a:t>
            </a:r>
            <a:r>
              <a:rPr lang="pt-PT" dirty="0" err="1" smtClean="0"/>
              <a:t>Eventes</a:t>
            </a:r>
            <a:r>
              <a:rPr lang="pt-PT" dirty="0" smtClean="0"/>
              <a:t> (mostra quem é responsável</a:t>
            </a:r>
            <a:r>
              <a:rPr lang="pt-PT" baseline="0" dirty="0" smtClean="0"/>
              <a:t> por cada tarefa)</a:t>
            </a:r>
            <a:endParaRPr lang="pt-PT" dirty="0" smtClean="0"/>
          </a:p>
          <a:p>
            <a:r>
              <a:rPr lang="pt-PT" b="1" dirty="0" err="1" smtClean="0"/>
              <a:t>Strategic</a:t>
            </a:r>
            <a:r>
              <a:rPr lang="pt-PT" b="1" dirty="0" smtClean="0"/>
              <a:t> </a:t>
            </a:r>
            <a:r>
              <a:rPr lang="pt-PT" b="1" dirty="0" err="1" smtClean="0"/>
              <a:t>issue</a:t>
            </a:r>
            <a:r>
              <a:rPr lang="pt-PT" dirty="0" smtClean="0"/>
              <a:t>: como controlar o crescimento do negócio assegurando a</a:t>
            </a:r>
            <a:r>
              <a:rPr lang="pt-PT" baseline="0" dirty="0" smtClean="0"/>
              <a:t> continuidade do sucesso? </a:t>
            </a:r>
          </a:p>
          <a:p>
            <a:r>
              <a:rPr lang="pt-PT" b="1" baseline="0" dirty="0" err="1" smtClean="0"/>
              <a:t>Structural</a:t>
            </a:r>
            <a:r>
              <a:rPr lang="pt-PT" b="1" baseline="0" dirty="0" smtClean="0"/>
              <a:t> </a:t>
            </a:r>
            <a:r>
              <a:rPr lang="pt-PT" b="1" baseline="0" dirty="0" err="1" smtClean="0"/>
              <a:t>issue</a:t>
            </a:r>
            <a:r>
              <a:rPr lang="pt-PT" baseline="0" dirty="0" smtClean="0"/>
              <a:t>: Dividir o staff em departamentos para melhorar o foco e as competências; criar papeis de gestão específicos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193DA-CB2A-4E09-939A-43F1C69F575B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1B6B-8E8B-44B0-A1C8-302E2D3789B6}" type="datetimeFigureOut">
              <a:rPr lang="pt-PT" smtClean="0"/>
              <a:pPr/>
              <a:t>19-11-2011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538A-09B4-4D1E-8FB7-CC0D185F348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 smtClean="0"/>
              <a:t>Estrutura Organizacional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 - 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2800" dirty="0" smtClean="0"/>
              <a:t>Estrutura de uma unidade (fábrica) de uma grande empresa</a:t>
            </a:r>
            <a:endParaRPr lang="pt-PT" sz="2800" dirty="0"/>
          </a:p>
        </p:txBody>
      </p:sp>
      <p:pic>
        <p:nvPicPr>
          <p:cNvPr id="4" name="Picture 7" descr="C10NF00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124744"/>
            <a:ext cx="5798890" cy="4309939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415808" y="4653136"/>
            <a:ext cx="17281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10.2  The structure within a BAE aircraft factory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Especialização Vertical</a:t>
            </a:r>
            <a:r>
              <a:rPr lang="pt-PT" dirty="0" smtClean="0"/>
              <a:t>: Extensão das responsabilidades definidas em diferentes</a:t>
            </a:r>
            <a:r>
              <a:rPr lang="pt-PT" baseline="0" dirty="0" smtClean="0"/>
              <a:t> níveis. </a:t>
            </a:r>
            <a:r>
              <a:rPr lang="pt-PT" dirty="0" smtClean="0"/>
              <a:t>Cada pessoa ao seu nível lida com actividades e responsabilidades distintas.</a:t>
            </a:r>
          </a:p>
          <a:p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Especialização Horizontal</a:t>
            </a:r>
            <a:r>
              <a:rPr lang="pt-PT" dirty="0" smtClean="0"/>
              <a:t>:  grau em que as tarefas estão divididas entre departamentos ou pessoas.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Estrutura de uma pequena empresa</a:t>
            </a:r>
            <a:endParaRPr lang="pt-PT" dirty="0"/>
          </a:p>
        </p:txBody>
      </p:sp>
      <p:pic>
        <p:nvPicPr>
          <p:cNvPr id="4" name="Picture 7" descr="C10NF00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207225"/>
            <a:ext cx="8229600" cy="3311912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58674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10.3</a:t>
            </a:r>
            <a:r>
              <a:rPr lang="en-GB" dirty="0"/>
              <a:t>  The organisation structure at Multi-show Events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809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Estrutura Vertical</a:t>
            </a:r>
          </a:p>
          <a:p>
            <a:pPr>
              <a:buNone/>
            </a:pPr>
            <a:r>
              <a:rPr lang="pt-PT" sz="2000" dirty="0" smtClean="0"/>
              <a:t>Estabelece quais as decisões que as pessoas em cada nível podem tomar.</a:t>
            </a:r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  <a:p>
            <a:pPr>
              <a:buNone/>
            </a:pPr>
            <a:r>
              <a:rPr lang="pt-PT" sz="2000" dirty="0" smtClean="0"/>
              <a:t>Existem 3 níveis hierárquicos (em norma):</a:t>
            </a:r>
          </a:p>
          <a:p>
            <a:pPr lvl="1"/>
            <a:r>
              <a:rPr lang="pt-PT" sz="2000" dirty="0" smtClean="0"/>
              <a:t>Corporativo: Responsabilidade por liderar e controlar a companhia</a:t>
            </a:r>
          </a:p>
          <a:p>
            <a:pPr lvl="1"/>
            <a:r>
              <a:rPr lang="pt-PT" sz="2000" dirty="0" smtClean="0"/>
              <a:t>Divisional: Responsabilidade por implementar as políticas e alocar recursos</a:t>
            </a:r>
          </a:p>
          <a:p>
            <a:pPr lvl="1"/>
            <a:r>
              <a:rPr lang="pt-PT" sz="2000" dirty="0" smtClean="0"/>
              <a:t>Operacional: Responsabilidade pelo trabalho técnico da organização</a:t>
            </a:r>
          </a:p>
          <a:p>
            <a:pPr lvl="1">
              <a:buNone/>
            </a:pPr>
            <a:endParaRPr lang="pt-PT" sz="2000" dirty="0" smtClean="0"/>
          </a:p>
        </p:txBody>
      </p:sp>
      <p:sp>
        <p:nvSpPr>
          <p:cNvPr id="4" name="Seta para baixo 3"/>
          <p:cNvSpPr/>
          <p:nvPr/>
        </p:nvSpPr>
        <p:spPr>
          <a:xfrm>
            <a:off x="1619672" y="7647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0" y="3140968"/>
            <a:ext cx="9144000" cy="4124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Centralização/ Descentralização</a:t>
            </a:r>
          </a:p>
          <a:p>
            <a:r>
              <a:rPr lang="pt-PT" sz="2000" dirty="0" smtClean="0"/>
              <a:t>Centralização: Acontece quando um número elevado de decisões organizacionais  são tomadas pelos gestores de topo (nível corporativo).</a:t>
            </a:r>
          </a:p>
          <a:p>
            <a:endParaRPr lang="pt-PT" sz="2000" dirty="0" smtClean="0"/>
          </a:p>
          <a:p>
            <a:r>
              <a:rPr lang="pt-PT" sz="2000" dirty="0" smtClean="0"/>
              <a:t>Descentralização: Acontece quando um número elevado de decisões são tomadas pelos outros níveis organizacionais (divisional e operacional)</a:t>
            </a:r>
          </a:p>
          <a:p>
            <a:endParaRPr lang="pt-PT" sz="2000" dirty="0" smtClean="0"/>
          </a:p>
          <a:p>
            <a:r>
              <a:rPr lang="pt-PT" sz="2000" dirty="0" smtClean="0"/>
              <a:t>Muitas organizações têm uma mistura das duas. É comum existir uma tensão entre a centralização ou descentralização.</a:t>
            </a:r>
          </a:p>
          <a:p>
            <a:pPr lvl="1"/>
            <a:endParaRPr lang="pt-PT" sz="2000" dirty="0" smtClean="0"/>
          </a:p>
          <a:p>
            <a:r>
              <a:rPr lang="pt-PT" sz="2000" i="1" dirty="0" smtClean="0"/>
              <a:t>Qual o grau de centralização que funciona melhor?</a:t>
            </a:r>
          </a:p>
          <a:p>
            <a:pPr lvl="1"/>
            <a:endParaRPr lang="pt-PT" sz="2000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Cadeia</a:t>
            </a:r>
            <a:r>
              <a:rPr lang="en-US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alt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comando</a:t>
            </a:r>
            <a:endParaRPr lang="en-US" alt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Linha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autoridade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desde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topo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à base.</a:t>
            </a:r>
            <a:endParaRPr lang="en-US" altLang="en-US" sz="24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en-US" sz="2400" dirty="0" smtClean="0"/>
          </a:p>
          <a:p>
            <a:pPr>
              <a:buNone/>
            </a:pPr>
            <a:r>
              <a:rPr lang="en-US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Amplitude de </a:t>
            </a:r>
            <a:r>
              <a:rPr lang="en-US" alt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controle</a:t>
            </a:r>
            <a:endParaRPr lang="en-US" alt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Número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subordinados que um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gestor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pode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gerir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forma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eficaz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eficiente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altLang="en-US" sz="2400" dirty="0" smtClean="0"/>
          </a:p>
          <a:p>
            <a:pPr>
              <a:buNone/>
            </a:pPr>
            <a:r>
              <a:rPr lang="en-US" alt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Formalização</a:t>
            </a:r>
            <a:endParaRPr lang="en-US" alt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Medida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em que as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tarefas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estão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estandardizadas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o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comportamento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é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guiado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regras e </a:t>
            </a:r>
            <a:r>
              <a:rPr lang="en-US" alt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procedimentos</a:t>
            </a: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t-PT" sz="3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PT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Alguns Conceitos</a:t>
            </a:r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tipos de estrutura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7" descr="C10NF00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3595" y="1600200"/>
            <a:ext cx="5956810" cy="452596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pt-PT" sz="4000" dirty="0" smtClean="0"/>
              <a:t>Estrutura Funcional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3041576"/>
            <a:ext cx="9144000" cy="38164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Quando as tarefas são agrupadas em departamentos baseados em funções, competências e conhecimentos similares.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Vantagens:</a:t>
            </a:r>
          </a:p>
          <a:p>
            <a:pPr lvl="1"/>
            <a:r>
              <a:rPr lang="pt-PT" dirty="0" smtClean="0"/>
              <a:t>Especialização leva a elevados padrões e eficiência</a:t>
            </a:r>
          </a:p>
          <a:p>
            <a:pPr lvl="1"/>
            <a:r>
              <a:rPr lang="pt-PT" dirty="0" smtClean="0"/>
              <a:t>Interesses profissionais comuns promovem boas relações internas</a:t>
            </a:r>
          </a:p>
          <a:p>
            <a:pPr lvl="1"/>
            <a:r>
              <a:rPr lang="pt-PT" dirty="0" smtClean="0"/>
              <a:t>Carreiras de desenvolvimento profissional bem definidas</a:t>
            </a:r>
          </a:p>
          <a:p>
            <a:pPr lvl="1"/>
            <a:endParaRPr lang="pt-PT" dirty="0" smtClean="0"/>
          </a:p>
          <a:p>
            <a:pPr>
              <a:buNone/>
            </a:pPr>
            <a:r>
              <a:rPr lang="pt-PT" dirty="0" smtClean="0"/>
              <a:t>Desvantagens:</a:t>
            </a:r>
          </a:p>
          <a:p>
            <a:pPr lvl="1"/>
            <a:r>
              <a:rPr lang="pt-PT" dirty="0" smtClean="0"/>
              <a:t>Dificulta a cooperação entre as várias funções</a:t>
            </a:r>
          </a:p>
          <a:p>
            <a:pPr lvl="1"/>
            <a:r>
              <a:rPr lang="pt-PT" dirty="0" smtClean="0"/>
              <a:t>Pouca ênfase nos objectivos globais da empresa</a:t>
            </a:r>
          </a:p>
          <a:p>
            <a:pPr lvl="1"/>
            <a:r>
              <a:rPr lang="pt-PT" dirty="0" smtClean="0"/>
              <a:t>Adaptação difícil a alterações no mercado e na envolvente</a:t>
            </a:r>
          </a:p>
          <a:p>
            <a:pPr lvl="1"/>
            <a:endParaRPr lang="pt-PT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836712"/>
            <a:ext cx="475252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pt-PT" sz="3600" dirty="0" smtClean="0"/>
              <a:t>Estrutura Divisional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3356992"/>
            <a:ext cx="9144000" cy="36724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sz="2900" dirty="0" smtClean="0"/>
              <a:t>Quando a estrutura é organizada por produtos, serviços, clientes ou áreas geográficas. Cada unidade tem autoridade para conceber, produzir e entregar os serviços ou produtos. Por áreas geográficas permite identificar as necessidades locais e controlar melhor as performances locais.</a:t>
            </a:r>
          </a:p>
          <a:p>
            <a:pPr>
              <a:buNone/>
            </a:pPr>
            <a:endParaRPr lang="pt-PT" sz="2900" dirty="0" smtClean="0"/>
          </a:p>
          <a:p>
            <a:pPr>
              <a:buNone/>
            </a:pPr>
            <a:r>
              <a:rPr lang="pt-PT" dirty="0" smtClean="0"/>
              <a:t>Vantagens: </a:t>
            </a:r>
          </a:p>
          <a:p>
            <a:pPr lvl="1">
              <a:lnSpc>
                <a:spcPct val="80000"/>
              </a:lnSpc>
            </a:pPr>
            <a:r>
              <a:rPr lang="pt-PT" sz="2600" dirty="0" smtClean="0"/>
              <a:t>Atribuição mais clara de responsabilidade por custos  - resultados</a:t>
            </a:r>
          </a:p>
          <a:p>
            <a:pPr lvl="1">
              <a:lnSpc>
                <a:spcPct val="80000"/>
              </a:lnSpc>
            </a:pPr>
            <a:r>
              <a:rPr lang="pt-PT" sz="2600" dirty="0" smtClean="0"/>
              <a:t>Flexibilidade e capacidade de resposta a alterações nos mercados e na envolvente</a:t>
            </a:r>
          </a:p>
          <a:p>
            <a:pPr lvl="1">
              <a:lnSpc>
                <a:spcPct val="80000"/>
              </a:lnSpc>
            </a:pPr>
            <a:r>
              <a:rPr lang="pt-PT" sz="2600" dirty="0" smtClean="0"/>
              <a:t>Facilita a inovação</a:t>
            </a:r>
          </a:p>
          <a:p>
            <a:pPr lvl="1">
              <a:lnSpc>
                <a:spcPct val="80000"/>
              </a:lnSpc>
            </a:pPr>
            <a:r>
              <a:rPr lang="pt-PT" sz="2600" dirty="0" smtClean="0"/>
              <a:t>Permite o contacto entre diferentes especialistas</a:t>
            </a:r>
          </a:p>
          <a:p>
            <a:pPr>
              <a:lnSpc>
                <a:spcPct val="80000"/>
              </a:lnSpc>
              <a:buNone/>
            </a:pPr>
            <a:r>
              <a:rPr lang="pt-PT" dirty="0" smtClean="0"/>
              <a:t>Desvantagens:</a:t>
            </a:r>
          </a:p>
          <a:p>
            <a:pPr lvl="1">
              <a:lnSpc>
                <a:spcPct val="90000"/>
              </a:lnSpc>
            </a:pPr>
            <a:r>
              <a:rPr lang="pt-PT" sz="2500" dirty="0" smtClean="0"/>
              <a:t>Requer um maior número de gestores com capacidade de direcção geral</a:t>
            </a:r>
          </a:p>
          <a:p>
            <a:pPr lvl="1">
              <a:lnSpc>
                <a:spcPct val="90000"/>
              </a:lnSpc>
            </a:pPr>
            <a:r>
              <a:rPr lang="pt-PT" sz="2500" dirty="0" smtClean="0"/>
              <a:t>Aumenta a insegurança dos trabalhadores (inovações, ambiente instável, ...)</a:t>
            </a:r>
          </a:p>
          <a:p>
            <a:pPr lvl="1">
              <a:lnSpc>
                <a:spcPct val="90000"/>
              </a:lnSpc>
            </a:pPr>
            <a:r>
              <a:rPr lang="pt-PT" sz="2500" dirty="0" smtClean="0"/>
              <a:t>Dificulta a especialização técnica</a:t>
            </a:r>
          </a:p>
          <a:p>
            <a:pPr lvl="1">
              <a:lnSpc>
                <a:spcPct val="80000"/>
              </a:lnSpc>
            </a:pPr>
            <a:endParaRPr lang="pt-PT" dirty="0" smtClean="0"/>
          </a:p>
          <a:p>
            <a:endParaRPr lang="pt-PT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764704"/>
            <a:ext cx="4871839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pt-PT" sz="3600" dirty="0" smtClean="0"/>
              <a:t>Estrutura Matricial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3789040"/>
            <a:ext cx="9144000" cy="37890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dirty="0" smtClean="0"/>
              <a:t>Combina a estrutura funcional e divisional. Quem faz as tarefas reporta tanto a um chefe funcional, como a um chefe divisional.</a:t>
            </a:r>
          </a:p>
          <a:p>
            <a:pPr>
              <a:buNone/>
            </a:pPr>
            <a:r>
              <a:rPr lang="pt-PT" dirty="0" smtClean="0"/>
              <a:t>Vantagens:</a:t>
            </a:r>
          </a:p>
          <a:p>
            <a:pPr lvl="1"/>
            <a:r>
              <a:rPr lang="pt-PT" dirty="0" smtClean="0"/>
              <a:t>Gestão flexível de recursos humanos e materiais;</a:t>
            </a:r>
          </a:p>
          <a:p>
            <a:pPr lvl="1"/>
            <a:r>
              <a:rPr lang="pt-PT" dirty="0" smtClean="0"/>
              <a:t>Resposta flexível a pressões conflituais do mercado;</a:t>
            </a:r>
          </a:p>
          <a:p>
            <a:pPr lvl="1"/>
            <a:r>
              <a:rPr lang="pt-PT" dirty="0"/>
              <a:t>Eficiência e competência </a:t>
            </a:r>
            <a:r>
              <a:rPr lang="pt-PT" dirty="0" smtClean="0"/>
              <a:t>técnica;</a:t>
            </a:r>
          </a:p>
          <a:p>
            <a:pPr lvl="1"/>
            <a:r>
              <a:rPr lang="pt-PT" dirty="0" smtClean="0"/>
              <a:t>Atenção </a:t>
            </a:r>
            <a:r>
              <a:rPr lang="pt-PT" dirty="0"/>
              <a:t>a produto / cliente / </a:t>
            </a:r>
            <a:r>
              <a:rPr lang="pt-PT" dirty="0" smtClean="0"/>
              <a:t>...</a:t>
            </a:r>
          </a:p>
          <a:p>
            <a:pPr>
              <a:buNone/>
            </a:pPr>
            <a:r>
              <a:rPr lang="pt-PT" dirty="0" smtClean="0"/>
              <a:t>Desvantagens:</a:t>
            </a:r>
          </a:p>
          <a:p>
            <a:pPr lvl="1"/>
            <a:r>
              <a:rPr lang="pt-PT" dirty="0"/>
              <a:t>Tendência para a anarquia  (confusão sobre quem deve reportar/obedecer a quem</a:t>
            </a:r>
            <a:r>
              <a:rPr lang="pt-PT" dirty="0" smtClean="0"/>
              <a:t>);</a:t>
            </a:r>
            <a:endParaRPr lang="pt-PT" dirty="0"/>
          </a:p>
          <a:p>
            <a:pPr lvl="1"/>
            <a:r>
              <a:rPr lang="pt-PT" dirty="0"/>
              <a:t>Disputas excessivas pelo poder entre gestores de produto e gestores </a:t>
            </a:r>
            <a:r>
              <a:rPr lang="pt-PT" dirty="0" smtClean="0"/>
              <a:t>funcionais;</a:t>
            </a:r>
            <a:endParaRPr lang="pt-PT" dirty="0"/>
          </a:p>
          <a:p>
            <a:pPr lvl="1"/>
            <a:r>
              <a:rPr lang="pt-PT" dirty="0"/>
              <a:t>Custos de administração elevados – excesso de reuniões, muitos lugares de </a:t>
            </a:r>
            <a:r>
              <a:rPr lang="pt-PT" dirty="0" smtClean="0"/>
              <a:t>gestão.</a:t>
            </a:r>
            <a:endParaRPr lang="pt-PT" dirty="0"/>
          </a:p>
          <a:p>
            <a:pPr lvl="1">
              <a:buNone/>
            </a:pPr>
            <a:endParaRPr lang="pt-PT" dirty="0" smtClean="0"/>
          </a:p>
          <a:p>
            <a:pPr lvl="1"/>
            <a:endParaRPr lang="pt-PT" dirty="0"/>
          </a:p>
          <a:p>
            <a:pPr lvl="0"/>
            <a:endParaRPr lang="pt-P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980727"/>
            <a:ext cx="4608512" cy="260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Estrutura Equipas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3224733"/>
            <a:ext cx="9144000" cy="3633267"/>
          </a:xfrm>
        </p:spPr>
        <p:txBody>
          <a:bodyPr>
            <a:noAutofit/>
          </a:bodyPr>
          <a:lstStyle/>
          <a:p>
            <a:r>
              <a:rPr lang="pt-PT" sz="2200" dirty="0" smtClean="0"/>
              <a:t>Design moderno</a:t>
            </a:r>
          </a:p>
          <a:p>
            <a:r>
              <a:rPr lang="pt-PT" sz="2200" dirty="0" smtClean="0"/>
              <a:t>Quando as empresas procuram mais flexibilidade, baixos custos e respostas rápidas, organizam por vezes o trabalho em equipas (especialmente aquelas que necessitam de um fluxo constante de novos produtos, Ex: Nokia, EMI </a:t>
            </a:r>
            <a:r>
              <a:rPr lang="pt-PT" sz="2200" dirty="0" err="1" smtClean="0"/>
              <a:t>music</a:t>
            </a:r>
            <a:r>
              <a:rPr lang="pt-PT" sz="2200" dirty="0" smtClean="0"/>
              <a:t>)</a:t>
            </a:r>
          </a:p>
          <a:p>
            <a:r>
              <a:rPr lang="pt-PT" sz="2200" dirty="0" smtClean="0"/>
              <a:t>As equipas </a:t>
            </a:r>
            <a:r>
              <a:rPr lang="en-US" altLang="en-US" sz="2200" dirty="0" err="1" smtClean="0"/>
              <a:t>complementam</a:t>
            </a:r>
            <a:r>
              <a:rPr lang="en-US" altLang="en-US" sz="2200" dirty="0" smtClean="0"/>
              <a:t> a </a:t>
            </a:r>
            <a:r>
              <a:rPr lang="en-US" altLang="en-US" sz="2200" dirty="0" err="1" smtClean="0"/>
              <a:t>estrutura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funcional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ou</a:t>
            </a:r>
            <a:r>
              <a:rPr lang="en-US" altLang="en-US" sz="2200" dirty="0" smtClean="0"/>
              <a:t> divisional nas </a:t>
            </a:r>
            <a:r>
              <a:rPr lang="en-US" altLang="en-US" sz="2200" dirty="0" err="1" smtClean="0"/>
              <a:t>grandes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organizações</a:t>
            </a:r>
            <a:endParaRPr lang="en-US" altLang="en-US" sz="2200" dirty="0" smtClean="0"/>
          </a:p>
          <a:p>
            <a:r>
              <a:rPr lang="en-US" altLang="en-US" sz="2200" dirty="0" err="1" smtClean="0"/>
              <a:t>Equipas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responsáveis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por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toda</a:t>
            </a:r>
            <a:r>
              <a:rPr lang="en-US" altLang="en-US" sz="2200" dirty="0" smtClean="0"/>
              <a:t> a </a:t>
            </a:r>
            <a:r>
              <a:rPr lang="en-US" altLang="en-US" sz="2200" dirty="0" err="1" smtClean="0"/>
              <a:t>actividade</a:t>
            </a:r>
            <a:r>
              <a:rPr lang="en-US" altLang="en-US" sz="2200" dirty="0" smtClean="0"/>
              <a:t> e performance (</a:t>
            </a:r>
            <a:r>
              <a:rPr lang="en-US" altLang="en-US" sz="2200" dirty="0" err="1" smtClean="0"/>
              <a:t>mais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eficiência</a:t>
            </a:r>
            <a:r>
              <a:rPr lang="en-US" altLang="en-US" sz="2200" dirty="0"/>
              <a:t> e </a:t>
            </a:r>
            <a:r>
              <a:rPr lang="en-US" altLang="en-US" sz="2200" dirty="0" err="1"/>
              <a:t>flexibilidade</a:t>
            </a:r>
            <a:r>
              <a:rPr lang="en-US" altLang="en-US" sz="2200" dirty="0"/>
              <a:t>)</a:t>
            </a:r>
          </a:p>
          <a:p>
            <a:r>
              <a:rPr lang="en-US" altLang="en-US" sz="2200" dirty="0" smtClean="0"/>
              <a:t>Empowerment é crucial</a:t>
            </a:r>
          </a:p>
          <a:p>
            <a:pPr lvl="3"/>
            <a:endParaRPr lang="en-US" altLang="en-US" sz="2200" dirty="0" smtClean="0"/>
          </a:p>
          <a:p>
            <a:endParaRPr lang="pt-PT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4464496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PT" sz="4000" dirty="0" smtClean="0"/>
              <a:t>Estrutura </a:t>
            </a:r>
            <a:r>
              <a:rPr lang="pt-PT" sz="4000" dirty="0" err="1" smtClean="0"/>
              <a:t>Network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4149080"/>
            <a:ext cx="9144000" cy="2708920"/>
          </a:xfrm>
        </p:spPr>
        <p:txBody>
          <a:bodyPr>
            <a:normAutofit/>
          </a:bodyPr>
          <a:lstStyle/>
          <a:p>
            <a:r>
              <a:rPr lang="pt-PT" sz="2000" dirty="0" smtClean="0"/>
              <a:t>Acontece quando as empresas, apesar de serem independentes, trabalham em conjunto com outras empresas, para a entrega de produtos ou serviços.</a:t>
            </a:r>
          </a:p>
          <a:p>
            <a:r>
              <a:rPr lang="pt-PT" sz="2000" dirty="0" smtClean="0"/>
              <a:t>Trabalham em rede com outras empresas que empreendem algumas actividades,  não nucleares, em seu nome.</a:t>
            </a:r>
          </a:p>
          <a:p>
            <a:r>
              <a:rPr lang="pt-PT" sz="2000" dirty="0" smtClean="0"/>
              <a:t>Ex: </a:t>
            </a:r>
            <a:r>
              <a:rPr lang="pt-PT" sz="2000" dirty="0" err="1" smtClean="0"/>
              <a:t>Dell</a:t>
            </a:r>
            <a:r>
              <a:rPr lang="pt-PT" sz="2000" dirty="0" smtClean="0"/>
              <a:t> – os produtos são realizados, através de contracto, por empresas especializadas no trabalho específico.</a:t>
            </a:r>
            <a:endParaRPr lang="pt-PT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196752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Estrutura Organizacional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Estrutura e performance</a:t>
            </a:r>
          </a:p>
          <a:p>
            <a:r>
              <a:rPr lang="pt-PT" dirty="0" smtClean="0"/>
              <a:t>Elementos na estrutura: as opções de design</a:t>
            </a:r>
          </a:p>
          <a:p>
            <a:r>
              <a:rPr lang="pt-PT" dirty="0" smtClean="0"/>
              <a:t>Divisão de trabalho em: funções e divisões</a:t>
            </a:r>
          </a:p>
          <a:p>
            <a:r>
              <a:rPr lang="pt-PT" dirty="0" smtClean="0"/>
              <a:t>Coordenação do trabalho: formas alternativas</a:t>
            </a:r>
          </a:p>
          <a:p>
            <a:r>
              <a:rPr lang="pt-PT" dirty="0" smtClean="0"/>
              <a:t>Estruturas mecanicistas e orgânicas</a:t>
            </a:r>
          </a:p>
          <a:p>
            <a:r>
              <a:rPr lang="pt-PT" dirty="0"/>
              <a:t>O</a:t>
            </a:r>
            <a:r>
              <a:rPr lang="pt-PT" dirty="0" smtClean="0"/>
              <a:t>rganizações que aprendem</a:t>
            </a:r>
          </a:p>
          <a:p>
            <a:r>
              <a:rPr lang="pt-PT" dirty="0" smtClean="0"/>
              <a:t>Casos e exemplos</a:t>
            </a:r>
            <a:br>
              <a:rPr lang="pt-PT" dirty="0" smtClean="0"/>
            </a:br>
            <a:r>
              <a:rPr lang="pt-PT" dirty="0" err="1" smtClean="0"/>
              <a:t>Oticon</a:t>
            </a:r>
            <a:r>
              <a:rPr lang="pt-PT" dirty="0" smtClean="0"/>
              <a:t>, BAE </a:t>
            </a:r>
            <a:r>
              <a:rPr lang="pt-PT" dirty="0" err="1" smtClean="0"/>
              <a:t>Systems</a:t>
            </a:r>
            <a:r>
              <a:rPr lang="pt-PT" dirty="0" smtClean="0"/>
              <a:t>, Philips, Siemens, </a:t>
            </a:r>
            <a:r>
              <a:rPr lang="pt-PT" dirty="0" err="1" smtClean="0"/>
              <a:t>Unilever</a:t>
            </a:r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PT" sz="3600" dirty="0" smtClean="0"/>
              <a:t>Métodos de Coordenação do trabalho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83264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b="1" dirty="0" smtClean="0"/>
              <a:t>Supervisão Directa</a:t>
            </a:r>
            <a:r>
              <a:rPr lang="pt-PT" dirty="0" smtClean="0"/>
              <a:t>: o gestor supervisiona directamente a sua equipa, para se assegurar que trabalho conforme as expectativas.</a:t>
            </a:r>
          </a:p>
          <a:p>
            <a:r>
              <a:rPr lang="pt-PT" b="1" dirty="0" smtClean="0"/>
              <a:t>Hierarquia</a:t>
            </a:r>
            <a:r>
              <a:rPr lang="pt-PT" dirty="0" smtClean="0"/>
              <a:t>: Quando existe um problema entre staff ou departamentos, o problema é levado ao chefe comum, de nível hierárquico superior. É esse que fica com a responsabilidade de encontrar uma solução. </a:t>
            </a:r>
          </a:p>
          <a:p>
            <a:r>
              <a:rPr lang="pt-PT" b="1" dirty="0" smtClean="0"/>
              <a:t>Estandardização  de inputs e outputs</a:t>
            </a:r>
            <a:r>
              <a:rPr lang="pt-PT" dirty="0" smtClean="0"/>
              <a:t>: A estandardização ajuda a coordenar as actividades, tanto internamente (entre diferentes departamentos/ unidades), como externamente (entre fornecedores e clientes). A existência de formação adequada, reduz a necessidade de supervisão e aumenta a consistência do trabalho.</a:t>
            </a:r>
          </a:p>
          <a:p>
            <a:r>
              <a:rPr lang="pt-PT" b="1" dirty="0" smtClean="0"/>
              <a:t>Regras e Procedimentos</a:t>
            </a:r>
            <a:r>
              <a:rPr lang="pt-PT" dirty="0" smtClean="0"/>
              <a:t>: Criar regras e procedimentos, para alinhar o desenvolvimento do trabalho.</a:t>
            </a:r>
          </a:p>
          <a:p>
            <a:r>
              <a:rPr lang="pt-PT" b="1" dirty="0" smtClean="0"/>
              <a:t>Sistema de informações: </a:t>
            </a:r>
            <a:r>
              <a:rPr lang="pt-PT" dirty="0" smtClean="0"/>
              <a:t>Assegura que as pessoas que precisam de trabalhar de um modo consistente com outras, partilham a mesma informação e podem coordenar as suas actividades.</a:t>
            </a:r>
          </a:p>
          <a:p>
            <a:r>
              <a:rPr lang="pt-PT" b="1" dirty="0" smtClean="0"/>
              <a:t>Contacto directo pessoal</a:t>
            </a:r>
            <a:r>
              <a:rPr lang="pt-PT" dirty="0" smtClean="0"/>
              <a:t>: Quando as pessoas conversam umas com as outras.  Acontece tanto em situações simples como complexas. Permite o compromisso. 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pt-PT" sz="3600" dirty="0" smtClean="0"/>
              <a:t>Estruturas mecanicistas e orgânicas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091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Mecanicistas: </a:t>
            </a:r>
          </a:p>
          <a:p>
            <a:pPr lvl="1"/>
            <a:r>
              <a:rPr lang="pt-PT" sz="1700" dirty="0" smtClean="0"/>
              <a:t>Estrutura rígida e controlo apertado;</a:t>
            </a:r>
          </a:p>
          <a:p>
            <a:pPr lvl="1"/>
            <a:r>
              <a:rPr lang="pt-PT" sz="1700" dirty="0" smtClean="0"/>
              <a:t>Elevado grau de especialização e diferenciação nas tarefas;</a:t>
            </a:r>
          </a:p>
          <a:p>
            <a:pPr lvl="1"/>
            <a:r>
              <a:rPr lang="pt-PT" sz="1700" dirty="0" smtClean="0"/>
              <a:t>Formalização com muitas regras e burocracia;</a:t>
            </a:r>
          </a:p>
          <a:p>
            <a:pPr lvl="1"/>
            <a:r>
              <a:rPr lang="pt-PT" sz="1700" dirty="0" smtClean="0"/>
              <a:t>Procura evitar desvios ao estabelecido;</a:t>
            </a:r>
          </a:p>
          <a:p>
            <a:pPr lvl="1"/>
            <a:r>
              <a:rPr lang="pt-PT" sz="1700" dirty="0" smtClean="0"/>
              <a:t>As responsabilidades e a autoridade estão bem definidas;</a:t>
            </a:r>
          </a:p>
          <a:p>
            <a:pPr lvl="1"/>
            <a:r>
              <a:rPr lang="pt-PT" sz="1700" dirty="0" smtClean="0"/>
              <a:t>Centralização;</a:t>
            </a:r>
          </a:p>
          <a:p>
            <a:pPr lvl="1"/>
            <a:r>
              <a:rPr lang="pt-PT" sz="1700" dirty="0" smtClean="0"/>
              <a:t>Cadeia de comando clara;</a:t>
            </a:r>
          </a:p>
          <a:p>
            <a:pPr lvl="1"/>
            <a:r>
              <a:rPr lang="pt-PT" sz="1700" dirty="0" smtClean="0"/>
              <a:t>Interacção vertical entre os membros da organização;</a:t>
            </a:r>
          </a:p>
          <a:p>
            <a:pPr lvl="1"/>
            <a:r>
              <a:rPr lang="pt-PT" sz="1700" dirty="0" smtClean="0"/>
              <a:t>As tomadas de decisão são centralizadas;</a:t>
            </a:r>
          </a:p>
          <a:p>
            <a:pPr lvl="1"/>
            <a:r>
              <a:rPr lang="pt-PT" sz="1700" dirty="0" smtClean="0"/>
              <a:t>Conhecimento centralizado no topo da hierarquia;</a:t>
            </a:r>
          </a:p>
          <a:p>
            <a:pPr lvl="1"/>
            <a:r>
              <a:rPr lang="pt-PT" sz="1700" dirty="0" smtClean="0"/>
              <a:t>Pouca delegação de tarefas, com pedidos frequentes de relatórios;</a:t>
            </a:r>
          </a:p>
          <a:p>
            <a:pPr lvl="1"/>
            <a:r>
              <a:rPr lang="pt-PT" sz="1700" dirty="0" smtClean="0"/>
              <a:t>Comunicação vertical;</a:t>
            </a:r>
          </a:p>
          <a:p>
            <a:pPr lvl="1"/>
            <a:r>
              <a:rPr lang="pt-PT" sz="1700" dirty="0" smtClean="0"/>
              <a:t>Insistência de lealdade para com a empresa e obediência aos superiores. </a:t>
            </a:r>
            <a:endParaRPr lang="pt-PT" sz="17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90872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PT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objectivo das estruturas é encorajar as pessoas a actuarem de modo a apoiar a estratégia.</a:t>
            </a:r>
          </a:p>
          <a:p>
            <a:pPr algn="ctr">
              <a:buNone/>
            </a:pPr>
            <a:endParaRPr lang="pt-PT" sz="2000" b="1" i="1" dirty="0" smtClean="0"/>
          </a:p>
          <a:p>
            <a:r>
              <a:rPr lang="pt-PT" sz="2000" b="1" dirty="0" err="1" smtClean="0">
                <a:solidFill>
                  <a:schemeClr val="bg1">
                    <a:lumMod val="50000"/>
                  </a:schemeClr>
                </a:solidFill>
              </a:rPr>
              <a:t>Burns</a:t>
            </a:r>
            <a:r>
              <a:rPr lang="pt-PT" sz="2000" b="1" dirty="0" smtClean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pt-PT" sz="2000" b="1" dirty="0" err="1" smtClean="0">
                <a:solidFill>
                  <a:schemeClr val="bg1">
                    <a:lumMod val="50000"/>
                  </a:schemeClr>
                </a:solidFill>
              </a:rPr>
              <a:t>Stalker</a:t>
            </a:r>
            <a:r>
              <a:rPr lang="pt-PT" sz="2000" b="1" dirty="0" smtClean="0">
                <a:solidFill>
                  <a:schemeClr val="bg1">
                    <a:lumMod val="50000"/>
                  </a:schemeClr>
                </a:solidFill>
              </a:rPr>
              <a:t> (1961) Identificaram 2 tipos de estruturas: Mecanicistas e Orgânicas.</a:t>
            </a:r>
          </a:p>
          <a:p>
            <a:pPr algn="ctr">
              <a:buNone/>
            </a:pPr>
            <a:endParaRPr lang="pt-PT" sz="2000" b="1" i="1" dirty="0" smtClean="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Orgânicas:</a:t>
            </a:r>
          </a:p>
          <a:p>
            <a:pPr lvl="1"/>
            <a:r>
              <a:rPr lang="pt-PT" sz="1700" dirty="0" smtClean="0"/>
              <a:t>Estrutura flexível, permitindo uma rápida adaptação às condições externas;</a:t>
            </a:r>
          </a:p>
          <a:p>
            <a:pPr lvl="1"/>
            <a:r>
              <a:rPr lang="pt-PT" sz="1700" dirty="0" smtClean="0"/>
              <a:t>Trabalho em equipa;</a:t>
            </a:r>
          </a:p>
          <a:p>
            <a:pPr lvl="1"/>
            <a:r>
              <a:rPr lang="pt-PT" sz="1700" dirty="0" smtClean="0"/>
              <a:t>Incentivo à iniciativa para resolver problemas;</a:t>
            </a:r>
          </a:p>
          <a:p>
            <a:pPr lvl="1"/>
            <a:r>
              <a:rPr lang="pt-PT" sz="1700" dirty="0" smtClean="0"/>
              <a:t>Comunicação horizontal – grande fluxo de informação (comunicações consistem mais em informações e conselhos e não tanto em instruções e decisões);</a:t>
            </a:r>
          </a:p>
          <a:p>
            <a:pPr lvl="1"/>
            <a:r>
              <a:rPr lang="pt-PT" sz="1700" dirty="0" smtClean="0"/>
              <a:t>Conhecimento amplamente difundido por toda a empresa;</a:t>
            </a:r>
          </a:p>
          <a:p>
            <a:pPr lvl="1"/>
            <a:r>
              <a:rPr lang="pt-PT" sz="1700" dirty="0" smtClean="0"/>
              <a:t>Flexibilidade nas tarefas – são ajustadas e redefinidas através de interacção com outros membros</a:t>
            </a:r>
            <a:r>
              <a:rPr lang="en-GB" sz="1700" dirty="0" smtClean="0"/>
              <a:t> </a:t>
            </a:r>
            <a:endParaRPr lang="pt-PT" sz="1700" dirty="0" smtClean="0"/>
          </a:p>
          <a:p>
            <a:pPr lvl="1"/>
            <a:r>
              <a:rPr lang="pt-PT" sz="1700" dirty="0" smtClean="0"/>
              <a:t>Utilização equipas pluridisciplinares;</a:t>
            </a:r>
          </a:p>
          <a:p>
            <a:pPr lvl="1"/>
            <a:r>
              <a:rPr lang="pt-PT" sz="1700" dirty="0" smtClean="0"/>
              <a:t>A base de autoridade reside no conhecimento e não na posição;</a:t>
            </a:r>
          </a:p>
          <a:p>
            <a:pPr lvl="1"/>
            <a:r>
              <a:rPr lang="pt-PT" sz="1700" dirty="0" smtClean="0"/>
              <a:t>Descentralização;</a:t>
            </a:r>
          </a:p>
          <a:p>
            <a:pPr lvl="1"/>
            <a:r>
              <a:rPr lang="pt-PT" sz="1700" dirty="0" smtClean="0"/>
              <a:t>Supervisão directa fraca;</a:t>
            </a:r>
          </a:p>
          <a:p>
            <a:pPr lvl="1"/>
            <a:r>
              <a:rPr lang="pt-PT" sz="1700" dirty="0" smtClean="0"/>
              <a:t>Empowerment; </a:t>
            </a:r>
          </a:p>
          <a:p>
            <a:pPr lvl="1"/>
            <a:r>
              <a:rPr lang="pt-PT" sz="1700" dirty="0" smtClean="0"/>
              <a:t>Baixa formalização/ burocracia;</a:t>
            </a:r>
          </a:p>
          <a:p>
            <a:pPr lvl="1"/>
            <a:r>
              <a:rPr lang="pt-PT" sz="1700" dirty="0" smtClean="0"/>
              <a:t>A descrição das tarefas e das regras são poucas e imprecisas ou pouco detalhadas;</a:t>
            </a:r>
          </a:p>
          <a:p>
            <a:pPr lvl="1"/>
            <a:r>
              <a:rPr lang="pt-PT" sz="1700" dirty="0" smtClean="0"/>
              <a:t>Compromisso para com os objectivos da empresa.</a:t>
            </a:r>
          </a:p>
          <a:p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Estruturas mecanicistas e orgânicas</a:t>
            </a:r>
            <a:endParaRPr lang="pt-PT" sz="3600" dirty="0"/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pt-PT" sz="4000" dirty="0" smtClean="0"/>
              <a:t>Comparação das estruturas</a:t>
            </a:r>
            <a:endParaRPr lang="pt-PT" sz="4000" dirty="0"/>
          </a:p>
        </p:txBody>
      </p:sp>
      <p:pic>
        <p:nvPicPr>
          <p:cNvPr id="4" name="Picture 7" descr="F:\Powerpoint\Pe_Uk\PE127-Boddy\Final files\Gif\ch10\C10NT003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1"/>
            <a:ext cx="8229600" cy="3096344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1312" y="4437112"/>
            <a:ext cx="61926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Table 10.3</a:t>
            </a:r>
            <a:r>
              <a:rPr lang="en-GB" dirty="0"/>
              <a:t>  Characteristics of mechanistic and organic systems</a:t>
            </a:r>
          </a:p>
          <a:p>
            <a:pPr algn="l" eaLnBrk="0" hangingPunct="0">
              <a:spcBef>
                <a:spcPct val="50000"/>
              </a:spcBef>
            </a:pPr>
            <a:r>
              <a:rPr lang="en-GB" sz="800" i="1" dirty="0"/>
              <a:t>Source:</a:t>
            </a:r>
            <a:r>
              <a:rPr lang="en-GB" sz="800" dirty="0"/>
              <a:t> Based on Burns and Stalker (1961)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5085184"/>
            <a:ext cx="9144000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Cada estrutura deve estar adaptada às condições externas.</a:t>
            </a:r>
          </a:p>
          <a:p>
            <a:r>
              <a:rPr lang="pt-PT" sz="2000" dirty="0" smtClean="0"/>
              <a:t>Envolventes estáveis – Estrutura Mecanicista</a:t>
            </a:r>
          </a:p>
          <a:p>
            <a:r>
              <a:rPr lang="pt-PT" sz="2000" dirty="0" smtClean="0"/>
              <a:t>Envolventes instáveis – Estrutura Orgânica</a:t>
            </a:r>
          </a:p>
          <a:p>
            <a:endParaRPr lang="pt-PT" sz="2000" dirty="0" smtClean="0"/>
          </a:p>
          <a:p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Estrutura alinhada às condições externa, leva a empresas a melhores performances</a:t>
            </a:r>
            <a:r>
              <a:rPr lang="pt-PT" sz="2000" dirty="0" smtClean="0"/>
              <a:t>.</a:t>
            </a:r>
          </a:p>
          <a:p>
            <a:endParaRPr lang="pt-PT" sz="20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Estrutura e Performance</a:t>
            </a:r>
            <a:endParaRPr lang="pt-PT" dirty="0"/>
          </a:p>
        </p:txBody>
      </p:sp>
      <p:pic>
        <p:nvPicPr>
          <p:cNvPr id="4" name="Picture 7" descr="C10NF00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215" y="1600200"/>
            <a:ext cx="7607570" cy="4525963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512" y="6237312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/>
              <a:t>Figure 10.1</a:t>
            </a:r>
            <a:r>
              <a:rPr lang="en-GB"/>
              <a:t>  Alternative structures and performance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estudar a estrutura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20000"/>
          </a:bodyPr>
          <a:lstStyle/>
          <a:p>
            <a:endParaRPr lang="pt-PT" dirty="0" smtClean="0"/>
          </a:p>
          <a:p>
            <a:r>
              <a:rPr lang="pt-PT" dirty="0" smtClean="0"/>
              <a:t>A estrutura de uma empresa afecta o modo como esta acrescenta valor aos seus recursos</a:t>
            </a:r>
          </a:p>
          <a:p>
            <a:pPr lvl="1"/>
            <a:r>
              <a:rPr lang="pt-PT" dirty="0" smtClean="0"/>
              <a:t>Ex: como dividir e coordenar tarefas/ trabalho</a:t>
            </a:r>
          </a:p>
          <a:p>
            <a:r>
              <a:rPr lang="pt-PT" dirty="0" smtClean="0"/>
              <a:t>As estruturas organizacionais reflectem os pressupostos de gestão de cada empresa</a:t>
            </a:r>
          </a:p>
          <a:p>
            <a:r>
              <a:rPr lang="pt-PT" dirty="0" smtClean="0"/>
              <a:t>Conhecimento sobre estrutura permite-nos a questionar:</a:t>
            </a:r>
          </a:p>
          <a:p>
            <a:pPr lvl="1"/>
            <a:r>
              <a:rPr lang="pt-PT" dirty="0"/>
              <a:t>o</a:t>
            </a:r>
            <a:r>
              <a:rPr lang="pt-PT" dirty="0" smtClean="0"/>
              <a:t>s pressupostos sobre as estruturas e seu contextos</a:t>
            </a:r>
          </a:p>
          <a:p>
            <a:pPr lvl="1"/>
            <a:r>
              <a:rPr lang="pt-PT" dirty="0" smtClean="0"/>
              <a:t>alternativas disponíveis</a:t>
            </a:r>
          </a:p>
          <a:p>
            <a:pPr lvl="1"/>
            <a:r>
              <a:rPr lang="pt-PT" dirty="0" smtClean="0"/>
              <a:t>limitações de qualquer estrutura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Estrutura e Performance</a:t>
            </a:r>
            <a:endParaRPr lang="pt-PT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Quando a empresa começa a crescer, é necessário dividir o trabalho e coordenar as diferentes partes - criar uma estrutura dentro da qual as pessoas trabalhem;</a:t>
            </a: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Quando uma organização não obtém  um bom desempenho, os gestores muitas vezes alteram a estrutura;</a:t>
            </a: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Reflecte a crença de que a estrutura afecta o desempenho: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 expectativas e permite a monitorização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Evita confusão e desperdícios com estruturas  mais desenhadas</a:t>
            </a:r>
          </a:p>
          <a:p>
            <a:pPr>
              <a:buNone/>
            </a:pPr>
            <a:r>
              <a:rPr lang="pt-PT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Que tipo de estrutura funciona melhor?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accent2">
                    <a:lumMod val="75000"/>
                  </a:schemeClr>
                </a:solidFill>
              </a:rPr>
              <a:t>Estratégia e Estrutura</a:t>
            </a:r>
            <a:endParaRPr lang="pt-PT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PT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pt-PT" sz="3800" b="1" i="1" dirty="0" smtClean="0">
                <a:solidFill>
                  <a:schemeClr val="accent2">
                    <a:lumMod val="75000"/>
                  </a:schemeClr>
                </a:solidFill>
              </a:rPr>
              <a:t>A estratégia molda a estrutura organizacional</a:t>
            </a:r>
            <a:r>
              <a:rPr lang="pt-PT" sz="3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 Exemplos:</a:t>
            </a:r>
          </a:p>
          <a:p>
            <a:endParaRPr lang="pt-PT" dirty="0" smtClean="0"/>
          </a:p>
          <a:p>
            <a:r>
              <a:rPr lang="pt-PT" dirty="0" smtClean="0"/>
              <a:t>Quando as empresas começam a crescer e a diversificar os seus produtos e os mercados (novas localizações geográficas - Internacionalização), precisam alterar as suas estruturas centralizadas:</a:t>
            </a:r>
          </a:p>
          <a:p>
            <a:pPr lvl="1"/>
            <a:r>
              <a:rPr lang="pt-PT" b="1" dirty="0" smtClean="0"/>
              <a:t>General </a:t>
            </a:r>
            <a:r>
              <a:rPr lang="pt-PT" b="1" dirty="0" err="1" smtClean="0"/>
              <a:t>Motors</a:t>
            </a:r>
            <a:r>
              <a:rPr lang="pt-PT" b="1" dirty="0" smtClean="0"/>
              <a:t> </a:t>
            </a:r>
            <a:r>
              <a:rPr lang="pt-PT" dirty="0" smtClean="0"/>
              <a:t>e </a:t>
            </a:r>
            <a:r>
              <a:rPr lang="pt-PT" b="1" dirty="0" smtClean="0"/>
              <a:t>Standard </a:t>
            </a:r>
            <a:r>
              <a:rPr lang="pt-PT" b="1" dirty="0" err="1" smtClean="0"/>
              <a:t>Oil</a:t>
            </a:r>
            <a:r>
              <a:rPr lang="pt-PT" dirty="0"/>
              <a:t>:</a:t>
            </a:r>
            <a:r>
              <a:rPr lang="pt-PT" dirty="0" smtClean="0"/>
              <a:t> descentralizaram as estruturas. Isto permitiu a sede reter a orientação estratégica e o controlo, deixando o detalhe operacional para os gestores locais (maior flexibilidade e rapidez resposta).</a:t>
            </a:r>
          </a:p>
          <a:p>
            <a:pPr lvl="1"/>
            <a:endParaRPr lang="pt-PT" dirty="0" smtClean="0"/>
          </a:p>
          <a:p>
            <a:r>
              <a:rPr lang="pt-PT" b="1" dirty="0" err="1" smtClean="0"/>
              <a:t>Eli</a:t>
            </a:r>
            <a:r>
              <a:rPr lang="pt-PT" b="1" dirty="0" smtClean="0"/>
              <a:t> Lilly</a:t>
            </a:r>
            <a:r>
              <a:rPr lang="pt-PT" dirty="0" smtClean="0"/>
              <a:t>: Enfrentaram um grande desastre comercial, ao perderem de modo inesperado a patente do </a:t>
            </a:r>
            <a:r>
              <a:rPr lang="pt-PT" dirty="0" err="1" smtClean="0"/>
              <a:t>Prozac</a:t>
            </a:r>
            <a:r>
              <a:rPr lang="pt-PT" dirty="0" smtClean="0"/>
              <a:t> (medicamento mais rentável). Para recuperarem, tiveram rapidamente de criar uma nova estratégia e estrutura e de a implementar rapidamente.</a:t>
            </a:r>
          </a:p>
          <a:p>
            <a:endParaRPr lang="pt-PT" dirty="0" smtClean="0"/>
          </a:p>
          <a:p>
            <a:r>
              <a:rPr lang="pt-PT" b="1" dirty="0" err="1" smtClean="0"/>
              <a:t>Oticon</a:t>
            </a:r>
            <a:r>
              <a:rPr lang="pt-PT" dirty="0" smtClean="0"/>
              <a:t>: Como resposta ao mercado competitivo e à perda de quota de mercado, alterou a sua estrutura convencional. Acabou com a divisão funcional por departamentos – evitando que as pessoas protegessem os seus interesses locais, permitiu lidar mais facilmente com as flutuações da carga de trabalho e responder mais rapidamente às necessidades mercado. Construiu flexibilidade organizacional sobre uma base de processos de negócio bem definidos. 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 gestores analisam frequentemente as estratégias e as estruturas</a:t>
            </a:r>
            <a:endParaRPr lang="pt-PT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0" y="1700809"/>
          <a:ext cx="9144000" cy="5075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88"/>
                <a:gridCol w="3960440"/>
                <a:gridCol w="3419872"/>
              </a:tblGrid>
              <a:tr h="619866">
                <a:tc>
                  <a:txBody>
                    <a:bodyPr/>
                    <a:lstStyle/>
                    <a:p>
                      <a:r>
                        <a:rPr lang="pt-PT" dirty="0" smtClean="0"/>
                        <a:t>Exemplo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Questão Estratégica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Questão Estrutural</a:t>
                      </a:r>
                      <a:endParaRPr lang="pt-PT" dirty="0"/>
                    </a:p>
                  </a:txBody>
                  <a:tcPr/>
                </a:tc>
              </a:tr>
              <a:tr h="1396357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Royal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Dutch</a:t>
                      </a:r>
                      <a:r>
                        <a:rPr lang="pt-PT" baseline="0" dirty="0" smtClean="0"/>
                        <a:t> Shell (2009)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Novo</a:t>
                      </a:r>
                      <a:r>
                        <a:rPr lang="pt-PT" baseline="0" dirty="0" smtClean="0"/>
                        <a:t> CEO da Shell decidiu que a presente estrutura era muito complexa e cara. Objectivo da mudança foi cortar custos e acelerar grandes projectos.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Combinou 2 grandes divisões numa só;</a:t>
                      </a:r>
                      <a:r>
                        <a:rPr lang="pt-PT" baseline="0" dirty="0" smtClean="0"/>
                        <a:t> Algumas funções comuns (ex: IT) passaram das divisões para um serviço central.</a:t>
                      </a:r>
                      <a:endParaRPr lang="pt-PT" dirty="0"/>
                    </a:p>
                  </a:txBody>
                  <a:tcPr/>
                </a:tc>
              </a:tr>
              <a:tr h="1321784">
                <a:tc>
                  <a:txBody>
                    <a:bodyPr/>
                    <a:lstStyle/>
                    <a:p>
                      <a:r>
                        <a:rPr lang="pt-PT" dirty="0" smtClean="0"/>
                        <a:t>Multi-Show </a:t>
                      </a:r>
                      <a:r>
                        <a:rPr lang="pt-PT" dirty="0" err="1" smtClean="0"/>
                        <a:t>Events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Como controlar o crescimento do negócio assegurando a</a:t>
                      </a:r>
                      <a:r>
                        <a:rPr lang="pt-PT" baseline="0" dirty="0" smtClean="0"/>
                        <a:t> continuidade do sucesso (staff 13 pessoas).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aseline="0" dirty="0" smtClean="0"/>
                        <a:t>Dividir o staff em departamentos para melhorar o foco e as competências; criar papeis de gestão específicos</a:t>
                      </a:r>
                      <a:endParaRPr lang="pt-PT" dirty="0"/>
                    </a:p>
                  </a:txBody>
                  <a:tcPr/>
                </a:tc>
              </a:tr>
              <a:tr h="619866">
                <a:tc>
                  <a:txBody>
                    <a:bodyPr/>
                    <a:lstStyle/>
                    <a:p>
                      <a:r>
                        <a:rPr lang="pt-PT" dirty="0" smtClean="0"/>
                        <a:t>Sony Ericsson </a:t>
                      </a:r>
                      <a:r>
                        <a:rPr lang="pt-PT" dirty="0" err="1" smtClean="0"/>
                        <a:t>joint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venture</a:t>
                      </a:r>
                      <a:r>
                        <a:rPr lang="pt-PT" dirty="0" smtClean="0"/>
                        <a:t> (2009)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Ainda não tinham desenvolvido um </a:t>
                      </a:r>
                      <a:r>
                        <a:rPr lang="pt-PT" dirty="0" err="1" smtClean="0"/>
                        <a:t>smartphone</a:t>
                      </a:r>
                      <a:r>
                        <a:rPr lang="pt-PT" dirty="0" smtClean="0"/>
                        <a:t> e faltava um plano para venderem telemóveis baratos nos</a:t>
                      </a:r>
                      <a:r>
                        <a:rPr lang="pt-PT" baseline="0" dirty="0" smtClean="0"/>
                        <a:t> mercados emergentes. Os grupos de desenvolvimento competiam entre si.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Novo CEO reduziu</a:t>
                      </a:r>
                      <a:r>
                        <a:rPr lang="pt-PT" baseline="0" dirty="0" smtClean="0"/>
                        <a:t> em 30% o staff; centralizou as tomadas de decisão para terminar com a rivalidade interna; Utilizou tecnologia de outras companhias no primeiro </a:t>
                      </a:r>
                      <a:r>
                        <a:rPr lang="pt-PT" baseline="0" dirty="0" err="1" smtClean="0"/>
                        <a:t>smartphone</a:t>
                      </a:r>
                      <a:r>
                        <a:rPr lang="pt-PT" baseline="0" dirty="0" smtClean="0"/>
                        <a:t>.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Interacção constante entre a Estratégia e a Estrutura</a:t>
            </a:r>
            <a:endParaRPr lang="pt-PT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3707904" y="4797152"/>
            <a:ext cx="1728192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3707904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PERFORMANCE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Concepção de uma Estrutura</a:t>
            </a:r>
            <a:endParaRPr lang="pt-PT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Estrutura organizacional representa o modo como o trabalho é dividido, supervisionado e coordenado.</a:t>
            </a:r>
          </a:p>
          <a:p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Define as responsabilidades de divisões, departamentos e pessoas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que é esperado que façam</a:t>
            </a:r>
          </a:p>
          <a:p>
            <a:pPr lvl="1"/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Resumido, é um organograma de uma empresa.</a:t>
            </a:r>
          </a:p>
          <a:p>
            <a:endParaRPr lang="pt-P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 organograma de uma estrutura formal apresenta: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Tarefas (principais actividades da organização)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Subdivisões (como estão divididas)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Níveis (posição de cada, dentro da hierarquia)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Linhas de autoridade ( a quem as pessoas reportam)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1907</Words>
  <Application>Microsoft Office PowerPoint</Application>
  <PresentationFormat>Apresentação no Ecrã (4:3)</PresentationFormat>
  <Paragraphs>206</Paragraphs>
  <Slides>23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4" baseType="lpstr">
      <vt:lpstr>Tema do Office</vt:lpstr>
      <vt:lpstr>Estrutura Organizacional</vt:lpstr>
      <vt:lpstr>Estrutura Organizacional</vt:lpstr>
      <vt:lpstr>Estrutura e Performance</vt:lpstr>
      <vt:lpstr>Porquê estudar a estrutura</vt:lpstr>
      <vt:lpstr>Estrutura e Performance</vt:lpstr>
      <vt:lpstr>Estratégia e Estrutura</vt:lpstr>
      <vt:lpstr>Os gestores analisam frequentemente as estratégias e as estruturas</vt:lpstr>
      <vt:lpstr>Interacção constante entre a Estratégia e a Estrutura</vt:lpstr>
      <vt:lpstr>Concepção de uma Estrutura</vt:lpstr>
      <vt:lpstr>Estrutura de uma unidade (fábrica) de uma grande empresa</vt:lpstr>
      <vt:lpstr>Estrutura de uma pequena empresa</vt:lpstr>
      <vt:lpstr>Diapositivo 12</vt:lpstr>
      <vt:lpstr>Diapositivo 13</vt:lpstr>
      <vt:lpstr>5 tipos de estrutura</vt:lpstr>
      <vt:lpstr>Estrutura Funcional</vt:lpstr>
      <vt:lpstr>Estrutura Divisional</vt:lpstr>
      <vt:lpstr>Estrutura Matricial</vt:lpstr>
      <vt:lpstr>Estrutura Equipas</vt:lpstr>
      <vt:lpstr>Estrutura Network</vt:lpstr>
      <vt:lpstr>Métodos de Coordenação do trabalho</vt:lpstr>
      <vt:lpstr>Estruturas mecanicistas e orgânicas</vt:lpstr>
      <vt:lpstr>Estruturas mecanicistas e orgânicas</vt:lpstr>
      <vt:lpstr>Comparação das estruturas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OPTIMUS</cp:lastModifiedBy>
  <cp:revision>87</cp:revision>
  <dcterms:created xsi:type="dcterms:W3CDTF">2011-10-30T12:11:30Z</dcterms:created>
  <dcterms:modified xsi:type="dcterms:W3CDTF">2011-11-19T18:45:13Z</dcterms:modified>
</cp:coreProperties>
</file>