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notesSlides/notesSlide2.xml" ContentType="application/vnd.openxmlformats-officedocument.presentationml.notesSlide+xml"/>
  <Override PartName="/ppt/tags/tag6.xml" ContentType="application/vnd.openxmlformats-officedocument.presentationml.tags+xml"/>
  <Override PartName="/ppt/tags/tag8.xml" ContentType="application/vnd.openxmlformats-officedocument.presentationml.tag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tags/tag16.xml" ContentType="application/vnd.openxmlformats-officedocument.presentationml.tags+xml"/>
  <Override PartName="/ppt/tags/tag18.xml" ContentType="application/vnd.openxmlformats-officedocument.presentationml.tags+xml"/>
  <Override PartName="/ppt/tags/tag14.xml" ContentType="application/vnd.openxmlformats-officedocument.presentationml.tags+xml"/>
  <Override PartName="/ppt/notesSlides/notesSlide9.xml" ContentType="application/vnd.openxmlformats-officedocument.presentationml.notesSlide+xml"/>
  <Override PartName="/ppt/tags/tag25.xml" ContentType="application/vnd.openxmlformats-officedocument.presentationml.tags+xml"/>
  <Override PartName="/ppt/diagrams/layout1.xml" ContentType="application/vnd.openxmlformats-officedocument.drawingml.diagramLayout+xml"/>
  <Override PartName="/ppt/notesSlides/notesSlide7.xml" ContentType="application/vnd.openxmlformats-officedocument.presentationml.notesSlide+xml"/>
  <Override PartName="/ppt/tags/tag12.xml" ContentType="application/vnd.openxmlformats-officedocument.presentationml.tags+xml"/>
  <Override PartName="/ppt/diagrams/data2.xml" ContentType="application/vnd.openxmlformats-officedocument.drawingml.diagramData+xml"/>
  <Override PartName="/ppt/notesSlides/notesSlide10.xml" ContentType="application/vnd.openxmlformats-officedocument.presentationml.notesSlide+xml"/>
  <Override PartName="/ppt/tags/tag23.xml" ContentType="application/vnd.openxmlformats-officedocument.presentationml.tags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ags/tag9.xml" ContentType="application/vnd.openxmlformats-officedocument.presentationml.tags+xml"/>
  <Override PartName="/ppt/notesSlides/notesSlide5.xml" ContentType="application/vnd.openxmlformats-officedocument.presentationml.notesSlide+xml"/>
  <Override PartName="/ppt/tags/tag10.xml" ContentType="application/vnd.openxmlformats-officedocument.presentationml.tags+xml"/>
  <Override PartName="/ppt/tags/tag21.xml" ContentType="application/vnd.openxmlformats-officedocument.presentationml.tag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tags/tag7.xml" ContentType="application/vnd.openxmlformats-officedocument.presentationml.tags+xml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tags/tag3.xml" ContentType="application/vnd.openxmlformats-officedocument.presentationml.tags+xml"/>
  <Override PartName="/ppt/diagrams/quickStyle1.xml" ContentType="application/vnd.openxmlformats-officedocument.drawingml.diagramStyl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ppt/tags/tag19.xml" ContentType="application/vnd.openxmlformats-officedocument.presentationml.tags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tags/tag17.xml" ContentType="application/vnd.openxmlformats-officedocument.presentationml.tag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tags/tag15.xml" ContentType="application/vnd.openxmlformats-officedocument.presentationml.tags+xml"/>
  <Override PartName="/ppt/diagrams/layout2.xml" ContentType="application/vnd.openxmlformats-officedocument.drawingml.diagramLayout+xml"/>
  <Override PartName="/ppt/tags/tag24.xml" ContentType="application/vnd.openxmlformats-officedocument.presentationml.tags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tags/tag13.xml" ContentType="application/vnd.openxmlformats-officedocument.presentationml.tags+xml"/>
  <Override PartName="/ppt/tags/tag22.xml" ContentType="application/vnd.openxmlformats-officedocument.presentationml.tags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tags/tag11.xml" ContentType="application/vnd.openxmlformats-officedocument.presentationml.tags+xml"/>
  <Override PartName="/ppt/tags/tag20.xml" ContentType="application/vnd.openxmlformats-officedocument.presentationml.tag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56" r:id="rId2"/>
    <p:sldId id="257" r:id="rId3"/>
    <p:sldId id="262" r:id="rId4"/>
    <p:sldId id="261" r:id="rId5"/>
    <p:sldId id="258" r:id="rId6"/>
    <p:sldId id="259" r:id="rId7"/>
    <p:sldId id="260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</p:sldIdLst>
  <p:sldSz cx="9144000" cy="6858000" type="screen4x3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3333" autoAdjust="0"/>
  </p:normalViewPr>
  <p:slideViewPr>
    <p:cSldViewPr>
      <p:cViewPr varScale="1">
        <p:scale>
          <a:sx n="61" d="100"/>
          <a:sy n="61" d="100"/>
        </p:scale>
        <p:origin x="-162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33A0F6C-2E56-4A30-9432-1F50957BF045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PT"/>
        </a:p>
      </dgm:t>
    </dgm:pt>
    <dgm:pt modelId="{1FC48E4A-492D-4AFB-B320-EB447BA43A42}">
      <dgm:prSet custT="1"/>
      <dgm:spPr/>
      <dgm:t>
        <a:bodyPr/>
        <a:lstStyle/>
        <a:p>
          <a:pPr algn="ctr" rtl="0"/>
          <a:r>
            <a:rPr lang="pt-PT" sz="3600" dirty="0" smtClean="0"/>
            <a:t>Tomada de decisão</a:t>
          </a:r>
        </a:p>
        <a:p>
          <a:pPr algn="ctr" rtl="0"/>
          <a:r>
            <a:rPr lang="pt-PT" sz="3600" dirty="0" smtClean="0"/>
            <a:t>É o processo de identificar problemas, oportunidades e soluções.</a:t>
          </a:r>
          <a:endParaRPr lang="pt-PT" sz="3600" dirty="0"/>
        </a:p>
      </dgm:t>
    </dgm:pt>
    <dgm:pt modelId="{75EF0601-003E-430A-8AAC-8370BD0F2D9E}" type="parTrans" cxnId="{D241A7F2-2DA9-4BED-95D8-55C56B7984B8}">
      <dgm:prSet/>
      <dgm:spPr/>
      <dgm:t>
        <a:bodyPr/>
        <a:lstStyle/>
        <a:p>
          <a:endParaRPr lang="pt-PT" sz="3600"/>
        </a:p>
      </dgm:t>
    </dgm:pt>
    <dgm:pt modelId="{D3B18000-F03A-4C8C-96E2-5120B10D596A}" type="sibTrans" cxnId="{D241A7F2-2DA9-4BED-95D8-55C56B7984B8}">
      <dgm:prSet/>
      <dgm:spPr/>
      <dgm:t>
        <a:bodyPr/>
        <a:lstStyle/>
        <a:p>
          <a:endParaRPr lang="pt-PT" sz="3600"/>
        </a:p>
      </dgm:t>
    </dgm:pt>
    <dgm:pt modelId="{85FF34EF-3E5B-4006-84A5-CAB23F9B1DF9}" type="pres">
      <dgm:prSet presAssocID="{133A0F6C-2E56-4A30-9432-1F50957BF04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pt-PT"/>
        </a:p>
      </dgm:t>
    </dgm:pt>
    <dgm:pt modelId="{277027E4-1096-493D-A329-F17BA04F8182}" type="pres">
      <dgm:prSet presAssocID="{1FC48E4A-492D-4AFB-B320-EB447BA43A42}" presName="parentText" presStyleLbl="node1" presStyleIdx="0" presStyleCnt="1" custLinFactNeighborX="-749" custLinFactNeighborY="-41517">
        <dgm:presLayoutVars>
          <dgm:chMax val="0"/>
          <dgm:bulletEnabled val="1"/>
        </dgm:presLayoutVars>
      </dgm:prSet>
      <dgm:spPr/>
      <dgm:t>
        <a:bodyPr/>
        <a:lstStyle/>
        <a:p>
          <a:endParaRPr lang="pt-PT"/>
        </a:p>
      </dgm:t>
    </dgm:pt>
  </dgm:ptLst>
  <dgm:cxnLst>
    <dgm:cxn modelId="{88E53D26-45A4-43FE-9D0A-FB228087F502}" type="presOf" srcId="{1FC48E4A-492D-4AFB-B320-EB447BA43A42}" destId="{277027E4-1096-493D-A329-F17BA04F8182}" srcOrd="0" destOrd="0" presId="urn:microsoft.com/office/officeart/2005/8/layout/vList2"/>
    <dgm:cxn modelId="{549042A4-4119-4D66-86E9-D27D1CBB9EE7}" type="presOf" srcId="{133A0F6C-2E56-4A30-9432-1F50957BF045}" destId="{85FF34EF-3E5B-4006-84A5-CAB23F9B1DF9}" srcOrd="0" destOrd="0" presId="urn:microsoft.com/office/officeart/2005/8/layout/vList2"/>
    <dgm:cxn modelId="{D241A7F2-2DA9-4BED-95D8-55C56B7984B8}" srcId="{133A0F6C-2E56-4A30-9432-1F50957BF045}" destId="{1FC48E4A-492D-4AFB-B320-EB447BA43A42}" srcOrd="0" destOrd="0" parTransId="{75EF0601-003E-430A-8AAC-8370BD0F2D9E}" sibTransId="{D3B18000-F03A-4C8C-96E2-5120B10D596A}"/>
    <dgm:cxn modelId="{B583EF25-44C1-45A0-8C3B-E3DE15C844B3}" type="presParOf" srcId="{85FF34EF-3E5B-4006-84A5-CAB23F9B1DF9}" destId="{277027E4-1096-493D-A329-F17BA04F8182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E7234A3-C0B1-4B47-AF97-941F2A921107}" type="doc">
      <dgm:prSet loTypeId="urn:microsoft.com/office/officeart/2005/8/layout/list1" loCatId="list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pt-PT"/>
        </a:p>
      </dgm:t>
    </dgm:pt>
    <dgm:pt modelId="{A64FBF6D-A2B4-4F88-9001-D13C7B6936E9}">
      <dgm:prSet phldrT="[Texto]" custT="1"/>
      <dgm:spPr/>
      <dgm:t>
        <a:bodyPr/>
        <a:lstStyle/>
        <a:p>
          <a:r>
            <a:rPr lang="pt-PT" sz="1800" dirty="0" smtClean="0"/>
            <a:t>Estratégia Computacional - Modelo Racional </a:t>
          </a:r>
          <a:endParaRPr lang="pt-PT" sz="1800" dirty="0"/>
        </a:p>
      </dgm:t>
    </dgm:pt>
    <dgm:pt modelId="{A786051C-E6E2-4FD8-88FD-2B7294326A37}" type="parTrans" cxnId="{3DCF7C8A-7151-459A-AC4F-22089EB1EF58}">
      <dgm:prSet/>
      <dgm:spPr/>
      <dgm:t>
        <a:bodyPr/>
        <a:lstStyle/>
        <a:p>
          <a:endParaRPr lang="pt-PT"/>
        </a:p>
      </dgm:t>
    </dgm:pt>
    <dgm:pt modelId="{DBFB0F58-73F5-48C1-A4F3-4F95BB039164}" type="sibTrans" cxnId="{3DCF7C8A-7151-459A-AC4F-22089EB1EF58}">
      <dgm:prSet/>
      <dgm:spPr/>
      <dgm:t>
        <a:bodyPr/>
        <a:lstStyle/>
        <a:p>
          <a:endParaRPr lang="pt-PT"/>
        </a:p>
      </dgm:t>
    </dgm:pt>
    <dgm:pt modelId="{C5F8AD06-577B-4C37-ABDE-AEB554FDA8CD}">
      <dgm:prSet phldrT="[Texto]" custT="1"/>
      <dgm:spPr/>
      <dgm:t>
        <a:bodyPr/>
        <a:lstStyle/>
        <a:p>
          <a:r>
            <a:rPr lang="pt-PT" sz="1800" dirty="0" smtClean="0"/>
            <a:t>Estratégia de Compromisso – Modelo Político</a:t>
          </a:r>
          <a:endParaRPr lang="pt-PT" sz="1800" dirty="0"/>
        </a:p>
      </dgm:t>
    </dgm:pt>
    <dgm:pt modelId="{7EB5C524-D137-46D8-800E-2B30DF513748}" type="parTrans" cxnId="{F196EBAC-A5C4-40E3-9CCC-AB653AB1503F}">
      <dgm:prSet/>
      <dgm:spPr/>
      <dgm:t>
        <a:bodyPr/>
        <a:lstStyle/>
        <a:p>
          <a:endParaRPr lang="pt-PT"/>
        </a:p>
      </dgm:t>
    </dgm:pt>
    <dgm:pt modelId="{39E00DEF-EA6B-4FA1-8DBB-933A5C54031B}" type="sibTrans" cxnId="{F196EBAC-A5C4-40E3-9CCC-AB653AB1503F}">
      <dgm:prSet/>
      <dgm:spPr/>
      <dgm:t>
        <a:bodyPr/>
        <a:lstStyle/>
        <a:p>
          <a:endParaRPr lang="pt-PT"/>
        </a:p>
      </dgm:t>
    </dgm:pt>
    <dgm:pt modelId="{C6312124-9C0F-41F6-9DD7-50E620257AE4}">
      <dgm:prSet phldrT="[Texto]" custT="1"/>
      <dgm:spPr/>
      <dgm:t>
        <a:bodyPr/>
        <a:lstStyle/>
        <a:p>
          <a:r>
            <a:rPr lang="pt-PT" sz="1800" dirty="0" smtClean="0"/>
            <a:t>Estratégia Inspiracional -  Modelo </a:t>
          </a:r>
          <a:r>
            <a:rPr lang="pt-PT" sz="1800" i="1" dirty="0" err="1" smtClean="0"/>
            <a:t>Garbage-can</a:t>
          </a:r>
          <a:r>
            <a:rPr lang="pt-PT" sz="1800" dirty="0" smtClean="0"/>
            <a:t> </a:t>
          </a:r>
          <a:endParaRPr lang="pt-PT" sz="1800" dirty="0"/>
        </a:p>
      </dgm:t>
    </dgm:pt>
    <dgm:pt modelId="{84A10BC4-E41E-404A-B70E-9B25D2817824}" type="parTrans" cxnId="{76A160B9-E728-462F-9BC0-90E422CBAA66}">
      <dgm:prSet/>
      <dgm:spPr/>
      <dgm:t>
        <a:bodyPr/>
        <a:lstStyle/>
        <a:p>
          <a:endParaRPr lang="pt-PT"/>
        </a:p>
      </dgm:t>
    </dgm:pt>
    <dgm:pt modelId="{8CBBBE5B-C7AD-4FCE-8065-D6DF053AC9AA}" type="sibTrans" cxnId="{76A160B9-E728-462F-9BC0-90E422CBAA66}">
      <dgm:prSet/>
      <dgm:spPr/>
      <dgm:t>
        <a:bodyPr/>
        <a:lstStyle/>
        <a:p>
          <a:endParaRPr lang="pt-PT"/>
        </a:p>
      </dgm:t>
    </dgm:pt>
    <dgm:pt modelId="{40E7A008-48EC-48A8-A3E4-F62047A398CB}">
      <dgm:prSet custT="1"/>
      <dgm:spPr/>
      <dgm:t>
        <a:bodyPr/>
        <a:lstStyle/>
        <a:p>
          <a:r>
            <a:rPr lang="pt-PT" sz="1800" dirty="0" smtClean="0"/>
            <a:t>Estratégia de Julgamentos –  Modelo Administrativo, Incremental e  Intuitivo</a:t>
          </a:r>
          <a:endParaRPr lang="pt-PT" sz="1800" dirty="0"/>
        </a:p>
      </dgm:t>
    </dgm:pt>
    <dgm:pt modelId="{7136509A-9052-4E98-910D-3078BAB10A94}" type="parTrans" cxnId="{B1F4080C-9C56-4A04-A9A7-679999F38962}">
      <dgm:prSet/>
      <dgm:spPr/>
      <dgm:t>
        <a:bodyPr/>
        <a:lstStyle/>
        <a:p>
          <a:endParaRPr lang="pt-PT"/>
        </a:p>
      </dgm:t>
    </dgm:pt>
    <dgm:pt modelId="{708B8DD6-F729-41F4-9171-265D30B3D931}" type="sibTrans" cxnId="{B1F4080C-9C56-4A04-A9A7-679999F38962}">
      <dgm:prSet/>
      <dgm:spPr/>
      <dgm:t>
        <a:bodyPr/>
        <a:lstStyle/>
        <a:p>
          <a:endParaRPr lang="pt-PT"/>
        </a:p>
      </dgm:t>
    </dgm:pt>
    <dgm:pt modelId="{C9F5764F-B193-4473-9464-D45E500B12B8}" type="pres">
      <dgm:prSet presAssocID="{2E7234A3-C0B1-4B47-AF97-941F2A921107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t-PT"/>
        </a:p>
      </dgm:t>
    </dgm:pt>
    <dgm:pt modelId="{79079559-C2A5-4EAE-95E5-25F665FBFB8A}" type="pres">
      <dgm:prSet presAssocID="{A64FBF6D-A2B4-4F88-9001-D13C7B6936E9}" presName="parentLin" presStyleCnt="0"/>
      <dgm:spPr/>
    </dgm:pt>
    <dgm:pt modelId="{874A54C9-F3D3-40F1-8E68-4EAC2125E82C}" type="pres">
      <dgm:prSet presAssocID="{A64FBF6D-A2B4-4F88-9001-D13C7B6936E9}" presName="parentLeftMargin" presStyleLbl="node1" presStyleIdx="0" presStyleCnt="4"/>
      <dgm:spPr/>
      <dgm:t>
        <a:bodyPr/>
        <a:lstStyle/>
        <a:p>
          <a:endParaRPr lang="pt-PT"/>
        </a:p>
      </dgm:t>
    </dgm:pt>
    <dgm:pt modelId="{000BFAA6-389B-45C2-A92C-CB5817999589}" type="pres">
      <dgm:prSet presAssocID="{A64FBF6D-A2B4-4F88-9001-D13C7B6936E9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7928495C-E3E7-4A10-B97E-EB8D22FE6388}" type="pres">
      <dgm:prSet presAssocID="{A64FBF6D-A2B4-4F88-9001-D13C7B6936E9}" presName="negativeSpace" presStyleCnt="0"/>
      <dgm:spPr/>
    </dgm:pt>
    <dgm:pt modelId="{12F9610C-9A85-4A82-92FE-275ECB8D315D}" type="pres">
      <dgm:prSet presAssocID="{A64FBF6D-A2B4-4F88-9001-D13C7B6936E9}" presName="childText" presStyleLbl="conFgAcc1" presStyleIdx="0" presStyleCnt="4">
        <dgm:presLayoutVars>
          <dgm:bulletEnabled val="1"/>
        </dgm:presLayoutVars>
      </dgm:prSet>
      <dgm:spPr/>
    </dgm:pt>
    <dgm:pt modelId="{C274AA87-A26C-4D34-9460-583170121FA8}" type="pres">
      <dgm:prSet presAssocID="{DBFB0F58-73F5-48C1-A4F3-4F95BB039164}" presName="spaceBetweenRectangles" presStyleCnt="0"/>
      <dgm:spPr/>
    </dgm:pt>
    <dgm:pt modelId="{EFF2B110-F0FF-43F0-9689-80C0188D62B5}" type="pres">
      <dgm:prSet presAssocID="{40E7A008-48EC-48A8-A3E4-F62047A398CB}" presName="parentLin" presStyleCnt="0"/>
      <dgm:spPr/>
    </dgm:pt>
    <dgm:pt modelId="{5C81ABE4-3F38-4EAE-89E7-5FE1EA89E5D5}" type="pres">
      <dgm:prSet presAssocID="{40E7A008-48EC-48A8-A3E4-F62047A398CB}" presName="parentLeftMargin" presStyleLbl="node1" presStyleIdx="0" presStyleCnt="4"/>
      <dgm:spPr/>
      <dgm:t>
        <a:bodyPr/>
        <a:lstStyle/>
        <a:p>
          <a:endParaRPr lang="pt-PT"/>
        </a:p>
      </dgm:t>
    </dgm:pt>
    <dgm:pt modelId="{D2A707CC-B6C8-4B61-9708-A23DA0D643AD}" type="pres">
      <dgm:prSet presAssocID="{40E7A008-48EC-48A8-A3E4-F62047A398CB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156F5BDB-33AC-44A5-8B13-5B0E2E93699F}" type="pres">
      <dgm:prSet presAssocID="{40E7A008-48EC-48A8-A3E4-F62047A398CB}" presName="negativeSpace" presStyleCnt="0"/>
      <dgm:spPr/>
    </dgm:pt>
    <dgm:pt modelId="{A7D1130F-A4DF-4894-9A90-1C22AA642B8F}" type="pres">
      <dgm:prSet presAssocID="{40E7A008-48EC-48A8-A3E4-F62047A398CB}" presName="childText" presStyleLbl="conFgAcc1" presStyleIdx="1" presStyleCnt="4">
        <dgm:presLayoutVars>
          <dgm:bulletEnabled val="1"/>
        </dgm:presLayoutVars>
      </dgm:prSet>
      <dgm:spPr/>
    </dgm:pt>
    <dgm:pt modelId="{420E74E3-F7F0-4333-A580-CE2603FF320B}" type="pres">
      <dgm:prSet presAssocID="{708B8DD6-F729-41F4-9171-265D30B3D931}" presName="spaceBetweenRectangles" presStyleCnt="0"/>
      <dgm:spPr/>
    </dgm:pt>
    <dgm:pt modelId="{BF8052E9-33E3-465E-8213-0E790163F9A9}" type="pres">
      <dgm:prSet presAssocID="{C5F8AD06-577B-4C37-ABDE-AEB554FDA8CD}" presName="parentLin" presStyleCnt="0"/>
      <dgm:spPr/>
    </dgm:pt>
    <dgm:pt modelId="{257AF2F4-50F2-4464-9224-34975C47F190}" type="pres">
      <dgm:prSet presAssocID="{C5F8AD06-577B-4C37-ABDE-AEB554FDA8CD}" presName="parentLeftMargin" presStyleLbl="node1" presStyleIdx="1" presStyleCnt="4"/>
      <dgm:spPr/>
      <dgm:t>
        <a:bodyPr/>
        <a:lstStyle/>
        <a:p>
          <a:endParaRPr lang="pt-PT"/>
        </a:p>
      </dgm:t>
    </dgm:pt>
    <dgm:pt modelId="{937CAC32-8C33-4F7C-A49A-7D957904E28F}" type="pres">
      <dgm:prSet presAssocID="{C5F8AD06-577B-4C37-ABDE-AEB554FDA8CD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0C5B6119-0B26-45F9-AA3C-ECAB247714EA}" type="pres">
      <dgm:prSet presAssocID="{C5F8AD06-577B-4C37-ABDE-AEB554FDA8CD}" presName="negativeSpace" presStyleCnt="0"/>
      <dgm:spPr/>
    </dgm:pt>
    <dgm:pt modelId="{0ADEEE8B-A90E-4D0B-9087-6450EC67F942}" type="pres">
      <dgm:prSet presAssocID="{C5F8AD06-577B-4C37-ABDE-AEB554FDA8CD}" presName="childText" presStyleLbl="conFgAcc1" presStyleIdx="2" presStyleCnt="4">
        <dgm:presLayoutVars>
          <dgm:bulletEnabled val="1"/>
        </dgm:presLayoutVars>
      </dgm:prSet>
      <dgm:spPr/>
    </dgm:pt>
    <dgm:pt modelId="{73AA693B-459E-4B4E-A320-FB8D603ED82B}" type="pres">
      <dgm:prSet presAssocID="{39E00DEF-EA6B-4FA1-8DBB-933A5C54031B}" presName="spaceBetweenRectangles" presStyleCnt="0"/>
      <dgm:spPr/>
    </dgm:pt>
    <dgm:pt modelId="{C8D4FE6E-525E-466B-8FF1-F41283E8BB7B}" type="pres">
      <dgm:prSet presAssocID="{C6312124-9C0F-41F6-9DD7-50E620257AE4}" presName="parentLin" presStyleCnt="0"/>
      <dgm:spPr/>
    </dgm:pt>
    <dgm:pt modelId="{5340B04B-D4E4-4A05-9E42-2BEDEB6C72CD}" type="pres">
      <dgm:prSet presAssocID="{C6312124-9C0F-41F6-9DD7-50E620257AE4}" presName="parentLeftMargin" presStyleLbl="node1" presStyleIdx="2" presStyleCnt="4"/>
      <dgm:spPr/>
      <dgm:t>
        <a:bodyPr/>
        <a:lstStyle/>
        <a:p>
          <a:endParaRPr lang="pt-PT"/>
        </a:p>
      </dgm:t>
    </dgm:pt>
    <dgm:pt modelId="{847EB5B7-C2AA-4EE0-A2BF-2F1F0D890D2D}" type="pres">
      <dgm:prSet presAssocID="{C6312124-9C0F-41F6-9DD7-50E620257AE4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6688B547-AB78-4D87-9CD1-E67BA293E91F}" type="pres">
      <dgm:prSet presAssocID="{C6312124-9C0F-41F6-9DD7-50E620257AE4}" presName="negativeSpace" presStyleCnt="0"/>
      <dgm:spPr/>
    </dgm:pt>
    <dgm:pt modelId="{E6005667-142B-425A-B9FD-3C368A27C80B}" type="pres">
      <dgm:prSet presAssocID="{C6312124-9C0F-41F6-9DD7-50E620257AE4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A2ACAC14-BC5C-42F1-96B8-AB9A2B2390F9}" type="presOf" srcId="{C6312124-9C0F-41F6-9DD7-50E620257AE4}" destId="{5340B04B-D4E4-4A05-9E42-2BEDEB6C72CD}" srcOrd="0" destOrd="0" presId="urn:microsoft.com/office/officeart/2005/8/layout/list1"/>
    <dgm:cxn modelId="{800A7E81-7A39-4CA4-B147-72140ADD82BF}" type="presOf" srcId="{40E7A008-48EC-48A8-A3E4-F62047A398CB}" destId="{5C81ABE4-3F38-4EAE-89E7-5FE1EA89E5D5}" srcOrd="0" destOrd="0" presId="urn:microsoft.com/office/officeart/2005/8/layout/list1"/>
    <dgm:cxn modelId="{3DCF7C8A-7151-459A-AC4F-22089EB1EF58}" srcId="{2E7234A3-C0B1-4B47-AF97-941F2A921107}" destId="{A64FBF6D-A2B4-4F88-9001-D13C7B6936E9}" srcOrd="0" destOrd="0" parTransId="{A786051C-E6E2-4FD8-88FD-2B7294326A37}" sibTransId="{DBFB0F58-73F5-48C1-A4F3-4F95BB039164}"/>
    <dgm:cxn modelId="{FE8C9B01-238D-4F16-B52E-9E27FDE62CF7}" type="presOf" srcId="{40E7A008-48EC-48A8-A3E4-F62047A398CB}" destId="{D2A707CC-B6C8-4B61-9708-A23DA0D643AD}" srcOrd="1" destOrd="0" presId="urn:microsoft.com/office/officeart/2005/8/layout/list1"/>
    <dgm:cxn modelId="{F196EBAC-A5C4-40E3-9CCC-AB653AB1503F}" srcId="{2E7234A3-C0B1-4B47-AF97-941F2A921107}" destId="{C5F8AD06-577B-4C37-ABDE-AEB554FDA8CD}" srcOrd="2" destOrd="0" parTransId="{7EB5C524-D137-46D8-800E-2B30DF513748}" sibTransId="{39E00DEF-EA6B-4FA1-8DBB-933A5C54031B}"/>
    <dgm:cxn modelId="{B1F4080C-9C56-4A04-A9A7-679999F38962}" srcId="{2E7234A3-C0B1-4B47-AF97-941F2A921107}" destId="{40E7A008-48EC-48A8-A3E4-F62047A398CB}" srcOrd="1" destOrd="0" parTransId="{7136509A-9052-4E98-910D-3078BAB10A94}" sibTransId="{708B8DD6-F729-41F4-9171-265D30B3D931}"/>
    <dgm:cxn modelId="{488D8367-205F-462E-AD37-FCA857C76B46}" type="presOf" srcId="{A64FBF6D-A2B4-4F88-9001-D13C7B6936E9}" destId="{874A54C9-F3D3-40F1-8E68-4EAC2125E82C}" srcOrd="0" destOrd="0" presId="urn:microsoft.com/office/officeart/2005/8/layout/list1"/>
    <dgm:cxn modelId="{D102F8BB-A0FA-47F3-BFC9-A5392901CB14}" type="presOf" srcId="{C6312124-9C0F-41F6-9DD7-50E620257AE4}" destId="{847EB5B7-C2AA-4EE0-A2BF-2F1F0D890D2D}" srcOrd="1" destOrd="0" presId="urn:microsoft.com/office/officeart/2005/8/layout/list1"/>
    <dgm:cxn modelId="{76A160B9-E728-462F-9BC0-90E422CBAA66}" srcId="{2E7234A3-C0B1-4B47-AF97-941F2A921107}" destId="{C6312124-9C0F-41F6-9DD7-50E620257AE4}" srcOrd="3" destOrd="0" parTransId="{84A10BC4-E41E-404A-B70E-9B25D2817824}" sibTransId="{8CBBBE5B-C7AD-4FCE-8065-D6DF053AC9AA}"/>
    <dgm:cxn modelId="{2CA7D600-2ADC-48B6-94BD-00B8BB56C0FF}" type="presOf" srcId="{C5F8AD06-577B-4C37-ABDE-AEB554FDA8CD}" destId="{257AF2F4-50F2-4464-9224-34975C47F190}" srcOrd="0" destOrd="0" presId="urn:microsoft.com/office/officeart/2005/8/layout/list1"/>
    <dgm:cxn modelId="{F69B61CE-1AFC-4ED6-9727-A6642BA52DD4}" type="presOf" srcId="{2E7234A3-C0B1-4B47-AF97-941F2A921107}" destId="{C9F5764F-B193-4473-9464-D45E500B12B8}" srcOrd="0" destOrd="0" presId="urn:microsoft.com/office/officeart/2005/8/layout/list1"/>
    <dgm:cxn modelId="{3C8AEA1E-7486-404B-9AFE-A6EB275F9CFD}" type="presOf" srcId="{A64FBF6D-A2B4-4F88-9001-D13C7B6936E9}" destId="{000BFAA6-389B-45C2-A92C-CB5817999589}" srcOrd="1" destOrd="0" presId="urn:microsoft.com/office/officeart/2005/8/layout/list1"/>
    <dgm:cxn modelId="{9D5560F0-9204-48D2-84E5-7B580E848167}" type="presOf" srcId="{C5F8AD06-577B-4C37-ABDE-AEB554FDA8CD}" destId="{937CAC32-8C33-4F7C-A49A-7D957904E28F}" srcOrd="1" destOrd="0" presId="urn:microsoft.com/office/officeart/2005/8/layout/list1"/>
    <dgm:cxn modelId="{A46D6DFB-4F50-481F-AB30-073DB50748E3}" type="presParOf" srcId="{C9F5764F-B193-4473-9464-D45E500B12B8}" destId="{79079559-C2A5-4EAE-95E5-25F665FBFB8A}" srcOrd="0" destOrd="0" presId="urn:microsoft.com/office/officeart/2005/8/layout/list1"/>
    <dgm:cxn modelId="{80276D97-DEDD-4C7C-A1C4-CE4D3638FCB4}" type="presParOf" srcId="{79079559-C2A5-4EAE-95E5-25F665FBFB8A}" destId="{874A54C9-F3D3-40F1-8E68-4EAC2125E82C}" srcOrd="0" destOrd="0" presId="urn:microsoft.com/office/officeart/2005/8/layout/list1"/>
    <dgm:cxn modelId="{B3EBAE6E-9D7C-4F4E-A0FE-5CD4996AFF42}" type="presParOf" srcId="{79079559-C2A5-4EAE-95E5-25F665FBFB8A}" destId="{000BFAA6-389B-45C2-A92C-CB5817999589}" srcOrd="1" destOrd="0" presId="urn:microsoft.com/office/officeart/2005/8/layout/list1"/>
    <dgm:cxn modelId="{4CDA393E-8633-4081-A07D-A31BC43FFA33}" type="presParOf" srcId="{C9F5764F-B193-4473-9464-D45E500B12B8}" destId="{7928495C-E3E7-4A10-B97E-EB8D22FE6388}" srcOrd="1" destOrd="0" presId="urn:microsoft.com/office/officeart/2005/8/layout/list1"/>
    <dgm:cxn modelId="{B51825E7-82FB-4914-B309-75B814C2ABD5}" type="presParOf" srcId="{C9F5764F-B193-4473-9464-D45E500B12B8}" destId="{12F9610C-9A85-4A82-92FE-275ECB8D315D}" srcOrd="2" destOrd="0" presId="urn:microsoft.com/office/officeart/2005/8/layout/list1"/>
    <dgm:cxn modelId="{8C9CB493-BED5-4B01-BC01-BFBD141E710C}" type="presParOf" srcId="{C9F5764F-B193-4473-9464-D45E500B12B8}" destId="{C274AA87-A26C-4D34-9460-583170121FA8}" srcOrd="3" destOrd="0" presId="urn:microsoft.com/office/officeart/2005/8/layout/list1"/>
    <dgm:cxn modelId="{A29A6BBF-6D29-47CC-9201-D7386AC09620}" type="presParOf" srcId="{C9F5764F-B193-4473-9464-D45E500B12B8}" destId="{EFF2B110-F0FF-43F0-9689-80C0188D62B5}" srcOrd="4" destOrd="0" presId="urn:microsoft.com/office/officeart/2005/8/layout/list1"/>
    <dgm:cxn modelId="{D6973D06-B939-410A-88C5-EF81DFC3A14A}" type="presParOf" srcId="{EFF2B110-F0FF-43F0-9689-80C0188D62B5}" destId="{5C81ABE4-3F38-4EAE-89E7-5FE1EA89E5D5}" srcOrd="0" destOrd="0" presId="urn:microsoft.com/office/officeart/2005/8/layout/list1"/>
    <dgm:cxn modelId="{59918736-1737-489A-9FFF-C4114ACAB419}" type="presParOf" srcId="{EFF2B110-F0FF-43F0-9689-80C0188D62B5}" destId="{D2A707CC-B6C8-4B61-9708-A23DA0D643AD}" srcOrd="1" destOrd="0" presId="urn:microsoft.com/office/officeart/2005/8/layout/list1"/>
    <dgm:cxn modelId="{816FA9A6-63E6-459D-893E-737E69E062CF}" type="presParOf" srcId="{C9F5764F-B193-4473-9464-D45E500B12B8}" destId="{156F5BDB-33AC-44A5-8B13-5B0E2E93699F}" srcOrd="5" destOrd="0" presId="urn:microsoft.com/office/officeart/2005/8/layout/list1"/>
    <dgm:cxn modelId="{E6E7C827-5137-4E8C-A8D4-0A406505C572}" type="presParOf" srcId="{C9F5764F-B193-4473-9464-D45E500B12B8}" destId="{A7D1130F-A4DF-4894-9A90-1C22AA642B8F}" srcOrd="6" destOrd="0" presId="urn:microsoft.com/office/officeart/2005/8/layout/list1"/>
    <dgm:cxn modelId="{D13CC857-7298-4163-8B07-0EE39B4A80D0}" type="presParOf" srcId="{C9F5764F-B193-4473-9464-D45E500B12B8}" destId="{420E74E3-F7F0-4333-A580-CE2603FF320B}" srcOrd="7" destOrd="0" presId="urn:microsoft.com/office/officeart/2005/8/layout/list1"/>
    <dgm:cxn modelId="{59C47562-29B4-47D6-94FC-928CDE8166D5}" type="presParOf" srcId="{C9F5764F-B193-4473-9464-D45E500B12B8}" destId="{BF8052E9-33E3-465E-8213-0E790163F9A9}" srcOrd="8" destOrd="0" presId="urn:microsoft.com/office/officeart/2005/8/layout/list1"/>
    <dgm:cxn modelId="{2FD45A33-A142-49A3-AE2C-0964092CBDE7}" type="presParOf" srcId="{BF8052E9-33E3-465E-8213-0E790163F9A9}" destId="{257AF2F4-50F2-4464-9224-34975C47F190}" srcOrd="0" destOrd="0" presId="urn:microsoft.com/office/officeart/2005/8/layout/list1"/>
    <dgm:cxn modelId="{51DD11F1-4E5D-426C-B49E-D3F4934F1CAE}" type="presParOf" srcId="{BF8052E9-33E3-465E-8213-0E790163F9A9}" destId="{937CAC32-8C33-4F7C-A49A-7D957904E28F}" srcOrd="1" destOrd="0" presId="urn:microsoft.com/office/officeart/2005/8/layout/list1"/>
    <dgm:cxn modelId="{6DC6F332-A532-47CD-B539-DA7C2A7AED55}" type="presParOf" srcId="{C9F5764F-B193-4473-9464-D45E500B12B8}" destId="{0C5B6119-0B26-45F9-AA3C-ECAB247714EA}" srcOrd="9" destOrd="0" presId="urn:microsoft.com/office/officeart/2005/8/layout/list1"/>
    <dgm:cxn modelId="{F21AFCE6-B7A6-476F-B419-4378F415A68D}" type="presParOf" srcId="{C9F5764F-B193-4473-9464-D45E500B12B8}" destId="{0ADEEE8B-A90E-4D0B-9087-6450EC67F942}" srcOrd="10" destOrd="0" presId="urn:microsoft.com/office/officeart/2005/8/layout/list1"/>
    <dgm:cxn modelId="{11B06AED-B0A1-453E-8C63-5D691DC99CE9}" type="presParOf" srcId="{C9F5764F-B193-4473-9464-D45E500B12B8}" destId="{73AA693B-459E-4B4E-A320-FB8D603ED82B}" srcOrd="11" destOrd="0" presId="urn:microsoft.com/office/officeart/2005/8/layout/list1"/>
    <dgm:cxn modelId="{044396FA-0AD2-47A1-9AA6-780220ACB6BB}" type="presParOf" srcId="{C9F5764F-B193-4473-9464-D45E500B12B8}" destId="{C8D4FE6E-525E-466B-8FF1-F41283E8BB7B}" srcOrd="12" destOrd="0" presId="urn:microsoft.com/office/officeart/2005/8/layout/list1"/>
    <dgm:cxn modelId="{EB4EFCF8-BDEC-42D5-A9CC-488CB02F43B5}" type="presParOf" srcId="{C8D4FE6E-525E-466B-8FF1-F41283E8BB7B}" destId="{5340B04B-D4E4-4A05-9E42-2BEDEB6C72CD}" srcOrd="0" destOrd="0" presId="urn:microsoft.com/office/officeart/2005/8/layout/list1"/>
    <dgm:cxn modelId="{D5DCF96D-C82F-406E-BBD3-D99F3166F434}" type="presParOf" srcId="{C8D4FE6E-525E-466B-8FF1-F41283E8BB7B}" destId="{847EB5B7-C2AA-4EE0-A2BF-2F1F0D890D2D}" srcOrd="1" destOrd="0" presId="urn:microsoft.com/office/officeart/2005/8/layout/list1"/>
    <dgm:cxn modelId="{234C0231-F725-407E-B824-ED6BDE8A4E5C}" type="presParOf" srcId="{C9F5764F-B193-4473-9464-D45E500B12B8}" destId="{6688B547-AB78-4D87-9CD1-E67BA293E91F}" srcOrd="13" destOrd="0" presId="urn:microsoft.com/office/officeart/2005/8/layout/list1"/>
    <dgm:cxn modelId="{513E03E2-A6B2-4532-ADC7-BB9F0D5CA5F1}" type="presParOf" srcId="{C9F5764F-B193-4473-9464-D45E500B12B8}" destId="{E6005667-142B-425A-B9FD-3C368A27C80B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77027E4-1096-493D-A329-F17BA04F8182}">
      <dsp:nvSpPr>
        <dsp:cNvPr id="0" name=""/>
        <dsp:cNvSpPr/>
      </dsp:nvSpPr>
      <dsp:spPr>
        <a:xfrm>
          <a:off x="0" y="244619"/>
          <a:ext cx="8229600" cy="22054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3600" kern="1200" dirty="0" smtClean="0"/>
            <a:t>Tomada de decisão</a:t>
          </a:r>
        </a:p>
        <a:p>
          <a:pPr lvl="0" algn="ctr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PT" sz="3600" kern="1200" dirty="0" smtClean="0"/>
            <a:t>É o processo de identificar problemas, oportunidades e soluções.</a:t>
          </a:r>
          <a:endParaRPr lang="pt-PT" sz="3600" kern="1200" dirty="0"/>
        </a:p>
      </dsp:txBody>
      <dsp:txXfrm>
        <a:off x="0" y="244619"/>
        <a:ext cx="8229600" cy="220545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9D36AD-3531-4F21-A495-114EF67F862D}" type="datetimeFigureOut">
              <a:rPr lang="pt-PT" smtClean="0"/>
              <a:pPr/>
              <a:t>11-11-2011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CB4A53-8207-490F-A0E6-69476C401867}" type="slidenum">
              <a:rPr lang="pt-PT" smtClean="0"/>
              <a:pPr/>
              <a:t>‹nº›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PT" dirty="0" smtClean="0"/>
              <a:t>Um compromisso com a acção (uso de recursos)</a:t>
            </a:r>
          </a:p>
          <a:p>
            <a:pPr lvl="2">
              <a:buFont typeface="Arial" pitchFamily="34" charset="0"/>
              <a:buChar char="•"/>
            </a:pPr>
            <a:r>
              <a:rPr lang="pt-PT" dirty="0" smtClean="0"/>
              <a:t>em todos os níveis - foco aqui é organizacional</a:t>
            </a:r>
          </a:p>
          <a:p>
            <a:pPr lvl="2">
              <a:buFont typeface="Arial" pitchFamily="34" charset="0"/>
              <a:buChar char="•"/>
            </a:pPr>
            <a:r>
              <a:rPr lang="pt-PT" dirty="0" smtClean="0"/>
              <a:t>decisões visíveis incorporadas num processo mais amplo de tomada de decisão: antes e depois</a:t>
            </a:r>
          </a:p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CB4A53-8207-490F-A0E6-69476C401867}" type="slidenum">
              <a:rPr lang="pt-PT" smtClean="0"/>
              <a:pPr/>
              <a:t>3</a:t>
            </a:fld>
            <a:endParaRPr lang="pt-PT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PT" dirty="0" err="1" smtClean="0"/>
              <a:t>Beliefs</a:t>
            </a:r>
            <a:r>
              <a:rPr lang="pt-PT" dirty="0" smtClean="0"/>
              <a:t> </a:t>
            </a:r>
            <a:r>
              <a:rPr lang="pt-PT" dirty="0" err="1" smtClean="0"/>
              <a:t>about</a:t>
            </a:r>
            <a:r>
              <a:rPr lang="pt-PT" dirty="0" smtClean="0"/>
              <a:t> </a:t>
            </a:r>
            <a:r>
              <a:rPr lang="pt-PT" dirty="0" err="1" smtClean="0"/>
              <a:t>cause-and-effect</a:t>
            </a:r>
            <a:r>
              <a:rPr lang="pt-PT" dirty="0" smtClean="0"/>
              <a:t> </a:t>
            </a:r>
            <a:r>
              <a:rPr lang="pt-PT" dirty="0" err="1" smtClean="0"/>
              <a:t>relationships</a:t>
            </a:r>
            <a:r>
              <a:rPr lang="pt-PT" dirty="0" smtClean="0"/>
              <a:t> – Quando as pessoas não estão certas da consequência das suas acções.</a:t>
            </a:r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CB4A53-8207-490F-A0E6-69476C401867}" type="slidenum">
              <a:rPr lang="pt-PT" smtClean="0"/>
              <a:pPr/>
              <a:t>20</a:t>
            </a:fld>
            <a:endParaRPr lang="pt-PT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CB4A53-8207-490F-A0E6-69476C401867}" type="slidenum">
              <a:rPr lang="pt-PT" smtClean="0"/>
              <a:pPr/>
              <a:t>24</a:t>
            </a:fld>
            <a:endParaRPr lang="pt-P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PT" dirty="0" smtClean="0"/>
              <a:t>A performance de todas as organizações reflecte</a:t>
            </a:r>
            <a:r>
              <a:rPr lang="pt-PT" baseline="0" dirty="0" smtClean="0"/>
              <a:t>  (assim como a sorte) as decisões que as pessoas tomam.</a:t>
            </a:r>
          </a:p>
          <a:p>
            <a:r>
              <a:rPr lang="pt-PT" baseline="0" dirty="0" smtClean="0"/>
              <a:t>As pessoas estão continuamente a fazer escolhas – incluindo quando ignoram uma questão ou evitam tomar uma decisão.</a:t>
            </a:r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CB4A53-8207-490F-A0E6-69476C401867}" type="slidenum">
              <a:rPr lang="pt-PT" smtClean="0"/>
              <a:pPr/>
              <a:t>5</a:t>
            </a:fld>
            <a:endParaRPr lang="pt-PT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PT" dirty="0" smtClean="0"/>
              <a:t>As suas escolhas estão relacionadas com todos os aspectos da gestão – inputs, transformação, outputs.</a:t>
            </a:r>
          </a:p>
          <a:p>
            <a:r>
              <a:rPr lang="pt-PT" baseline="0" dirty="0" smtClean="0"/>
              <a:t>A escolha é uma fonte de tensão – leva-nos a questionar: o que teria acontecido se a escolha tivesse sido outra. Ex: a escritora J. K. </a:t>
            </a:r>
            <a:r>
              <a:rPr lang="pt-PT" baseline="0" dirty="0" err="1" smtClean="0"/>
              <a:t>Rowling</a:t>
            </a:r>
            <a:r>
              <a:rPr lang="pt-PT" baseline="0" dirty="0" smtClean="0"/>
              <a:t> (</a:t>
            </a:r>
            <a:r>
              <a:rPr lang="pt-PT" baseline="0" dirty="0" err="1" smtClean="0"/>
              <a:t>Harry</a:t>
            </a:r>
            <a:r>
              <a:rPr lang="pt-PT" baseline="0" dirty="0" smtClean="0"/>
              <a:t> </a:t>
            </a:r>
            <a:r>
              <a:rPr lang="pt-PT" baseline="0" dirty="0" err="1" smtClean="0"/>
              <a:t>Potter</a:t>
            </a:r>
            <a:r>
              <a:rPr lang="pt-PT" baseline="0" dirty="0" smtClean="0"/>
              <a:t>) enviou o manuscrito a muitas editoras, que o rejeitaram…</a:t>
            </a:r>
          </a:p>
          <a:p>
            <a:r>
              <a:rPr lang="pt-PT" baseline="0" dirty="0" smtClean="0"/>
              <a:t>Nokia – para manter a posição dominante, estão a fazer escolhas constantes, sobre os modelos a lançar. Uma decisão errada em 2003 fê-los perder muitas vezes – clientes não gostaram do modelo. Em 2007, escolheram modelo que agradava clientes, vendas aumentaram, recuperaram posição. Perderam posteriormente para Apple…</a:t>
            </a:r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CB4A53-8207-490F-A0E6-69476C401867}" type="slidenum">
              <a:rPr lang="pt-PT" smtClean="0"/>
              <a:pPr/>
              <a:t>6</a:t>
            </a:fld>
            <a:endParaRPr lang="pt-PT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PT" dirty="0" smtClean="0"/>
              <a:t>Reconhecer o problema ou oportunidade</a:t>
            </a:r>
          </a:p>
          <a:p>
            <a:r>
              <a:rPr lang="pt-PT" dirty="0" smtClean="0"/>
              <a:t>Definir objectivos</a:t>
            </a:r>
          </a:p>
          <a:p>
            <a:r>
              <a:rPr lang="pt-PT" dirty="0" smtClean="0"/>
              <a:t>Definir e pesar os critérios da decisão</a:t>
            </a:r>
          </a:p>
          <a:p>
            <a:r>
              <a:rPr lang="pt-PT" dirty="0" smtClean="0"/>
              <a:t>Desenvolver alternativas</a:t>
            </a:r>
          </a:p>
          <a:p>
            <a:r>
              <a:rPr lang="pt-PT" dirty="0" smtClean="0"/>
              <a:t>Comparar alternativas e escolher</a:t>
            </a:r>
          </a:p>
          <a:p>
            <a:r>
              <a:rPr lang="pt-PT" dirty="0" smtClean="0"/>
              <a:t>Implementar a alternativa escolhida</a:t>
            </a:r>
          </a:p>
          <a:p>
            <a:r>
              <a:rPr lang="pt-PT" dirty="0" smtClean="0"/>
              <a:t>Avaliar a efectividade da solução</a:t>
            </a:r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CB4A53-8207-490F-A0E6-69476C401867}" type="slidenum">
              <a:rPr lang="pt-PT" smtClean="0"/>
              <a:pPr/>
              <a:t>7</a:t>
            </a:fld>
            <a:endParaRPr lang="pt-PT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PT" dirty="0" smtClean="0"/>
              <a:t>Mostra as tarefas de um processo de tomada de decisão simples, baseados numa escolha pessoal.</a:t>
            </a:r>
          </a:p>
          <a:p>
            <a:r>
              <a:rPr lang="pt-PT" dirty="0" smtClean="0"/>
              <a:t>Alguns critérios fáceis de comparar:  preço e garantia (</a:t>
            </a:r>
            <a:r>
              <a:rPr lang="pt-PT" dirty="0" err="1" smtClean="0"/>
              <a:t>warranty</a:t>
            </a:r>
            <a:r>
              <a:rPr lang="pt-PT" dirty="0" smtClean="0"/>
              <a:t>); outros mais subjectivos e difíceis de comparar: está na moda? Diferentes</a:t>
            </a:r>
            <a:r>
              <a:rPr lang="pt-PT" baseline="0" dirty="0" smtClean="0"/>
              <a:t> interpretações…</a:t>
            </a:r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CB4A53-8207-490F-A0E6-69476C401867}" type="slidenum">
              <a:rPr lang="pt-PT" smtClean="0"/>
              <a:pPr/>
              <a:t>9</a:t>
            </a:fld>
            <a:endParaRPr lang="pt-PT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PT" dirty="0" smtClean="0"/>
              <a:t>Procedimentos: documento com diversos passos criado para resolver problemas estruturados. Pode recorrer a regras e a políticas da empresa.</a:t>
            </a:r>
          </a:p>
          <a:p>
            <a:r>
              <a:rPr lang="pt-PT" dirty="0" smtClean="0"/>
              <a:t>As pessoas tomam decisões programadas para resolver problemas recorrentes. Ex: se um produto está a vender mais do que o esperado – existe um procedimento para indicar </a:t>
            </a:r>
            <a:r>
              <a:rPr lang="pt-PT" dirty="0" err="1" smtClean="0"/>
              <a:t>qaunto</a:t>
            </a:r>
            <a:r>
              <a:rPr lang="pt-PT" dirty="0" smtClean="0"/>
              <a:t> de produto extra deve encomendar;</a:t>
            </a:r>
            <a:r>
              <a:rPr lang="pt-PT" baseline="0" dirty="0" smtClean="0"/>
              <a:t> quais as </a:t>
            </a:r>
            <a:r>
              <a:rPr lang="pt-PT" baseline="0" dirty="0" err="1" smtClean="0"/>
              <a:t>qaulificações</a:t>
            </a:r>
            <a:r>
              <a:rPr lang="pt-PT" baseline="0" dirty="0" smtClean="0"/>
              <a:t> exigidas para um determinada lugar numa organização, etc.</a:t>
            </a:r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CB4A53-8207-490F-A0E6-69476C401867}" type="slidenum">
              <a:rPr lang="pt-PT" smtClean="0"/>
              <a:pPr/>
              <a:t>10</a:t>
            </a:fld>
            <a:endParaRPr lang="pt-PT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PT" dirty="0" smtClean="0"/>
              <a:t>Tipos de decisão e níveis na organização. </a:t>
            </a:r>
          </a:p>
          <a:p>
            <a:r>
              <a:rPr lang="pt-PT" dirty="0" smtClean="0"/>
              <a:t>Níveis mais baixos . Lidam com tomadas de decisão rotineiras, bem</a:t>
            </a:r>
            <a:r>
              <a:rPr lang="pt-PT" baseline="0" dirty="0" smtClean="0"/>
              <a:t> estruturadas, que eles conseguem resolver, aplicando os procedimentos.</a:t>
            </a:r>
          </a:p>
          <a:p>
            <a:r>
              <a:rPr lang="pt-PT" baseline="0" dirty="0" smtClean="0"/>
              <a:t>Quanto maior a responsabilidade – e níveis mais elevados na organização, maior o número de decisões não estruturadas. </a:t>
            </a:r>
          </a:p>
          <a:p>
            <a:r>
              <a:rPr lang="pt-PT" baseline="0" dirty="0" smtClean="0"/>
              <a:t>Muitas decisões têm elementos dos 2 tipos. Decisões não programadas, muitas vezes contêm elementos que podem ser resolvidos de modo programado.</a:t>
            </a:r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CB4A53-8207-490F-A0E6-69476C401867}" type="slidenum">
              <a:rPr lang="pt-PT" smtClean="0"/>
              <a:pPr/>
              <a:t>11</a:t>
            </a:fld>
            <a:endParaRPr lang="pt-PT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PT" dirty="0" smtClean="0"/>
              <a:t>As pessoas tomam decisões dentro de um contexto histórico e social, pelo que, são afectadas</a:t>
            </a:r>
            <a:r>
              <a:rPr lang="pt-PT" baseline="0" dirty="0" smtClean="0"/>
              <a:t> pelas decisões passadas, pelas considerações que determinadas decisões irão afectar as opções futuras e pelas outras áreas da organização. </a:t>
            </a:r>
          </a:p>
          <a:p>
            <a:r>
              <a:rPr lang="pt-PT" baseline="0" dirty="0" smtClean="0"/>
              <a:t>Existem decisões que têm poucas implicações nas outras áreas da empresa - Independentes, mas existem outras que têm um impacto significativo em diversas áreas organizacionais - Dependentes.</a:t>
            </a:r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CB4A53-8207-490F-A0E6-69476C401867}" type="slidenum">
              <a:rPr lang="pt-PT" smtClean="0"/>
              <a:pPr/>
              <a:t>12</a:t>
            </a:fld>
            <a:endParaRPr lang="pt-PT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PT" dirty="0" smtClean="0"/>
              <a:t>Figura relaciona o grau de incerteza</a:t>
            </a:r>
            <a:r>
              <a:rPr lang="pt-PT" baseline="0" dirty="0" smtClean="0"/>
              <a:t> com o tipo de tomada de decisão.</a:t>
            </a:r>
          </a:p>
          <a:p>
            <a:r>
              <a:rPr lang="pt-PT" baseline="0" dirty="0" smtClean="0"/>
              <a:t>As pessoas lidam com condições de certeza, através de decisões programadas, mas muitas decisões são tomadas em ambientes de incerteza e ambiguidade. Aqui as pessoas têm de estar preparadas para lidar com decisões não programadas.</a:t>
            </a:r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FCB4A53-8207-490F-A0E6-69476C401867}" type="slidenum">
              <a:rPr lang="pt-PT" smtClean="0"/>
              <a:pPr/>
              <a:t>14</a:t>
            </a:fld>
            <a:endParaRPr lang="pt-P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 smtClean="0"/>
              <a:t>Faça clique para editar o estilo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2EB88-9808-42A2-9C20-4EE2A84902DB}" type="datetimeFigureOut">
              <a:rPr lang="pt-PT" smtClean="0"/>
              <a:pPr/>
              <a:t>11-11-2011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B15DC-E7C1-460A-ACEC-5F07799582C0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2EB88-9808-42A2-9C20-4EE2A84902DB}" type="datetimeFigureOut">
              <a:rPr lang="pt-PT" smtClean="0"/>
              <a:pPr/>
              <a:t>11-11-2011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B15DC-E7C1-460A-ACEC-5F07799582C0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2EB88-9808-42A2-9C20-4EE2A84902DB}" type="datetimeFigureOut">
              <a:rPr lang="pt-PT" smtClean="0"/>
              <a:pPr/>
              <a:t>11-11-2011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B15DC-E7C1-460A-ACEC-5F07799582C0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2EB88-9808-42A2-9C20-4EE2A84902DB}" type="datetimeFigureOut">
              <a:rPr lang="pt-PT" smtClean="0"/>
              <a:pPr/>
              <a:t>11-11-2011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B15DC-E7C1-460A-ACEC-5F07799582C0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2EB88-9808-42A2-9C20-4EE2A84902DB}" type="datetimeFigureOut">
              <a:rPr lang="pt-PT" smtClean="0"/>
              <a:pPr/>
              <a:t>11-11-2011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B15DC-E7C1-460A-ACEC-5F07799582C0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2EB88-9808-42A2-9C20-4EE2A84902DB}" type="datetimeFigureOut">
              <a:rPr lang="pt-PT" smtClean="0"/>
              <a:pPr/>
              <a:t>11-11-2011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B15DC-E7C1-460A-ACEC-5F07799582C0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2EB88-9808-42A2-9C20-4EE2A84902DB}" type="datetimeFigureOut">
              <a:rPr lang="pt-PT" smtClean="0"/>
              <a:pPr/>
              <a:t>11-11-2011</a:t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B15DC-E7C1-460A-ACEC-5F07799582C0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2EB88-9808-42A2-9C20-4EE2A84902DB}" type="datetimeFigureOut">
              <a:rPr lang="pt-PT" smtClean="0"/>
              <a:pPr/>
              <a:t>11-11-2011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B15DC-E7C1-460A-ACEC-5F07799582C0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2EB88-9808-42A2-9C20-4EE2A84902DB}" type="datetimeFigureOut">
              <a:rPr lang="pt-PT" smtClean="0"/>
              <a:pPr/>
              <a:t>11-11-2011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B15DC-E7C1-460A-ACEC-5F07799582C0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2EB88-9808-42A2-9C20-4EE2A84902DB}" type="datetimeFigureOut">
              <a:rPr lang="pt-PT" smtClean="0"/>
              <a:pPr/>
              <a:t>11-11-2011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B15DC-E7C1-460A-ACEC-5F07799582C0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2EB88-9808-42A2-9C20-4EE2A84902DB}" type="datetimeFigureOut">
              <a:rPr lang="pt-PT" smtClean="0"/>
              <a:pPr/>
              <a:t>11-11-2011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4B15DC-E7C1-460A-ACEC-5F07799582C0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82EB88-9808-42A2-9C20-4EE2A84902DB}" type="datetimeFigureOut">
              <a:rPr lang="pt-PT" smtClean="0"/>
              <a:pPr/>
              <a:t>11-11-2011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4B15DC-E7C1-460A-ACEC-5F07799582C0}" type="slidenum">
              <a:rPr lang="pt-PT" smtClean="0"/>
              <a:pPr/>
              <a:t>‹nº›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Relationship Id="rId4" Type="http://schemas.openxmlformats.org/officeDocument/2006/relationships/image" Target="../media/image6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8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0.xml"/><Relationship Id="rId4" Type="http://schemas.openxmlformats.org/officeDocument/2006/relationships/image" Target="../media/image7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4.xml"/><Relationship Id="rId4" Type="http://schemas.openxmlformats.org/officeDocument/2006/relationships/image" Target="../media/image8.png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5.xml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notesSlide" Target="../notesSlides/notesSlide1.xml"/><Relationship Id="rId7" Type="http://schemas.openxmlformats.org/officeDocument/2006/relationships/diagramColors" Target="../diagrams/colors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pt-PT" dirty="0" smtClean="0"/>
              <a:t>Tomada de decisão</a:t>
            </a:r>
            <a:endParaRPr lang="pt-PT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PT" dirty="0" smtClean="0"/>
              <a:t>Tânia Rodrigues Ribeiro</a:t>
            </a:r>
          </a:p>
          <a:p>
            <a:r>
              <a:rPr lang="pt-PT" dirty="0" smtClean="0"/>
              <a:t>ISCTE-IUL</a:t>
            </a:r>
            <a:endParaRPr lang="pt-PT" dirty="0"/>
          </a:p>
        </p:txBody>
      </p:sp>
    </p:spTree>
    <p:custDataLst>
      <p:tags r:id="rId1"/>
    </p:custData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706090"/>
          </a:xfrm>
        </p:spPr>
        <p:txBody>
          <a:bodyPr>
            <a:normAutofit/>
          </a:bodyPr>
          <a:lstStyle/>
          <a:p>
            <a:r>
              <a:rPr lang="pt-PT" sz="3200" b="1" dirty="0" smtClean="0">
                <a:solidFill>
                  <a:schemeClr val="bg1">
                    <a:lumMod val="50000"/>
                  </a:schemeClr>
                </a:solidFill>
              </a:rPr>
              <a:t>Tipos de decisão</a:t>
            </a:r>
            <a:endParaRPr lang="pt-PT" sz="32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0" y="692696"/>
            <a:ext cx="9144000" cy="6165304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>
              <a:buNone/>
            </a:pPr>
            <a:r>
              <a:rPr lang="pt-PT" sz="1600" b="1" dirty="0" smtClean="0">
                <a:solidFill>
                  <a:schemeClr val="accent2">
                    <a:lumMod val="75000"/>
                  </a:schemeClr>
                </a:solidFill>
              </a:rPr>
              <a:t>Estratégica  ou Operacional</a:t>
            </a:r>
          </a:p>
          <a:p>
            <a:pPr lvl="1">
              <a:buNone/>
            </a:pPr>
            <a:r>
              <a:rPr lang="pt-PT" sz="1600" dirty="0" smtClean="0">
                <a:solidFill>
                  <a:schemeClr val="accent2">
                    <a:lumMod val="75000"/>
                  </a:schemeClr>
                </a:solidFill>
              </a:rPr>
              <a:t>Estratégica</a:t>
            </a:r>
          </a:p>
          <a:p>
            <a:pPr lvl="1"/>
            <a:r>
              <a:rPr lang="pt-PT" sz="1400" dirty="0" smtClean="0"/>
              <a:t>Grandes implicações para a organização (afecta o seu  futuro).</a:t>
            </a:r>
          </a:p>
          <a:p>
            <a:pPr lvl="1"/>
            <a:r>
              <a:rPr lang="pt-PT" sz="1400" dirty="0" smtClean="0"/>
              <a:t>Relaciona-se com o exterior da organização (ex: desenvolvimento novo produto; compra de um concorrente; entrada num mercado externo; aumentar o preço, etc.)</a:t>
            </a:r>
          </a:p>
          <a:p>
            <a:pPr lvl="1">
              <a:buNone/>
            </a:pPr>
            <a:r>
              <a:rPr lang="pt-PT" sz="1600" dirty="0" smtClean="0">
                <a:solidFill>
                  <a:schemeClr val="accent2">
                    <a:lumMod val="75000"/>
                  </a:schemeClr>
                </a:solidFill>
              </a:rPr>
              <a:t>Operacional</a:t>
            </a:r>
          </a:p>
          <a:p>
            <a:pPr lvl="1"/>
            <a:r>
              <a:rPr lang="pt-PT" sz="1400" dirty="0" smtClean="0"/>
              <a:t>Decisões de curto prazo, relacionadas com o dia-a-dia da organização (ex: onde recrutar, oferecer desconto a clientes, substituir maquinaria, etc.)</a:t>
            </a:r>
          </a:p>
          <a:p>
            <a:pPr lvl="1"/>
            <a:r>
              <a:rPr lang="pt-PT" sz="1400" dirty="0" smtClean="0"/>
              <a:t>Futuras direcções ou questões actuais</a:t>
            </a:r>
          </a:p>
          <a:p>
            <a:pPr>
              <a:buNone/>
            </a:pPr>
            <a:r>
              <a:rPr lang="pt-PT" sz="1600" b="1" dirty="0" smtClean="0">
                <a:solidFill>
                  <a:schemeClr val="accent2">
                    <a:lumMod val="75000"/>
                  </a:schemeClr>
                </a:solidFill>
              </a:rPr>
              <a:t>Programada ou não programada</a:t>
            </a:r>
          </a:p>
          <a:p>
            <a:pPr lvl="1">
              <a:buNone/>
            </a:pPr>
            <a:r>
              <a:rPr lang="pt-PT" sz="1600" dirty="0" smtClean="0">
                <a:solidFill>
                  <a:schemeClr val="accent2">
                    <a:lumMod val="75000"/>
                  </a:schemeClr>
                </a:solidFill>
              </a:rPr>
              <a:t>Programadas</a:t>
            </a:r>
            <a:r>
              <a:rPr lang="pt-PT" sz="1600" dirty="0" smtClean="0"/>
              <a:t> </a:t>
            </a:r>
            <a:r>
              <a:rPr lang="en-US" sz="1600" dirty="0" smtClean="0"/>
              <a:t>(Simon, 1960) </a:t>
            </a:r>
            <a:endParaRPr lang="pt-PT" sz="1600" dirty="0" smtClean="0"/>
          </a:p>
          <a:p>
            <a:pPr lvl="1"/>
            <a:r>
              <a:rPr lang="pt-PT" sz="1400" dirty="0" smtClean="0"/>
              <a:t>Lida com um problema familiar, onde a informação requerida é fácil de definir e de obter – situação bem estruturada/ decisão repetitiva, resolvida através de  procedimentos, regras, políticas definidas ou análise quantitativa.</a:t>
            </a:r>
          </a:p>
          <a:p>
            <a:pPr lvl="1">
              <a:buNone/>
            </a:pPr>
            <a:r>
              <a:rPr lang="pt-PT" sz="1600" dirty="0" smtClean="0">
                <a:solidFill>
                  <a:schemeClr val="accent2">
                    <a:lumMod val="75000"/>
                  </a:schemeClr>
                </a:solidFill>
              </a:rPr>
              <a:t>não programadas</a:t>
            </a:r>
          </a:p>
          <a:p>
            <a:pPr lvl="1"/>
            <a:r>
              <a:rPr lang="pt-PT" sz="1400" dirty="0" smtClean="0"/>
              <a:t>Lida com situações não estruturadas,  requer uma solução  única/ adaptada à situação. A informação requerida é pouco clara, vaga ou aberta a diferentes interpretações. Resolução dependem do julgamento , decisão, negociação ou criatividade. Ex: </a:t>
            </a:r>
            <a:r>
              <a:rPr lang="en-US" sz="1400" dirty="0" smtClean="0"/>
              <a:t>Deutsche Bank</a:t>
            </a:r>
            <a:endParaRPr lang="pt-PT" sz="1400" dirty="0" smtClean="0"/>
          </a:p>
          <a:p>
            <a:pPr>
              <a:buNone/>
            </a:pPr>
            <a:r>
              <a:rPr lang="pt-PT" sz="1600" b="1" dirty="0" smtClean="0">
                <a:solidFill>
                  <a:schemeClr val="accent2">
                    <a:lumMod val="75000"/>
                  </a:schemeClr>
                </a:solidFill>
              </a:rPr>
              <a:t>Dependente ou Independente</a:t>
            </a:r>
          </a:p>
          <a:p>
            <a:pPr lvl="1">
              <a:buNone/>
            </a:pPr>
            <a:r>
              <a:rPr lang="pt-PT" sz="1600" dirty="0" smtClean="0">
                <a:solidFill>
                  <a:schemeClr val="accent2">
                    <a:lumMod val="75000"/>
                  </a:schemeClr>
                </a:solidFill>
              </a:rPr>
              <a:t>Dependente</a:t>
            </a:r>
            <a:endParaRPr lang="pt-PT" sz="14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lvl="1"/>
            <a:r>
              <a:rPr lang="pt-PT" sz="1400" dirty="0" smtClean="0"/>
              <a:t>Influência da história e  contextos sociais (influência do passado)</a:t>
            </a:r>
          </a:p>
          <a:p>
            <a:pPr lvl="1"/>
            <a:r>
              <a:rPr lang="pt-PT" sz="1400" dirty="0" smtClean="0"/>
              <a:t>Influência de decisões anteriores</a:t>
            </a:r>
          </a:p>
          <a:p>
            <a:pPr lvl="1">
              <a:buNone/>
            </a:pPr>
            <a:r>
              <a:rPr lang="pt-PT" sz="1600" dirty="0" smtClean="0">
                <a:solidFill>
                  <a:schemeClr val="accent2">
                    <a:lumMod val="75000"/>
                  </a:schemeClr>
                </a:solidFill>
              </a:rPr>
              <a:t> Independente</a:t>
            </a:r>
          </a:p>
          <a:p>
            <a:pPr lvl="1"/>
            <a:r>
              <a:rPr lang="pt-PT" sz="1400" dirty="0" smtClean="0"/>
              <a:t>Sem influências.</a:t>
            </a:r>
          </a:p>
          <a:p>
            <a:endParaRPr lang="pt-PT" sz="1600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PT" dirty="0" smtClean="0">
                <a:solidFill>
                  <a:schemeClr val="tx2">
                    <a:lumMod val="75000"/>
                  </a:schemeClr>
                </a:solidFill>
              </a:rPr>
              <a:t>Tipos de decisão e níveis organizacionais</a:t>
            </a:r>
            <a:endParaRPr lang="pt-PT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4" name="Picture 6" descr="C:\Documents and Settings\laser\Desktop\New Folder\ch07\C07NF004.gif"/>
          <p:cNvPicPr>
            <a:picLocks noGrp="1" noChangeAspect="1" noChangeArrowheads="1"/>
          </p:cNvPicPr>
          <p:nvPr>
            <p:ph idx="1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" y="1966616"/>
            <a:ext cx="8229600" cy="37931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323528" y="6237312"/>
            <a:ext cx="85344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0" hangingPunct="0">
              <a:spcBef>
                <a:spcPct val="50000"/>
              </a:spcBef>
            </a:pPr>
            <a:r>
              <a:rPr lang="en-GB" sz="1400" dirty="0"/>
              <a:t>Figure 7.4  Types of decision, types of problem and level in the </a:t>
            </a:r>
            <a:r>
              <a:rPr lang="en-GB" sz="1400" dirty="0" smtClean="0"/>
              <a:t>organisation</a:t>
            </a:r>
            <a:endParaRPr lang="en-GB" sz="1400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>
                <a:solidFill>
                  <a:schemeClr val="tx2">
                    <a:lumMod val="75000"/>
                  </a:schemeClr>
                </a:solidFill>
              </a:rPr>
              <a:t>Dependentes ou independentes</a:t>
            </a:r>
            <a:endParaRPr lang="pt-PT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4" name="Picture 7" descr="C:\Documents and Settings\laser\Desktop\New Folder\ch07\C07NF005.gif"/>
          <p:cNvPicPr>
            <a:picLocks noGrp="1" noChangeAspect="1" noChangeArrowheads="1"/>
          </p:cNvPicPr>
          <p:nvPr>
            <p:ph idx="1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" y="1785888"/>
            <a:ext cx="8229600" cy="4154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179512" y="6237312"/>
            <a:ext cx="85344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0" hangingPunct="0">
              <a:spcBef>
                <a:spcPct val="50000"/>
              </a:spcBef>
            </a:pPr>
            <a:r>
              <a:rPr lang="en-GB" sz="1400" dirty="0"/>
              <a:t>Figure 7.5  Possible relationships between </a:t>
            </a:r>
            <a:r>
              <a:rPr lang="en-GB" sz="1400" dirty="0" smtClean="0"/>
              <a:t>decisions</a:t>
            </a:r>
            <a:endParaRPr lang="en-GB" sz="1400" dirty="0"/>
          </a:p>
        </p:txBody>
      </p:sp>
    </p:spTree>
    <p:custDataLst>
      <p:tags r:id="rId1"/>
    </p:custData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>
                <a:solidFill>
                  <a:schemeClr val="tx2">
                    <a:lumMod val="75000"/>
                  </a:schemeClr>
                </a:solidFill>
              </a:rPr>
              <a:t>Condições na tomada de decisão</a:t>
            </a:r>
            <a:endParaRPr lang="pt-PT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rmAutofit fontScale="92500" lnSpcReduction="20000"/>
          </a:bodyPr>
          <a:lstStyle/>
          <a:p>
            <a:r>
              <a:rPr lang="pt-PT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Certeza</a:t>
            </a:r>
          </a:p>
          <a:p>
            <a:pPr lvl="1"/>
            <a:r>
              <a:rPr lang="pt-PT" dirty="0" smtClean="0"/>
              <a:t>todas as informações para a tomada de decisão estão disponíveis (ex: taxas de juro)</a:t>
            </a:r>
          </a:p>
          <a:p>
            <a:r>
              <a:rPr lang="pt-PT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Risco</a:t>
            </a:r>
          </a:p>
          <a:p>
            <a:pPr lvl="1"/>
            <a:r>
              <a:rPr lang="pt-PT" dirty="0" smtClean="0"/>
              <a:t>informação suficiente para estimar  a probabilidade dos resultados alternativos (ex: empréstimos)</a:t>
            </a:r>
          </a:p>
          <a:p>
            <a:r>
              <a:rPr lang="pt-PT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Incerteza</a:t>
            </a:r>
          </a:p>
          <a:p>
            <a:pPr lvl="1"/>
            <a:r>
              <a:rPr lang="pt-PT" dirty="0" smtClean="0"/>
              <a:t>metas claras, mas falta informação para decidir qual a acção mais correcta (ex: reacção dos concorrentes)</a:t>
            </a:r>
          </a:p>
          <a:p>
            <a:r>
              <a:rPr lang="pt-PT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Ambiguidade</a:t>
            </a:r>
          </a:p>
          <a:p>
            <a:pPr lvl="1"/>
            <a:r>
              <a:rPr lang="pt-PT" dirty="0" smtClean="0"/>
              <a:t>objectivos e como alcançá-los pouco claro (ex: grandes questões estratégicas onde as pessoas discordam sobre a missão)</a:t>
            </a:r>
          </a:p>
          <a:p>
            <a:endParaRPr lang="pt-PT" dirty="0"/>
          </a:p>
        </p:txBody>
      </p:sp>
    </p:spTree>
    <p:custDataLst>
      <p:tags r:id="rId1"/>
    </p:custData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PT" dirty="0" smtClean="0">
                <a:solidFill>
                  <a:schemeClr val="tx2">
                    <a:lumMod val="75000"/>
                  </a:schemeClr>
                </a:solidFill>
              </a:rPr>
              <a:t>Grau de incerteza e tipos de tomada decisão</a:t>
            </a:r>
            <a:endParaRPr lang="pt-PT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4" name="Picture 6" descr="C:\Documents and Settings\laser\Desktop\New Folder\ch07\C07NF006.gif"/>
          <p:cNvPicPr>
            <a:picLocks noGrp="1" noChangeAspect="1" noChangeArrowheads="1"/>
          </p:cNvPicPr>
          <p:nvPr>
            <p:ph idx="1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0824" y="1600200"/>
            <a:ext cx="8122351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251520" y="6237312"/>
            <a:ext cx="85344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0" hangingPunct="0">
              <a:spcBef>
                <a:spcPct val="50000"/>
              </a:spcBef>
            </a:pPr>
            <a:r>
              <a:rPr lang="en-GB" sz="1600" dirty="0"/>
              <a:t>Figure 7.6  Degree of uncertainty and decision-making </a:t>
            </a:r>
            <a:r>
              <a:rPr lang="en-GB" sz="1600" dirty="0" smtClean="0"/>
              <a:t>type</a:t>
            </a:r>
            <a:endParaRPr lang="en-GB" sz="1600" dirty="0"/>
          </a:p>
        </p:txBody>
      </p:sp>
    </p:spTree>
    <p:custDataLst>
      <p:tags r:id="rId1"/>
    </p:custData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778098"/>
          </a:xfrm>
        </p:spPr>
        <p:txBody>
          <a:bodyPr>
            <a:normAutofit/>
          </a:bodyPr>
          <a:lstStyle/>
          <a:p>
            <a:r>
              <a:rPr lang="pt-PT" sz="3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4 Modelos na Tomada de decisão</a:t>
            </a:r>
            <a:endParaRPr lang="pt-PT" sz="36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aphicFrame>
        <p:nvGraphicFramePr>
          <p:cNvPr id="4" name="Marcador de Posição de Conteúdo 3"/>
          <p:cNvGraphicFramePr>
            <a:graphicFrameLocks noGrp="1"/>
          </p:cNvGraphicFramePr>
          <p:nvPr>
            <p:ph idx="1"/>
          </p:nvPr>
        </p:nvGraphicFramePr>
        <p:xfrm>
          <a:off x="683568" y="1340768"/>
          <a:ext cx="8100392" cy="49685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custDataLst>
      <p:tags r:id="rId1"/>
    </p:custData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PT" dirty="0" smtClean="0"/>
              <a:t>Estratégia Computacional </a:t>
            </a:r>
            <a:br>
              <a:rPr lang="pt-PT" dirty="0" smtClean="0"/>
            </a:br>
            <a:r>
              <a:rPr lang="pt-PT" dirty="0" smtClean="0"/>
              <a:t>Modelo Racional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92500"/>
          </a:bodyPr>
          <a:lstStyle/>
          <a:p>
            <a:r>
              <a:rPr lang="pt-PT" dirty="0" smtClean="0"/>
              <a:t>Baseado em pressupostos económicos;</a:t>
            </a:r>
          </a:p>
          <a:p>
            <a:r>
              <a:rPr lang="pt-PT" dirty="0" smtClean="0"/>
              <a:t>Assume que as pessoas fazem escolhas consistentes, tendo em conta a maximização dos resultados;</a:t>
            </a:r>
          </a:p>
          <a:p>
            <a:r>
              <a:rPr lang="pt-PT" dirty="0" smtClean="0"/>
              <a:t>Objectivos e metas são conhecidos e acordados;</a:t>
            </a:r>
          </a:p>
          <a:p>
            <a:r>
              <a:rPr lang="pt-PT" dirty="0" smtClean="0"/>
              <a:t>Condições de certeza - acesso a informações completas, o que permite calcular os resultados de cada alternativa e seleccionar a opção que oferece maior retorno;</a:t>
            </a:r>
          </a:p>
          <a:p>
            <a:r>
              <a:rPr lang="pt-PT" dirty="0" smtClean="0"/>
              <a:t>Tomada de decisão lógica e racional.</a:t>
            </a:r>
            <a:br>
              <a:rPr lang="pt-PT" dirty="0" smtClean="0"/>
            </a:br>
            <a:endParaRPr lang="pt-PT" dirty="0"/>
          </a:p>
        </p:txBody>
      </p:sp>
    </p:spTree>
    <p:custDataLst>
      <p:tags r:id="rId1"/>
    </p:custData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PT" dirty="0" smtClean="0"/>
              <a:t>Estratégia de julgamento</a:t>
            </a:r>
            <a:br>
              <a:rPr lang="pt-PT" dirty="0" smtClean="0"/>
            </a:b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0" y="1196752"/>
            <a:ext cx="9144000" cy="5661248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85000" lnSpcReduction="20000"/>
          </a:bodyPr>
          <a:lstStyle/>
          <a:p>
            <a:r>
              <a:rPr lang="pt-PT" b="1" dirty="0" smtClean="0"/>
              <a:t>Modelo Administrativo</a:t>
            </a:r>
          </a:p>
          <a:p>
            <a:pPr lvl="1"/>
            <a:r>
              <a:rPr lang="pt-PT" dirty="0" smtClean="0"/>
              <a:t>Descreve como as pessoas tomam decisões em ambientes de incerteza e ambiguidade. </a:t>
            </a:r>
          </a:p>
          <a:p>
            <a:pPr lvl="1"/>
            <a:r>
              <a:rPr lang="pt-PT" dirty="0" err="1" smtClean="0"/>
              <a:t>Simon</a:t>
            </a:r>
            <a:r>
              <a:rPr lang="pt-PT" dirty="0" smtClean="0"/>
              <a:t> (1960) baseou o modelo em 2 conceitos:</a:t>
            </a:r>
          </a:p>
          <a:p>
            <a:pPr lvl="2"/>
            <a:r>
              <a:rPr lang="pt-PT" i="1" dirty="0" err="1" smtClean="0"/>
              <a:t>Bounded</a:t>
            </a:r>
            <a:r>
              <a:rPr lang="pt-PT" i="1" dirty="0" smtClean="0"/>
              <a:t> </a:t>
            </a:r>
            <a:r>
              <a:rPr lang="pt-PT" i="1" dirty="0" err="1" smtClean="0"/>
              <a:t>rationality</a:t>
            </a:r>
            <a:r>
              <a:rPr lang="pt-PT" dirty="0" smtClean="0"/>
              <a:t>: as organizações e o ambiente são complexos, mas as pessoas só conseguem processar uma quantidade limitada de informação.</a:t>
            </a:r>
          </a:p>
          <a:p>
            <a:pPr lvl="2"/>
            <a:r>
              <a:rPr lang="pt-PT" i="1" dirty="0" err="1" smtClean="0"/>
              <a:t>Satisficing</a:t>
            </a:r>
            <a:r>
              <a:rPr lang="pt-PT" dirty="0" smtClean="0"/>
              <a:t>: os decisores geralmente escolhem a primeira decisão que é boa o suficiente.</a:t>
            </a:r>
          </a:p>
          <a:p>
            <a:r>
              <a:rPr lang="pt-PT" b="1" dirty="0" smtClean="0"/>
              <a:t>Modelo Incremental</a:t>
            </a:r>
          </a:p>
          <a:p>
            <a:pPr lvl="1"/>
            <a:r>
              <a:rPr lang="pt-PT" dirty="0" smtClean="0"/>
              <a:t>Quando as pessoas tomam a decisão sem terem certeza sobre as consequências dessa decisão. Procuram por uma série limitada de opções, e as políticas desenvolvem-se a partir de uma série de pequenas decisões cumulativas.</a:t>
            </a:r>
          </a:p>
          <a:p>
            <a:r>
              <a:rPr lang="pt-PT" b="1" dirty="0" smtClean="0"/>
              <a:t>Modelo Intuitivo</a:t>
            </a:r>
          </a:p>
          <a:p>
            <a:pPr lvl="1"/>
            <a:r>
              <a:rPr lang="pt-PT" dirty="0" smtClean="0"/>
              <a:t>Pessoa que trabalham em elevada pressão (ex: cirurgião), actuam através da intuição, utilizam o reconhecimento de padrões, relacionando a situação actual com sua experiência.</a:t>
            </a:r>
          </a:p>
          <a:p>
            <a:endParaRPr lang="pt-PT" dirty="0"/>
          </a:p>
        </p:txBody>
      </p:sp>
    </p:spTree>
    <p:custDataLst>
      <p:tags r:id="rId1"/>
    </p:custData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PT" dirty="0" smtClean="0"/>
              <a:t>Estratégia de Compromisso </a:t>
            </a:r>
            <a:br>
              <a:rPr lang="pt-PT" dirty="0" smtClean="0"/>
            </a:br>
            <a:r>
              <a:rPr lang="pt-PT" dirty="0" smtClean="0"/>
              <a:t>Modelo Político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endParaRPr lang="pt-PT" sz="2800" dirty="0" smtClean="0"/>
          </a:p>
          <a:p>
            <a:r>
              <a:rPr lang="pt-PT" sz="2800" dirty="0" smtClean="0"/>
              <a:t>Examina como as pessoas tomam decisões quando não concordam com os objectivos e com a maneira de os alcançar (discordam sobre os fins e sobre os meios)</a:t>
            </a:r>
          </a:p>
          <a:p>
            <a:r>
              <a:rPr lang="pt-PT" sz="2800" dirty="0" smtClean="0"/>
              <a:t>Assume que as organizações composta por grupos de interesses diversos;</a:t>
            </a:r>
          </a:p>
          <a:p>
            <a:r>
              <a:rPr lang="pt-PT" sz="2800" dirty="0" smtClean="0"/>
              <a:t>A informação é ambígua;</a:t>
            </a:r>
          </a:p>
          <a:p>
            <a:r>
              <a:rPr lang="pt-PT" sz="2800" dirty="0" smtClean="0"/>
              <a:t> As decisões são resultado de negociação e comportamento político entre os jogadores/ gestores.</a:t>
            </a:r>
          </a:p>
          <a:p>
            <a:endParaRPr lang="pt-PT" sz="2800" dirty="0"/>
          </a:p>
        </p:txBody>
      </p:sp>
    </p:spTree>
    <p:custDataLst>
      <p:tags r:id="rId1"/>
    </p:custData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pt-PT" sz="4000" dirty="0" smtClean="0"/>
              <a:t>Estratégia Inspiracional  </a:t>
            </a:r>
            <a:br>
              <a:rPr lang="pt-PT" sz="4000" dirty="0" smtClean="0"/>
            </a:br>
            <a:r>
              <a:rPr lang="pt-PT" sz="4000" dirty="0" smtClean="0"/>
              <a:t> Modelo </a:t>
            </a:r>
            <a:r>
              <a:rPr lang="pt-PT" sz="4000" i="1" dirty="0" err="1" smtClean="0"/>
              <a:t>Garbage-can</a:t>
            </a:r>
            <a:r>
              <a:rPr lang="pt-PT" sz="4000" dirty="0" smtClean="0"/>
              <a:t> </a:t>
            </a:r>
            <a:r>
              <a:rPr lang="pt-PT" dirty="0" smtClean="0"/>
              <a:t/>
            </a:r>
            <a:br>
              <a:rPr lang="pt-PT" dirty="0" smtClean="0"/>
            </a:b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77500" lnSpcReduction="20000"/>
          </a:bodyPr>
          <a:lstStyle/>
          <a:p>
            <a:r>
              <a:rPr lang="pt-PT" dirty="0" smtClean="0"/>
              <a:t>Esta abordagem acontece quando não está clara a relação </a:t>
            </a:r>
            <a:r>
              <a:rPr lang="pt-PT" dirty="0" err="1" smtClean="0"/>
              <a:t>causa-efeito</a:t>
            </a:r>
            <a:r>
              <a:rPr lang="pt-PT" dirty="0" smtClean="0"/>
              <a:t> e quando não se tem a certeza do resultado que se procura. </a:t>
            </a:r>
          </a:p>
          <a:p>
            <a:r>
              <a:rPr lang="pt-PT" dirty="0" err="1" smtClean="0"/>
              <a:t>March</a:t>
            </a:r>
            <a:r>
              <a:rPr lang="pt-PT" dirty="0" smtClean="0"/>
              <a:t> (1988) defende que para a tomada de decisão acontecer, é necessário estarem presentes 3 elementos: (PPS)</a:t>
            </a:r>
          </a:p>
          <a:p>
            <a:pPr lvl="1"/>
            <a:r>
              <a:rPr lang="pt-PT" b="1" dirty="0" smtClean="0"/>
              <a:t>P</a:t>
            </a:r>
            <a:r>
              <a:rPr lang="pt-PT" dirty="0" smtClean="0"/>
              <a:t>essoas</a:t>
            </a:r>
          </a:p>
          <a:p>
            <a:pPr lvl="1"/>
            <a:r>
              <a:rPr lang="pt-PT" b="1" dirty="0" smtClean="0"/>
              <a:t>P</a:t>
            </a:r>
            <a:r>
              <a:rPr lang="pt-PT" dirty="0" smtClean="0"/>
              <a:t>roblemas</a:t>
            </a:r>
          </a:p>
          <a:p>
            <a:pPr lvl="1"/>
            <a:r>
              <a:rPr lang="pt-PT" b="1" dirty="0" smtClean="0"/>
              <a:t>S</a:t>
            </a:r>
            <a:r>
              <a:rPr lang="pt-PT" dirty="0" smtClean="0"/>
              <a:t>oluções</a:t>
            </a:r>
          </a:p>
          <a:p>
            <a:r>
              <a:rPr lang="pt-PT" dirty="0" smtClean="0"/>
              <a:t>Para produzirem uma decisão eles precisam de se encontrar  numa “</a:t>
            </a:r>
            <a:r>
              <a:rPr lang="pt-PT" b="1" i="1" dirty="0" err="1" smtClean="0"/>
              <a:t>choice</a:t>
            </a:r>
            <a:r>
              <a:rPr lang="pt-PT" b="1" i="1" dirty="0" smtClean="0"/>
              <a:t> </a:t>
            </a:r>
            <a:r>
              <a:rPr lang="pt-PT" b="1" i="1" dirty="0" err="1" smtClean="0"/>
              <a:t>opportunity</a:t>
            </a:r>
            <a:r>
              <a:rPr lang="pt-PT" dirty="0" smtClean="0"/>
              <a:t>” (ex: reunião formal ou informal)</a:t>
            </a:r>
          </a:p>
          <a:p>
            <a:r>
              <a:rPr lang="pt-PT" dirty="0" smtClean="0"/>
              <a:t> Os PPS são independentes uns dos outros e as decisões só acontecem quando se juntam (mesmo que de forma aleatória) numa </a:t>
            </a:r>
            <a:r>
              <a:rPr lang="pt-PT" i="1" dirty="0" err="1" smtClean="0"/>
              <a:t>garbage-can</a:t>
            </a:r>
            <a:r>
              <a:rPr lang="pt-PT" dirty="0" smtClean="0"/>
              <a:t> (reunião).</a:t>
            </a:r>
          </a:p>
          <a:p>
            <a:r>
              <a:rPr lang="pt-PT" dirty="0" smtClean="0"/>
              <a:t>Estas decisões acontecem em ambientes de extrema incerteza e mercados de grande volatilidade.</a:t>
            </a:r>
          </a:p>
          <a:p>
            <a:endParaRPr lang="pt-PT" dirty="0" smtClean="0"/>
          </a:p>
          <a:p>
            <a:endParaRPr lang="pt-PT" dirty="0"/>
          </a:p>
        </p:txBody>
      </p:sp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Tomada de decisão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pt-PT" dirty="0" smtClean="0"/>
              <a:t>Porque é que os processos de decisão são importantes</a:t>
            </a:r>
          </a:p>
          <a:p>
            <a:r>
              <a:rPr lang="pt-PT" dirty="0" smtClean="0"/>
              <a:t>Tarefas na tomada de decisão</a:t>
            </a:r>
          </a:p>
          <a:p>
            <a:r>
              <a:rPr lang="pt-PT" dirty="0" smtClean="0"/>
              <a:t>Tipos de decisão – ex: programada ou não?</a:t>
            </a:r>
          </a:p>
          <a:p>
            <a:r>
              <a:rPr lang="pt-PT" dirty="0" smtClean="0"/>
              <a:t>Condições na tomada de decisão – ex: certeza ou risco?</a:t>
            </a:r>
          </a:p>
          <a:p>
            <a:r>
              <a:rPr lang="pt-PT" dirty="0" smtClean="0"/>
              <a:t>Quatro modelos de tomada de decisão</a:t>
            </a:r>
          </a:p>
          <a:p>
            <a:r>
              <a:rPr lang="pt-PT" dirty="0" smtClean="0"/>
              <a:t>Enviesamento (??) na tomada de decisões</a:t>
            </a:r>
          </a:p>
          <a:p>
            <a:r>
              <a:rPr lang="pt-PT" dirty="0" err="1" smtClean="0"/>
              <a:t>Vroom</a:t>
            </a:r>
            <a:r>
              <a:rPr lang="pt-PT" dirty="0" smtClean="0"/>
              <a:t> e </a:t>
            </a:r>
            <a:r>
              <a:rPr lang="pt-PT" dirty="0" err="1" smtClean="0"/>
              <a:t>Yetton</a:t>
            </a:r>
            <a:r>
              <a:rPr lang="pt-PT" dirty="0" smtClean="0"/>
              <a:t> estilos de decisão</a:t>
            </a:r>
          </a:p>
          <a:p>
            <a:r>
              <a:rPr lang="pt-PT" dirty="0" smtClean="0"/>
              <a:t>Casos e exemplos</a:t>
            </a:r>
          </a:p>
          <a:p>
            <a:pPr lvl="1"/>
            <a:r>
              <a:rPr lang="pt-PT" dirty="0" err="1" smtClean="0"/>
              <a:t>Wipro</a:t>
            </a:r>
            <a:r>
              <a:rPr lang="pt-PT" dirty="0" smtClean="0"/>
              <a:t>, McDonald, </a:t>
            </a:r>
            <a:r>
              <a:rPr lang="pt-PT" dirty="0" err="1" smtClean="0"/>
              <a:t>Deutsche</a:t>
            </a:r>
            <a:r>
              <a:rPr lang="pt-PT" dirty="0" smtClean="0"/>
              <a:t> </a:t>
            </a:r>
            <a:r>
              <a:rPr lang="pt-PT" dirty="0" err="1" smtClean="0"/>
              <a:t>Bank</a:t>
            </a:r>
            <a:r>
              <a:rPr lang="pt-PT" dirty="0" smtClean="0"/>
              <a:t>, P &amp; G, </a:t>
            </a:r>
            <a:r>
              <a:rPr lang="pt-PT" dirty="0" err="1" smtClean="0"/>
              <a:t>London</a:t>
            </a:r>
            <a:r>
              <a:rPr lang="pt-PT" dirty="0" smtClean="0"/>
              <a:t> Stock Exchange, </a:t>
            </a:r>
            <a:r>
              <a:rPr lang="pt-PT" dirty="0" err="1" smtClean="0"/>
              <a:t>Rexam</a:t>
            </a:r>
            <a:endParaRPr lang="pt-PT" dirty="0" smtClean="0"/>
          </a:p>
          <a:p>
            <a:endParaRPr lang="pt-PT" dirty="0"/>
          </a:p>
        </p:txBody>
      </p:sp>
    </p:spTree>
    <p:custDataLst>
      <p:tags r:id="rId1"/>
    </p:custData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144000" cy="533400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pt-PT" sz="4000" dirty="0" smtClean="0">
                <a:solidFill>
                  <a:schemeClr val="tx2">
                    <a:lumMod val="75000"/>
                  </a:schemeClr>
                </a:solidFill>
              </a:rPr>
              <a:t>Modelos de tomada de decisão</a:t>
            </a:r>
          </a:p>
        </p:txBody>
      </p:sp>
      <p:pic>
        <p:nvPicPr>
          <p:cNvPr id="18435" name="Picture 3" descr="C07NF007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0" y="980728"/>
            <a:ext cx="9144000" cy="5877272"/>
          </a:xfrm>
          <a:solidFill>
            <a:schemeClr val="accent2">
              <a:lumMod val="20000"/>
              <a:lumOff val="80000"/>
            </a:schemeClr>
          </a:solidFill>
        </p:spPr>
      </p:pic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3203848" y="3429000"/>
            <a:ext cx="6156325" cy="32316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0" hangingPunct="0"/>
            <a:r>
              <a:rPr lang="en-GB" sz="1400" i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Objectivos</a:t>
            </a:r>
            <a:r>
              <a:rPr lang="en-GB" sz="14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GB" sz="1400" i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conhecidos</a:t>
            </a:r>
            <a:r>
              <a:rPr lang="en-GB" sz="14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                  </a:t>
            </a:r>
            <a:r>
              <a:rPr lang="en-GB" sz="1400" i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Racionalidade</a:t>
            </a:r>
            <a:r>
              <a:rPr lang="en-GB" sz="14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GB" sz="1400" i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limitada</a:t>
            </a:r>
            <a:r>
              <a:rPr lang="en-GB" sz="14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pela           </a:t>
            </a:r>
          </a:p>
          <a:p>
            <a:pPr algn="l" eaLnBrk="0" hangingPunct="0"/>
            <a:r>
              <a:rPr lang="en-GB" sz="1400" i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consensuais</a:t>
            </a:r>
            <a:r>
              <a:rPr lang="en-GB" sz="14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en-GB" sz="1400" i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alternativa</a:t>
            </a:r>
            <a:r>
              <a:rPr lang="en-GB" sz="14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               </a:t>
            </a:r>
            <a:r>
              <a:rPr lang="en-GB" sz="1400" i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complexidade</a:t>
            </a:r>
            <a:r>
              <a:rPr lang="en-GB" sz="14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e </a:t>
            </a:r>
            <a:r>
              <a:rPr lang="en-GB" sz="1400" i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pelos</a:t>
            </a:r>
            <a:r>
              <a:rPr lang="en-GB" sz="14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GB" sz="1400" i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interesses</a:t>
            </a:r>
            <a:endParaRPr lang="en-GB" sz="1400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 eaLnBrk="0" hangingPunct="0"/>
            <a:r>
              <a:rPr lang="en-GB" sz="14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que </a:t>
            </a:r>
            <a:r>
              <a:rPr lang="en-GB" sz="1400" i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maximiza</a:t>
            </a:r>
            <a:r>
              <a:rPr lang="en-GB" sz="14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GB" sz="1400" i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retorno</a:t>
            </a:r>
            <a:r>
              <a:rPr lang="en-GB" sz="14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                 em </a:t>
            </a:r>
            <a:r>
              <a:rPr lang="en-GB" sz="1400" i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jogo</a:t>
            </a:r>
            <a:r>
              <a:rPr lang="en-GB" sz="14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en-GB" sz="1400" i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negociação</a:t>
            </a:r>
            <a:r>
              <a:rPr lang="en-GB" sz="14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dos </a:t>
            </a:r>
            <a:r>
              <a:rPr lang="en-GB" sz="1400" i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decisores</a:t>
            </a:r>
            <a:endParaRPr lang="en-GB" sz="1400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 eaLnBrk="0" hangingPunct="0"/>
            <a:endParaRPr lang="en-GB" sz="1400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 eaLnBrk="0" hangingPunct="0"/>
            <a:endParaRPr lang="en-GB" sz="1400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 eaLnBrk="0" hangingPunct="0"/>
            <a:endParaRPr lang="en-GB" sz="1400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 eaLnBrk="0" hangingPunct="0"/>
            <a:endParaRPr lang="en-GB" sz="1400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 eaLnBrk="0" hangingPunct="0"/>
            <a:endParaRPr lang="en-GB" sz="1400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 eaLnBrk="0" hangingPunct="0"/>
            <a:endParaRPr lang="en-GB" sz="1400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 eaLnBrk="0" hangingPunct="0"/>
            <a:r>
              <a:rPr lang="en-GB" sz="1400" i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Objectivos</a:t>
            </a:r>
            <a:r>
              <a:rPr lang="en-GB" sz="14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GB" sz="1400" i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vagos</a:t>
            </a:r>
            <a:r>
              <a:rPr lang="en-GB" sz="14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e </a:t>
            </a:r>
            <a:r>
              <a:rPr lang="en-GB" sz="1400" i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conflituosos</a:t>
            </a:r>
            <a:r>
              <a:rPr lang="en-GB" sz="14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     </a:t>
            </a:r>
            <a:r>
              <a:rPr lang="en-GB" sz="1400" i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Escolha</a:t>
            </a:r>
            <a:r>
              <a:rPr lang="en-GB" sz="14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de </a:t>
            </a:r>
            <a:r>
              <a:rPr lang="en-GB" sz="1400" i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oportunidade</a:t>
            </a:r>
            <a:r>
              <a:rPr lang="en-GB" sz="14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(</a:t>
            </a:r>
            <a:r>
              <a:rPr lang="en-GB" sz="1400" i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reuniões</a:t>
            </a:r>
            <a:r>
              <a:rPr lang="en-GB" sz="14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) </a:t>
            </a:r>
          </a:p>
          <a:p>
            <a:pPr algn="l" eaLnBrk="0" hangingPunct="0"/>
            <a:r>
              <a:rPr lang="en-GB" sz="1400" i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procura</a:t>
            </a:r>
            <a:r>
              <a:rPr lang="en-GB" sz="14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GB" sz="1400" i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limitada</a:t>
            </a:r>
            <a:r>
              <a:rPr lang="en-GB" sz="14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de </a:t>
            </a:r>
            <a:r>
              <a:rPr lang="en-GB" sz="1400" i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alternativas</a:t>
            </a:r>
            <a:r>
              <a:rPr lang="en-GB" sz="14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     </a:t>
            </a:r>
            <a:r>
              <a:rPr lang="en-GB" sz="1400" i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participantes</a:t>
            </a:r>
            <a:r>
              <a:rPr lang="en-GB" sz="14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en-GB" sz="1400" i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participantes</a:t>
            </a:r>
            <a:r>
              <a:rPr lang="en-GB" sz="14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e </a:t>
            </a:r>
          </a:p>
          <a:p>
            <a:pPr algn="l" eaLnBrk="0" hangingPunct="0"/>
            <a:r>
              <a:rPr lang="en-GB" sz="1400" i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solução</a:t>
            </a:r>
            <a:r>
              <a:rPr lang="en-GB" sz="14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GB" sz="1400" i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satifatória</a:t>
            </a:r>
            <a:r>
              <a:rPr lang="en-GB" sz="1400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e não                 soluções</a:t>
            </a:r>
          </a:p>
          <a:p>
            <a:pPr algn="l" eaLnBrk="0" hangingPunct="0"/>
            <a:r>
              <a:rPr lang="en-GB" sz="1400" i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maximizante</a:t>
            </a:r>
            <a:endParaRPr lang="en-GB" sz="1400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l" eaLnBrk="0" hangingPunct="0"/>
            <a:endParaRPr lang="en-GB" sz="22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pt-PT" sz="4000" dirty="0" smtClean="0">
                <a:solidFill>
                  <a:schemeClr val="tx2">
                    <a:lumMod val="75000"/>
                  </a:schemeClr>
                </a:solidFill>
              </a:rPr>
              <a:t>Enviesamentos na tomada de decisão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2500" lnSpcReduction="20000"/>
          </a:bodyPr>
          <a:lstStyle/>
          <a:p>
            <a:r>
              <a:rPr lang="pt-PT" dirty="0" smtClean="0"/>
              <a:t>Decisões complexas levam-nos a utilizar atalhos - regras que simplificam a complexidade. Estes levam a enviesamentos:</a:t>
            </a:r>
            <a:br>
              <a:rPr lang="pt-PT" dirty="0" smtClean="0"/>
            </a:br>
            <a:endParaRPr lang="pt-PT" dirty="0" smtClean="0"/>
          </a:p>
          <a:p>
            <a:pPr lvl="1"/>
            <a:r>
              <a:rPr lang="pt-PT" b="1" dirty="0" smtClean="0">
                <a:solidFill>
                  <a:schemeClr val="accent1">
                    <a:lumMod val="75000"/>
                  </a:schemeClr>
                </a:solidFill>
              </a:rPr>
              <a:t>Hipótese à priori</a:t>
            </a:r>
            <a:r>
              <a:rPr lang="pt-PT" dirty="0" smtClean="0"/>
              <a:t/>
            </a:r>
            <a:br>
              <a:rPr lang="pt-PT" dirty="0" smtClean="0"/>
            </a:br>
            <a:r>
              <a:rPr lang="pt-PT" dirty="0" smtClean="0"/>
              <a:t>Seleccionar a informação que suporta crenças anteriores</a:t>
            </a:r>
          </a:p>
          <a:p>
            <a:pPr lvl="1"/>
            <a:r>
              <a:rPr lang="pt-PT" b="1" dirty="0" smtClean="0">
                <a:solidFill>
                  <a:schemeClr val="accent1">
                    <a:lumMod val="75000"/>
                  </a:schemeClr>
                </a:solidFill>
              </a:rPr>
              <a:t>Representatividade</a:t>
            </a:r>
          </a:p>
          <a:p>
            <a:pPr lvl="1">
              <a:buNone/>
            </a:pPr>
            <a:r>
              <a:rPr lang="pt-PT" dirty="0" smtClean="0"/>
              <a:t>    Generalizar a partir de pequena amostra</a:t>
            </a:r>
          </a:p>
          <a:p>
            <a:pPr lvl="1"/>
            <a:r>
              <a:rPr lang="pt-PT" b="1" dirty="0" smtClean="0">
                <a:solidFill>
                  <a:schemeClr val="accent1">
                    <a:lumMod val="75000"/>
                  </a:schemeClr>
                </a:solidFill>
              </a:rPr>
              <a:t>Ilusão de controle</a:t>
            </a:r>
          </a:p>
          <a:p>
            <a:pPr lvl="1">
              <a:buNone/>
            </a:pPr>
            <a:r>
              <a:rPr lang="pt-PT" dirty="0" smtClean="0"/>
              <a:t>    Super-estimar as hipóteses de resultados favoráveis</a:t>
            </a:r>
          </a:p>
          <a:p>
            <a:pPr lvl="1"/>
            <a:r>
              <a:rPr lang="pt-PT" b="1" dirty="0" smtClean="0">
                <a:solidFill>
                  <a:schemeClr val="accent1">
                    <a:lumMod val="75000"/>
                  </a:schemeClr>
                </a:solidFill>
              </a:rPr>
              <a:t>Compromisso crescente</a:t>
            </a:r>
            <a:r>
              <a:rPr lang="pt-PT" dirty="0" smtClean="0"/>
              <a:t/>
            </a:r>
            <a:br>
              <a:rPr lang="pt-PT" dirty="0" smtClean="0"/>
            </a:br>
            <a:r>
              <a:rPr lang="pt-PT" dirty="0" smtClean="0"/>
              <a:t>O compromisso com as decisões tomadas é tão elevado, que continua a colocar mais recursos, apesar das evidências de falha da decisão.</a:t>
            </a:r>
          </a:p>
          <a:p>
            <a:endParaRPr lang="pt-PT" dirty="0"/>
          </a:p>
        </p:txBody>
      </p:sp>
    </p:spTree>
    <p:custDataLst>
      <p:tags r:id="rId1"/>
    </p:custData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z="4000" dirty="0" smtClean="0">
                <a:solidFill>
                  <a:schemeClr val="tx2">
                    <a:lumMod val="75000"/>
                  </a:schemeClr>
                </a:solidFill>
              </a:rPr>
              <a:t>Participantes da tomada de decisão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0" y="1412776"/>
            <a:ext cx="9144000" cy="5445224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pt-PT" b="1" dirty="0" err="1" smtClean="0"/>
              <a:t>Vroom</a:t>
            </a:r>
            <a:r>
              <a:rPr lang="pt-PT" b="1" dirty="0" smtClean="0"/>
              <a:t> e </a:t>
            </a:r>
            <a:r>
              <a:rPr lang="pt-PT" b="1" dirty="0" err="1" smtClean="0"/>
              <a:t>Yetton</a:t>
            </a:r>
            <a:r>
              <a:rPr lang="pt-PT" b="1" dirty="0" smtClean="0"/>
              <a:t> </a:t>
            </a:r>
            <a:r>
              <a:rPr lang="pt-PT" dirty="0" smtClean="0"/>
              <a:t>(1973) desenvolveram um </a:t>
            </a:r>
            <a:r>
              <a:rPr lang="pt-PT" b="1" dirty="0" smtClean="0"/>
              <a:t>modelo de tomada de decisão </a:t>
            </a:r>
            <a:r>
              <a:rPr lang="pt-PT" b="1" dirty="0" err="1" smtClean="0"/>
              <a:t>contingencial</a:t>
            </a:r>
            <a:r>
              <a:rPr lang="pt-PT" dirty="0" smtClean="0"/>
              <a:t> – defendem que a decisão de envolver os subordinados no processo de tomada de decisão vai depender das circunstâncias: estilos de liderança na tomada de  decisão e factores situacionais.</a:t>
            </a:r>
          </a:p>
          <a:p>
            <a:r>
              <a:rPr lang="pt-PT" dirty="0" smtClean="0"/>
              <a:t>Líder deve analisar a situação - 7 questões de diagnóstico:</a:t>
            </a:r>
          </a:p>
          <a:p>
            <a:pPr lvl="1"/>
            <a:r>
              <a:rPr lang="pt-PT" dirty="0" smtClean="0"/>
              <a:t>Existe uma solução que é melhor do que as outras?</a:t>
            </a:r>
          </a:p>
          <a:p>
            <a:pPr lvl="1"/>
            <a:r>
              <a:rPr lang="pt-PT" dirty="0" smtClean="0"/>
              <a:t>Têm o gestor informação suficiente para tomar uma decisão de qualidade?</a:t>
            </a:r>
          </a:p>
          <a:p>
            <a:pPr lvl="1"/>
            <a:r>
              <a:rPr lang="pt-PT" dirty="0" smtClean="0"/>
              <a:t>O problema é estruturado?</a:t>
            </a:r>
          </a:p>
          <a:p>
            <a:pPr lvl="1"/>
            <a:r>
              <a:rPr lang="pt-PT" dirty="0" smtClean="0"/>
              <a:t>A aceitação da decisão por parte dos subordinados é crítica para uma implementação efectiva?</a:t>
            </a:r>
          </a:p>
          <a:p>
            <a:pPr lvl="1"/>
            <a:r>
              <a:rPr lang="pt-PT" dirty="0" smtClean="0"/>
              <a:t>Se o gestor tomar a decisão sozinho, será bem aceite pelos subordinados?</a:t>
            </a:r>
          </a:p>
          <a:p>
            <a:pPr lvl="1"/>
            <a:r>
              <a:rPr lang="pt-PT" dirty="0" smtClean="0"/>
              <a:t>Os subordinados partilham os objectivos organizacionais?</a:t>
            </a:r>
          </a:p>
          <a:p>
            <a:pPr lvl="1"/>
            <a:r>
              <a:rPr lang="pt-PT" dirty="0" smtClean="0"/>
              <a:t>É </a:t>
            </a:r>
            <a:r>
              <a:rPr lang="pt-PT" dirty="0" err="1" smtClean="0"/>
              <a:t>propável</a:t>
            </a:r>
            <a:r>
              <a:rPr lang="pt-PT" dirty="0" smtClean="0"/>
              <a:t> que exista conflito entre os </a:t>
            </a:r>
            <a:r>
              <a:rPr lang="pt-PT" dirty="0" err="1" smtClean="0"/>
              <a:t>subornidados</a:t>
            </a:r>
            <a:r>
              <a:rPr lang="pt-PT" dirty="0" smtClean="0"/>
              <a:t>, sobre a solução preferida?</a:t>
            </a:r>
          </a:p>
          <a:p>
            <a:r>
              <a:rPr lang="pt-PT" dirty="0" smtClean="0"/>
              <a:t>Ex: Se o tempo é escasso e o líder tem toda a informação que necessita, é um desperdício de tempo consultar os subordinados – acrescenta pouco valor; Se os subordinados têm informação relevante, é essencial serem consultados.</a:t>
            </a:r>
          </a:p>
          <a:p>
            <a:endParaRPr lang="pt-PT" dirty="0" smtClean="0"/>
          </a:p>
          <a:p>
            <a:endParaRPr lang="pt-PT" dirty="0"/>
          </a:p>
        </p:txBody>
      </p:sp>
    </p:spTree>
    <p:custDataLst>
      <p:tags r:id="rId1"/>
    </p:custData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pt-PT" dirty="0" smtClean="0">
                <a:solidFill>
                  <a:schemeClr val="tx2">
                    <a:lumMod val="75000"/>
                  </a:schemeClr>
                </a:solidFill>
              </a:rPr>
              <a:t>5 Estilos de Liderança na tomada de decisão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rmAutofit fontScale="70000" lnSpcReduction="20000"/>
          </a:bodyPr>
          <a:lstStyle/>
          <a:p>
            <a:r>
              <a:rPr lang="pt-PT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Autocrático</a:t>
            </a:r>
            <a:r>
              <a:rPr lang="pt-PT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: </a:t>
            </a:r>
            <a:r>
              <a:rPr lang="pt-PT" dirty="0" smtClean="0"/>
              <a:t>Resolve o problema ou toma a decisão sozinho, utilizando a informação que tem disponível no momento.</a:t>
            </a:r>
          </a:p>
          <a:p>
            <a:r>
              <a:rPr lang="pt-PT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Procura Informação</a:t>
            </a:r>
            <a:r>
              <a:rPr lang="pt-PT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: </a:t>
            </a:r>
            <a:r>
              <a:rPr lang="pt-PT" dirty="0" smtClean="0"/>
              <a:t>Obtém a informação necessária dos subordinados e decide a solução para o problema sozinho. Pode informar ou não os subordinados de qual a génese do problema, quando obtém informação destes.</a:t>
            </a:r>
          </a:p>
          <a:p>
            <a:r>
              <a:rPr lang="pt-PT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Consultor</a:t>
            </a:r>
            <a:r>
              <a:rPr lang="pt-PT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: </a:t>
            </a:r>
            <a:r>
              <a:rPr lang="pt-PT" dirty="0" smtClean="0"/>
              <a:t>Partilha o problema com os subordinados mais importantes, de forma individual. Recolhe as suas ideias e sugestões, sem nunca os juntar em grupo. Depois toma a decisão, que pode reflectir ou não, a influencia dos subordinados.</a:t>
            </a:r>
          </a:p>
          <a:p>
            <a:r>
              <a:rPr lang="pt-PT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Negociador: </a:t>
            </a:r>
            <a:r>
              <a:rPr lang="pt-PT" dirty="0" smtClean="0"/>
              <a:t>Partilha o problema em grupo com os subordinados, recolhendo colectivamente ideias e sugestões. Depois toma a decisão que pode reflectir ou não, a influencia destes.</a:t>
            </a:r>
          </a:p>
          <a:p>
            <a:r>
              <a:rPr lang="pt-PT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Grupo</a:t>
            </a:r>
            <a:r>
              <a:rPr lang="pt-PT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: </a:t>
            </a:r>
            <a:r>
              <a:rPr lang="pt-PT" dirty="0" smtClean="0"/>
              <a:t>Partilha o problema em grupo com os subordinados.  Juntos produzem e avaliam alternativas, procurando consenso no grupo sobre a solução.</a:t>
            </a:r>
          </a:p>
          <a:p>
            <a:pPr>
              <a:buNone/>
            </a:pPr>
            <a:r>
              <a:rPr lang="pt-PT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O Líder deve ser flexível no estilo de liderança que adopta na tomada de decisão, tendo em conta os factores situacionais.</a:t>
            </a:r>
          </a:p>
          <a:p>
            <a:endParaRPr lang="pt-PT" dirty="0"/>
          </a:p>
        </p:txBody>
      </p:sp>
    </p:spTree>
    <p:custDataLst>
      <p:tags r:id="rId1"/>
    </p:custData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0"/>
            <a:ext cx="8229600" cy="549275"/>
          </a:xfrm>
        </p:spPr>
        <p:txBody>
          <a:bodyPr>
            <a:normAutofit/>
          </a:bodyPr>
          <a:lstStyle/>
          <a:p>
            <a:pPr eaLnBrk="1" hangingPunct="1"/>
            <a:r>
              <a:rPr lang="en-US" sz="3000" dirty="0" err="1" smtClean="0">
                <a:solidFill>
                  <a:schemeClr val="accent1">
                    <a:lumMod val="75000"/>
                  </a:schemeClr>
                </a:solidFill>
              </a:rPr>
              <a:t>Árvore</a:t>
            </a:r>
            <a:r>
              <a:rPr lang="en-US" sz="3000" dirty="0" smtClean="0">
                <a:solidFill>
                  <a:schemeClr val="accent1">
                    <a:lumMod val="75000"/>
                  </a:schemeClr>
                </a:solidFill>
              </a:rPr>
              <a:t> da </a:t>
            </a:r>
            <a:r>
              <a:rPr lang="en-US" sz="3000" dirty="0" err="1" smtClean="0">
                <a:solidFill>
                  <a:schemeClr val="accent1">
                    <a:lumMod val="75000"/>
                  </a:schemeClr>
                </a:solidFill>
              </a:rPr>
              <a:t>Decisão</a:t>
            </a:r>
            <a:r>
              <a:rPr lang="en-US" sz="3000" dirty="0" smtClean="0">
                <a:solidFill>
                  <a:schemeClr val="accent1">
                    <a:lumMod val="75000"/>
                  </a:schemeClr>
                </a:solidFill>
              </a:rPr>
              <a:t> de Vroom and </a:t>
            </a:r>
            <a:r>
              <a:rPr lang="en-US" sz="3000" dirty="0" err="1" smtClean="0">
                <a:solidFill>
                  <a:schemeClr val="accent1">
                    <a:lumMod val="75000"/>
                  </a:schemeClr>
                </a:solidFill>
              </a:rPr>
              <a:t>Yetton</a:t>
            </a:r>
            <a:endParaRPr lang="en-US" sz="3000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1507" name="Text Box 4"/>
          <p:cNvSpPr txBox="1">
            <a:spLocks noChangeArrowheads="1"/>
          </p:cNvSpPr>
          <p:nvPr/>
        </p:nvSpPr>
        <p:spPr bwMode="auto">
          <a:xfrm>
            <a:off x="0" y="6150114"/>
            <a:ext cx="9144000" cy="70788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l" eaLnBrk="0" hangingPunct="0">
              <a:spcBef>
                <a:spcPct val="50000"/>
              </a:spcBef>
            </a:pPr>
            <a:r>
              <a:rPr lang="en-GB" sz="1600" dirty="0" smtClean="0"/>
              <a:t> </a:t>
            </a:r>
            <a:r>
              <a:rPr lang="en-GB" sz="1600" b="1" dirty="0" err="1" smtClean="0">
                <a:solidFill>
                  <a:schemeClr val="accent1">
                    <a:lumMod val="75000"/>
                  </a:schemeClr>
                </a:solidFill>
              </a:rPr>
              <a:t>Estilos</a:t>
            </a:r>
            <a:r>
              <a:rPr lang="en-GB" sz="1600" b="1" dirty="0" smtClean="0">
                <a:solidFill>
                  <a:schemeClr val="accent1">
                    <a:lumMod val="75000"/>
                  </a:schemeClr>
                </a:solidFill>
              </a:rPr>
              <a:t> de </a:t>
            </a:r>
            <a:r>
              <a:rPr lang="en-GB" sz="1600" b="1" dirty="0" err="1" smtClean="0">
                <a:solidFill>
                  <a:schemeClr val="accent1">
                    <a:lumMod val="75000"/>
                  </a:schemeClr>
                </a:solidFill>
              </a:rPr>
              <a:t>Liderança</a:t>
            </a:r>
            <a:r>
              <a:rPr lang="en-GB" sz="1600" b="1" dirty="0" smtClean="0">
                <a:solidFill>
                  <a:schemeClr val="accent1">
                    <a:lumMod val="75000"/>
                  </a:schemeClr>
                </a:solidFill>
              </a:rPr>
              <a:t>:     </a:t>
            </a:r>
            <a:r>
              <a:rPr lang="en-GB" sz="1600" dirty="0" smtClean="0"/>
              <a:t>AI – </a:t>
            </a:r>
            <a:r>
              <a:rPr lang="en-GB" sz="1600" dirty="0" err="1" smtClean="0"/>
              <a:t>Autocrático</a:t>
            </a:r>
            <a:r>
              <a:rPr lang="en-GB" sz="1600" dirty="0" smtClean="0"/>
              <a:t>                        CI – </a:t>
            </a:r>
            <a:r>
              <a:rPr lang="en-GB" sz="1600" dirty="0" err="1" smtClean="0"/>
              <a:t>Consultor</a:t>
            </a:r>
            <a:r>
              <a:rPr lang="en-GB" sz="1600" dirty="0" smtClean="0"/>
              <a:t>                      G - Grupo</a:t>
            </a:r>
          </a:p>
          <a:p>
            <a:pPr algn="l" eaLnBrk="0" hangingPunct="0">
              <a:spcBef>
                <a:spcPct val="50000"/>
              </a:spcBef>
            </a:pPr>
            <a:r>
              <a:rPr lang="en-GB" sz="1600" dirty="0" smtClean="0"/>
              <a:t>                                          AII – </a:t>
            </a:r>
            <a:r>
              <a:rPr lang="en-GB" sz="1600" dirty="0" err="1" smtClean="0"/>
              <a:t>Procura</a:t>
            </a:r>
            <a:r>
              <a:rPr lang="en-GB" sz="1600" dirty="0" smtClean="0"/>
              <a:t> </a:t>
            </a:r>
            <a:r>
              <a:rPr lang="en-GB" sz="1600" dirty="0" err="1" smtClean="0"/>
              <a:t>Informação</a:t>
            </a:r>
            <a:r>
              <a:rPr lang="en-GB" sz="1600" dirty="0" smtClean="0"/>
              <a:t>        CII - </a:t>
            </a:r>
            <a:r>
              <a:rPr lang="en-GB" sz="1600" dirty="0" err="1" smtClean="0"/>
              <a:t>Negociador</a:t>
            </a:r>
            <a:endParaRPr lang="en-US" sz="1600" dirty="0"/>
          </a:p>
        </p:txBody>
      </p:sp>
      <p:pic>
        <p:nvPicPr>
          <p:cNvPr id="21508" name="Picture 7" descr="C:\Documents and Settings\laser\Desktop\New Folder\ch07\C07NF008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76438" y="835025"/>
            <a:ext cx="5186362" cy="5035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sz="4000" b="1" dirty="0" smtClean="0">
                <a:solidFill>
                  <a:schemeClr val="bg1">
                    <a:lumMod val="50000"/>
                  </a:schemeClr>
                </a:solidFill>
              </a:rPr>
              <a:t>Conclusão</a:t>
            </a:r>
            <a:endParaRPr lang="pt-PT" sz="40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91440" tIns="45720" rIns="91440" bIns="45720" rtlCol="0">
            <a:normAutofit lnSpcReduction="10000"/>
          </a:bodyPr>
          <a:lstStyle/>
          <a:p>
            <a:pPr>
              <a:lnSpc>
                <a:spcPct val="90000"/>
              </a:lnSpc>
            </a:pPr>
            <a:endParaRPr lang="pt-PT" sz="3000" dirty="0" smtClean="0"/>
          </a:p>
          <a:p>
            <a:pPr>
              <a:lnSpc>
                <a:spcPct val="90000"/>
              </a:lnSpc>
            </a:pPr>
            <a:r>
              <a:rPr lang="pt-PT" sz="3000" dirty="0" smtClean="0"/>
              <a:t>Os processos de tomada de decisão afectam o valor que a gestão adiciona aos recursos.</a:t>
            </a:r>
          </a:p>
          <a:p>
            <a:pPr>
              <a:lnSpc>
                <a:spcPct val="90000"/>
              </a:lnSpc>
            </a:pPr>
            <a:r>
              <a:rPr lang="pt-PT" sz="3000" dirty="0" smtClean="0"/>
              <a:t>Existem muitos métodos. É necessário questionar:</a:t>
            </a:r>
          </a:p>
          <a:p>
            <a:pPr lvl="1">
              <a:lnSpc>
                <a:spcPct val="90000"/>
              </a:lnSpc>
            </a:pPr>
            <a:r>
              <a:rPr lang="pt-PT" sz="3000" dirty="0" smtClean="0"/>
              <a:t> O método que estamos a utilizar é o que melhor se adapta ao contexto organizacional? </a:t>
            </a:r>
          </a:p>
          <a:p>
            <a:pPr lvl="1">
              <a:lnSpc>
                <a:spcPct val="90000"/>
              </a:lnSpc>
            </a:pPr>
            <a:r>
              <a:rPr lang="pt-PT" sz="3000" dirty="0" smtClean="0"/>
              <a:t>Existem pressupostos e métodos alternativos que  adequam melhor ao contexto?</a:t>
            </a:r>
          </a:p>
          <a:p>
            <a:pPr lvl="1">
              <a:lnSpc>
                <a:spcPct val="90000"/>
              </a:lnSpc>
            </a:pPr>
            <a:r>
              <a:rPr lang="pt-PT" sz="3000" dirty="0" smtClean="0"/>
              <a:t>Quais as limitações dos métodos utilizados?</a:t>
            </a:r>
          </a:p>
          <a:p>
            <a:pPr>
              <a:lnSpc>
                <a:spcPct val="90000"/>
              </a:lnSpc>
            </a:pPr>
            <a:endParaRPr lang="pt-PT" sz="3000" dirty="0" smtClean="0"/>
          </a:p>
        </p:txBody>
      </p:sp>
    </p:spTree>
    <p:custDataLst>
      <p:tags r:id="rId1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Marcador de Posição de Conteúdo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custDataLst>
      <p:tags r:id="rId1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i="1" dirty="0" err="1" smtClean="0">
                <a:solidFill>
                  <a:schemeClr val="tx2">
                    <a:lumMod val="75000"/>
                  </a:schemeClr>
                </a:solidFill>
              </a:rPr>
              <a:t>Overview</a:t>
            </a:r>
            <a:r>
              <a:rPr lang="pt-PT" dirty="0" smtClean="0">
                <a:solidFill>
                  <a:schemeClr val="tx2">
                    <a:lumMod val="75000"/>
                  </a:schemeClr>
                </a:solidFill>
              </a:rPr>
              <a:t> da tomada de decisão</a:t>
            </a:r>
            <a:endParaRPr lang="pt-PT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5" name="Picture 6" descr="C:\Documents and Settings\laser\Desktop\New Folder\ch07\C07NF001.gif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18407" y="1600200"/>
            <a:ext cx="6107186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PT" b="1" dirty="0" smtClean="0">
                <a:solidFill>
                  <a:schemeClr val="bg1">
                    <a:lumMod val="50000"/>
                  </a:schemeClr>
                </a:solidFill>
              </a:rPr>
              <a:t>Porquê estudar a tomada de decisão</a:t>
            </a:r>
            <a:endParaRPr lang="pt-PT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 fontScale="92500" lnSpcReduction="20000"/>
          </a:bodyPr>
          <a:lstStyle/>
          <a:p>
            <a:endParaRPr lang="pt-PT" dirty="0" smtClean="0"/>
          </a:p>
          <a:p>
            <a:r>
              <a:rPr lang="pt-PT" dirty="0" smtClean="0"/>
              <a:t>Actividade afecta o valor da organização, </a:t>
            </a:r>
            <a:r>
              <a:rPr lang="pt-PT" b="1" dirty="0" smtClean="0">
                <a:solidFill>
                  <a:schemeClr val="bg1">
                    <a:lumMod val="50000"/>
                  </a:schemeClr>
                </a:solidFill>
              </a:rPr>
              <a:t>acrescenta valor </a:t>
            </a:r>
            <a:r>
              <a:rPr lang="pt-PT" dirty="0" smtClean="0"/>
              <a:t>aos recursos – impacto na performance;</a:t>
            </a:r>
          </a:p>
          <a:p>
            <a:r>
              <a:rPr lang="pt-PT" dirty="0" smtClean="0"/>
              <a:t>Métodos utilizados reflectem pressupostos sobre o processo e contexto da gestão;</a:t>
            </a:r>
          </a:p>
          <a:p>
            <a:r>
              <a:rPr lang="pt-PT" dirty="0" smtClean="0"/>
              <a:t>Conhecimento permite-nos questionar:</a:t>
            </a:r>
          </a:p>
          <a:p>
            <a:pPr lvl="1"/>
            <a:r>
              <a:rPr lang="pt-PT" dirty="0" smtClean="0"/>
              <a:t>Pressupostos do método de tomada de decisão - está adequado ao contexto?</a:t>
            </a:r>
          </a:p>
          <a:p>
            <a:pPr lvl="1"/>
            <a:r>
              <a:rPr lang="pt-PT" dirty="0" smtClean="0"/>
              <a:t>métodos alternativos que poderiam ser utilizados</a:t>
            </a:r>
          </a:p>
          <a:p>
            <a:pPr lvl="1"/>
            <a:r>
              <a:rPr lang="pt-PT" dirty="0" smtClean="0"/>
              <a:t>limitações do método</a:t>
            </a:r>
          </a:p>
          <a:p>
            <a:endParaRPr lang="pt-PT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Como as decisões afectam o valor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pt-PT" sz="2400" dirty="0" smtClean="0"/>
              <a:t>As pessoas fazem escolhas tendo por base recursos limitados:</a:t>
            </a:r>
          </a:p>
          <a:p>
            <a:pPr lvl="1"/>
            <a:r>
              <a:rPr lang="pt-PT" sz="2400" b="1" dirty="0" smtClean="0"/>
              <a:t>Inputs</a:t>
            </a:r>
            <a:r>
              <a:rPr lang="pt-PT" sz="2400" dirty="0" smtClean="0"/>
              <a:t> (ex: onde obter capitais, quem empregar)</a:t>
            </a:r>
          </a:p>
          <a:p>
            <a:pPr lvl="1"/>
            <a:r>
              <a:rPr lang="pt-PT" sz="2400" b="1" dirty="0" smtClean="0"/>
              <a:t>Transformação</a:t>
            </a:r>
            <a:r>
              <a:rPr lang="pt-PT" sz="2400" dirty="0" smtClean="0"/>
              <a:t> (ex: como fazer um produto)</a:t>
            </a:r>
          </a:p>
          <a:p>
            <a:pPr lvl="1"/>
            <a:r>
              <a:rPr lang="pt-PT" sz="2400" b="1" dirty="0" smtClean="0"/>
              <a:t>Outputs</a:t>
            </a:r>
            <a:r>
              <a:rPr lang="pt-PT" sz="2400" dirty="0" smtClean="0"/>
              <a:t> (ex: que preço cobrar)</a:t>
            </a:r>
          </a:p>
          <a:p>
            <a:r>
              <a:rPr lang="pt-PT" sz="2400" dirty="0" smtClean="0"/>
              <a:t>Decisões afectam o modo como a organização utiliza os recursos, como os transforma, de modo a </a:t>
            </a:r>
            <a:r>
              <a:rPr lang="pt-PT" sz="2400" b="1" dirty="0" smtClean="0"/>
              <a:t>acrescentar valor</a:t>
            </a:r>
            <a:r>
              <a:rPr lang="pt-PT" sz="2400" dirty="0" smtClean="0"/>
              <a:t>, e a garantir a sua sobrevivência.</a:t>
            </a:r>
          </a:p>
          <a:p>
            <a:r>
              <a:rPr lang="pt-PT" sz="2400" dirty="0" smtClean="0"/>
              <a:t>Essas escolhas afectam o valor acrescentado (se existir).</a:t>
            </a:r>
          </a:p>
          <a:p>
            <a:r>
              <a:rPr lang="pt-PT" sz="2400" dirty="0" smtClean="0"/>
              <a:t>Escolhas significativas são geralmente opacas, ambíguas e moldadas por interpretações subjectivas.</a:t>
            </a:r>
          </a:p>
          <a:p>
            <a:r>
              <a:rPr lang="pt-PT" sz="2400" dirty="0" smtClean="0"/>
              <a:t>A tomada de decisão é uma fonte de tensão. Ex: Apple – para manter a posição dominante, é essencial decisões constantes sobre os modelos/ tecnologia a lançar.</a:t>
            </a:r>
          </a:p>
          <a:p>
            <a:endParaRPr lang="pt-PT" sz="2400" dirty="0"/>
          </a:p>
        </p:txBody>
      </p:sp>
    </p:spTree>
    <p:custDataLst>
      <p:tags r:id="rId1"/>
    </p:custData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PT" dirty="0" smtClean="0"/>
              <a:t>Tarefas interactivas na tomada decisão</a:t>
            </a:r>
            <a:endParaRPr lang="pt-PT" dirty="0"/>
          </a:p>
        </p:txBody>
      </p:sp>
      <p:pic>
        <p:nvPicPr>
          <p:cNvPr id="4" name="Picture 7" descr="C:\Documents and Settings\laser\Desktop\New Folder\ch07\C07NF002.gif"/>
          <p:cNvPicPr>
            <a:picLocks noGrp="1" noChangeAspect="1" noChangeArrowheads="1"/>
          </p:cNvPicPr>
          <p:nvPr>
            <p:ph idx="1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3568" y="1647521"/>
            <a:ext cx="8003232" cy="3581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CaixaDeTexto 4"/>
          <p:cNvSpPr txBox="1"/>
          <p:nvPr/>
        </p:nvSpPr>
        <p:spPr>
          <a:xfrm>
            <a:off x="0" y="5805264"/>
            <a:ext cx="9144000" cy="1200329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pt-PT" b="1" dirty="0" smtClean="0">
                <a:solidFill>
                  <a:schemeClr val="tx2"/>
                </a:solidFill>
              </a:rPr>
              <a:t>Processo Interactivo</a:t>
            </a:r>
            <a:r>
              <a:rPr lang="pt-PT" dirty="0" smtClean="0"/>
              <a:t>: Quando se esta a desenvolver uma tarefa e se tem acesso a nova informação, é necessário reconsiderar a acção presente e eventualmente , voltar atrás uns passos, para  decidir uma orientação diferente.</a:t>
            </a:r>
          </a:p>
          <a:p>
            <a:endParaRPr lang="pt-PT" dirty="0"/>
          </a:p>
        </p:txBody>
      </p:sp>
    </p:spTree>
    <p:custDataLst>
      <p:tags r:id="rId1"/>
    </p:custData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sz="3600" dirty="0" smtClean="0">
                <a:solidFill>
                  <a:schemeClr val="bg1">
                    <a:lumMod val="50000"/>
                  </a:schemeClr>
                </a:solidFill>
              </a:rPr>
              <a:t>Possíveis dilemas sobre as tarefas</a:t>
            </a:r>
            <a:endParaRPr lang="pt-PT" sz="36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pt-PT" sz="2200" b="1" dirty="0" smtClean="0"/>
              <a:t>São iterativas</a:t>
            </a:r>
            <a:r>
              <a:rPr lang="pt-PT" sz="2200" dirty="0" smtClean="0"/>
              <a:t>, não sequenciais (pode-se falhar passos, ou gastar muito tempo em outros)</a:t>
            </a:r>
          </a:p>
          <a:p>
            <a:r>
              <a:rPr lang="pt-PT" sz="2200" b="1" dirty="0" smtClean="0"/>
              <a:t>Reconhecer o problema</a:t>
            </a:r>
          </a:p>
          <a:p>
            <a:pPr lvl="1"/>
            <a:r>
              <a:rPr lang="pt-PT" sz="2200" dirty="0" smtClean="0">
                <a:solidFill>
                  <a:schemeClr val="bg1">
                    <a:lumMod val="50000"/>
                  </a:schemeClr>
                </a:solidFill>
              </a:rPr>
              <a:t>Subjectivo</a:t>
            </a:r>
            <a:r>
              <a:rPr lang="pt-PT" sz="2200" dirty="0" smtClean="0"/>
              <a:t>, nem todos vêem o mesmo problema (ex: P &amp; G)</a:t>
            </a:r>
          </a:p>
          <a:p>
            <a:r>
              <a:rPr lang="pt-PT" sz="2200" b="1" dirty="0" smtClean="0"/>
              <a:t>Definição dos critérios de ponderação</a:t>
            </a:r>
          </a:p>
          <a:p>
            <a:pPr lvl="1"/>
            <a:r>
              <a:rPr lang="pt-PT" sz="2200" dirty="0" smtClean="0">
                <a:solidFill>
                  <a:schemeClr val="bg1">
                    <a:lumMod val="50000"/>
                  </a:schemeClr>
                </a:solidFill>
              </a:rPr>
              <a:t>Subjectivo</a:t>
            </a:r>
            <a:r>
              <a:rPr lang="pt-PT" sz="2200" dirty="0" smtClean="0"/>
              <a:t>, envolve um conjunto de decisões (quais os factores que são importantes para uma decisão)</a:t>
            </a:r>
          </a:p>
          <a:p>
            <a:r>
              <a:rPr lang="pt-PT" sz="2200" b="1" dirty="0" smtClean="0"/>
              <a:t>Desenvolvimento de alternativas</a:t>
            </a:r>
          </a:p>
          <a:p>
            <a:pPr lvl="1"/>
            <a:r>
              <a:rPr lang="pt-PT" sz="2200" dirty="0" smtClean="0">
                <a:solidFill>
                  <a:schemeClr val="bg1">
                    <a:lumMod val="50000"/>
                  </a:schemeClr>
                </a:solidFill>
              </a:rPr>
              <a:t>Quantas alternativas </a:t>
            </a:r>
            <a:r>
              <a:rPr lang="pt-PT" sz="2200" dirty="0" smtClean="0"/>
              <a:t>desenvolver/ quanto tempo e esforço colocar no processo ? Poucas – limitado; muitas - caro (Mintzberg, 1976)</a:t>
            </a:r>
          </a:p>
          <a:p>
            <a:r>
              <a:rPr lang="pt-PT" sz="2200" b="1" dirty="0" smtClean="0"/>
              <a:t>Comparar alternativas e fazer escolhas</a:t>
            </a:r>
          </a:p>
          <a:p>
            <a:pPr lvl="1"/>
            <a:r>
              <a:rPr lang="pt-PT" sz="2200" dirty="0" smtClean="0"/>
              <a:t>Como os critérios e pesos são </a:t>
            </a:r>
            <a:r>
              <a:rPr lang="pt-PT" sz="2200" dirty="0" smtClean="0">
                <a:solidFill>
                  <a:schemeClr val="bg1">
                    <a:lumMod val="50000"/>
                  </a:schemeClr>
                </a:solidFill>
              </a:rPr>
              <a:t>subjectivos</a:t>
            </a:r>
            <a:r>
              <a:rPr lang="pt-PT" sz="2200" dirty="0" smtClean="0"/>
              <a:t>, podem gerar desacordo.</a:t>
            </a:r>
          </a:p>
          <a:p>
            <a:endParaRPr lang="pt-PT" sz="2200" dirty="0"/>
          </a:p>
        </p:txBody>
      </p:sp>
    </p:spTree>
    <p:custDataLst>
      <p:tags r:id="rId1"/>
    </p:custData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sz="3600" dirty="0" smtClean="0"/>
              <a:t>Decisões sobre um novo telemóvel</a:t>
            </a:r>
            <a:endParaRPr lang="pt-PT" sz="3600" dirty="0"/>
          </a:p>
        </p:txBody>
      </p:sp>
      <p:pic>
        <p:nvPicPr>
          <p:cNvPr id="4" name="Picture 7" descr="C:\Documents and Settings\laser\Desktop\New Folder\ch07\C07NF003.gif"/>
          <p:cNvPicPr>
            <a:picLocks noGrp="1" noChangeAspect="1" noChangeArrowheads="1"/>
          </p:cNvPicPr>
          <p:nvPr>
            <p:ph idx="1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77223" y="1600200"/>
            <a:ext cx="4789553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179512" y="6381328"/>
            <a:ext cx="85344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0" hangingPunct="0">
              <a:spcBef>
                <a:spcPct val="50000"/>
              </a:spcBef>
            </a:pPr>
            <a:r>
              <a:rPr lang="en-GB" sz="1400" dirty="0"/>
              <a:t>Figure 7.3  Illustrating the decision-making tasks – a new mobile phone</a:t>
            </a:r>
            <a:endParaRPr lang="en-US" sz="1400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533</TotalTime>
  <Words>2284</Words>
  <Application>Microsoft Office PowerPoint</Application>
  <PresentationFormat>Apresentação no Ecrã (4:3)</PresentationFormat>
  <Paragraphs>206</Paragraphs>
  <Slides>25</Slides>
  <Notes>11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25</vt:i4>
      </vt:variant>
    </vt:vector>
  </HeadingPairs>
  <TitlesOfParts>
    <vt:vector size="26" baseType="lpstr">
      <vt:lpstr>Tema do Office</vt:lpstr>
      <vt:lpstr>Tomada de decisão</vt:lpstr>
      <vt:lpstr>Tomada de decisão</vt:lpstr>
      <vt:lpstr>Diapositivo 3</vt:lpstr>
      <vt:lpstr>Overview da tomada de decisão</vt:lpstr>
      <vt:lpstr>Porquê estudar a tomada de decisão</vt:lpstr>
      <vt:lpstr>Como as decisões afectam o valor</vt:lpstr>
      <vt:lpstr>Tarefas interactivas na tomada decisão</vt:lpstr>
      <vt:lpstr>Possíveis dilemas sobre as tarefas</vt:lpstr>
      <vt:lpstr>Decisões sobre um novo telemóvel</vt:lpstr>
      <vt:lpstr>Tipos de decisão</vt:lpstr>
      <vt:lpstr>Tipos de decisão e níveis organizacionais</vt:lpstr>
      <vt:lpstr>Dependentes ou independentes</vt:lpstr>
      <vt:lpstr>Condições na tomada de decisão</vt:lpstr>
      <vt:lpstr>Grau de incerteza e tipos de tomada decisão</vt:lpstr>
      <vt:lpstr>4 Modelos na Tomada de decisão</vt:lpstr>
      <vt:lpstr>Estratégia Computacional  Modelo Racional</vt:lpstr>
      <vt:lpstr>Estratégia de julgamento </vt:lpstr>
      <vt:lpstr>Estratégia de Compromisso  Modelo Político</vt:lpstr>
      <vt:lpstr>Estratégia Inspiracional    Modelo Garbage-can  </vt:lpstr>
      <vt:lpstr>Modelos de tomada de decisão</vt:lpstr>
      <vt:lpstr>Enviesamentos na tomada de decisão</vt:lpstr>
      <vt:lpstr>Participantes da tomada de decisão</vt:lpstr>
      <vt:lpstr>5 Estilos de Liderança na tomada de decisão</vt:lpstr>
      <vt:lpstr>Árvore da Decisão de Vroom and Yetton</vt:lpstr>
      <vt:lpstr>Conclusão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Diapositivo 1</dc:title>
  <dc:creator>Tânia</dc:creator>
  <cp:lastModifiedBy>OPTIMUS</cp:lastModifiedBy>
  <cp:revision>82</cp:revision>
  <dcterms:created xsi:type="dcterms:W3CDTF">2011-09-03T18:33:54Z</dcterms:created>
  <dcterms:modified xsi:type="dcterms:W3CDTF">2011-11-11T19:32:07Z</dcterms:modified>
</cp:coreProperties>
</file>