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9" r:id="rId2"/>
    <p:sldId id="257" r:id="rId3"/>
    <p:sldId id="258" r:id="rId4"/>
    <p:sldId id="259" r:id="rId5"/>
    <p:sldId id="277" r:id="rId6"/>
    <p:sldId id="263" r:id="rId7"/>
    <p:sldId id="260" r:id="rId8"/>
    <p:sldId id="276" r:id="rId9"/>
    <p:sldId id="261" r:id="rId10"/>
    <p:sldId id="262" r:id="rId11"/>
    <p:sldId id="264" r:id="rId12"/>
    <p:sldId id="265" r:id="rId13"/>
    <p:sldId id="266" r:id="rId14"/>
    <p:sldId id="268" r:id="rId15"/>
    <p:sldId id="278" r:id="rId16"/>
    <p:sldId id="269" r:id="rId17"/>
    <p:sldId id="270" r:id="rId18"/>
    <p:sldId id="271" r:id="rId19"/>
    <p:sldId id="272" r:id="rId20"/>
    <p:sldId id="273" r:id="rId21"/>
    <p:sldId id="275" r:id="rId22"/>
    <p:sldId id="274" r:id="rId23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928" autoAdjust="0"/>
  </p:normalViewPr>
  <p:slideViewPr>
    <p:cSldViewPr>
      <p:cViewPr varScale="1">
        <p:scale>
          <a:sx n="58" d="100"/>
          <a:sy n="58" d="100"/>
        </p:scale>
        <p:origin x="-17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AFA2B7-7A2B-4AC3-87DD-44F8242B024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10FBF969-0050-439A-96B5-BB498A4DA7C9}">
      <dgm:prSet phldrT="[Texto]"/>
      <dgm:spPr/>
      <dgm:t>
        <a:bodyPr/>
        <a:lstStyle/>
        <a:p>
          <a:r>
            <a:rPr lang="pt-PT" dirty="0" smtClean="0"/>
            <a:t>S</a:t>
          </a:r>
          <a:endParaRPr lang="pt-PT" dirty="0"/>
        </a:p>
      </dgm:t>
    </dgm:pt>
    <dgm:pt modelId="{0155B61C-C54C-4E58-B12E-877A8FB6DB86}" type="parTrans" cxnId="{6C0CAB10-2FAA-4E4A-B206-2D0CC4490F92}">
      <dgm:prSet/>
      <dgm:spPr/>
      <dgm:t>
        <a:bodyPr/>
        <a:lstStyle/>
        <a:p>
          <a:endParaRPr lang="pt-PT"/>
        </a:p>
      </dgm:t>
    </dgm:pt>
    <dgm:pt modelId="{3ED9FACB-646B-47EB-A8C3-D7C3E870D3BD}" type="sibTrans" cxnId="{6C0CAB10-2FAA-4E4A-B206-2D0CC4490F92}">
      <dgm:prSet/>
      <dgm:spPr/>
      <dgm:t>
        <a:bodyPr/>
        <a:lstStyle/>
        <a:p>
          <a:endParaRPr lang="pt-PT"/>
        </a:p>
      </dgm:t>
    </dgm:pt>
    <dgm:pt modelId="{A1325917-544E-4091-840A-F636C13334C8}">
      <dgm:prSet phldrT="[Texto]"/>
      <dgm:spPr/>
      <dgm:t>
        <a:bodyPr/>
        <a:lstStyle/>
        <a:p>
          <a:r>
            <a:rPr lang="pt-PT" b="1" dirty="0" smtClean="0"/>
            <a:t>SPECIFIC</a:t>
          </a:r>
          <a:r>
            <a:rPr lang="pt-PT" dirty="0" smtClean="0"/>
            <a:t> – Objectivos têm de ser específicos, detalharem o que é necessário fazer.</a:t>
          </a:r>
          <a:endParaRPr lang="pt-PT" dirty="0"/>
        </a:p>
      </dgm:t>
    </dgm:pt>
    <dgm:pt modelId="{6102A0F1-231A-4FA6-99C5-B8C188A8D68A}" type="parTrans" cxnId="{A2B09275-C775-4984-B4B8-C383AE493100}">
      <dgm:prSet/>
      <dgm:spPr/>
      <dgm:t>
        <a:bodyPr/>
        <a:lstStyle/>
        <a:p>
          <a:endParaRPr lang="pt-PT"/>
        </a:p>
      </dgm:t>
    </dgm:pt>
    <dgm:pt modelId="{28C50022-01DB-4821-B6DE-C66718A063D4}" type="sibTrans" cxnId="{A2B09275-C775-4984-B4B8-C383AE493100}">
      <dgm:prSet/>
      <dgm:spPr/>
      <dgm:t>
        <a:bodyPr/>
        <a:lstStyle/>
        <a:p>
          <a:endParaRPr lang="pt-PT"/>
        </a:p>
      </dgm:t>
    </dgm:pt>
    <dgm:pt modelId="{DCBC2A4D-3E29-4EE2-99FD-C19395703C1E}">
      <dgm:prSet phldrT="[Texto]"/>
      <dgm:spPr/>
      <dgm:t>
        <a:bodyPr/>
        <a:lstStyle/>
        <a:p>
          <a:r>
            <a:rPr lang="pt-PT" dirty="0" smtClean="0"/>
            <a:t>M</a:t>
          </a:r>
          <a:endParaRPr lang="pt-PT" dirty="0"/>
        </a:p>
      </dgm:t>
    </dgm:pt>
    <dgm:pt modelId="{E9771F4C-91C2-4C98-B308-F403415C0420}" type="parTrans" cxnId="{986A0BF3-4FB5-4BF3-BF8F-7C613D8A15F1}">
      <dgm:prSet/>
      <dgm:spPr/>
      <dgm:t>
        <a:bodyPr/>
        <a:lstStyle/>
        <a:p>
          <a:endParaRPr lang="pt-PT"/>
        </a:p>
      </dgm:t>
    </dgm:pt>
    <dgm:pt modelId="{6D8EC185-3C0C-441E-8570-C9D22770B114}" type="sibTrans" cxnId="{986A0BF3-4FB5-4BF3-BF8F-7C613D8A15F1}">
      <dgm:prSet/>
      <dgm:spPr/>
      <dgm:t>
        <a:bodyPr/>
        <a:lstStyle/>
        <a:p>
          <a:endParaRPr lang="pt-PT"/>
        </a:p>
      </dgm:t>
    </dgm:pt>
    <dgm:pt modelId="{C594F21B-4867-41D8-89C9-20ECAF830AD6}">
      <dgm:prSet phldrT="[Texto]"/>
      <dgm:spPr/>
      <dgm:t>
        <a:bodyPr/>
        <a:lstStyle/>
        <a:p>
          <a:r>
            <a:rPr lang="pt-PT" b="1" dirty="0" smtClean="0"/>
            <a:t>MEASURABLE </a:t>
          </a:r>
          <a:r>
            <a:rPr lang="pt-PT" dirty="0" smtClean="0"/>
            <a:t>– Objectivos devem ser quantificáveis (medir o progresso).</a:t>
          </a:r>
          <a:endParaRPr lang="pt-PT" dirty="0"/>
        </a:p>
      </dgm:t>
    </dgm:pt>
    <dgm:pt modelId="{FA400C07-4068-43A5-8ED4-E4D5B6D3BF23}" type="parTrans" cxnId="{DCADA0B1-44EE-49E1-8797-0B7CBDFE023F}">
      <dgm:prSet/>
      <dgm:spPr/>
      <dgm:t>
        <a:bodyPr/>
        <a:lstStyle/>
        <a:p>
          <a:endParaRPr lang="pt-PT"/>
        </a:p>
      </dgm:t>
    </dgm:pt>
    <dgm:pt modelId="{0F5FCE36-E027-4C3F-B547-C517441CA383}" type="sibTrans" cxnId="{DCADA0B1-44EE-49E1-8797-0B7CBDFE023F}">
      <dgm:prSet/>
      <dgm:spPr/>
      <dgm:t>
        <a:bodyPr/>
        <a:lstStyle/>
        <a:p>
          <a:endParaRPr lang="pt-PT"/>
        </a:p>
      </dgm:t>
    </dgm:pt>
    <dgm:pt modelId="{AE57305E-2400-4C7F-9134-2F5FA7141DD8}">
      <dgm:prSet phldrT="[Texto]"/>
      <dgm:spPr/>
      <dgm:t>
        <a:bodyPr/>
        <a:lstStyle/>
        <a:p>
          <a:r>
            <a:rPr lang="pt-PT" dirty="0" smtClean="0"/>
            <a:t>A</a:t>
          </a:r>
          <a:endParaRPr lang="pt-PT" dirty="0"/>
        </a:p>
      </dgm:t>
    </dgm:pt>
    <dgm:pt modelId="{3AAFCBFA-9079-448B-A481-492C07CA5BCA}" type="parTrans" cxnId="{76AAB104-181A-4EA7-8737-E4E785CFA837}">
      <dgm:prSet/>
      <dgm:spPr/>
      <dgm:t>
        <a:bodyPr/>
        <a:lstStyle/>
        <a:p>
          <a:endParaRPr lang="pt-PT"/>
        </a:p>
      </dgm:t>
    </dgm:pt>
    <dgm:pt modelId="{E3EE0439-7722-4C87-996C-12DFE4A0F8A9}" type="sibTrans" cxnId="{76AAB104-181A-4EA7-8737-E4E785CFA837}">
      <dgm:prSet/>
      <dgm:spPr/>
      <dgm:t>
        <a:bodyPr/>
        <a:lstStyle/>
        <a:p>
          <a:endParaRPr lang="pt-PT"/>
        </a:p>
      </dgm:t>
    </dgm:pt>
    <dgm:pt modelId="{4F54794F-DDCB-419E-862B-F8157D79D7F5}">
      <dgm:prSet phldrT="[Texto]"/>
      <dgm:spPr/>
      <dgm:t>
        <a:bodyPr/>
        <a:lstStyle/>
        <a:p>
          <a:r>
            <a:rPr lang="pt-PT" b="1" dirty="0" smtClean="0"/>
            <a:t>ATTAINABLE</a:t>
          </a:r>
          <a:r>
            <a:rPr lang="pt-PT" dirty="0" smtClean="0"/>
            <a:t> – Objectivos devem ser desafiantes, mas atingíveis.</a:t>
          </a:r>
          <a:endParaRPr lang="pt-PT" dirty="0"/>
        </a:p>
      </dgm:t>
    </dgm:pt>
    <dgm:pt modelId="{E4A51B72-2D33-4511-9DA9-3DF2B0F92F6F}" type="parTrans" cxnId="{E8B21665-4E21-4D5E-84B5-19A0CD1957D4}">
      <dgm:prSet/>
      <dgm:spPr/>
      <dgm:t>
        <a:bodyPr/>
        <a:lstStyle/>
        <a:p>
          <a:endParaRPr lang="pt-PT"/>
        </a:p>
      </dgm:t>
    </dgm:pt>
    <dgm:pt modelId="{6E1CBE28-D8C5-475E-B5E3-4B6E54290E78}" type="sibTrans" cxnId="{E8B21665-4E21-4D5E-84B5-19A0CD1957D4}">
      <dgm:prSet/>
      <dgm:spPr/>
      <dgm:t>
        <a:bodyPr/>
        <a:lstStyle/>
        <a:p>
          <a:endParaRPr lang="pt-PT"/>
        </a:p>
      </dgm:t>
    </dgm:pt>
    <dgm:pt modelId="{22BECA68-A158-4E4E-8F68-4DA8E641F064}">
      <dgm:prSet/>
      <dgm:spPr/>
      <dgm:t>
        <a:bodyPr/>
        <a:lstStyle/>
        <a:p>
          <a:r>
            <a:rPr lang="pt-PT" dirty="0" smtClean="0"/>
            <a:t>R</a:t>
          </a:r>
          <a:endParaRPr lang="pt-PT" dirty="0"/>
        </a:p>
      </dgm:t>
    </dgm:pt>
    <dgm:pt modelId="{291AD966-5606-48AF-845F-2E32D07A95DD}" type="parTrans" cxnId="{F9D0C86A-3AC3-4DA0-ACE6-5DC68CB7EDDE}">
      <dgm:prSet/>
      <dgm:spPr/>
      <dgm:t>
        <a:bodyPr/>
        <a:lstStyle/>
        <a:p>
          <a:endParaRPr lang="pt-PT"/>
        </a:p>
      </dgm:t>
    </dgm:pt>
    <dgm:pt modelId="{6C6F31A3-6FF0-4116-BB74-8ADA2F9E6666}" type="sibTrans" cxnId="{F9D0C86A-3AC3-4DA0-ACE6-5DC68CB7EDDE}">
      <dgm:prSet/>
      <dgm:spPr/>
      <dgm:t>
        <a:bodyPr/>
        <a:lstStyle/>
        <a:p>
          <a:endParaRPr lang="pt-PT"/>
        </a:p>
      </dgm:t>
    </dgm:pt>
    <dgm:pt modelId="{E1C98D85-3E14-49A3-BBF0-69CF11665BCF}">
      <dgm:prSet/>
      <dgm:spPr/>
      <dgm:t>
        <a:bodyPr/>
        <a:lstStyle/>
        <a:p>
          <a:r>
            <a:rPr lang="pt-PT" dirty="0" smtClean="0"/>
            <a:t>T</a:t>
          </a:r>
          <a:endParaRPr lang="pt-PT" dirty="0"/>
        </a:p>
      </dgm:t>
    </dgm:pt>
    <dgm:pt modelId="{7E23656E-D9A0-47C9-8113-3A82C1742A19}" type="parTrans" cxnId="{EB89279F-923B-4CDE-A2D8-521FA0C73C24}">
      <dgm:prSet/>
      <dgm:spPr/>
      <dgm:t>
        <a:bodyPr/>
        <a:lstStyle/>
        <a:p>
          <a:endParaRPr lang="pt-PT"/>
        </a:p>
      </dgm:t>
    </dgm:pt>
    <dgm:pt modelId="{785B915D-1264-47C2-9A6A-65161E77D4B2}" type="sibTrans" cxnId="{EB89279F-923B-4CDE-A2D8-521FA0C73C24}">
      <dgm:prSet/>
      <dgm:spPr/>
      <dgm:t>
        <a:bodyPr/>
        <a:lstStyle/>
        <a:p>
          <a:endParaRPr lang="pt-PT"/>
        </a:p>
      </dgm:t>
    </dgm:pt>
    <dgm:pt modelId="{BA3B28F0-CDBE-4B29-9C96-D8C65AF7EA9E}">
      <dgm:prSet/>
      <dgm:spPr/>
      <dgm:t>
        <a:bodyPr/>
        <a:lstStyle/>
        <a:p>
          <a:r>
            <a:rPr lang="pt-PT" b="1" dirty="0" smtClean="0"/>
            <a:t>REWARDED</a:t>
          </a:r>
          <a:r>
            <a:rPr lang="pt-PT" dirty="0" smtClean="0"/>
            <a:t> – Se os objectivos forem atingidos, os colaboradores devem ser recompensados .</a:t>
          </a:r>
          <a:endParaRPr lang="pt-PT" dirty="0"/>
        </a:p>
      </dgm:t>
    </dgm:pt>
    <dgm:pt modelId="{23C8C978-CE83-4830-BA87-31FFE9D95FC0}" type="parTrans" cxnId="{FCC6FA0E-24EE-4563-B43A-AAD37989C6F2}">
      <dgm:prSet/>
      <dgm:spPr/>
      <dgm:t>
        <a:bodyPr/>
        <a:lstStyle/>
        <a:p>
          <a:endParaRPr lang="pt-PT"/>
        </a:p>
      </dgm:t>
    </dgm:pt>
    <dgm:pt modelId="{B87E6718-43BA-4295-84C1-E6348A32DAD7}" type="sibTrans" cxnId="{FCC6FA0E-24EE-4563-B43A-AAD37989C6F2}">
      <dgm:prSet/>
      <dgm:spPr/>
      <dgm:t>
        <a:bodyPr/>
        <a:lstStyle/>
        <a:p>
          <a:endParaRPr lang="pt-PT"/>
        </a:p>
      </dgm:t>
    </dgm:pt>
    <dgm:pt modelId="{5C36B944-6E69-48E6-B22E-06BB2AE59507}">
      <dgm:prSet/>
      <dgm:spPr/>
      <dgm:t>
        <a:bodyPr/>
        <a:lstStyle/>
        <a:p>
          <a:r>
            <a:rPr lang="pt-PT" b="1" dirty="0" smtClean="0"/>
            <a:t>TIMED</a:t>
          </a:r>
          <a:r>
            <a:rPr lang="pt-PT" dirty="0" smtClean="0"/>
            <a:t> – Indicar prazo para a conclusão dos objectivos.</a:t>
          </a:r>
          <a:endParaRPr lang="pt-PT" dirty="0"/>
        </a:p>
      </dgm:t>
    </dgm:pt>
    <dgm:pt modelId="{C8C5AE23-D9EA-4EC1-924C-562D76ED408D}" type="parTrans" cxnId="{AA401AB5-7936-4C82-9633-B81E5D4B6EBE}">
      <dgm:prSet/>
      <dgm:spPr/>
      <dgm:t>
        <a:bodyPr/>
        <a:lstStyle/>
        <a:p>
          <a:endParaRPr lang="pt-PT"/>
        </a:p>
      </dgm:t>
    </dgm:pt>
    <dgm:pt modelId="{8A6712A5-76AD-423F-A4BB-92FA0F27C54D}" type="sibTrans" cxnId="{AA401AB5-7936-4C82-9633-B81E5D4B6EBE}">
      <dgm:prSet/>
      <dgm:spPr/>
      <dgm:t>
        <a:bodyPr/>
        <a:lstStyle/>
        <a:p>
          <a:endParaRPr lang="pt-PT"/>
        </a:p>
      </dgm:t>
    </dgm:pt>
    <dgm:pt modelId="{963A46B7-3457-4566-BF9C-6DDDAD415930}" type="pres">
      <dgm:prSet presAssocID="{4AAFA2B7-7A2B-4AC3-87DD-44F8242B0248}" presName="Name0" presStyleCnt="0">
        <dgm:presLayoutVars>
          <dgm:dir/>
          <dgm:animLvl val="lvl"/>
          <dgm:resizeHandles val="exact"/>
        </dgm:presLayoutVars>
      </dgm:prSet>
      <dgm:spPr/>
    </dgm:pt>
    <dgm:pt modelId="{E8F0D697-AD3E-41E7-B74B-56F38BB68EDF}" type="pres">
      <dgm:prSet presAssocID="{10FBF969-0050-439A-96B5-BB498A4DA7C9}" presName="linNode" presStyleCnt="0"/>
      <dgm:spPr/>
    </dgm:pt>
    <dgm:pt modelId="{14816EEA-7A4C-43D7-B9A9-4103210FB663}" type="pres">
      <dgm:prSet presAssocID="{10FBF969-0050-439A-96B5-BB498A4DA7C9}" presName="parentText" presStyleLbl="node1" presStyleIdx="0" presStyleCnt="5" custScaleX="31945">
        <dgm:presLayoutVars>
          <dgm:chMax val="1"/>
          <dgm:bulletEnabled val="1"/>
        </dgm:presLayoutVars>
      </dgm:prSet>
      <dgm:spPr/>
    </dgm:pt>
    <dgm:pt modelId="{7BAC4339-2610-4E40-819F-0203BA4DBAE2}" type="pres">
      <dgm:prSet presAssocID="{10FBF969-0050-439A-96B5-BB498A4DA7C9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385F34B-A23A-44BB-A579-7DED9FE7CB83}" type="pres">
      <dgm:prSet presAssocID="{3ED9FACB-646B-47EB-A8C3-D7C3E870D3BD}" presName="sp" presStyleCnt="0"/>
      <dgm:spPr/>
    </dgm:pt>
    <dgm:pt modelId="{ABA71AA7-ECD2-4F4F-9F16-3E08EFBF0253}" type="pres">
      <dgm:prSet presAssocID="{DCBC2A4D-3E29-4EE2-99FD-C19395703C1E}" presName="linNode" presStyleCnt="0"/>
      <dgm:spPr/>
    </dgm:pt>
    <dgm:pt modelId="{18CDE41E-E9B1-40BA-983A-9D85030B8926}" type="pres">
      <dgm:prSet presAssocID="{DCBC2A4D-3E29-4EE2-99FD-C19395703C1E}" presName="parentText" presStyleLbl="node1" presStyleIdx="1" presStyleCnt="5" custScaleX="31946">
        <dgm:presLayoutVars>
          <dgm:chMax val="1"/>
          <dgm:bulletEnabled val="1"/>
        </dgm:presLayoutVars>
      </dgm:prSet>
      <dgm:spPr/>
    </dgm:pt>
    <dgm:pt modelId="{0D1AE523-BEEC-4BA3-9F72-D2FA8E6C1990}" type="pres">
      <dgm:prSet presAssocID="{DCBC2A4D-3E29-4EE2-99FD-C19395703C1E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1CB32061-A773-46ED-B7A8-C22457EB94AE}" type="pres">
      <dgm:prSet presAssocID="{6D8EC185-3C0C-441E-8570-C9D22770B114}" presName="sp" presStyleCnt="0"/>
      <dgm:spPr/>
    </dgm:pt>
    <dgm:pt modelId="{6D58155E-97DF-49FE-9170-52C1A27CE942}" type="pres">
      <dgm:prSet presAssocID="{AE57305E-2400-4C7F-9134-2F5FA7141DD8}" presName="linNode" presStyleCnt="0"/>
      <dgm:spPr/>
    </dgm:pt>
    <dgm:pt modelId="{3DB0F0E0-4BF3-4C64-B40F-142391E38CF7}" type="pres">
      <dgm:prSet presAssocID="{AE57305E-2400-4C7F-9134-2F5FA7141DD8}" presName="parentText" presStyleLbl="node1" presStyleIdx="2" presStyleCnt="5" custScaleX="31946">
        <dgm:presLayoutVars>
          <dgm:chMax val="1"/>
          <dgm:bulletEnabled val="1"/>
        </dgm:presLayoutVars>
      </dgm:prSet>
      <dgm:spPr/>
    </dgm:pt>
    <dgm:pt modelId="{A20BFB52-06AD-4BE4-883C-6C9B89E206E9}" type="pres">
      <dgm:prSet presAssocID="{AE57305E-2400-4C7F-9134-2F5FA7141DD8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369062A1-F2B9-4690-81C3-27531E133C39}" type="pres">
      <dgm:prSet presAssocID="{E3EE0439-7722-4C87-996C-12DFE4A0F8A9}" presName="sp" presStyleCnt="0"/>
      <dgm:spPr/>
    </dgm:pt>
    <dgm:pt modelId="{5A244F93-2703-4427-9482-DF2FDA86D8AA}" type="pres">
      <dgm:prSet presAssocID="{22BECA68-A158-4E4E-8F68-4DA8E641F064}" presName="linNode" presStyleCnt="0"/>
      <dgm:spPr/>
    </dgm:pt>
    <dgm:pt modelId="{62730349-9B54-49CE-AF4B-13707DBAA269}" type="pres">
      <dgm:prSet presAssocID="{22BECA68-A158-4E4E-8F68-4DA8E641F064}" presName="parentText" presStyleLbl="node1" presStyleIdx="3" presStyleCnt="5" custScaleX="31946">
        <dgm:presLayoutVars>
          <dgm:chMax val="1"/>
          <dgm:bulletEnabled val="1"/>
        </dgm:presLayoutVars>
      </dgm:prSet>
      <dgm:spPr/>
    </dgm:pt>
    <dgm:pt modelId="{F99449D9-FB9B-424F-A476-FFEDB1AE752A}" type="pres">
      <dgm:prSet presAssocID="{22BECA68-A158-4E4E-8F68-4DA8E641F064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0BA0B1C5-E72B-4E9D-8A32-1479E71E4432}" type="pres">
      <dgm:prSet presAssocID="{6C6F31A3-6FF0-4116-BB74-8ADA2F9E6666}" presName="sp" presStyleCnt="0"/>
      <dgm:spPr/>
    </dgm:pt>
    <dgm:pt modelId="{E38F3C5E-DBFB-4A9B-A7D6-B0AEE9CAB85E}" type="pres">
      <dgm:prSet presAssocID="{E1C98D85-3E14-49A3-BBF0-69CF11665BCF}" presName="linNode" presStyleCnt="0"/>
      <dgm:spPr/>
    </dgm:pt>
    <dgm:pt modelId="{A17963BF-E2E6-40FB-B9ED-D6BACA78FBBD}" type="pres">
      <dgm:prSet presAssocID="{E1C98D85-3E14-49A3-BBF0-69CF11665BCF}" presName="parentText" presStyleLbl="node1" presStyleIdx="4" presStyleCnt="5" custScaleX="31946">
        <dgm:presLayoutVars>
          <dgm:chMax val="1"/>
          <dgm:bulletEnabled val="1"/>
        </dgm:presLayoutVars>
      </dgm:prSet>
      <dgm:spPr/>
    </dgm:pt>
    <dgm:pt modelId="{51E88F5A-9D21-4376-82F2-75C230ED4CDA}" type="pres">
      <dgm:prSet presAssocID="{E1C98D85-3E14-49A3-BBF0-69CF11665BCF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76AAB104-181A-4EA7-8737-E4E785CFA837}" srcId="{4AAFA2B7-7A2B-4AC3-87DD-44F8242B0248}" destId="{AE57305E-2400-4C7F-9134-2F5FA7141DD8}" srcOrd="2" destOrd="0" parTransId="{3AAFCBFA-9079-448B-A481-492C07CA5BCA}" sibTransId="{E3EE0439-7722-4C87-996C-12DFE4A0F8A9}"/>
    <dgm:cxn modelId="{8BB9F193-73C2-425C-B7AB-10E6084C3B64}" type="presOf" srcId="{22BECA68-A158-4E4E-8F68-4DA8E641F064}" destId="{62730349-9B54-49CE-AF4B-13707DBAA269}" srcOrd="0" destOrd="0" presId="urn:microsoft.com/office/officeart/2005/8/layout/vList5"/>
    <dgm:cxn modelId="{945D59AD-0AA9-465E-983C-34D4A71294DF}" type="presOf" srcId="{4AAFA2B7-7A2B-4AC3-87DD-44F8242B0248}" destId="{963A46B7-3457-4566-BF9C-6DDDAD415930}" srcOrd="0" destOrd="0" presId="urn:microsoft.com/office/officeart/2005/8/layout/vList5"/>
    <dgm:cxn modelId="{E3A4B4EF-9469-4135-A0EA-DFC73DC990BD}" type="presOf" srcId="{AE57305E-2400-4C7F-9134-2F5FA7141DD8}" destId="{3DB0F0E0-4BF3-4C64-B40F-142391E38CF7}" srcOrd="0" destOrd="0" presId="urn:microsoft.com/office/officeart/2005/8/layout/vList5"/>
    <dgm:cxn modelId="{8AF3FF5B-C147-4E0E-8BE7-C724B503410E}" type="presOf" srcId="{DCBC2A4D-3E29-4EE2-99FD-C19395703C1E}" destId="{18CDE41E-E9B1-40BA-983A-9D85030B8926}" srcOrd="0" destOrd="0" presId="urn:microsoft.com/office/officeart/2005/8/layout/vList5"/>
    <dgm:cxn modelId="{47D5B23C-9D58-437B-9715-8209BFDCEE67}" type="presOf" srcId="{E1C98D85-3E14-49A3-BBF0-69CF11665BCF}" destId="{A17963BF-E2E6-40FB-B9ED-D6BACA78FBBD}" srcOrd="0" destOrd="0" presId="urn:microsoft.com/office/officeart/2005/8/layout/vList5"/>
    <dgm:cxn modelId="{ECABBE53-B618-4D4C-B629-9A50B3C1CF04}" type="presOf" srcId="{5C36B944-6E69-48E6-B22E-06BB2AE59507}" destId="{51E88F5A-9D21-4376-82F2-75C230ED4CDA}" srcOrd="0" destOrd="0" presId="urn:microsoft.com/office/officeart/2005/8/layout/vList5"/>
    <dgm:cxn modelId="{4B2145CE-71A7-45DF-98AB-E0AFFAB5E51B}" type="presOf" srcId="{BA3B28F0-CDBE-4B29-9C96-D8C65AF7EA9E}" destId="{F99449D9-FB9B-424F-A476-FFEDB1AE752A}" srcOrd="0" destOrd="0" presId="urn:microsoft.com/office/officeart/2005/8/layout/vList5"/>
    <dgm:cxn modelId="{AA401AB5-7936-4C82-9633-B81E5D4B6EBE}" srcId="{E1C98D85-3E14-49A3-BBF0-69CF11665BCF}" destId="{5C36B944-6E69-48E6-B22E-06BB2AE59507}" srcOrd="0" destOrd="0" parTransId="{C8C5AE23-D9EA-4EC1-924C-562D76ED408D}" sibTransId="{8A6712A5-76AD-423F-A4BB-92FA0F27C54D}"/>
    <dgm:cxn modelId="{DCADA0B1-44EE-49E1-8797-0B7CBDFE023F}" srcId="{DCBC2A4D-3E29-4EE2-99FD-C19395703C1E}" destId="{C594F21B-4867-41D8-89C9-20ECAF830AD6}" srcOrd="0" destOrd="0" parTransId="{FA400C07-4068-43A5-8ED4-E4D5B6D3BF23}" sibTransId="{0F5FCE36-E027-4C3F-B547-C517441CA383}"/>
    <dgm:cxn modelId="{FCC6FA0E-24EE-4563-B43A-AAD37989C6F2}" srcId="{22BECA68-A158-4E4E-8F68-4DA8E641F064}" destId="{BA3B28F0-CDBE-4B29-9C96-D8C65AF7EA9E}" srcOrd="0" destOrd="0" parTransId="{23C8C978-CE83-4830-BA87-31FFE9D95FC0}" sibTransId="{B87E6718-43BA-4295-84C1-E6348A32DAD7}"/>
    <dgm:cxn modelId="{F9D0C86A-3AC3-4DA0-ACE6-5DC68CB7EDDE}" srcId="{4AAFA2B7-7A2B-4AC3-87DD-44F8242B0248}" destId="{22BECA68-A158-4E4E-8F68-4DA8E641F064}" srcOrd="3" destOrd="0" parTransId="{291AD966-5606-48AF-845F-2E32D07A95DD}" sibTransId="{6C6F31A3-6FF0-4116-BB74-8ADA2F9E6666}"/>
    <dgm:cxn modelId="{986A0BF3-4FB5-4BF3-BF8F-7C613D8A15F1}" srcId="{4AAFA2B7-7A2B-4AC3-87DD-44F8242B0248}" destId="{DCBC2A4D-3E29-4EE2-99FD-C19395703C1E}" srcOrd="1" destOrd="0" parTransId="{E9771F4C-91C2-4C98-B308-F403415C0420}" sibTransId="{6D8EC185-3C0C-441E-8570-C9D22770B114}"/>
    <dgm:cxn modelId="{6C0CAB10-2FAA-4E4A-B206-2D0CC4490F92}" srcId="{4AAFA2B7-7A2B-4AC3-87DD-44F8242B0248}" destId="{10FBF969-0050-439A-96B5-BB498A4DA7C9}" srcOrd="0" destOrd="0" parTransId="{0155B61C-C54C-4E58-B12E-877A8FB6DB86}" sibTransId="{3ED9FACB-646B-47EB-A8C3-D7C3E870D3BD}"/>
    <dgm:cxn modelId="{F64132F1-0721-44E5-AEE8-96ADAC320F0E}" type="presOf" srcId="{C594F21B-4867-41D8-89C9-20ECAF830AD6}" destId="{0D1AE523-BEEC-4BA3-9F72-D2FA8E6C1990}" srcOrd="0" destOrd="0" presId="urn:microsoft.com/office/officeart/2005/8/layout/vList5"/>
    <dgm:cxn modelId="{A2B09275-C775-4984-B4B8-C383AE493100}" srcId="{10FBF969-0050-439A-96B5-BB498A4DA7C9}" destId="{A1325917-544E-4091-840A-F636C13334C8}" srcOrd="0" destOrd="0" parTransId="{6102A0F1-231A-4FA6-99C5-B8C188A8D68A}" sibTransId="{28C50022-01DB-4821-B6DE-C66718A063D4}"/>
    <dgm:cxn modelId="{3DD878AC-1601-467C-A6F3-FA7880A7F0BE}" type="presOf" srcId="{A1325917-544E-4091-840A-F636C13334C8}" destId="{7BAC4339-2610-4E40-819F-0203BA4DBAE2}" srcOrd="0" destOrd="0" presId="urn:microsoft.com/office/officeart/2005/8/layout/vList5"/>
    <dgm:cxn modelId="{8D89A218-3D24-4401-A169-7525002A0231}" type="presOf" srcId="{4F54794F-DDCB-419E-862B-F8157D79D7F5}" destId="{A20BFB52-06AD-4BE4-883C-6C9B89E206E9}" srcOrd="0" destOrd="0" presId="urn:microsoft.com/office/officeart/2005/8/layout/vList5"/>
    <dgm:cxn modelId="{E8B21665-4E21-4D5E-84B5-19A0CD1957D4}" srcId="{AE57305E-2400-4C7F-9134-2F5FA7141DD8}" destId="{4F54794F-DDCB-419E-862B-F8157D79D7F5}" srcOrd="0" destOrd="0" parTransId="{E4A51B72-2D33-4511-9DA9-3DF2B0F92F6F}" sibTransId="{6E1CBE28-D8C5-475E-B5E3-4B6E54290E78}"/>
    <dgm:cxn modelId="{7EFE589D-3D66-4CF0-9FC7-1910BE68D0A7}" type="presOf" srcId="{10FBF969-0050-439A-96B5-BB498A4DA7C9}" destId="{14816EEA-7A4C-43D7-B9A9-4103210FB663}" srcOrd="0" destOrd="0" presId="urn:microsoft.com/office/officeart/2005/8/layout/vList5"/>
    <dgm:cxn modelId="{EB89279F-923B-4CDE-A2D8-521FA0C73C24}" srcId="{4AAFA2B7-7A2B-4AC3-87DD-44F8242B0248}" destId="{E1C98D85-3E14-49A3-BBF0-69CF11665BCF}" srcOrd="4" destOrd="0" parTransId="{7E23656E-D9A0-47C9-8113-3A82C1742A19}" sibTransId="{785B915D-1264-47C2-9A6A-65161E77D4B2}"/>
    <dgm:cxn modelId="{35DBB255-77F7-4BB3-ABA6-8F3B0D1BAD7F}" type="presParOf" srcId="{963A46B7-3457-4566-BF9C-6DDDAD415930}" destId="{E8F0D697-AD3E-41E7-B74B-56F38BB68EDF}" srcOrd="0" destOrd="0" presId="urn:microsoft.com/office/officeart/2005/8/layout/vList5"/>
    <dgm:cxn modelId="{BFB8B600-ECDE-4C7B-B9F1-FC745BBFDDC0}" type="presParOf" srcId="{E8F0D697-AD3E-41E7-B74B-56F38BB68EDF}" destId="{14816EEA-7A4C-43D7-B9A9-4103210FB663}" srcOrd="0" destOrd="0" presId="urn:microsoft.com/office/officeart/2005/8/layout/vList5"/>
    <dgm:cxn modelId="{ADCEB668-D59D-43A4-B0FB-613CC1C46577}" type="presParOf" srcId="{E8F0D697-AD3E-41E7-B74B-56F38BB68EDF}" destId="{7BAC4339-2610-4E40-819F-0203BA4DBAE2}" srcOrd="1" destOrd="0" presId="urn:microsoft.com/office/officeart/2005/8/layout/vList5"/>
    <dgm:cxn modelId="{600752F6-2979-4250-B0BF-10A5EF2C8E1C}" type="presParOf" srcId="{963A46B7-3457-4566-BF9C-6DDDAD415930}" destId="{E385F34B-A23A-44BB-A579-7DED9FE7CB83}" srcOrd="1" destOrd="0" presId="urn:microsoft.com/office/officeart/2005/8/layout/vList5"/>
    <dgm:cxn modelId="{452C3F8A-868D-4044-B0F3-73A940EFFB20}" type="presParOf" srcId="{963A46B7-3457-4566-BF9C-6DDDAD415930}" destId="{ABA71AA7-ECD2-4F4F-9F16-3E08EFBF0253}" srcOrd="2" destOrd="0" presId="urn:microsoft.com/office/officeart/2005/8/layout/vList5"/>
    <dgm:cxn modelId="{E69D6311-AB8B-4B04-9F32-E2346662A196}" type="presParOf" srcId="{ABA71AA7-ECD2-4F4F-9F16-3E08EFBF0253}" destId="{18CDE41E-E9B1-40BA-983A-9D85030B8926}" srcOrd="0" destOrd="0" presId="urn:microsoft.com/office/officeart/2005/8/layout/vList5"/>
    <dgm:cxn modelId="{C7D43ABD-5014-4425-9FE8-ACEEB909E084}" type="presParOf" srcId="{ABA71AA7-ECD2-4F4F-9F16-3E08EFBF0253}" destId="{0D1AE523-BEEC-4BA3-9F72-D2FA8E6C1990}" srcOrd="1" destOrd="0" presId="urn:microsoft.com/office/officeart/2005/8/layout/vList5"/>
    <dgm:cxn modelId="{D3A8349B-01C0-4692-B9D1-A54DA8096F84}" type="presParOf" srcId="{963A46B7-3457-4566-BF9C-6DDDAD415930}" destId="{1CB32061-A773-46ED-B7A8-C22457EB94AE}" srcOrd="3" destOrd="0" presId="urn:microsoft.com/office/officeart/2005/8/layout/vList5"/>
    <dgm:cxn modelId="{B4E6F548-6675-4B8A-B8D0-FAA217C92CB0}" type="presParOf" srcId="{963A46B7-3457-4566-BF9C-6DDDAD415930}" destId="{6D58155E-97DF-49FE-9170-52C1A27CE942}" srcOrd="4" destOrd="0" presId="urn:microsoft.com/office/officeart/2005/8/layout/vList5"/>
    <dgm:cxn modelId="{DF65DBD8-AF7C-4DFE-ACA2-B116D6F19A48}" type="presParOf" srcId="{6D58155E-97DF-49FE-9170-52C1A27CE942}" destId="{3DB0F0E0-4BF3-4C64-B40F-142391E38CF7}" srcOrd="0" destOrd="0" presId="urn:microsoft.com/office/officeart/2005/8/layout/vList5"/>
    <dgm:cxn modelId="{295AAA5D-B6AA-4F7C-A0C1-6DDF2067FA65}" type="presParOf" srcId="{6D58155E-97DF-49FE-9170-52C1A27CE942}" destId="{A20BFB52-06AD-4BE4-883C-6C9B89E206E9}" srcOrd="1" destOrd="0" presId="urn:microsoft.com/office/officeart/2005/8/layout/vList5"/>
    <dgm:cxn modelId="{07988D1E-67C9-434F-BC9F-A36D41C30865}" type="presParOf" srcId="{963A46B7-3457-4566-BF9C-6DDDAD415930}" destId="{369062A1-F2B9-4690-81C3-27531E133C39}" srcOrd="5" destOrd="0" presId="urn:microsoft.com/office/officeart/2005/8/layout/vList5"/>
    <dgm:cxn modelId="{03A0DC41-0BF3-439B-9512-E6DB8412E38B}" type="presParOf" srcId="{963A46B7-3457-4566-BF9C-6DDDAD415930}" destId="{5A244F93-2703-4427-9482-DF2FDA86D8AA}" srcOrd="6" destOrd="0" presId="urn:microsoft.com/office/officeart/2005/8/layout/vList5"/>
    <dgm:cxn modelId="{EB4095AA-389F-4876-A447-A9BD00B1451F}" type="presParOf" srcId="{5A244F93-2703-4427-9482-DF2FDA86D8AA}" destId="{62730349-9B54-49CE-AF4B-13707DBAA269}" srcOrd="0" destOrd="0" presId="urn:microsoft.com/office/officeart/2005/8/layout/vList5"/>
    <dgm:cxn modelId="{8BA0E745-5C6B-45A6-ADE0-58B934A45AEE}" type="presParOf" srcId="{5A244F93-2703-4427-9482-DF2FDA86D8AA}" destId="{F99449D9-FB9B-424F-A476-FFEDB1AE752A}" srcOrd="1" destOrd="0" presId="urn:microsoft.com/office/officeart/2005/8/layout/vList5"/>
    <dgm:cxn modelId="{B38E2CB0-90AC-4BF7-AE04-56D53F03BB77}" type="presParOf" srcId="{963A46B7-3457-4566-BF9C-6DDDAD415930}" destId="{0BA0B1C5-E72B-4E9D-8A32-1479E71E4432}" srcOrd="7" destOrd="0" presId="urn:microsoft.com/office/officeart/2005/8/layout/vList5"/>
    <dgm:cxn modelId="{A62B7B49-2147-4588-A96E-5158CE8BCA86}" type="presParOf" srcId="{963A46B7-3457-4566-BF9C-6DDDAD415930}" destId="{E38F3C5E-DBFB-4A9B-A7D6-B0AEE9CAB85E}" srcOrd="8" destOrd="0" presId="urn:microsoft.com/office/officeart/2005/8/layout/vList5"/>
    <dgm:cxn modelId="{FDA5CBA1-8BE6-49C1-9F68-064EC5B722EC}" type="presParOf" srcId="{E38F3C5E-DBFB-4A9B-A7D6-B0AEE9CAB85E}" destId="{A17963BF-E2E6-40FB-B9ED-D6BACA78FBBD}" srcOrd="0" destOrd="0" presId="urn:microsoft.com/office/officeart/2005/8/layout/vList5"/>
    <dgm:cxn modelId="{9346D8C2-87C8-4D32-BDEE-2D27490415EF}" type="presParOf" srcId="{E38F3C5E-DBFB-4A9B-A7D6-B0AEE9CAB85E}" destId="{51E88F5A-9D21-4376-82F2-75C230ED4CD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134567-F772-44DF-93F2-264654672210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A21D80A6-9F66-4D6B-A1B0-7219B176A847}">
      <dgm:prSet custT="1"/>
      <dgm:spPr/>
      <dgm:t>
        <a:bodyPr/>
        <a:lstStyle/>
        <a:p>
          <a:pPr rtl="0"/>
          <a:r>
            <a:rPr lang="pt-PT" sz="1600" b="1" dirty="0" smtClean="0">
              <a:solidFill>
                <a:schemeClr val="tx2">
                  <a:lumMod val="75000"/>
                </a:schemeClr>
              </a:solidFill>
            </a:rPr>
            <a:t>Missão</a:t>
          </a:r>
          <a:endParaRPr lang="pt-PT" sz="1600" b="1" dirty="0">
            <a:solidFill>
              <a:schemeClr val="tx2">
                <a:lumMod val="75000"/>
              </a:schemeClr>
            </a:solidFill>
          </a:endParaRPr>
        </a:p>
      </dgm:t>
    </dgm:pt>
    <dgm:pt modelId="{18018A88-6D2F-4D0A-B774-E58CA89C3BED}" type="parTrans" cxnId="{449516BA-B906-43B1-AD90-15B74B2705DB}">
      <dgm:prSet/>
      <dgm:spPr/>
      <dgm:t>
        <a:bodyPr/>
        <a:lstStyle/>
        <a:p>
          <a:endParaRPr lang="pt-PT"/>
        </a:p>
      </dgm:t>
    </dgm:pt>
    <dgm:pt modelId="{9281D657-D47A-43AC-A39D-A388C67E866D}" type="sibTrans" cxnId="{449516BA-B906-43B1-AD90-15B74B2705DB}">
      <dgm:prSet/>
      <dgm:spPr/>
      <dgm:t>
        <a:bodyPr/>
        <a:lstStyle/>
        <a:p>
          <a:endParaRPr lang="pt-PT"/>
        </a:p>
      </dgm:t>
    </dgm:pt>
    <dgm:pt modelId="{DD1A8811-3F94-4E86-AA5B-CB403A28DF98}">
      <dgm:prSet custT="1"/>
      <dgm:spPr/>
      <dgm:t>
        <a:bodyPr/>
        <a:lstStyle/>
        <a:p>
          <a:pPr rtl="0"/>
          <a:r>
            <a:rPr lang="pt-PT" sz="1600" b="1" dirty="0" smtClean="0">
              <a:solidFill>
                <a:schemeClr val="tx2">
                  <a:lumMod val="75000"/>
                </a:schemeClr>
              </a:solidFill>
            </a:rPr>
            <a:t>Objectivos</a:t>
          </a:r>
          <a:endParaRPr lang="pt-PT" sz="1600" b="1" dirty="0">
            <a:solidFill>
              <a:schemeClr val="tx2">
                <a:lumMod val="75000"/>
              </a:schemeClr>
            </a:solidFill>
          </a:endParaRPr>
        </a:p>
      </dgm:t>
    </dgm:pt>
    <dgm:pt modelId="{D2DBDACE-99EB-446A-944E-F93040EEB0BC}" type="parTrans" cxnId="{2FB7CEA7-6E3B-4D85-9814-1EFE22DFEA03}">
      <dgm:prSet/>
      <dgm:spPr/>
      <dgm:t>
        <a:bodyPr/>
        <a:lstStyle/>
        <a:p>
          <a:endParaRPr lang="pt-PT"/>
        </a:p>
      </dgm:t>
    </dgm:pt>
    <dgm:pt modelId="{00E42862-6B91-44CF-9DC1-2E8248F6351D}" type="sibTrans" cxnId="{2FB7CEA7-6E3B-4D85-9814-1EFE22DFEA03}">
      <dgm:prSet/>
      <dgm:spPr/>
      <dgm:t>
        <a:bodyPr/>
        <a:lstStyle/>
        <a:p>
          <a:endParaRPr lang="pt-PT"/>
        </a:p>
      </dgm:t>
    </dgm:pt>
    <dgm:pt modelId="{0B0FA4FD-ABE4-49D7-89CF-1193BEA87861}">
      <dgm:prSet custT="1"/>
      <dgm:spPr/>
      <dgm:t>
        <a:bodyPr/>
        <a:lstStyle/>
        <a:p>
          <a:pPr rtl="0"/>
          <a:r>
            <a:rPr lang="pt-PT" sz="1600" b="1" dirty="0" smtClean="0">
              <a:solidFill>
                <a:schemeClr val="tx2">
                  <a:lumMod val="75000"/>
                </a:schemeClr>
              </a:solidFill>
            </a:rPr>
            <a:t>Acções</a:t>
          </a:r>
          <a:endParaRPr lang="pt-PT" sz="1200" dirty="0"/>
        </a:p>
      </dgm:t>
    </dgm:pt>
    <dgm:pt modelId="{94483F29-A7C7-4EF1-8791-815C0DA7DFAE}" type="parTrans" cxnId="{5A937D62-BC21-47A0-AB43-7E9D99314A37}">
      <dgm:prSet/>
      <dgm:spPr/>
      <dgm:t>
        <a:bodyPr/>
        <a:lstStyle/>
        <a:p>
          <a:endParaRPr lang="pt-PT"/>
        </a:p>
      </dgm:t>
    </dgm:pt>
    <dgm:pt modelId="{46E42955-6B0A-449F-88E9-3E669B5AB3A6}" type="sibTrans" cxnId="{5A937D62-BC21-47A0-AB43-7E9D99314A37}">
      <dgm:prSet/>
      <dgm:spPr/>
      <dgm:t>
        <a:bodyPr/>
        <a:lstStyle/>
        <a:p>
          <a:endParaRPr lang="pt-PT"/>
        </a:p>
      </dgm:t>
    </dgm:pt>
    <dgm:pt modelId="{DAF2CEF1-D180-4024-B1A3-AAB2C4B7F2FD}">
      <dgm:prSet custT="1"/>
      <dgm:spPr/>
      <dgm:t>
        <a:bodyPr/>
        <a:lstStyle/>
        <a:p>
          <a:pPr rtl="0"/>
          <a:r>
            <a:rPr lang="pt-PT" sz="1500" b="1" dirty="0" smtClean="0">
              <a:solidFill>
                <a:schemeClr val="tx2">
                  <a:lumMod val="75000"/>
                </a:schemeClr>
              </a:solidFill>
            </a:rPr>
            <a:t>Comunicação</a:t>
          </a:r>
          <a:endParaRPr lang="pt-PT" sz="1500" b="1" dirty="0">
            <a:solidFill>
              <a:schemeClr val="tx2">
                <a:lumMod val="75000"/>
              </a:schemeClr>
            </a:solidFill>
          </a:endParaRPr>
        </a:p>
      </dgm:t>
    </dgm:pt>
    <dgm:pt modelId="{79B8A795-06A4-4293-AC72-A1F01DA640FD}" type="parTrans" cxnId="{20CB6356-8BFA-4EAC-9780-270F1B604CE2}">
      <dgm:prSet/>
      <dgm:spPr/>
      <dgm:t>
        <a:bodyPr/>
        <a:lstStyle/>
        <a:p>
          <a:endParaRPr lang="pt-PT"/>
        </a:p>
      </dgm:t>
    </dgm:pt>
    <dgm:pt modelId="{1965E697-C221-4670-91A4-E942DDF2A9A0}" type="sibTrans" cxnId="{20CB6356-8BFA-4EAC-9780-270F1B604CE2}">
      <dgm:prSet/>
      <dgm:spPr/>
      <dgm:t>
        <a:bodyPr/>
        <a:lstStyle/>
        <a:p>
          <a:endParaRPr lang="pt-PT"/>
        </a:p>
      </dgm:t>
    </dgm:pt>
    <dgm:pt modelId="{B9A13B22-2389-4008-9A07-3D69DF40B861}">
      <dgm:prSet custT="1"/>
      <dgm:spPr/>
      <dgm:t>
        <a:bodyPr/>
        <a:lstStyle/>
        <a:p>
          <a:pPr rtl="0"/>
          <a:r>
            <a:rPr lang="pt-PT" sz="1500" b="1" dirty="0" smtClean="0">
              <a:solidFill>
                <a:schemeClr val="tx2">
                  <a:lumMod val="75000"/>
                </a:schemeClr>
              </a:solidFill>
            </a:rPr>
            <a:t>Implementação</a:t>
          </a:r>
          <a:r>
            <a:rPr lang="pt-PT" sz="1500" dirty="0" smtClean="0"/>
            <a:t> </a:t>
          </a:r>
          <a:endParaRPr lang="pt-PT" sz="1500" dirty="0"/>
        </a:p>
      </dgm:t>
    </dgm:pt>
    <dgm:pt modelId="{F4343A8F-E1A9-4744-881D-E5F33A58726E}" type="parTrans" cxnId="{F3DD9704-20C1-499A-84D7-1BEF5F412028}">
      <dgm:prSet/>
      <dgm:spPr/>
      <dgm:t>
        <a:bodyPr/>
        <a:lstStyle/>
        <a:p>
          <a:endParaRPr lang="pt-PT"/>
        </a:p>
      </dgm:t>
    </dgm:pt>
    <dgm:pt modelId="{FAD99DCF-6922-497C-A0A4-318CAE9AE183}" type="sibTrans" cxnId="{F3DD9704-20C1-499A-84D7-1BEF5F412028}">
      <dgm:prSet/>
      <dgm:spPr/>
      <dgm:t>
        <a:bodyPr/>
        <a:lstStyle/>
        <a:p>
          <a:endParaRPr lang="pt-PT"/>
        </a:p>
      </dgm:t>
    </dgm:pt>
    <dgm:pt modelId="{59DB4329-0F03-45DE-846E-3CF1A23EB31C}">
      <dgm:prSet custT="1"/>
      <dgm:spPr/>
      <dgm:t>
        <a:bodyPr/>
        <a:lstStyle/>
        <a:p>
          <a:pPr rtl="0"/>
          <a:r>
            <a:rPr lang="pt-PT" sz="1500" b="1" dirty="0" smtClean="0">
              <a:solidFill>
                <a:schemeClr val="tx2">
                  <a:lumMod val="75000"/>
                </a:schemeClr>
              </a:solidFill>
            </a:rPr>
            <a:t>Monitorização</a:t>
          </a:r>
          <a:endParaRPr lang="pt-PT" sz="1500" b="1" dirty="0">
            <a:solidFill>
              <a:schemeClr val="tx2">
                <a:lumMod val="75000"/>
              </a:schemeClr>
            </a:solidFill>
          </a:endParaRPr>
        </a:p>
      </dgm:t>
    </dgm:pt>
    <dgm:pt modelId="{774A3DE0-DBF4-4455-B026-03694066F81B}" type="parTrans" cxnId="{450A4CB4-E664-4661-8467-3DBA0BE783E2}">
      <dgm:prSet/>
      <dgm:spPr/>
      <dgm:t>
        <a:bodyPr/>
        <a:lstStyle/>
        <a:p>
          <a:endParaRPr lang="pt-PT"/>
        </a:p>
      </dgm:t>
    </dgm:pt>
    <dgm:pt modelId="{A8EA896F-71D0-4392-89E3-1A10A4E20FD5}" type="sibTrans" cxnId="{450A4CB4-E664-4661-8467-3DBA0BE783E2}">
      <dgm:prSet/>
      <dgm:spPr/>
      <dgm:t>
        <a:bodyPr/>
        <a:lstStyle/>
        <a:p>
          <a:endParaRPr lang="pt-PT"/>
        </a:p>
      </dgm:t>
    </dgm:pt>
    <dgm:pt modelId="{76649213-F13B-428B-8DF7-CD15DF749FAD}" type="pres">
      <dgm:prSet presAssocID="{A9134567-F772-44DF-93F2-26465467221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7565A6B5-31D0-4F47-AEBA-A3770502C9E5}" type="pres">
      <dgm:prSet presAssocID="{A9134567-F772-44DF-93F2-264654672210}" presName="arrow" presStyleLbl="bgShp" presStyleIdx="0" presStyleCnt="1"/>
      <dgm:spPr/>
    </dgm:pt>
    <dgm:pt modelId="{E732A6A5-B397-4C6F-B1EE-F6E21FF008C0}" type="pres">
      <dgm:prSet presAssocID="{A9134567-F772-44DF-93F2-264654672210}" presName="points" presStyleCnt="0"/>
      <dgm:spPr/>
    </dgm:pt>
    <dgm:pt modelId="{50EECFD9-1BA6-4059-85A6-697F640F9B98}" type="pres">
      <dgm:prSet presAssocID="{A21D80A6-9F66-4D6B-A1B0-7219B176A847}" presName="compositeA" presStyleCnt="0"/>
      <dgm:spPr/>
    </dgm:pt>
    <dgm:pt modelId="{AEFA5135-7682-4AB5-BDF1-1CF6A7273C26}" type="pres">
      <dgm:prSet presAssocID="{A21D80A6-9F66-4D6B-A1B0-7219B176A847}" presName="textA" presStyleLbl="revTx" presStyleIdx="0" presStyleCnt="6" custScaleX="17149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1C89FD09-97FA-4528-9BD8-3C2529974790}" type="pres">
      <dgm:prSet presAssocID="{A21D80A6-9F66-4D6B-A1B0-7219B176A847}" presName="circleA" presStyleLbl="node1" presStyleIdx="0" presStyleCnt="6"/>
      <dgm:spPr/>
    </dgm:pt>
    <dgm:pt modelId="{8A23B7B1-B63B-4053-AD5F-44B6F0592B55}" type="pres">
      <dgm:prSet presAssocID="{A21D80A6-9F66-4D6B-A1B0-7219B176A847}" presName="spaceA" presStyleCnt="0"/>
      <dgm:spPr/>
    </dgm:pt>
    <dgm:pt modelId="{97E02493-8849-4A76-821D-DC9FCB120B59}" type="pres">
      <dgm:prSet presAssocID="{9281D657-D47A-43AC-A39D-A388C67E866D}" presName="space" presStyleCnt="0"/>
      <dgm:spPr/>
    </dgm:pt>
    <dgm:pt modelId="{F0CCB417-9D58-473D-B9D7-1CDF5693C6FA}" type="pres">
      <dgm:prSet presAssocID="{DD1A8811-3F94-4E86-AA5B-CB403A28DF98}" presName="compositeB" presStyleCnt="0"/>
      <dgm:spPr/>
    </dgm:pt>
    <dgm:pt modelId="{37063EA4-A924-415B-83D8-1C9A032B477F}" type="pres">
      <dgm:prSet presAssocID="{DD1A8811-3F94-4E86-AA5B-CB403A28DF98}" presName="textB" presStyleLbl="revTx" presStyleIdx="1" presStyleCnt="6" custScaleX="178839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B72927A-4F9F-4E7E-BDCC-BD51F77F0361}" type="pres">
      <dgm:prSet presAssocID="{DD1A8811-3F94-4E86-AA5B-CB403A28DF98}" presName="circleB" presStyleLbl="node1" presStyleIdx="1" presStyleCnt="6"/>
      <dgm:spPr/>
    </dgm:pt>
    <dgm:pt modelId="{C570DEAE-5B40-497B-945D-979653E1F9B7}" type="pres">
      <dgm:prSet presAssocID="{DD1A8811-3F94-4E86-AA5B-CB403A28DF98}" presName="spaceB" presStyleCnt="0"/>
      <dgm:spPr/>
    </dgm:pt>
    <dgm:pt modelId="{A7DB920E-1FFA-4ADB-9986-74C55A47D6AC}" type="pres">
      <dgm:prSet presAssocID="{00E42862-6B91-44CF-9DC1-2E8248F6351D}" presName="space" presStyleCnt="0"/>
      <dgm:spPr/>
    </dgm:pt>
    <dgm:pt modelId="{211ED2F3-8C58-4BAA-B37F-9752E2DD661A}" type="pres">
      <dgm:prSet presAssocID="{0B0FA4FD-ABE4-49D7-89CF-1193BEA87861}" presName="compositeA" presStyleCnt="0"/>
      <dgm:spPr/>
    </dgm:pt>
    <dgm:pt modelId="{167354F8-1085-40E8-8424-CD9C8E03158F}" type="pres">
      <dgm:prSet presAssocID="{0B0FA4FD-ABE4-49D7-89CF-1193BEA87861}" presName="textA" presStyleLbl="revTx" presStyleIdx="2" presStyleCnt="6" custScaleX="15954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FBEF450D-540E-4BA0-AECC-DE21AD663FA5}" type="pres">
      <dgm:prSet presAssocID="{0B0FA4FD-ABE4-49D7-89CF-1193BEA87861}" presName="circleA" presStyleLbl="node1" presStyleIdx="2" presStyleCnt="6"/>
      <dgm:spPr/>
    </dgm:pt>
    <dgm:pt modelId="{D5482A1D-C89D-4211-9AF3-867C89BB0939}" type="pres">
      <dgm:prSet presAssocID="{0B0FA4FD-ABE4-49D7-89CF-1193BEA87861}" presName="spaceA" presStyleCnt="0"/>
      <dgm:spPr/>
    </dgm:pt>
    <dgm:pt modelId="{EA13C907-AA24-4930-AC95-916394A129D5}" type="pres">
      <dgm:prSet presAssocID="{46E42955-6B0A-449F-88E9-3E669B5AB3A6}" presName="space" presStyleCnt="0"/>
      <dgm:spPr/>
    </dgm:pt>
    <dgm:pt modelId="{4D884CC6-DE95-4A6A-BFC2-8ADF5DAB97C5}" type="pres">
      <dgm:prSet presAssocID="{DAF2CEF1-D180-4024-B1A3-AAB2C4B7F2FD}" presName="compositeB" presStyleCnt="0"/>
      <dgm:spPr/>
    </dgm:pt>
    <dgm:pt modelId="{9896251C-BED3-4BCE-8022-A7B4190D7854}" type="pres">
      <dgm:prSet presAssocID="{DAF2CEF1-D180-4024-B1A3-AAB2C4B7F2FD}" presName="textB" presStyleLbl="revTx" presStyleIdx="3" presStyleCnt="6" custScaleX="21023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C9086BAF-7C2E-4563-9D97-E59D13A8395D}" type="pres">
      <dgm:prSet presAssocID="{DAF2CEF1-D180-4024-B1A3-AAB2C4B7F2FD}" presName="circleB" presStyleLbl="node1" presStyleIdx="3" presStyleCnt="6"/>
      <dgm:spPr/>
    </dgm:pt>
    <dgm:pt modelId="{4679F0B4-4EDA-4567-B1A3-DAB87EE865E8}" type="pres">
      <dgm:prSet presAssocID="{DAF2CEF1-D180-4024-B1A3-AAB2C4B7F2FD}" presName="spaceB" presStyleCnt="0"/>
      <dgm:spPr/>
    </dgm:pt>
    <dgm:pt modelId="{8973D217-1BED-45BF-9B14-4D721B80E025}" type="pres">
      <dgm:prSet presAssocID="{1965E697-C221-4670-91A4-E942DDF2A9A0}" presName="space" presStyleCnt="0"/>
      <dgm:spPr/>
    </dgm:pt>
    <dgm:pt modelId="{9E499546-8A27-4100-A6AE-8E0095C3D2D1}" type="pres">
      <dgm:prSet presAssocID="{B9A13B22-2389-4008-9A07-3D69DF40B861}" presName="compositeA" presStyleCnt="0"/>
      <dgm:spPr/>
    </dgm:pt>
    <dgm:pt modelId="{553B23FE-EBBF-4C5D-9272-91BA590928DE}" type="pres">
      <dgm:prSet presAssocID="{B9A13B22-2389-4008-9A07-3D69DF40B861}" presName="textA" presStyleLbl="revTx" presStyleIdx="4" presStyleCnt="6" custScaleX="227608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C4BE1DAB-A79D-4225-B916-B30C0796FD97}" type="pres">
      <dgm:prSet presAssocID="{B9A13B22-2389-4008-9A07-3D69DF40B861}" presName="circleA" presStyleLbl="node1" presStyleIdx="4" presStyleCnt="6"/>
      <dgm:spPr/>
    </dgm:pt>
    <dgm:pt modelId="{F98F61FE-13C7-4FD0-9879-040B1B25F904}" type="pres">
      <dgm:prSet presAssocID="{B9A13B22-2389-4008-9A07-3D69DF40B861}" presName="spaceA" presStyleCnt="0"/>
      <dgm:spPr/>
    </dgm:pt>
    <dgm:pt modelId="{AC4D23F8-3FFB-4169-9A93-31EC2138931E}" type="pres">
      <dgm:prSet presAssocID="{FAD99DCF-6922-497C-A0A4-318CAE9AE183}" presName="space" presStyleCnt="0"/>
      <dgm:spPr/>
    </dgm:pt>
    <dgm:pt modelId="{D8EAF2F4-D447-468B-8391-C09E42361A86}" type="pres">
      <dgm:prSet presAssocID="{59DB4329-0F03-45DE-846E-3CF1A23EB31C}" presName="compositeB" presStyleCnt="0"/>
      <dgm:spPr/>
    </dgm:pt>
    <dgm:pt modelId="{20E4A237-1F3D-4D73-BD91-98E9D8851375}" type="pres">
      <dgm:prSet presAssocID="{59DB4329-0F03-45DE-846E-3CF1A23EB31C}" presName="textB" presStyleLbl="revTx" presStyleIdx="5" presStyleCnt="6" custScaleX="19706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DA96698-B30A-442C-B767-534BBD5383E2}" type="pres">
      <dgm:prSet presAssocID="{59DB4329-0F03-45DE-846E-3CF1A23EB31C}" presName="circleB" presStyleLbl="node1" presStyleIdx="5" presStyleCnt="6"/>
      <dgm:spPr/>
    </dgm:pt>
    <dgm:pt modelId="{3F22FC7C-B59D-4A8C-8C73-1070CA3BC803}" type="pres">
      <dgm:prSet presAssocID="{59DB4329-0F03-45DE-846E-3CF1A23EB31C}" presName="spaceB" presStyleCnt="0"/>
      <dgm:spPr/>
    </dgm:pt>
  </dgm:ptLst>
  <dgm:cxnLst>
    <dgm:cxn modelId="{5A937D62-BC21-47A0-AB43-7E9D99314A37}" srcId="{A9134567-F772-44DF-93F2-264654672210}" destId="{0B0FA4FD-ABE4-49D7-89CF-1193BEA87861}" srcOrd="2" destOrd="0" parTransId="{94483F29-A7C7-4EF1-8791-815C0DA7DFAE}" sibTransId="{46E42955-6B0A-449F-88E9-3E669B5AB3A6}"/>
    <dgm:cxn modelId="{449516BA-B906-43B1-AD90-15B74B2705DB}" srcId="{A9134567-F772-44DF-93F2-264654672210}" destId="{A21D80A6-9F66-4D6B-A1B0-7219B176A847}" srcOrd="0" destOrd="0" parTransId="{18018A88-6D2F-4D0A-B774-E58CA89C3BED}" sibTransId="{9281D657-D47A-43AC-A39D-A388C67E866D}"/>
    <dgm:cxn modelId="{2FB7CEA7-6E3B-4D85-9814-1EFE22DFEA03}" srcId="{A9134567-F772-44DF-93F2-264654672210}" destId="{DD1A8811-3F94-4E86-AA5B-CB403A28DF98}" srcOrd="1" destOrd="0" parTransId="{D2DBDACE-99EB-446A-944E-F93040EEB0BC}" sibTransId="{00E42862-6B91-44CF-9DC1-2E8248F6351D}"/>
    <dgm:cxn modelId="{C20CEC69-F665-43EF-BA52-3449D13CFBAA}" type="presOf" srcId="{A9134567-F772-44DF-93F2-264654672210}" destId="{76649213-F13B-428B-8DF7-CD15DF749FAD}" srcOrd="0" destOrd="0" presId="urn:microsoft.com/office/officeart/2005/8/layout/hProcess11"/>
    <dgm:cxn modelId="{89EA9B76-0C79-48E0-9D91-33C9D452DBF3}" type="presOf" srcId="{DAF2CEF1-D180-4024-B1A3-AAB2C4B7F2FD}" destId="{9896251C-BED3-4BCE-8022-A7B4190D7854}" srcOrd="0" destOrd="0" presId="urn:microsoft.com/office/officeart/2005/8/layout/hProcess11"/>
    <dgm:cxn modelId="{20CB6356-8BFA-4EAC-9780-270F1B604CE2}" srcId="{A9134567-F772-44DF-93F2-264654672210}" destId="{DAF2CEF1-D180-4024-B1A3-AAB2C4B7F2FD}" srcOrd="3" destOrd="0" parTransId="{79B8A795-06A4-4293-AC72-A1F01DA640FD}" sibTransId="{1965E697-C221-4670-91A4-E942DDF2A9A0}"/>
    <dgm:cxn modelId="{450A4CB4-E664-4661-8467-3DBA0BE783E2}" srcId="{A9134567-F772-44DF-93F2-264654672210}" destId="{59DB4329-0F03-45DE-846E-3CF1A23EB31C}" srcOrd="5" destOrd="0" parTransId="{774A3DE0-DBF4-4455-B026-03694066F81B}" sibTransId="{A8EA896F-71D0-4392-89E3-1A10A4E20FD5}"/>
    <dgm:cxn modelId="{79BBD107-443D-4887-BD38-A6A45DA16AA1}" type="presOf" srcId="{0B0FA4FD-ABE4-49D7-89CF-1193BEA87861}" destId="{167354F8-1085-40E8-8424-CD9C8E03158F}" srcOrd="0" destOrd="0" presId="urn:microsoft.com/office/officeart/2005/8/layout/hProcess11"/>
    <dgm:cxn modelId="{21BFD8B1-6345-4CC8-8CF9-0A3EEB2BF49E}" type="presOf" srcId="{DD1A8811-3F94-4E86-AA5B-CB403A28DF98}" destId="{37063EA4-A924-415B-83D8-1C9A032B477F}" srcOrd="0" destOrd="0" presId="urn:microsoft.com/office/officeart/2005/8/layout/hProcess11"/>
    <dgm:cxn modelId="{F3DD9704-20C1-499A-84D7-1BEF5F412028}" srcId="{A9134567-F772-44DF-93F2-264654672210}" destId="{B9A13B22-2389-4008-9A07-3D69DF40B861}" srcOrd="4" destOrd="0" parTransId="{F4343A8F-E1A9-4744-881D-E5F33A58726E}" sibTransId="{FAD99DCF-6922-497C-A0A4-318CAE9AE183}"/>
    <dgm:cxn modelId="{424D9505-CDE6-4C65-9268-2BFD91142A67}" type="presOf" srcId="{B9A13B22-2389-4008-9A07-3D69DF40B861}" destId="{553B23FE-EBBF-4C5D-9272-91BA590928DE}" srcOrd="0" destOrd="0" presId="urn:microsoft.com/office/officeart/2005/8/layout/hProcess11"/>
    <dgm:cxn modelId="{D6ADB1AE-0567-47EE-B72B-9C2B214E64D0}" type="presOf" srcId="{59DB4329-0F03-45DE-846E-3CF1A23EB31C}" destId="{20E4A237-1F3D-4D73-BD91-98E9D8851375}" srcOrd="0" destOrd="0" presId="urn:microsoft.com/office/officeart/2005/8/layout/hProcess11"/>
    <dgm:cxn modelId="{D6B8CC11-2943-472B-B534-C7711954E05E}" type="presOf" srcId="{A21D80A6-9F66-4D6B-A1B0-7219B176A847}" destId="{AEFA5135-7682-4AB5-BDF1-1CF6A7273C26}" srcOrd="0" destOrd="0" presId="urn:microsoft.com/office/officeart/2005/8/layout/hProcess11"/>
    <dgm:cxn modelId="{2C156A45-75BA-44BB-92BC-361DC33CDB3B}" type="presParOf" srcId="{76649213-F13B-428B-8DF7-CD15DF749FAD}" destId="{7565A6B5-31D0-4F47-AEBA-A3770502C9E5}" srcOrd="0" destOrd="0" presId="urn:microsoft.com/office/officeart/2005/8/layout/hProcess11"/>
    <dgm:cxn modelId="{FE0783CB-93E2-4BD9-8AFA-D5C47902A4A2}" type="presParOf" srcId="{76649213-F13B-428B-8DF7-CD15DF749FAD}" destId="{E732A6A5-B397-4C6F-B1EE-F6E21FF008C0}" srcOrd="1" destOrd="0" presId="urn:microsoft.com/office/officeart/2005/8/layout/hProcess11"/>
    <dgm:cxn modelId="{F9A24EA4-0861-4662-9467-5F42768FFAD7}" type="presParOf" srcId="{E732A6A5-B397-4C6F-B1EE-F6E21FF008C0}" destId="{50EECFD9-1BA6-4059-85A6-697F640F9B98}" srcOrd="0" destOrd="0" presId="urn:microsoft.com/office/officeart/2005/8/layout/hProcess11"/>
    <dgm:cxn modelId="{AA770E62-03AA-4281-99A5-44B9043C2400}" type="presParOf" srcId="{50EECFD9-1BA6-4059-85A6-697F640F9B98}" destId="{AEFA5135-7682-4AB5-BDF1-1CF6A7273C26}" srcOrd="0" destOrd="0" presId="urn:microsoft.com/office/officeart/2005/8/layout/hProcess11"/>
    <dgm:cxn modelId="{6F34FDAB-66E0-409E-94FA-AD3676D75332}" type="presParOf" srcId="{50EECFD9-1BA6-4059-85A6-697F640F9B98}" destId="{1C89FD09-97FA-4528-9BD8-3C2529974790}" srcOrd="1" destOrd="0" presId="urn:microsoft.com/office/officeart/2005/8/layout/hProcess11"/>
    <dgm:cxn modelId="{CF04B658-7120-4F0D-9C7F-0FF777224029}" type="presParOf" srcId="{50EECFD9-1BA6-4059-85A6-697F640F9B98}" destId="{8A23B7B1-B63B-4053-AD5F-44B6F0592B55}" srcOrd="2" destOrd="0" presId="urn:microsoft.com/office/officeart/2005/8/layout/hProcess11"/>
    <dgm:cxn modelId="{C81445EF-5AD9-4BE0-A831-54C4AEDC9F70}" type="presParOf" srcId="{E732A6A5-B397-4C6F-B1EE-F6E21FF008C0}" destId="{97E02493-8849-4A76-821D-DC9FCB120B59}" srcOrd="1" destOrd="0" presId="urn:microsoft.com/office/officeart/2005/8/layout/hProcess11"/>
    <dgm:cxn modelId="{155F9168-532C-4BF2-A290-5117D426F5E8}" type="presParOf" srcId="{E732A6A5-B397-4C6F-B1EE-F6E21FF008C0}" destId="{F0CCB417-9D58-473D-B9D7-1CDF5693C6FA}" srcOrd="2" destOrd="0" presId="urn:microsoft.com/office/officeart/2005/8/layout/hProcess11"/>
    <dgm:cxn modelId="{A1141D48-20DE-49D9-B0DF-FE0CF47B04E6}" type="presParOf" srcId="{F0CCB417-9D58-473D-B9D7-1CDF5693C6FA}" destId="{37063EA4-A924-415B-83D8-1C9A032B477F}" srcOrd="0" destOrd="0" presId="urn:microsoft.com/office/officeart/2005/8/layout/hProcess11"/>
    <dgm:cxn modelId="{C919E987-AA66-40B5-A3F6-D0373C42A9D6}" type="presParOf" srcId="{F0CCB417-9D58-473D-B9D7-1CDF5693C6FA}" destId="{AB72927A-4F9F-4E7E-BDCC-BD51F77F0361}" srcOrd="1" destOrd="0" presId="urn:microsoft.com/office/officeart/2005/8/layout/hProcess11"/>
    <dgm:cxn modelId="{D8301B6B-E81C-4523-9D84-D65F623FD918}" type="presParOf" srcId="{F0CCB417-9D58-473D-B9D7-1CDF5693C6FA}" destId="{C570DEAE-5B40-497B-945D-979653E1F9B7}" srcOrd="2" destOrd="0" presId="urn:microsoft.com/office/officeart/2005/8/layout/hProcess11"/>
    <dgm:cxn modelId="{D17DC4F9-F1A8-4759-B144-43D2DEBC5E5C}" type="presParOf" srcId="{E732A6A5-B397-4C6F-B1EE-F6E21FF008C0}" destId="{A7DB920E-1FFA-4ADB-9986-74C55A47D6AC}" srcOrd="3" destOrd="0" presId="urn:microsoft.com/office/officeart/2005/8/layout/hProcess11"/>
    <dgm:cxn modelId="{38EB021A-0DB3-4383-A1F3-BCFD961613F5}" type="presParOf" srcId="{E732A6A5-B397-4C6F-B1EE-F6E21FF008C0}" destId="{211ED2F3-8C58-4BAA-B37F-9752E2DD661A}" srcOrd="4" destOrd="0" presId="urn:microsoft.com/office/officeart/2005/8/layout/hProcess11"/>
    <dgm:cxn modelId="{8DFC805A-72C7-4238-866D-A0BD488D9862}" type="presParOf" srcId="{211ED2F3-8C58-4BAA-B37F-9752E2DD661A}" destId="{167354F8-1085-40E8-8424-CD9C8E03158F}" srcOrd="0" destOrd="0" presId="urn:microsoft.com/office/officeart/2005/8/layout/hProcess11"/>
    <dgm:cxn modelId="{2CA6C0F2-3206-4371-BFCC-D6207B383BFB}" type="presParOf" srcId="{211ED2F3-8C58-4BAA-B37F-9752E2DD661A}" destId="{FBEF450D-540E-4BA0-AECC-DE21AD663FA5}" srcOrd="1" destOrd="0" presId="urn:microsoft.com/office/officeart/2005/8/layout/hProcess11"/>
    <dgm:cxn modelId="{4F29451E-E497-40CB-B924-FBB02428538E}" type="presParOf" srcId="{211ED2F3-8C58-4BAA-B37F-9752E2DD661A}" destId="{D5482A1D-C89D-4211-9AF3-867C89BB0939}" srcOrd="2" destOrd="0" presId="urn:microsoft.com/office/officeart/2005/8/layout/hProcess11"/>
    <dgm:cxn modelId="{8DF519EE-BBED-4199-9433-1359B588D0B7}" type="presParOf" srcId="{E732A6A5-B397-4C6F-B1EE-F6E21FF008C0}" destId="{EA13C907-AA24-4930-AC95-916394A129D5}" srcOrd="5" destOrd="0" presId="urn:microsoft.com/office/officeart/2005/8/layout/hProcess11"/>
    <dgm:cxn modelId="{7B9F4EE6-2A85-4BD8-B251-40F828A33385}" type="presParOf" srcId="{E732A6A5-B397-4C6F-B1EE-F6E21FF008C0}" destId="{4D884CC6-DE95-4A6A-BFC2-8ADF5DAB97C5}" srcOrd="6" destOrd="0" presId="urn:microsoft.com/office/officeart/2005/8/layout/hProcess11"/>
    <dgm:cxn modelId="{0A32C7BD-6459-46FC-8217-1C534EF5135A}" type="presParOf" srcId="{4D884CC6-DE95-4A6A-BFC2-8ADF5DAB97C5}" destId="{9896251C-BED3-4BCE-8022-A7B4190D7854}" srcOrd="0" destOrd="0" presId="urn:microsoft.com/office/officeart/2005/8/layout/hProcess11"/>
    <dgm:cxn modelId="{A942AC70-24E3-4AA2-B39C-59B2417E262E}" type="presParOf" srcId="{4D884CC6-DE95-4A6A-BFC2-8ADF5DAB97C5}" destId="{C9086BAF-7C2E-4563-9D97-E59D13A8395D}" srcOrd="1" destOrd="0" presId="urn:microsoft.com/office/officeart/2005/8/layout/hProcess11"/>
    <dgm:cxn modelId="{C136690C-6BAB-432B-876E-831D5DC3996B}" type="presParOf" srcId="{4D884CC6-DE95-4A6A-BFC2-8ADF5DAB97C5}" destId="{4679F0B4-4EDA-4567-B1A3-DAB87EE865E8}" srcOrd="2" destOrd="0" presId="urn:microsoft.com/office/officeart/2005/8/layout/hProcess11"/>
    <dgm:cxn modelId="{D6C3DCDE-C597-4F68-8962-5DD7B7D6F07C}" type="presParOf" srcId="{E732A6A5-B397-4C6F-B1EE-F6E21FF008C0}" destId="{8973D217-1BED-45BF-9B14-4D721B80E025}" srcOrd="7" destOrd="0" presId="urn:microsoft.com/office/officeart/2005/8/layout/hProcess11"/>
    <dgm:cxn modelId="{2F587182-F054-4156-8ADE-C4345ABBBE49}" type="presParOf" srcId="{E732A6A5-B397-4C6F-B1EE-F6E21FF008C0}" destId="{9E499546-8A27-4100-A6AE-8E0095C3D2D1}" srcOrd="8" destOrd="0" presId="urn:microsoft.com/office/officeart/2005/8/layout/hProcess11"/>
    <dgm:cxn modelId="{5466C165-62D9-429D-893B-A4169DEE12DC}" type="presParOf" srcId="{9E499546-8A27-4100-A6AE-8E0095C3D2D1}" destId="{553B23FE-EBBF-4C5D-9272-91BA590928DE}" srcOrd="0" destOrd="0" presId="urn:microsoft.com/office/officeart/2005/8/layout/hProcess11"/>
    <dgm:cxn modelId="{D6729422-405E-46FB-8E82-17521245AF87}" type="presParOf" srcId="{9E499546-8A27-4100-A6AE-8E0095C3D2D1}" destId="{C4BE1DAB-A79D-4225-B916-B30C0796FD97}" srcOrd="1" destOrd="0" presId="urn:microsoft.com/office/officeart/2005/8/layout/hProcess11"/>
    <dgm:cxn modelId="{E5AE66B7-36F9-40FD-A54B-60A594371613}" type="presParOf" srcId="{9E499546-8A27-4100-A6AE-8E0095C3D2D1}" destId="{F98F61FE-13C7-4FD0-9879-040B1B25F904}" srcOrd="2" destOrd="0" presId="urn:microsoft.com/office/officeart/2005/8/layout/hProcess11"/>
    <dgm:cxn modelId="{A130DEFE-74FF-4BEE-98AD-051CF0BFC761}" type="presParOf" srcId="{E732A6A5-B397-4C6F-B1EE-F6E21FF008C0}" destId="{AC4D23F8-3FFB-4169-9A93-31EC2138931E}" srcOrd="9" destOrd="0" presId="urn:microsoft.com/office/officeart/2005/8/layout/hProcess11"/>
    <dgm:cxn modelId="{FA2AC140-FC60-49C7-93CB-67EFE4805725}" type="presParOf" srcId="{E732A6A5-B397-4C6F-B1EE-F6E21FF008C0}" destId="{D8EAF2F4-D447-468B-8391-C09E42361A86}" srcOrd="10" destOrd="0" presId="urn:microsoft.com/office/officeart/2005/8/layout/hProcess11"/>
    <dgm:cxn modelId="{E4A15383-46CD-4266-9980-CC283C976760}" type="presParOf" srcId="{D8EAF2F4-D447-468B-8391-C09E42361A86}" destId="{20E4A237-1F3D-4D73-BD91-98E9D8851375}" srcOrd="0" destOrd="0" presId="urn:microsoft.com/office/officeart/2005/8/layout/hProcess11"/>
    <dgm:cxn modelId="{18E8AF02-2BDB-48E2-BF77-AEBC4FD7C81E}" type="presParOf" srcId="{D8EAF2F4-D447-468B-8391-C09E42361A86}" destId="{ADA96698-B30A-442C-B767-534BBD5383E2}" srcOrd="1" destOrd="0" presId="urn:microsoft.com/office/officeart/2005/8/layout/hProcess11"/>
    <dgm:cxn modelId="{845B0039-93F9-40A6-B146-840068F0A67B}" type="presParOf" srcId="{D8EAF2F4-D447-468B-8391-C09E42361A86}" destId="{3F22FC7C-B59D-4A8C-8C73-1070CA3BC803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AC4339-2610-4E40-819F-0203BA4DBAE2}">
      <dsp:nvSpPr>
        <dsp:cNvPr id="0" name=""/>
        <dsp:cNvSpPr/>
      </dsp:nvSpPr>
      <dsp:spPr>
        <a:xfrm rot="5400000">
          <a:off x="4240150" y="-2196676"/>
          <a:ext cx="69569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1900" b="1" kern="1200" dirty="0" smtClean="0"/>
            <a:t>SPECIFIC</a:t>
          </a:r>
          <a:r>
            <a:rPr lang="pt-PT" sz="1900" kern="1200" dirty="0" smtClean="0"/>
            <a:t> – Objectivos têm de ser específicos, detalharem o que é necessário fazer.</a:t>
          </a:r>
          <a:endParaRPr lang="pt-PT" sz="1900" kern="1200" dirty="0"/>
        </a:p>
      </dsp:txBody>
      <dsp:txXfrm rot="5400000">
        <a:off x="4240150" y="-2196676"/>
        <a:ext cx="695690" cy="5266944"/>
      </dsp:txXfrm>
    </dsp:sp>
    <dsp:sp modelId="{14816EEA-7A4C-43D7-B9A9-4103210FB663}">
      <dsp:nvSpPr>
        <dsp:cNvPr id="0" name=""/>
        <dsp:cNvSpPr/>
      </dsp:nvSpPr>
      <dsp:spPr>
        <a:xfrm>
          <a:off x="1008102" y="1988"/>
          <a:ext cx="946420" cy="869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4400" kern="1200" dirty="0" smtClean="0"/>
            <a:t>S</a:t>
          </a:r>
          <a:endParaRPr lang="pt-PT" sz="4400" kern="1200" dirty="0"/>
        </a:p>
      </dsp:txBody>
      <dsp:txXfrm>
        <a:off x="1008102" y="1988"/>
        <a:ext cx="946420" cy="869612"/>
      </dsp:txXfrm>
    </dsp:sp>
    <dsp:sp modelId="{0D1AE523-BEEC-4BA3-9F72-D2FA8E6C1990}">
      <dsp:nvSpPr>
        <dsp:cNvPr id="0" name=""/>
        <dsp:cNvSpPr/>
      </dsp:nvSpPr>
      <dsp:spPr>
        <a:xfrm rot="5400000">
          <a:off x="4240180" y="-1283583"/>
          <a:ext cx="69569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1900" b="1" kern="1200" dirty="0" smtClean="0"/>
            <a:t>MEASURABLE </a:t>
          </a:r>
          <a:r>
            <a:rPr lang="pt-PT" sz="1900" kern="1200" dirty="0" smtClean="0"/>
            <a:t>– Objectivos devem ser quantificáveis (medir o progresso).</a:t>
          </a:r>
          <a:endParaRPr lang="pt-PT" sz="1900" kern="1200" dirty="0"/>
        </a:p>
      </dsp:txBody>
      <dsp:txXfrm rot="5400000">
        <a:off x="4240180" y="-1283583"/>
        <a:ext cx="695690" cy="5266944"/>
      </dsp:txXfrm>
    </dsp:sp>
    <dsp:sp modelId="{18CDE41E-E9B1-40BA-983A-9D85030B8926}">
      <dsp:nvSpPr>
        <dsp:cNvPr id="0" name=""/>
        <dsp:cNvSpPr/>
      </dsp:nvSpPr>
      <dsp:spPr>
        <a:xfrm>
          <a:off x="1008102" y="915082"/>
          <a:ext cx="946450" cy="869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4400" kern="1200" dirty="0" smtClean="0"/>
            <a:t>M</a:t>
          </a:r>
          <a:endParaRPr lang="pt-PT" sz="4400" kern="1200" dirty="0"/>
        </a:p>
      </dsp:txBody>
      <dsp:txXfrm>
        <a:off x="1008102" y="915082"/>
        <a:ext cx="946450" cy="869612"/>
      </dsp:txXfrm>
    </dsp:sp>
    <dsp:sp modelId="{A20BFB52-06AD-4BE4-883C-6C9B89E206E9}">
      <dsp:nvSpPr>
        <dsp:cNvPr id="0" name=""/>
        <dsp:cNvSpPr/>
      </dsp:nvSpPr>
      <dsp:spPr>
        <a:xfrm rot="5400000">
          <a:off x="4240180" y="-370490"/>
          <a:ext cx="69569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1900" b="1" kern="1200" dirty="0" smtClean="0"/>
            <a:t>ATTAINABLE</a:t>
          </a:r>
          <a:r>
            <a:rPr lang="pt-PT" sz="1900" kern="1200" dirty="0" smtClean="0"/>
            <a:t> – Objectivos devem ser desafiantes, mas atingíveis.</a:t>
          </a:r>
          <a:endParaRPr lang="pt-PT" sz="1900" kern="1200" dirty="0"/>
        </a:p>
      </dsp:txBody>
      <dsp:txXfrm rot="5400000">
        <a:off x="4240180" y="-370490"/>
        <a:ext cx="695690" cy="5266944"/>
      </dsp:txXfrm>
    </dsp:sp>
    <dsp:sp modelId="{3DB0F0E0-4BF3-4C64-B40F-142391E38CF7}">
      <dsp:nvSpPr>
        <dsp:cNvPr id="0" name=""/>
        <dsp:cNvSpPr/>
      </dsp:nvSpPr>
      <dsp:spPr>
        <a:xfrm>
          <a:off x="1008102" y="1828175"/>
          <a:ext cx="946450" cy="869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4400" kern="1200" dirty="0" smtClean="0"/>
            <a:t>A</a:t>
          </a:r>
          <a:endParaRPr lang="pt-PT" sz="4400" kern="1200" dirty="0"/>
        </a:p>
      </dsp:txBody>
      <dsp:txXfrm>
        <a:off x="1008102" y="1828175"/>
        <a:ext cx="946450" cy="869612"/>
      </dsp:txXfrm>
    </dsp:sp>
    <dsp:sp modelId="{F99449D9-FB9B-424F-A476-FFEDB1AE752A}">
      <dsp:nvSpPr>
        <dsp:cNvPr id="0" name=""/>
        <dsp:cNvSpPr/>
      </dsp:nvSpPr>
      <dsp:spPr>
        <a:xfrm rot="5400000">
          <a:off x="4240180" y="542602"/>
          <a:ext cx="69569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1900" b="1" kern="1200" dirty="0" smtClean="0"/>
            <a:t>REWARDED</a:t>
          </a:r>
          <a:r>
            <a:rPr lang="pt-PT" sz="1900" kern="1200" dirty="0" smtClean="0"/>
            <a:t> – Se os objectivos forem atingidos, os colaboradores devem ser recompensados .</a:t>
          </a:r>
          <a:endParaRPr lang="pt-PT" sz="1900" kern="1200" dirty="0"/>
        </a:p>
      </dsp:txBody>
      <dsp:txXfrm rot="5400000">
        <a:off x="4240180" y="542602"/>
        <a:ext cx="695690" cy="5266944"/>
      </dsp:txXfrm>
    </dsp:sp>
    <dsp:sp modelId="{62730349-9B54-49CE-AF4B-13707DBAA269}">
      <dsp:nvSpPr>
        <dsp:cNvPr id="0" name=""/>
        <dsp:cNvSpPr/>
      </dsp:nvSpPr>
      <dsp:spPr>
        <a:xfrm>
          <a:off x="1008102" y="2741268"/>
          <a:ext cx="946450" cy="869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4400" kern="1200" dirty="0" smtClean="0"/>
            <a:t>R</a:t>
          </a:r>
          <a:endParaRPr lang="pt-PT" sz="4400" kern="1200" dirty="0"/>
        </a:p>
      </dsp:txBody>
      <dsp:txXfrm>
        <a:off x="1008102" y="2741268"/>
        <a:ext cx="946450" cy="869612"/>
      </dsp:txXfrm>
    </dsp:sp>
    <dsp:sp modelId="{51E88F5A-9D21-4376-82F2-75C230ED4CDA}">
      <dsp:nvSpPr>
        <dsp:cNvPr id="0" name=""/>
        <dsp:cNvSpPr/>
      </dsp:nvSpPr>
      <dsp:spPr>
        <a:xfrm rot="5400000">
          <a:off x="4240180" y="1455695"/>
          <a:ext cx="69569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1900" b="1" kern="1200" dirty="0" smtClean="0"/>
            <a:t>TIMED</a:t>
          </a:r>
          <a:r>
            <a:rPr lang="pt-PT" sz="1900" kern="1200" dirty="0" smtClean="0"/>
            <a:t> – Indicar prazo para a conclusão dos objectivos.</a:t>
          </a:r>
          <a:endParaRPr lang="pt-PT" sz="1900" kern="1200" dirty="0"/>
        </a:p>
      </dsp:txBody>
      <dsp:txXfrm rot="5400000">
        <a:off x="4240180" y="1455695"/>
        <a:ext cx="695690" cy="5266944"/>
      </dsp:txXfrm>
    </dsp:sp>
    <dsp:sp modelId="{A17963BF-E2E6-40FB-B9ED-D6BACA78FBBD}">
      <dsp:nvSpPr>
        <dsp:cNvPr id="0" name=""/>
        <dsp:cNvSpPr/>
      </dsp:nvSpPr>
      <dsp:spPr>
        <a:xfrm>
          <a:off x="1008102" y="3654361"/>
          <a:ext cx="946450" cy="869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4400" kern="1200" dirty="0" smtClean="0"/>
            <a:t>T</a:t>
          </a:r>
          <a:endParaRPr lang="pt-PT" sz="4400" kern="1200" dirty="0"/>
        </a:p>
      </dsp:txBody>
      <dsp:txXfrm>
        <a:off x="1008102" y="3654361"/>
        <a:ext cx="946450" cy="86961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565A6B5-31D0-4F47-AEBA-A3770502C9E5}">
      <dsp:nvSpPr>
        <dsp:cNvPr id="0" name=""/>
        <dsp:cNvSpPr/>
      </dsp:nvSpPr>
      <dsp:spPr>
        <a:xfrm>
          <a:off x="0" y="799288"/>
          <a:ext cx="9144000" cy="1065718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FA5135-7682-4AB5-BDF1-1CF6A7273C26}">
      <dsp:nvSpPr>
        <dsp:cNvPr id="0" name=""/>
        <dsp:cNvSpPr/>
      </dsp:nvSpPr>
      <dsp:spPr>
        <a:xfrm>
          <a:off x="1749" y="0"/>
          <a:ext cx="1205967" cy="1065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b="1" kern="1200" dirty="0" smtClean="0">
              <a:solidFill>
                <a:schemeClr val="tx2">
                  <a:lumMod val="75000"/>
                </a:schemeClr>
              </a:solidFill>
            </a:rPr>
            <a:t>Missão</a:t>
          </a:r>
          <a:endParaRPr lang="pt-PT" sz="16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749" y="0"/>
        <a:ext cx="1205967" cy="1065718"/>
      </dsp:txXfrm>
    </dsp:sp>
    <dsp:sp modelId="{1C89FD09-97FA-4528-9BD8-3C2529974790}">
      <dsp:nvSpPr>
        <dsp:cNvPr id="0" name=""/>
        <dsp:cNvSpPr/>
      </dsp:nvSpPr>
      <dsp:spPr>
        <a:xfrm>
          <a:off x="471519" y="1198933"/>
          <a:ext cx="266429" cy="2664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063EA4-A924-415B-83D8-1C9A032B477F}">
      <dsp:nvSpPr>
        <dsp:cNvPr id="0" name=""/>
        <dsp:cNvSpPr/>
      </dsp:nvSpPr>
      <dsp:spPr>
        <a:xfrm>
          <a:off x="1242878" y="1598577"/>
          <a:ext cx="1257618" cy="1065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b="1" kern="1200" dirty="0" smtClean="0">
              <a:solidFill>
                <a:schemeClr val="tx2">
                  <a:lumMod val="75000"/>
                </a:schemeClr>
              </a:solidFill>
            </a:rPr>
            <a:t>Objectivos</a:t>
          </a:r>
          <a:endParaRPr lang="pt-PT" sz="16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242878" y="1598577"/>
        <a:ext cx="1257618" cy="1065718"/>
      </dsp:txXfrm>
    </dsp:sp>
    <dsp:sp modelId="{AB72927A-4F9F-4E7E-BDCC-BD51F77F0361}">
      <dsp:nvSpPr>
        <dsp:cNvPr id="0" name=""/>
        <dsp:cNvSpPr/>
      </dsp:nvSpPr>
      <dsp:spPr>
        <a:xfrm>
          <a:off x="1738473" y="1198933"/>
          <a:ext cx="266429" cy="2664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7354F8-1085-40E8-8424-CD9C8E03158F}">
      <dsp:nvSpPr>
        <dsp:cNvPr id="0" name=""/>
        <dsp:cNvSpPr/>
      </dsp:nvSpPr>
      <dsp:spPr>
        <a:xfrm>
          <a:off x="2535658" y="0"/>
          <a:ext cx="1121948" cy="1065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b="1" kern="1200" dirty="0" smtClean="0">
              <a:solidFill>
                <a:schemeClr val="tx2">
                  <a:lumMod val="75000"/>
                </a:schemeClr>
              </a:solidFill>
            </a:rPr>
            <a:t>Acções</a:t>
          </a:r>
          <a:endParaRPr lang="pt-PT" sz="1200" kern="1200" dirty="0"/>
        </a:p>
      </dsp:txBody>
      <dsp:txXfrm>
        <a:off x="2535658" y="0"/>
        <a:ext cx="1121948" cy="1065718"/>
      </dsp:txXfrm>
    </dsp:sp>
    <dsp:sp modelId="{FBEF450D-540E-4BA0-AECC-DE21AD663FA5}">
      <dsp:nvSpPr>
        <dsp:cNvPr id="0" name=""/>
        <dsp:cNvSpPr/>
      </dsp:nvSpPr>
      <dsp:spPr>
        <a:xfrm>
          <a:off x="2963417" y="1198933"/>
          <a:ext cx="266429" cy="2664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96251C-BED3-4BCE-8022-A7B4190D7854}">
      <dsp:nvSpPr>
        <dsp:cNvPr id="0" name=""/>
        <dsp:cNvSpPr/>
      </dsp:nvSpPr>
      <dsp:spPr>
        <a:xfrm>
          <a:off x="3692766" y="1598577"/>
          <a:ext cx="1478399" cy="1065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500" b="1" kern="1200" dirty="0" smtClean="0">
              <a:solidFill>
                <a:schemeClr val="tx2">
                  <a:lumMod val="75000"/>
                </a:schemeClr>
              </a:solidFill>
            </a:rPr>
            <a:t>Comunicação</a:t>
          </a:r>
          <a:endParaRPr lang="pt-PT" sz="15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692766" y="1598577"/>
        <a:ext cx="1478399" cy="1065718"/>
      </dsp:txXfrm>
    </dsp:sp>
    <dsp:sp modelId="{C9086BAF-7C2E-4563-9D97-E59D13A8395D}">
      <dsp:nvSpPr>
        <dsp:cNvPr id="0" name=""/>
        <dsp:cNvSpPr/>
      </dsp:nvSpPr>
      <dsp:spPr>
        <a:xfrm>
          <a:off x="4298751" y="1198933"/>
          <a:ext cx="266429" cy="2664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3B23FE-EBBF-4C5D-9272-91BA590928DE}">
      <dsp:nvSpPr>
        <dsp:cNvPr id="0" name=""/>
        <dsp:cNvSpPr/>
      </dsp:nvSpPr>
      <dsp:spPr>
        <a:xfrm>
          <a:off x="5206327" y="0"/>
          <a:ext cx="1600568" cy="1065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b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500" b="1" kern="1200" dirty="0" smtClean="0">
              <a:solidFill>
                <a:schemeClr val="tx2">
                  <a:lumMod val="75000"/>
                </a:schemeClr>
              </a:solidFill>
            </a:rPr>
            <a:t>Implementação</a:t>
          </a:r>
          <a:r>
            <a:rPr lang="pt-PT" sz="1500" kern="1200" dirty="0" smtClean="0"/>
            <a:t> </a:t>
          </a:r>
          <a:endParaRPr lang="pt-PT" sz="1500" kern="1200" dirty="0"/>
        </a:p>
      </dsp:txBody>
      <dsp:txXfrm>
        <a:off x="5206327" y="0"/>
        <a:ext cx="1600568" cy="1065718"/>
      </dsp:txXfrm>
    </dsp:sp>
    <dsp:sp modelId="{C4BE1DAB-A79D-4225-B916-B30C0796FD97}">
      <dsp:nvSpPr>
        <dsp:cNvPr id="0" name=""/>
        <dsp:cNvSpPr/>
      </dsp:nvSpPr>
      <dsp:spPr>
        <a:xfrm>
          <a:off x="5873396" y="1198933"/>
          <a:ext cx="266429" cy="2664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E4A237-1F3D-4D73-BD91-98E9D8851375}">
      <dsp:nvSpPr>
        <dsp:cNvPr id="0" name=""/>
        <dsp:cNvSpPr/>
      </dsp:nvSpPr>
      <dsp:spPr>
        <a:xfrm>
          <a:off x="6842056" y="1598577"/>
          <a:ext cx="1385793" cy="1065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500" b="1" kern="1200" dirty="0" smtClean="0">
              <a:solidFill>
                <a:schemeClr val="tx2">
                  <a:lumMod val="75000"/>
                </a:schemeClr>
              </a:solidFill>
            </a:rPr>
            <a:t>Monitorização</a:t>
          </a:r>
          <a:endParaRPr lang="pt-PT" sz="15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6842056" y="1598577"/>
        <a:ext cx="1385793" cy="1065718"/>
      </dsp:txXfrm>
    </dsp:sp>
    <dsp:sp modelId="{ADA96698-B30A-442C-B767-534BBD5383E2}">
      <dsp:nvSpPr>
        <dsp:cNvPr id="0" name=""/>
        <dsp:cNvSpPr/>
      </dsp:nvSpPr>
      <dsp:spPr>
        <a:xfrm>
          <a:off x="7401738" y="1198933"/>
          <a:ext cx="266429" cy="2664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7D28CA-B461-4B42-9847-E188EBE947CD}" type="datetimeFigureOut">
              <a:rPr lang="pt-PT" smtClean="0"/>
              <a:pPr/>
              <a:t>28-10-2011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293666-9922-4C2B-9E08-7E8A79A9070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Motivar as pessoas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todos os</a:t>
            </a:r>
            <a:r>
              <a:rPr lang="pt-P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colaboradores</a:t>
            </a: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souberem o propósito da actividade e como contribuir através das suas tarefas, trabalham de forma mais eficaz. Pessoas gostam de saber que as suas tarefas contribuem para o todo.</a:t>
            </a:r>
            <a:r>
              <a:rPr lang="pt-P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pt-PT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93666-9922-4C2B-9E08-7E8A79A90701}" type="slidenum">
              <a:rPr lang="pt-PT" smtClean="0"/>
              <a:pPr/>
              <a:t>6</a:t>
            </a:fld>
            <a:endParaRPr lang="pt-P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Se for um projecto pequeno, </a:t>
            </a:r>
            <a:r>
              <a:rPr lang="pt-PT" baseline="0" dirty="0" smtClean="0"/>
              <a:t>ex: um clube – listar tarefas e dividi-las pelos seus membros;</a:t>
            </a:r>
          </a:p>
          <a:p>
            <a:r>
              <a:rPr lang="pt-PT" dirty="0" smtClean="0"/>
              <a:t>Se for um projecto</a:t>
            </a:r>
            <a:r>
              <a:rPr lang="pt-PT" baseline="0" dirty="0" smtClean="0"/>
              <a:t> grande, ex: </a:t>
            </a:r>
            <a:r>
              <a:rPr lang="pt-PT" dirty="0" smtClean="0"/>
              <a:t>Ford, na construção de um carro novo</a:t>
            </a:r>
            <a:r>
              <a:rPr lang="pt-PT" baseline="0" dirty="0" smtClean="0"/>
              <a:t> na China, muito complexo.</a:t>
            </a:r>
            <a:r>
              <a:rPr lang="pt-PT" dirty="0" smtClean="0"/>
              <a:t> 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93666-9922-4C2B-9E08-7E8A79A90701}" type="slidenum">
              <a:rPr lang="pt-PT" smtClean="0"/>
              <a:pPr/>
              <a:t>17</a:t>
            </a:fld>
            <a:endParaRPr lang="pt-P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Ex:</a:t>
            </a:r>
          </a:p>
          <a:p>
            <a:r>
              <a:rPr lang="pt-PT" dirty="0" smtClean="0"/>
              <a:t>Se o objectivo é o lançamento de um novo produto, o plano deve identificar:</a:t>
            </a:r>
          </a:p>
          <a:p>
            <a:r>
              <a:rPr lang="pt-PT" dirty="0" smtClean="0"/>
              <a:t>Estrutura: que partes da organização vão ser envolvidas</a:t>
            </a:r>
          </a:p>
          <a:p>
            <a:r>
              <a:rPr lang="pt-PT" dirty="0" smtClean="0"/>
              <a:t>Financeiro: qual</a:t>
            </a:r>
            <a:r>
              <a:rPr lang="pt-PT" baseline="0" dirty="0" smtClean="0"/>
              <a:t> o investimento necessário</a:t>
            </a:r>
          </a:p>
          <a:p>
            <a:r>
              <a:rPr lang="pt-PT" baseline="0" dirty="0" smtClean="0"/>
              <a:t>Processo negócio: adaptar a produção às linhas existentes</a:t>
            </a:r>
          </a:p>
          <a:p>
            <a:r>
              <a:rPr lang="pt-PT" baseline="0" dirty="0" smtClean="0"/>
              <a:t>Pessoas/ RH: que pessoas envolvidas/ necessidades formação</a:t>
            </a:r>
          </a:p>
          <a:p>
            <a:r>
              <a:rPr lang="pt-PT" baseline="0" dirty="0" smtClean="0"/>
              <a:t>…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93666-9922-4C2B-9E08-7E8A79A90701}" type="slidenum">
              <a:rPr lang="pt-PT" smtClean="0"/>
              <a:pPr/>
              <a:t>18</a:t>
            </a:fld>
            <a:endParaRPr lang="pt-P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Ao depararem-se com alguns obstáculos</a:t>
            </a:r>
            <a:r>
              <a:rPr lang="pt-PT" baseline="0" dirty="0" smtClean="0"/>
              <a:t> podem perceber que determinados pressupostos estavam errados/ mal construídos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93666-9922-4C2B-9E08-7E8A79A90701}" type="slidenum">
              <a:rPr lang="pt-PT" smtClean="0"/>
              <a:pPr/>
              <a:t>19</a:t>
            </a:fld>
            <a:endParaRPr lang="pt-P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93666-9922-4C2B-9E08-7E8A79A90701}" type="slidenum">
              <a:rPr lang="pt-PT" smtClean="0"/>
              <a:pPr/>
              <a:t>20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30000"/>
              </a:spcBef>
              <a:defRPr/>
            </a:pPr>
            <a:r>
              <a:rPr lang="pt-PT" dirty="0" smtClean="0"/>
              <a:t>Os benefícios do planeamento central têm sido defendidos (</a:t>
            </a:r>
            <a:r>
              <a:rPr lang="pt-PT" dirty="0" err="1" smtClean="0"/>
              <a:t>Ansoff</a:t>
            </a:r>
            <a:r>
              <a:rPr lang="pt-PT" dirty="0" smtClean="0"/>
              <a:t>, 1965) porque permite coordenar</a:t>
            </a:r>
            <a:r>
              <a:rPr lang="pt-PT" baseline="0" dirty="0" smtClean="0"/>
              <a:t> acções e incentivar pensamentos estratégicos. 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pt-PT" baseline="0" dirty="0" smtClean="0"/>
              <a:t>Os planos vão ficando cada vez mais pormenorizados à medida que se desce na organização, para funções mais operacionais.</a:t>
            </a:r>
            <a:endParaRPr lang="pt-PT" baseline="0" dirty="0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93666-9922-4C2B-9E08-7E8A79A90701}" type="slidenum">
              <a:rPr lang="pt-PT" smtClean="0"/>
              <a:pPr/>
              <a:t>7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93666-9922-4C2B-9E08-7E8A79A90701}" type="slidenum">
              <a:rPr lang="pt-PT" smtClean="0"/>
              <a:pPr/>
              <a:t>8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Processo de planeamento</a:t>
            </a:r>
            <a:endParaRPr lang="pt-PT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processo de planeamento refere-se ao modo como o plano é produzido – é desenvolvido a partir do topo da organização ou a partir da base? Com que frequência é revisitado? </a:t>
            </a:r>
          </a:p>
          <a:p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sistema de planeamento da organização organiza e coordena as actividades dos que estão envolvidos no processo de planeamento. </a:t>
            </a:r>
          </a:p>
          <a:p>
            <a:r>
              <a:rPr lang="pt-P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Quem está envolvido na criação do plano</a:t>
            </a: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 2 perspectivas – a) defende que seja criado por um grupo de especialistas, responsável por produzir planos. B) defendem que a qualidade do </a:t>
            </a: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plano</a:t>
            </a: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especialmente da sua implementação vai depender da participação de pessoas familiarizadas com as condições locais, às quais irão reportar o plano.</a:t>
            </a:r>
          </a:p>
          <a:p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Outra discussão: Abordagem racional no planeamento; ou uma abordagem baseada numa lógica de aprendizagem ou incremental – esta última defende que quando as empresas se encontram num contexto dinâmico, os planos devem ser essencialmente temporários e provisórios, para que os gestores possam adaptar os planos de forma a acompanhar as mudanças de circunstâncias – plano desenhado tendo em conta a nova informação e a frequente interacção de um leque vasto de participantes.</a:t>
            </a:r>
          </a:p>
          <a:p>
            <a:r>
              <a:rPr lang="pt-PT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Fig.</a:t>
            </a:r>
            <a:r>
              <a:rPr lang="pt-P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6.3 – As 7 tarefas interactivas na gestão de um plano</a:t>
            </a:r>
            <a:endParaRPr lang="pt-PT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Recolha </a:t>
            </a: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informação</a:t>
            </a:r>
          </a:p>
          <a:p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Desenvolver a missão</a:t>
            </a:r>
          </a:p>
          <a:p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Desenvolver a missão</a:t>
            </a:r>
          </a:p>
          <a:p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Estabelecer metas e objectivos</a:t>
            </a:r>
          </a:p>
          <a:p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Identificar acções e alocar recursos</a:t>
            </a:r>
          </a:p>
          <a:p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Implementar planos</a:t>
            </a:r>
          </a:p>
          <a:p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Monitorizar progresso</a:t>
            </a:r>
          </a:p>
          <a:p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Avaliar resultados</a:t>
            </a: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93666-9922-4C2B-9E08-7E8A79A90701}" type="slidenum">
              <a:rPr lang="pt-PT" smtClean="0"/>
              <a:pPr/>
              <a:t>9</a:t>
            </a:fld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Fontes </a:t>
            </a:r>
            <a:r>
              <a:rPr lang="pt-P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internas</a:t>
            </a: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dados de clientes recolhidos através de cartões de fidelidade (permite aos retalhistas/ vendedores rastrear os padrões de compra de cada cliente e mapeá-los, cruzando-os com a informação pessoal da base de dados, recolhida quando os clientes preenchem o cartão. A empresa </a:t>
            </a:r>
            <a:r>
              <a:rPr lang="pt-P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Tesco</a:t>
            </a: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é especialista em analisar os dados dos clientes, permitindo-lhes  predizer as prováveis procuras, especialmente para novos produtos. </a:t>
            </a:r>
          </a:p>
          <a:p>
            <a:r>
              <a:rPr lang="pt-P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Fontes externas</a:t>
            </a: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Públicas - estatísticas económicas e demográficas (censos)privados (</a:t>
            </a:r>
            <a:r>
              <a:rPr lang="pt-P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market</a:t>
            </a: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t-P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research</a:t>
            </a: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pesquisa de mercado sobre modelos de compra individuais, atitudes relativas a uma empresa específica, nomes de marcas, satisfação com produtos e serviços.  Algumas empresas utilizam ainda </a:t>
            </a:r>
            <a:r>
              <a:rPr lang="pt-P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focus</a:t>
            </a: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t-P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groupo</a:t>
            </a: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para testar, por exemplo, a reacção dos consumidores a novos produtos.</a:t>
            </a: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93666-9922-4C2B-9E08-7E8A79A90701}" type="slidenum">
              <a:rPr lang="pt-PT" smtClean="0"/>
              <a:pPr/>
              <a:t>10</a:t>
            </a:fld>
            <a:endParaRPr lang="pt-P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Dada </a:t>
            </a: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diversidade e complexidade do ambiente organizacional, é fácil </a:t>
            </a: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termos </a:t>
            </a: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muita informação. Os gestores têm de seleccionar a informação que de facto é crítica para o seu negócio.</a:t>
            </a: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93666-9922-4C2B-9E08-7E8A79A90701}" type="slidenum">
              <a:rPr lang="pt-PT" smtClean="0"/>
              <a:pPr/>
              <a:t>11</a:t>
            </a:fld>
            <a:endParaRPr lang="pt-P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Hierarquia objectivos – os gestores dos diferentes áreas, vão</a:t>
            </a:r>
            <a:r>
              <a:rPr lang="pt-PT" baseline="0" dirty="0" smtClean="0"/>
              <a:t> desenvolver acções, para irem de encontro ao objectivo principal da empresa. 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93666-9922-4C2B-9E08-7E8A79A90701}" type="slidenum">
              <a:rPr lang="pt-PT" smtClean="0"/>
              <a:pPr/>
              <a:t>13</a:t>
            </a:fld>
            <a:endParaRPr lang="pt-P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baseline="0" dirty="0" err="1" smtClean="0"/>
              <a:t>Fig.</a:t>
            </a:r>
            <a:r>
              <a:rPr lang="pt-PT" baseline="0" dirty="0" smtClean="0"/>
              <a:t> 6.4 ilustra o plano de expansão para o Japão. Para cumprirem plano de expansão na </a:t>
            </a:r>
            <a:r>
              <a:rPr lang="pt-PT" baseline="0" dirty="0" smtClean="0"/>
              <a:t>Ásia </a:t>
            </a:r>
            <a:r>
              <a:rPr lang="pt-PT" baseline="0" dirty="0" smtClean="0"/>
              <a:t>– abrir diversa lojas. Começar pelo Japão. Os gestores foram desenvolvendo aos pouco  planos </a:t>
            </a:r>
            <a:r>
              <a:rPr lang="pt-PT" baseline="0" dirty="0" smtClean="0"/>
              <a:t>mais </a:t>
            </a:r>
            <a:r>
              <a:rPr lang="pt-PT" baseline="0" dirty="0" smtClean="0"/>
              <a:t>detalhados , de forma a obterem sucesso. </a:t>
            </a:r>
          </a:p>
          <a:p>
            <a:r>
              <a:rPr lang="pt-PT" baseline="0" dirty="0" smtClean="0"/>
              <a:t>Os planos têm de ser flexíveis, pois não há como saber/ prever quais as mudanças entre o desenho do plano e a sua realização. Gestores muitas vezes estão firmemente comprometidos com os objectivos de alto nível, mas deixam </a:t>
            </a:r>
            <a:r>
              <a:rPr lang="pt-PT" baseline="0" dirty="0" smtClean="0"/>
              <a:t>ao </a:t>
            </a:r>
            <a:r>
              <a:rPr lang="pt-PT" baseline="0" dirty="0" smtClean="0"/>
              <a:t>staff mais espaço para objectivos directivos – nos planos de baixo nível – podem chegar ao objectivo através de diversos caminhos.</a:t>
            </a:r>
            <a:endParaRPr lang="pt-PT" dirty="0" smtClean="0"/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93666-9922-4C2B-9E08-7E8A79A90701}" type="slidenum">
              <a:rPr lang="pt-PT" smtClean="0"/>
              <a:pPr/>
              <a:t>14</a:t>
            </a:fld>
            <a:endParaRPr lang="pt-P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Objectivos </a:t>
            </a:r>
            <a:r>
              <a:rPr lang="pt-PT" dirty="0" smtClean="0"/>
              <a:t>assegurar são motivacionais</a:t>
            </a:r>
          </a:p>
          <a:p>
            <a:r>
              <a:rPr lang="pt-PT" dirty="0" err="1" smtClean="0"/>
              <a:t>Locke</a:t>
            </a:r>
            <a:r>
              <a:rPr lang="pt-PT" dirty="0" smtClean="0"/>
              <a:t> e </a:t>
            </a:r>
            <a:r>
              <a:rPr lang="pt-PT" dirty="0" err="1" smtClean="0"/>
              <a:t>Latham</a:t>
            </a:r>
            <a:r>
              <a:rPr lang="pt-PT" dirty="0" smtClean="0"/>
              <a:t> (2002) - difícil, específicas, feedback, participativa</a:t>
            </a: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93666-9922-4C2B-9E08-7E8A79A90701}" type="slidenum">
              <a:rPr lang="pt-PT" smtClean="0"/>
              <a:pPr/>
              <a:t>16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C870-576F-4EA5-AA2C-4760470D62AB}" type="datetimeFigureOut">
              <a:rPr lang="pt-PT" smtClean="0"/>
              <a:pPr/>
              <a:t>28-10-2011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2F78-6E9B-4344-AE79-F2A78473302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C870-576F-4EA5-AA2C-4760470D62AB}" type="datetimeFigureOut">
              <a:rPr lang="pt-PT" smtClean="0"/>
              <a:pPr/>
              <a:t>28-10-2011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2F78-6E9B-4344-AE79-F2A78473302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C870-576F-4EA5-AA2C-4760470D62AB}" type="datetimeFigureOut">
              <a:rPr lang="pt-PT" smtClean="0"/>
              <a:pPr/>
              <a:t>28-10-2011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2F78-6E9B-4344-AE79-F2A78473302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C870-576F-4EA5-AA2C-4760470D62AB}" type="datetimeFigureOut">
              <a:rPr lang="pt-PT" smtClean="0"/>
              <a:pPr/>
              <a:t>28-10-2011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2F78-6E9B-4344-AE79-F2A78473302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C870-576F-4EA5-AA2C-4760470D62AB}" type="datetimeFigureOut">
              <a:rPr lang="pt-PT" smtClean="0"/>
              <a:pPr/>
              <a:t>28-10-2011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2F78-6E9B-4344-AE79-F2A78473302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C870-576F-4EA5-AA2C-4760470D62AB}" type="datetimeFigureOut">
              <a:rPr lang="pt-PT" smtClean="0"/>
              <a:pPr/>
              <a:t>28-10-2011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2F78-6E9B-4344-AE79-F2A78473302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C870-576F-4EA5-AA2C-4760470D62AB}" type="datetimeFigureOut">
              <a:rPr lang="pt-PT" smtClean="0"/>
              <a:pPr/>
              <a:t>28-10-2011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2F78-6E9B-4344-AE79-F2A78473302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C870-576F-4EA5-AA2C-4760470D62AB}" type="datetimeFigureOut">
              <a:rPr lang="pt-PT" smtClean="0"/>
              <a:pPr/>
              <a:t>28-10-2011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2F78-6E9B-4344-AE79-F2A78473302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C870-576F-4EA5-AA2C-4760470D62AB}" type="datetimeFigureOut">
              <a:rPr lang="pt-PT" smtClean="0"/>
              <a:pPr/>
              <a:t>28-10-2011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2F78-6E9B-4344-AE79-F2A78473302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C870-576F-4EA5-AA2C-4760470D62AB}" type="datetimeFigureOut">
              <a:rPr lang="pt-PT" smtClean="0"/>
              <a:pPr/>
              <a:t>28-10-2011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2F78-6E9B-4344-AE79-F2A78473302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C870-576F-4EA5-AA2C-4760470D62AB}" type="datetimeFigureOut">
              <a:rPr lang="pt-PT" smtClean="0"/>
              <a:pPr/>
              <a:t>28-10-2011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2F78-6E9B-4344-AE79-F2A78473302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0C870-576F-4EA5-AA2C-4760470D62AB}" type="datetimeFigureOut">
              <a:rPr lang="pt-PT" smtClean="0"/>
              <a:pPr/>
              <a:t>28-10-2011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12F78-6E9B-4344-AE79-F2A78473302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dirty="0" smtClean="0"/>
              <a:t>Planeamento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Tânia Rodrigues Ribeiro</a:t>
            </a:r>
          </a:p>
          <a:p>
            <a:r>
              <a:rPr lang="pt-PT" dirty="0" smtClean="0"/>
              <a:t>ISCTE-IUL</a:t>
            </a:r>
            <a:endParaRPr lang="pt-P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1. Recolha </a:t>
            </a: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de informação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pt-PT" dirty="0" smtClean="0"/>
          </a:p>
          <a:p>
            <a:pPr>
              <a:buNone/>
            </a:pPr>
            <a:r>
              <a:rPr lang="pt-PT" dirty="0" smtClean="0"/>
              <a:t>Qualquer </a:t>
            </a:r>
            <a:r>
              <a:rPr lang="pt-PT" dirty="0"/>
              <a:t>plano depende da informação que se consegue utilizar para guiar as escolhas na construção do plano. </a:t>
            </a:r>
            <a:endParaRPr lang="pt-PT" dirty="0" smtClean="0"/>
          </a:p>
          <a:p>
            <a:pPr>
              <a:buNone/>
            </a:pPr>
            <a:endParaRPr lang="pt-PT" dirty="0"/>
          </a:p>
          <a:p>
            <a:r>
              <a:rPr lang="pt-PT" dirty="0" smtClean="0"/>
              <a:t>A</a:t>
            </a:r>
            <a:r>
              <a:rPr lang="pt-PT" dirty="0" smtClean="0"/>
              <a:t> informação pode ser:</a:t>
            </a:r>
            <a:endParaRPr lang="pt-PT" dirty="0"/>
          </a:p>
          <a:p>
            <a:pPr lvl="1"/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Informal</a:t>
            </a:r>
            <a:r>
              <a:rPr lang="pt-PT" dirty="0" smtClean="0"/>
              <a:t> </a:t>
            </a:r>
            <a:r>
              <a:rPr lang="pt-PT" dirty="0"/>
              <a:t>- obtida através de encontros casuais com colegas, concorrentes </a:t>
            </a:r>
            <a:r>
              <a:rPr lang="pt-PT" dirty="0" smtClean="0"/>
              <a:t>ou clientes. </a:t>
            </a:r>
            <a:endParaRPr lang="pt-PT" dirty="0"/>
          </a:p>
          <a:p>
            <a:pPr lvl="1"/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Formal</a:t>
            </a:r>
            <a:r>
              <a:rPr lang="pt-PT" dirty="0" smtClean="0"/>
              <a:t> - </a:t>
            </a:r>
            <a:r>
              <a:rPr lang="pt-PT" dirty="0"/>
              <a:t>análises económicas e das tendências de mercado. </a:t>
            </a:r>
            <a:endParaRPr lang="pt-PT" dirty="0" smtClean="0"/>
          </a:p>
          <a:p>
            <a:pPr lvl="1"/>
            <a:endParaRPr lang="pt-PT" dirty="0"/>
          </a:p>
          <a:p>
            <a:r>
              <a:rPr lang="pt-PT" dirty="0" smtClean="0"/>
              <a:t>Planeamento começa com base na informação recolhida no:</a:t>
            </a:r>
          </a:p>
          <a:p>
            <a:pPr lvl="1"/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Ambiente </a:t>
            </a:r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competitivo </a:t>
            </a:r>
            <a:r>
              <a:rPr lang="pt-PT" dirty="0" smtClean="0"/>
              <a:t>(micro) – </a:t>
            </a:r>
            <a:r>
              <a:rPr lang="pt-PT" dirty="0" smtClean="0"/>
              <a:t>análise das cinco forças  de Porter</a:t>
            </a:r>
          </a:p>
          <a:p>
            <a:pPr lvl="1"/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Ambiente geral </a:t>
            </a:r>
            <a:r>
              <a:rPr lang="pt-PT" dirty="0" smtClean="0"/>
              <a:t>(macro) - </a:t>
            </a:r>
            <a:r>
              <a:rPr lang="pt-PT" dirty="0" smtClean="0"/>
              <a:t>análise </a:t>
            </a:r>
            <a:r>
              <a:rPr lang="pt-PT" dirty="0" smtClean="0"/>
              <a:t>PESTEL</a:t>
            </a:r>
          </a:p>
          <a:p>
            <a:pPr lvl="1"/>
            <a:endParaRPr lang="pt-PT" dirty="0" smtClean="0"/>
          </a:p>
          <a:p>
            <a:r>
              <a:rPr lang="pt-PT" dirty="0" smtClean="0"/>
              <a:t>As fontes podem ser:</a:t>
            </a:r>
          </a:p>
          <a:p>
            <a:pPr lvl="1"/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fontes internas - </a:t>
            </a:r>
            <a:r>
              <a:rPr lang="pt-PT" dirty="0" smtClean="0"/>
              <a:t>Dados </a:t>
            </a:r>
            <a:r>
              <a:rPr lang="pt-PT" dirty="0" smtClean="0"/>
              <a:t>de clientes de cartões de fidelidade </a:t>
            </a:r>
            <a:r>
              <a:rPr lang="pt-PT" dirty="0" smtClean="0"/>
              <a:t>(padrões compra)</a:t>
            </a:r>
            <a:endParaRPr lang="pt-PT" dirty="0" smtClean="0"/>
          </a:p>
          <a:p>
            <a:pPr lvl="1"/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fontes </a:t>
            </a:r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externas </a:t>
            </a:r>
            <a:r>
              <a:rPr lang="pt-PT" dirty="0" smtClean="0"/>
              <a:t>- Público </a:t>
            </a:r>
            <a:r>
              <a:rPr lang="pt-PT" dirty="0" smtClean="0"/>
              <a:t>(censo/ estatísticas ) e privados (pesquisa de mercado ou </a:t>
            </a:r>
            <a:r>
              <a:rPr lang="pt-PT" dirty="0" err="1" smtClean="0"/>
              <a:t>focus</a:t>
            </a:r>
            <a:r>
              <a:rPr lang="pt-PT" dirty="0" smtClean="0"/>
              <a:t> </a:t>
            </a:r>
            <a:r>
              <a:rPr lang="pt-PT" dirty="0" err="1" smtClean="0"/>
              <a:t>group</a:t>
            </a:r>
            <a:r>
              <a:rPr lang="pt-PT" dirty="0" smtClean="0"/>
              <a:t>)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pt-PT" dirty="0" smtClean="0"/>
              <a:t>Análise SWOT</a:t>
            </a:r>
            <a:endParaRPr lang="pt-PT" dirty="0"/>
          </a:p>
        </p:txBody>
      </p:sp>
      <p:pic>
        <p:nvPicPr>
          <p:cNvPr id="4" name="Marcador de Posição de Conteúdo 3" descr="SWOT_analysis_example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419872" y="1556792"/>
            <a:ext cx="4752528" cy="4880018"/>
          </a:xfrm>
        </p:spPr>
      </p:pic>
      <p:sp>
        <p:nvSpPr>
          <p:cNvPr id="5" name="CaixaDeTexto 4"/>
          <p:cNvSpPr txBox="1"/>
          <p:nvPr/>
        </p:nvSpPr>
        <p:spPr>
          <a:xfrm>
            <a:off x="0" y="1225689"/>
            <a:ext cx="2411760" cy="563231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pt-PT" dirty="0"/>
          </a:p>
          <a:p>
            <a:r>
              <a:rPr lang="pt-PT" dirty="0" smtClean="0"/>
              <a:t>Combina a análise dos </a:t>
            </a:r>
            <a:r>
              <a:rPr lang="pt-PT" b="1" dirty="0" smtClean="0"/>
              <a:t>factores internos </a:t>
            </a:r>
            <a:r>
              <a:rPr lang="pt-PT" dirty="0" smtClean="0"/>
              <a:t>-  </a:t>
            </a:r>
            <a:r>
              <a:rPr lang="pt-PT" dirty="0" smtClean="0"/>
              <a:t>F</a:t>
            </a:r>
            <a:r>
              <a:rPr lang="pt-PT" dirty="0" smtClean="0"/>
              <a:t>orças </a:t>
            </a:r>
            <a:r>
              <a:rPr lang="pt-PT" dirty="0" smtClean="0"/>
              <a:t>e </a:t>
            </a:r>
            <a:r>
              <a:rPr lang="pt-PT" dirty="0" smtClean="0"/>
              <a:t>F</a:t>
            </a:r>
            <a:r>
              <a:rPr lang="pt-PT" dirty="0" smtClean="0"/>
              <a:t>raquezas, com a análise </a:t>
            </a:r>
            <a:r>
              <a:rPr lang="pt-PT" b="1" dirty="0" smtClean="0"/>
              <a:t>dos factores externos</a:t>
            </a:r>
            <a:r>
              <a:rPr lang="pt-PT" dirty="0" smtClean="0"/>
              <a:t> - Oportunidades </a:t>
            </a:r>
            <a:r>
              <a:rPr lang="pt-PT" dirty="0" smtClean="0"/>
              <a:t>e </a:t>
            </a:r>
            <a:r>
              <a:rPr lang="pt-PT" dirty="0" smtClean="0"/>
              <a:t>A</a:t>
            </a:r>
            <a:r>
              <a:rPr lang="pt-PT" dirty="0" smtClean="0"/>
              <a:t>meaças.</a:t>
            </a:r>
            <a:endParaRPr lang="pt-PT" dirty="0" smtClean="0"/>
          </a:p>
          <a:p>
            <a:endParaRPr lang="pt-PT" dirty="0" smtClean="0"/>
          </a:p>
          <a:p>
            <a:r>
              <a:rPr lang="pt-PT" dirty="0" smtClean="0"/>
              <a:t>É uma representação da realidade (interpretação humana dos vários factores</a:t>
            </a:r>
            <a:r>
              <a:rPr lang="pt-PT" dirty="0" smtClean="0"/>
              <a:t>).</a:t>
            </a:r>
          </a:p>
          <a:p>
            <a:endParaRPr lang="pt-PT" dirty="0" smtClean="0"/>
          </a:p>
          <a:p>
            <a:r>
              <a:rPr lang="pt-PT" dirty="0" smtClean="0"/>
              <a:t>Ajuda a identificar as principais oportunidades e ameaças que os gestores acreditam que afecta a empresa.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Outras técnicas de planeamento</a:t>
            </a:r>
            <a:endParaRPr lang="pt-PT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Análise dos factores críticos de sucesso </a:t>
            </a:r>
          </a:p>
          <a:p>
            <a:pPr lvl="1"/>
            <a:r>
              <a:rPr lang="pt-PT" dirty="0" smtClean="0"/>
              <a:t>O que devemos fazer bem para satisfazer os clientes – o que estes mais valorizam </a:t>
            </a:r>
            <a:r>
              <a:rPr lang="pt-PT" dirty="0" smtClean="0"/>
              <a:t>(muito </a:t>
            </a:r>
            <a:r>
              <a:rPr lang="pt-PT" dirty="0" smtClean="0"/>
              <a:t>utilizada na entrada em novos mercados)</a:t>
            </a:r>
          </a:p>
          <a:p>
            <a:r>
              <a:rPr lang="pt-PT" i="1" dirty="0" err="1" smtClean="0">
                <a:solidFill>
                  <a:schemeClr val="accent2">
                    <a:lumMod val="75000"/>
                  </a:schemeClr>
                </a:solidFill>
              </a:rPr>
              <a:t>Forecasting</a:t>
            </a:r>
            <a:r>
              <a:rPr lang="pt-PT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lvl="1"/>
            <a:r>
              <a:rPr lang="pt-PT" dirty="0" smtClean="0"/>
              <a:t>Utilizar o passado para prever o futuro: extrapolação das tendências passadas – necessário questionar pressupostos – principalmente ambientes elevada incerteza.</a:t>
            </a:r>
          </a:p>
          <a:p>
            <a:r>
              <a:rPr lang="pt-PT" dirty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nálise da sensibilidade</a:t>
            </a:r>
          </a:p>
          <a:p>
            <a:pPr lvl="1"/>
            <a:r>
              <a:rPr lang="pt-PT" dirty="0"/>
              <a:t>T</a:t>
            </a:r>
            <a:r>
              <a:rPr lang="pt-PT" dirty="0" smtClean="0"/>
              <a:t>estar os efeitos da mudança em variáveis chave (taxas de imposto, quotas mercado, etc.). Permite comparar a robustez das opções examinadas e aumentar a confiança na decisão tomada.</a:t>
            </a:r>
          </a:p>
          <a:p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Planeamento de cenários</a:t>
            </a:r>
          </a:p>
          <a:p>
            <a:pPr lvl="1"/>
            <a:r>
              <a:rPr lang="pt-PT" dirty="0"/>
              <a:t>tentativa de criar histórias alternativas, credíveis e coerentes, sobre o </a:t>
            </a:r>
            <a:r>
              <a:rPr lang="pt-PT" dirty="0" smtClean="0"/>
              <a:t>futuro; </a:t>
            </a:r>
            <a:endParaRPr lang="pt-PT" dirty="0"/>
          </a:p>
          <a:p>
            <a:pPr lvl="1"/>
            <a:r>
              <a:rPr lang="pt-PT" dirty="0" smtClean="0"/>
              <a:t>Criar cenários futuros plausíveis, que podem afectar os negócios (como é que as forças externas </a:t>
            </a:r>
            <a:r>
              <a:rPr lang="pt-PT" dirty="0" smtClean="0"/>
              <a:t>– ex</a:t>
            </a:r>
            <a:r>
              <a:rPr lang="pt-PT" dirty="0" smtClean="0"/>
              <a:t>: internet, envelhecimento população, terrorismo, alterações climatéricas – podem afectar o negócio dentro de 5 anos)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 e 3. Desenvolvimento </a:t>
            </a:r>
            <a:r>
              <a:rPr lang="pt-PT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 missão e dos objectivos</a:t>
            </a:r>
            <a:endParaRPr lang="pt-PT"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pt-PT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Declaração da missão</a:t>
            </a:r>
          </a:p>
          <a:p>
            <a:pPr lvl="1"/>
            <a:r>
              <a:rPr lang="pt-PT" sz="1800" dirty="0" smtClean="0"/>
              <a:t>Definição ampla do âmbito e das operações de uma organização, visando distingui-la de outras organizações similares;</a:t>
            </a:r>
          </a:p>
          <a:p>
            <a:pPr lvl="1"/>
            <a:r>
              <a:rPr lang="pt-PT" sz="1800" dirty="0" smtClean="0"/>
              <a:t>Visão concisa do futuro, como base para objectivos específicas (Tabela 6.2)</a:t>
            </a:r>
          </a:p>
          <a:p>
            <a:r>
              <a:rPr lang="pt-PT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Objectivos</a:t>
            </a:r>
          </a:p>
          <a:p>
            <a:pPr lvl="1"/>
            <a:r>
              <a:rPr lang="pt-PT" sz="1800" dirty="0" smtClean="0"/>
              <a:t>Transformam a declaração genérica da missão em compromissos específicos (o que deve ser feito/ quando);</a:t>
            </a:r>
          </a:p>
          <a:p>
            <a:pPr lvl="1"/>
            <a:r>
              <a:rPr lang="pt-PT" sz="1800" dirty="0" smtClean="0"/>
              <a:t>Guiam a acção</a:t>
            </a:r>
          </a:p>
          <a:p>
            <a:r>
              <a:rPr lang="pt-PT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Hierarquia dos objectivos</a:t>
            </a:r>
          </a:p>
          <a:p>
            <a:pPr lvl="1"/>
            <a:r>
              <a:rPr lang="pt-PT" sz="1800" dirty="0" smtClean="0"/>
              <a:t>O objectivo principal é transformado em objectivos mais específicos para as diferentes partes da organização  (Ex: aumentar quota mercado - marketing, financeiro, RH, produção)</a:t>
            </a:r>
          </a:p>
          <a:p>
            <a:r>
              <a:rPr lang="pt-PT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 estabelecimento de objectivos efectivos envolvem:</a:t>
            </a:r>
          </a:p>
          <a:p>
            <a:pPr lvl="1"/>
            <a:r>
              <a:rPr lang="pt-PT" sz="1800" dirty="0" smtClean="0"/>
              <a:t> o equilíbrio entre múltiplos objectivos (Ex: lucros, qualidade, sustentabilidade)</a:t>
            </a:r>
          </a:p>
          <a:p>
            <a:pPr lvl="1"/>
            <a:r>
              <a:rPr lang="pt-PT" sz="1800" dirty="0" smtClean="0"/>
              <a:t>O serem SMART (critérios para alcançar metas)</a:t>
            </a:r>
          </a:p>
          <a:p>
            <a:pPr lvl="1"/>
            <a:r>
              <a:rPr lang="pt-PT" sz="1800" dirty="0" smtClean="0"/>
              <a:t>O desenvolverem efeitos motivacionais</a:t>
            </a:r>
            <a:endParaRPr lang="pt-PT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Objectivos hierárquicos IKEA</a:t>
            </a:r>
            <a:endParaRPr lang="pt-PT" dirty="0"/>
          </a:p>
        </p:txBody>
      </p:sp>
      <p:pic>
        <p:nvPicPr>
          <p:cNvPr id="4" name="Picture 6" descr="C:\Documents and Settings\laser\Desktop\New Folder\ch06\C06NF004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49270" y="1600200"/>
            <a:ext cx="5445459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Objectivos SMART</a:t>
            </a:r>
            <a:endParaRPr lang="pt-PT" dirty="0"/>
          </a:p>
        </p:txBody>
      </p:sp>
      <p:graphicFrame>
        <p:nvGraphicFramePr>
          <p:cNvPr id="6" name="Marcador de Posição de Conteúd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pt-PT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Objectivos devem ser motivacionais</a:t>
            </a:r>
            <a:r>
              <a:rPr lang="pt-PT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pt-PT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t-PT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PT" sz="3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Locke</a:t>
            </a:r>
            <a:r>
              <a:rPr lang="pt-PT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e </a:t>
            </a:r>
            <a:r>
              <a:rPr lang="pt-PT" sz="3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Latham</a:t>
            </a:r>
            <a:r>
              <a:rPr lang="pt-PT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(2002) </a:t>
            </a:r>
            <a:endParaRPr lang="pt-PT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4093096"/>
            <a:ext cx="9144000" cy="276490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pt-PT" sz="2000" b="1" dirty="0" smtClean="0"/>
              <a:t>Difíceis</a:t>
            </a:r>
            <a:r>
              <a:rPr lang="pt-PT" sz="2000" dirty="0" smtClean="0"/>
              <a:t> – desafiantes, mas dentro das capacidades dos colaboradores.</a:t>
            </a:r>
          </a:p>
          <a:p>
            <a:r>
              <a:rPr lang="pt-PT" sz="2000" b="1" dirty="0" smtClean="0"/>
              <a:t>Específicos</a:t>
            </a:r>
            <a:r>
              <a:rPr lang="pt-PT" sz="2000" dirty="0" smtClean="0"/>
              <a:t> – Expressam de forma precisa e clara as metas (se possível, quantificável).</a:t>
            </a:r>
          </a:p>
          <a:p>
            <a:r>
              <a:rPr lang="pt-PT" sz="2000" b="1" dirty="0" smtClean="0"/>
              <a:t>Participativos</a:t>
            </a:r>
            <a:r>
              <a:rPr lang="pt-PT" sz="2000" dirty="0" smtClean="0"/>
              <a:t> – envolver colaborador da definição objectivos para aumentar empenhamento na sua realização.</a:t>
            </a:r>
          </a:p>
          <a:p>
            <a:r>
              <a:rPr lang="pt-PT" sz="2000" b="1" dirty="0" smtClean="0"/>
              <a:t>Feedback</a:t>
            </a:r>
            <a:r>
              <a:rPr lang="pt-PT" sz="2000" dirty="0" smtClean="0"/>
              <a:t> – feedback constante do resultado da performance, permite colaboradores ajustarem a sua performance para atingir objectivo</a:t>
            </a:r>
          </a:p>
        </p:txBody>
      </p:sp>
      <p:pic>
        <p:nvPicPr>
          <p:cNvPr id="1026" name="Picture 2" descr="C:\Users\Tânia\Pictures\Formação\goals-difficulty-s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1772816"/>
            <a:ext cx="3867522" cy="22083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P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4. </a:t>
            </a:r>
            <a:r>
              <a:rPr lang="pt-P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pt-P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5. Identificar </a:t>
            </a:r>
            <a:r>
              <a:rPr lang="pt-P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acções e comunicar o plano</a:t>
            </a:r>
            <a:endParaRPr lang="pt-PT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endParaRPr lang="pt-PT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pt-PT" sz="2400" b="1" dirty="0" smtClean="0">
                <a:solidFill>
                  <a:schemeClr val="accent2">
                    <a:lumMod val="75000"/>
                  </a:schemeClr>
                </a:solidFill>
              </a:rPr>
              <a:t>Identificar acções</a:t>
            </a:r>
            <a:r>
              <a:rPr lang="pt-PT" sz="24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endParaRPr lang="pt-PT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pt-PT" sz="2400" dirty="0" smtClean="0"/>
              <a:t> que acções devem ser feitas;</a:t>
            </a:r>
          </a:p>
          <a:p>
            <a:pPr lvl="1"/>
            <a:r>
              <a:rPr lang="pt-PT" sz="2400" dirty="0" smtClean="0"/>
              <a:t>quem as vai fazer </a:t>
            </a:r>
            <a:r>
              <a:rPr lang="pt-PT" sz="2400" dirty="0" smtClean="0"/>
              <a:t>- alocar recursos, responsáveis e prazos;</a:t>
            </a:r>
            <a:endParaRPr lang="pt-PT" sz="2400" dirty="0" smtClean="0"/>
          </a:p>
          <a:p>
            <a:pPr lvl="1"/>
            <a:r>
              <a:rPr lang="pt-PT" sz="2400" dirty="0" smtClean="0"/>
              <a:t>Como vão ser comunicadas.</a:t>
            </a:r>
          </a:p>
          <a:p>
            <a:r>
              <a:rPr lang="pt-PT" sz="2400" b="1" dirty="0" smtClean="0">
                <a:solidFill>
                  <a:schemeClr val="accent2">
                    <a:lumMod val="75000"/>
                  </a:schemeClr>
                </a:solidFill>
              </a:rPr>
              <a:t>Comunicar o plano:</a:t>
            </a:r>
          </a:p>
          <a:p>
            <a:pPr lvl="1"/>
            <a:r>
              <a:rPr lang="pt-PT" sz="2400" dirty="0" smtClean="0"/>
              <a:t>Assegurar que todas as pessoas/ áreas afectadas compreendem o plano;</a:t>
            </a:r>
          </a:p>
          <a:p>
            <a:pPr lvl="1"/>
            <a:r>
              <a:rPr lang="pt-PT" sz="2400" dirty="0" smtClean="0"/>
              <a:t>Permitir que estes resolvam qualquer confusão ou ambiguidade;</a:t>
            </a:r>
          </a:p>
          <a:p>
            <a:pPr lvl="1"/>
            <a:r>
              <a:rPr lang="pt-PT" sz="2400" dirty="0" smtClean="0"/>
              <a:t>Comunicar os julgamentos e pressupostos subjacentes ao plano;</a:t>
            </a:r>
          </a:p>
          <a:p>
            <a:pPr lvl="1"/>
            <a:r>
              <a:rPr lang="pt-PT" sz="2400" dirty="0" smtClean="0"/>
              <a:t>Assegurar que as actividades em torno da organização estão coordenadas.</a:t>
            </a:r>
            <a:endParaRPr lang="pt-PT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Áreas para estarem representadas num plano </a:t>
            </a:r>
            <a:endParaRPr lang="pt-PT" dirty="0"/>
          </a:p>
        </p:txBody>
      </p:sp>
      <p:pic>
        <p:nvPicPr>
          <p:cNvPr id="4" name="Picture 6" descr="C:\Documents and Settings\laser\Desktop\New Folder\ch06\C06NF005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2492896"/>
            <a:ext cx="3854614" cy="2764903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0" y="2492896"/>
            <a:ext cx="4572000" cy="436510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pt-PT" dirty="0" smtClean="0"/>
              <a:t>Exemplo:</a:t>
            </a:r>
          </a:p>
          <a:p>
            <a:endParaRPr lang="pt-PT" dirty="0" smtClean="0"/>
          </a:p>
          <a:p>
            <a:r>
              <a:rPr lang="pt-PT" dirty="0" smtClean="0"/>
              <a:t>Se o objectivo é o lançamento de um novo produto, o plano deve identificar:</a:t>
            </a:r>
          </a:p>
          <a:p>
            <a:endParaRPr lang="pt-PT" dirty="0" smtClean="0"/>
          </a:p>
          <a:p>
            <a:r>
              <a:rPr lang="pt-PT" b="1" dirty="0" smtClean="0"/>
              <a:t>Estrutura</a:t>
            </a:r>
            <a:r>
              <a:rPr lang="pt-PT" dirty="0" smtClean="0"/>
              <a:t>: que partes da organização vão ser envolvidas</a:t>
            </a:r>
          </a:p>
          <a:p>
            <a:r>
              <a:rPr lang="pt-PT" b="1" dirty="0" smtClean="0"/>
              <a:t>Financeiro</a:t>
            </a:r>
            <a:r>
              <a:rPr lang="pt-PT" dirty="0" smtClean="0"/>
              <a:t>: qual o investimento necessário</a:t>
            </a:r>
          </a:p>
          <a:p>
            <a:r>
              <a:rPr lang="pt-PT" b="1" dirty="0" smtClean="0"/>
              <a:t>Processo negócio</a:t>
            </a:r>
            <a:r>
              <a:rPr lang="pt-PT" dirty="0" smtClean="0"/>
              <a:t>: adaptar a produção às linhas existentes</a:t>
            </a:r>
          </a:p>
          <a:p>
            <a:r>
              <a:rPr lang="pt-PT" b="1" dirty="0" smtClean="0"/>
              <a:t>Pessoas/ RH</a:t>
            </a:r>
            <a:r>
              <a:rPr lang="pt-PT" dirty="0" smtClean="0"/>
              <a:t>: que pessoas envolvidas/ necessidades formação</a:t>
            </a:r>
          </a:p>
          <a:p>
            <a:r>
              <a:rPr lang="pt-PT" dirty="0" smtClean="0"/>
              <a:t>…</a:t>
            </a:r>
          </a:p>
          <a:p>
            <a:endParaRPr lang="pt-PT" dirty="0" smtClean="0"/>
          </a:p>
          <a:p>
            <a:endParaRPr lang="pt-PT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220072" y="5733256"/>
            <a:ext cx="36911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1400" dirty="0"/>
              <a:t>Figure 6.5  Possible action areas in a plan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b="1" dirty="0" smtClean="0">
                <a:solidFill>
                  <a:schemeClr val="accent2">
                    <a:lumMod val="75000"/>
                  </a:schemeClr>
                </a:solidFill>
              </a:rPr>
              <a:t>6. </a:t>
            </a:r>
            <a:r>
              <a:rPr lang="pt-PT" sz="3200" b="1" dirty="0" smtClean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pt-PT" sz="3200" b="1" dirty="0" smtClean="0">
                <a:solidFill>
                  <a:schemeClr val="accent2">
                    <a:lumMod val="75000"/>
                  </a:schemeClr>
                </a:solidFill>
              </a:rPr>
              <a:t> 7. Implementação </a:t>
            </a:r>
            <a:r>
              <a:rPr lang="pt-PT" sz="3200" b="1" dirty="0" smtClean="0">
                <a:solidFill>
                  <a:schemeClr val="accent2">
                    <a:lumMod val="75000"/>
                  </a:schemeClr>
                </a:solidFill>
              </a:rPr>
              <a:t>do plano e monitorização dos resultados</a:t>
            </a:r>
            <a:endParaRPr lang="pt-PT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Implementar:</a:t>
            </a:r>
          </a:p>
          <a:p>
            <a:r>
              <a:rPr lang="pt-PT" dirty="0" smtClean="0"/>
              <a:t>Muitos </a:t>
            </a:r>
            <a:r>
              <a:rPr lang="pt-PT" dirty="0" smtClean="0"/>
              <a:t>gestores referem que a implementação do plano, é a etapa mais desafiante.</a:t>
            </a:r>
          </a:p>
          <a:p>
            <a:r>
              <a:rPr lang="pt-PT" dirty="0" smtClean="0"/>
              <a:t>Implementação do plano testa a precisão dos pressupostos e métodos</a:t>
            </a:r>
          </a:p>
          <a:p>
            <a:endParaRPr lang="pt-PT" dirty="0" smtClean="0"/>
          </a:p>
          <a:p>
            <a:r>
              <a:rPr lang="pt-PT" dirty="0" err="1" smtClean="0"/>
              <a:t>Miller</a:t>
            </a:r>
            <a:r>
              <a:rPr lang="pt-PT" dirty="0" smtClean="0"/>
              <a:t> et al. (2004) - implementação depende de:</a:t>
            </a:r>
          </a:p>
          <a:p>
            <a:pPr lvl="1"/>
            <a:r>
              <a:rPr lang="pt-PT" dirty="0" smtClean="0"/>
              <a:t>experiência dos gestores;</a:t>
            </a:r>
          </a:p>
          <a:p>
            <a:pPr lvl="1"/>
            <a:r>
              <a:rPr lang="pt-PT" dirty="0" smtClean="0"/>
              <a:t>Vontade/ disponibilidade da organização para a mudança (clima organizacional receptivo)</a:t>
            </a:r>
          </a:p>
          <a:p>
            <a:pPr lvl="2"/>
            <a:r>
              <a:rPr lang="pt-PT" dirty="0" smtClean="0"/>
              <a:t>Planos ajudam a induzir confiança no processo, a criar elevados níveis de aceitabilidade, mas não são suficientes </a:t>
            </a:r>
            <a:r>
              <a:rPr lang="pt-PT" dirty="0" smtClean="0"/>
              <a:t>sozinhos.</a:t>
            </a:r>
          </a:p>
          <a:p>
            <a:pPr lvl="2"/>
            <a:endParaRPr lang="pt-PT" dirty="0" smtClean="0"/>
          </a:p>
          <a:p>
            <a:pPr>
              <a:buNone/>
            </a:pP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Monitorizar:</a:t>
            </a:r>
            <a:endParaRPr lang="pt-PT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pt-PT" dirty="0" smtClean="0"/>
              <a:t>Criar sistema que permita monitorizar  e controlar o progresso</a:t>
            </a:r>
          </a:p>
          <a:p>
            <a:pPr lvl="1"/>
            <a:r>
              <a:rPr lang="pt-PT" dirty="0" smtClean="0"/>
              <a:t>Programa que represente todos os projectos, actividades, tarefas, interdependências, questões, datas de finalização, etc.</a:t>
            </a:r>
            <a:br>
              <a:rPr lang="pt-PT" dirty="0" smtClean="0"/>
            </a:br>
            <a:r>
              <a:rPr lang="pt-PT" dirty="0" smtClean="0"/>
              <a:t> </a:t>
            </a:r>
            <a:br>
              <a:rPr lang="pt-PT" dirty="0" smtClean="0"/>
            </a:b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chemeClr val="bg1">
                    <a:lumMod val="50000"/>
                  </a:schemeClr>
                </a:solidFill>
              </a:rPr>
              <a:t>Planeamento</a:t>
            </a:r>
            <a:endParaRPr lang="pt-PT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Marcador de Posição de Conteúd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pt-PT" dirty="0" smtClean="0"/>
              <a:t>Objectivos e conteúdos dos planos</a:t>
            </a:r>
          </a:p>
          <a:p>
            <a:r>
              <a:rPr lang="pt-PT" dirty="0" smtClean="0"/>
              <a:t>Passos para a construção de um plano</a:t>
            </a:r>
          </a:p>
          <a:p>
            <a:r>
              <a:rPr lang="pt-PT" dirty="0" smtClean="0"/>
              <a:t>Informações necessárias para o planeamento</a:t>
            </a:r>
          </a:p>
          <a:p>
            <a:r>
              <a:rPr lang="pt-PT" dirty="0"/>
              <a:t>D</a:t>
            </a:r>
            <a:r>
              <a:rPr lang="pt-PT" dirty="0" smtClean="0"/>
              <a:t>efinição de objectivos</a:t>
            </a:r>
          </a:p>
          <a:p>
            <a:r>
              <a:rPr lang="pt-PT" dirty="0" smtClean="0"/>
              <a:t>Planeamento das etapas para o cumprimento dos objectivos</a:t>
            </a:r>
          </a:p>
          <a:p>
            <a:r>
              <a:rPr lang="pt-PT" dirty="0" smtClean="0"/>
              <a:t>Estabelecer planos em condições incertas</a:t>
            </a:r>
          </a:p>
          <a:p>
            <a:r>
              <a:rPr lang="pt-PT" dirty="0" smtClean="0"/>
              <a:t>Casos e exemplos:</a:t>
            </a:r>
            <a:br>
              <a:rPr lang="pt-PT" dirty="0" smtClean="0"/>
            </a:br>
            <a:r>
              <a:rPr lang="pt-PT" dirty="0" smtClean="0"/>
              <a:t>DSM, </a:t>
            </a:r>
            <a:r>
              <a:rPr lang="pt-PT" dirty="0" err="1" smtClean="0"/>
              <a:t>Fiat</a:t>
            </a:r>
            <a:r>
              <a:rPr lang="pt-PT" dirty="0" smtClean="0"/>
              <a:t>, </a:t>
            </a:r>
            <a:r>
              <a:rPr lang="pt-PT" dirty="0" err="1" smtClean="0"/>
              <a:t>SABMiller</a:t>
            </a:r>
            <a:r>
              <a:rPr lang="pt-PT" dirty="0" smtClean="0"/>
              <a:t>, a </a:t>
            </a:r>
            <a:r>
              <a:rPr lang="pt-PT" dirty="0" err="1" smtClean="0"/>
              <a:t>Merck</a:t>
            </a:r>
            <a:r>
              <a:rPr lang="pt-PT" dirty="0" smtClean="0"/>
              <a:t>, a C &amp; W, Shell, IKEA</a:t>
            </a:r>
          </a:p>
          <a:p>
            <a:endParaRPr lang="pt-P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pt-PT" sz="3600" dirty="0" smtClean="0"/>
              <a:t>Monitorização do progresso</a:t>
            </a:r>
            <a:endParaRPr lang="pt-PT" sz="3600" dirty="0"/>
          </a:p>
        </p:txBody>
      </p:sp>
      <p:pic>
        <p:nvPicPr>
          <p:cNvPr id="4" name="Picture 7" descr="C:\Documents and Settings\laser\Desktop\New Folder\ch06\C06NF006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3860" y="1268761"/>
            <a:ext cx="6776279" cy="3600400"/>
          </a:xfrm>
          <a:prstGeom prst="rect">
            <a:avLst/>
          </a:prstGeom>
          <a:noFill/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5373216"/>
            <a:ext cx="9144000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pt-PT" dirty="0" smtClean="0"/>
              <a:t>Os detalhes variam, mas as principais informações são:</a:t>
            </a:r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Uma linha do tempo onde os projectos são traçados</a:t>
            </a:r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Uma representação simples dos principais marcos de cada projecto</a:t>
            </a:r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A indicação do progresso realizado, cruzado com o progresso esperado</a:t>
            </a:r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Indicação da interdependência entre projectos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pt-PT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Planeamento</a:t>
            </a:r>
            <a:endParaRPr lang="pt-PT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0" y="2204865"/>
          <a:ext cx="9144000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611560" y="1412776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Depois da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Recolh</a:t>
            </a:r>
            <a:r>
              <a:rPr lang="pt-PT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 e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Análise</a:t>
            </a:r>
            <a:r>
              <a:rPr lang="pt-PT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da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informação</a:t>
            </a:r>
            <a:r>
              <a:rPr lang="pt-PT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seguem as seguintes tarefas/ etapas:</a:t>
            </a:r>
            <a:endParaRPr lang="pt-PT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67544" y="4826675"/>
            <a:ext cx="86764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As </a:t>
            </a:r>
            <a:r>
              <a:rPr lang="pt-PT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tarefas/ etapas </a:t>
            </a:r>
            <a:r>
              <a:rPr lang="pt-PT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apesar de seguirem uma lógica sequencial, são </a:t>
            </a:r>
            <a:r>
              <a:rPr lang="pt-PT" sz="2400" b="1" dirty="0" smtClean="0">
                <a:solidFill>
                  <a:schemeClr val="tx2">
                    <a:lumMod val="75000"/>
                  </a:schemeClr>
                </a:solidFill>
              </a:rPr>
              <a:t>interactivas</a:t>
            </a:r>
            <a:r>
              <a:rPr lang="pt-PT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endParaRPr lang="pt-PT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pt-PT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É possível saltar etapas ou regressar e etapas anteriores para reajustamentos, face a </a:t>
            </a:r>
            <a:r>
              <a:rPr lang="pt-PT" b="1" dirty="0" smtClean="0">
                <a:solidFill>
                  <a:schemeClr val="tx2">
                    <a:lumMod val="75000"/>
                  </a:schemeClr>
                </a:solidFill>
              </a:rPr>
              <a:t>novas informações 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do </a:t>
            </a:r>
            <a:r>
              <a:rPr lang="pt-PT" b="1" dirty="0" smtClean="0">
                <a:solidFill>
                  <a:schemeClr val="tx2">
                    <a:lumMod val="75000"/>
                  </a:schemeClr>
                </a:solidFill>
              </a:rPr>
              <a:t>contexto interno 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e </a:t>
            </a:r>
            <a:r>
              <a:rPr lang="pt-PT" b="1" dirty="0" smtClean="0">
                <a:solidFill>
                  <a:schemeClr val="tx2">
                    <a:lumMod val="75000"/>
                  </a:schemeClr>
                </a:solidFill>
              </a:rPr>
              <a:t>contexto externo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pt-PT" b="1" dirty="0" smtClean="0">
                <a:solidFill>
                  <a:schemeClr val="tx2">
                    <a:lumMod val="75000"/>
                  </a:schemeClr>
                </a:solidFill>
              </a:rPr>
              <a:t>aprendizagens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 e </a:t>
            </a:r>
            <a:r>
              <a:rPr lang="pt-PT" b="1" dirty="0" smtClean="0">
                <a:solidFill>
                  <a:schemeClr val="tx2">
                    <a:lumMod val="75000"/>
                  </a:schemeClr>
                </a:solidFill>
              </a:rPr>
              <a:t>experiência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 adquirida.</a:t>
            </a:r>
            <a:endParaRPr lang="pt-PT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chemeClr val="bg1">
                    <a:lumMod val="50000"/>
                  </a:schemeClr>
                </a:solidFill>
              </a:rPr>
              <a:t>Conclusão</a:t>
            </a:r>
            <a:endParaRPr lang="pt-PT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pt-PT" dirty="0" smtClean="0"/>
              <a:t>A incerteza aumenta a necessidade de planeamento, em vez de reduzir.</a:t>
            </a:r>
          </a:p>
          <a:p>
            <a:r>
              <a:rPr lang="pt-PT" dirty="0" smtClean="0"/>
              <a:t>Métodos reflectem diferentes pressupostos sobre a gestão e o seu contexto</a:t>
            </a:r>
          </a:p>
          <a:p>
            <a:pPr lvl="1"/>
            <a:r>
              <a:rPr lang="pt-PT" dirty="0" smtClean="0"/>
              <a:t>Qual a abordagem que melhor se adapta ao nosso contexto?</a:t>
            </a:r>
          </a:p>
          <a:p>
            <a:r>
              <a:rPr lang="pt-PT" dirty="0" smtClean="0"/>
              <a:t>O processo de planeamento implica suposições sobre o contexto</a:t>
            </a:r>
          </a:p>
          <a:p>
            <a:pPr lvl="1"/>
            <a:r>
              <a:rPr lang="pt-PT" dirty="0" smtClean="0"/>
              <a:t>São realistas?</a:t>
            </a:r>
          </a:p>
          <a:p>
            <a:r>
              <a:rPr lang="pt-PT" dirty="0" smtClean="0"/>
              <a:t>Métodos de planeamento afecta o processo de gestão</a:t>
            </a:r>
          </a:p>
          <a:p>
            <a:pPr lvl="1"/>
            <a:r>
              <a:rPr lang="pt-PT" dirty="0" smtClean="0"/>
              <a:t>Existe margem para a flexibilidade, mudança?</a:t>
            </a:r>
          </a:p>
          <a:p>
            <a:endParaRPr lang="pt-P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Visão geral do planeamento</a:t>
            </a:r>
            <a:endParaRPr lang="pt-PT" dirty="0"/>
          </a:p>
        </p:txBody>
      </p:sp>
      <p:pic>
        <p:nvPicPr>
          <p:cNvPr id="5" name="Picture 6" descr="C:\Documents and Settings\laser\Desktop\New Folder\ch06\C06NF001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68468"/>
            <a:ext cx="8229600" cy="4189427"/>
          </a:xfrm>
          <a:prstGeom prst="rect">
            <a:avLst/>
          </a:prstGeom>
          <a:noFill/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23528" y="6093296"/>
            <a:ext cx="853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1200" dirty="0"/>
              <a:t>Figure 6.1</a:t>
            </a:r>
            <a:r>
              <a:rPr lang="en-GB" dirty="0"/>
              <a:t>  </a:t>
            </a:r>
            <a:r>
              <a:rPr lang="en-GB" sz="1700" dirty="0"/>
              <a:t>An overview of the chapter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Porquê estudar o planeamento?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lnSpcReduction="10000"/>
          </a:bodyPr>
          <a:lstStyle/>
          <a:p>
            <a:endParaRPr lang="pt-PT" dirty="0" smtClean="0"/>
          </a:p>
          <a:p>
            <a:r>
              <a:rPr lang="pt-PT" dirty="0" smtClean="0"/>
              <a:t>Apesar </a:t>
            </a:r>
            <a:r>
              <a:rPr lang="pt-PT" dirty="0" smtClean="0"/>
              <a:t>da incerteza, os gestores gastam tempo a planear</a:t>
            </a:r>
          </a:p>
          <a:p>
            <a:r>
              <a:rPr lang="pt-PT" dirty="0" smtClean="0"/>
              <a:t>Métodos reflectem as crenças sobre o processo e contexto da gestão</a:t>
            </a:r>
          </a:p>
          <a:p>
            <a:r>
              <a:rPr lang="pt-PT" dirty="0" smtClean="0"/>
              <a:t>Conhecimento permite-nos questionar:</a:t>
            </a:r>
          </a:p>
          <a:p>
            <a:pPr lvl="1"/>
            <a:r>
              <a:rPr lang="pt-PT" dirty="0" smtClean="0"/>
              <a:t>Pressupostos do plano e do contexto</a:t>
            </a:r>
          </a:p>
          <a:p>
            <a:pPr lvl="1"/>
            <a:r>
              <a:rPr lang="pt-PT" dirty="0" smtClean="0"/>
              <a:t>métodos alternativos e resultados</a:t>
            </a:r>
          </a:p>
          <a:p>
            <a:pPr lvl="1"/>
            <a:r>
              <a:rPr lang="pt-PT" dirty="0" smtClean="0"/>
              <a:t>limitações </a:t>
            </a:r>
          </a:p>
          <a:p>
            <a:endParaRPr lang="pt-P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Planeamento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PT" dirty="0" smtClean="0"/>
              <a:t> É uma tarefa interactiva que consiste em </a:t>
            </a:r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estabelecer objectivos</a:t>
            </a:r>
            <a:r>
              <a:rPr lang="pt-PT" dirty="0" smtClean="0"/>
              <a:t>, especificar </a:t>
            </a:r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como os vamos atingir</a:t>
            </a:r>
            <a:r>
              <a:rPr lang="pt-PT" dirty="0" smtClean="0"/>
              <a:t>, </a:t>
            </a:r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implementar</a:t>
            </a:r>
            <a:r>
              <a:rPr lang="pt-PT" dirty="0" smtClean="0"/>
              <a:t> o plano e </a:t>
            </a:r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acompanhar</a:t>
            </a:r>
            <a:r>
              <a:rPr lang="pt-PT" dirty="0" smtClean="0"/>
              <a:t> e </a:t>
            </a:r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avaliar</a:t>
            </a:r>
            <a:r>
              <a:rPr lang="pt-PT" dirty="0" smtClean="0"/>
              <a:t> os resultados.</a:t>
            </a:r>
          </a:p>
          <a:p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Reduz as sobreposições </a:t>
            </a:r>
            <a:r>
              <a:rPr lang="pt-PT" dirty="0" smtClean="0"/>
              <a:t>e ao mesmo tempo assegura que </a:t>
            </a:r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alguém é responsável </a:t>
            </a:r>
            <a:r>
              <a:rPr lang="pt-PT" dirty="0" smtClean="0"/>
              <a:t>por determinada </a:t>
            </a:r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tarefa</a:t>
            </a:r>
            <a:r>
              <a:rPr lang="pt-PT" dirty="0" smtClean="0"/>
              <a:t>.</a:t>
            </a:r>
          </a:p>
          <a:p>
            <a:r>
              <a:rPr lang="pt-PT" dirty="0" smtClean="0"/>
              <a:t>Ajuda a </a:t>
            </a:r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coordenar tarefas </a:t>
            </a:r>
            <a:r>
              <a:rPr lang="pt-PT" dirty="0" smtClean="0"/>
              <a:t>separadas, </a:t>
            </a:r>
            <a:r>
              <a:rPr lang="pt-PT" dirty="0" smtClean="0">
                <a:solidFill>
                  <a:schemeClr val="accent2">
                    <a:lumMod val="75000"/>
                  </a:schemeClr>
                </a:solidFill>
              </a:rPr>
              <a:t>poupando tempo e recursos.</a:t>
            </a:r>
          </a:p>
          <a:p>
            <a:endParaRPr lang="pt-P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Objectivos do planeamento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pt-PT" sz="2400" b="1" dirty="0" smtClean="0"/>
              <a:t>Clarificar a direcção</a:t>
            </a:r>
          </a:p>
          <a:p>
            <a:pPr lvl="1"/>
            <a:r>
              <a:rPr lang="pt-PT" sz="2400" dirty="0" smtClean="0"/>
              <a:t>Estabelecer uma </a:t>
            </a:r>
            <a:r>
              <a:rPr lang="pt-PT" sz="2400" dirty="0" smtClean="0"/>
              <a:t>direcção - </a:t>
            </a:r>
            <a:r>
              <a:rPr lang="pt-PT" sz="2400" dirty="0" smtClean="0"/>
              <a:t>como contribuir da melhor </a:t>
            </a:r>
            <a:r>
              <a:rPr lang="pt-PT" sz="2400" dirty="0" smtClean="0"/>
              <a:t>forma; </a:t>
            </a:r>
            <a:r>
              <a:rPr lang="pt-PT" sz="2400" dirty="0" smtClean="0"/>
              <a:t>como lidar com o </a:t>
            </a:r>
            <a:r>
              <a:rPr lang="pt-PT" sz="2400" dirty="0" smtClean="0"/>
              <a:t>inesperado; reduzir </a:t>
            </a:r>
            <a:r>
              <a:rPr lang="pt-PT" sz="2400" dirty="0" smtClean="0"/>
              <a:t>a </a:t>
            </a:r>
            <a:r>
              <a:rPr lang="pt-PT" sz="2400" dirty="0" smtClean="0"/>
              <a:t>incerteza.</a:t>
            </a:r>
            <a:endParaRPr lang="pt-PT" sz="2400" dirty="0" smtClean="0"/>
          </a:p>
          <a:p>
            <a:r>
              <a:rPr lang="pt-PT" sz="2400" b="1" dirty="0" smtClean="0"/>
              <a:t>Motivar as pessoas</a:t>
            </a:r>
          </a:p>
          <a:p>
            <a:pPr lvl="1"/>
            <a:r>
              <a:rPr lang="pt-PT" sz="2400" dirty="0" smtClean="0"/>
              <a:t>Conhecer o quadro mais </a:t>
            </a:r>
            <a:r>
              <a:rPr lang="pt-PT" sz="2400" dirty="0" smtClean="0"/>
              <a:t>amplo (ex: todo o projecto, objectivos, etc.) </a:t>
            </a:r>
            <a:r>
              <a:rPr lang="pt-PT" sz="2400" dirty="0" smtClean="0"/>
              <a:t>ajuda ao </a:t>
            </a:r>
            <a:r>
              <a:rPr lang="pt-PT" sz="2400" dirty="0" smtClean="0"/>
              <a:t>compromisso;</a:t>
            </a:r>
            <a:endParaRPr lang="pt-PT" sz="2400" dirty="0" smtClean="0"/>
          </a:p>
          <a:p>
            <a:pPr lvl="1"/>
            <a:r>
              <a:rPr lang="pt-PT" sz="2400" dirty="0" smtClean="0"/>
              <a:t>Se todos os colaboradores souberem o propósito da actividade e como contribuir através das suas tarefas, trabalham de forma mais eficaz. </a:t>
            </a:r>
          </a:p>
          <a:p>
            <a:r>
              <a:rPr lang="pt-PT" sz="2400" b="1" dirty="0" smtClean="0"/>
              <a:t>Utilizar os recursos de forma eficaz</a:t>
            </a:r>
          </a:p>
          <a:p>
            <a:pPr lvl="1"/>
            <a:r>
              <a:rPr lang="pt-PT" sz="2400" dirty="0" smtClean="0"/>
              <a:t>Para reduzir as perdas e sobreposições, coordenar as tarefas </a:t>
            </a:r>
            <a:r>
              <a:rPr lang="pt-PT" sz="2400" dirty="0" smtClean="0"/>
              <a:t>necessárias</a:t>
            </a:r>
            <a:endParaRPr lang="pt-PT" sz="2400" dirty="0" smtClean="0"/>
          </a:p>
          <a:p>
            <a:r>
              <a:rPr lang="pt-PT" sz="2400" b="1" dirty="0" smtClean="0"/>
              <a:t>Medir o progresso</a:t>
            </a:r>
          </a:p>
          <a:p>
            <a:pPr lvl="1"/>
            <a:r>
              <a:rPr lang="pt-PT" sz="2400" dirty="0" smtClean="0"/>
              <a:t>Objectivos, metas, que permitem monitorizar o progresso.</a:t>
            </a:r>
          </a:p>
          <a:p>
            <a:r>
              <a:rPr lang="pt-PT" sz="2400" b="1" dirty="0"/>
              <a:t>R</a:t>
            </a:r>
            <a:r>
              <a:rPr lang="pt-PT" sz="2400" b="1" dirty="0" smtClean="0"/>
              <a:t>itual</a:t>
            </a:r>
          </a:p>
          <a:p>
            <a:pPr lvl="1"/>
            <a:r>
              <a:rPr lang="pt-PT" sz="2400" dirty="0" smtClean="0"/>
              <a:t>Dá aparência de ser </a:t>
            </a:r>
            <a:r>
              <a:rPr lang="pt-PT" sz="2400" dirty="0" smtClean="0"/>
              <a:t>racional.</a:t>
            </a:r>
            <a:endParaRPr lang="pt-PT" sz="2400" dirty="0" smtClean="0"/>
          </a:p>
          <a:p>
            <a:endParaRPr lang="pt-PT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>
            <a:normAutofit/>
          </a:bodyPr>
          <a:lstStyle/>
          <a:p>
            <a:r>
              <a:rPr lang="pt-PT" sz="3600" b="1" dirty="0" smtClean="0">
                <a:solidFill>
                  <a:schemeClr val="accent2">
                    <a:lumMod val="75000"/>
                  </a:schemeClr>
                </a:solidFill>
              </a:rPr>
              <a:t>Conteúdo do plano</a:t>
            </a:r>
            <a:endParaRPr lang="pt-PT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pt-PT" sz="1800" b="1" dirty="0" smtClean="0"/>
              <a:t>Planos podem ser</a:t>
            </a:r>
            <a:r>
              <a:rPr lang="pt-PT" sz="1800" b="1" dirty="0" smtClean="0"/>
              <a:t>:</a:t>
            </a:r>
          </a:p>
          <a:p>
            <a:r>
              <a:rPr lang="pt-PT" sz="1800" dirty="0" smtClean="0">
                <a:solidFill>
                  <a:schemeClr val="accent2">
                    <a:lumMod val="75000"/>
                  </a:schemeClr>
                </a:solidFill>
              </a:rPr>
              <a:t>Corporativos ou de unidade de negócio</a:t>
            </a:r>
          </a:p>
          <a:p>
            <a:pPr lvl="1"/>
            <a:r>
              <a:rPr lang="pt-PT" sz="1800" b="1" dirty="0" smtClean="0"/>
              <a:t>Corporativos:  </a:t>
            </a:r>
            <a:r>
              <a:rPr lang="pt-PT" sz="1800" dirty="0" smtClean="0"/>
              <a:t>relaciona-se com as escolhas de negócio da empresa – que actividades, que mercados. Define o âmbito geral e  a direcção do negócio. </a:t>
            </a:r>
            <a:endParaRPr lang="pt-PT" sz="1800" dirty="0" smtClean="0"/>
          </a:p>
          <a:p>
            <a:pPr lvl="1"/>
            <a:r>
              <a:rPr lang="pt-PT" sz="1800" b="1" dirty="0" smtClean="0"/>
              <a:t>Unidade de negócio: </a:t>
            </a:r>
            <a:r>
              <a:rPr lang="pt-PT" sz="1800" dirty="0" smtClean="0"/>
              <a:t>D</a:t>
            </a:r>
            <a:r>
              <a:rPr lang="pt-PT" sz="1800" dirty="0" smtClean="0"/>
              <a:t>esenvolvem </a:t>
            </a:r>
            <a:r>
              <a:rPr lang="pt-PT" sz="1800" dirty="0" smtClean="0"/>
              <a:t>estratégias centradas nas suas situações </a:t>
            </a:r>
            <a:r>
              <a:rPr lang="pt-PT" sz="1800" dirty="0" smtClean="0"/>
              <a:t>particulares </a:t>
            </a:r>
          </a:p>
          <a:p>
            <a:r>
              <a:rPr lang="pt-PT" sz="1800" dirty="0" smtClean="0">
                <a:solidFill>
                  <a:schemeClr val="accent2">
                    <a:lumMod val="75000"/>
                  </a:schemeClr>
                </a:solidFill>
              </a:rPr>
              <a:t>Estratégicos ou operacionais</a:t>
            </a:r>
          </a:p>
          <a:p>
            <a:pPr lvl="1"/>
            <a:r>
              <a:rPr lang="pt-PT" sz="1800" b="1" dirty="0" smtClean="0"/>
              <a:t>Estratégicos</a:t>
            </a:r>
            <a:endParaRPr lang="pt-PT" sz="1800" b="1" dirty="0" smtClean="0"/>
          </a:p>
          <a:p>
            <a:pPr lvl="2">
              <a:spcBef>
                <a:spcPct val="30000"/>
              </a:spcBef>
              <a:defRPr/>
            </a:pPr>
            <a:r>
              <a:rPr lang="en-US" sz="1800" dirty="0"/>
              <a:t>Aplicam-se à </a:t>
            </a:r>
            <a:r>
              <a:rPr lang="en-US" sz="1800" dirty="0" err="1"/>
              <a:t>organização</a:t>
            </a:r>
            <a:r>
              <a:rPr lang="en-US" sz="1800" dirty="0"/>
              <a:t> </a:t>
            </a:r>
            <a:r>
              <a:rPr lang="en-US" sz="1800" dirty="0" err="1"/>
              <a:t>como</a:t>
            </a:r>
            <a:r>
              <a:rPr lang="en-US" sz="1800" dirty="0"/>
              <a:t> um </a:t>
            </a:r>
            <a:r>
              <a:rPr lang="en-US" sz="1800" dirty="0" err="1"/>
              <a:t>todo</a:t>
            </a:r>
            <a:r>
              <a:rPr lang="en-US" sz="1800" dirty="0"/>
              <a:t>.</a:t>
            </a:r>
          </a:p>
          <a:p>
            <a:pPr lvl="2">
              <a:spcBef>
                <a:spcPct val="30000"/>
              </a:spcBef>
              <a:defRPr/>
            </a:pPr>
            <a:r>
              <a:rPr lang="en-US" sz="1800" dirty="0" err="1"/>
              <a:t>Estabelecem</a:t>
            </a:r>
            <a:r>
              <a:rPr lang="en-US" sz="1800" dirty="0"/>
              <a:t> </a:t>
            </a:r>
            <a:r>
              <a:rPr lang="en-US" sz="1800" dirty="0" smtClean="0"/>
              <a:t>a </a:t>
            </a:r>
            <a:r>
              <a:rPr lang="en-US" sz="1800" dirty="0" err="1" smtClean="0"/>
              <a:t>direcção</a:t>
            </a:r>
            <a:r>
              <a:rPr lang="en-US" sz="1800" dirty="0" smtClean="0"/>
              <a:t> e as </a:t>
            </a:r>
            <a:r>
              <a:rPr lang="en-US" sz="1800" dirty="0" err="1" smtClean="0"/>
              <a:t>metas</a:t>
            </a:r>
            <a:r>
              <a:rPr lang="en-US" sz="1800" dirty="0" smtClean="0"/>
              <a:t> </a:t>
            </a:r>
            <a:r>
              <a:rPr lang="en-US" sz="1800" dirty="0" err="1"/>
              <a:t>globais</a:t>
            </a:r>
            <a:r>
              <a:rPr lang="en-US" sz="1800" dirty="0" smtClean="0"/>
              <a:t>.</a:t>
            </a:r>
          </a:p>
          <a:p>
            <a:pPr lvl="2">
              <a:spcBef>
                <a:spcPct val="30000"/>
              </a:spcBef>
              <a:defRPr/>
            </a:pPr>
            <a:r>
              <a:rPr lang="en-US" sz="1800" dirty="0" err="1" smtClean="0"/>
              <a:t>Cobrem</a:t>
            </a:r>
            <a:r>
              <a:rPr lang="en-US" sz="1800" dirty="0" smtClean="0"/>
              <a:t> as </a:t>
            </a:r>
            <a:r>
              <a:rPr lang="en-US" sz="1800" dirty="0" err="1" smtClean="0"/>
              <a:t>principais</a:t>
            </a:r>
            <a:r>
              <a:rPr lang="en-US" sz="1800" dirty="0" smtClean="0"/>
              <a:t> </a:t>
            </a:r>
            <a:r>
              <a:rPr lang="en-US" sz="1800" dirty="0" err="1" smtClean="0"/>
              <a:t>actividades</a:t>
            </a:r>
            <a:r>
              <a:rPr lang="en-US" sz="1800" dirty="0" smtClean="0"/>
              <a:t>: </a:t>
            </a:r>
            <a:r>
              <a:rPr lang="en-US" sz="1800" dirty="0" err="1" smtClean="0"/>
              <a:t>mercados</a:t>
            </a:r>
            <a:r>
              <a:rPr lang="en-US" sz="1800" dirty="0" smtClean="0"/>
              <a:t>, </a:t>
            </a:r>
            <a:r>
              <a:rPr lang="en-US" sz="1800" dirty="0" err="1" smtClean="0"/>
              <a:t>receitas</a:t>
            </a:r>
            <a:r>
              <a:rPr lang="en-US" sz="1800" dirty="0" smtClean="0"/>
              <a:t>, </a:t>
            </a:r>
            <a:r>
              <a:rPr lang="en-US" sz="1800" dirty="0" err="1" smtClean="0"/>
              <a:t>planos</a:t>
            </a:r>
            <a:r>
              <a:rPr lang="en-US" sz="1800" dirty="0" smtClean="0"/>
              <a:t> de marketing, </a:t>
            </a:r>
            <a:r>
              <a:rPr lang="en-US" sz="1800" dirty="0" err="1" smtClean="0"/>
              <a:t>recursos</a:t>
            </a:r>
            <a:r>
              <a:rPr lang="en-US" sz="1800" dirty="0" smtClean="0"/>
              <a:t> </a:t>
            </a:r>
            <a:r>
              <a:rPr lang="en-US" sz="1800" dirty="0" err="1" smtClean="0"/>
              <a:t>humanos</a:t>
            </a:r>
            <a:r>
              <a:rPr lang="en-US" sz="1800" dirty="0" smtClean="0"/>
              <a:t> e </a:t>
            </a:r>
            <a:r>
              <a:rPr lang="en-US" sz="1800" dirty="0" err="1" smtClean="0"/>
              <a:t>produção</a:t>
            </a:r>
            <a:r>
              <a:rPr lang="en-US" sz="1800" dirty="0" smtClean="0"/>
              <a:t>.</a:t>
            </a:r>
            <a:endParaRPr lang="en-US" sz="1800" dirty="0"/>
          </a:p>
          <a:p>
            <a:pPr lvl="2">
              <a:spcBef>
                <a:spcPct val="30000"/>
              </a:spcBef>
              <a:defRPr/>
            </a:pPr>
            <a:r>
              <a:rPr lang="en-US" sz="1800" dirty="0" err="1"/>
              <a:t>Procuram</a:t>
            </a:r>
            <a:r>
              <a:rPr lang="en-US" sz="1800" dirty="0"/>
              <a:t> </a:t>
            </a:r>
            <a:r>
              <a:rPr lang="en-US" sz="1800" dirty="0" err="1"/>
              <a:t>posicionar</a:t>
            </a:r>
            <a:r>
              <a:rPr lang="en-US" sz="1800" dirty="0"/>
              <a:t> a </a:t>
            </a:r>
            <a:r>
              <a:rPr lang="en-US" sz="1800" dirty="0" err="1"/>
              <a:t>empresa</a:t>
            </a:r>
            <a:r>
              <a:rPr lang="en-US" sz="1800" dirty="0"/>
              <a:t> </a:t>
            </a:r>
            <a:r>
              <a:rPr lang="en-US" sz="1800" dirty="0" err="1"/>
              <a:t>em</a:t>
            </a:r>
            <a:r>
              <a:rPr lang="en-US" sz="1800" dirty="0"/>
              <a:t> </a:t>
            </a:r>
            <a:r>
              <a:rPr lang="en-US" sz="1800" dirty="0" err="1"/>
              <a:t>termos</a:t>
            </a:r>
            <a:r>
              <a:rPr lang="en-US" sz="1800" dirty="0"/>
              <a:t> do </a:t>
            </a:r>
            <a:r>
              <a:rPr lang="en-US" sz="1800" dirty="0" err="1"/>
              <a:t>ambiente</a:t>
            </a:r>
            <a:r>
              <a:rPr lang="en-US" sz="1800" dirty="0"/>
              <a:t> </a:t>
            </a:r>
            <a:r>
              <a:rPr lang="en-US" sz="1800" dirty="0" err="1"/>
              <a:t>externo</a:t>
            </a:r>
            <a:r>
              <a:rPr lang="en-US" sz="1800" dirty="0"/>
              <a:t>.</a:t>
            </a:r>
          </a:p>
          <a:p>
            <a:pPr lvl="2">
              <a:spcBef>
                <a:spcPct val="30000"/>
              </a:spcBef>
              <a:defRPr/>
            </a:pPr>
            <a:r>
              <a:rPr lang="en-US" sz="1800" dirty="0" err="1"/>
              <a:t>Cobrem</a:t>
            </a:r>
            <a:r>
              <a:rPr lang="en-US" sz="1800" dirty="0"/>
              <a:t> </a:t>
            </a:r>
            <a:r>
              <a:rPr lang="en-US" sz="1800" dirty="0" err="1"/>
              <a:t>períodos</a:t>
            </a:r>
            <a:r>
              <a:rPr lang="en-US" sz="1800" dirty="0"/>
              <a:t> de tempo </a:t>
            </a:r>
            <a:r>
              <a:rPr lang="en-US" sz="1800" dirty="0" err="1"/>
              <a:t>alargados</a:t>
            </a:r>
            <a:r>
              <a:rPr lang="en-US" sz="1800" dirty="0" smtClean="0"/>
              <a:t>.</a:t>
            </a:r>
            <a:endParaRPr lang="en-US" sz="1800" dirty="0"/>
          </a:p>
          <a:p>
            <a:pPr lvl="1"/>
            <a:r>
              <a:rPr lang="pt-PT" sz="1800" dirty="0" smtClean="0"/>
              <a:t> </a:t>
            </a:r>
            <a:r>
              <a:rPr lang="pt-PT" sz="1800" b="1" dirty="0" smtClean="0"/>
              <a:t>Operacionais</a:t>
            </a:r>
            <a:r>
              <a:rPr lang="pt-PT" sz="1800" dirty="0" smtClean="0"/>
              <a:t> </a:t>
            </a:r>
            <a:r>
              <a:rPr lang="pt-PT" sz="1800" dirty="0" smtClean="0"/>
              <a:t>(ex: reestruturação </a:t>
            </a:r>
            <a:r>
              <a:rPr lang="pt-PT" sz="1800" dirty="0" smtClean="0"/>
              <a:t>da </a:t>
            </a:r>
            <a:r>
              <a:rPr lang="pt-PT" sz="1800" dirty="0" err="1" smtClean="0"/>
              <a:t>Fiat</a:t>
            </a:r>
            <a:r>
              <a:rPr lang="pt-PT" sz="1800" dirty="0" smtClean="0"/>
              <a:t>)</a:t>
            </a:r>
          </a:p>
          <a:p>
            <a:pPr lvl="2">
              <a:spcBef>
                <a:spcPct val="30000"/>
              </a:spcBef>
              <a:defRPr/>
            </a:pPr>
            <a:r>
              <a:rPr lang="en-US" sz="1800" dirty="0" err="1"/>
              <a:t>Especificam</a:t>
            </a:r>
            <a:r>
              <a:rPr lang="en-US" sz="1800" dirty="0"/>
              <a:t> os </a:t>
            </a:r>
            <a:r>
              <a:rPr lang="en-US" sz="1800" dirty="0" err="1"/>
              <a:t>detalhes</a:t>
            </a:r>
            <a:r>
              <a:rPr lang="en-US" sz="1800" dirty="0"/>
              <a:t> de </a:t>
            </a:r>
            <a:r>
              <a:rPr lang="en-US" sz="1800" dirty="0" err="1"/>
              <a:t>como</a:t>
            </a:r>
            <a:r>
              <a:rPr lang="en-US" sz="1800" dirty="0"/>
              <a:t> </a:t>
            </a:r>
            <a:r>
              <a:rPr lang="en-US" sz="1800" dirty="0" smtClean="0"/>
              <a:t>os </a:t>
            </a:r>
            <a:r>
              <a:rPr lang="en-US" sz="1800" dirty="0" err="1" smtClean="0"/>
              <a:t>objectivos</a:t>
            </a:r>
            <a:r>
              <a:rPr lang="en-US" sz="1800" dirty="0" smtClean="0"/>
              <a:t> </a:t>
            </a:r>
            <a:r>
              <a:rPr lang="en-US" sz="1800" dirty="0" err="1" smtClean="0"/>
              <a:t>estratégicos</a:t>
            </a:r>
            <a:r>
              <a:rPr lang="en-US" sz="1800" dirty="0" smtClean="0"/>
              <a:t> </a:t>
            </a:r>
            <a:r>
              <a:rPr lang="en-US" sz="1800" dirty="0" err="1"/>
              <a:t>serão</a:t>
            </a:r>
            <a:r>
              <a:rPr lang="en-US" sz="1800" dirty="0"/>
              <a:t> </a:t>
            </a:r>
            <a:r>
              <a:rPr lang="en-US" sz="1800" dirty="0" err="1" smtClean="0"/>
              <a:t>alcançados</a:t>
            </a:r>
            <a:r>
              <a:rPr lang="en-US" sz="1800" dirty="0" smtClean="0"/>
              <a:t>.</a:t>
            </a:r>
          </a:p>
          <a:p>
            <a:pPr lvl="2">
              <a:spcBef>
                <a:spcPct val="30000"/>
              </a:spcBef>
              <a:defRPr/>
            </a:pPr>
            <a:r>
              <a:rPr lang="en-US" sz="1800" dirty="0" err="1" smtClean="0"/>
              <a:t>Especificam</a:t>
            </a:r>
            <a:r>
              <a:rPr lang="en-US" sz="1800" dirty="0" smtClean="0"/>
              <a:t> </a:t>
            </a:r>
            <a:r>
              <a:rPr lang="en-US" sz="1800" dirty="0" err="1" smtClean="0"/>
              <a:t>quais</a:t>
            </a:r>
            <a:r>
              <a:rPr lang="en-US" sz="1800" dirty="0" smtClean="0"/>
              <a:t> os </a:t>
            </a:r>
            <a:r>
              <a:rPr lang="en-US" sz="1800" dirty="0" err="1" smtClean="0"/>
              <a:t>departamentos</a:t>
            </a:r>
            <a:r>
              <a:rPr lang="en-US" sz="1800" dirty="0" smtClean="0"/>
              <a:t>,</a:t>
            </a:r>
            <a:r>
              <a:rPr lang="en-US" sz="1800" dirty="0" smtClean="0"/>
              <a:t> </a:t>
            </a:r>
            <a:r>
              <a:rPr lang="en-US" sz="1800" dirty="0" err="1" smtClean="0"/>
              <a:t>funções</a:t>
            </a:r>
            <a:r>
              <a:rPr lang="en-US" sz="1800" dirty="0" smtClean="0"/>
              <a:t> </a:t>
            </a:r>
            <a:r>
              <a:rPr lang="en-US" sz="1800" dirty="0" err="1" smtClean="0"/>
              <a:t>ou</a:t>
            </a:r>
            <a:r>
              <a:rPr lang="en-US" sz="1800" dirty="0" smtClean="0"/>
              <a:t> </a:t>
            </a:r>
            <a:r>
              <a:rPr lang="en-US" sz="1800" dirty="0" err="1" smtClean="0"/>
              <a:t>equipas</a:t>
            </a:r>
            <a:r>
              <a:rPr lang="en-US" sz="1800" dirty="0" smtClean="0"/>
              <a:t> </a:t>
            </a:r>
            <a:r>
              <a:rPr lang="en-US" sz="1800" dirty="0" err="1" smtClean="0"/>
              <a:t>envolvidos</a:t>
            </a:r>
            <a:r>
              <a:rPr lang="en-US" sz="1800" dirty="0" smtClean="0"/>
              <a:t>. </a:t>
            </a:r>
            <a:endParaRPr lang="en-US" sz="1800" dirty="0"/>
          </a:p>
          <a:p>
            <a:pPr lvl="2">
              <a:spcBef>
                <a:spcPct val="30000"/>
              </a:spcBef>
              <a:defRPr/>
            </a:pPr>
            <a:r>
              <a:rPr lang="en-US" sz="1800" dirty="0" err="1"/>
              <a:t>Cobrem</a:t>
            </a:r>
            <a:r>
              <a:rPr lang="en-US" sz="1800" dirty="0"/>
              <a:t> </a:t>
            </a:r>
            <a:r>
              <a:rPr lang="en-US" sz="1800" dirty="0" err="1"/>
              <a:t>períodos</a:t>
            </a:r>
            <a:r>
              <a:rPr lang="en-US" sz="1800" dirty="0"/>
              <a:t> de tempo </a:t>
            </a:r>
            <a:r>
              <a:rPr lang="en-US" sz="1800" dirty="0" err="1" smtClean="0"/>
              <a:t>restritos</a:t>
            </a:r>
            <a:endParaRPr lang="en-US" sz="1800" dirty="0" smtClean="0"/>
          </a:p>
          <a:p>
            <a:pPr>
              <a:buNone/>
            </a:pPr>
            <a:endParaRPr lang="pt-PT" sz="18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692696"/>
          </a:xfrm>
        </p:spPr>
        <p:txBody>
          <a:bodyPr>
            <a:normAutofit/>
          </a:bodyPr>
          <a:lstStyle/>
          <a:p>
            <a:r>
              <a:rPr lang="pt-PT" sz="3600" b="1" dirty="0" smtClean="0">
                <a:solidFill>
                  <a:schemeClr val="accent2">
                    <a:lumMod val="75000"/>
                  </a:schemeClr>
                </a:solidFill>
              </a:rPr>
              <a:t>Conteúdo do Plano (</a:t>
            </a:r>
            <a:r>
              <a:rPr lang="pt-PT" sz="3600" b="1" dirty="0" err="1" smtClean="0">
                <a:solidFill>
                  <a:schemeClr val="accent2">
                    <a:lumMod val="75000"/>
                  </a:schemeClr>
                </a:solidFill>
              </a:rPr>
              <a:t>cont</a:t>
            </a:r>
            <a:r>
              <a:rPr lang="pt-PT" sz="3600" b="1" dirty="0" smtClean="0">
                <a:solidFill>
                  <a:schemeClr val="accent2">
                    <a:lumMod val="75000"/>
                  </a:schemeClr>
                </a:solidFill>
              </a:rPr>
              <a:t>.)</a:t>
            </a:r>
            <a:endParaRPr lang="pt-PT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PT" sz="1800" dirty="0" smtClean="0">
                <a:solidFill>
                  <a:schemeClr val="accent2">
                    <a:lumMod val="75000"/>
                  </a:schemeClr>
                </a:solidFill>
              </a:rPr>
              <a:t>Longo prazo </a:t>
            </a:r>
            <a:r>
              <a:rPr lang="pt-PT" sz="1800" dirty="0" smtClean="0"/>
              <a:t>(estratégicos) </a:t>
            </a:r>
            <a:r>
              <a:rPr lang="pt-PT" sz="1800" dirty="0" smtClean="0">
                <a:solidFill>
                  <a:schemeClr val="accent2">
                    <a:lumMod val="75000"/>
                  </a:schemeClr>
                </a:solidFill>
              </a:rPr>
              <a:t>ou de </a:t>
            </a:r>
            <a:r>
              <a:rPr lang="pt-PT" sz="1800" dirty="0" smtClean="0">
                <a:solidFill>
                  <a:schemeClr val="accent2">
                    <a:lumMod val="75000"/>
                  </a:schemeClr>
                </a:solidFill>
              </a:rPr>
              <a:t>curto prazo </a:t>
            </a:r>
            <a:r>
              <a:rPr lang="pt-PT" sz="1800" dirty="0" smtClean="0"/>
              <a:t>(operacionais)</a:t>
            </a:r>
            <a:endParaRPr lang="pt-PT" sz="1800" dirty="0" smtClean="0"/>
          </a:p>
          <a:p>
            <a:r>
              <a:rPr lang="pt-PT" sz="1800" dirty="0" smtClean="0">
                <a:solidFill>
                  <a:schemeClr val="accent2">
                    <a:lumMod val="75000"/>
                  </a:schemeClr>
                </a:solidFill>
              </a:rPr>
              <a:t>Específicos ou directivos</a:t>
            </a:r>
            <a:endParaRPr lang="pt-PT" sz="1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pt-PT" sz="1800" b="1" dirty="0" smtClean="0"/>
              <a:t>Específico</a:t>
            </a:r>
            <a:endParaRPr lang="pt-PT" sz="1800" b="1" dirty="0" smtClean="0"/>
          </a:p>
          <a:p>
            <a:pPr marL="1200150" lvl="3" indent="-342900"/>
            <a:r>
              <a:rPr lang="en-US" sz="1800" dirty="0" err="1" smtClean="0"/>
              <a:t>Planos</a:t>
            </a:r>
            <a:r>
              <a:rPr lang="en-US" sz="1800" dirty="0" smtClean="0"/>
              <a:t> que </a:t>
            </a:r>
            <a:r>
              <a:rPr lang="en-US" sz="1800" dirty="0" err="1" smtClean="0"/>
              <a:t>estão</a:t>
            </a:r>
            <a:r>
              <a:rPr lang="en-US" sz="1800" dirty="0" smtClean="0"/>
              <a:t> </a:t>
            </a:r>
            <a:r>
              <a:rPr lang="en-US" sz="1800" dirty="0" err="1" smtClean="0"/>
              <a:t>claramente</a:t>
            </a:r>
            <a:r>
              <a:rPr lang="en-US" sz="1800" dirty="0" smtClean="0"/>
              <a:t> </a:t>
            </a:r>
            <a:r>
              <a:rPr lang="en-US" sz="1800" dirty="0" err="1" smtClean="0"/>
              <a:t>definidos</a:t>
            </a:r>
            <a:r>
              <a:rPr lang="en-US" sz="1800" dirty="0" smtClean="0"/>
              <a:t> e não </a:t>
            </a:r>
            <a:r>
              <a:rPr lang="en-US" sz="1800" dirty="0" err="1" smtClean="0"/>
              <a:t>deixam</a:t>
            </a:r>
            <a:r>
              <a:rPr lang="en-US" sz="1800" dirty="0" smtClean="0"/>
              <a:t> </a:t>
            </a:r>
            <a:r>
              <a:rPr lang="en-US" sz="1800" dirty="0" err="1" smtClean="0"/>
              <a:t>margem</a:t>
            </a:r>
            <a:r>
              <a:rPr lang="en-US" sz="1800" dirty="0" smtClean="0"/>
              <a:t> </a:t>
            </a:r>
            <a:r>
              <a:rPr lang="en-US" sz="1800" dirty="0" err="1" smtClean="0"/>
              <a:t>para</a:t>
            </a:r>
            <a:r>
              <a:rPr lang="en-US" sz="1800" dirty="0" smtClean="0"/>
              <a:t> </a:t>
            </a:r>
            <a:r>
              <a:rPr lang="en-US" sz="1800" dirty="0" err="1" smtClean="0"/>
              <a:t>outras</a:t>
            </a:r>
            <a:r>
              <a:rPr lang="en-US" sz="1800" dirty="0" smtClean="0"/>
              <a:t> </a:t>
            </a:r>
            <a:r>
              <a:rPr lang="en-US" sz="1800" dirty="0" err="1" smtClean="0"/>
              <a:t>interpretações</a:t>
            </a:r>
            <a:r>
              <a:rPr lang="en-US" sz="1800" dirty="0" smtClean="0"/>
              <a:t> (com </a:t>
            </a:r>
            <a:r>
              <a:rPr lang="en-US" sz="1800" dirty="0" err="1" smtClean="0"/>
              <a:t>procedimentos</a:t>
            </a:r>
            <a:r>
              <a:rPr lang="en-US" sz="1800" dirty="0" smtClean="0"/>
              <a:t> </a:t>
            </a:r>
            <a:r>
              <a:rPr lang="en-US" sz="1800" dirty="0" err="1" smtClean="0"/>
              <a:t>claros</a:t>
            </a:r>
            <a:r>
              <a:rPr lang="en-US" sz="1800" dirty="0" smtClean="0"/>
              <a:t>, </a:t>
            </a:r>
            <a:r>
              <a:rPr lang="en-US" sz="1800" i="1" dirty="0" smtClean="0"/>
              <a:t>budget</a:t>
            </a:r>
            <a:r>
              <a:rPr lang="en-US" sz="1800" dirty="0" smtClean="0"/>
              <a:t> </a:t>
            </a:r>
            <a:r>
              <a:rPr lang="en-US" sz="1800" dirty="0" err="1" smtClean="0"/>
              <a:t>ou</a:t>
            </a:r>
            <a:r>
              <a:rPr lang="en-US" sz="1800" dirty="0" smtClean="0"/>
              <a:t> </a:t>
            </a:r>
            <a:r>
              <a:rPr lang="en-US" sz="1800" dirty="0" err="1" smtClean="0"/>
              <a:t>horários</a:t>
            </a:r>
            <a:r>
              <a:rPr lang="en-US" sz="1800" dirty="0" smtClean="0"/>
              <a:t> de </a:t>
            </a:r>
            <a:r>
              <a:rPr lang="en-US" sz="1800" dirty="0" err="1" smtClean="0"/>
              <a:t>actividade</a:t>
            </a:r>
            <a:r>
              <a:rPr lang="en-US" sz="1800" dirty="0" smtClean="0"/>
              <a:t>).</a:t>
            </a:r>
            <a:endParaRPr lang="en-US" sz="1800" dirty="0" smtClean="0"/>
          </a:p>
          <a:p>
            <a:pPr lvl="1"/>
            <a:r>
              <a:rPr lang="pt-PT" sz="1800" dirty="0" smtClean="0"/>
              <a:t> </a:t>
            </a:r>
            <a:r>
              <a:rPr lang="pt-PT" sz="1800" b="1" dirty="0" smtClean="0"/>
              <a:t>Directivo </a:t>
            </a:r>
            <a:endParaRPr lang="pt-PT" sz="1800" b="1" dirty="0" smtClean="0"/>
          </a:p>
          <a:p>
            <a:pPr marL="1200150" lvl="3" indent="-342900"/>
            <a:r>
              <a:rPr lang="en-US" sz="1800" dirty="0" err="1" smtClean="0"/>
              <a:t>Planos</a:t>
            </a:r>
            <a:r>
              <a:rPr lang="en-US" sz="1800" dirty="0" smtClean="0"/>
              <a:t> </a:t>
            </a:r>
            <a:r>
              <a:rPr lang="en-US" sz="1800" dirty="0" err="1" smtClean="0"/>
              <a:t>flexíveis</a:t>
            </a:r>
            <a:r>
              <a:rPr lang="en-US" sz="1800" dirty="0" smtClean="0"/>
              <a:t> que </a:t>
            </a:r>
            <a:r>
              <a:rPr lang="en-US" sz="1800" dirty="0" err="1" smtClean="0"/>
              <a:t>indicam</a:t>
            </a:r>
            <a:r>
              <a:rPr lang="en-US" sz="1800" dirty="0" smtClean="0"/>
              <a:t> </a:t>
            </a:r>
            <a:r>
              <a:rPr lang="en-US" sz="1800" dirty="0" err="1" smtClean="0"/>
              <a:t>directivas</a:t>
            </a:r>
            <a:r>
              <a:rPr lang="en-US" sz="1800" dirty="0" smtClean="0"/>
              <a:t> </a:t>
            </a:r>
            <a:r>
              <a:rPr lang="en-US" sz="1800" dirty="0" err="1" smtClean="0"/>
              <a:t>gerais</a:t>
            </a:r>
            <a:r>
              <a:rPr lang="en-US" sz="1800" dirty="0" smtClean="0"/>
              <a:t> </a:t>
            </a:r>
            <a:r>
              <a:rPr lang="en-US" sz="1800" dirty="0" err="1" smtClean="0"/>
              <a:t>mas</a:t>
            </a:r>
            <a:r>
              <a:rPr lang="en-US" sz="1800" dirty="0" smtClean="0"/>
              <a:t> que </a:t>
            </a:r>
            <a:r>
              <a:rPr lang="en-US" sz="1800" dirty="0" err="1" smtClean="0"/>
              <a:t>permitem</a:t>
            </a:r>
            <a:r>
              <a:rPr lang="en-US" sz="1800" dirty="0" smtClean="0"/>
              <a:t> </a:t>
            </a:r>
            <a:r>
              <a:rPr lang="en-US" sz="1800" dirty="0" err="1" smtClean="0"/>
              <a:t>várias</a:t>
            </a:r>
            <a:r>
              <a:rPr lang="en-US" sz="1800" dirty="0" smtClean="0"/>
              <a:t> </a:t>
            </a:r>
            <a:r>
              <a:rPr lang="en-US" sz="1800" dirty="0" err="1" smtClean="0"/>
              <a:t>formas</a:t>
            </a:r>
            <a:r>
              <a:rPr lang="en-US" sz="1800" dirty="0" smtClean="0"/>
              <a:t> de </a:t>
            </a:r>
            <a:r>
              <a:rPr lang="en-US" sz="1800" dirty="0" smtClean="0"/>
              <a:t>implementar  </a:t>
            </a:r>
            <a:r>
              <a:rPr lang="en-US" sz="1800" dirty="0" smtClean="0"/>
              <a:t>as </a:t>
            </a:r>
            <a:r>
              <a:rPr lang="en-US" sz="1800" dirty="0" err="1" smtClean="0"/>
              <a:t>acções</a:t>
            </a:r>
            <a:r>
              <a:rPr lang="en-US" sz="1800" dirty="0" smtClean="0"/>
              <a:t> (</a:t>
            </a:r>
            <a:r>
              <a:rPr lang="en-US" sz="1800" dirty="0" err="1" smtClean="0"/>
              <a:t>ambientes</a:t>
            </a:r>
            <a:r>
              <a:rPr lang="en-US" sz="1800" dirty="0" smtClean="0"/>
              <a:t> de </a:t>
            </a:r>
            <a:r>
              <a:rPr lang="en-US" sz="1800" dirty="0" err="1" smtClean="0"/>
              <a:t>incerteza</a:t>
            </a:r>
            <a:r>
              <a:rPr lang="en-US" sz="1800" dirty="0" smtClean="0"/>
              <a:t>)</a:t>
            </a:r>
          </a:p>
          <a:p>
            <a:pPr marL="1200150" lvl="3" indent="-342900"/>
            <a:endParaRPr lang="en-US" sz="1800" dirty="0" smtClean="0"/>
          </a:p>
          <a:p>
            <a:r>
              <a:rPr lang="pt-PT" sz="1800" dirty="0" smtClean="0">
                <a:solidFill>
                  <a:schemeClr val="accent2">
                    <a:lumMod val="75000"/>
                  </a:schemeClr>
                </a:solidFill>
              </a:rPr>
              <a:t>De propósito específico ou de repetição</a:t>
            </a:r>
          </a:p>
          <a:p>
            <a:pPr lvl="1"/>
            <a:r>
              <a:rPr lang="pt-PT" sz="1800" b="1" dirty="0" smtClean="0"/>
              <a:t>Propósito específico: </a:t>
            </a:r>
            <a:r>
              <a:rPr lang="pt-PT" sz="1800" dirty="0" smtClean="0"/>
              <a:t>Organizar </a:t>
            </a:r>
            <a:r>
              <a:rPr lang="pt-PT" sz="1800" dirty="0" smtClean="0"/>
              <a:t>e implementar mudanças específicas (Ex: lançamento novo produto) ou planos de contingências para recuperação de desastres, falhas informáticas, acções </a:t>
            </a:r>
            <a:r>
              <a:rPr lang="pt-PT" sz="1800" dirty="0" smtClean="0"/>
              <a:t>terroristas, etc.</a:t>
            </a:r>
            <a:endParaRPr lang="pt-PT" sz="1800" dirty="0" smtClean="0"/>
          </a:p>
          <a:p>
            <a:pPr lvl="1"/>
            <a:r>
              <a:rPr lang="pt-PT" sz="1800" b="1" dirty="0" smtClean="0"/>
              <a:t>Repetição</a:t>
            </a:r>
            <a:r>
              <a:rPr lang="pt-PT" sz="1800" dirty="0" smtClean="0"/>
              <a:t> </a:t>
            </a:r>
            <a:r>
              <a:rPr lang="pt-PT" sz="1800" dirty="0" smtClean="0"/>
              <a:t>– criados para lidar coma rotina, com a regularidade – </a:t>
            </a:r>
            <a:r>
              <a:rPr lang="pt-PT" sz="1800" dirty="0" smtClean="0"/>
              <a:t>recrutamentos colaboradores, </a:t>
            </a:r>
            <a:r>
              <a:rPr lang="pt-PT" sz="1800" dirty="0" smtClean="0"/>
              <a:t>queixas </a:t>
            </a:r>
            <a:r>
              <a:rPr lang="pt-PT" sz="1800" dirty="0" smtClean="0"/>
              <a:t>clientes, etc.</a:t>
            </a:r>
            <a:endParaRPr lang="pt-PT" sz="1800" dirty="0" smtClean="0"/>
          </a:p>
          <a:p>
            <a:endParaRPr lang="pt-PT" sz="1800" dirty="0" smtClean="0"/>
          </a:p>
          <a:p>
            <a:pPr>
              <a:buNone/>
            </a:pPr>
            <a:r>
              <a:rPr lang="pt-PT" sz="1800" dirty="0" smtClean="0"/>
              <a:t>Planeamento - Actividade </a:t>
            </a:r>
            <a:r>
              <a:rPr lang="pt-PT" sz="1800" dirty="0" smtClean="0"/>
              <a:t>universal: as pessoas planeiam a todos os níveis </a:t>
            </a:r>
            <a:r>
              <a:rPr lang="pt-PT" sz="1800" dirty="0" smtClean="0"/>
              <a:t>hierárquicos </a:t>
            </a:r>
            <a:r>
              <a:rPr lang="pt-PT" sz="1800" dirty="0" smtClean="0"/>
              <a:t>e a todos os níveis de formalidade </a:t>
            </a:r>
          </a:p>
          <a:p>
            <a:endParaRPr lang="pt-PT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pt-PT" dirty="0" smtClean="0"/>
              <a:t>O processo do planeamento</a:t>
            </a:r>
            <a:endParaRPr lang="pt-PT" dirty="0"/>
          </a:p>
        </p:txBody>
      </p:sp>
      <p:pic>
        <p:nvPicPr>
          <p:cNvPr id="4" name="Picture 6" descr="C:\Documents and Settings\laser\Desktop\New Folder\ch06\C06NF003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340768"/>
            <a:ext cx="7200800" cy="3528392"/>
          </a:xfrm>
          <a:prstGeom prst="rect">
            <a:avLst/>
          </a:prstGeom>
          <a:noFill/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283968" y="4869160"/>
            <a:ext cx="46085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1200" dirty="0"/>
              <a:t>Figure 6.3</a:t>
            </a:r>
            <a:r>
              <a:rPr lang="en-GB" dirty="0"/>
              <a:t>  </a:t>
            </a:r>
            <a:r>
              <a:rPr lang="en-GB" sz="1700" dirty="0" smtClean="0"/>
              <a:t>7</a:t>
            </a:r>
            <a:r>
              <a:rPr lang="en-GB" sz="1700" dirty="0" smtClean="0"/>
              <a:t> </a:t>
            </a:r>
            <a:r>
              <a:rPr lang="en-GB" sz="1700" dirty="0"/>
              <a:t>iterative tasks in making a plan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0" y="5380672"/>
            <a:ext cx="9144000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pt-PT" dirty="0" smtClean="0"/>
          </a:p>
          <a:p>
            <a:r>
              <a:rPr lang="pt-PT" dirty="0" smtClean="0"/>
              <a:t>Estas </a:t>
            </a:r>
            <a:r>
              <a:rPr lang="pt-PT" dirty="0" smtClean="0"/>
              <a:t>tarefas são utilizadas de forma</a:t>
            </a:r>
            <a:r>
              <a:rPr lang="pt-PT" b="1" dirty="0" smtClean="0">
                <a:solidFill>
                  <a:schemeClr val="tx2">
                    <a:lumMod val="75000"/>
                  </a:schemeClr>
                </a:solidFill>
              </a:rPr>
              <a:t> interactiva </a:t>
            </a:r>
            <a:r>
              <a:rPr lang="pt-PT" dirty="0" smtClean="0"/>
              <a:t>– muitas vezes volta-se atrás, a fases mais iniciais, quando se descobre nova informação que </a:t>
            </a:r>
            <a:r>
              <a:rPr lang="pt-PT" dirty="0" smtClean="0"/>
              <a:t>implica </a:t>
            </a:r>
            <a:r>
              <a:rPr lang="pt-PT" dirty="0" smtClean="0"/>
              <a:t>com o </a:t>
            </a:r>
            <a:r>
              <a:rPr lang="pt-PT" dirty="0" smtClean="0"/>
              <a:t>planeado. É </a:t>
            </a:r>
            <a:r>
              <a:rPr lang="pt-PT" dirty="0" smtClean="0"/>
              <a:t>necessário reajustar os objectivos iniciais. A ordem das tarefas não é estanque… </a:t>
            </a:r>
            <a:r>
              <a:rPr lang="pt-PT" dirty="0" smtClean="0"/>
              <a:t>é possível </a:t>
            </a:r>
            <a:r>
              <a:rPr lang="pt-PT" dirty="0" smtClean="0"/>
              <a:t>saltar </a:t>
            </a:r>
            <a:r>
              <a:rPr lang="pt-PT" dirty="0" smtClean="0"/>
              <a:t> </a:t>
            </a:r>
            <a:r>
              <a:rPr lang="pt-PT" dirty="0" smtClean="0"/>
              <a:t>tarefas, gastar pouco tempo com alguma tarefas ou muito tempo com outras. </a:t>
            </a:r>
            <a:endParaRPr lang="pt-PT" dirty="0" smtClean="0"/>
          </a:p>
          <a:p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</TotalTime>
  <Words>2402</Words>
  <Application>Microsoft Office PowerPoint</Application>
  <PresentationFormat>Apresentação no Ecrã (4:3)</PresentationFormat>
  <Paragraphs>241</Paragraphs>
  <Slides>22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22</vt:i4>
      </vt:variant>
    </vt:vector>
  </HeadingPairs>
  <TitlesOfParts>
    <vt:vector size="23" baseType="lpstr">
      <vt:lpstr>Tema do Office</vt:lpstr>
      <vt:lpstr>Planeamento</vt:lpstr>
      <vt:lpstr>Planeamento</vt:lpstr>
      <vt:lpstr>Visão geral do planeamento</vt:lpstr>
      <vt:lpstr>Porquê estudar o planeamento?</vt:lpstr>
      <vt:lpstr>Planeamento</vt:lpstr>
      <vt:lpstr>Objectivos do planeamento</vt:lpstr>
      <vt:lpstr>Conteúdo do plano</vt:lpstr>
      <vt:lpstr>Conteúdo do Plano (cont.)</vt:lpstr>
      <vt:lpstr>O processo do planeamento</vt:lpstr>
      <vt:lpstr>1. Recolha de informação</vt:lpstr>
      <vt:lpstr>Análise SWOT</vt:lpstr>
      <vt:lpstr>Outras técnicas de planeamento</vt:lpstr>
      <vt:lpstr>2. e 3. Desenvolvimento da missão e dos objectivos</vt:lpstr>
      <vt:lpstr>Objectivos hierárquicos IKEA</vt:lpstr>
      <vt:lpstr>Objectivos SMART</vt:lpstr>
      <vt:lpstr>Objectivos devem ser motivacionais  Locke e Latham (2002) </vt:lpstr>
      <vt:lpstr>4. e 5. Identificar acções e comunicar o plano</vt:lpstr>
      <vt:lpstr>Áreas para estarem representadas num plano </vt:lpstr>
      <vt:lpstr>6. e 7. Implementação do plano e monitorização dos resultados</vt:lpstr>
      <vt:lpstr>Monitorização do progresso</vt:lpstr>
      <vt:lpstr>Planeamento</vt:lpstr>
      <vt:lpstr>Conclusão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Tânia</dc:creator>
  <cp:lastModifiedBy>Tânia</cp:lastModifiedBy>
  <cp:revision>115</cp:revision>
  <dcterms:created xsi:type="dcterms:W3CDTF">2011-09-02T14:21:42Z</dcterms:created>
  <dcterms:modified xsi:type="dcterms:W3CDTF">2011-10-28T13:30:31Z</dcterms:modified>
</cp:coreProperties>
</file>