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290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91" r:id="rId11"/>
    <p:sldId id="266" r:id="rId12"/>
    <p:sldId id="267" r:id="rId13"/>
    <p:sldId id="271" r:id="rId14"/>
    <p:sldId id="268" r:id="rId15"/>
    <p:sldId id="272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83" r:id="rId25"/>
    <p:sldId id="281" r:id="rId26"/>
    <p:sldId id="284" r:id="rId27"/>
    <p:sldId id="285" r:id="rId28"/>
    <p:sldId id="286" r:id="rId29"/>
    <p:sldId id="287" r:id="rId30"/>
  </p:sldIdLst>
  <p:sldSz cx="9144000" cy="6858000" type="screen4x3"/>
  <p:notesSz cx="6888163" cy="100203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69" autoAdjust="0"/>
  </p:normalViewPr>
  <p:slideViewPr>
    <p:cSldViewPr>
      <p:cViewPr varScale="1">
        <p:scale>
          <a:sx n="55" d="100"/>
          <a:sy n="55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725D29B-5A47-4559-A740-4FB7E26D0942}" type="datetimeFigureOut">
              <a:rPr lang="pt-PT" smtClean="0"/>
              <a:t>30-10-2011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0F09811-9384-47CE-9EEC-0F5031F531A0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DB56734-535C-46D5-97FD-370F87D4581E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85F6CED-9F43-47C8-900A-768912D4FF2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pt-PT" sz="1300" dirty="0" smtClean="0"/>
              <a:t>Todos os gestores trabalham dentro de um contexto, que simultaneamente os constrange e os apoia. A maneira como eles compreendem, interpretam e interagem com esse contexto, afecta a sua performance.</a:t>
            </a:r>
          </a:p>
          <a:p>
            <a:r>
              <a:rPr lang="pt-PT" sz="1300" dirty="0" smtClean="0"/>
              <a:t>Cada negócio é único, por isso as forças com os quais interage diferem: os gestores que são capazes de as identificas e de as moldar, terão uma melhor performance. </a:t>
            </a:r>
          </a:p>
          <a:p>
            <a:r>
              <a:rPr lang="pt-PT" sz="1300" dirty="0" smtClean="0"/>
              <a:t>Figura 3.1 mostra 4 forças do ambiente:</a:t>
            </a:r>
          </a:p>
          <a:p>
            <a:r>
              <a:rPr lang="pt-PT" sz="1300" dirty="0" smtClean="0"/>
              <a:t>Ambiente interno: consiste nos elementos existentes dentro da organização. </a:t>
            </a:r>
          </a:p>
          <a:p>
            <a:r>
              <a:rPr lang="pt-PT" sz="1300" dirty="0" smtClean="0"/>
              <a:t>Ambiente competitivo (micro): Ambiente do mercado/ industria específico, onde se encontram os consumidores, fornecedores, clientes, potenciais produtos substitutos. </a:t>
            </a:r>
          </a:p>
          <a:p>
            <a:r>
              <a:rPr lang="pt-PT" sz="1300" dirty="0" smtClean="0"/>
              <a:t>Ambiente geral (macro): ambiente económico, tecnológico, legal, ambiente natural, político, </a:t>
            </a:r>
            <a:r>
              <a:rPr lang="pt-PT" sz="1300" dirty="0" err="1" smtClean="0"/>
              <a:t>sócio-cultural</a:t>
            </a:r>
            <a:r>
              <a:rPr lang="pt-PT" sz="1300" dirty="0" smtClean="0"/>
              <a:t>, que afectam a organização. </a:t>
            </a:r>
          </a:p>
          <a:p>
            <a:r>
              <a:rPr lang="pt-PT" sz="1300" dirty="0" smtClean="0"/>
              <a:t>Em conjunto compõem o ambiente externo – uma fonte de mudança  com constantes ameaças e oportunidades – quanto melhor os gestores lidarem com isto – melhor  a performance. </a:t>
            </a:r>
          </a:p>
          <a:p>
            <a:r>
              <a:rPr lang="pt-PT" sz="1300" dirty="0" smtClean="0"/>
              <a:t>As forças do ambiente interno e ambiente competitivo, geralmente, são as que têm maior impacto na organização e as que mais a influenciam.</a:t>
            </a:r>
          </a:p>
          <a:p>
            <a:r>
              <a:rPr lang="pt-PT" sz="1300" dirty="0" smtClean="0"/>
              <a:t>A figura implica uma constante interacção entre a cultura organizacional e o seu ambiente externo.</a:t>
            </a:r>
          </a:p>
          <a:p>
            <a:pPr defTabSz="966155">
              <a:defRPr/>
            </a:pPr>
            <a:r>
              <a:rPr lang="pt-PT" sz="1300" dirty="0" smtClean="0"/>
              <a:t>O sucesso da Nokia, empresa Finlandesa, depende da habilidade dos seus gestores em identificarem e interpretarem os sinais dos consumidores, no mercado dos telemóveis , e assegurar que a empresa responde a esses sinais, de forma mais eficaz que os seus concorrentes. Depende também de identificar ideias imergentes, dentro da organização, que tenham potencial comercial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20A51-4865-4B89-A03E-0ECED638B1DB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41539" indent="-241539">
              <a:buAutoNum type="arabicParenR"/>
            </a:pPr>
            <a:r>
              <a:rPr lang="pt-PT" dirty="0" smtClean="0"/>
              <a:t>Simples e estável: só têm de considerar um pequeno nº de factores, que não mudam muito. Competidores oferecem</a:t>
            </a:r>
            <a:r>
              <a:rPr lang="pt-PT" baseline="0" dirty="0" smtClean="0"/>
              <a:t> produtos semelhantes, </a:t>
            </a:r>
            <a:r>
              <a:rPr lang="pt-PT" baseline="0" dirty="0" err="1" smtClean="0"/>
              <a:t>newcomers</a:t>
            </a:r>
            <a:r>
              <a:rPr lang="pt-PT" baseline="0" dirty="0" smtClean="0"/>
              <a:t> raramente entram no mercado, pouco avanço tecnológico. A informação necessária para a tomada de decisão está disponível, pelo que permite avaliar os resultados da decisão de forma precisa. Comercio tradicional, como mercearias. Podem utilizar tendências passadas para predizer o futuro, com um grau razoável de confiança. (Ex. necessidades de educação e saúde conseguem ser previstas anos antes, devido aos dados demográficos).</a:t>
            </a:r>
          </a:p>
          <a:p>
            <a:pPr marL="241539" indent="-241539">
              <a:buAutoNum type="arabicParenR"/>
            </a:pPr>
            <a:r>
              <a:rPr lang="pt-PT" baseline="0" dirty="0" smtClean="0"/>
              <a:t>No outro extremo: ambiente “complexo – dinâmico” – elevado ambiente de incerteza. </a:t>
            </a:r>
            <a:r>
              <a:rPr lang="pt-PT" baseline="0" dirty="0" err="1" smtClean="0"/>
              <a:t>T~em</a:t>
            </a:r>
            <a:r>
              <a:rPr lang="pt-PT" baseline="0" dirty="0" smtClean="0"/>
              <a:t> de monitorizar um elevado nº de factores em mudança, que diferem consideravelmente entre si.  Os concorrentes oferecem produtos e serviços distintos, não sendo claro, como os clientes lhe vão reagir. Grande incerteza sobre como o futuro se desenrolará. Nestas circunstâncias a análise histórica é menos útil para servir de guia futuro. Os gestores precisam de desenvolver diferentes caminhos para antecipar o que poderá estar á frente. Ex: Companhias de telecomunicações e industria de entretenimento. Multinacionais como Shell e BP experimentam uma grande complexidade, ao operarem em diferentes sistemas legais, políticos e culturais. </a:t>
            </a:r>
          </a:p>
          <a:p>
            <a:pPr marL="241539" indent="-241539">
              <a:buAutoNum type="arabicParenR"/>
            </a:pPr>
            <a:r>
              <a:rPr lang="pt-PT" baseline="0" dirty="0" smtClean="0"/>
              <a:t>CEO da Google sobre a </a:t>
            </a:r>
            <a:r>
              <a:rPr lang="pt-PT" baseline="0" dirty="0" err="1" smtClean="0"/>
              <a:t>insdustria</a:t>
            </a:r>
            <a:r>
              <a:rPr lang="pt-PT" baseline="0" dirty="0" smtClean="0"/>
              <a:t> </a:t>
            </a:r>
            <a:r>
              <a:rPr lang="pt-PT" baseline="0" dirty="0" err="1" smtClean="0"/>
              <a:t>high-tech</a:t>
            </a:r>
            <a:r>
              <a:rPr lang="pt-PT" baseline="0" dirty="0" smtClean="0"/>
              <a:t>: “o ambiente muda tão rapidamente que é necessário improvisar em termos de estratégia, produtos e até nas operações do dia-a-dia. Quando se pensa que se compreende a paisagem tecnológica, deparamo-nos com uma grande </a:t>
            </a:r>
            <a:r>
              <a:rPr lang="pt-PT" baseline="0" dirty="0" err="1" smtClean="0"/>
              <a:t>disrupção</a:t>
            </a:r>
            <a:r>
              <a:rPr lang="pt-PT" baseline="0" dirty="0" smtClean="0"/>
              <a:t>” .</a:t>
            </a:r>
          </a:p>
          <a:p>
            <a:pPr marL="241539" indent="-241539">
              <a:buAutoNum type="arabicParenR"/>
            </a:pPr>
            <a:endParaRPr lang="pt-PT" dirty="0" smtClean="0"/>
          </a:p>
          <a:p>
            <a:pPr marL="241539" indent="-241539">
              <a:buAutoNum type="arabicParenR"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25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300" dirty="0" smtClean="0"/>
              <a:t>As forças do ambiente competitivo (micro) e do ambiente geral (macro), são stakeholders. Os gestores têm de se assegurar que compreendem o que os stakeholders esperam (expectativas) e se estão a ir de encontro a essas expectativas, num grau aceitável.</a:t>
            </a:r>
          </a:p>
          <a:p>
            <a:r>
              <a:rPr lang="pt-PT" sz="1300" dirty="0" smtClean="0"/>
              <a:t>Se falharem neste objectivo, os stakeholders podem retirar o seu apoio ou negar recursos que as empresas necessitam para continuar no negócio.</a:t>
            </a:r>
          </a:p>
          <a:p>
            <a:r>
              <a:rPr lang="pt-PT" sz="1300" dirty="0" smtClean="0"/>
              <a:t>Stakeholders internos:</a:t>
            </a:r>
          </a:p>
          <a:p>
            <a:r>
              <a:rPr lang="pt-PT" sz="1300" dirty="0" smtClean="0"/>
              <a:t>Empregados, gestores, diferentes departamentos ou grupos profissionais, proprietários, sindicatos e </a:t>
            </a:r>
            <a:r>
              <a:rPr lang="pt-PT" sz="1300" dirty="0" err="1" smtClean="0"/>
              <a:t>shareholders</a:t>
            </a:r>
            <a:r>
              <a:rPr lang="pt-PT" sz="1300" dirty="0" smtClean="0"/>
              <a:t> (accionistas).</a:t>
            </a:r>
          </a:p>
          <a:p>
            <a:r>
              <a:rPr lang="pt-PT" sz="1300" dirty="0" smtClean="0"/>
              <a:t>Stakeholders Externos:</a:t>
            </a:r>
          </a:p>
          <a:p>
            <a:r>
              <a:rPr lang="pt-PT" sz="1300" dirty="0" smtClean="0"/>
              <a:t>Clientes, concorrentes, fornecedores, banqueiros – credores, comunidade local, grupos de pressão e governantes. </a:t>
            </a:r>
          </a:p>
          <a:p>
            <a:r>
              <a:rPr lang="pt-PT" sz="1300" dirty="0" smtClean="0"/>
              <a:t>Desafio – gerir interesses conflituantes: diferentes stakeholders têm diferentes definições sobre os problemas e soluções organizacionais. Têm expectativas diferentes e procuram influenciar organização de maneiras diferentes.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26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300" dirty="0" smtClean="0"/>
              <a:t>É importante por isso identificar quem são eles e decidir como gerir a relação entre eles, é um aspecto essencial das tarefas dos gestores. </a:t>
            </a:r>
          </a:p>
          <a:p>
            <a:r>
              <a:rPr lang="pt-PT" sz="1300" dirty="0" smtClean="0"/>
              <a:t> </a:t>
            </a:r>
          </a:p>
          <a:p>
            <a:r>
              <a:rPr lang="en-US" sz="1300" dirty="0" smtClean="0"/>
              <a:t>Técnicas </a:t>
            </a:r>
            <a:r>
              <a:rPr lang="en-US" sz="1300" dirty="0" err="1" smtClean="0"/>
              <a:t>para</a:t>
            </a:r>
            <a:r>
              <a:rPr lang="en-US" sz="1300" dirty="0" smtClean="0"/>
              <a:t> </a:t>
            </a:r>
            <a:r>
              <a:rPr lang="en-US" sz="1300" dirty="0" err="1" smtClean="0"/>
              <a:t>influenciar</a:t>
            </a:r>
            <a:r>
              <a:rPr lang="en-US" sz="1300" dirty="0" smtClean="0"/>
              <a:t> </a:t>
            </a:r>
            <a:r>
              <a:rPr lang="en-US" sz="1300" dirty="0" err="1" smtClean="0"/>
              <a:t>os</a:t>
            </a:r>
            <a:r>
              <a:rPr lang="en-US" sz="1300" dirty="0" smtClean="0"/>
              <a:t> Stakeholders – stakeholder mapping</a:t>
            </a:r>
            <a:endParaRPr lang="pt-PT" sz="1300" dirty="0" smtClean="0"/>
          </a:p>
          <a:p>
            <a:pPr lvl="0"/>
            <a:r>
              <a:rPr lang="pt-PT" sz="1300" dirty="0" smtClean="0"/>
              <a:t>Identificar stakeholders e a sua influência</a:t>
            </a:r>
          </a:p>
          <a:p>
            <a:pPr lvl="0"/>
            <a:r>
              <a:rPr lang="pt-PT" sz="1300" dirty="0" smtClean="0"/>
              <a:t>Clarificar quais os pontos de vista que os SH têm sobre a organização</a:t>
            </a:r>
          </a:p>
          <a:p>
            <a:pPr lvl="0"/>
            <a:r>
              <a:rPr lang="pt-PT" sz="1300" dirty="0" smtClean="0"/>
              <a:t>Identificar questões chave estratégicas</a:t>
            </a:r>
          </a:p>
          <a:p>
            <a:pPr lvl="0"/>
            <a:r>
              <a:rPr lang="pt-PT" sz="1300" dirty="0" smtClean="0"/>
              <a:t>Identificar alianças de apoio e de oposição</a:t>
            </a:r>
          </a:p>
          <a:p>
            <a:r>
              <a:rPr lang="pt-PT" sz="1300" dirty="0" smtClean="0"/>
              <a:t>Um passo importante para identificar SH é avaliar o seu poder relativo (poder para influenciar os resultados) e interesse pela actividade.</a:t>
            </a:r>
          </a:p>
          <a:p>
            <a:r>
              <a:rPr lang="pt-PT" sz="1300" dirty="0" smtClean="0"/>
              <a:t>Os que têm poder e interesse elevados, devem ser parceiros chave, a quem a organização deve procurar satisfazer.  Devem ser envolvidos, quando a organização tem de tomar decisões importantes. As estratégias de comunicação, devem ser diferentes, consoante os grupo.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27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28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 figura mostra como uma cultura distinta se desenvolve:</a:t>
            </a:r>
            <a:r>
              <a:rPr lang="pt-PT" baseline="0" dirty="0" smtClean="0"/>
              <a:t> As pessoas </a:t>
            </a:r>
            <a:r>
              <a:rPr lang="pt-PT" b="1" baseline="0" dirty="0" smtClean="0"/>
              <a:t>desenvolvem e partilham valores comuns</a:t>
            </a:r>
            <a:r>
              <a:rPr lang="pt-PT" baseline="0" dirty="0" smtClean="0"/>
              <a:t>. Elas utilizam estes valores comuns para </a:t>
            </a:r>
            <a:r>
              <a:rPr lang="pt-PT" b="1" baseline="0" dirty="0" smtClean="0"/>
              <a:t>estabelecer crenças e normas</a:t>
            </a:r>
            <a:r>
              <a:rPr lang="pt-PT" baseline="0" dirty="0" smtClean="0"/>
              <a:t>. Estas crenças e normas, por sua vez, </a:t>
            </a:r>
            <a:r>
              <a:rPr lang="pt-PT" b="1" baseline="0" dirty="0" smtClean="0"/>
              <a:t>guiam-na para determinados comportamentos </a:t>
            </a:r>
            <a:r>
              <a:rPr lang="pt-PT" baseline="0" dirty="0" smtClean="0"/>
              <a:t>(tanto entre eles, como entre eles e o exterior). Resultados positivos reforçam a crença que os valores que norteiam os seus comportamentos são os ideais. Os </a:t>
            </a:r>
            <a:r>
              <a:rPr lang="pt-PT" b="1" baseline="0" dirty="0" smtClean="0"/>
              <a:t>comportamentos vão reforçar os resultados </a:t>
            </a:r>
            <a:r>
              <a:rPr lang="pt-PT" baseline="0" dirty="0" smtClean="0"/>
              <a:t>(</a:t>
            </a:r>
            <a:r>
              <a:rPr lang="pt-PT" baseline="0" dirty="0" err="1" smtClean="0"/>
              <a:t>outcomes</a:t>
            </a:r>
            <a:r>
              <a:rPr lang="pt-PT" baseline="0" dirty="0" smtClean="0"/>
              <a:t>), ou seja, a cultura, os valores partilhados…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Artefactos</a:t>
            </a:r>
            <a:r>
              <a:rPr lang="pt-PT" dirty="0" smtClean="0"/>
              <a:t>: representa a parte visível – qualquer um que entre em contacto com a empresa,</a:t>
            </a:r>
            <a:r>
              <a:rPr lang="pt-PT" baseline="0" dirty="0" smtClean="0"/>
              <a:t> observa. Apesar de serem observáveis, pode ser difícil para </a:t>
            </a:r>
            <a:r>
              <a:rPr lang="pt-PT" baseline="0" dirty="0" err="1" smtClean="0"/>
              <a:t>outsider</a:t>
            </a:r>
            <a:r>
              <a:rPr lang="pt-PT" baseline="0" dirty="0" smtClean="0"/>
              <a:t> decifrarem o que é que eles querem dizer, para o grupo que os criou.</a:t>
            </a:r>
          </a:p>
          <a:p>
            <a:r>
              <a:rPr lang="pt-PT" b="1" baseline="0" dirty="0" smtClean="0"/>
              <a:t>Crenças e valores</a:t>
            </a:r>
            <a:r>
              <a:rPr lang="pt-PT" baseline="0" dirty="0" smtClean="0"/>
              <a:t>, acumulados pelos membros do grupo. Estas crenças e valores moldam, dão sentido aos </a:t>
            </a:r>
            <a:r>
              <a:rPr lang="pt-PT" baseline="0" dirty="0" err="1" smtClean="0"/>
              <a:t>artefectos</a:t>
            </a:r>
            <a:r>
              <a:rPr lang="pt-PT" baseline="0" dirty="0" smtClean="0"/>
              <a:t>. As empresas variam no grau em que internalizam estas crenças e valores (cultura forte ou não)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“Valores em Competição” desenvolvidos por </a:t>
            </a:r>
            <a:r>
              <a:rPr lang="pt-PT" dirty="0" err="1" smtClean="0"/>
              <a:t>Quinn</a:t>
            </a:r>
            <a:r>
              <a:rPr lang="pt-PT" dirty="0" smtClean="0"/>
              <a:t> et al., baseia-se na tensão inerente entre flexibilidade e controlo e foco interno ou externo.</a:t>
            </a:r>
          </a:p>
          <a:p>
            <a:r>
              <a:rPr lang="pt-PT" dirty="0" smtClean="0"/>
              <a:t>4 Tipos cultura</a:t>
            </a:r>
          </a:p>
          <a:p>
            <a:r>
              <a:rPr lang="pt-PT" b="1" dirty="0" smtClean="0"/>
              <a:t>Sistemas abertos: </a:t>
            </a:r>
            <a:r>
              <a:rPr lang="pt-PT" dirty="0" smtClean="0"/>
              <a:t>as pessoas reconhecem que o ambiente externo joga um papel significativo, e é uma fonte importante</a:t>
            </a:r>
            <a:r>
              <a:rPr lang="pt-PT" baseline="0" dirty="0" smtClean="0"/>
              <a:t> de ideias, energia e recursos. Interpretam o ambiente como complexo e turbulento, pelo que é necessário ser-se empreendedor, visionário, flexível e ter um comportamento responsável. Factores de motivação: crescimento, estímulos, criatividade e variedade. Empresas com uma estrutura orgânica e operações flexíveis. Empresas tecnologias.</a:t>
            </a:r>
          </a:p>
          <a:p>
            <a:r>
              <a:rPr lang="pt-PT" b="1" baseline="0" dirty="0" smtClean="0"/>
              <a:t>Objectivos racionais: </a:t>
            </a:r>
            <a:r>
              <a:rPr lang="pt-PT" baseline="0" dirty="0" smtClean="0"/>
              <a:t>membros vêem as organizações de forma racional e procuram a eficiência. Os gestores criam estruturas para lidar com o mundo exterior. Liderança tende a ser directiva, orientada para objectivos e funcional. Factores de motivação: competição e o atingir as metas definidas. Grandes empresas já estabelecidas.</a:t>
            </a:r>
          </a:p>
          <a:p>
            <a:r>
              <a:rPr lang="pt-PT" b="1" baseline="0" dirty="0" smtClean="0"/>
              <a:t>Processos internos: </a:t>
            </a:r>
            <a:r>
              <a:rPr lang="pt-PT" baseline="0" dirty="0" smtClean="0"/>
              <a:t>Membros dão pouca atenção ao ambiente externo, encontrando-se mais focados no ambiente interno. O objectivo é que a empresa seja eficiente, estável e controlada. Os objectivos são conhecidos, as tarefas são repetitivas, recorrendo à especialização, regras e procedimentos. </a:t>
            </a:r>
            <a:r>
              <a:rPr lang="pt-PT" baseline="0" dirty="0" err="1" smtClean="0"/>
              <a:t>Liders</a:t>
            </a:r>
            <a:r>
              <a:rPr lang="pt-PT" baseline="0" dirty="0" smtClean="0"/>
              <a:t> tendem a ser conservadores, cautelosos, colocando a ênfase na técnica. Serviços públicos  </a:t>
            </a:r>
          </a:p>
          <a:p>
            <a:r>
              <a:rPr lang="pt-PT" b="1" baseline="0" dirty="0" smtClean="0"/>
              <a:t>Relações humanas</a:t>
            </a:r>
            <a:r>
              <a:rPr lang="pt-PT" baseline="0" dirty="0" smtClean="0"/>
              <a:t>: Ênfase nas relações informais interpessoais (mais do que nas estruturas formais). A efectividade é definida em termos do seu bem-estar e do compromisso. Os líderes são participativos, consideram os seus colaboradores e são apoiantes. Factores de motivação: Coesão e sentimento de pertença. Grupos voluntários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Continente: os fornecedores querem ter lá à venda os seus produtos (porque os consumidores lá vão). Assim, o Continente compra por atacado e esmaga as</a:t>
            </a:r>
            <a:r>
              <a:rPr lang="pt-PT" baseline="0" dirty="0" smtClean="0"/>
              <a:t> margens de lucro dos fornecedores/ retalhistas.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Disposable</a:t>
            </a:r>
            <a:r>
              <a:rPr lang="pt-PT" dirty="0" smtClean="0"/>
              <a:t> </a:t>
            </a:r>
            <a:r>
              <a:rPr lang="pt-PT" dirty="0" err="1" smtClean="0"/>
              <a:t>incomes</a:t>
            </a:r>
            <a:r>
              <a:rPr lang="pt-PT" dirty="0" smtClean="0"/>
              <a:t>: Rendimento disponível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Ex: Devido aos sismos, construções têm mais normas de segurança e regras de construção – ex – Japão</a:t>
            </a:r>
          </a:p>
          <a:p>
            <a:r>
              <a:rPr lang="pt-PT" dirty="0" smtClean="0"/>
              <a:t>Empresas seguradoras: cobrem ou não cataclismos naturais?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F6CED-9F43-47C8-900A-768912D4FF25}" type="slidenum">
              <a:rPr lang="pt-PT" smtClean="0"/>
              <a:pPr/>
              <a:t>23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99160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7467600" y="2560638"/>
            <a:ext cx="1143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lIns="0" rIns="0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srgbClr val="CC6600"/>
                </a:solidFill>
              </a:rPr>
              <a:t>ninth edition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175000" y="2879725"/>
            <a:ext cx="243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969696"/>
                </a:solidFill>
              </a:rPr>
              <a:t>STEPHEN P. ROBBINS</a:t>
            </a: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6400800" y="6327775"/>
            <a:ext cx="25288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PowerPoint Presentation by Charlie Cook</a:t>
            </a:r>
            <a:br>
              <a:rPr lang="en-US" sz="9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9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University of West Alabama</a:t>
            </a:r>
          </a:p>
        </p:txBody>
      </p:sp>
      <p:pic>
        <p:nvPicPr>
          <p:cNvPr id="8" name="Picture 27" descr="ph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7363" y="6276975"/>
            <a:ext cx="549275" cy="414338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</p:spPr>
      </p:pic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6705600" y="2879725"/>
            <a:ext cx="2011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969696"/>
                </a:solidFill>
              </a:rPr>
              <a:t>MARY COULTER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3886200" y="3673475"/>
            <a:ext cx="4648200" cy="1752600"/>
          </a:xfrm>
        </p:spPr>
        <p:txBody>
          <a:bodyPr/>
          <a:lstStyle>
            <a:lvl1pPr>
              <a:defRPr>
                <a:solidFill>
                  <a:srgbClr val="CC66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51" name="Rectangle 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81200" y="3683000"/>
            <a:ext cx="17526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3366CC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5"/>
          <p:cNvSpPr>
            <a:spLocks noGrp="1" noChangeArrowheads="1"/>
          </p:cNvSpPr>
          <p:nvPr>
            <p:ph type="ftr" sz="quarter" idx="10"/>
          </p:nvPr>
        </p:nvSpPr>
        <p:spPr>
          <a:xfrm>
            <a:off x="274638" y="6308725"/>
            <a:ext cx="2468562" cy="384175"/>
          </a:xfrm>
        </p:spPr>
        <p:txBody>
          <a:bodyPr lIns="91440" rIns="91440"/>
          <a:lstStyle>
            <a:lvl1pPr>
              <a:defRPr sz="9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© 2007 Prentice Hall, Inc. </a:t>
            </a:r>
            <a:br>
              <a:rPr lang="en-US"/>
            </a:br>
            <a:r>
              <a:rPr lang="en-US"/>
              <a:t>All rights reserved.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A35AC45A-0216-412A-9CE3-59F619FBBB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3A79B773-8EBD-4689-9295-8A4F5C8DF9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975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60900" y="1066800"/>
            <a:ext cx="3975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F7F0804F-99C3-48B2-B374-13B0D15E6C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563997A6-F8BB-4CAB-AFD0-D943612863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D19E88FC-39E7-4AC3-8B26-D475231799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E7005626-0FAA-453B-A653-4A4BAC3412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6E72FA32-52ED-4840-AFC4-C9258E622E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2337AF89-148A-44C7-B90C-65DB91FF14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FCB2753F-0C3D-4988-86A1-B5B96A5CBE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81000"/>
            <a:ext cx="2025650" cy="57150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24550" cy="57150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672A3619-7155-4391-9A40-F7957E0E8F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A23D5-A756-4BBF-ACD3-58CED25518A9}" type="datetimeFigureOut">
              <a:rPr lang="pt-PT" smtClean="0"/>
              <a:pPr/>
              <a:t>30-10-2011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0E8DA-B2D4-4B05-A90F-4CDC7980FDD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8102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1722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© 2007 Prentice Hall, Inc. All rights reserved.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172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3–</a:t>
            </a:r>
            <a:fld id="{11D7389A-52B1-4124-9E2B-BCC2799801E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22250" indent="-2222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25475" indent="-28416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>
          <a:solidFill>
            <a:srgbClr val="996633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974725" indent="-2349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v"/>
        <a:defRPr sz="2000">
          <a:solidFill>
            <a:srgbClr val="3366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311275" indent="-2222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rgbClr val="01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657350" indent="-17303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rgbClr val="01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1145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rgbClr val="01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5717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rgbClr val="01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0289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rgbClr val="01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486150" indent="-173038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rgbClr val="01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dirty="0" smtClean="0"/>
              <a:t>Cultura Organizacional e Contextos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ISCTE-IUL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Culturas múltiplas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PT" sz="2400" dirty="0" smtClean="0"/>
              <a:t>Corrente que defende a ideia de que dentro de uma organização, não existe apenas uma única cultura, mas várias. </a:t>
            </a:r>
          </a:p>
          <a:p>
            <a:r>
              <a:rPr lang="pt-PT" sz="2400" b="1" dirty="0" err="1" smtClean="0"/>
              <a:t>Martin</a:t>
            </a:r>
            <a:r>
              <a:rPr lang="pt-PT" sz="2400" dirty="0" smtClean="0"/>
              <a:t> (2002) </a:t>
            </a:r>
            <a:r>
              <a:rPr lang="pt-PT" sz="2400" dirty="0"/>
              <a:t>s</a:t>
            </a:r>
            <a:r>
              <a:rPr lang="pt-PT" sz="2400" dirty="0" smtClean="0"/>
              <a:t>ugeriu três perspectivas:</a:t>
            </a:r>
            <a:br>
              <a:rPr lang="pt-PT" sz="2400" dirty="0" smtClean="0"/>
            </a:br>
            <a:r>
              <a:rPr lang="pt-PT" sz="2400" u="sng" dirty="0" smtClean="0"/>
              <a:t>Integração</a:t>
            </a:r>
            <a:r>
              <a:rPr lang="pt-PT" sz="2400" dirty="0" smtClean="0"/>
              <a:t>: os membros têm crenças e valores consistentes;</a:t>
            </a:r>
            <a:br>
              <a:rPr lang="pt-PT" sz="2400" dirty="0" smtClean="0"/>
            </a:br>
            <a:r>
              <a:rPr lang="pt-PT" sz="2400" u="sng" dirty="0" smtClean="0"/>
              <a:t>Diferenciação</a:t>
            </a:r>
            <a:r>
              <a:rPr lang="pt-PT" sz="2400" dirty="0" smtClean="0"/>
              <a:t>: crenças conflituantes, por função ou nível;</a:t>
            </a:r>
            <a:br>
              <a:rPr lang="pt-PT" sz="2400" dirty="0" smtClean="0"/>
            </a:br>
            <a:r>
              <a:rPr lang="pt-PT" sz="2400" u="sng" dirty="0" smtClean="0"/>
              <a:t>Fragmentação</a:t>
            </a:r>
            <a:r>
              <a:rPr lang="pt-PT" sz="2400" dirty="0" smtClean="0"/>
              <a:t>: fluído, perspectivas transitória sobre eventos, não relacionados com as funções ou níveis.</a:t>
            </a:r>
            <a:br>
              <a:rPr lang="pt-PT" sz="2400" dirty="0" smtClean="0"/>
            </a:br>
            <a:endParaRPr lang="pt-PT" sz="2400" dirty="0" smtClean="0"/>
          </a:p>
          <a:p>
            <a:r>
              <a:rPr lang="pt-PT" sz="2400" dirty="0" smtClean="0"/>
              <a:t>Demonstrado empiricamente por </a:t>
            </a:r>
            <a:r>
              <a:rPr lang="pt-PT" sz="2400" dirty="0" err="1" smtClean="0"/>
              <a:t>Ogbonna</a:t>
            </a:r>
            <a:r>
              <a:rPr lang="pt-PT" sz="2400" dirty="0" smtClean="0"/>
              <a:t> e </a:t>
            </a:r>
            <a:r>
              <a:rPr lang="pt-PT" sz="2400" dirty="0" err="1" smtClean="0"/>
              <a:t>Harris</a:t>
            </a:r>
            <a:r>
              <a:rPr lang="pt-PT" sz="2400" dirty="0" smtClean="0"/>
              <a:t> (1998, 2002) – as diferentes posições das pessoas na hierarquia da empresa, determina a sua perspectiva de cultura – podem existir </a:t>
            </a:r>
            <a:r>
              <a:rPr lang="pt-PT" sz="2400" dirty="0" err="1" smtClean="0"/>
              <a:t>sub-culturas</a:t>
            </a:r>
            <a:r>
              <a:rPr lang="pt-PT" sz="2400" dirty="0" smtClean="0"/>
              <a:t> dentro de uma organização. </a:t>
            </a:r>
          </a:p>
          <a:p>
            <a:endParaRPr lang="pt-PT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PT" dirty="0" smtClean="0"/>
              <a:t>Ambiente competitivo (micro) </a:t>
            </a:r>
            <a:br>
              <a:rPr lang="pt-PT" dirty="0" smtClean="0"/>
            </a:br>
            <a:r>
              <a:rPr lang="pt-PT" sz="4000" dirty="0" smtClean="0"/>
              <a:t>As 5 forças de Porter</a:t>
            </a:r>
            <a:endParaRPr lang="pt-PT" sz="4000" dirty="0"/>
          </a:p>
        </p:txBody>
      </p:sp>
      <p:pic>
        <p:nvPicPr>
          <p:cNvPr id="4" name="Marcador de Posição de Conteúdo 3" descr="porterfiveforce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060848"/>
            <a:ext cx="5593825" cy="3863906"/>
          </a:xfr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5" name="CaixaDeTexto 4"/>
          <p:cNvSpPr txBox="1"/>
          <p:nvPr/>
        </p:nvSpPr>
        <p:spPr>
          <a:xfrm>
            <a:off x="6372200" y="2333685"/>
            <a:ext cx="2771800" cy="45243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Forças do </a:t>
            </a:r>
            <a:r>
              <a:rPr lang="pt-PT" b="1" dirty="0" smtClean="0"/>
              <a:t>ambiente competitivo</a:t>
            </a:r>
            <a:r>
              <a:rPr lang="pt-PT" dirty="0" smtClean="0"/>
              <a:t> são as que afectam mais directamente as organizações;</a:t>
            </a:r>
          </a:p>
          <a:p>
            <a:endParaRPr lang="pt-PT" dirty="0" smtClean="0"/>
          </a:p>
          <a:p>
            <a:r>
              <a:rPr lang="pt-PT" dirty="0" smtClean="0"/>
              <a:t>Têm impacto relevante no lucro da organização, através:</a:t>
            </a:r>
          </a:p>
          <a:p>
            <a:pPr marL="342900" indent="-342900">
              <a:buAutoNum type="arabicParenR"/>
            </a:pPr>
            <a:r>
              <a:rPr lang="pt-PT" dirty="0" smtClean="0"/>
              <a:t>Preço dos produtos;</a:t>
            </a:r>
          </a:p>
          <a:p>
            <a:pPr marL="342900" indent="-342900">
              <a:buAutoNum type="arabicParenR"/>
            </a:pPr>
            <a:r>
              <a:rPr lang="pt-PT" dirty="0" smtClean="0"/>
              <a:t>Custo das matérias primas e outros recursos;</a:t>
            </a:r>
          </a:p>
          <a:p>
            <a:pPr marL="342900" indent="-342900">
              <a:buAutoNum type="arabicParenR"/>
            </a:pPr>
            <a:r>
              <a:rPr lang="pt-PT" dirty="0" smtClean="0"/>
              <a:t>Necessidades de investimento</a:t>
            </a:r>
          </a:p>
          <a:p>
            <a:pPr>
              <a:buFont typeface="Arial" pitchFamily="34" charset="0"/>
              <a:buChar char="•"/>
            </a:pPr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Rivalidade intensa entre concorrentes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24536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2500"/>
          </a:bodyPr>
          <a:lstStyle/>
          <a:p>
            <a:r>
              <a:rPr lang="pt-PT" dirty="0" smtClean="0"/>
              <a:t>Maior rivalidade = menor lucro </a:t>
            </a:r>
          </a:p>
          <a:p>
            <a:r>
              <a:rPr lang="pt-PT" dirty="0" smtClean="0"/>
              <a:t>Rivalidade aumenta quando:</a:t>
            </a:r>
          </a:p>
          <a:p>
            <a:pPr lvl="1"/>
            <a:r>
              <a:rPr lang="pt-PT" dirty="0" smtClean="0"/>
              <a:t>muitas empresas, mas nenhuma dominante</a:t>
            </a:r>
          </a:p>
          <a:p>
            <a:pPr lvl="1"/>
            <a:r>
              <a:rPr lang="pt-PT" dirty="0" smtClean="0"/>
              <a:t>mercado cresce lentamente, empresas lutam por partes</a:t>
            </a:r>
          </a:p>
          <a:p>
            <a:pPr lvl="1"/>
            <a:r>
              <a:rPr lang="pt-PT" dirty="0" smtClean="0"/>
              <a:t>custos fixos elevados incentivam a superprodução</a:t>
            </a:r>
          </a:p>
          <a:p>
            <a:pPr lvl="1"/>
            <a:r>
              <a:rPr lang="pt-PT" dirty="0" smtClean="0"/>
              <a:t>Produtos similares – clientes trocam facilmente</a:t>
            </a:r>
          </a:p>
          <a:p>
            <a:r>
              <a:rPr lang="pt-PT" dirty="0" smtClean="0"/>
              <a:t>Em mercados muito competitivos, a ameaça de entrada de novos concorrentes é elevada.</a:t>
            </a:r>
          </a:p>
          <a:p>
            <a:r>
              <a:rPr lang="pt-PT" dirty="0" smtClean="0"/>
              <a:t>Exemplo</a:t>
            </a:r>
            <a:r>
              <a:rPr lang="pt-PT" dirty="0"/>
              <a:t>:</a:t>
            </a:r>
            <a:r>
              <a:rPr lang="pt-PT" dirty="0" smtClean="0"/>
              <a:t> companhias aéreas, telecomunicações.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Ameaça de novos concorrentes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97152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77500" lnSpcReduction="20000"/>
          </a:bodyPr>
          <a:lstStyle/>
          <a:p>
            <a:r>
              <a:rPr lang="pt-PT" dirty="0" smtClean="0"/>
              <a:t>Menos concorrentes = maior o lucro</a:t>
            </a:r>
          </a:p>
          <a:p>
            <a:r>
              <a:rPr lang="pt-PT" dirty="0" smtClean="0"/>
              <a:t>A entrada de novos concorrentes é afectada por diversas barreiras:</a:t>
            </a:r>
          </a:p>
          <a:p>
            <a:pPr lvl="1"/>
            <a:r>
              <a:rPr lang="pt-PT" dirty="0" smtClean="0"/>
              <a:t>Elevados custos de equipamentos e instalações</a:t>
            </a:r>
          </a:p>
          <a:p>
            <a:pPr lvl="1"/>
            <a:r>
              <a:rPr lang="pt-PT" dirty="0" smtClean="0"/>
              <a:t>Ausência de estrutura de distribuição</a:t>
            </a:r>
          </a:p>
          <a:p>
            <a:pPr lvl="1"/>
            <a:r>
              <a:rPr lang="pt-PT" dirty="0"/>
              <a:t>C</a:t>
            </a:r>
            <a:r>
              <a:rPr lang="pt-PT" dirty="0" smtClean="0"/>
              <a:t>lientes fiéis às marcas já estabelecidas</a:t>
            </a:r>
          </a:p>
          <a:p>
            <a:pPr lvl="1"/>
            <a:r>
              <a:rPr lang="pt-PT" dirty="0" smtClean="0"/>
              <a:t>Pequenas empresas  - dificuldade nas economias de escala</a:t>
            </a:r>
          </a:p>
          <a:p>
            <a:pPr lvl="1"/>
            <a:r>
              <a:rPr lang="pt-PT" dirty="0" smtClean="0"/>
              <a:t>subsídios / regulamentos favorecem empresas já estabelecidas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Exemplos: </a:t>
            </a:r>
          </a:p>
          <a:p>
            <a:pPr>
              <a:buNone/>
            </a:pPr>
            <a:r>
              <a:rPr lang="pt-PT" dirty="0" smtClean="0"/>
              <a:t>Ameaça novos concorrentes - farmacêuticas (ex: </a:t>
            </a:r>
            <a:r>
              <a:rPr lang="pt-PT" dirty="0" err="1" smtClean="0"/>
              <a:t>Pfizer</a:t>
            </a:r>
            <a:r>
              <a:rPr lang="pt-PT" dirty="0" smtClean="0"/>
              <a:t>), ameaçadas pelos genéricos (menor lucro); </a:t>
            </a:r>
          </a:p>
          <a:p>
            <a:pPr>
              <a:buNone/>
            </a:pPr>
            <a:r>
              <a:rPr lang="pt-PT" dirty="0" smtClean="0"/>
              <a:t>Barreiras de entrada - laboratórios biotecnologia vendem patentes a empresas com capacidade/ economia escala.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Poder de negociação dos compradores (clientes)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25144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85000" lnSpcReduction="20000"/>
          </a:bodyPr>
          <a:lstStyle/>
          <a:p>
            <a:endParaRPr lang="pt-PT" dirty="0" smtClean="0"/>
          </a:p>
          <a:p>
            <a:r>
              <a:rPr lang="pt-PT" dirty="0" smtClean="0"/>
              <a:t>Maior poder dos compradores = menor lucro para o vendedor</a:t>
            </a:r>
          </a:p>
          <a:p>
            <a:r>
              <a:rPr lang="pt-PT" dirty="0" smtClean="0"/>
              <a:t>Grau </a:t>
            </a:r>
            <a:r>
              <a:rPr lang="pt-PT" dirty="0"/>
              <a:t>em que os clientes têm força para influenciar as decisões dos vários concorrentes </a:t>
            </a:r>
            <a:r>
              <a:rPr lang="pt-PT" dirty="0" smtClean="0"/>
              <a:t>.</a:t>
            </a:r>
          </a:p>
          <a:p>
            <a:r>
              <a:rPr lang="pt-PT" dirty="0" smtClean="0"/>
              <a:t>Poder de compra aumenta se:</a:t>
            </a:r>
          </a:p>
          <a:p>
            <a:pPr lvl="1"/>
            <a:r>
              <a:rPr lang="pt-PT" dirty="0" smtClean="0"/>
              <a:t>O comprador comprar uma grande parte das vendas do fornecedor</a:t>
            </a:r>
          </a:p>
          <a:p>
            <a:pPr lvl="1"/>
            <a:r>
              <a:rPr lang="pt-PT" dirty="0" smtClean="0"/>
              <a:t>Existirem muitos produtos alternativos ou fornecedores disponíveis</a:t>
            </a:r>
          </a:p>
          <a:p>
            <a:pPr lvl="1"/>
            <a:r>
              <a:rPr lang="pt-PT" dirty="0" smtClean="0"/>
              <a:t>Custo de mudar para outro produto/ fornecedor é baixo</a:t>
            </a:r>
          </a:p>
          <a:p>
            <a:r>
              <a:rPr lang="pt-PT" dirty="0" smtClean="0"/>
              <a:t>Exemplo: produtos online, os grandes supermercados como </a:t>
            </a:r>
            <a:r>
              <a:rPr lang="pt-PT" dirty="0" err="1" smtClean="0"/>
              <a:t>Wal-Mart</a:t>
            </a:r>
            <a:r>
              <a:rPr lang="pt-PT" dirty="0" smtClean="0"/>
              <a:t>, </a:t>
            </a:r>
            <a:r>
              <a:rPr lang="pt-PT" dirty="0" err="1" smtClean="0"/>
              <a:t>Tesco</a:t>
            </a:r>
            <a:r>
              <a:rPr lang="pt-PT" dirty="0" smtClean="0"/>
              <a:t>, Continente.</a:t>
            </a:r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Poder de negociação dos fornecedores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Elevado poder de fornecedor = menos lucro para o comprador</a:t>
            </a:r>
          </a:p>
          <a:p>
            <a:r>
              <a:rPr lang="pt-PT" dirty="0" smtClean="0"/>
              <a:t>Poder do fornecedor é elevado se:</a:t>
            </a:r>
          </a:p>
          <a:p>
            <a:pPr lvl="1"/>
            <a:r>
              <a:rPr lang="pt-PT" dirty="0" smtClean="0"/>
              <a:t>Existirem poucos fornecedores disponíveis no mercado</a:t>
            </a:r>
          </a:p>
          <a:p>
            <a:pPr lvl="1"/>
            <a:r>
              <a:rPr lang="pt-PT" dirty="0" smtClean="0"/>
              <a:t>O produto é distintivo, pelo que o comprador tem relutância em mudar</a:t>
            </a:r>
          </a:p>
          <a:p>
            <a:pPr lvl="1"/>
            <a:r>
              <a:rPr lang="pt-PT" dirty="0" smtClean="0"/>
              <a:t> O comprador compra quantidades pequenas ou de forma irregular</a:t>
            </a:r>
          </a:p>
          <a:p>
            <a:pPr lvl="1"/>
            <a:r>
              <a:rPr lang="pt-PT" dirty="0" smtClean="0"/>
              <a:t>Custo de mudança de fornecedores é elevado</a:t>
            </a:r>
          </a:p>
          <a:p>
            <a:pPr lvl="1"/>
            <a:r>
              <a:rPr lang="pt-PT" dirty="0" smtClean="0"/>
              <a:t>Fornecedor optar por ampliar o seu negócio, competindo directamente com comprador</a:t>
            </a:r>
            <a:br>
              <a:rPr lang="pt-PT" dirty="0" smtClean="0"/>
            </a:br>
            <a:endParaRPr lang="pt-PT" dirty="0" smtClean="0"/>
          </a:p>
          <a:p>
            <a:r>
              <a:rPr lang="pt-PT" dirty="0" smtClean="0"/>
              <a:t>Exemplos: marcas de luxo, software de negócios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Ameaças de produtos substitutos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97152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Fácil substituir = menos lucro</a:t>
            </a:r>
          </a:p>
          <a:p>
            <a:r>
              <a:rPr lang="pt-PT" dirty="0"/>
              <a:t>A existência de produtos que satisfaçam as mesmas necessidades aos clientes.</a:t>
            </a:r>
          </a:p>
          <a:p>
            <a:r>
              <a:rPr lang="pt-PT" dirty="0" smtClean="0"/>
              <a:t>Substituição torna-se mais fácil se:</a:t>
            </a:r>
          </a:p>
          <a:p>
            <a:pPr lvl="1"/>
            <a:r>
              <a:rPr lang="pt-PT" dirty="0" smtClean="0"/>
              <a:t>Compradores dispostos a mudar hábitos de compra</a:t>
            </a:r>
          </a:p>
          <a:p>
            <a:pPr lvl="1"/>
            <a:r>
              <a:rPr lang="pt-PT" dirty="0" smtClean="0"/>
              <a:t>Desenvolvimentos tecnológicos permitem novos produtos e serviços</a:t>
            </a:r>
          </a:p>
          <a:p>
            <a:pPr lvl="1"/>
            <a:r>
              <a:rPr lang="pt-PT" dirty="0" smtClean="0"/>
              <a:t>Custos de transporte queda</a:t>
            </a:r>
          </a:p>
          <a:p>
            <a:pPr lvl="1"/>
            <a:r>
              <a:rPr lang="pt-PT" dirty="0" smtClean="0"/>
              <a:t>Novos fornecedores entram no mercado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Exemplo</a:t>
            </a:r>
            <a:r>
              <a:rPr lang="pt-PT" dirty="0"/>
              <a:t>:</a:t>
            </a:r>
            <a:r>
              <a:rPr lang="pt-PT" dirty="0" smtClean="0"/>
              <a:t> media on-line (reduziu venda jornal tradicional)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gestão das 5 forças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Conjuga interpretação subjectiva como realidades objectivas;</a:t>
            </a:r>
          </a:p>
          <a:p>
            <a:r>
              <a:rPr lang="pt-PT" dirty="0" smtClean="0"/>
              <a:t>Forças contraditórias criam equilíbrio entre si;</a:t>
            </a:r>
          </a:p>
          <a:p>
            <a:r>
              <a:rPr lang="pt-PT" dirty="0" smtClean="0"/>
              <a:t>Gestores podem conscientemente tentar moldá-las como parte de sua estratégia;</a:t>
            </a:r>
          </a:p>
          <a:p>
            <a:r>
              <a:rPr lang="pt-PT" dirty="0" smtClean="0"/>
              <a:t>Estas forças competitivas são afectadas pelas forças do ambiente geral.</a:t>
            </a:r>
          </a:p>
          <a:p>
            <a:endParaRPr lang="pt-P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Ambiente geral (macro)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7" descr="F:\Powerpoint\Pe_Uk\PE127-Boddy\Final files\Gif\ch03\C03NF005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340768"/>
            <a:ext cx="61144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150114"/>
            <a:ext cx="9144000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2000" dirty="0" err="1" smtClean="0"/>
              <a:t>Análise</a:t>
            </a:r>
            <a:r>
              <a:rPr lang="en-GB" sz="2000" dirty="0" smtClean="0"/>
              <a:t> PESTEL  </a:t>
            </a:r>
            <a:r>
              <a:rPr lang="en-GB" sz="2000" dirty="0" err="1" smtClean="0"/>
              <a:t>identifica</a:t>
            </a:r>
            <a:r>
              <a:rPr lang="en-GB" sz="2000" dirty="0" smtClean="0"/>
              <a:t> os </a:t>
            </a:r>
            <a:r>
              <a:rPr lang="en-GB" sz="2000" dirty="0" err="1" smtClean="0"/>
              <a:t>factores</a:t>
            </a:r>
            <a:r>
              <a:rPr lang="en-GB" sz="2000" dirty="0" smtClean="0"/>
              <a:t> do </a:t>
            </a:r>
            <a:r>
              <a:rPr lang="en-GB" sz="2000" dirty="0" err="1" smtClean="0"/>
              <a:t>Ambiente</a:t>
            </a:r>
            <a:r>
              <a:rPr lang="en-GB" sz="2000" dirty="0" smtClean="0"/>
              <a:t> </a:t>
            </a:r>
            <a:r>
              <a:rPr lang="en-GB" sz="2000" dirty="0" err="1" smtClean="0"/>
              <a:t>Geral</a:t>
            </a:r>
            <a:r>
              <a:rPr lang="en-GB" sz="2000" dirty="0" smtClean="0"/>
              <a:t> que </a:t>
            </a:r>
            <a:r>
              <a:rPr lang="en-GB" sz="2000" dirty="0" err="1" smtClean="0"/>
              <a:t>influenciam</a:t>
            </a:r>
            <a:r>
              <a:rPr lang="en-GB" sz="2000" dirty="0" smtClean="0"/>
              <a:t> de </a:t>
            </a:r>
            <a:r>
              <a:rPr lang="en-GB" sz="2000" dirty="0" err="1" smtClean="0"/>
              <a:t>modo</a:t>
            </a:r>
            <a:r>
              <a:rPr lang="en-GB" sz="2000" dirty="0" smtClean="0"/>
              <a:t> </a:t>
            </a:r>
            <a:r>
              <a:rPr lang="en-GB" sz="2000" dirty="0" err="1" smtClean="0"/>
              <a:t>mais</a:t>
            </a:r>
            <a:r>
              <a:rPr lang="en-GB" sz="2000" dirty="0" smtClean="0"/>
              <a:t> </a:t>
            </a:r>
            <a:r>
              <a:rPr lang="en-GB" sz="2000" dirty="0" err="1" smtClean="0"/>
              <a:t>relevante</a:t>
            </a:r>
            <a:r>
              <a:rPr lang="en-GB" sz="2000" dirty="0" smtClean="0"/>
              <a:t> as </a:t>
            </a:r>
            <a:r>
              <a:rPr lang="en-GB" sz="2000" dirty="0" err="1" smtClean="0"/>
              <a:t>organizações</a:t>
            </a:r>
            <a:r>
              <a:rPr lang="en-GB" sz="2000" dirty="0" smtClean="0"/>
              <a:t> – </a:t>
            </a:r>
            <a:r>
              <a:rPr lang="en-GB" sz="2000" dirty="0" err="1" smtClean="0"/>
              <a:t>moldam</a:t>
            </a:r>
            <a:r>
              <a:rPr lang="en-GB" sz="2000" dirty="0" smtClean="0"/>
              <a:t> as </a:t>
            </a:r>
            <a:r>
              <a:rPr lang="en-GB" sz="2000" dirty="0" err="1" smtClean="0"/>
              <a:t>políticas</a:t>
            </a:r>
            <a:r>
              <a:rPr lang="en-GB" sz="2000" dirty="0" smtClean="0"/>
              <a:t> de </a:t>
            </a:r>
            <a:r>
              <a:rPr lang="en-GB" sz="2000" dirty="0" err="1" smtClean="0"/>
              <a:t>gestão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Político e Económico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pt-PT" dirty="0" smtClean="0"/>
              <a:t>Político</a:t>
            </a:r>
          </a:p>
          <a:p>
            <a:pPr lvl="1"/>
            <a:r>
              <a:rPr lang="pt-PT" dirty="0" smtClean="0"/>
              <a:t>Governos decidem o que as empresas podem fazer:</a:t>
            </a:r>
          </a:p>
          <a:p>
            <a:pPr lvl="2"/>
            <a:r>
              <a:rPr lang="pt-PT" dirty="0" smtClean="0"/>
              <a:t>Tributação, poluição,  regulação;</a:t>
            </a:r>
          </a:p>
          <a:p>
            <a:pPr lvl="1"/>
            <a:r>
              <a:rPr lang="pt-PT" dirty="0" smtClean="0"/>
              <a:t>Estabilidade governativa.</a:t>
            </a:r>
          </a:p>
          <a:p>
            <a:r>
              <a:rPr lang="pt-PT" dirty="0" smtClean="0"/>
              <a:t>Económico</a:t>
            </a:r>
          </a:p>
          <a:p>
            <a:pPr lvl="1"/>
            <a:r>
              <a:rPr lang="pt-PT" dirty="0" smtClean="0"/>
              <a:t>Riqueza e nível de desenvolvimento:</a:t>
            </a:r>
          </a:p>
          <a:p>
            <a:pPr lvl="2"/>
            <a:r>
              <a:rPr lang="pt-PT" dirty="0" smtClean="0"/>
              <a:t>Níveis salariais – custo salariais,</a:t>
            </a:r>
          </a:p>
          <a:p>
            <a:pPr lvl="2"/>
            <a:r>
              <a:rPr lang="pt-PT" dirty="0" smtClean="0"/>
              <a:t> Taxas de juros, </a:t>
            </a:r>
          </a:p>
          <a:p>
            <a:pPr lvl="2"/>
            <a:r>
              <a:rPr lang="pt-PT" dirty="0" smtClean="0"/>
              <a:t>Confiança do consumidor</a:t>
            </a:r>
          </a:p>
          <a:p>
            <a:pPr>
              <a:buNone/>
            </a:pPr>
            <a:r>
              <a:rPr lang="pt-PT" dirty="0" smtClean="0"/>
              <a:t>Exemplo: comparar atractividade na produção em diferentes países (ex: USA, China, Países de leste…)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Cultura organizacional e contexto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/>
              <a:t>Os ambientes da gestão</a:t>
            </a:r>
          </a:p>
          <a:p>
            <a:r>
              <a:rPr lang="pt-PT" dirty="0"/>
              <a:t>Culturas e seus componentes</a:t>
            </a:r>
          </a:p>
          <a:p>
            <a:r>
              <a:rPr lang="pt-PT" dirty="0"/>
              <a:t>Tipos de cultura</a:t>
            </a:r>
          </a:p>
          <a:p>
            <a:r>
              <a:rPr lang="pt-PT" dirty="0"/>
              <a:t>Ambiente competitivo – As 5 forças de Porter</a:t>
            </a:r>
          </a:p>
          <a:p>
            <a:r>
              <a:rPr lang="pt-PT" dirty="0"/>
              <a:t>Ambiente Geral – Análise PESTEL</a:t>
            </a:r>
          </a:p>
          <a:p>
            <a:r>
              <a:rPr lang="pt-PT" dirty="0"/>
              <a:t>Níveis de complexidade e mudança</a:t>
            </a:r>
          </a:p>
          <a:p>
            <a:r>
              <a:rPr lang="pt-PT" dirty="0"/>
              <a:t>Stakeholders e a sua influência</a:t>
            </a:r>
          </a:p>
          <a:p>
            <a:r>
              <a:rPr lang="pt-PT" dirty="0"/>
              <a:t>Casos e exemplos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Social e Tecnológico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Social</a:t>
            </a:r>
          </a:p>
          <a:p>
            <a:pPr lvl="1"/>
            <a:r>
              <a:rPr lang="pt-PT" dirty="0" smtClean="0"/>
              <a:t>Tendências demográficas, as modas de consumo, as estruturas familiares, as atitudes (por exemplo, percepções para beber muito no UK vs Europa continental); Estilos de vida – tempo para lazer/ trabalho.</a:t>
            </a:r>
          </a:p>
          <a:p>
            <a:r>
              <a:rPr lang="pt-PT" dirty="0" smtClean="0"/>
              <a:t>Tecnológico</a:t>
            </a:r>
          </a:p>
          <a:p>
            <a:pPr lvl="1"/>
            <a:r>
              <a:rPr lang="pt-PT" dirty="0" smtClean="0"/>
              <a:t>Infra-estrutura física, transporte, tecnologias de comunicação</a:t>
            </a:r>
          </a:p>
          <a:p>
            <a:pPr lvl="1"/>
            <a:r>
              <a:rPr lang="pt-PT" dirty="0" smtClean="0"/>
              <a:t>Novas tecnologias podem criar novos negócios (ex: </a:t>
            </a:r>
            <a:r>
              <a:rPr lang="pt-PT" dirty="0" err="1" smtClean="0"/>
              <a:t>Amazon</a:t>
            </a:r>
            <a:r>
              <a:rPr lang="pt-PT" dirty="0" smtClean="0"/>
              <a:t>; </a:t>
            </a:r>
            <a:r>
              <a:rPr lang="pt-PT" dirty="0" err="1" smtClean="0"/>
              <a:t>eBay</a:t>
            </a:r>
            <a:r>
              <a:rPr lang="pt-PT" dirty="0" smtClean="0"/>
              <a:t>)</a:t>
            </a:r>
          </a:p>
          <a:p>
            <a:r>
              <a:rPr lang="pt-PT" dirty="0" smtClean="0"/>
              <a:t>Exemplo: convergência dos dados, vídeo e voz. Novas tecnologias tornaram mercados mais vastos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Ambiente e legislação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pt-PT" dirty="0" smtClean="0"/>
              <a:t>Ambiental (natural)</a:t>
            </a:r>
          </a:p>
          <a:p>
            <a:pPr lvl="1"/>
            <a:r>
              <a:rPr lang="pt-PT" dirty="0" smtClean="0"/>
              <a:t>Recursos naturais (água, mineração, terra agrícola), clima dominante, poluição e os efeitos das alterações climáticas em determinados negócios (seguros, construtoras, companhias água, etc.)</a:t>
            </a:r>
          </a:p>
          <a:p>
            <a:r>
              <a:rPr lang="pt-PT" dirty="0" smtClean="0"/>
              <a:t>Legal</a:t>
            </a:r>
          </a:p>
          <a:p>
            <a:pPr lvl="1"/>
            <a:r>
              <a:rPr lang="pt-PT" dirty="0" smtClean="0"/>
              <a:t>O quadro no qual as empresas operam - emprego, financeiro ou regulamentos governamentais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Utilização do PESTEL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Como nas 5 forças de Porter, conjuga a interpretação subjectiva, com a realidade objectiva.</a:t>
            </a:r>
          </a:p>
          <a:p>
            <a:r>
              <a:rPr lang="pt-PT" dirty="0" smtClean="0"/>
              <a:t>As forças do ambiente geral afectam mais as organizações públicas do que as privadas.</a:t>
            </a:r>
          </a:p>
          <a:p>
            <a:r>
              <a:rPr lang="pt-PT" dirty="0" smtClean="0"/>
              <a:t>O valor do PESTEL não é uma longa lista de factores, mas antes um acordo sobre factores críticos que os</a:t>
            </a:r>
            <a:r>
              <a:rPr lang="pt-PT" i="1" dirty="0" smtClean="0"/>
              <a:t> stakeholders </a:t>
            </a:r>
            <a:r>
              <a:rPr lang="pt-PT" dirty="0" smtClean="0"/>
              <a:t>​podem utilizar para estimular a mudança interna.</a:t>
            </a:r>
          </a:p>
          <a:p>
            <a:endParaRPr lang="pt-P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Mudança e complexidade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Variáveis que afectam o ambiente</a:t>
            </a:r>
            <a:r>
              <a:rPr lang="pt-PT" dirty="0" smtClean="0"/>
              <a:t>: complexidade e  dinamismo (grau)</a:t>
            </a:r>
          </a:p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Complexidade</a:t>
            </a:r>
            <a:r>
              <a:rPr lang="pt-PT" dirty="0" smtClean="0"/>
              <a:t>: número e similaridade de factores que as pessoas tomam em consideração quando tomam uma decisão: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 factores, + diferenças entre si, &gt; complexidade</a:t>
            </a:r>
            <a:r>
              <a:rPr lang="pt-PT" dirty="0" smtClean="0"/>
              <a:t>; toda informação disponível?</a:t>
            </a:r>
          </a:p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Dinamismo</a:t>
            </a:r>
            <a:r>
              <a:rPr lang="pt-PT" dirty="0" smtClean="0"/>
              <a:t>: grau em que esses factores permanecem estáveis ou mudam.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988" y="1905000"/>
            <a:ext cx="8810625" cy="4611688"/>
            <a:chOff x="167" y="1200"/>
            <a:chExt cx="5337" cy="2905"/>
          </a:xfrm>
        </p:grpSpPr>
        <p:sp>
          <p:nvSpPr>
            <p:cNvPr id="22535" name="AutoShape 3"/>
            <p:cNvSpPr>
              <a:spLocks noChangeArrowheads="1"/>
            </p:cNvSpPr>
            <p:nvPr/>
          </p:nvSpPr>
          <p:spPr bwMode="auto">
            <a:xfrm rot="5400000">
              <a:off x="1801" y="1323"/>
              <a:ext cx="1027" cy="2307"/>
            </a:xfrm>
            <a:prstGeom prst="cube">
              <a:avLst>
                <a:gd name="adj" fmla="val 18250"/>
              </a:avLst>
            </a:prstGeom>
            <a:solidFill>
              <a:srgbClr val="FF6363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lIns="81204" tIns="39889" rIns="81204" bIns="39889" anchor="ctr"/>
            <a:lstStyle/>
            <a:p>
              <a:pPr algn="ctr" defTabSz="8207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Ambiente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estável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e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previsível</a:t>
              </a:r>
              <a:endParaRPr lang="en-GB" sz="1200" dirty="0">
                <a:solidFill>
                  <a:srgbClr val="000000"/>
                </a:solidFill>
                <a:latin typeface="Tahoma" pitchFamily="34" charset="0"/>
              </a:endParaRPr>
            </a:p>
            <a:p>
              <a:pPr algn="ctr" defTabSz="8207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Poucos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componentes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externos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,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similares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e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estáveis</a:t>
              </a:r>
              <a:endParaRPr lang="en-GB" sz="1200" dirty="0">
                <a:solidFill>
                  <a:srgbClr val="000000"/>
                </a:solidFill>
                <a:latin typeface="Tahoma" pitchFamily="34" charset="0"/>
              </a:endParaRPr>
            </a:p>
            <a:p>
              <a:pPr algn="ctr" defTabSz="82073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Necessidade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mínima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de </a:t>
              </a:r>
              <a:r>
                <a:rPr lang="en-GB" sz="1200" dirty="0" err="1">
                  <a:solidFill>
                    <a:srgbClr val="000000"/>
                  </a:solidFill>
                  <a:latin typeface="Tahoma" pitchFamily="34" charset="0"/>
                </a:rPr>
                <a:t>conhecimento</a:t>
              </a:r>
              <a:r>
                <a:rPr lang="en-GB" sz="1200" dirty="0">
                  <a:solidFill>
                    <a:srgbClr val="000000"/>
                  </a:solidFill>
                  <a:latin typeface="Tahoma" pitchFamily="34" charset="0"/>
                </a:rPr>
                <a:t> do exterior</a:t>
              </a:r>
            </a:p>
          </p:txBody>
        </p:sp>
        <p:sp>
          <p:nvSpPr>
            <p:cNvPr id="22536" name="AutoShape 4"/>
            <p:cNvSpPr>
              <a:spLocks noChangeArrowheads="1"/>
            </p:cNvSpPr>
            <p:nvPr/>
          </p:nvSpPr>
          <p:spPr bwMode="auto">
            <a:xfrm rot="5400000">
              <a:off x="1801" y="2300"/>
              <a:ext cx="1027" cy="2307"/>
            </a:xfrm>
            <a:prstGeom prst="cube">
              <a:avLst>
                <a:gd name="adj" fmla="val 18250"/>
              </a:avLst>
            </a:prstGeom>
            <a:solidFill>
              <a:srgbClr val="FFE05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lIns="81204" tIns="39889" rIns="81204" bIns="39889" anchor="ctr"/>
            <a:lstStyle/>
            <a:p>
              <a:pPr algn="ctr" defTabSz="820738" fontAlgn="base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37" name="AutoShape 5"/>
            <p:cNvSpPr>
              <a:spLocks noChangeArrowheads="1"/>
            </p:cNvSpPr>
            <p:nvPr/>
          </p:nvSpPr>
          <p:spPr bwMode="auto">
            <a:xfrm rot="5400000">
              <a:off x="3906" y="1417"/>
              <a:ext cx="1027" cy="2120"/>
            </a:xfrm>
            <a:prstGeom prst="cube">
              <a:avLst>
                <a:gd name="adj" fmla="val 18250"/>
              </a:avLst>
            </a:prstGeom>
            <a:solidFill>
              <a:srgbClr val="FF6363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lIns="81204" tIns="39889" rIns="81204" bIns="39889" anchor="ctr"/>
            <a:lstStyle/>
            <a:p>
              <a:pPr algn="ctr" defTabSz="820738" fontAlgn="base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38" name="AutoShape 6"/>
            <p:cNvSpPr>
              <a:spLocks noChangeArrowheads="1"/>
            </p:cNvSpPr>
            <p:nvPr/>
          </p:nvSpPr>
          <p:spPr bwMode="auto">
            <a:xfrm rot="5400000">
              <a:off x="3922" y="2402"/>
              <a:ext cx="1020" cy="2144"/>
            </a:xfrm>
            <a:prstGeom prst="cube">
              <a:avLst>
                <a:gd name="adj" fmla="val 18250"/>
              </a:avLst>
            </a:prstGeom>
            <a:solidFill>
              <a:srgbClr val="FFE05B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lIns="81204" tIns="39889" rIns="81204" bIns="39889" anchor="ctr"/>
            <a:lstStyle/>
            <a:p>
              <a:pPr algn="ctr" defTabSz="820738" fontAlgn="base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22539" name="Rectangle 7"/>
            <p:cNvSpPr>
              <a:spLocks noChangeArrowheads="1"/>
            </p:cNvSpPr>
            <p:nvPr/>
          </p:nvSpPr>
          <p:spPr bwMode="auto">
            <a:xfrm rot="-5400000">
              <a:off x="-569" y="3151"/>
              <a:ext cx="1690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81204" tIns="39889" rIns="81204" bIns="39889">
              <a:spAutoFit/>
            </a:bodyPr>
            <a:lstStyle/>
            <a:p>
              <a:pPr defTabSz="820738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Tahoma" pitchFamily="34" charset="0"/>
                </a:rPr>
                <a:t>Grau de complexidade</a:t>
              </a:r>
            </a:p>
          </p:txBody>
        </p:sp>
        <p:sp>
          <p:nvSpPr>
            <p:cNvPr id="22540" name="Rectangle 8"/>
            <p:cNvSpPr>
              <a:spLocks noChangeArrowheads="1"/>
            </p:cNvSpPr>
            <p:nvPr/>
          </p:nvSpPr>
          <p:spPr bwMode="auto">
            <a:xfrm>
              <a:off x="1910" y="1574"/>
              <a:ext cx="535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81204" tIns="39889" rIns="81204" bIns="39889">
              <a:spAutoFit/>
            </a:bodyPr>
            <a:lstStyle/>
            <a:p>
              <a:pPr algn="ctr" defTabSz="820738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</a:rPr>
                <a:t>Estável</a:t>
              </a:r>
            </a:p>
          </p:txBody>
        </p:sp>
        <p:sp>
          <p:nvSpPr>
            <p:cNvPr id="22541" name="Rectangle 9"/>
            <p:cNvSpPr>
              <a:spLocks noChangeArrowheads="1"/>
            </p:cNvSpPr>
            <p:nvPr/>
          </p:nvSpPr>
          <p:spPr bwMode="auto">
            <a:xfrm>
              <a:off x="4105" y="1574"/>
              <a:ext cx="667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81204" tIns="39889" rIns="81204" bIns="39889">
              <a:spAutoFit/>
            </a:bodyPr>
            <a:lstStyle/>
            <a:p>
              <a:pPr algn="ctr" defTabSz="820738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</a:rPr>
                <a:t>Dinâmico</a:t>
              </a:r>
            </a:p>
          </p:txBody>
        </p:sp>
        <p:sp>
          <p:nvSpPr>
            <p:cNvPr id="22542" name="Rectangle 10"/>
            <p:cNvSpPr>
              <a:spLocks noChangeArrowheads="1"/>
            </p:cNvSpPr>
            <p:nvPr/>
          </p:nvSpPr>
          <p:spPr bwMode="auto">
            <a:xfrm>
              <a:off x="2828" y="1200"/>
              <a:ext cx="1302" cy="2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81204" tIns="39889" rIns="81204" bIns="39889">
              <a:spAutoFit/>
            </a:bodyPr>
            <a:lstStyle/>
            <a:p>
              <a:pPr algn="ctr" defTabSz="820738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Tahoma" pitchFamily="34" charset="0"/>
                </a:rPr>
                <a:t>Grau de Mudança</a:t>
              </a:r>
            </a:p>
          </p:txBody>
        </p:sp>
        <p:sp>
          <p:nvSpPr>
            <p:cNvPr id="22543" name="Rectangle 11"/>
            <p:cNvSpPr>
              <a:spLocks noChangeArrowheads="1"/>
            </p:cNvSpPr>
            <p:nvPr/>
          </p:nvSpPr>
          <p:spPr bwMode="auto">
            <a:xfrm>
              <a:off x="384" y="2163"/>
              <a:ext cx="768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81204" tIns="39889" rIns="81204" bIns="39889">
              <a:spAutoFit/>
            </a:bodyPr>
            <a:lstStyle/>
            <a:p>
              <a:pPr algn="ctr" defTabSz="820738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</a:rPr>
                <a:t>Simples</a:t>
              </a:r>
            </a:p>
          </p:txBody>
        </p:sp>
        <p:sp>
          <p:nvSpPr>
            <p:cNvPr id="22544" name="Rectangle 12"/>
            <p:cNvSpPr>
              <a:spLocks noChangeArrowheads="1"/>
            </p:cNvSpPr>
            <p:nvPr/>
          </p:nvSpPr>
          <p:spPr bwMode="auto">
            <a:xfrm>
              <a:off x="428" y="3216"/>
              <a:ext cx="703" cy="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81204" tIns="39889" rIns="81204" bIns="39889">
              <a:spAutoFit/>
            </a:bodyPr>
            <a:lstStyle/>
            <a:p>
              <a:pPr algn="ctr" defTabSz="820738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Tahoma" pitchFamily="34" charset="0"/>
                </a:rPr>
                <a:t>Complexo</a:t>
              </a:r>
            </a:p>
          </p:txBody>
        </p:sp>
      </p:grpSp>
      <p:sp>
        <p:nvSpPr>
          <p:cNvPr id="781325" name="Rectangle 13"/>
          <p:cNvSpPr>
            <a:spLocks noGrp="1" noChangeArrowheads="1"/>
          </p:cNvSpPr>
          <p:nvPr>
            <p:ph type="title"/>
          </p:nvPr>
        </p:nvSpPr>
        <p:spPr>
          <a:xfrm>
            <a:off x="1403648" y="548680"/>
            <a:ext cx="6934200" cy="5847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0" dirty="0" err="1" smtClean="0">
                <a:solidFill>
                  <a:schemeClr val="tx1"/>
                </a:solidFill>
                <a:effectLst/>
                <a:latin typeface="Tahoma" pitchFamily="34" charset="0"/>
              </a:rPr>
              <a:t>Mudança</a:t>
            </a:r>
            <a:r>
              <a:rPr lang="en-US" b="0" dirty="0" smtClean="0">
                <a:solidFill>
                  <a:schemeClr val="tx1"/>
                </a:solidFill>
                <a:effectLst/>
                <a:latin typeface="Tahoma" pitchFamily="34" charset="0"/>
              </a:rPr>
              <a:t> e </a:t>
            </a:r>
            <a:r>
              <a:rPr lang="en-US" b="0" dirty="0" err="1" smtClean="0">
                <a:solidFill>
                  <a:schemeClr val="tx1"/>
                </a:solidFill>
                <a:effectLst/>
                <a:latin typeface="Tahoma" pitchFamily="34" charset="0"/>
              </a:rPr>
              <a:t>complexidade</a:t>
            </a:r>
            <a:r>
              <a:rPr lang="en-US" b="0" dirty="0" smtClean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2532" name="Rectângulo 14"/>
          <p:cNvSpPr>
            <a:spLocks noChangeArrowheads="1"/>
          </p:cNvSpPr>
          <p:nvPr/>
        </p:nvSpPr>
        <p:spPr bwMode="auto">
          <a:xfrm>
            <a:off x="5105400" y="3352800"/>
            <a:ext cx="335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Ambiente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instável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e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imprevisível</a:t>
            </a:r>
            <a:endParaRPr lang="en-GB" sz="1200" dirty="0">
              <a:solidFill>
                <a:srgbClr val="000000"/>
              </a:solidFill>
              <a:latin typeface="Tahoma" pitchFamily="34" charset="0"/>
            </a:endParaRP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Poucos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componentes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externos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,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similares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mas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em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constante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mudança</a:t>
            </a:r>
            <a:endParaRPr lang="en-GB" sz="1200" dirty="0">
              <a:solidFill>
                <a:srgbClr val="000000"/>
              </a:solidFill>
              <a:latin typeface="Tahoma" pitchFamily="34" charset="0"/>
            </a:endParaRP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Necessidade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mínima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conhecimento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 do exterior</a:t>
            </a:r>
          </a:p>
        </p:txBody>
      </p:sp>
      <p:sp>
        <p:nvSpPr>
          <p:cNvPr id="22533" name="Rectângulo 15"/>
          <p:cNvSpPr>
            <a:spLocks noChangeArrowheads="1"/>
          </p:cNvSpPr>
          <p:nvPr/>
        </p:nvSpPr>
        <p:spPr bwMode="auto">
          <a:xfrm>
            <a:off x="1752600" y="4876800"/>
            <a:ext cx="3048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rgbClr val="000000"/>
                </a:solidFill>
                <a:latin typeface="Tahoma" pitchFamily="34" charset="0"/>
              </a:rPr>
              <a:t>Ambiente estável e previsível</a:t>
            </a: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rgbClr val="000000"/>
                </a:solidFill>
                <a:latin typeface="Tahoma" pitchFamily="34" charset="0"/>
              </a:rPr>
              <a:t>Muitos componentes externos, todos diferentes mas estáveis</a:t>
            </a: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rgbClr val="000000"/>
                </a:solidFill>
                <a:latin typeface="Tahoma" pitchFamily="34" charset="0"/>
              </a:rPr>
              <a:t>Necessidade elevada de conhecimento do exterior</a:t>
            </a:r>
          </a:p>
        </p:txBody>
      </p:sp>
      <p:sp>
        <p:nvSpPr>
          <p:cNvPr id="22534" name="Rectângulo 16"/>
          <p:cNvSpPr>
            <a:spLocks noChangeArrowheads="1"/>
          </p:cNvSpPr>
          <p:nvPr/>
        </p:nvSpPr>
        <p:spPr bwMode="auto">
          <a:xfrm>
            <a:off x="5410200" y="4876800"/>
            <a:ext cx="3048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rgbClr val="000000"/>
                </a:solidFill>
                <a:latin typeface="Tahoma" pitchFamily="34" charset="0"/>
              </a:rPr>
              <a:t>Ambiente instável e imprevisível</a:t>
            </a: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rgbClr val="000000"/>
                </a:solidFill>
                <a:latin typeface="Tahoma" pitchFamily="34" charset="0"/>
              </a:rPr>
              <a:t>Muitos componentes externos, todos diferentes e sempre em mudança</a:t>
            </a:r>
          </a:p>
          <a:p>
            <a:pPr algn="ctr" defTabSz="820738" fontAlgn="base">
              <a:spcBef>
                <a:spcPct val="0"/>
              </a:spcBef>
              <a:spcAft>
                <a:spcPct val="0"/>
              </a:spcAft>
            </a:pPr>
            <a:r>
              <a:rPr lang="en-GB" sz="1200">
                <a:solidFill>
                  <a:srgbClr val="000000"/>
                </a:solidFill>
                <a:latin typeface="Tahoma" pitchFamily="34" charset="0"/>
              </a:rPr>
              <a:t>Necessidade elevada de conhecimento do exterior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41350"/>
          </a:xfrm>
        </p:spPr>
        <p:txBody>
          <a:bodyPr/>
          <a:lstStyle/>
          <a:p>
            <a:pPr eaLnBrk="1" hangingPunct="1"/>
            <a:r>
              <a:rPr lang="en-US" sz="3600" smtClean="0"/>
              <a:t>Change and complexity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04800" y="58674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/>
              <a:t>Figure 3.6</a:t>
            </a:r>
            <a:r>
              <a:rPr lang="en-GB"/>
              <a:t>  Types of environment</a:t>
            </a:r>
            <a:endParaRPr lang="en-US"/>
          </a:p>
        </p:txBody>
      </p:sp>
      <p:pic>
        <p:nvPicPr>
          <p:cNvPr id="22532" name="Picture 7" descr="F:\Powerpoint\Pe_Uk\PE127-Boddy\Final files\Gif\ch03\C03NF0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82700"/>
            <a:ext cx="83820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buNone/>
            </a:pPr>
            <a:r>
              <a:rPr lang="pt-PT" sz="2000" dirty="0" smtClean="0">
                <a:effectLst/>
              </a:rPr>
              <a:t>“</a:t>
            </a:r>
            <a:r>
              <a:rPr lang="pt-PT" sz="2000" i="1" dirty="0" smtClean="0">
                <a:effectLst/>
              </a:rPr>
              <a:t>Pessoas, grupos ou outras organizações com interesse em, ou que são afectadas, pelo que a empresa faz</a:t>
            </a:r>
            <a:r>
              <a:rPr lang="pt-PT" sz="2000" dirty="0" smtClean="0">
                <a:effectLst/>
              </a:rPr>
              <a:t>” (</a:t>
            </a:r>
            <a:r>
              <a:rPr lang="pt-PT" sz="2000" dirty="0" err="1" smtClean="0">
                <a:effectLst/>
              </a:rPr>
              <a:t>Freeman</a:t>
            </a:r>
            <a:r>
              <a:rPr lang="pt-PT" sz="2000" dirty="0" smtClean="0">
                <a:effectLst/>
              </a:rPr>
              <a:t>, 1984). </a:t>
            </a:r>
          </a:p>
          <a:p>
            <a:pPr>
              <a:buNone/>
            </a:pPr>
            <a:endParaRPr lang="pt-PT" sz="2000" dirty="0" smtClean="0">
              <a:effectLst/>
            </a:endParaRPr>
          </a:p>
          <a:p>
            <a:pPr>
              <a:buNone/>
            </a:pPr>
            <a:r>
              <a:rPr lang="pt-PT" sz="2000" kern="12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Stakeholders internos</a:t>
            </a:r>
            <a:r>
              <a:rPr lang="pt-PT" sz="2000" kern="1200" dirty="0" smtClean="0">
                <a:solidFill>
                  <a:schemeClr val="tx1"/>
                </a:solidFill>
                <a:effectLst/>
              </a:rPr>
              <a:t>:</a:t>
            </a:r>
          </a:p>
          <a:p>
            <a:pPr marL="571500" lvl="2" indent="-222250">
              <a:buClr>
                <a:schemeClr val="tx1"/>
              </a:buClr>
              <a:buNone/>
            </a:pPr>
            <a:r>
              <a:rPr lang="pt-PT" sz="1600" kern="1200" dirty="0" smtClean="0">
                <a:solidFill>
                  <a:schemeClr val="tx1"/>
                </a:solidFill>
                <a:effectLst/>
              </a:rPr>
              <a:t>Empregados, gestores, diferentes departamentos ou grupos profissionais, proprietários, sindicatos, accionistas (</a:t>
            </a:r>
            <a:r>
              <a:rPr lang="pt-PT" sz="1600" i="1" kern="1200" dirty="0" err="1" smtClean="0">
                <a:solidFill>
                  <a:schemeClr val="tx1"/>
                </a:solidFill>
                <a:effectLst/>
              </a:rPr>
              <a:t>shareholders</a:t>
            </a:r>
            <a:r>
              <a:rPr lang="pt-PT" sz="1600" i="1" kern="1200" dirty="0" smtClean="0">
                <a:solidFill>
                  <a:schemeClr val="tx1"/>
                </a:solidFill>
                <a:effectLst/>
              </a:rPr>
              <a:t>).</a:t>
            </a:r>
          </a:p>
          <a:p>
            <a:pPr marL="222250" lvl="1" indent="-222250">
              <a:buClr>
                <a:schemeClr val="tx1"/>
              </a:buClr>
              <a:buNone/>
            </a:pPr>
            <a:r>
              <a:rPr lang="pt-PT" sz="2000" kern="12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Stakeholders Externos</a:t>
            </a:r>
            <a:r>
              <a:rPr lang="pt-PT" sz="2000" kern="1200" dirty="0" smtClean="0">
                <a:solidFill>
                  <a:schemeClr val="tx1"/>
                </a:solidFill>
                <a:effectLst/>
              </a:rPr>
              <a:t>:</a:t>
            </a:r>
          </a:p>
          <a:p>
            <a:pPr lvl="1">
              <a:buNone/>
            </a:pPr>
            <a:r>
              <a:rPr lang="pt-PT" sz="1600" kern="1200" dirty="0" smtClean="0">
                <a:solidFill>
                  <a:schemeClr val="tx1"/>
                </a:solidFill>
                <a:effectLst/>
              </a:rPr>
              <a:t>Clientes, concorrentes, fornecedores, banqueiros – credores, comunidade local, grupos de pressão, governantes. </a:t>
            </a:r>
          </a:p>
          <a:p>
            <a:pPr>
              <a:buNone/>
            </a:pPr>
            <a:endParaRPr lang="pt-PT" sz="2000" dirty="0" smtClean="0">
              <a:effectLst/>
            </a:endParaRPr>
          </a:p>
          <a:p>
            <a:pPr>
              <a:buNone/>
            </a:pPr>
            <a:r>
              <a:rPr lang="pt-PT" sz="2000" kern="1200" dirty="0" smtClean="0">
                <a:solidFill>
                  <a:srgbClr val="0070C0"/>
                </a:solidFill>
                <a:effectLst/>
              </a:rPr>
              <a:t>Desafio – gerir interesses conflituantes: </a:t>
            </a:r>
          </a:p>
          <a:p>
            <a:pPr>
              <a:buNone/>
            </a:pPr>
            <a:r>
              <a:rPr lang="pt-PT" sz="1800" b="1" kern="1200" dirty="0" smtClean="0">
                <a:solidFill>
                  <a:schemeClr val="tx1"/>
                </a:solidFill>
                <a:effectLst/>
              </a:rPr>
              <a:t>Diferentes stakeholders </a:t>
            </a:r>
            <a:r>
              <a:rPr lang="pt-PT" sz="1800" kern="1200" dirty="0" smtClean="0">
                <a:solidFill>
                  <a:schemeClr val="tx1"/>
                </a:solidFill>
                <a:effectLst/>
              </a:rPr>
              <a:t>têm diferentes definições sobre os problemas e soluções organizacionais. Têm </a:t>
            </a:r>
            <a:r>
              <a:rPr lang="pt-PT" sz="1800" b="1" kern="1200" dirty="0" smtClean="0">
                <a:solidFill>
                  <a:schemeClr val="tx1"/>
                </a:solidFill>
                <a:effectLst/>
              </a:rPr>
              <a:t>expectativas diferentes </a:t>
            </a:r>
            <a:r>
              <a:rPr lang="pt-PT" sz="1800" kern="1200" dirty="0" smtClean="0">
                <a:solidFill>
                  <a:schemeClr val="tx1"/>
                </a:solidFill>
                <a:effectLst/>
              </a:rPr>
              <a:t>e procuram influenciar organização de maneiras diferentes.</a:t>
            </a:r>
          </a:p>
          <a:p>
            <a:r>
              <a:rPr lang="pt-PT" sz="1800" kern="1200" dirty="0" smtClean="0">
                <a:solidFill>
                  <a:schemeClr val="tx1"/>
                </a:solidFill>
                <a:effectLst/>
              </a:rPr>
              <a:t>Os gestores têm de se assegurar que </a:t>
            </a:r>
            <a:r>
              <a:rPr lang="pt-PT" sz="1800" b="1" kern="1200" dirty="0" smtClean="0">
                <a:solidFill>
                  <a:schemeClr val="tx1"/>
                </a:solidFill>
                <a:effectLst/>
              </a:rPr>
              <a:t>compreendem o que os stakeholders esperam </a:t>
            </a:r>
            <a:r>
              <a:rPr lang="pt-PT" sz="1800" kern="1200" dirty="0" smtClean="0">
                <a:solidFill>
                  <a:schemeClr val="tx1"/>
                </a:solidFill>
                <a:effectLst/>
              </a:rPr>
              <a:t>e se estão a ir de encontro a essas expectativas, num grau aceitável.</a:t>
            </a:r>
          </a:p>
          <a:p>
            <a:r>
              <a:rPr lang="pt-PT" sz="1800" kern="1200" dirty="0" smtClean="0">
                <a:solidFill>
                  <a:schemeClr val="tx1"/>
                </a:solidFill>
                <a:effectLst/>
              </a:rPr>
              <a:t>Se falharem neste objectivo, os stakeholders podem r</a:t>
            </a:r>
            <a:r>
              <a:rPr lang="pt-PT" sz="1800" b="1" kern="1200" dirty="0" smtClean="0">
                <a:solidFill>
                  <a:schemeClr val="tx1"/>
                </a:solidFill>
                <a:effectLst/>
              </a:rPr>
              <a:t>etirar o seu apoio ou negar recursos </a:t>
            </a:r>
            <a:r>
              <a:rPr lang="pt-PT" sz="1800" kern="1200" dirty="0" smtClean="0">
                <a:solidFill>
                  <a:schemeClr val="tx1"/>
                </a:solidFill>
                <a:effectLst/>
              </a:rPr>
              <a:t>que as empresas necessitam para continuar no negócio.</a:t>
            </a:r>
          </a:p>
          <a:p>
            <a:endParaRPr lang="pt-PT" sz="2000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49275"/>
          </a:xfrm>
        </p:spPr>
        <p:txBody>
          <a:bodyPr/>
          <a:lstStyle/>
          <a:p>
            <a:pPr eaLnBrk="1" hangingPunct="1"/>
            <a:r>
              <a:rPr lang="en-GB" sz="3000" smtClean="0"/>
              <a:t>Stakeholder mapping</a:t>
            </a:r>
            <a:endParaRPr lang="en-US" sz="3000" smtClean="0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2987824" y="4653136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3.8</a:t>
            </a:r>
            <a:r>
              <a:rPr lang="en-GB" dirty="0"/>
              <a:t>  Stakeholder mapping – the power – interest matrix</a:t>
            </a:r>
            <a:endParaRPr lang="en-US" dirty="0"/>
          </a:p>
        </p:txBody>
      </p:sp>
      <p:pic>
        <p:nvPicPr>
          <p:cNvPr id="24580" name="Picture 6" descr="F:\Powerpoint\Pe_Uk\PE127-Boddy\Final files\Gif\ch03\C03NF00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117601"/>
            <a:ext cx="5423892" cy="343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Matriz de Interesse</a:t>
            </a:r>
            <a:r>
              <a:rPr lang="pt-PT" dirty="0" smtClean="0"/>
              <a:t>: avaliar o seu poder relativo (poder para influenciar os resultados) e interesse pela actividade.</a:t>
            </a:r>
          </a:p>
          <a:p>
            <a:r>
              <a:rPr lang="pt-PT" dirty="0" smtClean="0"/>
              <a:t>As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estratégias de comunicação</a:t>
            </a:r>
            <a:r>
              <a:rPr lang="pt-PT" dirty="0" smtClean="0"/>
              <a:t>, devem ser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diferentes, consoante os grupo</a:t>
            </a:r>
            <a:r>
              <a:rPr lang="pt-PT" dirty="0" smtClean="0"/>
              <a:t>.</a:t>
            </a:r>
          </a:p>
          <a:p>
            <a:r>
              <a:rPr lang="pt-PT" dirty="0" smtClean="0"/>
              <a:t>Os que têm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poder e interesse elevados</a:t>
            </a:r>
            <a:r>
              <a:rPr lang="pt-PT" dirty="0" smtClean="0"/>
              <a:t>, devem ser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parceiros chave</a:t>
            </a:r>
            <a:r>
              <a:rPr lang="pt-PT" dirty="0" smtClean="0"/>
              <a:t>, a quem a organização deve procurar satisfazer.  Devem ser envolvidos, quando a organização tem de tomar decisões importantes.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5" name="Rectângulo 4"/>
          <p:cNvSpPr/>
          <p:nvPr/>
        </p:nvSpPr>
        <p:spPr>
          <a:xfrm>
            <a:off x="251520" y="1582341"/>
            <a:ext cx="8352928" cy="4524315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r>
              <a:rPr lang="pt-PT" sz="2400" dirty="0" smtClean="0"/>
              <a:t>Suposições sobre o seu ambiente de trabalho afectam o modo como os gestores desenvolvem o seu trabalho.</a:t>
            </a:r>
          </a:p>
          <a:p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As diferentes culturas organizacionais, as 5 forças de Porter, a análise PESTEL e o </a:t>
            </a:r>
            <a:r>
              <a:rPr lang="pt-PT" sz="2400" i="1" dirty="0" err="1" smtClean="0"/>
              <a:t>stakeholder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mapping</a:t>
            </a:r>
            <a:r>
              <a:rPr lang="pt-PT" sz="2400" i="1" dirty="0" smtClean="0"/>
              <a:t> </a:t>
            </a:r>
            <a:r>
              <a:rPr lang="pt-PT" sz="2400" dirty="0" smtClean="0"/>
              <a:t>ajudam os gestores a analisar os contextos.</a:t>
            </a:r>
          </a:p>
          <a:p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É importante questionar sistematicamente:</a:t>
            </a:r>
          </a:p>
          <a:p>
            <a:pPr lvl="1"/>
            <a:r>
              <a:rPr lang="pt-PT" sz="2400" dirty="0" smtClean="0"/>
              <a:t>- os pressupostos que orientam a acção</a:t>
            </a:r>
            <a:br>
              <a:rPr lang="pt-PT" sz="2400" dirty="0" smtClean="0"/>
            </a:br>
            <a:r>
              <a:rPr lang="pt-PT" sz="2400" dirty="0" smtClean="0"/>
              <a:t>- se estes reflectem com precisão o contexto</a:t>
            </a:r>
            <a:br>
              <a:rPr lang="pt-PT" sz="2400" dirty="0" smtClean="0"/>
            </a:br>
            <a:r>
              <a:rPr lang="pt-PT" sz="2400" dirty="0" smtClean="0"/>
              <a:t>- Quais os caminhos alternativos possíveis </a:t>
            </a:r>
            <a:br>
              <a:rPr lang="pt-PT" sz="2400" dirty="0" smtClean="0"/>
            </a:br>
            <a:r>
              <a:rPr lang="pt-PT" sz="2400" dirty="0" smtClean="0"/>
              <a:t>- as limitações de cada perspectiva</a:t>
            </a:r>
            <a:endParaRPr lang="pt-PT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pt-PT" sz="3600" dirty="0" smtClean="0"/>
              <a:t>Influências do ambiente nas organizações</a:t>
            </a:r>
            <a:endParaRPr lang="pt-PT" sz="3600" dirty="0"/>
          </a:p>
        </p:txBody>
      </p:sp>
      <p:pic>
        <p:nvPicPr>
          <p:cNvPr id="4" name="Picture 8" descr="F:\Powerpoint\Pe_Uk\PE127-Boddy\Final files\Gif\ch03\C03NF00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908720"/>
            <a:ext cx="469326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0" y="5589240"/>
            <a:ext cx="9144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Cada </a:t>
            </a:r>
            <a:r>
              <a:rPr lang="pt-PT" b="1" dirty="0" smtClean="0"/>
              <a:t>organização</a:t>
            </a:r>
            <a:r>
              <a:rPr lang="pt-PT" dirty="0" smtClean="0"/>
              <a:t>, </a:t>
            </a:r>
            <a:r>
              <a:rPr lang="pt-PT" b="1" dirty="0" smtClean="0"/>
              <a:t>cada negócio é único</a:t>
            </a:r>
            <a:r>
              <a:rPr lang="pt-PT" dirty="0" smtClean="0"/>
              <a:t>, por isso </a:t>
            </a:r>
            <a:r>
              <a:rPr lang="pt-PT" b="1" dirty="0" smtClean="0"/>
              <a:t>interage com diferentes forças</a:t>
            </a:r>
          </a:p>
          <a:p>
            <a:r>
              <a:rPr lang="pt-PT" dirty="0" smtClean="0"/>
              <a:t>Todos os</a:t>
            </a:r>
            <a:r>
              <a:rPr lang="pt-PT" b="1" dirty="0" smtClean="0"/>
              <a:t> gestores </a:t>
            </a:r>
            <a:r>
              <a:rPr lang="pt-PT" dirty="0" smtClean="0"/>
              <a:t>trabalham dentro de um contexto, que simultaneamente os constrange e os apoia. A maneira como eles </a:t>
            </a:r>
            <a:r>
              <a:rPr lang="pt-PT" b="1" dirty="0" smtClean="0"/>
              <a:t>compreendem, interpretam e interagem com esse contexto</a:t>
            </a:r>
            <a:r>
              <a:rPr lang="pt-PT" dirty="0" smtClean="0"/>
              <a:t>, afecta a sua performance.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Porquê estudar o ambiente de gestão?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PT" dirty="0"/>
              <a:t>As organizações dependem dos seus ambientes externos para </a:t>
            </a:r>
            <a:r>
              <a:rPr lang="pt-PT" dirty="0" smtClean="0"/>
              <a:t>atrair/importar inputs e exportar outputs</a:t>
            </a:r>
            <a:endParaRPr lang="pt-PT" dirty="0"/>
          </a:p>
          <a:p>
            <a:r>
              <a:rPr lang="pt-PT" dirty="0"/>
              <a:t>Os gestores agem de acordo com as suas assumpções sobre:</a:t>
            </a:r>
          </a:p>
          <a:p>
            <a:pPr lvl="1"/>
            <a:r>
              <a:rPr lang="pt-PT" dirty="0" smtClean="0"/>
              <a:t>Cultura organizacional</a:t>
            </a:r>
            <a:endParaRPr lang="pt-PT" dirty="0"/>
          </a:p>
          <a:p>
            <a:pPr lvl="1"/>
            <a:r>
              <a:rPr lang="pt-PT" dirty="0"/>
              <a:t>Ambiente </a:t>
            </a:r>
            <a:r>
              <a:rPr lang="pt-PT" dirty="0" smtClean="0"/>
              <a:t>competitivo (5 Forças Porter)</a:t>
            </a:r>
          </a:p>
          <a:p>
            <a:pPr lvl="1"/>
            <a:r>
              <a:rPr lang="pt-PT" dirty="0" smtClean="0"/>
              <a:t>Ambiente </a:t>
            </a:r>
            <a:r>
              <a:rPr lang="pt-PT" dirty="0"/>
              <a:t>geral </a:t>
            </a:r>
            <a:r>
              <a:rPr lang="pt-PT" dirty="0" smtClean="0"/>
              <a:t>(Análise PESTEL)</a:t>
            </a:r>
            <a:endParaRPr lang="pt-PT" dirty="0"/>
          </a:p>
          <a:p>
            <a:pPr lvl="1"/>
            <a:r>
              <a:rPr lang="pt-PT" dirty="0" smtClean="0"/>
              <a:t>Stakeholders (partes interessadas)</a:t>
            </a:r>
            <a:endParaRPr lang="pt-PT" dirty="0"/>
          </a:p>
          <a:p>
            <a:r>
              <a:rPr lang="pt-PT" dirty="0"/>
              <a:t>Estas assumpções afectam as suas acções</a:t>
            </a:r>
          </a:p>
          <a:p>
            <a:r>
              <a:rPr lang="pt-PT" dirty="0"/>
              <a:t>Serão estas válidas? será que  diferentes assumpções levam a acções diferentes</a:t>
            </a:r>
            <a:r>
              <a:rPr lang="pt-PT" dirty="0" smtClean="0"/>
              <a:t>?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PT" dirty="0" smtClean="0"/>
              <a:t>Cultura organizacional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pt-PT" sz="2800" dirty="0" smtClean="0"/>
              <a:t>É um padrão de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pressupostos básicos compartilhados</a:t>
            </a:r>
            <a:r>
              <a:rPr lang="pt-PT" sz="2800" dirty="0" smtClean="0"/>
              <a:t>, que foi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aprendido por um grupo</a:t>
            </a:r>
            <a:r>
              <a:rPr lang="pt-PT" sz="2800" dirty="0" smtClean="0"/>
              <a:t>, uma vez que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 resolveu os seus problemas de adaptação externa e de integração interna</a:t>
            </a:r>
            <a:r>
              <a:rPr lang="pt-PT" sz="2800" dirty="0" smtClean="0"/>
              <a:t>, e que tem funcionado bem o suficiente para ser considerado válido e transmitido a novos membros.</a:t>
            </a:r>
          </a:p>
          <a:p>
            <a:pPr>
              <a:buNone/>
            </a:pPr>
            <a:r>
              <a:rPr lang="pt-PT" sz="2800" dirty="0" smtClean="0"/>
              <a:t>                                                                                  (</a:t>
            </a:r>
            <a:r>
              <a:rPr lang="pt-PT" sz="2800" b="1" dirty="0" err="1" smtClean="0"/>
              <a:t>Schein</a:t>
            </a:r>
            <a:r>
              <a:rPr lang="pt-PT" sz="2800" dirty="0" smtClean="0"/>
              <a:t>, 2004)</a:t>
            </a:r>
          </a:p>
          <a:p>
            <a:endParaRPr lang="pt-PT" sz="2800" dirty="0" smtClean="0"/>
          </a:p>
          <a:p>
            <a:r>
              <a:rPr lang="pt-PT" sz="2400" dirty="0" smtClean="0"/>
              <a:t>“</a:t>
            </a:r>
            <a:r>
              <a:rPr lang="pt-PT" sz="2400" i="1" dirty="0" err="1"/>
              <a:t>T</a:t>
            </a:r>
            <a:r>
              <a:rPr lang="pt-PT" sz="2400" i="1" dirty="0" err="1" smtClean="0"/>
              <a:t>he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way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we</a:t>
            </a:r>
            <a:r>
              <a:rPr lang="pt-PT" sz="2400" i="1" dirty="0" smtClean="0"/>
              <a:t> do </a:t>
            </a:r>
            <a:r>
              <a:rPr lang="pt-PT" sz="2400" i="1" dirty="0" err="1" smtClean="0"/>
              <a:t>things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around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here</a:t>
            </a:r>
            <a:r>
              <a:rPr lang="pt-PT" sz="2400" dirty="0" smtClean="0"/>
              <a:t>”</a:t>
            </a:r>
          </a:p>
          <a:p>
            <a:r>
              <a:rPr lang="pt-PT" sz="2400" dirty="0"/>
              <a:t>Um sistema de significados e crenças comuns aos membros de uma </a:t>
            </a:r>
            <a:r>
              <a:rPr lang="pt-PT" sz="2400" dirty="0" smtClean="0"/>
              <a:t>organização.</a:t>
            </a:r>
          </a:p>
          <a:p>
            <a:r>
              <a:rPr lang="pt-PT" sz="2400" b="1" dirty="0" smtClean="0">
                <a:solidFill>
                  <a:schemeClr val="accent2">
                    <a:lumMod val="75000"/>
                  </a:schemeClr>
                </a:solidFill>
              </a:rPr>
              <a:t>Crenças</a:t>
            </a:r>
            <a:r>
              <a:rPr lang="pt-PT" sz="2400" dirty="0" smtClean="0"/>
              <a:t> estão relacionadas com:</a:t>
            </a:r>
          </a:p>
          <a:p>
            <a:pPr lvl="1"/>
            <a:r>
              <a:rPr lang="pt-PT" sz="2000" dirty="0" smtClean="0"/>
              <a:t>Missão, visão, valores, objectivos, caminhos para atingir esses objectivos, modo de avaliar a performance. </a:t>
            </a:r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Como a cultura se desenvolve</a:t>
            </a:r>
            <a:endParaRPr lang="pt-PT" dirty="0"/>
          </a:p>
        </p:txBody>
      </p:sp>
      <p:pic>
        <p:nvPicPr>
          <p:cNvPr id="4" name="Picture 7" descr="F:\Powerpoint\Pe_Uk\PE127-Boddy\Final files\Gif\ch03\C03NF002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14777"/>
            <a:ext cx="8229600" cy="40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ção de Conteúdo 3" descr="cultura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3212976"/>
            <a:ext cx="4104456" cy="3096343"/>
          </a:xfrm>
        </p:spPr>
      </p:pic>
      <p:sp>
        <p:nvSpPr>
          <p:cNvPr id="5" name="CaixaDeTexto 4"/>
          <p:cNvSpPr txBox="1"/>
          <p:nvPr/>
        </p:nvSpPr>
        <p:spPr>
          <a:xfrm>
            <a:off x="4644008" y="0"/>
            <a:ext cx="4499992" cy="67403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/>
              <a:t>1.Artefactos</a:t>
            </a:r>
          </a:p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Mitos e histórias</a:t>
            </a:r>
            <a:r>
              <a:rPr lang="pt-PT" dirty="0" smtClean="0"/>
              <a:t>: explicam e legitimam práticas actuais;</a:t>
            </a:r>
          </a:p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Rituais</a:t>
            </a:r>
            <a:r>
              <a:rPr lang="pt-PT" dirty="0" smtClean="0"/>
              <a:t>: actividades repetitivas que expressam os valores da organização</a:t>
            </a:r>
          </a:p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Símbolos:</a:t>
            </a:r>
            <a:r>
              <a:rPr lang="pt-PT" dirty="0" smtClean="0"/>
              <a:t> transmitem mensagens - produtos, arquitectura, códigos vestuário/ comportamento, logótipos, tecnologia e equipamento</a:t>
            </a:r>
          </a:p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Linguagem</a:t>
            </a:r>
            <a:r>
              <a:rPr lang="pt-PT" dirty="0" smtClean="0"/>
              <a:t>: terminologia específica</a:t>
            </a:r>
          </a:p>
          <a:p>
            <a:endParaRPr lang="pt-PT" dirty="0" smtClean="0"/>
          </a:p>
          <a:p>
            <a:r>
              <a:rPr lang="pt-PT" b="1" dirty="0" smtClean="0"/>
              <a:t>2.Crenças e Valores defendidos</a:t>
            </a:r>
          </a:p>
          <a:p>
            <a:r>
              <a:rPr lang="pt-PT" dirty="0" smtClean="0"/>
              <a:t>Sobre o seu trabalho e como lidam com as situações. Ex:</a:t>
            </a:r>
          </a:p>
          <a:p>
            <a:r>
              <a:rPr lang="pt-PT" dirty="0" smtClean="0"/>
              <a:t>Qual a missão, visão, valores, objectivos</a:t>
            </a:r>
          </a:p>
          <a:p>
            <a:r>
              <a:rPr lang="pt-PT" dirty="0" smtClean="0"/>
              <a:t>Como se tomam as decisões</a:t>
            </a:r>
          </a:p>
          <a:p>
            <a:r>
              <a:rPr lang="pt-PT" dirty="0" smtClean="0"/>
              <a:t>Como as equipas trabalham juntas</a:t>
            </a:r>
          </a:p>
          <a:p>
            <a:r>
              <a:rPr lang="pt-PT" dirty="0" smtClean="0"/>
              <a:t>Como se resolvem os problemas</a:t>
            </a:r>
          </a:p>
          <a:p>
            <a:endParaRPr lang="pt-PT" b="1" dirty="0" smtClean="0"/>
          </a:p>
          <a:p>
            <a:r>
              <a:rPr lang="pt-PT" b="1" dirty="0" smtClean="0"/>
              <a:t>3.Suposições básicas subjacentes</a:t>
            </a:r>
          </a:p>
          <a:p>
            <a:r>
              <a:rPr lang="pt-PT" dirty="0" smtClean="0"/>
              <a:t>Ideias profundamente enraizadas sobre a maneira como as pessoas trabalham juntas, e sobre as fontes de seu sucesso</a:t>
            </a:r>
          </a:p>
          <a:p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620688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/>
              <a:t>Componentes da Cultura</a:t>
            </a:r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Tipos de Cultura </a:t>
            </a:r>
            <a:r>
              <a:rPr lang="en-US" sz="2700" dirty="0" smtClean="0"/>
              <a:t>(Quinn </a:t>
            </a:r>
            <a:r>
              <a:rPr lang="en-US" sz="2700" i="1" dirty="0" smtClean="0"/>
              <a:t>et al</a:t>
            </a:r>
            <a:r>
              <a:rPr lang="en-US" sz="2700" dirty="0" smtClean="0"/>
              <a:t>., 2003) </a:t>
            </a:r>
            <a:endParaRPr lang="pt-PT" sz="2700" dirty="0"/>
          </a:p>
        </p:txBody>
      </p:sp>
      <p:pic>
        <p:nvPicPr>
          <p:cNvPr id="4" name="Picture 6" descr="F:\Powerpoint\Pe_Uk\PE127-Boddy\Final files\Gif\ch03\C03NF003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32080"/>
            <a:ext cx="8229600" cy="4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09320"/>
            <a:ext cx="8534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600" dirty="0"/>
              <a:t>Figure 3.3  Types of organisational </a:t>
            </a:r>
            <a:r>
              <a:rPr lang="en-GB" sz="1600" dirty="0" smtClean="0"/>
              <a:t>culture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Culturas tipo </a:t>
            </a:r>
            <a:r>
              <a:rPr lang="pt-PT" sz="2000" dirty="0" smtClean="0"/>
              <a:t>(</a:t>
            </a:r>
            <a:r>
              <a:rPr lang="pt-PT" sz="2000" dirty="0" err="1" smtClean="0"/>
              <a:t>Quinn</a:t>
            </a:r>
            <a:r>
              <a:rPr lang="pt-PT" sz="2000" dirty="0" smtClean="0"/>
              <a:t> et al., 2003)</a:t>
            </a:r>
            <a:br>
              <a:rPr lang="pt-PT" sz="2000" dirty="0" smtClean="0"/>
            </a:br>
            <a:r>
              <a:rPr lang="pt-PT" sz="2000" dirty="0" smtClean="0"/>
              <a:t> Valores em competição - tensão inerente entre flexibilidade e controlo e foco interno ou externo.</a:t>
            </a:r>
            <a:endParaRPr lang="pt-PT" sz="2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PT" b="1" dirty="0" smtClean="0"/>
              <a:t>Objectivos racionais: </a:t>
            </a:r>
            <a:r>
              <a:rPr lang="pt-PT" dirty="0" smtClean="0"/>
              <a:t>membros vêem as organizações de forma racional e procuram a eficiência. Os gestores criam estruturas para lidar com o mundo exterior. </a:t>
            </a:r>
            <a:r>
              <a:rPr lang="pt-PT" u="sng" dirty="0" smtClean="0"/>
              <a:t>Líderes </a:t>
            </a:r>
            <a:r>
              <a:rPr lang="pt-PT" dirty="0" smtClean="0"/>
              <a:t>tende a ser directivos, orientados para objectivos  funcionais. </a:t>
            </a:r>
            <a:r>
              <a:rPr lang="pt-PT" u="sng" dirty="0" smtClean="0"/>
              <a:t>Factores de motivação</a:t>
            </a:r>
            <a:r>
              <a:rPr lang="pt-PT" dirty="0" smtClean="0"/>
              <a:t>: competição e o atingir as metas definidas. </a:t>
            </a:r>
            <a:r>
              <a:rPr lang="pt-PT" b="1" dirty="0" smtClean="0"/>
              <a:t>Ex</a:t>
            </a:r>
            <a:r>
              <a:rPr lang="pt-PT" dirty="0" smtClean="0"/>
              <a:t>: Grandes empresas já estabelecidas.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27584" y="494116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1484784"/>
            <a:ext cx="9144000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PT" b="1" dirty="0" smtClean="0">
                <a:solidFill>
                  <a:schemeClr val="bg1"/>
                </a:solidFill>
              </a:rPr>
              <a:t>Sistemas abertos: </a:t>
            </a:r>
            <a:r>
              <a:rPr lang="pt-PT" dirty="0" smtClean="0">
                <a:solidFill>
                  <a:schemeClr val="bg1"/>
                </a:solidFill>
              </a:rPr>
              <a:t>as pessoas reconhecem que o ambiente externo joga um papel significativo, e é uma fonte importante de ideias, energia e recursos. Interpretam o ambiente como complexo e turbulento. </a:t>
            </a:r>
            <a:r>
              <a:rPr lang="pt-PT" u="sng" dirty="0" smtClean="0">
                <a:solidFill>
                  <a:schemeClr val="bg1"/>
                </a:solidFill>
              </a:rPr>
              <a:t>Líderes</a:t>
            </a:r>
            <a:r>
              <a:rPr lang="pt-PT" dirty="0" smtClean="0">
                <a:solidFill>
                  <a:schemeClr val="bg1"/>
                </a:solidFill>
              </a:rPr>
              <a:t> tendem a ser empreendedores, visionários, flexíveis e ter um comportamento responsável. </a:t>
            </a:r>
            <a:r>
              <a:rPr lang="pt-PT" u="sng" dirty="0" smtClean="0">
                <a:solidFill>
                  <a:schemeClr val="bg1"/>
                </a:solidFill>
              </a:rPr>
              <a:t>Factores de motivação</a:t>
            </a:r>
            <a:r>
              <a:rPr lang="pt-PT" dirty="0" smtClean="0">
                <a:solidFill>
                  <a:schemeClr val="bg1"/>
                </a:solidFill>
              </a:rPr>
              <a:t>: crescimento,  criatividade e variedade. Empresas com uma estrutura orgânica e operações flexíveis. </a:t>
            </a:r>
            <a:r>
              <a:rPr lang="pt-PT" b="1" dirty="0" smtClean="0">
                <a:solidFill>
                  <a:schemeClr val="bg1"/>
                </a:solidFill>
              </a:rPr>
              <a:t>Ex.</a:t>
            </a:r>
            <a:r>
              <a:rPr lang="pt-PT" dirty="0" smtClean="0">
                <a:solidFill>
                  <a:schemeClr val="bg1"/>
                </a:solidFill>
              </a:rPr>
              <a:t> Empresas tecnologias.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0" y="4221088"/>
            <a:ext cx="91440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PT" b="1" dirty="0" smtClean="0"/>
              <a:t>Processos internos: </a:t>
            </a:r>
            <a:r>
              <a:rPr lang="pt-PT" dirty="0" smtClean="0"/>
              <a:t>membros dão pouca atenção ao ambiente externo. O objectivo é que a empresa seja eficiente, estável e controlada. Os objectivos são conhecidos, as tarefas são repetitivas, recorrendo à especialização, regras e procedimentos. </a:t>
            </a:r>
            <a:r>
              <a:rPr lang="pt-PT" u="sng" dirty="0" smtClean="0"/>
              <a:t>Líderes</a:t>
            </a:r>
            <a:r>
              <a:rPr lang="pt-PT" dirty="0" smtClean="0"/>
              <a:t> tendem a ser conservadores, cautelosos, colocando a ênfase na técnica. </a:t>
            </a:r>
            <a:r>
              <a:rPr lang="pt-PT" u="sng" dirty="0" smtClean="0"/>
              <a:t>Factores motivação</a:t>
            </a:r>
            <a:r>
              <a:rPr lang="pt-PT" dirty="0" smtClean="0"/>
              <a:t>: segurança, estabilidade e ordem.</a:t>
            </a:r>
            <a:r>
              <a:rPr lang="pt-PT" b="1" dirty="0" smtClean="0"/>
              <a:t> Ex</a:t>
            </a:r>
            <a:r>
              <a:rPr lang="pt-PT" dirty="0" smtClean="0"/>
              <a:t>: Serviços públicos 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PT" b="1" dirty="0" smtClean="0"/>
              <a:t>Relações humanas</a:t>
            </a:r>
            <a:r>
              <a:rPr lang="pt-PT" dirty="0" smtClean="0"/>
              <a:t>: ênfase nas relações informais interpessoais (mais do que nas estruturas formais). A efectividade é definida em termos do seu bem-estar e do compromisso. Os</a:t>
            </a:r>
            <a:r>
              <a:rPr lang="pt-PT" u="sng" dirty="0" smtClean="0"/>
              <a:t> líderes </a:t>
            </a:r>
            <a:r>
              <a:rPr lang="pt-PT" dirty="0" smtClean="0"/>
              <a:t>são participativos, consideram os seus colaboradores e são apoiantes. </a:t>
            </a:r>
            <a:r>
              <a:rPr lang="pt-PT" u="sng" dirty="0" smtClean="0"/>
              <a:t>Factores de motivação</a:t>
            </a:r>
            <a:r>
              <a:rPr lang="pt-PT" dirty="0" smtClean="0"/>
              <a:t>: Coesão e sentimento de pertença. </a:t>
            </a:r>
            <a:r>
              <a:rPr lang="pt-PT" b="1" dirty="0" smtClean="0"/>
              <a:t>Ex</a:t>
            </a:r>
            <a:r>
              <a:rPr lang="pt-PT" dirty="0" smtClean="0"/>
              <a:t>: Grupos voluntários,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obbins and Coulter 9e.">
  <a:themeElements>
    <a:clrScheme name="Robbins and Coulter 9e.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Robbins and Coulter 9e.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obbins and Coulter 9e.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bbins and Coulter 9e.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bbins and Coulter 9e.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bbins and Coulter 9e.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3092</Words>
  <Application>Microsoft Office PowerPoint</Application>
  <PresentationFormat>Apresentação no Ecrã (4:3)</PresentationFormat>
  <Paragraphs>256</Paragraphs>
  <Slides>28</Slides>
  <Notes>14</Notes>
  <HiddenSlides>5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28</vt:i4>
      </vt:variant>
    </vt:vector>
  </HeadingPairs>
  <TitlesOfParts>
    <vt:vector size="30" baseType="lpstr">
      <vt:lpstr>Tema do Office</vt:lpstr>
      <vt:lpstr>Robbins and Coulter 9e.</vt:lpstr>
      <vt:lpstr>Cultura Organizacional e Contextos</vt:lpstr>
      <vt:lpstr>Cultura organizacional e contexto</vt:lpstr>
      <vt:lpstr>Influências do ambiente nas organizações</vt:lpstr>
      <vt:lpstr>Porquê estudar o ambiente de gestão?</vt:lpstr>
      <vt:lpstr>Cultura organizacional</vt:lpstr>
      <vt:lpstr>Como a cultura se desenvolve</vt:lpstr>
      <vt:lpstr>Diapositivo 7</vt:lpstr>
      <vt:lpstr>Tipos de Cultura (Quinn et al., 2003) </vt:lpstr>
      <vt:lpstr>Culturas tipo (Quinn et al., 2003)  Valores em competição - tensão inerente entre flexibilidade e controlo e foco interno ou externo.</vt:lpstr>
      <vt:lpstr>Culturas múltiplas</vt:lpstr>
      <vt:lpstr>Ambiente competitivo (micro)  As 5 forças de Porter</vt:lpstr>
      <vt:lpstr>Rivalidade intensa entre concorrentes</vt:lpstr>
      <vt:lpstr>Ameaça de novos concorrentes</vt:lpstr>
      <vt:lpstr>Poder de negociação dos compradores (clientes)</vt:lpstr>
      <vt:lpstr>Poder de negociação dos fornecedores</vt:lpstr>
      <vt:lpstr>Ameaças de produtos substitutos</vt:lpstr>
      <vt:lpstr>A gestão das 5 forças</vt:lpstr>
      <vt:lpstr>Ambiente geral (macro)</vt:lpstr>
      <vt:lpstr>Político e Económico</vt:lpstr>
      <vt:lpstr>Social e Tecnológico</vt:lpstr>
      <vt:lpstr>Ambiente e legislação</vt:lpstr>
      <vt:lpstr>Utilização do PESTEL</vt:lpstr>
      <vt:lpstr>Mudança e complexidade</vt:lpstr>
      <vt:lpstr>Mudança e complexidade </vt:lpstr>
      <vt:lpstr>Change and complexity</vt:lpstr>
      <vt:lpstr>Stakeholders</vt:lpstr>
      <vt:lpstr>Stakeholder mapping</vt:lpstr>
      <vt:lpstr>Conclusão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OPTIMUS</cp:lastModifiedBy>
  <cp:revision>127</cp:revision>
  <dcterms:created xsi:type="dcterms:W3CDTF">2011-08-30T11:27:49Z</dcterms:created>
  <dcterms:modified xsi:type="dcterms:W3CDTF">2011-10-30T21:45:10Z</dcterms:modified>
</cp:coreProperties>
</file>