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0" r:id="rId3"/>
    <p:sldId id="281" r:id="rId4"/>
    <p:sldId id="282" r:id="rId5"/>
    <p:sldId id="258" r:id="rId6"/>
    <p:sldId id="259" r:id="rId7"/>
    <p:sldId id="260" r:id="rId8"/>
    <p:sldId id="261" r:id="rId9"/>
    <p:sldId id="262" r:id="rId10"/>
    <p:sldId id="284" r:id="rId11"/>
    <p:sldId id="263" r:id="rId12"/>
    <p:sldId id="265" r:id="rId13"/>
    <p:sldId id="266" r:id="rId14"/>
    <p:sldId id="267" r:id="rId15"/>
    <p:sldId id="268" r:id="rId16"/>
    <p:sldId id="270" r:id="rId17"/>
    <p:sldId id="271" r:id="rId18"/>
    <p:sldId id="272" r:id="rId19"/>
    <p:sldId id="275" r:id="rId20"/>
    <p:sldId id="276" r:id="rId21"/>
    <p:sldId id="273" r:id="rId22"/>
    <p:sldId id="274" r:id="rId23"/>
    <p:sldId id="278" r:id="rId24"/>
    <p:sldId id="277" r:id="rId25"/>
    <p:sldId id="283" r:id="rId2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02" autoAdjust="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1DEEC-11AC-472D-890B-D505CF526145}" type="datetimeFigureOut">
              <a:rPr lang="pt-PT" smtClean="0"/>
              <a:pPr/>
              <a:t>21-10-2011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7309C-A967-4D1E-9E1D-CA28A4A06F8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 </a:t>
            </a:r>
            <a:r>
              <a:rPr lang="pt-P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modelo simplifica uma realidade complexa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Foca-se nos seus elementos essenciais e na relação entre eles, par nos ajudar a compreender essa complexidade e como é que as mudanças o podem afectar. A maior parte dos problemas de gestão podem ser compreendidos através da análise de diferentes perspectivas. Nenhum modelo oferece uma solução completa. Cada situação é única.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 modelos são desenvolvidos em resposta a diferentes circunstâncias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</a:t>
            </a:r>
            <a:r>
              <a:rPr lang="pt-P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pensamento crítico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ajuda a melhorar os nossos modelos mentais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pensamento crítico ajuda a melhorar a precisão e utilidade das teorias utilizadas para guiar a nossa acção. Devemos estar disponíveis para testar a validade de cada teoria </a:t>
            </a:r>
            <a:r>
              <a:rPr lang="pt-P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à luz da nossa experiência 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através:</a:t>
            </a:r>
          </a:p>
          <a:p>
            <a:pPr lvl="0"/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Identificar e desafiar pressupostos</a:t>
            </a:r>
          </a:p>
          <a:p>
            <a:pPr lvl="0"/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Reconhecer a importância do contexto</a:t>
            </a:r>
          </a:p>
          <a:p>
            <a:pPr lvl="0"/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Imaginar e explorar alternativas</a:t>
            </a:r>
          </a:p>
          <a:p>
            <a:pPr lvl="0"/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Identificar limitações.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7309C-A967-4D1E-9E1D-CA28A4A06F82}" type="slidenum">
              <a:rPr lang="pt-PT" smtClean="0"/>
              <a:pPr/>
              <a:t>2</a:t>
            </a:fld>
            <a:endParaRPr lang="pt-P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Fig.2.1 desenvolve a figura  1.3 mostra o contexto interno onde os gestores trabalham  - com variáveis específicas, dentro de cada elemento. Com pensamento crítico e à luz na nossa experiência, vamos seleccionar variáveis para trabalhar, que melhor correspondem ao nosso problema de gestão.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7309C-A967-4D1E-9E1D-CA28A4A06F82}" type="slidenum">
              <a:rPr lang="pt-PT" smtClean="0"/>
              <a:pPr/>
              <a:t>3</a:t>
            </a:fld>
            <a:endParaRPr lang="pt-P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Quinn</a:t>
            </a:r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 (2003) defende que os sucessivos modelos se complementam, em vez de se contradizerem. Defende que às vezes necessitamos de estabilidade, outras vezes de mudança, por vezes precisamos dos 2 ao mesmo tempo. 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Assim todos os modelos são importantes, mas nenhum é suficiente. São complementares. A figura 2.2, integra-os. 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Eixo vertical - Tensão entre a flexibilidade e o controlo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Gestores procuram a flexibilidade quando tentam lidar com a mudança rápida – outros tentam aumentar o controlo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Eixo horizontal – distingue o foco interno do foco externo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cruzamentos destes 2 eixos, com 4 orientações diferentes, encontramos os 4 modelos.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7309C-A967-4D1E-9E1D-CA28A4A06F82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Início séc. XX operários trabalhavam com luz natural ou iluminação por velas. Com intuito de aumentar as vendas de lâmpadas, a Western Electric resolveu iniciar um programa de experiências, para demonstrar a existência de uma relação entre a qualidade da iluminação e a produtividade. Houve dúvidas sobre a veracidades dos resultados (crescimento à volta 25%), pelo que contrataram investigadores independentes. Estudos realizados numa fábrica da empresa em Hawthorne (perto Chicago).</a:t>
            </a:r>
          </a:p>
          <a:p>
            <a:r>
              <a:rPr lang="pt-PT" dirty="0" smtClean="0"/>
              <a:t>Ralés – instrumento eléctrico, constituído por 35 partes montadas manualmente.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7309C-A967-4D1E-9E1D-CA28A4A06F82}" type="slidenum">
              <a:rPr lang="pt-PT" smtClean="0"/>
              <a:pPr/>
              <a:t>12</a:t>
            </a:fld>
            <a:endParaRPr lang="pt-PT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Ex: subsistemas: faculdade – universidade – sistema de educação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7309C-A967-4D1E-9E1D-CA28A4A06F82}" type="slidenum">
              <a:rPr lang="pt-PT" smtClean="0"/>
              <a:pPr/>
              <a:t>16</a:t>
            </a:fld>
            <a:endParaRPr lang="pt-PT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Cada um dos elementos da organização, é ele próprio um subsistema.</a:t>
            </a:r>
          </a:p>
          <a:p>
            <a:r>
              <a:rPr lang="pt-PT" dirty="0" smtClean="0"/>
              <a:t>Estes subsistemas interagem uns com os outros. A</a:t>
            </a:r>
            <a:r>
              <a:rPr lang="pt-PT" baseline="0" dirty="0" smtClean="0"/>
              <a:t> maneira como os gestores gerem estas ligações afecta o funcionamento do sistema como um todo.</a:t>
            </a:r>
          </a:p>
          <a:p>
            <a:r>
              <a:rPr lang="pt-PT" baseline="0" dirty="0" smtClean="0"/>
              <a:t>As mudanças existentes num subsistema irá afectar todos os outros. Ex: para entrar mais colaboradores, necessário mais dinheiro, recursos </a:t>
            </a:r>
            <a:r>
              <a:rPr lang="pt-PT" baseline="0" dirty="0" err="1" smtClean="0"/>
              <a:t>tecnol</a:t>
            </a:r>
            <a:endParaRPr lang="pt-PT" baseline="0" dirty="0" smtClean="0"/>
          </a:p>
          <a:p>
            <a:r>
              <a:rPr lang="pt-PT" baseline="0" dirty="0" err="1" smtClean="0"/>
              <a:t>Ogicos</a:t>
            </a:r>
            <a:r>
              <a:rPr lang="pt-PT" baseline="0" dirty="0" smtClean="0"/>
              <a:t> – acomodações, formação sobre a cultura da empresa, redistribuição do poder, etc. 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7309C-A967-4D1E-9E1D-CA28A4A06F82}" type="slidenum">
              <a:rPr lang="pt-PT" smtClean="0"/>
              <a:pPr/>
              <a:t>17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err="1" smtClean="0"/>
              <a:t>Apparatus</a:t>
            </a:r>
            <a:r>
              <a:rPr lang="pt-PT" dirty="0" smtClean="0"/>
              <a:t>: aparelhos, dispositivos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7309C-A967-4D1E-9E1D-CA28A4A06F82}" type="slidenum">
              <a:rPr lang="pt-PT" smtClean="0"/>
              <a:pPr/>
              <a:t>18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As pessoas numa empresa podem escolher como é que vão reagir a um evento. Essa reacção irá levar</a:t>
            </a:r>
            <a:r>
              <a:rPr lang="pt-PT" baseline="0" dirty="0" smtClean="0"/>
              <a:t> a outras respostas, desencadeando um processo complexo de feedback. O ambiente “X” descobre o que “Y” e “Z” estão a fazer, e escolhe como responder aos seus actos. Esta acção terá consequências para “Y” e Z”, quando estes descobrirem… Através desta interacção constrói-se um sistema de feedback. </a:t>
            </a:r>
          </a:p>
          <a:p>
            <a:r>
              <a:rPr lang="pt-PT" baseline="0" dirty="0" smtClean="0"/>
              <a:t>Sistema linear: Acção leva  a uma reacção previsível.</a:t>
            </a:r>
          </a:p>
          <a:p>
            <a:r>
              <a:rPr lang="pt-PT" baseline="0" dirty="0" smtClean="0"/>
              <a:t>Sistema </a:t>
            </a:r>
            <a:r>
              <a:rPr lang="pt-PT" baseline="0" dirty="0" err="1" smtClean="0"/>
              <a:t>não-linear</a:t>
            </a:r>
            <a:r>
              <a:rPr lang="pt-PT" baseline="0" dirty="0" smtClean="0"/>
              <a:t>: Acções menos previsíveis. (Ex: gestores podem baixar o preço e surpreendentemente as vendas não aumentam – não conseguem prever as reacções dos concorrentes, as mudanças de gosto, ou a entrada inesperada de um novo produto.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7309C-A967-4D1E-9E1D-CA28A4A06F82}" type="slidenum">
              <a:rPr lang="pt-PT" smtClean="0"/>
              <a:pPr/>
              <a:t>21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6FFE-E3BD-4B5E-A51B-CBA836369E58}" type="datetime1">
              <a:rPr lang="pt-PT" smtClean="0"/>
              <a:pPr/>
              <a:t>21-10-2011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3A78-44C4-473C-9486-552516B0747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53B46-5340-417A-96BF-2263C48F0E50}" type="datetime1">
              <a:rPr lang="pt-PT" smtClean="0"/>
              <a:pPr/>
              <a:t>21-10-2011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3A78-44C4-473C-9486-552516B0747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4FF5-8028-4E32-91E1-A480E612B5C7}" type="datetime1">
              <a:rPr lang="pt-PT" smtClean="0"/>
              <a:pPr/>
              <a:t>21-10-2011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3A78-44C4-473C-9486-552516B0747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C601D-1173-4E1B-9766-84BD17B81FFE}" type="datetime1">
              <a:rPr lang="pt-PT" smtClean="0"/>
              <a:pPr/>
              <a:t>21-10-2011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3A78-44C4-473C-9486-552516B0747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F1190-523B-4474-BA4D-DF22476ECA59}" type="datetime1">
              <a:rPr lang="pt-PT" smtClean="0"/>
              <a:pPr/>
              <a:t>21-10-2011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3A78-44C4-473C-9486-552516B0747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D62-8EA7-44CC-AC52-0D3D8A946737}" type="datetime1">
              <a:rPr lang="pt-PT" smtClean="0"/>
              <a:pPr/>
              <a:t>21-10-2011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3A78-44C4-473C-9486-552516B0747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2DE0-7F89-47D3-A7E1-346DC799E1F4}" type="datetime1">
              <a:rPr lang="pt-PT" smtClean="0"/>
              <a:pPr/>
              <a:t>21-10-2011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3A78-44C4-473C-9486-552516B0747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EE64-A4B5-4346-8CBD-E758FC1304E5}" type="datetime1">
              <a:rPr lang="pt-PT" smtClean="0"/>
              <a:pPr/>
              <a:t>21-10-2011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3A78-44C4-473C-9486-552516B0747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28724-B1E6-498D-8CF5-2C1CD079723C}" type="datetime1">
              <a:rPr lang="pt-PT" smtClean="0"/>
              <a:pPr/>
              <a:t>21-10-2011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3A78-44C4-473C-9486-552516B0747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72D88-CA11-4EFC-B2A7-D1C7433C830E}" type="datetime1">
              <a:rPr lang="pt-PT" smtClean="0"/>
              <a:pPr/>
              <a:t>21-10-2011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3A78-44C4-473C-9486-552516B0747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0514-A889-4847-B02B-AC055F2319CB}" type="datetime1">
              <a:rPr lang="pt-PT" smtClean="0"/>
              <a:pPr/>
              <a:t>21-10-2011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3A78-44C4-473C-9486-552516B0747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3A7BB-3C1B-460A-A226-3D34935A7EAD}" type="datetime1">
              <a:rPr lang="pt-PT" smtClean="0"/>
              <a:pPr/>
              <a:t>21-10-2011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ISCTE_Tânia Rodrigues Ribeiro 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F3A78-44C4-473C-9486-552516B0747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pt-PT" b="1" dirty="0" smtClean="0">
                <a:solidFill>
                  <a:srgbClr val="002060"/>
                </a:solidFill>
              </a:rPr>
              <a:t>Modelos de Gestão</a:t>
            </a:r>
            <a:endParaRPr lang="pt-PT" b="1" dirty="0">
              <a:solidFill>
                <a:srgbClr val="002060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1">
              <a:lumMod val="65000"/>
            </a:schemeClr>
          </a:solidFill>
        </p:spPr>
        <p:txBody>
          <a:bodyPr>
            <a:noAutofit/>
          </a:bodyPr>
          <a:lstStyle/>
          <a:p>
            <a:r>
              <a:rPr lang="pt-PT" sz="3600" dirty="0" smtClean="0"/>
              <a:t>Características comuns das abordagens clássicas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ct val="50000"/>
              </a:spcBef>
            </a:pPr>
            <a:r>
              <a:rPr lang="pt-PT" dirty="0" smtClean="0">
                <a:latin typeface="Arial" charset="0"/>
                <a:cs typeface="Times New Roman" pitchFamily="18" charset="0"/>
              </a:rPr>
              <a:t>I – Estrutura:</a:t>
            </a:r>
          </a:p>
          <a:p>
            <a:pPr lvl="1">
              <a:spcBef>
                <a:spcPct val="50000"/>
              </a:spcBef>
            </a:pPr>
            <a:r>
              <a:rPr lang="pt-PT" dirty="0" smtClean="0">
                <a:latin typeface="Arial" charset="0"/>
                <a:cs typeface="Times New Roman" pitchFamily="18" charset="0"/>
              </a:rPr>
              <a:t>Divisão do trabalho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pPr lvl="1"/>
            <a:r>
              <a:rPr lang="pt-PT" dirty="0" smtClean="0">
                <a:latin typeface="Arial" charset="0"/>
                <a:cs typeface="Times New Roman" pitchFamily="18" charset="0"/>
              </a:rPr>
              <a:t>Processos hierárquicos e funcionais</a:t>
            </a:r>
          </a:p>
          <a:p>
            <a:pPr marL="387350" indent="-387350">
              <a:spcBef>
                <a:spcPct val="50000"/>
              </a:spcBef>
            </a:pPr>
            <a:r>
              <a:rPr lang="pt-PT" dirty="0" smtClean="0">
                <a:latin typeface="Arial" charset="0"/>
                <a:cs typeface="Times New Roman" pitchFamily="18" charset="0"/>
              </a:rPr>
              <a:t>II – Pessoas:</a:t>
            </a:r>
          </a:p>
          <a:p>
            <a:pPr marL="787400" lvl="1" indent="-387350">
              <a:spcBef>
                <a:spcPct val="50000"/>
              </a:spcBef>
            </a:pPr>
            <a:r>
              <a:rPr lang="pt-PT" dirty="0" smtClean="0">
                <a:latin typeface="Arial" charset="0"/>
                <a:cs typeface="Times New Roman" pitchFamily="18" charset="0"/>
              </a:rPr>
              <a:t>Máquinas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pPr marL="787400" lvl="1" indent="-387350">
              <a:spcBef>
                <a:spcPct val="50000"/>
              </a:spcBef>
            </a:pPr>
            <a:r>
              <a:rPr lang="pt-PT" dirty="0" smtClean="0">
                <a:latin typeface="Arial" charset="0"/>
                <a:cs typeface="Times New Roman" pitchFamily="18" charset="0"/>
              </a:rPr>
              <a:t>Motivação meramente económica ou de segurança no emprego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pPr marL="787400" lvl="1" indent="-387350">
              <a:spcBef>
                <a:spcPct val="50000"/>
              </a:spcBef>
            </a:pPr>
            <a:r>
              <a:rPr lang="pt-PT" dirty="0" smtClean="0">
                <a:latin typeface="Arial" charset="0"/>
                <a:cs typeface="Times New Roman" pitchFamily="18" charset="0"/>
              </a:rPr>
              <a:t>Têm de se ajustar à tarefa, ao seu posto de trabalho</a:t>
            </a:r>
          </a:p>
          <a:p>
            <a:pPr marL="387350" indent="-387350">
              <a:spcBef>
                <a:spcPct val="50000"/>
              </a:spcBef>
            </a:pPr>
            <a:r>
              <a:rPr lang="pt-PT" dirty="0" smtClean="0">
                <a:latin typeface="Arial" charset="0"/>
                <a:cs typeface="Times New Roman" pitchFamily="18" charset="0"/>
              </a:rPr>
              <a:t>III – Direcção/ liderança</a:t>
            </a:r>
          </a:p>
          <a:p>
            <a:pPr marL="787400" lvl="1" indent="-387350">
              <a:spcBef>
                <a:spcPct val="50000"/>
              </a:spcBef>
            </a:pPr>
            <a:r>
              <a:rPr lang="pt-PT" dirty="0" smtClean="0">
                <a:latin typeface="Arial" charset="0"/>
                <a:cs typeface="Times New Roman" pitchFamily="18" charset="0"/>
              </a:rPr>
              <a:t>Líder único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pPr marL="787400" lvl="1" indent="-387350">
              <a:spcBef>
                <a:spcPct val="50000"/>
              </a:spcBef>
            </a:pPr>
            <a:r>
              <a:rPr lang="pt-PT" dirty="0" smtClean="0">
                <a:latin typeface="Arial" charset="0"/>
                <a:cs typeface="Times New Roman" pitchFamily="18" charset="0"/>
              </a:rPr>
              <a:t>Escolha pelo mérito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pPr marL="787400" lvl="1" indent="-387350">
              <a:spcBef>
                <a:spcPct val="50000"/>
              </a:spcBef>
            </a:pPr>
            <a:r>
              <a:rPr lang="pt-PT" dirty="0" smtClean="0">
                <a:latin typeface="Arial" charset="0"/>
                <a:cs typeface="Times New Roman" pitchFamily="18" charset="0"/>
              </a:rPr>
              <a:t>Autoridade advém da posição na hierarquia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pPr marL="787400" lvl="1" indent="-387350">
              <a:spcBef>
                <a:spcPct val="50000"/>
              </a:spcBef>
            </a:pPr>
            <a:r>
              <a:rPr lang="pt-PT" dirty="0" smtClean="0">
                <a:latin typeface="Arial" charset="0"/>
                <a:cs typeface="Times New Roman" pitchFamily="18" charset="0"/>
              </a:rPr>
              <a:t>Tarefa do líder é atingir objectivos da organização</a:t>
            </a:r>
          </a:p>
          <a:p>
            <a:pPr marL="387350" indent="-387350">
              <a:spcBef>
                <a:spcPct val="50000"/>
              </a:spcBef>
            </a:pPr>
            <a:r>
              <a:rPr lang="pt-PT" dirty="0" smtClean="0">
                <a:latin typeface="Arial" charset="0"/>
                <a:cs typeface="Times New Roman" pitchFamily="18" charset="0"/>
              </a:rPr>
              <a:t>IV – Tomada de decisão</a:t>
            </a:r>
          </a:p>
          <a:p>
            <a:pPr marL="787400" lvl="1" indent="-387350">
              <a:spcBef>
                <a:spcPct val="50000"/>
              </a:spcBef>
            </a:pPr>
            <a:r>
              <a:rPr lang="pt-PT" dirty="0" smtClean="0">
                <a:latin typeface="Arial" charset="0"/>
                <a:cs typeface="Times New Roman" pitchFamily="18" charset="0"/>
              </a:rPr>
              <a:t>Conscientemente racional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pPr marL="787400" lvl="1" indent="-387350">
              <a:spcBef>
                <a:spcPct val="50000"/>
              </a:spcBef>
            </a:pPr>
            <a:r>
              <a:rPr lang="pt-PT" dirty="0" smtClean="0">
                <a:latin typeface="Arial" charset="0"/>
                <a:cs typeface="Times New Roman" pitchFamily="18" charset="0"/>
              </a:rPr>
              <a:t>Eficiência é o único critério valorativo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pPr marL="787400" lvl="1" indent="-387350">
              <a:spcBef>
                <a:spcPct val="50000"/>
              </a:spcBef>
            </a:pPr>
            <a:r>
              <a:rPr lang="pt-PT" dirty="0" smtClean="0">
                <a:latin typeface="Arial" charset="0"/>
                <a:cs typeface="Times New Roman" pitchFamily="18" charset="0"/>
              </a:rPr>
              <a:t>Decisões têm em vista maximizar (optimizar) algo.</a:t>
            </a:r>
            <a:r>
              <a:rPr lang="en-GB" dirty="0" smtClean="0">
                <a:latin typeface="Arial" charset="0"/>
                <a:cs typeface="Times New Roman" pitchFamily="18" charset="0"/>
              </a:rPr>
              <a:t> 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pPr marL="387350" indent="-387350">
              <a:spcBef>
                <a:spcPct val="50000"/>
              </a:spcBef>
            </a:pPr>
            <a:endParaRPr lang="en-US" dirty="0" smtClean="0">
              <a:latin typeface="Arial" charset="0"/>
              <a:cs typeface="Times New Roman" pitchFamily="18" charset="0"/>
            </a:endParaRPr>
          </a:p>
          <a:p>
            <a:pPr marL="387350" indent="-387350">
              <a:spcBef>
                <a:spcPct val="50000"/>
              </a:spcBef>
            </a:pPr>
            <a:endParaRPr lang="pt-PT" dirty="0" smtClean="0">
              <a:latin typeface="Arial" charset="0"/>
              <a:cs typeface="Times New Roman" pitchFamily="18" charset="0"/>
            </a:endParaRPr>
          </a:p>
          <a:p>
            <a:pPr marL="387350" indent="-387350">
              <a:spcBef>
                <a:spcPct val="50000"/>
              </a:spcBef>
            </a:pPr>
            <a:endParaRPr lang="en-US" dirty="0" smtClean="0">
              <a:latin typeface="Arial" charset="0"/>
              <a:cs typeface="Times New Roman" pitchFamily="18" charset="0"/>
            </a:endParaRPr>
          </a:p>
          <a:p>
            <a:endParaRPr lang="en-US" dirty="0" smtClean="0">
              <a:latin typeface="Arial" charset="0"/>
              <a:cs typeface="Times New Roman" pitchFamily="18" charset="0"/>
            </a:endParaRPr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3. Modelo das Relações Humanas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869161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pt-PT" sz="2800" dirty="0" smtClean="0"/>
              <a:t>Reacção à gestão científica e à abordagem burocrática</a:t>
            </a:r>
          </a:p>
          <a:p>
            <a:endParaRPr lang="pt-PT" sz="2800" dirty="0" smtClean="0"/>
          </a:p>
          <a:p>
            <a:r>
              <a:rPr lang="pt-PT" sz="2800" b="1" dirty="0" smtClean="0">
                <a:solidFill>
                  <a:schemeClr val="bg1">
                    <a:lumMod val="50000"/>
                  </a:schemeClr>
                </a:solidFill>
              </a:rPr>
              <a:t>Foco nas pessoas, enquanto seres sociais, com diversas necessidades.</a:t>
            </a:r>
          </a:p>
          <a:p>
            <a:endParaRPr lang="pt-PT" sz="2800" dirty="0" smtClean="0"/>
          </a:p>
          <a:p>
            <a:r>
              <a:rPr lang="en-US" sz="2800" b="1" dirty="0" smtClean="0"/>
              <a:t>Mary Parker Follett :</a:t>
            </a:r>
          </a:p>
          <a:p>
            <a:pPr lvl="1"/>
            <a:r>
              <a:rPr lang="en-US" sz="2600" dirty="0" smtClean="0"/>
              <a:t>Observou a criatividade nos processos de grupo,</a:t>
            </a:r>
          </a:p>
          <a:p>
            <a:pPr lvl="1"/>
            <a:r>
              <a:rPr lang="en-US" sz="2600" dirty="0" smtClean="0"/>
              <a:t>Defendeu a substituição da burocracia pela democracia;</a:t>
            </a:r>
          </a:p>
          <a:p>
            <a:pPr lvl="1"/>
            <a:r>
              <a:rPr lang="en-US" sz="2600" b="1" dirty="0" smtClean="0">
                <a:solidFill>
                  <a:schemeClr val="bg1">
                    <a:lumMod val="50000"/>
                  </a:schemeClr>
                </a:solidFill>
              </a:rPr>
              <a:t>Defendeu o trabalho de grupo em rede, onde as pessoas podem ser criativas, analisar problemas e implementar soluções.</a:t>
            </a:r>
          </a:p>
          <a:p>
            <a:pPr lvl="1"/>
            <a:r>
              <a:rPr lang="en-US" sz="2600" dirty="0" smtClean="0"/>
              <a:t>Defendeu que os chefes não devem manipular os seus subordinados, antes formá-los no uso do poder responsável</a:t>
            </a:r>
            <a:endParaRPr lang="pt-PT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Elton Mayo e as experiências em Hawthorne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lvl="0"/>
            <a:r>
              <a:rPr lang="pt-PT" dirty="0" smtClean="0"/>
              <a:t>Um conjunto de experiências sobre produtividade levadas a cabo numa das fábricas da Western Electric de 1927 a 1932.</a:t>
            </a:r>
          </a:p>
          <a:p>
            <a:pPr lvl="0"/>
            <a:r>
              <a:rPr lang="pt-PT" dirty="0" smtClean="0">
                <a:cs typeface="Times New Roman" pitchFamily="18" charset="0"/>
              </a:rPr>
              <a:t>Compreender os vários factores que afectam o comportamento humano nas organizações.</a:t>
            </a:r>
          </a:p>
          <a:p>
            <a:pPr lvl="0"/>
            <a:r>
              <a:rPr lang="pt-PT" b="1" dirty="0" smtClean="0">
                <a:cs typeface="Times New Roman" pitchFamily="18" charset="0"/>
              </a:rPr>
              <a:t>1ª experiência: testar o efeito da iluminação na produtividade</a:t>
            </a:r>
            <a:r>
              <a:rPr lang="pt-PT" dirty="0" smtClean="0">
                <a:cs typeface="Times New Roman" pitchFamily="18" charset="0"/>
              </a:rPr>
              <a:t>.</a:t>
            </a:r>
          </a:p>
          <a:p>
            <a:pPr lvl="1"/>
            <a:r>
              <a:rPr lang="pt-PT" dirty="0" smtClean="0"/>
              <a:t>Resultado inesperado estimulou um estudo mais completo dos efeitos de mudança de ambiente físico do trabalhador</a:t>
            </a:r>
          </a:p>
          <a:p>
            <a:r>
              <a:rPr lang="pt-PT" b="1" dirty="0" smtClean="0"/>
              <a:t>2ª Experiência: Sala de testes de montagem de ralés: testar ambiente de trabalho na produtividade</a:t>
            </a:r>
          </a:p>
          <a:p>
            <a:pPr lvl="1"/>
            <a:r>
              <a:rPr lang="pt-PT" dirty="0" smtClean="0"/>
              <a:t>6 mulheres seleccionadas do staff; trabalho repetitivo e mensurável.</a:t>
            </a:r>
          </a:p>
          <a:p>
            <a:pPr lvl="1"/>
            <a:r>
              <a:rPr lang="pt-PT" dirty="0" smtClean="0"/>
              <a:t>Foram estudados 30 períodos de trabalho com diferentes condições de horários e pausas (horário inicial: 48h semanais, sem intervalos. Sábados)</a:t>
            </a:r>
          </a:p>
          <a:p>
            <a:pPr lvl="1"/>
            <a:r>
              <a:rPr lang="pt-PT" dirty="0" smtClean="0"/>
              <a:t>Observador permanente (tirava notas, conversava e escutava as operárias pedindo as suas opiniões; manteve com o grupo uma relação amistosa).</a:t>
            </a:r>
          </a:p>
          <a:p>
            <a:pPr lvl="1"/>
            <a:r>
              <a:rPr lang="pt-PT" b="1" dirty="0" smtClean="0"/>
              <a:t>Resultados</a:t>
            </a:r>
            <a:r>
              <a:rPr lang="pt-PT" dirty="0" smtClean="0"/>
              <a:t>: a produtividade melhorou sempre (mesmo quando foram retirados benefícios – voltando para 48h iniciais).</a:t>
            </a:r>
          </a:p>
          <a:p>
            <a:pPr lvl="1"/>
            <a:r>
              <a:rPr lang="pt-PT" b="1" dirty="0" smtClean="0"/>
              <a:t>Conclusão</a:t>
            </a:r>
            <a:r>
              <a:rPr lang="pt-PT" dirty="0" smtClean="0"/>
              <a:t>: </a:t>
            </a:r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Um ambiente trabalho agradável, a importância de sentir o que se faz como especial, a possibilidade de participar na vida da empresa, tem impacte na produtividade.</a:t>
            </a:r>
            <a:endParaRPr lang="pt-P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 smtClean="0"/>
              <a:t>Resultados dos sucessivos períodos</a:t>
            </a:r>
            <a:endParaRPr lang="pt-PT" sz="3600" dirty="0"/>
          </a:p>
        </p:txBody>
      </p:sp>
      <p:pic>
        <p:nvPicPr>
          <p:cNvPr id="4" name="Picture 6" descr="F:\Powerpoint\Pe_Uk\PE127-Boddy\Final files\Gif\ch02\C02NF003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13449"/>
            <a:ext cx="8229600" cy="3499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6021288"/>
            <a:ext cx="853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600" dirty="0"/>
              <a:t>Figure 2.3  The relay assembly test room – average hourly output per week</a:t>
            </a:r>
            <a:br>
              <a:rPr lang="en-GB" sz="1600" dirty="0"/>
            </a:br>
            <a:r>
              <a:rPr lang="en-GB" sz="1600" dirty="0"/>
              <a:t>(as percentage of standard) in successive experimental </a:t>
            </a:r>
            <a:r>
              <a:rPr lang="en-GB" sz="1600" dirty="0" smtClean="0"/>
              <a:t>periods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pt-PT" b="1" dirty="0" smtClean="0"/>
              <a:t>3ª experiência</a:t>
            </a:r>
            <a:r>
              <a:rPr lang="pt-PT" dirty="0" smtClean="0"/>
              <a:t>: Programa de entrevistas: Conhecer as opiniões dos colaboradores sobre o trabalho e a vida em geral.</a:t>
            </a:r>
          </a:p>
          <a:p>
            <a:pPr marL="914400" lvl="1" indent="-514350"/>
            <a:r>
              <a:rPr lang="pt-PT" dirty="0" smtClean="0"/>
              <a:t>Resultado: estreita relação entre o trabalho e a vida fora do trabalho.</a:t>
            </a:r>
          </a:p>
          <a:p>
            <a:pPr marL="914400" lvl="1" indent="-514350"/>
            <a:r>
              <a:rPr lang="pt-PT" dirty="0" smtClean="0"/>
              <a:t>Conclusão: Os chefes devem tomar mais atenção às necessidades emocionais dos seus colaboradores.</a:t>
            </a:r>
          </a:p>
          <a:p>
            <a:pPr marL="914400" lvl="1" indent="-514350"/>
            <a:endParaRPr lang="pt-PT" dirty="0" smtClean="0"/>
          </a:p>
          <a:p>
            <a:pPr marL="514350" indent="-514350"/>
            <a:r>
              <a:rPr lang="pt-PT" b="1" dirty="0" smtClean="0"/>
              <a:t>4ª experiência</a:t>
            </a:r>
            <a:r>
              <a:rPr lang="pt-PT" dirty="0" smtClean="0"/>
              <a:t>: Sala de observação montagem de terminais: Como organização informal influenciava o funcionamento da empresa.</a:t>
            </a:r>
          </a:p>
          <a:p>
            <a:pPr marL="914400" lvl="1" indent="-514350"/>
            <a:r>
              <a:rPr lang="pt-PT" dirty="0" smtClean="0"/>
              <a:t>Resultados: grupo estabelecia regras informais, estabelecendo um nível de produção “adequado” (abaixo do esperado), ridicularizando e rejeitando os membros desviantes.</a:t>
            </a:r>
          </a:p>
          <a:p>
            <a:pPr marL="914400" lvl="1" indent="-514350"/>
            <a:r>
              <a:rPr lang="pt-PT" dirty="0" smtClean="0"/>
              <a:t>Conclusão: Evidenciou a importância do grupo e das pressões sociais no funcionamento das empresas.</a:t>
            </a:r>
            <a:endParaRPr lang="pt-PT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200" dirty="0" smtClean="0"/>
              <a:t>Elton Mayo e as experiências em Hawthorne</a:t>
            </a:r>
            <a:endParaRPr lang="pt-PT" sz="3200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Avaliação do modelo da relações humanas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pt-PT" sz="2800" dirty="0" smtClean="0"/>
              <a:t>Tem como objectivo integrar as necessidades das pessoas com necessidades de organização.</a:t>
            </a:r>
            <a:br>
              <a:rPr lang="pt-PT" sz="2800" dirty="0" smtClean="0"/>
            </a:br>
            <a:endParaRPr lang="pt-PT" sz="2800" dirty="0" smtClean="0"/>
          </a:p>
          <a:p>
            <a:r>
              <a:rPr lang="pt-PT" sz="2800" dirty="0" smtClean="0"/>
              <a:t>Influenciou muitos práticas de gestão: </a:t>
            </a:r>
            <a:r>
              <a:rPr lang="pt-PT" sz="2800" b="1" dirty="0" smtClean="0">
                <a:solidFill>
                  <a:schemeClr val="bg1">
                    <a:lumMod val="50000"/>
                  </a:schemeClr>
                </a:solidFill>
              </a:rPr>
              <a:t>práticas de GRH modernas</a:t>
            </a:r>
            <a:r>
              <a:rPr lang="pt-PT" sz="2800" dirty="0" smtClean="0"/>
              <a:t>: trabalho em equipa, </a:t>
            </a:r>
            <a:r>
              <a:rPr lang="pt-PT" sz="2800" i="1" dirty="0" smtClean="0"/>
              <a:t>work-life balance, </a:t>
            </a:r>
            <a:r>
              <a:rPr lang="pt-PT" sz="2800" dirty="0" smtClean="0"/>
              <a:t>participação dos trabalhadores nas decisões que afectam o seu trabalho , etc.</a:t>
            </a:r>
            <a:br>
              <a:rPr lang="pt-PT" sz="2800" dirty="0" smtClean="0"/>
            </a:br>
            <a:endParaRPr lang="pt-PT" sz="2800" dirty="0" smtClean="0"/>
          </a:p>
          <a:p>
            <a:r>
              <a:rPr lang="pt-PT" sz="2800" dirty="0" smtClean="0"/>
              <a:t>Críticos afirmam que efeitos sobre desempenho não é claro: ter bons chefes (sensibilizados para o lado humano) e um bom ambiente de trabalho, pode aumentar a satisfação, mas não necessariamente a produtividade. </a:t>
            </a:r>
            <a:endParaRPr lang="pt-P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4. Modelo dos Sistemas Abertos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organização é um sistema aberto.</a:t>
            </a:r>
          </a:p>
          <a:p>
            <a:pPr marL="342900" lvl="2" indent="-342900"/>
            <a:r>
              <a:rPr lang="pt-PT" sz="2000" dirty="0" smtClean="0"/>
              <a:t>Sistema aberto: </a:t>
            </a:r>
            <a:r>
              <a:rPr lang="pt-PT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Interage dinamicamente com o exterior, importando inputs, transformando-os, devolvendo-os ao exterior sob a forma de outputs. </a:t>
            </a:r>
          </a:p>
          <a:p>
            <a:pPr marL="342900" lvl="2" indent="-342900"/>
            <a:r>
              <a:rPr lang="pt-PT" sz="2000" dirty="0" smtClean="0"/>
              <a:t>Perspectiva central deste modelo:  organização depende largamente do exterior, para importar recursos, se quer sobreviver e prosperar.</a:t>
            </a:r>
          </a:p>
          <a:p>
            <a:pPr marL="342900" lvl="2" indent="-342900"/>
            <a:r>
              <a:rPr lang="pt-PT" sz="2000" dirty="0" smtClean="0"/>
              <a:t>Subsistemas: partes separadas, mas relacionadas, que constituem o sistema total.</a:t>
            </a:r>
          </a:p>
          <a:p>
            <a:pPr marL="342900" lvl="2" indent="-342900"/>
            <a:r>
              <a:rPr lang="pt-PT" sz="2000" dirty="0" smtClean="0"/>
              <a:t>Subsistemas aumentam a complexidade ao interagir uns com os outros, e com o exterior.</a:t>
            </a:r>
          </a:p>
          <a:p>
            <a:pPr lvl="0"/>
            <a:r>
              <a:rPr lang="pt-PT" sz="2000" dirty="0" smtClean="0"/>
              <a:t>A coordenação dos vários subsistemas é essencial para o correcto  funcionamento de toda a organização.</a:t>
            </a:r>
          </a:p>
          <a:p>
            <a:pPr lvl="0"/>
            <a:r>
              <a:rPr lang="pt-PT" sz="2000" dirty="0" smtClean="0"/>
              <a:t>Decisões e acções num subsistema terão efeito em outros.</a:t>
            </a:r>
          </a:p>
          <a:p>
            <a:pPr lvl="0"/>
            <a:r>
              <a:rPr lang="pt-PT" sz="2000" b="1" dirty="0" smtClean="0">
                <a:solidFill>
                  <a:schemeClr val="bg1">
                    <a:lumMod val="50000"/>
                  </a:schemeClr>
                </a:solidFill>
              </a:rPr>
              <a:t>As organizações têm de se adaptar às mudanças no ambiente externo.</a:t>
            </a:r>
            <a:endParaRPr lang="pt-P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dirty="0" smtClean="0"/>
              <a:t>Interacção de subsistemas dentro da organização</a:t>
            </a:r>
            <a:endParaRPr lang="pt-PT" sz="2800" dirty="0"/>
          </a:p>
        </p:txBody>
      </p:sp>
      <p:pic>
        <p:nvPicPr>
          <p:cNvPr id="4" name="Picture 7" descr="F:\Powerpoint\Pe_Uk\PE127-Boddy\Final files\Gif\ch02\C02NF005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2550" y="1600200"/>
            <a:ext cx="47989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pt-PT" sz="3200" dirty="0" smtClean="0"/>
              <a:t>Organização como sistema </a:t>
            </a:r>
            <a:r>
              <a:rPr lang="pt-PT" sz="3200" dirty="0" err="1" smtClean="0"/>
              <a:t>sócio-técnico</a:t>
            </a:r>
            <a:endParaRPr lang="pt-PT" sz="3200" dirty="0"/>
          </a:p>
        </p:txBody>
      </p:sp>
      <p:pic>
        <p:nvPicPr>
          <p:cNvPr id="4" name="Picture 7" descr="F:\Powerpoint\Pe_Uk\PE127-Boddy\Final files\Gif\ch02\C02NF006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412776"/>
            <a:ext cx="6354808" cy="4054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552" y="5949280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Sistema no qual os seus resultados vão depender da interacção de ambos os subsistemas. É necessário integrar/ alinhar os dois. Optimizar um e ignorar o outro leva à improdutividade.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dirty="0" smtClean="0"/>
              <a:t>Abordagem </a:t>
            </a:r>
            <a:r>
              <a:rPr lang="pt-PT" dirty="0" err="1" smtClean="0"/>
              <a:t>contigêncial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2400" b="1" dirty="0" smtClean="0">
                <a:solidFill>
                  <a:schemeClr val="bg1">
                    <a:lumMod val="50000"/>
                  </a:schemeClr>
                </a:solidFill>
              </a:rPr>
              <a:t>É necessário alinhar a estrutura da organização às condições externas</a:t>
            </a:r>
            <a:r>
              <a:rPr lang="pt-PT" sz="2400" dirty="0" smtClean="0"/>
              <a:t>.</a:t>
            </a:r>
          </a:p>
          <a:p>
            <a:r>
              <a:rPr lang="pt-PT" sz="2400" dirty="0" smtClean="0"/>
              <a:t>A performance, não é tanto determinada pelo ambiente externo ou pelas acções da organização, mas sim pela </a:t>
            </a:r>
            <a:r>
              <a:rPr lang="pt-PT" sz="2400" b="1" dirty="0" smtClean="0">
                <a:solidFill>
                  <a:schemeClr val="bg1">
                    <a:lumMod val="50000"/>
                  </a:schemeClr>
                </a:solidFill>
              </a:rPr>
              <a:t>congruência entre os dois</a:t>
            </a:r>
            <a:r>
              <a:rPr lang="pt-PT" sz="2400" dirty="0" smtClean="0"/>
              <a:t>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pt-PT" sz="2400" dirty="0" smtClean="0"/>
              <a:t>As organizações são </a:t>
            </a:r>
            <a:r>
              <a:rPr lang="pt-PT" sz="2400" b="1" dirty="0" smtClean="0">
                <a:solidFill>
                  <a:schemeClr val="bg1">
                    <a:lumMod val="50000"/>
                  </a:schemeClr>
                </a:solidFill>
              </a:rPr>
              <a:t>todas diferentes</a:t>
            </a:r>
            <a:r>
              <a:rPr lang="pt-PT" sz="2400" dirty="0" smtClean="0"/>
              <a:t>, enfrentam situações diferentes, com ambientes externos diversos, e por isso </a:t>
            </a:r>
            <a:r>
              <a:rPr lang="pt-PT" sz="2400" b="1" dirty="0" smtClean="0">
                <a:solidFill>
                  <a:schemeClr val="bg1">
                    <a:lumMod val="50000"/>
                  </a:schemeClr>
                </a:solidFill>
              </a:rPr>
              <a:t>requerem maneiras diferentes de serem geridas</a:t>
            </a:r>
            <a:r>
              <a:rPr lang="pt-PT" sz="2400" dirty="0" smtClean="0"/>
              <a:t>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bg1">
                    <a:lumMod val="50000"/>
                  </a:schemeClr>
                </a:solidFill>
              </a:rPr>
              <a:t>Não existe um conjunto de regras </a:t>
            </a:r>
            <a:r>
              <a:rPr lang="pt-PT" sz="2400" dirty="0" smtClean="0"/>
              <a:t>ou princípios de gestão que sejam universalmente aplicáveis a todas as organizações.</a:t>
            </a:r>
          </a:p>
          <a:p>
            <a:endParaRPr lang="pt-PT" sz="2400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pt-PT" dirty="0" smtClean="0"/>
              <a:t>Porquê estudar modelos de gestão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pt-PT" sz="3500" dirty="0" smtClean="0"/>
              <a:t>Gestores agem de acordo com seu modelo mental da situação.</a:t>
            </a:r>
          </a:p>
          <a:p>
            <a:r>
              <a:rPr lang="pt-PT" sz="3500" dirty="0" smtClean="0"/>
              <a:t>O gestor para influenciar os outros e acrescentar valor, utiliza os seus modelos mentais para decidir onde vai focar o seu esforço e acção. </a:t>
            </a:r>
          </a:p>
          <a:p>
            <a:endParaRPr lang="pt-PT" sz="3500" dirty="0" smtClean="0"/>
          </a:p>
          <a:p>
            <a:r>
              <a:rPr lang="pt-PT" sz="3500" b="1" dirty="0" smtClean="0"/>
              <a:t>Modelos simplificam a realidade complexa </a:t>
            </a:r>
            <a:r>
              <a:rPr lang="pt-PT" sz="3500" dirty="0" smtClean="0"/>
              <a:t>- conhecer quais os modelos existentes e como é que gestores os utilizam. </a:t>
            </a:r>
          </a:p>
          <a:p>
            <a:endParaRPr lang="pt-PT" sz="3500" b="1" dirty="0" smtClean="0"/>
          </a:p>
          <a:p>
            <a:r>
              <a:rPr lang="pt-PT" sz="3500" b="1" dirty="0" smtClean="0"/>
              <a:t>Modelos têm como objectivo:</a:t>
            </a:r>
            <a:endParaRPr lang="pt-PT" sz="3500" dirty="0" smtClean="0"/>
          </a:p>
          <a:p>
            <a:pPr lvl="1"/>
            <a:r>
              <a:rPr lang="pt-PT" sz="3500" dirty="0" smtClean="0"/>
              <a:t>Identificar as principais variáveis numa dada situação</a:t>
            </a:r>
          </a:p>
          <a:p>
            <a:pPr lvl="1"/>
            <a:r>
              <a:rPr lang="pt-PT" sz="3500" dirty="0" smtClean="0"/>
              <a:t>Estabelecer a relação entre elas</a:t>
            </a:r>
          </a:p>
          <a:p>
            <a:pPr lvl="1"/>
            <a:r>
              <a:rPr lang="pt-PT" sz="3500" dirty="0" smtClean="0"/>
              <a:t>Reflectir o contexto (desenvolvidos em resposta diferentes contexto)</a:t>
            </a:r>
          </a:p>
          <a:p>
            <a:pPr lvl="1"/>
            <a:r>
              <a:rPr lang="pt-PT" sz="3500" dirty="0" smtClean="0"/>
              <a:t>Oferecer uma gama de perspectivas</a:t>
            </a:r>
          </a:p>
          <a:p>
            <a:r>
              <a:rPr lang="pt-PT" sz="3500" b="1" dirty="0" smtClean="0">
                <a:solidFill>
                  <a:schemeClr val="bg1">
                    <a:lumMod val="50000"/>
                  </a:schemeClr>
                </a:solidFill>
              </a:rPr>
              <a:t>Nenhum modelo oferece uma solução completa. Cada situação é única</a:t>
            </a:r>
            <a:r>
              <a:rPr lang="pt-PT" sz="3500" dirty="0" smtClean="0"/>
              <a:t>. </a:t>
            </a:r>
          </a:p>
          <a:p>
            <a:endParaRPr lang="pt-PT" sz="3500" dirty="0" smtClean="0"/>
          </a:p>
          <a:p>
            <a:r>
              <a:rPr lang="pt-PT" sz="3500" b="1" dirty="0" smtClean="0"/>
              <a:t>Pensamento crítico</a:t>
            </a:r>
            <a:r>
              <a:rPr lang="pt-PT" sz="3500" dirty="0" smtClean="0"/>
              <a:t>: Identificar/ desafiar pressupostos; reconhecer </a:t>
            </a:r>
            <a:r>
              <a:rPr lang="pt-PT" dirty="0" smtClean="0"/>
              <a:t>importância contexto; imaginar/ explorar alternativas; identificar limitações.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dirty="0" smtClean="0"/>
              <a:t>Teorias da gestão sobre condições incertas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0888"/>
          </a:xfrm>
        </p:spPr>
        <p:txBody>
          <a:bodyPr>
            <a:normAutofit fontScale="70000" lnSpcReduction="20000"/>
          </a:bodyPr>
          <a:lstStyle/>
          <a:p>
            <a:r>
              <a:rPr lang="pt-PT" dirty="0" smtClean="0"/>
              <a:t>Com a </a:t>
            </a:r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globalização</a:t>
            </a:r>
            <a:r>
              <a:rPr lang="pt-PT" dirty="0" smtClean="0"/>
              <a:t> do sistema económico;</a:t>
            </a:r>
          </a:p>
          <a:p>
            <a:r>
              <a:rPr lang="pt-PT" dirty="0" smtClean="0"/>
              <a:t>A </a:t>
            </a:r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desregulamentaçã</a:t>
            </a:r>
            <a:r>
              <a:rPr lang="pt-PT" dirty="0" smtClean="0"/>
              <a:t>o de muitas áreas de actividade (permitindo a entrada de novos concorrentes em mercados anteriormente protegidos);</a:t>
            </a:r>
          </a:p>
          <a:p>
            <a:r>
              <a:rPr lang="pt-PT" dirty="0" smtClean="0"/>
              <a:t> A </a:t>
            </a:r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integração</a:t>
            </a:r>
            <a:r>
              <a:rPr lang="pt-PT" dirty="0" smtClean="0"/>
              <a:t> de muitas áreas de negócio;</a:t>
            </a:r>
          </a:p>
          <a:p>
            <a:r>
              <a:rPr lang="pt-PT" dirty="0" smtClean="0"/>
              <a:t> A </a:t>
            </a:r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internacionalização</a:t>
            </a:r>
            <a:r>
              <a:rPr lang="pt-PT" dirty="0" smtClean="0"/>
              <a:t> das empresas;</a:t>
            </a:r>
          </a:p>
          <a:p>
            <a:r>
              <a:rPr lang="pt-PT" dirty="0" smtClean="0"/>
              <a:t>O avanço da </a:t>
            </a:r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tecnologia</a:t>
            </a:r>
            <a:r>
              <a:rPr lang="pt-PT" dirty="0" smtClean="0"/>
              <a:t>;</a:t>
            </a:r>
          </a:p>
          <a:p>
            <a:r>
              <a:rPr lang="pt-PT" dirty="0" smtClean="0"/>
              <a:t>Um </a:t>
            </a:r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nível de exigência </a:t>
            </a:r>
            <a:r>
              <a:rPr lang="pt-PT" dirty="0" smtClean="0"/>
              <a:t>da vez maior dos </a:t>
            </a:r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clientes</a:t>
            </a:r>
            <a:r>
              <a:rPr lang="pt-PT" dirty="0" smtClean="0"/>
              <a:t>.</a:t>
            </a:r>
          </a:p>
          <a:p>
            <a:endParaRPr lang="pt-PT" dirty="0" smtClean="0"/>
          </a:p>
          <a:p>
            <a:endParaRPr lang="pt-PT" dirty="0" smtClean="0"/>
          </a:p>
        </p:txBody>
      </p:sp>
      <p:sp>
        <p:nvSpPr>
          <p:cNvPr id="4" name="Seta para baixo 3"/>
          <p:cNvSpPr/>
          <p:nvPr/>
        </p:nvSpPr>
        <p:spPr>
          <a:xfrm>
            <a:off x="3707904" y="4221088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467544" y="4869160"/>
            <a:ext cx="8136904" cy="16312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sz="2000" dirty="0" smtClean="0"/>
              <a:t>  O ambiente externo ficou cada vez mais </a:t>
            </a:r>
            <a:r>
              <a:rPr lang="pt-PT" sz="2000" b="1" dirty="0" smtClean="0">
                <a:solidFill>
                  <a:schemeClr val="bg1">
                    <a:lumMod val="50000"/>
                  </a:schemeClr>
                </a:solidFill>
              </a:rPr>
              <a:t>imprevisíve</a:t>
            </a:r>
            <a:r>
              <a:rPr lang="pt-PT" sz="2000" dirty="0" smtClean="0"/>
              <a:t>l.</a:t>
            </a:r>
          </a:p>
          <a:p>
            <a:pPr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bg1">
                    <a:lumMod val="50000"/>
                  </a:schemeClr>
                </a:solidFill>
              </a:rPr>
              <a:t> Sistemas </a:t>
            </a:r>
            <a:r>
              <a:rPr lang="pt-PT" sz="2000" b="1" dirty="0" err="1" smtClean="0">
                <a:solidFill>
                  <a:schemeClr val="bg1">
                    <a:lumMod val="50000"/>
                  </a:schemeClr>
                </a:solidFill>
              </a:rPr>
              <a:t>não-lineares</a:t>
            </a:r>
            <a:r>
              <a:rPr lang="pt-PT" sz="2000" dirty="0" smtClean="0"/>
              <a:t>: onde uma pequena mudança é amplificada através de muitas interacções com outras variáveis, de modo a que o seu efeito é imprevisível.</a:t>
            </a:r>
          </a:p>
          <a:p>
            <a:pPr>
              <a:buFont typeface="Arial" pitchFamily="34" charset="0"/>
              <a:buChar char="•"/>
            </a:pPr>
            <a:endParaRPr lang="pt-PT" sz="2000" dirty="0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dirty="0" smtClean="0"/>
              <a:t>Sistemas lineares e não lineares</a:t>
            </a:r>
            <a:endParaRPr lang="pt-PT" dirty="0"/>
          </a:p>
        </p:txBody>
      </p:sp>
      <p:pic>
        <p:nvPicPr>
          <p:cNvPr id="4" name="Picture 7" descr="F:\Powerpoint\Pe_Uk\PE127-Boddy\Final files\Gif\ch02\C02NF007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628800"/>
            <a:ext cx="385357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6309320"/>
            <a:ext cx="8534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600" dirty="0"/>
              <a:t>Figure 2.7  Feedback in non-linear </a:t>
            </a:r>
            <a:r>
              <a:rPr lang="en-GB" sz="1600" dirty="0" smtClean="0"/>
              <a:t>systems</a:t>
            </a:r>
            <a:endParaRPr lang="en-US" sz="16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24128" y="1628801"/>
            <a:ext cx="3419872" cy="50783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b="1" dirty="0" smtClean="0"/>
              <a:t>Sistema linear: </a:t>
            </a:r>
          </a:p>
          <a:p>
            <a:r>
              <a:rPr lang="pt-PT" dirty="0" smtClean="0"/>
              <a:t>Acção leva  a uma reacção previsível.</a:t>
            </a:r>
          </a:p>
          <a:p>
            <a:endParaRPr lang="pt-PT" dirty="0" smtClean="0"/>
          </a:p>
          <a:p>
            <a:endParaRPr lang="pt-PT" dirty="0" smtClean="0"/>
          </a:p>
          <a:p>
            <a:r>
              <a:rPr lang="pt-PT" b="1" dirty="0" smtClean="0"/>
              <a:t>Sistema </a:t>
            </a:r>
            <a:r>
              <a:rPr lang="pt-PT" b="1" dirty="0" err="1" smtClean="0"/>
              <a:t>não-linear</a:t>
            </a:r>
            <a:r>
              <a:rPr lang="pt-PT" b="1" dirty="0" smtClean="0"/>
              <a:t>: </a:t>
            </a:r>
          </a:p>
          <a:p>
            <a:r>
              <a:rPr lang="pt-PT" dirty="0" smtClean="0"/>
              <a:t>Acções menos previsíveis. (Ex: gestores podem baixar o preço e surpreendentemente as vendas não aumentam – não conseguem prever as reacções dos concorrentes, as mudanças de gosto, ou a entrada inesperada de um novo produto.</a:t>
            </a:r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 smtClean="0"/>
              <a:t>Preposições contrastantes</a:t>
            </a:r>
            <a:endParaRPr lang="pt-PT" sz="3600" dirty="0"/>
          </a:p>
        </p:txBody>
      </p:sp>
      <p:pic>
        <p:nvPicPr>
          <p:cNvPr id="4" name="Picture 7" descr="F:\Powerpoint\Pe_Uk\PE127-Boddy\Final files\Gif\ch02\C02NT004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64582"/>
            <a:ext cx="8229600" cy="419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1520" y="6309320"/>
            <a:ext cx="8534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400" dirty="0"/>
              <a:t>Table 2.4  Contrasting assumptions in linear and non-linear systems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Avaliação modelos sistemas abertos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2060849"/>
            <a:ext cx="9144000" cy="479715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pt-PT" sz="2800" dirty="0" smtClean="0"/>
              <a:t>Influenciou muitas práticas de gestão, onde é necessário </a:t>
            </a:r>
            <a:r>
              <a:rPr lang="pt-P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respostas rápidas às condições externas</a:t>
            </a:r>
            <a:r>
              <a:rPr lang="pt-PT" sz="2800" dirty="0" smtClean="0"/>
              <a:t>: pesquisa de mercado, PR, planeamento estratégico, alianças ...</a:t>
            </a:r>
          </a:p>
          <a:p>
            <a:r>
              <a:rPr lang="pt-PT" sz="2800" dirty="0" smtClean="0"/>
              <a:t>Enfatiza a  </a:t>
            </a:r>
            <a:r>
              <a:rPr lang="pt-PT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necessidade de mudança</a:t>
            </a:r>
            <a:r>
              <a:rPr lang="pt-PT" sz="2800" dirty="0" smtClean="0"/>
              <a:t>, em detrimento da necessidade de estabilidade e eficiência;</a:t>
            </a:r>
          </a:p>
          <a:p>
            <a:r>
              <a:rPr lang="pt-PT" sz="2800" dirty="0" smtClean="0"/>
              <a:t>As prática e decisões dependem das interpretações  que as pessoas fazem dos eventos;</a:t>
            </a:r>
          </a:p>
          <a:p>
            <a:r>
              <a:rPr lang="pt-PT" sz="2800" dirty="0" smtClean="0"/>
              <a:t>julgamentos subjectivos tão importantes quanto a análise racional</a:t>
            </a:r>
          </a:p>
          <a:p>
            <a:endParaRPr lang="pt-PT" sz="2800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179512" y="836712"/>
          <a:ext cx="8686800" cy="5229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892696">
                <a:tc>
                  <a:txBody>
                    <a:bodyPr/>
                    <a:lstStyle/>
                    <a:p>
                      <a:r>
                        <a:rPr lang="pt-PT" dirty="0" smtClean="0"/>
                        <a:t>Modelo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Objectivos racionais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Processos internos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Relações humanas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Sistemas abertos</a:t>
                      </a:r>
                      <a:endParaRPr lang="pt-PT" dirty="0"/>
                    </a:p>
                  </a:txBody>
                  <a:tcPr/>
                </a:tc>
              </a:tr>
              <a:tr h="1240501">
                <a:tc>
                  <a:txBody>
                    <a:bodyPr/>
                    <a:lstStyle/>
                    <a:p>
                      <a:r>
                        <a:rPr lang="pt-PT" b="1" dirty="0" smtClean="0"/>
                        <a:t>Critério efectividade</a:t>
                      </a:r>
                      <a:endParaRPr lang="pt-P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Produtividade</a:t>
                      </a:r>
                    </a:p>
                    <a:p>
                      <a:r>
                        <a:rPr lang="pt-PT" dirty="0" smtClean="0"/>
                        <a:t>Lucro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Estabilidade</a:t>
                      </a:r>
                    </a:p>
                    <a:p>
                      <a:r>
                        <a:rPr lang="pt-PT" dirty="0" smtClean="0"/>
                        <a:t>Continuidade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Compromisso</a:t>
                      </a:r>
                    </a:p>
                    <a:p>
                      <a:r>
                        <a:rPr lang="pt-PT" dirty="0" smtClean="0"/>
                        <a:t>Coesão</a:t>
                      </a:r>
                    </a:p>
                    <a:p>
                      <a:r>
                        <a:rPr lang="pt-PT" dirty="0" smtClean="0"/>
                        <a:t>Moral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Adaptabilidade</a:t>
                      </a:r>
                    </a:p>
                    <a:p>
                      <a:r>
                        <a:rPr lang="pt-PT" dirty="0" smtClean="0"/>
                        <a:t>Alinhamento</a:t>
                      </a:r>
                      <a:r>
                        <a:rPr lang="pt-PT" baseline="0" dirty="0" smtClean="0"/>
                        <a:t> </a:t>
                      </a:r>
                      <a:r>
                        <a:rPr lang="pt-PT" dirty="0" smtClean="0"/>
                        <a:t>externo</a:t>
                      </a:r>
                      <a:endParaRPr lang="pt-PT" dirty="0"/>
                    </a:p>
                  </a:txBody>
                  <a:tcPr/>
                </a:tc>
              </a:tr>
              <a:tr h="718703">
                <a:tc>
                  <a:txBody>
                    <a:bodyPr/>
                    <a:lstStyle/>
                    <a:p>
                      <a:r>
                        <a:rPr lang="pt-PT" b="1" dirty="0" smtClean="0"/>
                        <a:t>Meios/ fins</a:t>
                      </a:r>
                      <a:endParaRPr lang="pt-P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Direcção clara conduz a bons resultados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Rotinas levam à estabilidade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Envolvimento leva ao compromisso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Inovação contínua assegura</a:t>
                      </a:r>
                      <a:r>
                        <a:rPr lang="pt-PT" baseline="0" dirty="0" smtClean="0"/>
                        <a:t> suporte externo</a:t>
                      </a:r>
                      <a:endParaRPr lang="pt-PT" dirty="0"/>
                    </a:p>
                  </a:txBody>
                  <a:tcPr/>
                </a:tc>
              </a:tr>
              <a:tr h="718703">
                <a:tc>
                  <a:txBody>
                    <a:bodyPr/>
                    <a:lstStyle/>
                    <a:p>
                      <a:r>
                        <a:rPr lang="pt-PT" b="1" dirty="0" smtClean="0"/>
                        <a:t>Ênfase</a:t>
                      </a:r>
                      <a:endParaRPr lang="pt-P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Análise racional</a:t>
                      </a:r>
                    </a:p>
                    <a:p>
                      <a:r>
                        <a:rPr lang="pt-PT" dirty="0" smtClean="0"/>
                        <a:t>Medição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Definição resultados;</a:t>
                      </a:r>
                    </a:p>
                    <a:p>
                      <a:r>
                        <a:rPr lang="pt-PT" dirty="0" smtClean="0"/>
                        <a:t>Documentação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Participação</a:t>
                      </a:r>
                    </a:p>
                    <a:p>
                      <a:r>
                        <a:rPr lang="pt-PT" dirty="0" smtClean="0"/>
                        <a:t>Consenso</a:t>
                      </a:r>
                    </a:p>
                    <a:p>
                      <a:r>
                        <a:rPr lang="pt-PT" dirty="0" smtClean="0"/>
                        <a:t>Construção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Resolução</a:t>
                      </a:r>
                      <a:r>
                        <a:rPr lang="pt-PT" baseline="0" dirty="0" smtClean="0"/>
                        <a:t> criativa problemas;</a:t>
                      </a:r>
                    </a:p>
                    <a:p>
                      <a:r>
                        <a:rPr lang="pt-PT" baseline="0" dirty="0" smtClean="0"/>
                        <a:t>Inovação</a:t>
                      </a:r>
                      <a:endParaRPr lang="pt-PT" dirty="0"/>
                    </a:p>
                  </a:txBody>
                  <a:tcPr/>
                </a:tc>
              </a:tr>
              <a:tr h="718703">
                <a:tc>
                  <a:txBody>
                    <a:bodyPr/>
                    <a:lstStyle/>
                    <a:p>
                      <a:r>
                        <a:rPr lang="pt-PT" b="1" dirty="0" smtClean="0"/>
                        <a:t>Papel gestor</a:t>
                      </a:r>
                      <a:endParaRPr lang="pt-P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Director</a:t>
                      </a:r>
                      <a:r>
                        <a:rPr lang="pt-PT" baseline="0" dirty="0" smtClean="0"/>
                        <a:t> e planeador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Monitor e coordenador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Mentor e facilitador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Inovador e intermediário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dirty="0" smtClean="0"/>
              <a:t>Conclusão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fontAlgn="t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 diferentes modelos oferece perspectivas alternativas sobre a gestão </a:t>
            </a:r>
          </a:p>
          <a:p>
            <a:pPr fontAlgn="t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Cada um deles depende de diferentes pressupostos sobre o contexto em que as pessoas trabalham e exercem a função de gestor</a:t>
            </a:r>
          </a:p>
          <a:p>
            <a:pPr fontAlgn="t"/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Ajudam-nos a pensar de forma construtiva sobre as práticas actuais - são as indicadas para adicionar valor aos recursos?</a:t>
            </a:r>
          </a:p>
          <a:p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Pensamento crítico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 quais são os pressupostos válidos em cada contexto? Quais as alternativas? Quais as limitações?</a:t>
            </a:r>
          </a:p>
          <a:p>
            <a:endParaRPr lang="pt-P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Muitas variáveis, muitos modelos</a:t>
            </a:r>
            <a:endParaRPr lang="pt-PT" dirty="0"/>
          </a:p>
        </p:txBody>
      </p:sp>
      <p:pic>
        <p:nvPicPr>
          <p:cNvPr id="4" name="Picture 7" descr="F:\Powerpoint\Pe_Uk\PE127-Boddy\Final files\Gif\ch02\C02NF001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9093" y="1600200"/>
            <a:ext cx="62658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rgbClr val="002060"/>
                </a:solidFill>
              </a:rPr>
              <a:t>Perspectivas de gestão</a:t>
            </a:r>
            <a:endParaRPr lang="pt-PT" b="1" dirty="0">
              <a:solidFill>
                <a:srgbClr val="002060"/>
              </a:solidFill>
            </a:endParaRPr>
          </a:p>
        </p:txBody>
      </p:sp>
      <p:pic>
        <p:nvPicPr>
          <p:cNvPr id="4" name="Picture 8" descr="F:\Powerpoint\Pe_Uk\PE127-Boddy\Final files\Gif\ch02\C02NF002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3" y="1484784"/>
            <a:ext cx="5026221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6084168" y="4549676"/>
            <a:ext cx="3059832" cy="2308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dirty="0" err="1" smtClean="0"/>
              <a:t>Quinn</a:t>
            </a:r>
            <a:r>
              <a:rPr lang="pt-PT" dirty="0" smtClean="0"/>
              <a:t> et al. (2003): todos os modelos são importantes, todos se complementam. Dependendo das situações, podemos necessitar mais de estabilidade ou de mudança.</a:t>
            </a:r>
          </a:p>
          <a:p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pt-PT" dirty="0" smtClean="0"/>
              <a:t>1.Modelo Objectivos Racionais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862064"/>
            <a:ext cx="9144000" cy="499593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lvl="0"/>
            <a:r>
              <a:rPr lang="en-US" b="1" dirty="0" smtClean="0"/>
              <a:t>Fredrick W. Taylor </a:t>
            </a:r>
            <a:r>
              <a:rPr lang="pt-PT" dirty="0" smtClean="0"/>
              <a:t>(1856-1915) 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“ênfase na tarefa”</a:t>
            </a:r>
          </a:p>
          <a:p>
            <a:pPr lvl="0">
              <a:buNone/>
            </a:pPr>
            <a:r>
              <a:rPr lang="pt-PT" dirty="0"/>
              <a:t> </a:t>
            </a:r>
            <a:r>
              <a:rPr lang="pt-PT" dirty="0" smtClean="0"/>
              <a:t>     </a:t>
            </a:r>
            <a:r>
              <a:rPr lang="en-US" dirty="0" smtClean="0"/>
              <a:t>O </a:t>
            </a:r>
            <a:r>
              <a:rPr lang="en-US" dirty="0" err="1" smtClean="0"/>
              <a:t>pai</a:t>
            </a:r>
            <a:r>
              <a:rPr lang="en-US" dirty="0" smtClean="0"/>
              <a:t> da </a:t>
            </a:r>
            <a:r>
              <a:rPr lang="en-US" dirty="0" err="1" smtClean="0"/>
              <a:t>gestão</a:t>
            </a:r>
            <a:r>
              <a:rPr lang="en-US" dirty="0" smtClean="0"/>
              <a:t> </a:t>
            </a:r>
            <a:r>
              <a:rPr lang="en-US" dirty="0" err="1" smtClean="0"/>
              <a:t>científica</a:t>
            </a:r>
            <a:r>
              <a:rPr lang="en-US" dirty="0" smtClean="0"/>
              <a:t> </a:t>
            </a:r>
          </a:p>
          <a:p>
            <a:r>
              <a:rPr lang="en-US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Resposta</a:t>
            </a:r>
            <a:r>
              <a:rPr 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um </a:t>
            </a:r>
            <a:r>
              <a:rPr lang="en-US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problema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US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Organizar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en-US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produção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da </a:t>
            </a:r>
            <a:r>
              <a:rPr lang="en-US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fábrica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 forma </a:t>
            </a:r>
            <a:r>
              <a:rPr lang="en-US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eficiente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en-US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produtiva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r>
              <a:rPr lang="pt-PT" dirty="0" smtClean="0"/>
              <a:t>Usa métodos científicos para seleccionar o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melhor caminho </a:t>
            </a:r>
            <a:r>
              <a:rPr lang="pt-PT" dirty="0" smtClean="0"/>
              <a:t>e 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aumentar a eficiência do trabalhador – maximização dos resultados</a:t>
            </a:r>
            <a:r>
              <a:rPr lang="pt-PT" dirty="0" smtClean="0"/>
              <a:t> :</a:t>
            </a:r>
          </a:p>
          <a:p>
            <a:pPr lvl="1"/>
            <a:r>
              <a:rPr lang="pt-PT" dirty="0" smtClean="0"/>
              <a:t>Seleccionar a pessoa certa na tarefa com os instrumentos e equipamentos adequados;</a:t>
            </a:r>
          </a:p>
          <a:p>
            <a:pPr lvl="1"/>
            <a:r>
              <a:rPr lang="pt-PT" dirty="0" smtClean="0"/>
              <a:t>Estudo de tempos e movimentos de cada tarefa – método óptimo de execução;</a:t>
            </a:r>
          </a:p>
          <a:p>
            <a:pPr lvl="1"/>
            <a:r>
              <a:rPr lang="pt-PT" dirty="0"/>
              <a:t>M</a:t>
            </a:r>
            <a:r>
              <a:rPr lang="pt-PT" dirty="0" smtClean="0"/>
              <a:t>étodo padronizado para realizar a tarefa;</a:t>
            </a:r>
          </a:p>
          <a:p>
            <a:pPr lvl="1"/>
            <a:r>
              <a:rPr lang="pt-PT" dirty="0" smtClean="0"/>
              <a:t>Formar o trabalhador a seguir os procedimentos definidos;</a:t>
            </a:r>
          </a:p>
          <a:p>
            <a:pPr lvl="1"/>
            <a:r>
              <a:rPr lang="pt-PT" dirty="0" smtClean="0"/>
              <a:t>Dar um incentivo económico ao trabalhador;</a:t>
            </a:r>
          </a:p>
          <a:p>
            <a:pPr lvl="1"/>
            <a:r>
              <a:rPr lang="pt-PT" dirty="0" smtClean="0"/>
              <a:t>Divisão do trabalho e da gestão – gestores responsáveis pelo planeamento  dos métodos de trabalho usando os princípios científicos; trabalhadores responsáveis pela execução correcta do trabalho;</a:t>
            </a:r>
          </a:p>
          <a:p>
            <a:pPr lvl="1"/>
            <a:r>
              <a:rPr lang="pt-PT" dirty="0" smtClean="0"/>
              <a:t>Autoridade funcional.</a:t>
            </a:r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Avaliação do modelo objectivos racionais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932856"/>
            <a:ext cx="9144000" cy="492514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PT" sz="2400" dirty="0" smtClean="0"/>
              <a:t>Foi </a:t>
            </a:r>
            <a:r>
              <a:rPr lang="pt-P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amplamente adoptado</a:t>
            </a:r>
          </a:p>
          <a:p>
            <a:r>
              <a:rPr lang="pt-PT" sz="2400" dirty="0" smtClean="0"/>
              <a:t>Incrementou fortemente </a:t>
            </a:r>
            <a:r>
              <a:rPr lang="pt-P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produtividade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pt-PT" sz="2400" dirty="0" smtClean="0"/>
              <a:t>Pode incorrer em </a:t>
            </a:r>
            <a:r>
              <a:rPr lang="pt-P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elevados custos humanos</a:t>
            </a:r>
            <a:r>
              <a:rPr lang="pt-PT" sz="2400" dirty="0" smtClean="0"/>
              <a:t>: </a:t>
            </a:r>
          </a:p>
          <a:p>
            <a:pPr lvl="1">
              <a:buNone/>
            </a:pPr>
            <a:r>
              <a:rPr lang="pt-PT" sz="2400" dirty="0" smtClean="0"/>
              <a:t>-  tarefas </a:t>
            </a:r>
            <a:r>
              <a:rPr lang="pt-PT" sz="2400" dirty="0"/>
              <a:t>repetitivas  podem alienar as </a:t>
            </a:r>
            <a:r>
              <a:rPr lang="pt-PT" sz="2400" dirty="0" smtClean="0"/>
              <a:t>pessoas</a:t>
            </a:r>
          </a:p>
          <a:p>
            <a:pPr lvl="1">
              <a:buFontTx/>
              <a:buChar char="-"/>
            </a:pPr>
            <a:r>
              <a:rPr lang="pt-PT" sz="2400" dirty="0" smtClean="0"/>
              <a:t>reforça </a:t>
            </a:r>
            <a:r>
              <a:rPr lang="pt-PT" sz="2400" dirty="0"/>
              <a:t>o poder dos gestores sobre os </a:t>
            </a:r>
            <a:r>
              <a:rPr lang="pt-PT" sz="2400" dirty="0" smtClean="0"/>
              <a:t>trabalhadores</a:t>
            </a:r>
          </a:p>
          <a:p>
            <a:pPr lvl="1">
              <a:buFontTx/>
              <a:buChar char="-"/>
            </a:pPr>
            <a:r>
              <a:rPr lang="pt-PT" sz="2400" dirty="0" smtClean="0"/>
              <a:t>foco </a:t>
            </a:r>
            <a:r>
              <a:rPr lang="pt-PT" sz="2400" dirty="0"/>
              <a:t>no </a:t>
            </a:r>
            <a:r>
              <a:rPr lang="pt-PT" sz="2400" dirty="0" smtClean="0"/>
              <a:t>indivíduo, </a:t>
            </a:r>
            <a:r>
              <a:rPr lang="pt-PT" sz="2400" dirty="0"/>
              <a:t>ignora suas necessidades sociais</a:t>
            </a:r>
            <a:endParaRPr lang="pt-PT" sz="2400" dirty="0" smtClean="0"/>
          </a:p>
          <a:p>
            <a:r>
              <a:rPr lang="pt-PT" sz="2400" dirty="0" smtClean="0"/>
              <a:t>Diversos aspectos continuam a ser </a:t>
            </a:r>
            <a:r>
              <a:rPr lang="pt-P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utilizados na gestão actual</a:t>
            </a:r>
            <a:r>
              <a:rPr lang="pt-PT" sz="2400" dirty="0" smtClean="0"/>
              <a:t>:</a:t>
            </a:r>
          </a:p>
          <a:p>
            <a:pPr lvl="1"/>
            <a:r>
              <a:rPr lang="pt-PT" sz="2400" dirty="0" smtClean="0"/>
              <a:t>Uso de </a:t>
            </a:r>
            <a:r>
              <a:rPr lang="pt-PT" sz="2400" dirty="0"/>
              <a:t>estudos sobre o tempo e movimentos para aumentarem a produtividade </a:t>
            </a:r>
          </a:p>
          <a:p>
            <a:pPr lvl="1"/>
            <a:r>
              <a:rPr lang="en-US" sz="2400" dirty="0" err="1" smtClean="0"/>
              <a:t>Selecção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colaboradores</a:t>
            </a:r>
            <a:r>
              <a:rPr lang="en-US" sz="2400" dirty="0" smtClean="0"/>
              <a:t> </a:t>
            </a:r>
            <a:r>
              <a:rPr lang="en-US" sz="2400" dirty="0" err="1"/>
              <a:t>mais</a:t>
            </a:r>
            <a:r>
              <a:rPr lang="en-US" sz="2400" dirty="0"/>
              <a:t> </a:t>
            </a:r>
            <a:r>
              <a:rPr lang="en-US" sz="2400" dirty="0" err="1"/>
              <a:t>qualificados</a:t>
            </a:r>
            <a:r>
              <a:rPr lang="en-US" sz="2400" dirty="0"/>
              <a:t> </a:t>
            </a:r>
            <a:endParaRPr lang="pt-PT" sz="2400" dirty="0"/>
          </a:p>
          <a:p>
            <a:pPr lvl="1"/>
            <a:r>
              <a:rPr lang="pt-PT" sz="2400" dirty="0" smtClean="0"/>
              <a:t>Sistemas </a:t>
            </a:r>
            <a:r>
              <a:rPr lang="pt-PT" sz="2400" dirty="0"/>
              <a:t>de incentivo baseados nos </a:t>
            </a:r>
            <a:r>
              <a:rPr lang="pt-PT" sz="2400" dirty="0" smtClean="0"/>
              <a:t>resultados.</a:t>
            </a:r>
            <a:endParaRPr lang="pt-PT" sz="2400" dirty="0"/>
          </a:p>
          <a:p>
            <a:endParaRPr lang="pt-P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pt-PT" sz="4000" dirty="0" smtClean="0"/>
              <a:t>2. Modelo Processos </a:t>
            </a:r>
            <a:r>
              <a:rPr lang="pt-PT" sz="4000" dirty="0"/>
              <a:t>I</a:t>
            </a:r>
            <a:r>
              <a:rPr lang="pt-PT" sz="4000" dirty="0" smtClean="0"/>
              <a:t>nternos </a:t>
            </a:r>
            <a:endParaRPr lang="pt-PT" sz="4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889448"/>
            <a:ext cx="9144000" cy="496855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pt-PT" dirty="0" smtClean="0"/>
              <a:t>Max </a:t>
            </a:r>
            <a:r>
              <a:rPr lang="pt-PT" b="1" dirty="0" err="1" smtClean="0"/>
              <a:t>Weber</a:t>
            </a:r>
            <a:r>
              <a:rPr lang="pt-PT" dirty="0" smtClean="0"/>
              <a:t> </a:t>
            </a:r>
            <a:r>
              <a:rPr lang="en-US" dirty="0" smtClean="0">
                <a:cs typeface="Times New Roman" pitchFamily="18" charset="0"/>
              </a:rPr>
              <a:t>(1864-1920)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“ênfase nas regras”</a:t>
            </a:r>
            <a:endParaRPr lang="pt-PT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PT" b="1" dirty="0" smtClean="0"/>
              <a:t>Burocracia</a:t>
            </a:r>
            <a:r>
              <a:rPr lang="pt-PT" dirty="0" smtClean="0"/>
              <a:t> como "tipo ideal" de organização </a:t>
            </a:r>
          </a:p>
          <a:p>
            <a:r>
              <a:rPr lang="pt-PT" dirty="0" smtClean="0"/>
              <a:t>Racionalidade :</a:t>
            </a:r>
          </a:p>
          <a:p>
            <a:pPr lvl="1"/>
            <a:r>
              <a:rPr lang="pt-PT" dirty="0" smtClean="0"/>
              <a:t> Ordem no sistema de actividades</a:t>
            </a:r>
          </a:p>
          <a:p>
            <a:pPr lvl="1"/>
            <a:r>
              <a:rPr lang="pt-PT" dirty="0" smtClean="0"/>
              <a:t> </a:t>
            </a:r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Previsibilidade através das rotinas</a:t>
            </a:r>
          </a:p>
          <a:p>
            <a:pPr lvl="1"/>
            <a:r>
              <a:rPr lang="pt-PT" dirty="0" smtClean="0"/>
              <a:t>Utilização dos métodos mais eficientes </a:t>
            </a:r>
          </a:p>
          <a:p>
            <a:pPr lvl="0"/>
            <a:r>
              <a:rPr lang="pt-PT" dirty="0" smtClean="0"/>
              <a:t>Decisões e acções orientadas por objectivos </a:t>
            </a:r>
          </a:p>
          <a:p>
            <a:r>
              <a:rPr lang="pt-PT" dirty="0" smtClean="0"/>
              <a:t> Regras formais e regulamentos para guiar o comportamento</a:t>
            </a:r>
          </a:p>
          <a:p>
            <a:r>
              <a:rPr lang="pt-PT" dirty="0" smtClean="0"/>
              <a:t> Divisão e Especialização do trabalho </a:t>
            </a:r>
          </a:p>
          <a:p>
            <a:r>
              <a:rPr lang="pt-PT" dirty="0" smtClean="0"/>
              <a:t> Carácter impessoal (para não existirem favorecimentos)</a:t>
            </a:r>
          </a:p>
          <a:p>
            <a:r>
              <a:rPr lang="pt-PT" dirty="0" smtClean="0"/>
              <a:t> Promoção baseada no mérito </a:t>
            </a:r>
          </a:p>
          <a:p>
            <a:r>
              <a:rPr lang="pt-PT" dirty="0" smtClean="0"/>
              <a:t> Hierarquia bem definida e elevado autoritarismo</a:t>
            </a:r>
          </a:p>
          <a:p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 Modelo Processos Internos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860848"/>
            <a:ext cx="9144000" cy="499715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cs typeface="Times New Roman" pitchFamily="18" charset="0"/>
              </a:rPr>
              <a:t>Henri </a:t>
            </a:r>
            <a:r>
              <a:rPr lang="en-US" b="1" dirty="0" err="1" smtClean="0">
                <a:cs typeface="Times New Roman" pitchFamily="18" charset="0"/>
              </a:rPr>
              <a:t>Fayol</a:t>
            </a:r>
            <a:r>
              <a:rPr lang="en-US" b="1" dirty="0" smtClean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(1841-1925) </a:t>
            </a:r>
            <a:r>
              <a:rPr lang="pt-PT" dirty="0" smtClean="0"/>
              <a:t>“ênfase nos princípios de gestão”</a:t>
            </a:r>
          </a:p>
          <a:p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Criou 14 princípios para organizar o negócio como um todo</a:t>
            </a:r>
            <a:r>
              <a:rPr lang="pt-PT" dirty="0" smtClean="0"/>
              <a:t>;</a:t>
            </a:r>
          </a:p>
          <a:p>
            <a:r>
              <a:rPr lang="pt-PT" dirty="0" smtClean="0"/>
              <a:t>Sublinhou estes princípios devem ser aplicadas de forma flexível e adaptados de acordo com as circunstâncias.</a:t>
            </a:r>
          </a:p>
          <a:p>
            <a:r>
              <a:rPr lang="pt-PT" dirty="0" smtClean="0"/>
              <a:t>Os princípios incluem:</a:t>
            </a:r>
          </a:p>
          <a:p>
            <a:pPr lvl="1">
              <a:buNone/>
            </a:pPr>
            <a:r>
              <a:rPr lang="pt-PT" dirty="0" smtClean="0"/>
              <a:t>     </a:t>
            </a:r>
            <a:r>
              <a:rPr lang="pt-PT" b="1" dirty="0" smtClean="0"/>
              <a:t>Divisão do trabalho: </a:t>
            </a:r>
            <a:r>
              <a:rPr lang="pt-PT" dirty="0" smtClean="0"/>
              <a:t>promover a especialização e melhorar os outputs</a:t>
            </a:r>
            <a:br>
              <a:rPr lang="pt-PT" dirty="0" smtClean="0"/>
            </a:br>
            <a:r>
              <a:rPr lang="pt-PT" b="1" dirty="0" smtClean="0"/>
              <a:t>Unidade de comando: </a:t>
            </a:r>
            <a:r>
              <a:rPr lang="pt-PT" dirty="0" smtClean="0"/>
              <a:t>cada colaborador só recebe ordens de um único superior – evitar conflitos e confusões </a:t>
            </a:r>
          </a:p>
          <a:p>
            <a:pPr lvl="1">
              <a:buNone/>
            </a:pPr>
            <a:r>
              <a:rPr lang="pt-PT" dirty="0" smtClean="0"/>
              <a:t>    </a:t>
            </a:r>
            <a:r>
              <a:rPr lang="pt-PT" b="1" dirty="0" smtClean="0"/>
              <a:t>Centralização</a:t>
            </a:r>
            <a:r>
              <a:rPr lang="pt-PT" dirty="0" smtClean="0"/>
              <a:t>: Encontrar o nível certo, tendo em conta as características do gestor, dos subordinados e do negócio</a:t>
            </a:r>
            <a:br>
              <a:rPr lang="pt-PT" dirty="0" smtClean="0"/>
            </a:br>
            <a:r>
              <a:rPr lang="pt-PT" dirty="0" smtClean="0"/>
              <a:t>Estabilidade d o pessoal: um elevado </a:t>
            </a:r>
            <a:r>
              <a:rPr lang="pt-PT" i="1" dirty="0" err="1" smtClean="0"/>
              <a:t>turnover</a:t>
            </a:r>
            <a:r>
              <a:rPr lang="pt-PT" dirty="0" smtClean="0"/>
              <a:t> gera ineficiência</a:t>
            </a:r>
            <a:br>
              <a:rPr lang="pt-PT" dirty="0" smtClean="0"/>
            </a:br>
            <a:r>
              <a:rPr lang="pt-PT" b="1" dirty="0" smtClean="0"/>
              <a:t>Iniciativa</a:t>
            </a:r>
            <a:r>
              <a:rPr lang="pt-PT" dirty="0" smtClean="0"/>
              <a:t>: é uma grande mais-valia para o negócio, deve ser incentivada.</a:t>
            </a:r>
            <a:br>
              <a:rPr lang="pt-PT" dirty="0" smtClean="0"/>
            </a:br>
            <a:r>
              <a:rPr lang="pt-PT" b="1" dirty="0" smtClean="0"/>
              <a:t>Equidade</a:t>
            </a:r>
            <a:r>
              <a:rPr lang="pt-PT" dirty="0" smtClean="0"/>
              <a:t>: gestores devem ser benevolentes e justos para subordinados</a:t>
            </a:r>
          </a:p>
          <a:p>
            <a:pPr lvl="1">
              <a:buNone/>
            </a:pPr>
            <a:r>
              <a:rPr lang="pt-PT" b="1" dirty="0" smtClean="0"/>
              <a:t>     Remuneração</a:t>
            </a:r>
            <a:r>
              <a:rPr lang="pt-PT" dirty="0" smtClean="0"/>
              <a:t>: justa, satisfazendo empregados e empresa</a:t>
            </a:r>
          </a:p>
          <a:p>
            <a:pPr lvl="1">
              <a:buNone/>
            </a:pPr>
            <a:r>
              <a:rPr lang="pt-PT" dirty="0" smtClean="0"/>
              <a:t>     </a:t>
            </a:r>
            <a:r>
              <a:rPr lang="pt-PT" b="1" dirty="0" smtClean="0"/>
              <a:t>Disciplina</a:t>
            </a:r>
            <a:r>
              <a:rPr lang="pt-PT" dirty="0" smtClean="0"/>
              <a:t>: essencial para os negócios</a:t>
            </a:r>
          </a:p>
          <a:p>
            <a:pPr lvl="1">
              <a:buNone/>
            </a:pPr>
            <a:r>
              <a:rPr lang="pt-PT" dirty="0" smtClean="0"/>
              <a:t>     </a:t>
            </a:r>
            <a:r>
              <a:rPr lang="pt-PT" b="1" dirty="0" smtClean="0"/>
              <a:t>Subordinação dos interesses individuais, aos interesses gerais da empresa</a:t>
            </a:r>
            <a:endParaRPr lang="pt-PT" b="1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 smtClean="0"/>
              <a:t>Avaliação do modelo processos internos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988841"/>
            <a:ext cx="9144000" cy="486916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pt-PT" dirty="0" smtClean="0"/>
              <a:t>Regras, regulamentos, procedimentos impessoais são amplamente utilizados. Coerentes e justo.</a:t>
            </a:r>
          </a:p>
          <a:p>
            <a:endParaRPr lang="pt-PT" dirty="0" smtClean="0"/>
          </a:p>
          <a:p>
            <a:r>
              <a:rPr lang="pt-PT" dirty="0" smtClean="0"/>
              <a:t>Aspectos utilizados na gestão actual:</a:t>
            </a:r>
          </a:p>
          <a:p>
            <a:pPr lvl="1"/>
            <a:r>
              <a:rPr lang="pt-PT" dirty="0" smtClean="0"/>
              <a:t>Regras e regulamentos; procedimentos impessoais; divisão do trabalho; estruturas hierárquicas e de autoridade; a centralização; iniciativa; racionalidade (para atingir objectivos).</a:t>
            </a:r>
          </a:p>
          <a:p>
            <a:endParaRPr lang="pt-PT" dirty="0" smtClean="0"/>
          </a:p>
          <a:p>
            <a:r>
              <a:rPr lang="pt-PT" dirty="0" smtClean="0"/>
              <a:t>Podem ser lentos e inflexíveis:</a:t>
            </a:r>
          </a:p>
          <a:p>
            <a:pPr lvl="1"/>
            <a:r>
              <a:rPr lang="pt-PT" dirty="0" smtClean="0"/>
              <a:t>Condições mudam mais rapidamente do que as regras</a:t>
            </a:r>
          </a:p>
          <a:p>
            <a:pPr lvl="1"/>
            <a:r>
              <a:rPr lang="pt-PT" dirty="0" smtClean="0"/>
              <a:t>Unidades de uma organização enfrentam condições diferentes</a:t>
            </a:r>
          </a:p>
          <a:p>
            <a:pPr lvl="1"/>
            <a:r>
              <a:rPr lang="pt-PT" dirty="0" smtClean="0"/>
              <a:t>Regras podem se tornar mais importante do que a agregação de valor: tornar-se um fim em si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2420</Words>
  <Application>Microsoft Office PowerPoint</Application>
  <PresentationFormat>Apresentação no Ecrã (4:3)</PresentationFormat>
  <Paragraphs>259</Paragraphs>
  <Slides>25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25</vt:i4>
      </vt:variant>
    </vt:vector>
  </HeadingPairs>
  <TitlesOfParts>
    <vt:vector size="26" baseType="lpstr">
      <vt:lpstr>Tema do Office</vt:lpstr>
      <vt:lpstr>Modelos de Gestão</vt:lpstr>
      <vt:lpstr>Porquê estudar modelos de gestão</vt:lpstr>
      <vt:lpstr>Muitas variáveis, muitos modelos</vt:lpstr>
      <vt:lpstr>Perspectivas de gestão</vt:lpstr>
      <vt:lpstr>1.Modelo Objectivos Racionais</vt:lpstr>
      <vt:lpstr>Avaliação do modelo objectivos racionais</vt:lpstr>
      <vt:lpstr>2. Modelo Processos Internos </vt:lpstr>
      <vt:lpstr> Modelo Processos Internos </vt:lpstr>
      <vt:lpstr>Avaliação do modelo processos internos</vt:lpstr>
      <vt:lpstr>Características comuns das abordagens clássicas</vt:lpstr>
      <vt:lpstr>3. Modelo das Relações Humanas</vt:lpstr>
      <vt:lpstr>Elton Mayo e as experiências em Hawthorne</vt:lpstr>
      <vt:lpstr>Resultados dos sucessivos períodos</vt:lpstr>
      <vt:lpstr>Elton Mayo e as experiências em Hawthorne</vt:lpstr>
      <vt:lpstr>Avaliação do modelo da relações humanas</vt:lpstr>
      <vt:lpstr>4. Modelo dos Sistemas Abertos</vt:lpstr>
      <vt:lpstr>Interacção de subsistemas dentro da organização</vt:lpstr>
      <vt:lpstr>Organização como sistema sócio-técnico</vt:lpstr>
      <vt:lpstr>Abordagem contigêncial</vt:lpstr>
      <vt:lpstr>Teorias da gestão sobre condições incertas</vt:lpstr>
      <vt:lpstr>Sistemas lineares e não lineares</vt:lpstr>
      <vt:lpstr>Preposições contrastantes</vt:lpstr>
      <vt:lpstr>Avaliação modelos sistemas abertos</vt:lpstr>
      <vt:lpstr>Diapositivo 24</vt:lpstr>
      <vt:lpstr>Conclusão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Tânia</dc:creator>
  <cp:lastModifiedBy>Tânia</cp:lastModifiedBy>
  <cp:revision>131</cp:revision>
  <dcterms:created xsi:type="dcterms:W3CDTF">2011-08-29T10:52:00Z</dcterms:created>
  <dcterms:modified xsi:type="dcterms:W3CDTF">2011-10-21T10:07:32Z</dcterms:modified>
</cp:coreProperties>
</file>