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drawing8.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9" r:id="rId22"/>
    <p:sldId id="280" r:id="rId23"/>
    <p:sldId id="281" r:id="rId24"/>
    <p:sldId id="282" r:id="rId25"/>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13" autoAdjust="0"/>
  </p:normalViewPr>
  <p:slideViewPr>
    <p:cSldViewPr>
      <p:cViewPr varScale="1">
        <p:scale>
          <a:sx n="36" d="100"/>
          <a:sy n="36"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BD5422-1581-4D91-B6A7-B63D1AE6F14C}" type="doc">
      <dgm:prSet loTypeId="urn:microsoft.com/office/officeart/2005/8/layout/vList2" loCatId="list" qsTypeId="urn:microsoft.com/office/officeart/2005/8/quickstyle/simple1" qsCatId="simple" csTypeId="urn:microsoft.com/office/officeart/2005/8/colors/accent1_3" csCatId="accent1"/>
      <dgm:spPr/>
      <dgm:t>
        <a:bodyPr/>
        <a:lstStyle/>
        <a:p>
          <a:endParaRPr lang="pt-PT"/>
        </a:p>
      </dgm:t>
    </dgm:pt>
    <dgm:pt modelId="{4C6423F1-67D8-4342-B7F6-931CF77C59DC}">
      <dgm:prSet/>
      <dgm:spPr/>
      <dgm:t>
        <a:bodyPr/>
        <a:lstStyle/>
        <a:p>
          <a:pPr rtl="0"/>
          <a:r>
            <a:rPr lang="pt-PT" dirty="0" smtClean="0"/>
            <a:t>Independentemente da função das empresas, </a:t>
          </a:r>
          <a:r>
            <a:rPr lang="pt-PT" b="1" dirty="0" smtClean="0"/>
            <a:t>a criação de valor e a performance da empresa vai depender daqueles que lá trabalham</a:t>
          </a:r>
          <a:r>
            <a:rPr lang="pt-PT" dirty="0" smtClean="0"/>
            <a:t>. </a:t>
          </a:r>
          <a:endParaRPr lang="pt-PT" dirty="0"/>
        </a:p>
      </dgm:t>
    </dgm:pt>
    <dgm:pt modelId="{38C2BD61-F1A3-4A54-86B6-46D5AE4C9199}" type="parTrans" cxnId="{C1383438-4450-474F-BAA3-D39BE5AB7D23}">
      <dgm:prSet/>
      <dgm:spPr/>
      <dgm:t>
        <a:bodyPr/>
        <a:lstStyle/>
        <a:p>
          <a:endParaRPr lang="pt-PT"/>
        </a:p>
      </dgm:t>
    </dgm:pt>
    <dgm:pt modelId="{BF17CA1C-DEEE-43DE-99A8-B31CFEA85434}" type="sibTrans" cxnId="{C1383438-4450-474F-BAA3-D39BE5AB7D23}">
      <dgm:prSet/>
      <dgm:spPr/>
      <dgm:t>
        <a:bodyPr/>
        <a:lstStyle/>
        <a:p>
          <a:endParaRPr lang="pt-PT"/>
        </a:p>
      </dgm:t>
    </dgm:pt>
    <dgm:pt modelId="{29A46020-11FE-496B-90EB-CEEDB25F36DB}">
      <dgm:prSet/>
      <dgm:spPr/>
      <dgm:t>
        <a:bodyPr/>
        <a:lstStyle/>
        <a:p>
          <a:pPr rtl="0"/>
          <a:r>
            <a:rPr lang="pt-PT" dirty="0" smtClean="0"/>
            <a:t>A sorte tem uma quota parte, mas na maioria das vezes é a </a:t>
          </a:r>
          <a:r>
            <a:rPr lang="pt-PT" b="1" dirty="0" smtClean="0"/>
            <a:t>qualidade dos gestores q</a:t>
          </a:r>
          <a:r>
            <a:rPr lang="pt-PT" dirty="0" smtClean="0"/>
            <a:t>ue determina se uma empresa falha ou é bem sucedida. </a:t>
          </a:r>
          <a:endParaRPr lang="pt-PT" dirty="0"/>
        </a:p>
      </dgm:t>
    </dgm:pt>
    <dgm:pt modelId="{0B628A18-10CB-4946-A06D-5C740F40E297}" type="parTrans" cxnId="{B7A0EBF6-4413-4297-8A92-C0B871A86B5C}">
      <dgm:prSet/>
      <dgm:spPr/>
      <dgm:t>
        <a:bodyPr/>
        <a:lstStyle/>
        <a:p>
          <a:endParaRPr lang="pt-PT"/>
        </a:p>
      </dgm:t>
    </dgm:pt>
    <dgm:pt modelId="{D209EB18-6FE6-4CA4-BD1E-B3B60323B35C}" type="sibTrans" cxnId="{B7A0EBF6-4413-4297-8A92-C0B871A86B5C}">
      <dgm:prSet/>
      <dgm:spPr/>
      <dgm:t>
        <a:bodyPr/>
        <a:lstStyle/>
        <a:p>
          <a:endParaRPr lang="pt-PT"/>
        </a:p>
      </dgm:t>
    </dgm:pt>
    <dgm:pt modelId="{EED96CCA-CAD4-4293-B4B5-EEB6F3582DFA}" type="pres">
      <dgm:prSet presAssocID="{D1BD5422-1581-4D91-B6A7-B63D1AE6F14C}" presName="linear" presStyleCnt="0">
        <dgm:presLayoutVars>
          <dgm:animLvl val="lvl"/>
          <dgm:resizeHandles val="exact"/>
        </dgm:presLayoutVars>
      </dgm:prSet>
      <dgm:spPr/>
      <dgm:t>
        <a:bodyPr/>
        <a:lstStyle/>
        <a:p>
          <a:endParaRPr lang="pt-PT"/>
        </a:p>
      </dgm:t>
    </dgm:pt>
    <dgm:pt modelId="{77455280-79A1-4040-875E-2A704F251EA7}" type="pres">
      <dgm:prSet presAssocID="{4C6423F1-67D8-4342-B7F6-931CF77C59DC}" presName="parentText" presStyleLbl="node1" presStyleIdx="0" presStyleCnt="2" custLinFactY="-12833" custLinFactNeighborY="-100000">
        <dgm:presLayoutVars>
          <dgm:chMax val="0"/>
          <dgm:bulletEnabled val="1"/>
        </dgm:presLayoutVars>
      </dgm:prSet>
      <dgm:spPr/>
      <dgm:t>
        <a:bodyPr/>
        <a:lstStyle/>
        <a:p>
          <a:endParaRPr lang="pt-PT"/>
        </a:p>
      </dgm:t>
    </dgm:pt>
    <dgm:pt modelId="{BD00516F-22EB-4D04-9D85-05BBA296D6B5}" type="pres">
      <dgm:prSet presAssocID="{BF17CA1C-DEEE-43DE-99A8-B31CFEA85434}" presName="spacer" presStyleCnt="0"/>
      <dgm:spPr/>
    </dgm:pt>
    <dgm:pt modelId="{8750717E-A794-48B9-81FE-F034BD665921}" type="pres">
      <dgm:prSet presAssocID="{29A46020-11FE-496B-90EB-CEEDB25F36DB}" presName="parentText" presStyleLbl="node1" presStyleIdx="1" presStyleCnt="2">
        <dgm:presLayoutVars>
          <dgm:chMax val="0"/>
          <dgm:bulletEnabled val="1"/>
        </dgm:presLayoutVars>
      </dgm:prSet>
      <dgm:spPr/>
      <dgm:t>
        <a:bodyPr/>
        <a:lstStyle/>
        <a:p>
          <a:endParaRPr lang="pt-PT"/>
        </a:p>
      </dgm:t>
    </dgm:pt>
  </dgm:ptLst>
  <dgm:cxnLst>
    <dgm:cxn modelId="{C1383438-4450-474F-BAA3-D39BE5AB7D23}" srcId="{D1BD5422-1581-4D91-B6A7-B63D1AE6F14C}" destId="{4C6423F1-67D8-4342-B7F6-931CF77C59DC}" srcOrd="0" destOrd="0" parTransId="{38C2BD61-F1A3-4A54-86B6-46D5AE4C9199}" sibTransId="{BF17CA1C-DEEE-43DE-99A8-B31CFEA85434}"/>
    <dgm:cxn modelId="{B7A0EBF6-4413-4297-8A92-C0B871A86B5C}" srcId="{D1BD5422-1581-4D91-B6A7-B63D1AE6F14C}" destId="{29A46020-11FE-496B-90EB-CEEDB25F36DB}" srcOrd="1" destOrd="0" parTransId="{0B628A18-10CB-4946-A06D-5C740F40E297}" sibTransId="{D209EB18-6FE6-4CA4-BD1E-B3B60323B35C}"/>
    <dgm:cxn modelId="{D2B0B14C-9687-4546-8C83-D3931930665C}" type="presOf" srcId="{D1BD5422-1581-4D91-B6A7-B63D1AE6F14C}" destId="{EED96CCA-CAD4-4293-B4B5-EEB6F3582DFA}" srcOrd="0" destOrd="0" presId="urn:microsoft.com/office/officeart/2005/8/layout/vList2"/>
    <dgm:cxn modelId="{1AC7E7D6-2874-495B-8F5B-CD561E5C9214}" type="presOf" srcId="{4C6423F1-67D8-4342-B7F6-931CF77C59DC}" destId="{77455280-79A1-4040-875E-2A704F251EA7}" srcOrd="0" destOrd="0" presId="urn:microsoft.com/office/officeart/2005/8/layout/vList2"/>
    <dgm:cxn modelId="{56B04C1A-0177-4BD6-A9DE-7A13CF906ECD}" type="presOf" srcId="{29A46020-11FE-496B-90EB-CEEDB25F36DB}" destId="{8750717E-A794-48B9-81FE-F034BD665921}" srcOrd="0" destOrd="0" presId="urn:microsoft.com/office/officeart/2005/8/layout/vList2"/>
    <dgm:cxn modelId="{C712AD3E-3157-4B78-94C0-7389786A005C}" type="presParOf" srcId="{EED96CCA-CAD4-4293-B4B5-EEB6F3582DFA}" destId="{77455280-79A1-4040-875E-2A704F251EA7}" srcOrd="0" destOrd="0" presId="urn:microsoft.com/office/officeart/2005/8/layout/vList2"/>
    <dgm:cxn modelId="{2C5E4995-8053-42E6-8E57-67F302E0AF98}" type="presParOf" srcId="{EED96CCA-CAD4-4293-B4B5-EEB6F3582DFA}" destId="{BD00516F-22EB-4D04-9D85-05BBA296D6B5}" srcOrd="1" destOrd="0" presId="urn:microsoft.com/office/officeart/2005/8/layout/vList2"/>
    <dgm:cxn modelId="{41DD19BE-C4F9-4E2F-AA57-B0EC289CBA38}" type="presParOf" srcId="{EED96CCA-CAD4-4293-B4B5-EEB6F3582DFA}" destId="{8750717E-A794-48B9-81FE-F034BD665921}"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61BB15-ECC5-418A-9968-8F90BB1D635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t-PT"/>
        </a:p>
      </dgm:t>
    </dgm:pt>
    <dgm:pt modelId="{C44A7939-DD2F-4FB8-BF99-27946C013320}">
      <dgm:prSet custT="1"/>
      <dgm:spPr/>
      <dgm:t>
        <a:bodyPr/>
        <a:lstStyle/>
        <a:p>
          <a:pPr rtl="0"/>
          <a:r>
            <a:rPr lang="pt-PT" sz="2000" b="1" dirty="0" smtClean="0"/>
            <a:t>Gestor geral</a:t>
          </a:r>
          <a:r>
            <a:rPr lang="pt-PT" sz="1600" dirty="0" smtClean="0"/>
            <a:t>: responsável pela performance geral. </a:t>
          </a:r>
          <a:endParaRPr lang="pt-PT" sz="1600" dirty="0"/>
        </a:p>
      </dgm:t>
    </dgm:pt>
    <dgm:pt modelId="{2CB151D4-9FFB-4CA5-9E56-3A9304EF1F80}" type="parTrans" cxnId="{03A6E350-F835-4F16-A037-2119F792302E}">
      <dgm:prSet/>
      <dgm:spPr/>
      <dgm:t>
        <a:bodyPr/>
        <a:lstStyle/>
        <a:p>
          <a:endParaRPr lang="pt-PT" sz="1600"/>
        </a:p>
      </dgm:t>
    </dgm:pt>
    <dgm:pt modelId="{615540E0-0E0A-46A0-9448-E791F25F7B2F}" type="sibTrans" cxnId="{03A6E350-F835-4F16-A037-2119F792302E}">
      <dgm:prSet/>
      <dgm:spPr/>
      <dgm:t>
        <a:bodyPr/>
        <a:lstStyle/>
        <a:p>
          <a:endParaRPr lang="pt-PT" sz="1600"/>
        </a:p>
      </dgm:t>
    </dgm:pt>
    <dgm:pt modelId="{6802E938-42FC-47CA-849E-25767725F31D}">
      <dgm:prSet custT="1"/>
      <dgm:spPr/>
      <dgm:t>
        <a:bodyPr/>
        <a:lstStyle/>
        <a:p>
          <a:pPr rtl="0"/>
          <a:r>
            <a:rPr lang="pt-PT" sz="2000" b="1" dirty="0" smtClean="0"/>
            <a:t>Gestor funcional</a:t>
          </a:r>
          <a:r>
            <a:rPr lang="pt-PT" sz="2000" dirty="0" smtClean="0"/>
            <a:t>: </a:t>
          </a:r>
          <a:r>
            <a:rPr lang="pt-PT" sz="1600" dirty="0" smtClean="0"/>
            <a:t>responsável pela performance de uma área/ direcção </a:t>
          </a:r>
          <a:endParaRPr lang="pt-PT" sz="1600" dirty="0"/>
        </a:p>
      </dgm:t>
    </dgm:pt>
    <dgm:pt modelId="{C1764543-E745-4C24-A78B-334E003E9292}" type="parTrans" cxnId="{9ADDD9D9-8BE1-49B0-818D-774F5529B988}">
      <dgm:prSet/>
      <dgm:spPr/>
      <dgm:t>
        <a:bodyPr/>
        <a:lstStyle/>
        <a:p>
          <a:endParaRPr lang="pt-PT" sz="1600"/>
        </a:p>
      </dgm:t>
    </dgm:pt>
    <dgm:pt modelId="{6035ACE4-9252-437B-87B7-44E3083AE2C8}" type="sibTrans" cxnId="{9ADDD9D9-8BE1-49B0-818D-774F5529B988}">
      <dgm:prSet/>
      <dgm:spPr/>
      <dgm:t>
        <a:bodyPr/>
        <a:lstStyle/>
        <a:p>
          <a:endParaRPr lang="pt-PT" sz="1600"/>
        </a:p>
      </dgm:t>
    </dgm:pt>
    <dgm:pt modelId="{8610FE6B-1CA8-454A-A5AD-50E637C64307}">
      <dgm:prSet custT="1"/>
      <dgm:spPr/>
      <dgm:t>
        <a:bodyPr/>
        <a:lstStyle/>
        <a:p>
          <a:pPr rtl="0"/>
          <a:r>
            <a:rPr lang="pt-PT" sz="2000" b="1" dirty="0" smtClean="0"/>
            <a:t>Gestor de linha</a:t>
          </a:r>
          <a:r>
            <a:rPr lang="pt-PT" sz="1600" dirty="0" smtClean="0"/>
            <a:t>: responsável pela performance de actividades que estão directamente relacionadas com o negócio/ com o cliente (ex: responsável de loja, responsável pelas equipas de vendas). Contacto directo com clientes - A sua performance afecta directamente o negócio e a imagem da empresa</a:t>
          </a:r>
          <a:endParaRPr lang="pt-PT" sz="1600" dirty="0"/>
        </a:p>
      </dgm:t>
    </dgm:pt>
    <dgm:pt modelId="{02324CCA-42B7-460E-BC65-DBDC17E5181D}" type="parTrans" cxnId="{4C8E768B-3892-4D41-A42A-A80A7453CA89}">
      <dgm:prSet/>
      <dgm:spPr/>
      <dgm:t>
        <a:bodyPr/>
        <a:lstStyle/>
        <a:p>
          <a:endParaRPr lang="pt-PT" sz="1600"/>
        </a:p>
      </dgm:t>
    </dgm:pt>
    <dgm:pt modelId="{63A2D77E-8455-480B-ADF8-9644DDBADE37}" type="sibTrans" cxnId="{4C8E768B-3892-4D41-A42A-A80A7453CA89}">
      <dgm:prSet/>
      <dgm:spPr/>
      <dgm:t>
        <a:bodyPr/>
        <a:lstStyle/>
        <a:p>
          <a:endParaRPr lang="pt-PT" sz="1600"/>
        </a:p>
      </dgm:t>
    </dgm:pt>
    <dgm:pt modelId="{1FBAC27C-8483-42CB-BA72-AE831B3AA908}">
      <dgm:prSet custT="1"/>
      <dgm:spPr/>
      <dgm:t>
        <a:bodyPr/>
        <a:lstStyle/>
        <a:p>
          <a:pPr rtl="0"/>
          <a:r>
            <a:rPr lang="pt-PT" sz="2000" b="1" dirty="0" smtClean="0"/>
            <a:t>Gestor actividades de suporte</a:t>
          </a:r>
          <a:r>
            <a:rPr lang="pt-PT" sz="1600" dirty="0" smtClean="0"/>
            <a:t>: responsável pela performance das actividades que suportam o negócio e os gestores de linha (ex: Departamento financeiro, jurídico, RH, compras). Não têm contacto directo com os clientes externos.</a:t>
          </a:r>
          <a:endParaRPr lang="pt-PT" sz="1600" dirty="0"/>
        </a:p>
      </dgm:t>
    </dgm:pt>
    <dgm:pt modelId="{509DE450-2B96-4F75-8B96-7F0059F823A7}" type="parTrans" cxnId="{2F7F7A18-C253-4C70-B512-1EA8038431B8}">
      <dgm:prSet/>
      <dgm:spPr/>
      <dgm:t>
        <a:bodyPr/>
        <a:lstStyle/>
        <a:p>
          <a:endParaRPr lang="pt-PT" sz="1600"/>
        </a:p>
      </dgm:t>
    </dgm:pt>
    <dgm:pt modelId="{4DDCFB6B-632B-49C0-8E95-1F8970DB3A9F}" type="sibTrans" cxnId="{2F7F7A18-C253-4C70-B512-1EA8038431B8}">
      <dgm:prSet/>
      <dgm:spPr/>
      <dgm:t>
        <a:bodyPr/>
        <a:lstStyle/>
        <a:p>
          <a:endParaRPr lang="pt-PT" sz="1600"/>
        </a:p>
      </dgm:t>
    </dgm:pt>
    <dgm:pt modelId="{6F624CBC-9F81-4813-B88F-D6F20125ACD7}">
      <dgm:prSet custT="1"/>
      <dgm:spPr/>
      <dgm:t>
        <a:bodyPr/>
        <a:lstStyle/>
        <a:p>
          <a:pPr rtl="0"/>
          <a:r>
            <a:rPr lang="pt-PT" sz="2000" b="1" dirty="0" smtClean="0"/>
            <a:t>Gestores de projecto</a:t>
          </a:r>
          <a:r>
            <a:rPr lang="pt-PT" sz="1600" dirty="0" smtClean="0"/>
            <a:t>: responsável por uma equipa temporária, criada para planear ou implementar, por exemplo, um novo produto, um novo lançamento, um novo sistema, etc. </a:t>
          </a:r>
          <a:endParaRPr lang="pt-PT" sz="1600" dirty="0"/>
        </a:p>
      </dgm:t>
    </dgm:pt>
    <dgm:pt modelId="{D62D0D3E-4EE5-4F74-9784-850EF228E1E9}" type="parTrans" cxnId="{DB2B0CB9-BE46-46C8-A842-CFD75E0E5819}">
      <dgm:prSet/>
      <dgm:spPr/>
      <dgm:t>
        <a:bodyPr/>
        <a:lstStyle/>
        <a:p>
          <a:endParaRPr lang="pt-PT" sz="1600"/>
        </a:p>
      </dgm:t>
    </dgm:pt>
    <dgm:pt modelId="{2C41A0BC-7937-4601-B2A4-836811F9C9B9}" type="sibTrans" cxnId="{DB2B0CB9-BE46-46C8-A842-CFD75E0E5819}">
      <dgm:prSet/>
      <dgm:spPr/>
      <dgm:t>
        <a:bodyPr/>
        <a:lstStyle/>
        <a:p>
          <a:endParaRPr lang="pt-PT" sz="1600"/>
        </a:p>
      </dgm:t>
    </dgm:pt>
    <dgm:pt modelId="{F102E695-2D4F-4443-9575-D407BFADB552}" type="pres">
      <dgm:prSet presAssocID="{3761BB15-ECC5-418A-9968-8F90BB1D6356}" presName="linear" presStyleCnt="0">
        <dgm:presLayoutVars>
          <dgm:animLvl val="lvl"/>
          <dgm:resizeHandles val="exact"/>
        </dgm:presLayoutVars>
      </dgm:prSet>
      <dgm:spPr/>
      <dgm:t>
        <a:bodyPr/>
        <a:lstStyle/>
        <a:p>
          <a:endParaRPr lang="pt-PT"/>
        </a:p>
      </dgm:t>
    </dgm:pt>
    <dgm:pt modelId="{1215851D-4075-4CE1-9003-FF93DDD5B8EE}" type="pres">
      <dgm:prSet presAssocID="{C44A7939-DD2F-4FB8-BF99-27946C013320}" presName="parentText" presStyleLbl="node1" presStyleIdx="0" presStyleCnt="5">
        <dgm:presLayoutVars>
          <dgm:chMax val="0"/>
          <dgm:bulletEnabled val="1"/>
        </dgm:presLayoutVars>
      </dgm:prSet>
      <dgm:spPr/>
      <dgm:t>
        <a:bodyPr/>
        <a:lstStyle/>
        <a:p>
          <a:endParaRPr lang="pt-PT"/>
        </a:p>
      </dgm:t>
    </dgm:pt>
    <dgm:pt modelId="{EABF19C6-9B8C-4827-80CD-70D24E20EB93}" type="pres">
      <dgm:prSet presAssocID="{615540E0-0E0A-46A0-9448-E791F25F7B2F}" presName="spacer" presStyleCnt="0"/>
      <dgm:spPr/>
    </dgm:pt>
    <dgm:pt modelId="{D29F8F0E-7054-4CF3-982E-DD3B409008FF}" type="pres">
      <dgm:prSet presAssocID="{6802E938-42FC-47CA-849E-25767725F31D}" presName="parentText" presStyleLbl="node1" presStyleIdx="1" presStyleCnt="5">
        <dgm:presLayoutVars>
          <dgm:chMax val="0"/>
          <dgm:bulletEnabled val="1"/>
        </dgm:presLayoutVars>
      </dgm:prSet>
      <dgm:spPr/>
      <dgm:t>
        <a:bodyPr/>
        <a:lstStyle/>
        <a:p>
          <a:endParaRPr lang="pt-PT"/>
        </a:p>
      </dgm:t>
    </dgm:pt>
    <dgm:pt modelId="{255B0454-8E64-4D57-AA5A-ECA655200B37}" type="pres">
      <dgm:prSet presAssocID="{6035ACE4-9252-437B-87B7-44E3083AE2C8}" presName="spacer" presStyleCnt="0"/>
      <dgm:spPr/>
    </dgm:pt>
    <dgm:pt modelId="{278A83CB-C984-4B39-AD0B-D67566420969}" type="pres">
      <dgm:prSet presAssocID="{8610FE6B-1CA8-454A-A5AD-50E637C64307}" presName="parentText" presStyleLbl="node1" presStyleIdx="2" presStyleCnt="5">
        <dgm:presLayoutVars>
          <dgm:chMax val="0"/>
          <dgm:bulletEnabled val="1"/>
        </dgm:presLayoutVars>
      </dgm:prSet>
      <dgm:spPr/>
      <dgm:t>
        <a:bodyPr/>
        <a:lstStyle/>
        <a:p>
          <a:endParaRPr lang="pt-PT"/>
        </a:p>
      </dgm:t>
    </dgm:pt>
    <dgm:pt modelId="{34B0D0B1-608D-4578-88AB-9CA8C6873FD3}" type="pres">
      <dgm:prSet presAssocID="{63A2D77E-8455-480B-ADF8-9644DDBADE37}" presName="spacer" presStyleCnt="0"/>
      <dgm:spPr/>
    </dgm:pt>
    <dgm:pt modelId="{33699993-945A-4E7F-A636-725D3C1D2852}" type="pres">
      <dgm:prSet presAssocID="{1FBAC27C-8483-42CB-BA72-AE831B3AA908}" presName="parentText" presStyleLbl="node1" presStyleIdx="3" presStyleCnt="5">
        <dgm:presLayoutVars>
          <dgm:chMax val="0"/>
          <dgm:bulletEnabled val="1"/>
        </dgm:presLayoutVars>
      </dgm:prSet>
      <dgm:spPr/>
      <dgm:t>
        <a:bodyPr/>
        <a:lstStyle/>
        <a:p>
          <a:endParaRPr lang="pt-PT"/>
        </a:p>
      </dgm:t>
    </dgm:pt>
    <dgm:pt modelId="{238CDD9F-0452-48BA-84F7-F1D4420FD098}" type="pres">
      <dgm:prSet presAssocID="{4DDCFB6B-632B-49C0-8E95-1F8970DB3A9F}" presName="spacer" presStyleCnt="0"/>
      <dgm:spPr/>
    </dgm:pt>
    <dgm:pt modelId="{AEB24D51-6B61-4DC5-9121-380C73903185}" type="pres">
      <dgm:prSet presAssocID="{6F624CBC-9F81-4813-B88F-D6F20125ACD7}" presName="parentText" presStyleLbl="node1" presStyleIdx="4" presStyleCnt="5">
        <dgm:presLayoutVars>
          <dgm:chMax val="0"/>
          <dgm:bulletEnabled val="1"/>
        </dgm:presLayoutVars>
      </dgm:prSet>
      <dgm:spPr/>
      <dgm:t>
        <a:bodyPr/>
        <a:lstStyle/>
        <a:p>
          <a:endParaRPr lang="pt-PT"/>
        </a:p>
      </dgm:t>
    </dgm:pt>
  </dgm:ptLst>
  <dgm:cxnLst>
    <dgm:cxn modelId="{9ADDD9D9-8BE1-49B0-818D-774F5529B988}" srcId="{3761BB15-ECC5-418A-9968-8F90BB1D6356}" destId="{6802E938-42FC-47CA-849E-25767725F31D}" srcOrd="1" destOrd="0" parTransId="{C1764543-E745-4C24-A78B-334E003E9292}" sibTransId="{6035ACE4-9252-437B-87B7-44E3083AE2C8}"/>
    <dgm:cxn modelId="{66F9D78A-1D09-43F5-B5BB-F9EABCB6A8F5}" type="presOf" srcId="{8610FE6B-1CA8-454A-A5AD-50E637C64307}" destId="{278A83CB-C984-4B39-AD0B-D67566420969}" srcOrd="0" destOrd="0" presId="urn:microsoft.com/office/officeart/2005/8/layout/vList2"/>
    <dgm:cxn modelId="{4C8E768B-3892-4D41-A42A-A80A7453CA89}" srcId="{3761BB15-ECC5-418A-9968-8F90BB1D6356}" destId="{8610FE6B-1CA8-454A-A5AD-50E637C64307}" srcOrd="2" destOrd="0" parTransId="{02324CCA-42B7-460E-BC65-DBDC17E5181D}" sibTransId="{63A2D77E-8455-480B-ADF8-9644DDBADE37}"/>
    <dgm:cxn modelId="{37A0FBD8-AAEA-4B34-8EB0-73C68520EF58}" type="presOf" srcId="{1FBAC27C-8483-42CB-BA72-AE831B3AA908}" destId="{33699993-945A-4E7F-A636-725D3C1D2852}" srcOrd="0" destOrd="0" presId="urn:microsoft.com/office/officeart/2005/8/layout/vList2"/>
    <dgm:cxn modelId="{927292C0-12A7-4022-847B-99F6DCDED647}" type="presOf" srcId="{C44A7939-DD2F-4FB8-BF99-27946C013320}" destId="{1215851D-4075-4CE1-9003-FF93DDD5B8EE}" srcOrd="0" destOrd="0" presId="urn:microsoft.com/office/officeart/2005/8/layout/vList2"/>
    <dgm:cxn modelId="{D9035D0B-886F-48B2-9429-C03A75649B4D}" type="presOf" srcId="{3761BB15-ECC5-418A-9968-8F90BB1D6356}" destId="{F102E695-2D4F-4443-9575-D407BFADB552}" srcOrd="0" destOrd="0" presId="urn:microsoft.com/office/officeart/2005/8/layout/vList2"/>
    <dgm:cxn modelId="{DB2B0CB9-BE46-46C8-A842-CFD75E0E5819}" srcId="{3761BB15-ECC5-418A-9968-8F90BB1D6356}" destId="{6F624CBC-9F81-4813-B88F-D6F20125ACD7}" srcOrd="4" destOrd="0" parTransId="{D62D0D3E-4EE5-4F74-9784-850EF228E1E9}" sibTransId="{2C41A0BC-7937-4601-B2A4-836811F9C9B9}"/>
    <dgm:cxn modelId="{45121A8C-752C-42CA-BF5D-45C3B2FB241D}" type="presOf" srcId="{6F624CBC-9F81-4813-B88F-D6F20125ACD7}" destId="{AEB24D51-6B61-4DC5-9121-380C73903185}" srcOrd="0" destOrd="0" presId="urn:microsoft.com/office/officeart/2005/8/layout/vList2"/>
    <dgm:cxn modelId="{03A6E350-F835-4F16-A037-2119F792302E}" srcId="{3761BB15-ECC5-418A-9968-8F90BB1D6356}" destId="{C44A7939-DD2F-4FB8-BF99-27946C013320}" srcOrd="0" destOrd="0" parTransId="{2CB151D4-9FFB-4CA5-9E56-3A9304EF1F80}" sibTransId="{615540E0-0E0A-46A0-9448-E791F25F7B2F}"/>
    <dgm:cxn modelId="{DBC7DCA2-C504-4032-BC0E-690352130B70}" type="presOf" srcId="{6802E938-42FC-47CA-849E-25767725F31D}" destId="{D29F8F0E-7054-4CF3-982E-DD3B409008FF}" srcOrd="0" destOrd="0" presId="urn:microsoft.com/office/officeart/2005/8/layout/vList2"/>
    <dgm:cxn modelId="{2F7F7A18-C253-4C70-B512-1EA8038431B8}" srcId="{3761BB15-ECC5-418A-9968-8F90BB1D6356}" destId="{1FBAC27C-8483-42CB-BA72-AE831B3AA908}" srcOrd="3" destOrd="0" parTransId="{509DE450-2B96-4F75-8B96-7F0059F823A7}" sibTransId="{4DDCFB6B-632B-49C0-8E95-1F8970DB3A9F}"/>
    <dgm:cxn modelId="{E4952FED-0235-48EF-8377-233721CF91E2}" type="presParOf" srcId="{F102E695-2D4F-4443-9575-D407BFADB552}" destId="{1215851D-4075-4CE1-9003-FF93DDD5B8EE}" srcOrd="0" destOrd="0" presId="urn:microsoft.com/office/officeart/2005/8/layout/vList2"/>
    <dgm:cxn modelId="{D798A2F7-FCF2-450F-AF4E-9767C8B82A43}" type="presParOf" srcId="{F102E695-2D4F-4443-9575-D407BFADB552}" destId="{EABF19C6-9B8C-4827-80CD-70D24E20EB93}" srcOrd="1" destOrd="0" presId="urn:microsoft.com/office/officeart/2005/8/layout/vList2"/>
    <dgm:cxn modelId="{50050431-A46B-43C3-B5ED-E04519C4228A}" type="presParOf" srcId="{F102E695-2D4F-4443-9575-D407BFADB552}" destId="{D29F8F0E-7054-4CF3-982E-DD3B409008FF}" srcOrd="2" destOrd="0" presId="urn:microsoft.com/office/officeart/2005/8/layout/vList2"/>
    <dgm:cxn modelId="{9361CA2E-C1BC-4759-873B-FDD38B2D058A}" type="presParOf" srcId="{F102E695-2D4F-4443-9575-D407BFADB552}" destId="{255B0454-8E64-4D57-AA5A-ECA655200B37}" srcOrd="3" destOrd="0" presId="urn:microsoft.com/office/officeart/2005/8/layout/vList2"/>
    <dgm:cxn modelId="{526DD46E-6331-46BC-A40A-6ED983D9E83F}" type="presParOf" srcId="{F102E695-2D4F-4443-9575-D407BFADB552}" destId="{278A83CB-C984-4B39-AD0B-D67566420969}" srcOrd="4" destOrd="0" presId="urn:microsoft.com/office/officeart/2005/8/layout/vList2"/>
    <dgm:cxn modelId="{103B0B17-8DDC-4B5C-A314-CBCCED656DE2}" type="presParOf" srcId="{F102E695-2D4F-4443-9575-D407BFADB552}" destId="{34B0D0B1-608D-4578-88AB-9CA8C6873FD3}" srcOrd="5" destOrd="0" presId="urn:microsoft.com/office/officeart/2005/8/layout/vList2"/>
    <dgm:cxn modelId="{BD5C888A-7A25-47BE-A505-43D81629601B}" type="presParOf" srcId="{F102E695-2D4F-4443-9575-D407BFADB552}" destId="{33699993-945A-4E7F-A636-725D3C1D2852}" srcOrd="6" destOrd="0" presId="urn:microsoft.com/office/officeart/2005/8/layout/vList2"/>
    <dgm:cxn modelId="{0A06C1BD-0115-4FD8-BD2A-7CA19513AECE}" type="presParOf" srcId="{F102E695-2D4F-4443-9575-D407BFADB552}" destId="{238CDD9F-0452-48BA-84F7-F1D4420FD098}" srcOrd="7" destOrd="0" presId="urn:microsoft.com/office/officeart/2005/8/layout/vList2"/>
    <dgm:cxn modelId="{5AD73F30-DF35-4ED7-80F1-57A5027550FD}" type="presParOf" srcId="{F102E695-2D4F-4443-9575-D407BFADB552}" destId="{AEB24D51-6B61-4DC5-9121-380C73903185}"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556DB3-7652-4987-8E78-299AFE0A3FC4}" type="doc">
      <dgm:prSet loTypeId="urn:microsoft.com/office/officeart/2005/8/layout/pyramid1" loCatId="pyramid" qsTypeId="urn:microsoft.com/office/officeart/2005/8/quickstyle/simple1" qsCatId="simple" csTypeId="urn:microsoft.com/office/officeart/2005/8/colors/accent2_5" csCatId="accent2"/>
      <dgm:spPr/>
      <dgm:t>
        <a:bodyPr/>
        <a:lstStyle/>
        <a:p>
          <a:endParaRPr lang="pt-PT"/>
        </a:p>
      </dgm:t>
    </dgm:pt>
    <dgm:pt modelId="{92056865-BD38-48CD-902B-A21740E76846}">
      <dgm:prSet/>
      <dgm:spPr/>
      <dgm:t>
        <a:bodyPr/>
        <a:lstStyle/>
        <a:p>
          <a:pPr rtl="0"/>
          <a:r>
            <a:rPr lang="pt-PT" dirty="0" smtClean="0"/>
            <a:t>Gestor de topo</a:t>
          </a:r>
          <a:endParaRPr lang="pt-PT" dirty="0"/>
        </a:p>
      </dgm:t>
    </dgm:pt>
    <dgm:pt modelId="{A53CC6CB-EA1B-433F-94E5-1FCCEC4D9FCE}" type="parTrans" cxnId="{D8045FCB-899F-4E85-BFA2-3EAC271C89B6}">
      <dgm:prSet/>
      <dgm:spPr/>
      <dgm:t>
        <a:bodyPr/>
        <a:lstStyle/>
        <a:p>
          <a:endParaRPr lang="pt-PT"/>
        </a:p>
      </dgm:t>
    </dgm:pt>
    <dgm:pt modelId="{0A9C136B-C1D4-4A6B-B949-C195129E90FF}" type="sibTrans" cxnId="{D8045FCB-899F-4E85-BFA2-3EAC271C89B6}">
      <dgm:prSet/>
      <dgm:spPr/>
      <dgm:t>
        <a:bodyPr/>
        <a:lstStyle/>
        <a:p>
          <a:endParaRPr lang="pt-PT"/>
        </a:p>
      </dgm:t>
    </dgm:pt>
    <dgm:pt modelId="{E38E8346-A1C3-452D-BF88-02D3A043BE23}">
      <dgm:prSet/>
      <dgm:spPr/>
      <dgm:t>
        <a:bodyPr/>
        <a:lstStyle/>
        <a:p>
          <a:pPr rtl="0"/>
          <a:r>
            <a:rPr lang="pt-PT" dirty="0" smtClean="0"/>
            <a:t>Gestor Intermédio</a:t>
          </a:r>
          <a:endParaRPr lang="pt-PT" dirty="0"/>
        </a:p>
      </dgm:t>
    </dgm:pt>
    <dgm:pt modelId="{07609CD0-434C-490C-98B0-CB3FA094E852}" type="parTrans" cxnId="{A2C973BE-3CB1-42CE-9BB9-F6239605F8CA}">
      <dgm:prSet/>
      <dgm:spPr/>
      <dgm:t>
        <a:bodyPr/>
        <a:lstStyle/>
        <a:p>
          <a:endParaRPr lang="pt-PT"/>
        </a:p>
      </dgm:t>
    </dgm:pt>
    <dgm:pt modelId="{3861D9AF-E35B-43E9-87E8-C24EEF372800}" type="sibTrans" cxnId="{A2C973BE-3CB1-42CE-9BB9-F6239605F8CA}">
      <dgm:prSet/>
      <dgm:spPr/>
      <dgm:t>
        <a:bodyPr/>
        <a:lstStyle/>
        <a:p>
          <a:endParaRPr lang="pt-PT"/>
        </a:p>
      </dgm:t>
    </dgm:pt>
    <dgm:pt modelId="{CD36FD81-C27C-41E8-A2F6-0DB2595A9B22}">
      <dgm:prSet/>
      <dgm:spPr/>
      <dgm:t>
        <a:bodyPr/>
        <a:lstStyle/>
        <a:p>
          <a:pPr rtl="0"/>
          <a:r>
            <a:rPr lang="pt-PT" dirty="0" smtClean="0"/>
            <a:t>Gestor 1ª linha</a:t>
          </a:r>
          <a:endParaRPr lang="pt-PT" dirty="0"/>
        </a:p>
      </dgm:t>
    </dgm:pt>
    <dgm:pt modelId="{CE96D40B-D474-4839-8F32-4B62952FA5F9}" type="parTrans" cxnId="{09CCC659-2D1A-44E8-8B90-6EBCE57BD0B0}">
      <dgm:prSet/>
      <dgm:spPr/>
      <dgm:t>
        <a:bodyPr/>
        <a:lstStyle/>
        <a:p>
          <a:endParaRPr lang="pt-PT"/>
        </a:p>
      </dgm:t>
    </dgm:pt>
    <dgm:pt modelId="{A7FE7A88-E0C1-4701-9FF6-7098BBE22C90}" type="sibTrans" cxnId="{09CCC659-2D1A-44E8-8B90-6EBCE57BD0B0}">
      <dgm:prSet/>
      <dgm:spPr/>
      <dgm:t>
        <a:bodyPr/>
        <a:lstStyle/>
        <a:p>
          <a:endParaRPr lang="pt-PT"/>
        </a:p>
      </dgm:t>
    </dgm:pt>
    <dgm:pt modelId="{0F66EA45-525D-4C56-AA48-1921DA2DCAAD}">
      <dgm:prSet/>
      <dgm:spPr/>
      <dgm:t>
        <a:bodyPr/>
        <a:lstStyle/>
        <a:p>
          <a:pPr rtl="0"/>
          <a:r>
            <a:rPr lang="pt-PT" dirty="0" smtClean="0"/>
            <a:t>Empregados não gestores</a:t>
          </a:r>
          <a:endParaRPr lang="pt-PT" dirty="0"/>
        </a:p>
      </dgm:t>
    </dgm:pt>
    <dgm:pt modelId="{DD3978B9-F8DB-4439-BC3B-6C0C5F9C7AC3}" type="parTrans" cxnId="{82D1F680-8864-4778-AD38-06F9249B4C3D}">
      <dgm:prSet/>
      <dgm:spPr/>
      <dgm:t>
        <a:bodyPr/>
        <a:lstStyle/>
        <a:p>
          <a:endParaRPr lang="pt-PT"/>
        </a:p>
      </dgm:t>
    </dgm:pt>
    <dgm:pt modelId="{3E4F7BD4-9FEB-49F9-AAAA-0A315A4C340C}" type="sibTrans" cxnId="{82D1F680-8864-4778-AD38-06F9249B4C3D}">
      <dgm:prSet/>
      <dgm:spPr/>
      <dgm:t>
        <a:bodyPr/>
        <a:lstStyle/>
        <a:p>
          <a:endParaRPr lang="pt-PT"/>
        </a:p>
      </dgm:t>
    </dgm:pt>
    <dgm:pt modelId="{C211A610-9CE5-4BC3-B0CF-40D581ACDDCC}" type="pres">
      <dgm:prSet presAssocID="{3F556DB3-7652-4987-8E78-299AFE0A3FC4}" presName="Name0" presStyleCnt="0">
        <dgm:presLayoutVars>
          <dgm:dir/>
          <dgm:animLvl val="lvl"/>
          <dgm:resizeHandles val="exact"/>
        </dgm:presLayoutVars>
      </dgm:prSet>
      <dgm:spPr/>
      <dgm:t>
        <a:bodyPr/>
        <a:lstStyle/>
        <a:p>
          <a:endParaRPr lang="pt-PT"/>
        </a:p>
      </dgm:t>
    </dgm:pt>
    <dgm:pt modelId="{DC574419-FA0E-43DC-AA28-6202924A45FF}" type="pres">
      <dgm:prSet presAssocID="{92056865-BD38-48CD-902B-A21740E76846}" presName="Name8" presStyleCnt="0"/>
      <dgm:spPr/>
    </dgm:pt>
    <dgm:pt modelId="{874D24BE-8722-447F-B686-438BEBA4756E}" type="pres">
      <dgm:prSet presAssocID="{92056865-BD38-48CD-902B-A21740E76846}" presName="level" presStyleLbl="node1" presStyleIdx="0" presStyleCnt="4">
        <dgm:presLayoutVars>
          <dgm:chMax val="1"/>
          <dgm:bulletEnabled val="1"/>
        </dgm:presLayoutVars>
      </dgm:prSet>
      <dgm:spPr/>
      <dgm:t>
        <a:bodyPr/>
        <a:lstStyle/>
        <a:p>
          <a:endParaRPr lang="pt-PT"/>
        </a:p>
      </dgm:t>
    </dgm:pt>
    <dgm:pt modelId="{CD731174-97F1-4181-B933-01A8B3569910}" type="pres">
      <dgm:prSet presAssocID="{92056865-BD38-48CD-902B-A21740E76846}" presName="levelTx" presStyleLbl="revTx" presStyleIdx="0" presStyleCnt="0">
        <dgm:presLayoutVars>
          <dgm:chMax val="1"/>
          <dgm:bulletEnabled val="1"/>
        </dgm:presLayoutVars>
      </dgm:prSet>
      <dgm:spPr/>
      <dgm:t>
        <a:bodyPr/>
        <a:lstStyle/>
        <a:p>
          <a:endParaRPr lang="pt-PT"/>
        </a:p>
      </dgm:t>
    </dgm:pt>
    <dgm:pt modelId="{FDF8293C-DFDB-43B2-8F35-FF6ABC18C889}" type="pres">
      <dgm:prSet presAssocID="{E38E8346-A1C3-452D-BF88-02D3A043BE23}" presName="Name8" presStyleCnt="0"/>
      <dgm:spPr/>
    </dgm:pt>
    <dgm:pt modelId="{3794A832-3F68-4D92-9A69-D594E0A061E4}" type="pres">
      <dgm:prSet presAssocID="{E38E8346-A1C3-452D-BF88-02D3A043BE23}" presName="level" presStyleLbl="node1" presStyleIdx="1" presStyleCnt="4">
        <dgm:presLayoutVars>
          <dgm:chMax val="1"/>
          <dgm:bulletEnabled val="1"/>
        </dgm:presLayoutVars>
      </dgm:prSet>
      <dgm:spPr/>
      <dgm:t>
        <a:bodyPr/>
        <a:lstStyle/>
        <a:p>
          <a:endParaRPr lang="pt-PT"/>
        </a:p>
      </dgm:t>
    </dgm:pt>
    <dgm:pt modelId="{3CE9557B-55B5-429B-AB9C-DEF9680FE7EF}" type="pres">
      <dgm:prSet presAssocID="{E38E8346-A1C3-452D-BF88-02D3A043BE23}" presName="levelTx" presStyleLbl="revTx" presStyleIdx="0" presStyleCnt="0">
        <dgm:presLayoutVars>
          <dgm:chMax val="1"/>
          <dgm:bulletEnabled val="1"/>
        </dgm:presLayoutVars>
      </dgm:prSet>
      <dgm:spPr/>
      <dgm:t>
        <a:bodyPr/>
        <a:lstStyle/>
        <a:p>
          <a:endParaRPr lang="pt-PT"/>
        </a:p>
      </dgm:t>
    </dgm:pt>
    <dgm:pt modelId="{160AB455-8BC6-44CD-91C2-5A241CC07DA7}" type="pres">
      <dgm:prSet presAssocID="{CD36FD81-C27C-41E8-A2F6-0DB2595A9B22}" presName="Name8" presStyleCnt="0"/>
      <dgm:spPr/>
    </dgm:pt>
    <dgm:pt modelId="{C812B876-7EC0-470A-B0C6-30EB2C3069FB}" type="pres">
      <dgm:prSet presAssocID="{CD36FD81-C27C-41E8-A2F6-0DB2595A9B22}" presName="level" presStyleLbl="node1" presStyleIdx="2" presStyleCnt="4">
        <dgm:presLayoutVars>
          <dgm:chMax val="1"/>
          <dgm:bulletEnabled val="1"/>
        </dgm:presLayoutVars>
      </dgm:prSet>
      <dgm:spPr/>
      <dgm:t>
        <a:bodyPr/>
        <a:lstStyle/>
        <a:p>
          <a:endParaRPr lang="pt-PT"/>
        </a:p>
      </dgm:t>
    </dgm:pt>
    <dgm:pt modelId="{FD9D80A1-7ECF-4B9D-AA52-336CCEC99A1C}" type="pres">
      <dgm:prSet presAssocID="{CD36FD81-C27C-41E8-A2F6-0DB2595A9B22}" presName="levelTx" presStyleLbl="revTx" presStyleIdx="0" presStyleCnt="0">
        <dgm:presLayoutVars>
          <dgm:chMax val="1"/>
          <dgm:bulletEnabled val="1"/>
        </dgm:presLayoutVars>
      </dgm:prSet>
      <dgm:spPr/>
      <dgm:t>
        <a:bodyPr/>
        <a:lstStyle/>
        <a:p>
          <a:endParaRPr lang="pt-PT"/>
        </a:p>
      </dgm:t>
    </dgm:pt>
    <dgm:pt modelId="{D6FECD5E-CB62-402D-9D26-50C60584813B}" type="pres">
      <dgm:prSet presAssocID="{0F66EA45-525D-4C56-AA48-1921DA2DCAAD}" presName="Name8" presStyleCnt="0"/>
      <dgm:spPr/>
    </dgm:pt>
    <dgm:pt modelId="{F06C4508-2292-4991-AA33-9C497960BBE9}" type="pres">
      <dgm:prSet presAssocID="{0F66EA45-525D-4C56-AA48-1921DA2DCAAD}" presName="level" presStyleLbl="node1" presStyleIdx="3" presStyleCnt="4">
        <dgm:presLayoutVars>
          <dgm:chMax val="1"/>
          <dgm:bulletEnabled val="1"/>
        </dgm:presLayoutVars>
      </dgm:prSet>
      <dgm:spPr/>
      <dgm:t>
        <a:bodyPr/>
        <a:lstStyle/>
        <a:p>
          <a:endParaRPr lang="pt-PT"/>
        </a:p>
      </dgm:t>
    </dgm:pt>
    <dgm:pt modelId="{A338A65B-7D5F-4597-BFD6-BC968F8FD40F}" type="pres">
      <dgm:prSet presAssocID="{0F66EA45-525D-4C56-AA48-1921DA2DCAAD}" presName="levelTx" presStyleLbl="revTx" presStyleIdx="0" presStyleCnt="0">
        <dgm:presLayoutVars>
          <dgm:chMax val="1"/>
          <dgm:bulletEnabled val="1"/>
        </dgm:presLayoutVars>
      </dgm:prSet>
      <dgm:spPr/>
      <dgm:t>
        <a:bodyPr/>
        <a:lstStyle/>
        <a:p>
          <a:endParaRPr lang="pt-PT"/>
        </a:p>
      </dgm:t>
    </dgm:pt>
  </dgm:ptLst>
  <dgm:cxnLst>
    <dgm:cxn modelId="{82D1F680-8864-4778-AD38-06F9249B4C3D}" srcId="{3F556DB3-7652-4987-8E78-299AFE0A3FC4}" destId="{0F66EA45-525D-4C56-AA48-1921DA2DCAAD}" srcOrd="3" destOrd="0" parTransId="{DD3978B9-F8DB-4439-BC3B-6C0C5F9C7AC3}" sibTransId="{3E4F7BD4-9FEB-49F9-AAAA-0A315A4C340C}"/>
    <dgm:cxn modelId="{A2C973BE-3CB1-42CE-9BB9-F6239605F8CA}" srcId="{3F556DB3-7652-4987-8E78-299AFE0A3FC4}" destId="{E38E8346-A1C3-452D-BF88-02D3A043BE23}" srcOrd="1" destOrd="0" parTransId="{07609CD0-434C-490C-98B0-CB3FA094E852}" sibTransId="{3861D9AF-E35B-43E9-87E8-C24EEF372800}"/>
    <dgm:cxn modelId="{F6901436-5CEB-485E-9D44-EF0B64B5DFA8}" type="presOf" srcId="{CD36FD81-C27C-41E8-A2F6-0DB2595A9B22}" destId="{C812B876-7EC0-470A-B0C6-30EB2C3069FB}" srcOrd="0" destOrd="0" presId="urn:microsoft.com/office/officeart/2005/8/layout/pyramid1"/>
    <dgm:cxn modelId="{09CCC659-2D1A-44E8-8B90-6EBCE57BD0B0}" srcId="{3F556DB3-7652-4987-8E78-299AFE0A3FC4}" destId="{CD36FD81-C27C-41E8-A2F6-0DB2595A9B22}" srcOrd="2" destOrd="0" parTransId="{CE96D40B-D474-4839-8F32-4B62952FA5F9}" sibTransId="{A7FE7A88-E0C1-4701-9FF6-7098BBE22C90}"/>
    <dgm:cxn modelId="{006DD697-1FCE-4B98-974F-C5DA80074A10}" type="presOf" srcId="{E38E8346-A1C3-452D-BF88-02D3A043BE23}" destId="{3CE9557B-55B5-429B-AB9C-DEF9680FE7EF}" srcOrd="1" destOrd="0" presId="urn:microsoft.com/office/officeart/2005/8/layout/pyramid1"/>
    <dgm:cxn modelId="{D45EE1BD-F21E-43AB-A541-B7C22C7C5E05}" type="presOf" srcId="{E38E8346-A1C3-452D-BF88-02D3A043BE23}" destId="{3794A832-3F68-4D92-9A69-D594E0A061E4}" srcOrd="0" destOrd="0" presId="urn:microsoft.com/office/officeart/2005/8/layout/pyramid1"/>
    <dgm:cxn modelId="{D8045FCB-899F-4E85-BFA2-3EAC271C89B6}" srcId="{3F556DB3-7652-4987-8E78-299AFE0A3FC4}" destId="{92056865-BD38-48CD-902B-A21740E76846}" srcOrd="0" destOrd="0" parTransId="{A53CC6CB-EA1B-433F-94E5-1FCCEC4D9FCE}" sibTransId="{0A9C136B-C1D4-4A6B-B949-C195129E90FF}"/>
    <dgm:cxn modelId="{8C94773D-056A-43E4-9EDB-12483A5FC051}" type="presOf" srcId="{3F556DB3-7652-4987-8E78-299AFE0A3FC4}" destId="{C211A610-9CE5-4BC3-B0CF-40D581ACDDCC}" srcOrd="0" destOrd="0" presId="urn:microsoft.com/office/officeart/2005/8/layout/pyramid1"/>
    <dgm:cxn modelId="{27D57B62-D445-4608-89B0-D1EF6EAEDF25}" type="presOf" srcId="{92056865-BD38-48CD-902B-A21740E76846}" destId="{CD731174-97F1-4181-B933-01A8B3569910}" srcOrd="1" destOrd="0" presId="urn:microsoft.com/office/officeart/2005/8/layout/pyramid1"/>
    <dgm:cxn modelId="{0E6CA12D-CA02-465C-ACB7-E90F21656ABD}" type="presOf" srcId="{92056865-BD38-48CD-902B-A21740E76846}" destId="{874D24BE-8722-447F-B686-438BEBA4756E}" srcOrd="0" destOrd="0" presId="urn:microsoft.com/office/officeart/2005/8/layout/pyramid1"/>
    <dgm:cxn modelId="{0A413694-2574-4C62-9CBD-B17DFD08DE4F}" type="presOf" srcId="{0F66EA45-525D-4C56-AA48-1921DA2DCAAD}" destId="{A338A65B-7D5F-4597-BFD6-BC968F8FD40F}" srcOrd="1" destOrd="0" presId="urn:microsoft.com/office/officeart/2005/8/layout/pyramid1"/>
    <dgm:cxn modelId="{FA4F343F-AE46-4352-8A26-745AD6C9B7FC}" type="presOf" srcId="{CD36FD81-C27C-41E8-A2F6-0DB2595A9B22}" destId="{FD9D80A1-7ECF-4B9D-AA52-336CCEC99A1C}" srcOrd="1" destOrd="0" presId="urn:microsoft.com/office/officeart/2005/8/layout/pyramid1"/>
    <dgm:cxn modelId="{8579B587-70A1-44B0-B748-77E6811CEDA7}" type="presOf" srcId="{0F66EA45-525D-4C56-AA48-1921DA2DCAAD}" destId="{F06C4508-2292-4991-AA33-9C497960BBE9}" srcOrd="0" destOrd="0" presId="urn:microsoft.com/office/officeart/2005/8/layout/pyramid1"/>
    <dgm:cxn modelId="{993D3FF7-5529-4702-8A10-DFC389F5FB66}" type="presParOf" srcId="{C211A610-9CE5-4BC3-B0CF-40D581ACDDCC}" destId="{DC574419-FA0E-43DC-AA28-6202924A45FF}" srcOrd="0" destOrd="0" presId="urn:microsoft.com/office/officeart/2005/8/layout/pyramid1"/>
    <dgm:cxn modelId="{79D49858-0E28-43E8-B562-B101C9287609}" type="presParOf" srcId="{DC574419-FA0E-43DC-AA28-6202924A45FF}" destId="{874D24BE-8722-447F-B686-438BEBA4756E}" srcOrd="0" destOrd="0" presId="urn:microsoft.com/office/officeart/2005/8/layout/pyramid1"/>
    <dgm:cxn modelId="{C961FD47-CF88-4B19-BF38-F35B43BC1B33}" type="presParOf" srcId="{DC574419-FA0E-43DC-AA28-6202924A45FF}" destId="{CD731174-97F1-4181-B933-01A8B3569910}" srcOrd="1" destOrd="0" presId="urn:microsoft.com/office/officeart/2005/8/layout/pyramid1"/>
    <dgm:cxn modelId="{EC237BE4-371A-4775-8B36-95DBE351851C}" type="presParOf" srcId="{C211A610-9CE5-4BC3-B0CF-40D581ACDDCC}" destId="{FDF8293C-DFDB-43B2-8F35-FF6ABC18C889}" srcOrd="1" destOrd="0" presId="urn:microsoft.com/office/officeart/2005/8/layout/pyramid1"/>
    <dgm:cxn modelId="{6CA10634-DBD2-40D9-A9E8-F56207D5C5B1}" type="presParOf" srcId="{FDF8293C-DFDB-43B2-8F35-FF6ABC18C889}" destId="{3794A832-3F68-4D92-9A69-D594E0A061E4}" srcOrd="0" destOrd="0" presId="urn:microsoft.com/office/officeart/2005/8/layout/pyramid1"/>
    <dgm:cxn modelId="{7C2ED684-812D-4B50-BABB-2F7E5B9B020A}" type="presParOf" srcId="{FDF8293C-DFDB-43B2-8F35-FF6ABC18C889}" destId="{3CE9557B-55B5-429B-AB9C-DEF9680FE7EF}" srcOrd="1" destOrd="0" presId="urn:microsoft.com/office/officeart/2005/8/layout/pyramid1"/>
    <dgm:cxn modelId="{73B15CD6-B028-42EA-9AA2-9EAF8899EFA6}" type="presParOf" srcId="{C211A610-9CE5-4BC3-B0CF-40D581ACDDCC}" destId="{160AB455-8BC6-44CD-91C2-5A241CC07DA7}" srcOrd="2" destOrd="0" presId="urn:microsoft.com/office/officeart/2005/8/layout/pyramid1"/>
    <dgm:cxn modelId="{759C1074-70AE-499F-81E3-13C5870585FD}" type="presParOf" srcId="{160AB455-8BC6-44CD-91C2-5A241CC07DA7}" destId="{C812B876-7EC0-470A-B0C6-30EB2C3069FB}" srcOrd="0" destOrd="0" presId="urn:microsoft.com/office/officeart/2005/8/layout/pyramid1"/>
    <dgm:cxn modelId="{B5B1FA79-07DB-459F-9C3A-D955161C8DE4}" type="presParOf" srcId="{160AB455-8BC6-44CD-91C2-5A241CC07DA7}" destId="{FD9D80A1-7ECF-4B9D-AA52-336CCEC99A1C}" srcOrd="1" destOrd="0" presId="urn:microsoft.com/office/officeart/2005/8/layout/pyramid1"/>
    <dgm:cxn modelId="{2092151C-F229-4F93-B734-A5B71E01BB4E}" type="presParOf" srcId="{C211A610-9CE5-4BC3-B0CF-40D581ACDDCC}" destId="{D6FECD5E-CB62-402D-9D26-50C60584813B}" srcOrd="3" destOrd="0" presId="urn:microsoft.com/office/officeart/2005/8/layout/pyramid1"/>
    <dgm:cxn modelId="{19B07E44-69B5-48E9-9311-7CAC481B15BC}" type="presParOf" srcId="{D6FECD5E-CB62-402D-9D26-50C60584813B}" destId="{F06C4508-2292-4991-AA33-9C497960BBE9}" srcOrd="0" destOrd="0" presId="urn:microsoft.com/office/officeart/2005/8/layout/pyramid1"/>
    <dgm:cxn modelId="{325A74DE-7FFF-4B5B-A332-040E7ED4C857}" type="presParOf" srcId="{D6FECD5E-CB62-402D-9D26-50C60584813B}" destId="{A338A65B-7D5F-4597-BFD6-BC968F8FD40F}"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882418-87A3-4EBB-BA50-3622C0EC039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t-PT"/>
        </a:p>
      </dgm:t>
    </dgm:pt>
    <dgm:pt modelId="{1AD65938-F918-4247-A51D-7AF1745D67E1}">
      <dgm:prSet/>
      <dgm:spPr/>
      <dgm:t>
        <a:bodyPr/>
        <a:lstStyle/>
        <a:p>
          <a:pPr rtl="0"/>
          <a:r>
            <a:rPr lang="pt-PT" dirty="0" smtClean="0"/>
            <a:t>Indirectamente</a:t>
          </a:r>
          <a:endParaRPr lang="pt-PT" dirty="0"/>
        </a:p>
      </dgm:t>
    </dgm:pt>
    <dgm:pt modelId="{2FE5EED5-66E6-4830-97B7-545602B879A8}" type="parTrans" cxnId="{1759B57D-18DA-4521-BB09-AA943479CEBC}">
      <dgm:prSet/>
      <dgm:spPr/>
      <dgm:t>
        <a:bodyPr/>
        <a:lstStyle/>
        <a:p>
          <a:endParaRPr lang="pt-PT"/>
        </a:p>
      </dgm:t>
    </dgm:pt>
    <dgm:pt modelId="{C6320E03-9C40-42E1-892B-F3A5E21C4641}" type="sibTrans" cxnId="{1759B57D-18DA-4521-BB09-AA943479CEBC}">
      <dgm:prSet/>
      <dgm:spPr/>
      <dgm:t>
        <a:bodyPr/>
        <a:lstStyle/>
        <a:p>
          <a:endParaRPr lang="pt-PT"/>
        </a:p>
      </dgm:t>
    </dgm:pt>
    <dgm:pt modelId="{F34A2ACB-DFED-453D-BC5C-07BD6F1779EF}">
      <dgm:prSet/>
      <dgm:spPr/>
      <dgm:t>
        <a:bodyPr/>
        <a:lstStyle/>
        <a:p>
          <a:r>
            <a:rPr lang="pt-PT" dirty="0" smtClean="0"/>
            <a:t>Capacidade de liderança e  persuasão.</a:t>
          </a:r>
          <a:endParaRPr lang="pt-PT" dirty="0"/>
        </a:p>
      </dgm:t>
    </dgm:pt>
    <dgm:pt modelId="{9146C08B-2694-4430-AD95-3CE1C729F382}" type="parTrans" cxnId="{9E2E2F0A-E16A-43CA-83C5-AC17A1F5E080}">
      <dgm:prSet/>
      <dgm:spPr/>
      <dgm:t>
        <a:bodyPr/>
        <a:lstStyle/>
        <a:p>
          <a:endParaRPr lang="pt-PT"/>
        </a:p>
      </dgm:t>
    </dgm:pt>
    <dgm:pt modelId="{C61AF0F8-A374-45A1-AF5E-94396764479A}" type="sibTrans" cxnId="{9E2E2F0A-E16A-43CA-83C5-AC17A1F5E080}">
      <dgm:prSet/>
      <dgm:spPr/>
      <dgm:t>
        <a:bodyPr/>
        <a:lstStyle/>
        <a:p>
          <a:endParaRPr lang="pt-PT"/>
        </a:p>
      </dgm:t>
    </dgm:pt>
    <dgm:pt modelId="{8607B609-2ECC-4C5C-A638-799AAAD16BAE}">
      <dgm:prSet/>
      <dgm:spPr/>
      <dgm:t>
        <a:bodyPr/>
        <a:lstStyle/>
        <a:p>
          <a:pPr rtl="0"/>
          <a:r>
            <a:rPr lang="pt-PT" dirty="0" smtClean="0"/>
            <a:t>Directamente </a:t>
          </a:r>
          <a:endParaRPr lang="pt-PT" dirty="0"/>
        </a:p>
      </dgm:t>
    </dgm:pt>
    <dgm:pt modelId="{718085D5-9290-4BFB-B41F-F04DD9F1AA9B}" type="sibTrans" cxnId="{B84DB9BF-8F36-43D9-B23C-DACB4C9350D6}">
      <dgm:prSet/>
      <dgm:spPr/>
      <dgm:t>
        <a:bodyPr/>
        <a:lstStyle/>
        <a:p>
          <a:endParaRPr lang="pt-PT"/>
        </a:p>
      </dgm:t>
    </dgm:pt>
    <dgm:pt modelId="{1755425F-5F1B-4FAB-AE53-BAFB780C02C4}" type="parTrans" cxnId="{B84DB9BF-8F36-43D9-B23C-DACB4C9350D6}">
      <dgm:prSet/>
      <dgm:spPr/>
      <dgm:t>
        <a:bodyPr/>
        <a:lstStyle/>
        <a:p>
          <a:endParaRPr lang="pt-PT"/>
        </a:p>
      </dgm:t>
    </dgm:pt>
    <dgm:pt modelId="{F2977B41-25A7-45DF-AE6B-50F316A91FA6}">
      <dgm:prSet/>
      <dgm:spPr/>
      <dgm:t>
        <a:bodyPr/>
        <a:lstStyle/>
        <a:p>
          <a:r>
            <a:rPr lang="pt-PT" dirty="0" smtClean="0"/>
            <a:t>1) Processos de gestão</a:t>
          </a:r>
          <a:endParaRPr lang="pt-PT" dirty="0"/>
        </a:p>
      </dgm:t>
    </dgm:pt>
    <dgm:pt modelId="{203CDCDB-E3BC-45AC-8C26-076C5252AFE9}" type="parTrans" cxnId="{B63AD622-7464-4088-982F-1513E5E27B0C}">
      <dgm:prSet/>
      <dgm:spPr/>
      <dgm:t>
        <a:bodyPr/>
        <a:lstStyle/>
        <a:p>
          <a:endParaRPr lang="pt-PT"/>
        </a:p>
      </dgm:t>
    </dgm:pt>
    <dgm:pt modelId="{9BE911D2-598C-4E41-9A4E-E36F93DAC278}" type="sibTrans" cxnId="{B63AD622-7464-4088-982F-1513E5E27B0C}">
      <dgm:prSet/>
      <dgm:spPr/>
      <dgm:t>
        <a:bodyPr/>
        <a:lstStyle/>
        <a:p>
          <a:endParaRPr lang="pt-PT"/>
        </a:p>
      </dgm:t>
    </dgm:pt>
    <dgm:pt modelId="{599A4BF2-2C35-47A5-8F62-8E6320EACA50}">
      <dgm:prSet/>
      <dgm:spPr/>
      <dgm:t>
        <a:bodyPr/>
        <a:lstStyle/>
        <a:p>
          <a:r>
            <a:rPr lang="pt-PT" dirty="0" smtClean="0"/>
            <a:t>2)Tarefas de gestão</a:t>
          </a:r>
          <a:endParaRPr lang="pt-PT" dirty="0"/>
        </a:p>
      </dgm:t>
    </dgm:pt>
    <dgm:pt modelId="{50DB071B-8AC8-450D-A88B-CDD60312DB7E}" type="parTrans" cxnId="{CE1DFA48-F069-4AE3-B836-92E29193E2C6}">
      <dgm:prSet/>
      <dgm:spPr/>
      <dgm:t>
        <a:bodyPr/>
        <a:lstStyle/>
        <a:p>
          <a:endParaRPr lang="pt-PT"/>
        </a:p>
      </dgm:t>
    </dgm:pt>
    <dgm:pt modelId="{F014A659-C98D-4DBD-B9D3-BA44DC45BE3F}" type="sibTrans" cxnId="{CE1DFA48-F069-4AE3-B836-92E29193E2C6}">
      <dgm:prSet/>
      <dgm:spPr/>
      <dgm:t>
        <a:bodyPr/>
        <a:lstStyle/>
        <a:p>
          <a:endParaRPr lang="pt-PT"/>
        </a:p>
      </dgm:t>
    </dgm:pt>
    <dgm:pt modelId="{C1BB6B4F-959C-4884-9B22-88F5FB795559}">
      <dgm:prSet/>
      <dgm:spPr/>
      <dgm:t>
        <a:bodyPr/>
        <a:lstStyle/>
        <a:p>
          <a:r>
            <a:rPr lang="pt-PT" dirty="0" smtClean="0"/>
            <a:t>3)Moldar o contexto</a:t>
          </a:r>
          <a:endParaRPr lang="pt-PT" dirty="0"/>
        </a:p>
      </dgm:t>
    </dgm:pt>
    <dgm:pt modelId="{C8346BB3-68F2-4FB3-8B3D-EC638626A7FD}" type="parTrans" cxnId="{FE8FA125-46BB-4CC6-ADB1-AD704BA821E4}">
      <dgm:prSet/>
      <dgm:spPr/>
      <dgm:t>
        <a:bodyPr/>
        <a:lstStyle/>
        <a:p>
          <a:endParaRPr lang="pt-PT"/>
        </a:p>
      </dgm:t>
    </dgm:pt>
    <dgm:pt modelId="{AD228AB1-5FB0-447D-9B34-DAA402E807A5}" type="sibTrans" cxnId="{FE8FA125-46BB-4CC6-ADB1-AD704BA821E4}">
      <dgm:prSet/>
      <dgm:spPr/>
      <dgm:t>
        <a:bodyPr/>
        <a:lstStyle/>
        <a:p>
          <a:endParaRPr lang="pt-PT"/>
        </a:p>
      </dgm:t>
    </dgm:pt>
    <dgm:pt modelId="{5405AB25-38D7-4629-BF3C-3B03B6DEEC9B}" type="pres">
      <dgm:prSet presAssocID="{99882418-87A3-4EBB-BA50-3622C0EC039D}" presName="Name0" presStyleCnt="0">
        <dgm:presLayoutVars>
          <dgm:dir/>
          <dgm:animLvl val="lvl"/>
          <dgm:resizeHandles val="exact"/>
        </dgm:presLayoutVars>
      </dgm:prSet>
      <dgm:spPr/>
      <dgm:t>
        <a:bodyPr/>
        <a:lstStyle/>
        <a:p>
          <a:endParaRPr lang="pt-PT"/>
        </a:p>
      </dgm:t>
    </dgm:pt>
    <dgm:pt modelId="{671E0C94-2A04-416B-BAF9-640E1C64CAA8}" type="pres">
      <dgm:prSet presAssocID="{8607B609-2ECC-4C5C-A638-799AAAD16BAE}" presName="composite" presStyleCnt="0"/>
      <dgm:spPr/>
    </dgm:pt>
    <dgm:pt modelId="{B1E737D2-5EB4-424C-A1BA-0F5252DEE309}" type="pres">
      <dgm:prSet presAssocID="{8607B609-2ECC-4C5C-A638-799AAAD16BAE}" presName="parTx" presStyleLbl="alignNode1" presStyleIdx="0" presStyleCnt="2">
        <dgm:presLayoutVars>
          <dgm:chMax val="0"/>
          <dgm:chPref val="0"/>
          <dgm:bulletEnabled val="1"/>
        </dgm:presLayoutVars>
      </dgm:prSet>
      <dgm:spPr/>
      <dgm:t>
        <a:bodyPr/>
        <a:lstStyle/>
        <a:p>
          <a:endParaRPr lang="pt-PT"/>
        </a:p>
      </dgm:t>
    </dgm:pt>
    <dgm:pt modelId="{1C927646-60F6-431C-ACB8-B45B33D61F4E}" type="pres">
      <dgm:prSet presAssocID="{8607B609-2ECC-4C5C-A638-799AAAD16BAE}" presName="desTx" presStyleLbl="alignAccFollowNode1" presStyleIdx="0" presStyleCnt="2">
        <dgm:presLayoutVars>
          <dgm:bulletEnabled val="1"/>
        </dgm:presLayoutVars>
      </dgm:prSet>
      <dgm:spPr/>
      <dgm:t>
        <a:bodyPr/>
        <a:lstStyle/>
        <a:p>
          <a:endParaRPr lang="pt-PT"/>
        </a:p>
      </dgm:t>
    </dgm:pt>
    <dgm:pt modelId="{1693F528-41E6-42DE-B279-7C708ADC88CE}" type="pres">
      <dgm:prSet presAssocID="{718085D5-9290-4BFB-B41F-F04DD9F1AA9B}" presName="space" presStyleCnt="0"/>
      <dgm:spPr/>
    </dgm:pt>
    <dgm:pt modelId="{A715243F-4483-4827-AF97-B918313EA5DA}" type="pres">
      <dgm:prSet presAssocID="{1AD65938-F918-4247-A51D-7AF1745D67E1}" presName="composite" presStyleCnt="0"/>
      <dgm:spPr/>
    </dgm:pt>
    <dgm:pt modelId="{CDB880B4-3C08-4118-B550-3A94445587A6}" type="pres">
      <dgm:prSet presAssocID="{1AD65938-F918-4247-A51D-7AF1745D67E1}" presName="parTx" presStyleLbl="alignNode1" presStyleIdx="1" presStyleCnt="2">
        <dgm:presLayoutVars>
          <dgm:chMax val="0"/>
          <dgm:chPref val="0"/>
          <dgm:bulletEnabled val="1"/>
        </dgm:presLayoutVars>
      </dgm:prSet>
      <dgm:spPr/>
      <dgm:t>
        <a:bodyPr/>
        <a:lstStyle/>
        <a:p>
          <a:endParaRPr lang="pt-PT"/>
        </a:p>
      </dgm:t>
    </dgm:pt>
    <dgm:pt modelId="{16B6F441-B613-4956-AB3C-8A17749F2179}" type="pres">
      <dgm:prSet presAssocID="{1AD65938-F918-4247-A51D-7AF1745D67E1}" presName="desTx" presStyleLbl="alignAccFollowNode1" presStyleIdx="1" presStyleCnt="2">
        <dgm:presLayoutVars>
          <dgm:bulletEnabled val="1"/>
        </dgm:presLayoutVars>
      </dgm:prSet>
      <dgm:spPr/>
      <dgm:t>
        <a:bodyPr/>
        <a:lstStyle/>
        <a:p>
          <a:endParaRPr lang="pt-PT"/>
        </a:p>
      </dgm:t>
    </dgm:pt>
  </dgm:ptLst>
  <dgm:cxnLst>
    <dgm:cxn modelId="{9E2E2F0A-E16A-43CA-83C5-AC17A1F5E080}" srcId="{8607B609-2ECC-4C5C-A638-799AAAD16BAE}" destId="{F34A2ACB-DFED-453D-BC5C-07BD6F1779EF}" srcOrd="0" destOrd="0" parTransId="{9146C08B-2694-4430-AD95-3CE1C729F382}" sibTransId="{C61AF0F8-A374-45A1-AF5E-94396764479A}"/>
    <dgm:cxn modelId="{3BBEDB18-F569-49B0-A570-85568A04B1CF}" type="presOf" srcId="{F34A2ACB-DFED-453D-BC5C-07BD6F1779EF}" destId="{1C927646-60F6-431C-ACB8-B45B33D61F4E}" srcOrd="0" destOrd="0" presId="urn:microsoft.com/office/officeart/2005/8/layout/hList1"/>
    <dgm:cxn modelId="{3C24E8C4-31A6-454B-971C-89AADFC23699}" type="presOf" srcId="{99882418-87A3-4EBB-BA50-3622C0EC039D}" destId="{5405AB25-38D7-4629-BF3C-3B03B6DEEC9B}" srcOrd="0" destOrd="0" presId="urn:microsoft.com/office/officeart/2005/8/layout/hList1"/>
    <dgm:cxn modelId="{EE071CAE-DEF7-4E52-8738-75F0F1BFC5D7}" type="presOf" srcId="{C1BB6B4F-959C-4884-9B22-88F5FB795559}" destId="{16B6F441-B613-4956-AB3C-8A17749F2179}" srcOrd="0" destOrd="2" presId="urn:microsoft.com/office/officeart/2005/8/layout/hList1"/>
    <dgm:cxn modelId="{952001A0-FFC8-4A57-B9E1-5CD0C9484DCB}" type="presOf" srcId="{8607B609-2ECC-4C5C-A638-799AAAD16BAE}" destId="{B1E737D2-5EB4-424C-A1BA-0F5252DEE309}" srcOrd="0" destOrd="0" presId="urn:microsoft.com/office/officeart/2005/8/layout/hList1"/>
    <dgm:cxn modelId="{B84DB9BF-8F36-43D9-B23C-DACB4C9350D6}" srcId="{99882418-87A3-4EBB-BA50-3622C0EC039D}" destId="{8607B609-2ECC-4C5C-A638-799AAAD16BAE}" srcOrd="0" destOrd="0" parTransId="{1755425F-5F1B-4FAB-AE53-BAFB780C02C4}" sibTransId="{718085D5-9290-4BFB-B41F-F04DD9F1AA9B}"/>
    <dgm:cxn modelId="{5294D2D0-2406-42BF-BC74-5BA74B063527}" type="presOf" srcId="{599A4BF2-2C35-47A5-8F62-8E6320EACA50}" destId="{16B6F441-B613-4956-AB3C-8A17749F2179}" srcOrd="0" destOrd="1" presId="urn:microsoft.com/office/officeart/2005/8/layout/hList1"/>
    <dgm:cxn modelId="{B63AD622-7464-4088-982F-1513E5E27B0C}" srcId="{1AD65938-F918-4247-A51D-7AF1745D67E1}" destId="{F2977B41-25A7-45DF-AE6B-50F316A91FA6}" srcOrd="0" destOrd="0" parTransId="{203CDCDB-E3BC-45AC-8C26-076C5252AFE9}" sibTransId="{9BE911D2-598C-4E41-9A4E-E36F93DAC278}"/>
    <dgm:cxn modelId="{FE8FA125-46BB-4CC6-ADB1-AD704BA821E4}" srcId="{1AD65938-F918-4247-A51D-7AF1745D67E1}" destId="{C1BB6B4F-959C-4884-9B22-88F5FB795559}" srcOrd="2" destOrd="0" parTransId="{C8346BB3-68F2-4FB3-8B3D-EC638626A7FD}" sibTransId="{AD228AB1-5FB0-447D-9B34-DAA402E807A5}"/>
    <dgm:cxn modelId="{1759B57D-18DA-4521-BB09-AA943479CEBC}" srcId="{99882418-87A3-4EBB-BA50-3622C0EC039D}" destId="{1AD65938-F918-4247-A51D-7AF1745D67E1}" srcOrd="1" destOrd="0" parTransId="{2FE5EED5-66E6-4830-97B7-545602B879A8}" sibTransId="{C6320E03-9C40-42E1-892B-F3A5E21C4641}"/>
    <dgm:cxn modelId="{4394DDC4-6F54-4C82-8750-66DF162A7B19}" type="presOf" srcId="{F2977B41-25A7-45DF-AE6B-50F316A91FA6}" destId="{16B6F441-B613-4956-AB3C-8A17749F2179}" srcOrd="0" destOrd="0" presId="urn:microsoft.com/office/officeart/2005/8/layout/hList1"/>
    <dgm:cxn modelId="{CE1DFA48-F069-4AE3-B836-92E29193E2C6}" srcId="{1AD65938-F918-4247-A51D-7AF1745D67E1}" destId="{599A4BF2-2C35-47A5-8F62-8E6320EACA50}" srcOrd="1" destOrd="0" parTransId="{50DB071B-8AC8-450D-A88B-CDD60312DB7E}" sibTransId="{F014A659-C98D-4DBD-B9D3-BA44DC45BE3F}"/>
    <dgm:cxn modelId="{9EA37A28-630A-4CC3-8184-521006B806ED}" type="presOf" srcId="{1AD65938-F918-4247-A51D-7AF1745D67E1}" destId="{CDB880B4-3C08-4118-B550-3A94445587A6}" srcOrd="0" destOrd="0" presId="urn:microsoft.com/office/officeart/2005/8/layout/hList1"/>
    <dgm:cxn modelId="{AEBCEDA9-040B-49C4-93A3-D4CF60F0AD13}" type="presParOf" srcId="{5405AB25-38D7-4629-BF3C-3B03B6DEEC9B}" destId="{671E0C94-2A04-416B-BAF9-640E1C64CAA8}" srcOrd="0" destOrd="0" presId="urn:microsoft.com/office/officeart/2005/8/layout/hList1"/>
    <dgm:cxn modelId="{61D7F4D1-9C88-462B-B510-AD131F283669}" type="presParOf" srcId="{671E0C94-2A04-416B-BAF9-640E1C64CAA8}" destId="{B1E737D2-5EB4-424C-A1BA-0F5252DEE309}" srcOrd="0" destOrd="0" presId="urn:microsoft.com/office/officeart/2005/8/layout/hList1"/>
    <dgm:cxn modelId="{775FD34E-2E15-41A1-BC1F-7E75E55945D3}" type="presParOf" srcId="{671E0C94-2A04-416B-BAF9-640E1C64CAA8}" destId="{1C927646-60F6-431C-ACB8-B45B33D61F4E}" srcOrd="1" destOrd="0" presId="urn:microsoft.com/office/officeart/2005/8/layout/hList1"/>
    <dgm:cxn modelId="{D1843448-4B62-4D57-903B-35C782A61B08}" type="presParOf" srcId="{5405AB25-38D7-4629-BF3C-3B03B6DEEC9B}" destId="{1693F528-41E6-42DE-B279-7C708ADC88CE}" srcOrd="1" destOrd="0" presId="urn:microsoft.com/office/officeart/2005/8/layout/hList1"/>
    <dgm:cxn modelId="{FD353AA4-5340-4AEF-B785-4CE97B81005E}" type="presParOf" srcId="{5405AB25-38D7-4629-BF3C-3B03B6DEEC9B}" destId="{A715243F-4483-4827-AF97-B918313EA5DA}" srcOrd="2" destOrd="0" presId="urn:microsoft.com/office/officeart/2005/8/layout/hList1"/>
    <dgm:cxn modelId="{4AB7B2EC-C31D-48BC-AA2F-F0986A549949}" type="presParOf" srcId="{A715243F-4483-4827-AF97-B918313EA5DA}" destId="{CDB880B4-3C08-4118-B550-3A94445587A6}" srcOrd="0" destOrd="0" presId="urn:microsoft.com/office/officeart/2005/8/layout/hList1"/>
    <dgm:cxn modelId="{A4E7970A-6B9C-454F-ACE3-CC10E4A88097}" type="presParOf" srcId="{A715243F-4483-4827-AF97-B918313EA5DA}" destId="{16B6F441-B613-4956-AB3C-8A17749F2179}"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E2DB3A-2538-4935-A163-859F7D22049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t-PT"/>
        </a:p>
      </dgm:t>
    </dgm:pt>
    <dgm:pt modelId="{13D354BA-D032-4C06-B765-E5D1B960D3C3}">
      <dgm:prSet phldrT="[Texto]" custT="1"/>
      <dgm:spPr/>
      <dgm:t>
        <a:bodyPr/>
        <a:lstStyle/>
        <a:p>
          <a:r>
            <a:rPr lang="pt-PT" sz="2400" dirty="0" smtClean="0"/>
            <a:t>Informacional</a:t>
          </a:r>
          <a:endParaRPr lang="pt-PT" sz="2400" dirty="0"/>
        </a:p>
      </dgm:t>
    </dgm:pt>
    <dgm:pt modelId="{B160D186-41D1-44BF-AAA4-7FB5EC421D50}" type="parTrans" cxnId="{76987550-906C-4A5E-BB86-3F15ACDB4F05}">
      <dgm:prSet/>
      <dgm:spPr/>
      <dgm:t>
        <a:bodyPr/>
        <a:lstStyle/>
        <a:p>
          <a:endParaRPr lang="pt-PT"/>
        </a:p>
      </dgm:t>
    </dgm:pt>
    <dgm:pt modelId="{7951DE77-E81A-4A7F-8A8B-F665EF7FA907}" type="sibTrans" cxnId="{76987550-906C-4A5E-BB86-3F15ACDB4F05}">
      <dgm:prSet/>
      <dgm:spPr/>
      <dgm:t>
        <a:bodyPr/>
        <a:lstStyle/>
        <a:p>
          <a:endParaRPr lang="pt-PT"/>
        </a:p>
      </dgm:t>
    </dgm:pt>
    <dgm:pt modelId="{066AFEDE-D552-4984-80AB-F0F8BEAD1D8F}">
      <dgm:prSet phldrT="[Texto]" custT="1"/>
      <dgm:spPr/>
      <dgm:t>
        <a:bodyPr/>
        <a:lstStyle/>
        <a:p>
          <a:r>
            <a:rPr lang="pt-PT" sz="1600" u="sng" dirty="0" smtClean="0"/>
            <a:t>Monitor</a:t>
          </a:r>
          <a:r>
            <a:rPr lang="pt-PT" sz="1600" dirty="0" smtClean="0"/>
            <a:t>: Dá e recebe informação, analisa relatórios e informação</a:t>
          </a:r>
          <a:endParaRPr lang="pt-PT" sz="1600" dirty="0"/>
        </a:p>
      </dgm:t>
    </dgm:pt>
    <dgm:pt modelId="{78DAEE55-4CCC-49D3-BEFD-7C68721F891A}" type="parTrans" cxnId="{759A106E-D3DE-4E7D-AB9D-CDB40ABF9EEE}">
      <dgm:prSet/>
      <dgm:spPr/>
      <dgm:t>
        <a:bodyPr/>
        <a:lstStyle/>
        <a:p>
          <a:endParaRPr lang="pt-PT"/>
        </a:p>
      </dgm:t>
    </dgm:pt>
    <dgm:pt modelId="{860E098F-1FFD-4E4A-A48D-E1DAED56B0F1}" type="sibTrans" cxnId="{759A106E-D3DE-4E7D-AB9D-CDB40ABF9EEE}">
      <dgm:prSet/>
      <dgm:spPr/>
      <dgm:t>
        <a:bodyPr/>
        <a:lstStyle/>
        <a:p>
          <a:endParaRPr lang="pt-PT"/>
        </a:p>
      </dgm:t>
    </dgm:pt>
    <dgm:pt modelId="{7162A937-0EAA-4043-A592-0CA0E08ECC74}">
      <dgm:prSet phldrT="[Texto]" custT="1"/>
      <dgm:spPr/>
      <dgm:t>
        <a:bodyPr/>
        <a:lstStyle/>
        <a:p>
          <a:r>
            <a:rPr lang="pt-PT" sz="2400" dirty="0" smtClean="0"/>
            <a:t>Interpessoal</a:t>
          </a:r>
          <a:endParaRPr lang="pt-PT" sz="2400" dirty="0"/>
        </a:p>
      </dgm:t>
    </dgm:pt>
    <dgm:pt modelId="{C54673BB-147F-404C-B130-E6519840B5F7}" type="parTrans" cxnId="{CDF52317-579F-44C6-A71F-FC427D607D1F}">
      <dgm:prSet/>
      <dgm:spPr/>
      <dgm:t>
        <a:bodyPr/>
        <a:lstStyle/>
        <a:p>
          <a:endParaRPr lang="pt-PT"/>
        </a:p>
      </dgm:t>
    </dgm:pt>
    <dgm:pt modelId="{E75997DF-FDC2-468E-BF8D-9834024CB3E8}" type="sibTrans" cxnId="{CDF52317-579F-44C6-A71F-FC427D607D1F}">
      <dgm:prSet/>
      <dgm:spPr/>
      <dgm:t>
        <a:bodyPr/>
        <a:lstStyle/>
        <a:p>
          <a:endParaRPr lang="pt-PT"/>
        </a:p>
      </dgm:t>
    </dgm:pt>
    <dgm:pt modelId="{5B1859B2-F42B-4342-874F-2FBB716F55D3}">
      <dgm:prSet phldrT="[Texto]" custT="1"/>
      <dgm:spPr/>
      <dgm:t>
        <a:bodyPr/>
        <a:lstStyle/>
        <a:p>
          <a:r>
            <a:rPr lang="pt-PT" sz="1600" u="sng" dirty="0" smtClean="0"/>
            <a:t>Figura</a:t>
          </a:r>
          <a:r>
            <a:rPr lang="pt-PT" sz="1600" dirty="0" smtClean="0"/>
            <a:t>: Participa em cerimónias e deveres simbólicos</a:t>
          </a:r>
          <a:endParaRPr lang="pt-PT" sz="1600" dirty="0"/>
        </a:p>
      </dgm:t>
    </dgm:pt>
    <dgm:pt modelId="{064620B6-E68D-436B-BDAF-4BFAE46E4EB5}" type="parTrans" cxnId="{1FDCBB19-438D-4AD6-8FAD-4C80C4EC8C3C}">
      <dgm:prSet/>
      <dgm:spPr/>
      <dgm:t>
        <a:bodyPr/>
        <a:lstStyle/>
        <a:p>
          <a:endParaRPr lang="pt-PT"/>
        </a:p>
      </dgm:t>
    </dgm:pt>
    <dgm:pt modelId="{8BA2EAB3-EA31-48AB-AF91-50AADB8C42B5}" type="sibTrans" cxnId="{1FDCBB19-438D-4AD6-8FAD-4C80C4EC8C3C}">
      <dgm:prSet/>
      <dgm:spPr/>
      <dgm:t>
        <a:bodyPr/>
        <a:lstStyle/>
        <a:p>
          <a:endParaRPr lang="pt-PT"/>
        </a:p>
      </dgm:t>
    </dgm:pt>
    <dgm:pt modelId="{1A448C8A-22DD-4C11-AC54-327F8DB4385C}">
      <dgm:prSet phldrT="[Texto]" custT="1"/>
      <dgm:spPr/>
      <dgm:t>
        <a:bodyPr/>
        <a:lstStyle/>
        <a:p>
          <a:r>
            <a:rPr lang="pt-PT" sz="1600" u="sng" dirty="0" smtClean="0"/>
            <a:t>Líder</a:t>
          </a:r>
          <a:r>
            <a:rPr lang="pt-PT" sz="1600" dirty="0" smtClean="0"/>
            <a:t>: Motiva, aconselha, influencia, treina </a:t>
          </a:r>
          <a:endParaRPr lang="pt-PT" sz="1600" dirty="0"/>
        </a:p>
      </dgm:t>
    </dgm:pt>
    <dgm:pt modelId="{FF7B54AE-28DF-4B3F-AB1E-77A7F3D0FFA5}" type="parTrans" cxnId="{5C661DD2-0D9F-45F5-A05D-6B9A39AEC355}">
      <dgm:prSet/>
      <dgm:spPr/>
      <dgm:t>
        <a:bodyPr/>
        <a:lstStyle/>
        <a:p>
          <a:endParaRPr lang="pt-PT"/>
        </a:p>
      </dgm:t>
    </dgm:pt>
    <dgm:pt modelId="{48850CF2-669E-4801-AE9D-FE274497D728}" type="sibTrans" cxnId="{5C661DD2-0D9F-45F5-A05D-6B9A39AEC355}">
      <dgm:prSet/>
      <dgm:spPr/>
      <dgm:t>
        <a:bodyPr/>
        <a:lstStyle/>
        <a:p>
          <a:endParaRPr lang="pt-PT"/>
        </a:p>
      </dgm:t>
    </dgm:pt>
    <dgm:pt modelId="{5A4CA69B-EC9B-43E1-BE4F-D2E56D32F680}">
      <dgm:prSet phldrT="[Texto]" custT="1"/>
      <dgm:spPr/>
      <dgm:t>
        <a:bodyPr/>
        <a:lstStyle/>
        <a:p>
          <a:r>
            <a:rPr lang="pt-PT" sz="2400" dirty="0" err="1" smtClean="0"/>
            <a:t>Decisional</a:t>
          </a:r>
          <a:endParaRPr lang="pt-PT" sz="2400" dirty="0"/>
        </a:p>
      </dgm:t>
    </dgm:pt>
    <dgm:pt modelId="{98559726-1BF3-4473-9ACD-C9F0E1299696}" type="parTrans" cxnId="{5B6B9F9A-8F13-4824-ACEC-210FA565ED57}">
      <dgm:prSet/>
      <dgm:spPr/>
      <dgm:t>
        <a:bodyPr/>
        <a:lstStyle/>
        <a:p>
          <a:endParaRPr lang="pt-PT"/>
        </a:p>
      </dgm:t>
    </dgm:pt>
    <dgm:pt modelId="{94B6A444-5809-495C-B0B2-EE4DB50D145A}" type="sibTrans" cxnId="{5B6B9F9A-8F13-4824-ACEC-210FA565ED57}">
      <dgm:prSet/>
      <dgm:spPr/>
      <dgm:t>
        <a:bodyPr/>
        <a:lstStyle/>
        <a:p>
          <a:endParaRPr lang="pt-PT"/>
        </a:p>
      </dgm:t>
    </dgm:pt>
    <dgm:pt modelId="{B8994A7F-CF97-4F6D-92AD-74C58AFABBB8}">
      <dgm:prSet phldrT="[Texto]" custT="1"/>
      <dgm:spPr/>
      <dgm:t>
        <a:bodyPr/>
        <a:lstStyle/>
        <a:p>
          <a:r>
            <a:rPr lang="pt-PT" sz="1500" u="sng" dirty="0" smtClean="0"/>
            <a:t>Empreendedor</a:t>
          </a:r>
          <a:r>
            <a:rPr lang="pt-PT" sz="1500" dirty="0" smtClean="0"/>
            <a:t>: Inicia projectos, identifica áreas de desenvolvimento de negócio </a:t>
          </a:r>
          <a:endParaRPr lang="pt-PT" sz="1500" dirty="0"/>
        </a:p>
      </dgm:t>
    </dgm:pt>
    <dgm:pt modelId="{9E840809-DC59-4B79-92DD-AB50916A7487}" type="parTrans" cxnId="{19B47587-716E-4C3C-A760-D76AED241238}">
      <dgm:prSet/>
      <dgm:spPr/>
      <dgm:t>
        <a:bodyPr/>
        <a:lstStyle/>
        <a:p>
          <a:endParaRPr lang="pt-PT"/>
        </a:p>
      </dgm:t>
    </dgm:pt>
    <dgm:pt modelId="{D72DFCE3-21D3-4C18-92DC-ADBC8AB36647}" type="sibTrans" cxnId="{19B47587-716E-4C3C-A760-D76AED241238}">
      <dgm:prSet/>
      <dgm:spPr/>
      <dgm:t>
        <a:bodyPr/>
        <a:lstStyle/>
        <a:p>
          <a:endParaRPr lang="pt-PT"/>
        </a:p>
      </dgm:t>
    </dgm:pt>
    <dgm:pt modelId="{A612F899-6EE6-4E54-816E-3D2F00D47FF7}">
      <dgm:prSet phldrT="[Texto]" custT="1"/>
      <dgm:spPr/>
      <dgm:t>
        <a:bodyPr/>
        <a:lstStyle/>
        <a:p>
          <a:r>
            <a:rPr lang="pt-PT" sz="1500" u="sng" dirty="0" smtClean="0"/>
            <a:t>Gestor de perturbações</a:t>
          </a:r>
          <a:r>
            <a:rPr lang="pt-PT" sz="1500" dirty="0" smtClean="0"/>
            <a:t>: gere problemas e mudanças inesperadas -acções correctivas/ gestão conflitos</a:t>
          </a:r>
          <a:endParaRPr lang="pt-PT" sz="1500" dirty="0"/>
        </a:p>
      </dgm:t>
    </dgm:pt>
    <dgm:pt modelId="{5DEBD092-415C-480F-90EA-8013378765DD}" type="parTrans" cxnId="{7C6B606C-F015-4A38-83C0-60EBCC6DBDC4}">
      <dgm:prSet/>
      <dgm:spPr/>
      <dgm:t>
        <a:bodyPr/>
        <a:lstStyle/>
        <a:p>
          <a:endParaRPr lang="pt-PT"/>
        </a:p>
      </dgm:t>
    </dgm:pt>
    <dgm:pt modelId="{94AE5170-9748-4101-8F1C-50B49CA084A6}" type="sibTrans" cxnId="{7C6B606C-F015-4A38-83C0-60EBCC6DBDC4}">
      <dgm:prSet/>
      <dgm:spPr/>
      <dgm:t>
        <a:bodyPr/>
        <a:lstStyle/>
        <a:p>
          <a:endParaRPr lang="pt-PT"/>
        </a:p>
      </dgm:t>
    </dgm:pt>
    <dgm:pt modelId="{436ED2E4-6ECC-4FD0-9349-3BA12C4EE179}">
      <dgm:prSet phldrT="[Texto]" custT="1"/>
      <dgm:spPr/>
      <dgm:t>
        <a:bodyPr/>
        <a:lstStyle/>
        <a:p>
          <a:r>
            <a:rPr lang="pt-PT" sz="1600" u="sng" dirty="0" smtClean="0"/>
            <a:t>Porta voz</a:t>
          </a:r>
          <a:r>
            <a:rPr lang="pt-PT" sz="1600" dirty="0" smtClean="0"/>
            <a:t>: Representa a empresa no exterior </a:t>
          </a:r>
          <a:endParaRPr lang="pt-PT" sz="1600" dirty="0"/>
        </a:p>
      </dgm:t>
    </dgm:pt>
    <dgm:pt modelId="{7EBDB7F6-EB2C-445A-B2F2-41FF3A620EAE}" type="parTrans" cxnId="{5E10EB68-D637-4386-89C8-A3CF0E281F4C}">
      <dgm:prSet/>
      <dgm:spPr/>
      <dgm:t>
        <a:bodyPr/>
        <a:lstStyle/>
        <a:p>
          <a:endParaRPr lang="pt-PT"/>
        </a:p>
      </dgm:t>
    </dgm:pt>
    <dgm:pt modelId="{B370B0A6-5CAA-414D-B296-F64495A18DB4}" type="sibTrans" cxnId="{5E10EB68-D637-4386-89C8-A3CF0E281F4C}">
      <dgm:prSet/>
      <dgm:spPr/>
      <dgm:t>
        <a:bodyPr/>
        <a:lstStyle/>
        <a:p>
          <a:endParaRPr lang="pt-PT"/>
        </a:p>
      </dgm:t>
    </dgm:pt>
    <dgm:pt modelId="{51974E57-47F5-4982-A20C-54F4B3959809}">
      <dgm:prSet phldrT="[Texto]" custT="1"/>
      <dgm:spPr/>
      <dgm:t>
        <a:bodyPr/>
        <a:lstStyle/>
        <a:p>
          <a:r>
            <a:rPr lang="pt-PT" sz="1600" u="sng" dirty="0" smtClean="0"/>
            <a:t>Ligação</a:t>
          </a:r>
          <a:r>
            <a:rPr lang="pt-PT" sz="1600" dirty="0" smtClean="0"/>
            <a:t>: Mantém a informação a circular dentro e fora da organização . Troca informação e favores para benefício mútuo.</a:t>
          </a:r>
          <a:endParaRPr lang="pt-PT" sz="1600" dirty="0"/>
        </a:p>
      </dgm:t>
    </dgm:pt>
    <dgm:pt modelId="{310AF899-E718-4A38-A3AD-29DF95479FB5}" type="parTrans" cxnId="{9C91164F-0181-4F58-AC74-619591C4BA9C}">
      <dgm:prSet/>
      <dgm:spPr/>
      <dgm:t>
        <a:bodyPr/>
        <a:lstStyle/>
        <a:p>
          <a:endParaRPr lang="pt-PT"/>
        </a:p>
      </dgm:t>
    </dgm:pt>
    <dgm:pt modelId="{AE4C75EC-5E5F-4B9C-8AB3-1B211ACA844F}" type="sibTrans" cxnId="{9C91164F-0181-4F58-AC74-619591C4BA9C}">
      <dgm:prSet/>
      <dgm:spPr/>
      <dgm:t>
        <a:bodyPr/>
        <a:lstStyle/>
        <a:p>
          <a:endParaRPr lang="pt-PT"/>
        </a:p>
      </dgm:t>
    </dgm:pt>
    <dgm:pt modelId="{290562C6-4C03-48B8-AE4A-669D4B44C059}">
      <dgm:prSet phldrT="[Texto]" custT="1"/>
      <dgm:spPr/>
      <dgm:t>
        <a:bodyPr/>
        <a:lstStyle/>
        <a:p>
          <a:r>
            <a:rPr lang="pt-PT" sz="1500" u="sng" dirty="0" err="1" smtClean="0"/>
            <a:t>Alocador</a:t>
          </a:r>
          <a:r>
            <a:rPr lang="pt-PT" sz="1500" u="sng" dirty="0" smtClean="0"/>
            <a:t> de recursos</a:t>
          </a:r>
          <a:r>
            <a:rPr lang="pt-PT" sz="1500" dirty="0" smtClean="0"/>
            <a:t>: distribui recursos; estabelece prioridades </a:t>
          </a:r>
          <a:endParaRPr lang="pt-PT" sz="1500" dirty="0"/>
        </a:p>
      </dgm:t>
    </dgm:pt>
    <dgm:pt modelId="{E02A9A15-8945-407C-B0C3-FA41F8C30B2A}" type="parTrans" cxnId="{DBBF9D26-D239-4832-AD20-AE42197F35EC}">
      <dgm:prSet/>
      <dgm:spPr/>
      <dgm:t>
        <a:bodyPr/>
        <a:lstStyle/>
        <a:p>
          <a:endParaRPr lang="pt-PT"/>
        </a:p>
      </dgm:t>
    </dgm:pt>
    <dgm:pt modelId="{2496EFE1-D82B-47E3-9AE6-8B199D575547}" type="sibTrans" cxnId="{DBBF9D26-D239-4832-AD20-AE42197F35EC}">
      <dgm:prSet/>
      <dgm:spPr/>
      <dgm:t>
        <a:bodyPr/>
        <a:lstStyle/>
        <a:p>
          <a:endParaRPr lang="pt-PT"/>
        </a:p>
      </dgm:t>
    </dgm:pt>
    <dgm:pt modelId="{C5EE0C68-C555-455A-8B70-7243F7003846}">
      <dgm:prSet phldrT="[Texto]" custT="1"/>
      <dgm:spPr/>
      <dgm:t>
        <a:bodyPr/>
        <a:lstStyle/>
        <a:p>
          <a:r>
            <a:rPr lang="pt-PT" sz="1600" u="sng" dirty="0" smtClean="0"/>
            <a:t>Disseminador</a:t>
          </a:r>
          <a:r>
            <a:rPr lang="pt-PT" sz="1600" dirty="0" smtClean="0"/>
            <a:t>: Partilha informação</a:t>
          </a:r>
          <a:endParaRPr lang="pt-PT" sz="1600" dirty="0"/>
        </a:p>
      </dgm:t>
    </dgm:pt>
    <dgm:pt modelId="{7835FD72-FFCE-4745-A0E3-CFFDB0087763}" type="parTrans" cxnId="{8E2D9267-AA4B-48FB-BACB-AB4EF8F30F43}">
      <dgm:prSet/>
      <dgm:spPr/>
      <dgm:t>
        <a:bodyPr/>
        <a:lstStyle/>
        <a:p>
          <a:endParaRPr lang="pt-PT"/>
        </a:p>
      </dgm:t>
    </dgm:pt>
    <dgm:pt modelId="{15B02CCE-FFEE-406F-8563-6466AADC785A}" type="sibTrans" cxnId="{8E2D9267-AA4B-48FB-BACB-AB4EF8F30F43}">
      <dgm:prSet/>
      <dgm:spPr/>
      <dgm:t>
        <a:bodyPr/>
        <a:lstStyle/>
        <a:p>
          <a:endParaRPr lang="pt-PT"/>
        </a:p>
      </dgm:t>
    </dgm:pt>
    <dgm:pt modelId="{850D5396-078E-475B-A7A3-F7A1F578A0A8}">
      <dgm:prSet phldrT="[Texto]" custT="1"/>
      <dgm:spPr/>
      <dgm:t>
        <a:bodyPr/>
        <a:lstStyle/>
        <a:p>
          <a:r>
            <a:rPr lang="pt-PT" sz="1500" u="sng" dirty="0" smtClean="0"/>
            <a:t>Negociador</a:t>
          </a:r>
          <a:r>
            <a:rPr lang="pt-PT" sz="1500" dirty="0" smtClean="0"/>
            <a:t>: Representa a empresa em negociações externas </a:t>
          </a:r>
          <a:endParaRPr lang="pt-PT" sz="1500" dirty="0"/>
        </a:p>
      </dgm:t>
    </dgm:pt>
    <dgm:pt modelId="{25BFBB99-4591-4677-B31C-658FF3F84EDC}" type="parTrans" cxnId="{6183E103-809D-4C90-A67B-328E0408950E}">
      <dgm:prSet/>
      <dgm:spPr/>
      <dgm:t>
        <a:bodyPr/>
        <a:lstStyle/>
        <a:p>
          <a:endParaRPr lang="pt-PT"/>
        </a:p>
      </dgm:t>
    </dgm:pt>
    <dgm:pt modelId="{07E7255D-736B-43E2-8107-91747BCECB6E}" type="sibTrans" cxnId="{6183E103-809D-4C90-A67B-328E0408950E}">
      <dgm:prSet/>
      <dgm:spPr/>
      <dgm:t>
        <a:bodyPr/>
        <a:lstStyle/>
        <a:p>
          <a:endParaRPr lang="pt-PT"/>
        </a:p>
      </dgm:t>
    </dgm:pt>
    <dgm:pt modelId="{C310AA49-0FDB-4073-953E-403C4EBFAF49}" type="pres">
      <dgm:prSet presAssocID="{EDE2DB3A-2538-4935-A163-859F7D22049D}" presName="Name0" presStyleCnt="0">
        <dgm:presLayoutVars>
          <dgm:dir/>
          <dgm:animLvl val="lvl"/>
          <dgm:resizeHandles val="exact"/>
        </dgm:presLayoutVars>
      </dgm:prSet>
      <dgm:spPr/>
      <dgm:t>
        <a:bodyPr/>
        <a:lstStyle/>
        <a:p>
          <a:endParaRPr lang="pt-PT"/>
        </a:p>
      </dgm:t>
    </dgm:pt>
    <dgm:pt modelId="{8EC0ECA9-AAEE-4BD5-B41C-7B8BA0026749}" type="pres">
      <dgm:prSet presAssocID="{13D354BA-D032-4C06-B765-E5D1B960D3C3}" presName="linNode" presStyleCnt="0"/>
      <dgm:spPr/>
    </dgm:pt>
    <dgm:pt modelId="{32FFBF70-C7D1-429F-A6DD-E5FC7DAF5544}" type="pres">
      <dgm:prSet presAssocID="{13D354BA-D032-4C06-B765-E5D1B960D3C3}" presName="parentText" presStyleLbl="node1" presStyleIdx="0" presStyleCnt="3" custScaleX="65645">
        <dgm:presLayoutVars>
          <dgm:chMax val="1"/>
          <dgm:bulletEnabled val="1"/>
        </dgm:presLayoutVars>
      </dgm:prSet>
      <dgm:spPr/>
      <dgm:t>
        <a:bodyPr/>
        <a:lstStyle/>
        <a:p>
          <a:endParaRPr lang="pt-PT"/>
        </a:p>
      </dgm:t>
    </dgm:pt>
    <dgm:pt modelId="{4BF48A67-C950-4B82-BA38-67BBBD5BF188}" type="pres">
      <dgm:prSet presAssocID="{13D354BA-D032-4C06-B765-E5D1B960D3C3}" presName="descendantText" presStyleLbl="alignAccFollowNode1" presStyleIdx="0" presStyleCnt="3" custScaleX="119461">
        <dgm:presLayoutVars>
          <dgm:bulletEnabled val="1"/>
        </dgm:presLayoutVars>
      </dgm:prSet>
      <dgm:spPr/>
      <dgm:t>
        <a:bodyPr/>
        <a:lstStyle/>
        <a:p>
          <a:endParaRPr lang="pt-PT"/>
        </a:p>
      </dgm:t>
    </dgm:pt>
    <dgm:pt modelId="{F900EA00-3233-433A-A6B3-F88CE96785ED}" type="pres">
      <dgm:prSet presAssocID="{7951DE77-E81A-4A7F-8A8B-F665EF7FA907}" presName="sp" presStyleCnt="0"/>
      <dgm:spPr/>
    </dgm:pt>
    <dgm:pt modelId="{7CA2EC5E-8C85-46F8-A661-36B202016221}" type="pres">
      <dgm:prSet presAssocID="{7162A937-0EAA-4043-A592-0CA0E08ECC74}" presName="linNode" presStyleCnt="0"/>
      <dgm:spPr/>
    </dgm:pt>
    <dgm:pt modelId="{0D8403CA-D17B-44B4-8D13-AE26FDE31017}" type="pres">
      <dgm:prSet presAssocID="{7162A937-0EAA-4043-A592-0CA0E08ECC74}" presName="parentText" presStyleLbl="node1" presStyleIdx="1" presStyleCnt="3" custScaleX="69367">
        <dgm:presLayoutVars>
          <dgm:chMax val="1"/>
          <dgm:bulletEnabled val="1"/>
        </dgm:presLayoutVars>
      </dgm:prSet>
      <dgm:spPr/>
      <dgm:t>
        <a:bodyPr/>
        <a:lstStyle/>
        <a:p>
          <a:endParaRPr lang="pt-PT"/>
        </a:p>
      </dgm:t>
    </dgm:pt>
    <dgm:pt modelId="{63BCFFB1-7A36-41A5-B4E1-BD9746E677A2}" type="pres">
      <dgm:prSet presAssocID="{7162A937-0EAA-4043-A592-0CA0E08ECC74}" presName="descendantText" presStyleLbl="alignAccFollowNode1" presStyleIdx="1" presStyleCnt="3" custScaleX="122850">
        <dgm:presLayoutVars>
          <dgm:bulletEnabled val="1"/>
        </dgm:presLayoutVars>
      </dgm:prSet>
      <dgm:spPr/>
      <dgm:t>
        <a:bodyPr/>
        <a:lstStyle/>
        <a:p>
          <a:endParaRPr lang="pt-PT"/>
        </a:p>
      </dgm:t>
    </dgm:pt>
    <dgm:pt modelId="{88FBC13C-487D-4EE9-AD3A-0E8BD6E52A57}" type="pres">
      <dgm:prSet presAssocID="{E75997DF-FDC2-468E-BF8D-9834024CB3E8}" presName="sp" presStyleCnt="0"/>
      <dgm:spPr/>
    </dgm:pt>
    <dgm:pt modelId="{6E89B161-AA61-4410-A623-107CD5755E15}" type="pres">
      <dgm:prSet presAssocID="{5A4CA69B-EC9B-43E1-BE4F-D2E56D32F680}" presName="linNode" presStyleCnt="0"/>
      <dgm:spPr/>
    </dgm:pt>
    <dgm:pt modelId="{7610F540-296C-4DEB-86D5-280BA3471BD2}" type="pres">
      <dgm:prSet presAssocID="{5A4CA69B-EC9B-43E1-BE4F-D2E56D32F680}" presName="parentText" presStyleLbl="node1" presStyleIdx="2" presStyleCnt="3" custScaleX="70835">
        <dgm:presLayoutVars>
          <dgm:chMax val="1"/>
          <dgm:bulletEnabled val="1"/>
        </dgm:presLayoutVars>
      </dgm:prSet>
      <dgm:spPr/>
      <dgm:t>
        <a:bodyPr/>
        <a:lstStyle/>
        <a:p>
          <a:endParaRPr lang="pt-PT"/>
        </a:p>
      </dgm:t>
    </dgm:pt>
    <dgm:pt modelId="{61B4B050-1CF2-411C-BF9F-946246BFAEFE}" type="pres">
      <dgm:prSet presAssocID="{5A4CA69B-EC9B-43E1-BE4F-D2E56D32F680}" presName="descendantText" presStyleLbl="alignAccFollowNode1" presStyleIdx="2" presStyleCnt="3" custScaleX="126114" custScaleY="129448">
        <dgm:presLayoutVars>
          <dgm:bulletEnabled val="1"/>
        </dgm:presLayoutVars>
      </dgm:prSet>
      <dgm:spPr/>
      <dgm:t>
        <a:bodyPr/>
        <a:lstStyle/>
        <a:p>
          <a:endParaRPr lang="pt-PT"/>
        </a:p>
      </dgm:t>
    </dgm:pt>
  </dgm:ptLst>
  <dgm:cxnLst>
    <dgm:cxn modelId="{59536AA3-6783-4861-97E3-5190A6B1F0DE}" type="presOf" srcId="{5B1859B2-F42B-4342-874F-2FBB716F55D3}" destId="{63BCFFB1-7A36-41A5-B4E1-BD9746E677A2}" srcOrd="0" destOrd="0" presId="urn:microsoft.com/office/officeart/2005/8/layout/vList5"/>
    <dgm:cxn modelId="{5B6B9F9A-8F13-4824-ACEC-210FA565ED57}" srcId="{EDE2DB3A-2538-4935-A163-859F7D22049D}" destId="{5A4CA69B-EC9B-43E1-BE4F-D2E56D32F680}" srcOrd="2" destOrd="0" parTransId="{98559726-1BF3-4473-9ACD-C9F0E1299696}" sibTransId="{94B6A444-5809-495C-B0B2-EE4DB50D145A}"/>
    <dgm:cxn modelId="{58C7945B-2D7F-4A38-BFD9-439B806CAF25}" type="presOf" srcId="{5A4CA69B-EC9B-43E1-BE4F-D2E56D32F680}" destId="{7610F540-296C-4DEB-86D5-280BA3471BD2}" srcOrd="0" destOrd="0" presId="urn:microsoft.com/office/officeart/2005/8/layout/vList5"/>
    <dgm:cxn modelId="{08CAEA33-7504-43C8-A4D5-A8FFC93A347A}" type="presOf" srcId="{51974E57-47F5-4982-A20C-54F4B3959809}" destId="{63BCFFB1-7A36-41A5-B4E1-BD9746E677A2}" srcOrd="0" destOrd="2" presId="urn:microsoft.com/office/officeart/2005/8/layout/vList5"/>
    <dgm:cxn modelId="{8BE38292-2FDF-4070-9A7B-B00A34A6C531}" type="presOf" srcId="{7162A937-0EAA-4043-A592-0CA0E08ECC74}" destId="{0D8403CA-D17B-44B4-8D13-AE26FDE31017}" srcOrd="0" destOrd="0" presId="urn:microsoft.com/office/officeart/2005/8/layout/vList5"/>
    <dgm:cxn modelId="{7591916A-EB86-4F2B-BB86-D84257B702FA}" type="presOf" srcId="{B8994A7F-CF97-4F6D-92AD-74C58AFABBB8}" destId="{61B4B050-1CF2-411C-BF9F-946246BFAEFE}" srcOrd="0" destOrd="0" presId="urn:microsoft.com/office/officeart/2005/8/layout/vList5"/>
    <dgm:cxn modelId="{76987550-906C-4A5E-BB86-3F15ACDB4F05}" srcId="{EDE2DB3A-2538-4935-A163-859F7D22049D}" destId="{13D354BA-D032-4C06-B765-E5D1B960D3C3}" srcOrd="0" destOrd="0" parTransId="{B160D186-41D1-44BF-AAA4-7FB5EC421D50}" sibTransId="{7951DE77-E81A-4A7F-8A8B-F665EF7FA907}"/>
    <dgm:cxn modelId="{8E2D9267-AA4B-48FB-BACB-AB4EF8F30F43}" srcId="{13D354BA-D032-4C06-B765-E5D1B960D3C3}" destId="{C5EE0C68-C555-455A-8B70-7243F7003846}" srcOrd="1" destOrd="0" parTransId="{7835FD72-FFCE-4745-A0E3-CFFDB0087763}" sibTransId="{15B02CCE-FFEE-406F-8563-6466AADC785A}"/>
    <dgm:cxn modelId="{6183E103-809D-4C90-A67B-328E0408950E}" srcId="{5A4CA69B-EC9B-43E1-BE4F-D2E56D32F680}" destId="{850D5396-078E-475B-A7A3-F7A1F578A0A8}" srcOrd="3" destOrd="0" parTransId="{25BFBB99-4591-4677-B31C-658FF3F84EDC}" sibTransId="{07E7255D-736B-43E2-8107-91747BCECB6E}"/>
    <dgm:cxn modelId="{94EC29CE-8215-485C-BF0D-1169C8CF67CA}" type="presOf" srcId="{C5EE0C68-C555-455A-8B70-7243F7003846}" destId="{4BF48A67-C950-4B82-BA38-67BBBD5BF188}" srcOrd="0" destOrd="1" presId="urn:microsoft.com/office/officeart/2005/8/layout/vList5"/>
    <dgm:cxn modelId="{7C6B606C-F015-4A38-83C0-60EBCC6DBDC4}" srcId="{5A4CA69B-EC9B-43E1-BE4F-D2E56D32F680}" destId="{A612F899-6EE6-4E54-816E-3D2F00D47FF7}" srcOrd="1" destOrd="0" parTransId="{5DEBD092-415C-480F-90EA-8013378765DD}" sibTransId="{94AE5170-9748-4101-8F1C-50B49CA084A6}"/>
    <dgm:cxn modelId="{B08B5DCF-9330-44E6-8D10-14CCE7D99035}" type="presOf" srcId="{13D354BA-D032-4C06-B765-E5D1B960D3C3}" destId="{32FFBF70-C7D1-429F-A6DD-E5FC7DAF5544}" srcOrd="0" destOrd="0" presId="urn:microsoft.com/office/officeart/2005/8/layout/vList5"/>
    <dgm:cxn modelId="{59184DE1-15CB-422E-8425-EB3FFBC8209F}" type="presOf" srcId="{EDE2DB3A-2538-4935-A163-859F7D22049D}" destId="{C310AA49-0FDB-4073-953E-403C4EBFAF49}" srcOrd="0" destOrd="0" presId="urn:microsoft.com/office/officeart/2005/8/layout/vList5"/>
    <dgm:cxn modelId="{DBBF9D26-D239-4832-AD20-AE42197F35EC}" srcId="{5A4CA69B-EC9B-43E1-BE4F-D2E56D32F680}" destId="{290562C6-4C03-48B8-AE4A-669D4B44C059}" srcOrd="2" destOrd="0" parTransId="{E02A9A15-8945-407C-B0C3-FA41F8C30B2A}" sibTransId="{2496EFE1-D82B-47E3-9AE6-8B199D575547}"/>
    <dgm:cxn modelId="{5E10EB68-D637-4386-89C8-A3CF0E281F4C}" srcId="{13D354BA-D032-4C06-B765-E5D1B960D3C3}" destId="{436ED2E4-6ECC-4FD0-9349-3BA12C4EE179}" srcOrd="2" destOrd="0" parTransId="{7EBDB7F6-EB2C-445A-B2F2-41FF3A620EAE}" sibTransId="{B370B0A6-5CAA-414D-B296-F64495A18DB4}"/>
    <dgm:cxn modelId="{88D66431-AA57-49CF-8EC1-A8D1A643D4DB}" type="presOf" srcId="{066AFEDE-D552-4984-80AB-F0F8BEAD1D8F}" destId="{4BF48A67-C950-4B82-BA38-67BBBD5BF188}" srcOrd="0" destOrd="0" presId="urn:microsoft.com/office/officeart/2005/8/layout/vList5"/>
    <dgm:cxn modelId="{19B47587-716E-4C3C-A760-D76AED241238}" srcId="{5A4CA69B-EC9B-43E1-BE4F-D2E56D32F680}" destId="{B8994A7F-CF97-4F6D-92AD-74C58AFABBB8}" srcOrd="0" destOrd="0" parTransId="{9E840809-DC59-4B79-92DD-AB50916A7487}" sibTransId="{D72DFCE3-21D3-4C18-92DC-ADBC8AB36647}"/>
    <dgm:cxn modelId="{CDF52317-579F-44C6-A71F-FC427D607D1F}" srcId="{EDE2DB3A-2538-4935-A163-859F7D22049D}" destId="{7162A937-0EAA-4043-A592-0CA0E08ECC74}" srcOrd="1" destOrd="0" parTransId="{C54673BB-147F-404C-B130-E6519840B5F7}" sibTransId="{E75997DF-FDC2-468E-BF8D-9834024CB3E8}"/>
    <dgm:cxn modelId="{06FD9407-2B52-4CDD-8E54-2B147BD28DE1}" type="presOf" srcId="{1A448C8A-22DD-4C11-AC54-327F8DB4385C}" destId="{63BCFFB1-7A36-41A5-B4E1-BD9746E677A2}" srcOrd="0" destOrd="1" presId="urn:microsoft.com/office/officeart/2005/8/layout/vList5"/>
    <dgm:cxn modelId="{9C91164F-0181-4F58-AC74-619591C4BA9C}" srcId="{7162A937-0EAA-4043-A592-0CA0E08ECC74}" destId="{51974E57-47F5-4982-A20C-54F4B3959809}" srcOrd="2" destOrd="0" parTransId="{310AF899-E718-4A38-A3AD-29DF95479FB5}" sibTransId="{AE4C75EC-5E5F-4B9C-8AB3-1B211ACA844F}"/>
    <dgm:cxn modelId="{908B3C00-819A-4CD3-A820-6BF8D9DCDF75}" type="presOf" srcId="{A612F899-6EE6-4E54-816E-3D2F00D47FF7}" destId="{61B4B050-1CF2-411C-BF9F-946246BFAEFE}" srcOrd="0" destOrd="1" presId="urn:microsoft.com/office/officeart/2005/8/layout/vList5"/>
    <dgm:cxn modelId="{F81F7B65-F883-40E8-9295-4A6FF25A65A2}" type="presOf" srcId="{290562C6-4C03-48B8-AE4A-669D4B44C059}" destId="{61B4B050-1CF2-411C-BF9F-946246BFAEFE}" srcOrd="0" destOrd="2" presId="urn:microsoft.com/office/officeart/2005/8/layout/vList5"/>
    <dgm:cxn modelId="{759A106E-D3DE-4E7D-AB9D-CDB40ABF9EEE}" srcId="{13D354BA-D032-4C06-B765-E5D1B960D3C3}" destId="{066AFEDE-D552-4984-80AB-F0F8BEAD1D8F}" srcOrd="0" destOrd="0" parTransId="{78DAEE55-4CCC-49D3-BEFD-7C68721F891A}" sibTransId="{860E098F-1FFD-4E4A-A48D-E1DAED56B0F1}"/>
    <dgm:cxn modelId="{5C661DD2-0D9F-45F5-A05D-6B9A39AEC355}" srcId="{7162A937-0EAA-4043-A592-0CA0E08ECC74}" destId="{1A448C8A-22DD-4C11-AC54-327F8DB4385C}" srcOrd="1" destOrd="0" parTransId="{FF7B54AE-28DF-4B3F-AB1E-77A7F3D0FFA5}" sibTransId="{48850CF2-669E-4801-AE9D-FE274497D728}"/>
    <dgm:cxn modelId="{775F9AD5-9000-4889-9EE9-4CCF30FC7B95}" type="presOf" srcId="{436ED2E4-6ECC-4FD0-9349-3BA12C4EE179}" destId="{4BF48A67-C950-4B82-BA38-67BBBD5BF188}" srcOrd="0" destOrd="2" presId="urn:microsoft.com/office/officeart/2005/8/layout/vList5"/>
    <dgm:cxn modelId="{1FDCBB19-438D-4AD6-8FAD-4C80C4EC8C3C}" srcId="{7162A937-0EAA-4043-A592-0CA0E08ECC74}" destId="{5B1859B2-F42B-4342-874F-2FBB716F55D3}" srcOrd="0" destOrd="0" parTransId="{064620B6-E68D-436B-BDAF-4BFAE46E4EB5}" sibTransId="{8BA2EAB3-EA31-48AB-AF91-50AADB8C42B5}"/>
    <dgm:cxn modelId="{AF889CA0-9329-40F3-92C6-371F89D1E307}" type="presOf" srcId="{850D5396-078E-475B-A7A3-F7A1F578A0A8}" destId="{61B4B050-1CF2-411C-BF9F-946246BFAEFE}" srcOrd="0" destOrd="3" presId="urn:microsoft.com/office/officeart/2005/8/layout/vList5"/>
    <dgm:cxn modelId="{2ECBB009-025E-495C-BFD0-7452D47CFCF5}" type="presParOf" srcId="{C310AA49-0FDB-4073-953E-403C4EBFAF49}" destId="{8EC0ECA9-AAEE-4BD5-B41C-7B8BA0026749}" srcOrd="0" destOrd="0" presId="urn:microsoft.com/office/officeart/2005/8/layout/vList5"/>
    <dgm:cxn modelId="{F0DD3276-BE82-4895-A46A-D3C90D3908B9}" type="presParOf" srcId="{8EC0ECA9-AAEE-4BD5-B41C-7B8BA0026749}" destId="{32FFBF70-C7D1-429F-A6DD-E5FC7DAF5544}" srcOrd="0" destOrd="0" presId="urn:microsoft.com/office/officeart/2005/8/layout/vList5"/>
    <dgm:cxn modelId="{6DC38D93-B890-4CAC-A5D6-7F049BF5DC83}" type="presParOf" srcId="{8EC0ECA9-AAEE-4BD5-B41C-7B8BA0026749}" destId="{4BF48A67-C950-4B82-BA38-67BBBD5BF188}" srcOrd="1" destOrd="0" presId="urn:microsoft.com/office/officeart/2005/8/layout/vList5"/>
    <dgm:cxn modelId="{758ABE27-E88A-424A-8A39-698ABDAA2748}" type="presParOf" srcId="{C310AA49-0FDB-4073-953E-403C4EBFAF49}" destId="{F900EA00-3233-433A-A6B3-F88CE96785ED}" srcOrd="1" destOrd="0" presId="urn:microsoft.com/office/officeart/2005/8/layout/vList5"/>
    <dgm:cxn modelId="{93D6BD42-C32E-49A2-A528-33799EB2B1F9}" type="presParOf" srcId="{C310AA49-0FDB-4073-953E-403C4EBFAF49}" destId="{7CA2EC5E-8C85-46F8-A661-36B202016221}" srcOrd="2" destOrd="0" presId="urn:microsoft.com/office/officeart/2005/8/layout/vList5"/>
    <dgm:cxn modelId="{19386A9C-159B-48D8-9177-C70121198CB7}" type="presParOf" srcId="{7CA2EC5E-8C85-46F8-A661-36B202016221}" destId="{0D8403CA-D17B-44B4-8D13-AE26FDE31017}" srcOrd="0" destOrd="0" presId="urn:microsoft.com/office/officeart/2005/8/layout/vList5"/>
    <dgm:cxn modelId="{0F5B6B16-8DE3-42FB-A4AE-792B3A88B182}" type="presParOf" srcId="{7CA2EC5E-8C85-46F8-A661-36B202016221}" destId="{63BCFFB1-7A36-41A5-B4E1-BD9746E677A2}" srcOrd="1" destOrd="0" presId="urn:microsoft.com/office/officeart/2005/8/layout/vList5"/>
    <dgm:cxn modelId="{6B79E4DC-2377-4280-9366-5D784A81C59E}" type="presParOf" srcId="{C310AA49-0FDB-4073-953E-403C4EBFAF49}" destId="{88FBC13C-487D-4EE9-AD3A-0E8BD6E52A57}" srcOrd="3" destOrd="0" presId="urn:microsoft.com/office/officeart/2005/8/layout/vList5"/>
    <dgm:cxn modelId="{48C59F7C-AECF-4EB9-B864-87064543858D}" type="presParOf" srcId="{C310AA49-0FDB-4073-953E-403C4EBFAF49}" destId="{6E89B161-AA61-4410-A623-107CD5755E15}" srcOrd="4" destOrd="0" presId="urn:microsoft.com/office/officeart/2005/8/layout/vList5"/>
    <dgm:cxn modelId="{32C150FC-B3A0-48C7-B94B-9D99616ED5B7}" type="presParOf" srcId="{6E89B161-AA61-4410-A623-107CD5755E15}" destId="{7610F540-296C-4DEB-86D5-280BA3471BD2}" srcOrd="0" destOrd="0" presId="urn:microsoft.com/office/officeart/2005/8/layout/vList5"/>
    <dgm:cxn modelId="{F2AA4C9C-0023-42DB-9A07-7BDC69484BD4}" type="presParOf" srcId="{6E89B161-AA61-4410-A623-107CD5755E15}" destId="{61B4B050-1CF2-411C-BF9F-946246BFAEFE}"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661A5E-057C-4BC5-85D3-AD1D21AA5F47}"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pt-PT"/>
        </a:p>
      </dgm:t>
    </dgm:pt>
    <dgm:pt modelId="{FBC2C0B1-02C3-432C-9972-0EDEA670088A}">
      <dgm:prSet/>
      <dgm:spPr/>
      <dgm:t>
        <a:bodyPr/>
        <a:lstStyle/>
        <a:p>
          <a:pPr rtl="0"/>
          <a:r>
            <a:rPr lang="pt-PT" dirty="0" smtClean="0"/>
            <a:t>Em conclusão, o que fazem os gestores (Mintzberg):</a:t>
          </a:r>
          <a:endParaRPr lang="pt-PT" dirty="0"/>
        </a:p>
      </dgm:t>
    </dgm:pt>
    <dgm:pt modelId="{119796E9-AC8E-4954-B67C-D55AEF2E8089}" type="parTrans" cxnId="{DFDEF3DB-800F-4827-9B0C-ED482CFF48EF}">
      <dgm:prSet/>
      <dgm:spPr/>
      <dgm:t>
        <a:bodyPr/>
        <a:lstStyle/>
        <a:p>
          <a:endParaRPr lang="pt-PT"/>
        </a:p>
      </dgm:t>
    </dgm:pt>
    <dgm:pt modelId="{92910152-B2A2-47AA-8813-9254A59181CE}" type="sibTrans" cxnId="{DFDEF3DB-800F-4827-9B0C-ED482CFF48EF}">
      <dgm:prSet/>
      <dgm:spPr/>
      <dgm:t>
        <a:bodyPr/>
        <a:lstStyle/>
        <a:p>
          <a:endParaRPr lang="pt-PT"/>
        </a:p>
      </dgm:t>
    </dgm:pt>
    <dgm:pt modelId="{5EFE98D7-80DF-4170-B9D1-F305FCC22392}">
      <dgm:prSet/>
      <dgm:spPr/>
      <dgm:t>
        <a:bodyPr/>
        <a:lstStyle/>
        <a:p>
          <a:pPr rtl="0"/>
          <a:r>
            <a:rPr lang="pt-PT" b="1" dirty="0" smtClean="0"/>
            <a:t>Reflexão</a:t>
          </a:r>
          <a:r>
            <a:rPr lang="pt-PT" dirty="0" smtClean="0"/>
            <a:t> : Pensamento produtivo </a:t>
          </a:r>
          <a:endParaRPr lang="pt-PT" dirty="0"/>
        </a:p>
      </dgm:t>
    </dgm:pt>
    <dgm:pt modelId="{A860032C-26FB-43CA-94E5-A107868DC78E}" type="parTrans" cxnId="{7EA09EA0-44E6-4ABB-B01B-6B19C4783CCB}">
      <dgm:prSet/>
      <dgm:spPr/>
      <dgm:t>
        <a:bodyPr/>
        <a:lstStyle/>
        <a:p>
          <a:endParaRPr lang="pt-PT"/>
        </a:p>
      </dgm:t>
    </dgm:pt>
    <dgm:pt modelId="{785F0AD3-5FD5-4E1C-930B-CEE5AD1D7076}" type="sibTrans" cxnId="{7EA09EA0-44E6-4ABB-B01B-6B19C4783CCB}">
      <dgm:prSet/>
      <dgm:spPr/>
      <dgm:t>
        <a:bodyPr/>
        <a:lstStyle/>
        <a:p>
          <a:endParaRPr lang="pt-PT"/>
        </a:p>
      </dgm:t>
    </dgm:pt>
    <dgm:pt modelId="{172166FD-DC74-48F6-8CCA-916742BD2D15}">
      <dgm:prSet/>
      <dgm:spPr/>
      <dgm:t>
        <a:bodyPr/>
        <a:lstStyle/>
        <a:p>
          <a:pPr rtl="0"/>
          <a:r>
            <a:rPr lang="pt-PT" b="1" dirty="0" smtClean="0"/>
            <a:t>Acção</a:t>
          </a:r>
          <a:r>
            <a:rPr lang="pt-PT" dirty="0" smtClean="0"/>
            <a:t> : Acções práticas </a:t>
          </a:r>
          <a:endParaRPr lang="pt-PT" dirty="0"/>
        </a:p>
      </dgm:t>
    </dgm:pt>
    <dgm:pt modelId="{E368A314-8487-434A-8AB9-C397742EFC34}" type="parTrans" cxnId="{A9C11A6E-4399-4736-AF62-FAD48FB1B374}">
      <dgm:prSet/>
      <dgm:spPr/>
      <dgm:t>
        <a:bodyPr/>
        <a:lstStyle/>
        <a:p>
          <a:endParaRPr lang="pt-PT"/>
        </a:p>
      </dgm:t>
    </dgm:pt>
    <dgm:pt modelId="{6A75749A-ED7E-490C-8B95-C95F1194BD46}" type="sibTrans" cxnId="{A9C11A6E-4399-4736-AF62-FAD48FB1B374}">
      <dgm:prSet/>
      <dgm:spPr/>
      <dgm:t>
        <a:bodyPr/>
        <a:lstStyle/>
        <a:p>
          <a:endParaRPr lang="pt-PT"/>
        </a:p>
      </dgm:t>
    </dgm:pt>
    <dgm:pt modelId="{8CF49DB2-C606-4AEB-A714-CE7E0B65304A}">
      <dgm:prSet/>
      <dgm:spPr/>
      <dgm:t>
        <a:bodyPr/>
        <a:lstStyle/>
        <a:p>
          <a:pPr rtl="0"/>
          <a:r>
            <a:rPr lang="pt-PT" b="1" dirty="0" smtClean="0"/>
            <a:t>Interacção:</a:t>
          </a:r>
          <a:r>
            <a:rPr lang="pt-PT" dirty="0" smtClean="0"/>
            <a:t> Com outros; Com a organização; Com o ambiente externo </a:t>
          </a:r>
          <a:endParaRPr lang="pt-PT" dirty="0"/>
        </a:p>
      </dgm:t>
    </dgm:pt>
    <dgm:pt modelId="{4D38C0CD-90F1-43DF-B10F-6B11E1E2C2A6}" type="parTrans" cxnId="{2DCBA845-2615-4042-B742-5771EC64131A}">
      <dgm:prSet/>
      <dgm:spPr/>
      <dgm:t>
        <a:bodyPr/>
        <a:lstStyle/>
        <a:p>
          <a:endParaRPr lang="pt-PT"/>
        </a:p>
      </dgm:t>
    </dgm:pt>
    <dgm:pt modelId="{07519C46-29D4-421A-8374-7DC8B1869274}" type="sibTrans" cxnId="{2DCBA845-2615-4042-B742-5771EC64131A}">
      <dgm:prSet/>
      <dgm:spPr/>
      <dgm:t>
        <a:bodyPr/>
        <a:lstStyle/>
        <a:p>
          <a:endParaRPr lang="pt-PT"/>
        </a:p>
      </dgm:t>
    </dgm:pt>
    <dgm:pt modelId="{D9D04C8F-EE09-4CF0-8395-4D07B4C8DF74}" type="pres">
      <dgm:prSet presAssocID="{29661A5E-057C-4BC5-85D3-AD1D21AA5F47}" presName="diagram" presStyleCnt="0">
        <dgm:presLayoutVars>
          <dgm:chPref val="1"/>
          <dgm:dir/>
          <dgm:animOne val="branch"/>
          <dgm:animLvl val="lvl"/>
          <dgm:resizeHandles/>
        </dgm:presLayoutVars>
      </dgm:prSet>
      <dgm:spPr/>
      <dgm:t>
        <a:bodyPr/>
        <a:lstStyle/>
        <a:p>
          <a:endParaRPr lang="pt-PT"/>
        </a:p>
      </dgm:t>
    </dgm:pt>
    <dgm:pt modelId="{44B0939D-30C2-47CB-9547-6FB7773E8089}" type="pres">
      <dgm:prSet presAssocID="{FBC2C0B1-02C3-432C-9972-0EDEA670088A}" presName="root" presStyleCnt="0"/>
      <dgm:spPr/>
    </dgm:pt>
    <dgm:pt modelId="{C703170C-AB5C-4954-8EA7-E0FFDD84E3DD}" type="pres">
      <dgm:prSet presAssocID="{FBC2C0B1-02C3-432C-9972-0EDEA670088A}" presName="rootComposite" presStyleCnt="0"/>
      <dgm:spPr/>
    </dgm:pt>
    <dgm:pt modelId="{A8A53701-85A9-42D6-8D75-341980A135CB}" type="pres">
      <dgm:prSet presAssocID="{FBC2C0B1-02C3-432C-9972-0EDEA670088A}" presName="rootText" presStyleLbl="node1" presStyleIdx="0" presStyleCnt="1"/>
      <dgm:spPr/>
      <dgm:t>
        <a:bodyPr/>
        <a:lstStyle/>
        <a:p>
          <a:endParaRPr lang="pt-PT"/>
        </a:p>
      </dgm:t>
    </dgm:pt>
    <dgm:pt modelId="{F0160452-46AD-42F9-AF09-C5CA5BCA71DD}" type="pres">
      <dgm:prSet presAssocID="{FBC2C0B1-02C3-432C-9972-0EDEA670088A}" presName="rootConnector" presStyleLbl="node1" presStyleIdx="0" presStyleCnt="1"/>
      <dgm:spPr/>
      <dgm:t>
        <a:bodyPr/>
        <a:lstStyle/>
        <a:p>
          <a:endParaRPr lang="pt-PT"/>
        </a:p>
      </dgm:t>
    </dgm:pt>
    <dgm:pt modelId="{CC8BA83E-AD16-4133-99F9-1A2DFD68E585}" type="pres">
      <dgm:prSet presAssocID="{FBC2C0B1-02C3-432C-9972-0EDEA670088A}" presName="childShape" presStyleCnt="0"/>
      <dgm:spPr/>
    </dgm:pt>
    <dgm:pt modelId="{BCBF5D8E-D4E8-4A9D-BA7D-E6067629118B}" type="pres">
      <dgm:prSet presAssocID="{4D38C0CD-90F1-43DF-B10F-6B11E1E2C2A6}" presName="Name13" presStyleLbl="parChTrans1D2" presStyleIdx="0" presStyleCnt="3"/>
      <dgm:spPr/>
      <dgm:t>
        <a:bodyPr/>
        <a:lstStyle/>
        <a:p>
          <a:endParaRPr lang="pt-PT"/>
        </a:p>
      </dgm:t>
    </dgm:pt>
    <dgm:pt modelId="{C000117C-B471-4B00-9381-1CA5A4BD0C6D}" type="pres">
      <dgm:prSet presAssocID="{8CF49DB2-C606-4AEB-A714-CE7E0B65304A}" presName="childText" presStyleLbl="bgAcc1" presStyleIdx="0" presStyleCnt="3">
        <dgm:presLayoutVars>
          <dgm:bulletEnabled val="1"/>
        </dgm:presLayoutVars>
      </dgm:prSet>
      <dgm:spPr/>
      <dgm:t>
        <a:bodyPr/>
        <a:lstStyle/>
        <a:p>
          <a:endParaRPr lang="pt-PT"/>
        </a:p>
      </dgm:t>
    </dgm:pt>
    <dgm:pt modelId="{9BA9A1F4-96F5-4084-99CE-EEE0849D9F70}" type="pres">
      <dgm:prSet presAssocID="{A860032C-26FB-43CA-94E5-A107868DC78E}" presName="Name13" presStyleLbl="parChTrans1D2" presStyleIdx="1" presStyleCnt="3"/>
      <dgm:spPr/>
      <dgm:t>
        <a:bodyPr/>
        <a:lstStyle/>
        <a:p>
          <a:endParaRPr lang="pt-PT"/>
        </a:p>
      </dgm:t>
    </dgm:pt>
    <dgm:pt modelId="{89E32582-80F3-4D6C-87B1-573D1F433DFB}" type="pres">
      <dgm:prSet presAssocID="{5EFE98D7-80DF-4170-B9D1-F305FCC22392}" presName="childText" presStyleLbl="bgAcc1" presStyleIdx="1" presStyleCnt="3">
        <dgm:presLayoutVars>
          <dgm:bulletEnabled val="1"/>
        </dgm:presLayoutVars>
      </dgm:prSet>
      <dgm:spPr/>
      <dgm:t>
        <a:bodyPr/>
        <a:lstStyle/>
        <a:p>
          <a:endParaRPr lang="pt-PT"/>
        </a:p>
      </dgm:t>
    </dgm:pt>
    <dgm:pt modelId="{B1A38DEC-63C3-4E54-AE16-1451FD21F7AB}" type="pres">
      <dgm:prSet presAssocID="{E368A314-8487-434A-8AB9-C397742EFC34}" presName="Name13" presStyleLbl="parChTrans1D2" presStyleIdx="2" presStyleCnt="3"/>
      <dgm:spPr/>
      <dgm:t>
        <a:bodyPr/>
        <a:lstStyle/>
        <a:p>
          <a:endParaRPr lang="pt-PT"/>
        </a:p>
      </dgm:t>
    </dgm:pt>
    <dgm:pt modelId="{49340E0F-4E09-4F8A-B744-9B14825A9BA1}" type="pres">
      <dgm:prSet presAssocID="{172166FD-DC74-48F6-8CCA-916742BD2D15}" presName="childText" presStyleLbl="bgAcc1" presStyleIdx="2" presStyleCnt="3">
        <dgm:presLayoutVars>
          <dgm:bulletEnabled val="1"/>
        </dgm:presLayoutVars>
      </dgm:prSet>
      <dgm:spPr/>
      <dgm:t>
        <a:bodyPr/>
        <a:lstStyle/>
        <a:p>
          <a:endParaRPr lang="pt-PT"/>
        </a:p>
      </dgm:t>
    </dgm:pt>
  </dgm:ptLst>
  <dgm:cxnLst>
    <dgm:cxn modelId="{7EA09EA0-44E6-4ABB-B01B-6B19C4783CCB}" srcId="{FBC2C0B1-02C3-432C-9972-0EDEA670088A}" destId="{5EFE98D7-80DF-4170-B9D1-F305FCC22392}" srcOrd="1" destOrd="0" parTransId="{A860032C-26FB-43CA-94E5-A107868DC78E}" sibTransId="{785F0AD3-5FD5-4E1C-930B-CEE5AD1D7076}"/>
    <dgm:cxn modelId="{A9C11A6E-4399-4736-AF62-FAD48FB1B374}" srcId="{FBC2C0B1-02C3-432C-9972-0EDEA670088A}" destId="{172166FD-DC74-48F6-8CCA-916742BD2D15}" srcOrd="2" destOrd="0" parTransId="{E368A314-8487-434A-8AB9-C397742EFC34}" sibTransId="{6A75749A-ED7E-490C-8B95-C95F1194BD46}"/>
    <dgm:cxn modelId="{2DCBA845-2615-4042-B742-5771EC64131A}" srcId="{FBC2C0B1-02C3-432C-9972-0EDEA670088A}" destId="{8CF49DB2-C606-4AEB-A714-CE7E0B65304A}" srcOrd="0" destOrd="0" parTransId="{4D38C0CD-90F1-43DF-B10F-6B11E1E2C2A6}" sibTransId="{07519C46-29D4-421A-8374-7DC8B1869274}"/>
    <dgm:cxn modelId="{DD71EAE7-1114-4AD1-BF67-D8D44E577919}" type="presOf" srcId="{A860032C-26FB-43CA-94E5-A107868DC78E}" destId="{9BA9A1F4-96F5-4084-99CE-EEE0849D9F70}" srcOrd="0" destOrd="0" presId="urn:microsoft.com/office/officeart/2005/8/layout/hierarchy3"/>
    <dgm:cxn modelId="{8B188ADF-4D70-41B6-87F7-5E24C68B24E1}" type="presOf" srcId="{FBC2C0B1-02C3-432C-9972-0EDEA670088A}" destId="{F0160452-46AD-42F9-AF09-C5CA5BCA71DD}" srcOrd="1" destOrd="0" presId="urn:microsoft.com/office/officeart/2005/8/layout/hierarchy3"/>
    <dgm:cxn modelId="{C61FB13C-19BE-4B1C-B15E-063681F77334}" type="presOf" srcId="{FBC2C0B1-02C3-432C-9972-0EDEA670088A}" destId="{A8A53701-85A9-42D6-8D75-341980A135CB}" srcOrd="0" destOrd="0" presId="urn:microsoft.com/office/officeart/2005/8/layout/hierarchy3"/>
    <dgm:cxn modelId="{B9CD8FEE-316A-4118-B031-2AF7A74F9582}" type="presOf" srcId="{29661A5E-057C-4BC5-85D3-AD1D21AA5F47}" destId="{D9D04C8F-EE09-4CF0-8395-4D07B4C8DF74}" srcOrd="0" destOrd="0" presId="urn:microsoft.com/office/officeart/2005/8/layout/hierarchy3"/>
    <dgm:cxn modelId="{9BA0BFA3-E612-48EA-8426-3F9959A41FE1}" type="presOf" srcId="{172166FD-DC74-48F6-8CCA-916742BD2D15}" destId="{49340E0F-4E09-4F8A-B744-9B14825A9BA1}" srcOrd="0" destOrd="0" presId="urn:microsoft.com/office/officeart/2005/8/layout/hierarchy3"/>
    <dgm:cxn modelId="{87D76080-254C-44FF-8383-530C6C71FE71}" type="presOf" srcId="{4D38C0CD-90F1-43DF-B10F-6B11E1E2C2A6}" destId="{BCBF5D8E-D4E8-4A9D-BA7D-E6067629118B}" srcOrd="0" destOrd="0" presId="urn:microsoft.com/office/officeart/2005/8/layout/hierarchy3"/>
    <dgm:cxn modelId="{2A5C24C8-1469-4CC7-8EAA-9BDFF5DC1326}" type="presOf" srcId="{E368A314-8487-434A-8AB9-C397742EFC34}" destId="{B1A38DEC-63C3-4E54-AE16-1451FD21F7AB}" srcOrd="0" destOrd="0" presId="urn:microsoft.com/office/officeart/2005/8/layout/hierarchy3"/>
    <dgm:cxn modelId="{8ACA6BB1-C8EB-4EF8-888B-0BE7705DFFFA}" type="presOf" srcId="{5EFE98D7-80DF-4170-B9D1-F305FCC22392}" destId="{89E32582-80F3-4D6C-87B1-573D1F433DFB}" srcOrd="0" destOrd="0" presId="urn:microsoft.com/office/officeart/2005/8/layout/hierarchy3"/>
    <dgm:cxn modelId="{DFDEF3DB-800F-4827-9B0C-ED482CFF48EF}" srcId="{29661A5E-057C-4BC5-85D3-AD1D21AA5F47}" destId="{FBC2C0B1-02C3-432C-9972-0EDEA670088A}" srcOrd="0" destOrd="0" parTransId="{119796E9-AC8E-4954-B67C-D55AEF2E8089}" sibTransId="{92910152-B2A2-47AA-8813-9254A59181CE}"/>
    <dgm:cxn modelId="{54917B7F-FFFA-43C4-95E2-0AAACCA972AC}" type="presOf" srcId="{8CF49DB2-C606-4AEB-A714-CE7E0B65304A}" destId="{C000117C-B471-4B00-9381-1CA5A4BD0C6D}" srcOrd="0" destOrd="0" presId="urn:microsoft.com/office/officeart/2005/8/layout/hierarchy3"/>
    <dgm:cxn modelId="{CB94F6A6-CDB3-4D5B-BCCA-AC110187C81E}" type="presParOf" srcId="{D9D04C8F-EE09-4CF0-8395-4D07B4C8DF74}" destId="{44B0939D-30C2-47CB-9547-6FB7773E8089}" srcOrd="0" destOrd="0" presId="urn:microsoft.com/office/officeart/2005/8/layout/hierarchy3"/>
    <dgm:cxn modelId="{5070B489-25BE-4820-83EC-B58CF7727CA2}" type="presParOf" srcId="{44B0939D-30C2-47CB-9547-6FB7773E8089}" destId="{C703170C-AB5C-4954-8EA7-E0FFDD84E3DD}" srcOrd="0" destOrd="0" presId="urn:microsoft.com/office/officeart/2005/8/layout/hierarchy3"/>
    <dgm:cxn modelId="{0FD080A9-5380-4453-9567-12775CA9213A}" type="presParOf" srcId="{C703170C-AB5C-4954-8EA7-E0FFDD84E3DD}" destId="{A8A53701-85A9-42D6-8D75-341980A135CB}" srcOrd="0" destOrd="0" presId="urn:microsoft.com/office/officeart/2005/8/layout/hierarchy3"/>
    <dgm:cxn modelId="{0FD89744-1CE3-493D-8CFA-33600D5841FE}" type="presParOf" srcId="{C703170C-AB5C-4954-8EA7-E0FFDD84E3DD}" destId="{F0160452-46AD-42F9-AF09-C5CA5BCA71DD}" srcOrd="1" destOrd="0" presId="urn:microsoft.com/office/officeart/2005/8/layout/hierarchy3"/>
    <dgm:cxn modelId="{0FD5AA1E-E895-4504-B14B-9B283588BE3E}" type="presParOf" srcId="{44B0939D-30C2-47CB-9547-6FB7773E8089}" destId="{CC8BA83E-AD16-4133-99F9-1A2DFD68E585}" srcOrd="1" destOrd="0" presId="urn:microsoft.com/office/officeart/2005/8/layout/hierarchy3"/>
    <dgm:cxn modelId="{CDB5ACAB-B303-420E-902A-2F2C0EFF1755}" type="presParOf" srcId="{CC8BA83E-AD16-4133-99F9-1A2DFD68E585}" destId="{BCBF5D8E-D4E8-4A9D-BA7D-E6067629118B}" srcOrd="0" destOrd="0" presId="urn:microsoft.com/office/officeart/2005/8/layout/hierarchy3"/>
    <dgm:cxn modelId="{9E56F501-21C1-4618-9F1D-667AD7D32312}" type="presParOf" srcId="{CC8BA83E-AD16-4133-99F9-1A2DFD68E585}" destId="{C000117C-B471-4B00-9381-1CA5A4BD0C6D}" srcOrd="1" destOrd="0" presId="urn:microsoft.com/office/officeart/2005/8/layout/hierarchy3"/>
    <dgm:cxn modelId="{1C673129-335A-4920-8416-67F2C54B2391}" type="presParOf" srcId="{CC8BA83E-AD16-4133-99F9-1A2DFD68E585}" destId="{9BA9A1F4-96F5-4084-99CE-EEE0849D9F70}" srcOrd="2" destOrd="0" presId="urn:microsoft.com/office/officeart/2005/8/layout/hierarchy3"/>
    <dgm:cxn modelId="{069ED735-2A86-4C52-AAF1-3C25B8D780C0}" type="presParOf" srcId="{CC8BA83E-AD16-4133-99F9-1A2DFD68E585}" destId="{89E32582-80F3-4D6C-87B1-573D1F433DFB}" srcOrd="3" destOrd="0" presId="urn:microsoft.com/office/officeart/2005/8/layout/hierarchy3"/>
    <dgm:cxn modelId="{23CDD528-5E54-4807-9176-4D5E317E68B2}" type="presParOf" srcId="{CC8BA83E-AD16-4133-99F9-1A2DFD68E585}" destId="{B1A38DEC-63C3-4E54-AE16-1451FD21F7AB}" srcOrd="4" destOrd="0" presId="urn:microsoft.com/office/officeart/2005/8/layout/hierarchy3"/>
    <dgm:cxn modelId="{38480592-C19D-49C3-BB74-00D87BB8D227}" type="presParOf" srcId="{CC8BA83E-AD16-4133-99F9-1A2DFD68E585}" destId="{49340E0F-4E09-4F8A-B744-9B14825A9BA1}"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1E6152-FD4A-4E21-8A26-558C14655070}"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pt-PT"/>
        </a:p>
      </dgm:t>
    </dgm:pt>
    <dgm:pt modelId="{31440BA6-CFB1-4CA7-8DAD-620EE68B4DE9}">
      <dgm:prSet/>
      <dgm:spPr/>
      <dgm:t>
        <a:bodyPr/>
        <a:lstStyle/>
        <a:p>
          <a:pPr algn="l" rtl="0"/>
          <a:r>
            <a:rPr lang="pt-PT" b="1" dirty="0" smtClean="0"/>
            <a:t>Planear</a:t>
          </a:r>
          <a:r>
            <a:rPr lang="pt-PT" dirty="0" smtClean="0"/>
            <a:t>: direcção geral do trabalho a ser realizado. Definir metas, estabelecer estratégias par alcançar essas metas, desenvolver planos que integrem e coordenem as actividades.</a:t>
          </a:r>
          <a:endParaRPr lang="pt-PT" dirty="0"/>
        </a:p>
      </dgm:t>
    </dgm:pt>
    <dgm:pt modelId="{B9ADA0B0-64D8-42A2-AF72-FDFBD16A54E2}" type="parTrans" cxnId="{D5DEE5A5-007D-4CDC-BDF9-9A86719BE2F7}">
      <dgm:prSet/>
      <dgm:spPr/>
      <dgm:t>
        <a:bodyPr/>
        <a:lstStyle/>
        <a:p>
          <a:endParaRPr lang="pt-PT"/>
        </a:p>
      </dgm:t>
    </dgm:pt>
    <dgm:pt modelId="{3076E33F-E472-4437-92A7-946DECD4A8FF}" type="sibTrans" cxnId="{D5DEE5A5-007D-4CDC-BDF9-9A86719BE2F7}">
      <dgm:prSet/>
      <dgm:spPr/>
      <dgm:t>
        <a:bodyPr/>
        <a:lstStyle/>
        <a:p>
          <a:endParaRPr lang="pt-PT"/>
        </a:p>
      </dgm:t>
    </dgm:pt>
    <dgm:pt modelId="{B9BE1C44-D19B-42A1-9DEA-872D3A372FCE}">
      <dgm:prSet/>
      <dgm:spPr/>
      <dgm:t>
        <a:bodyPr/>
        <a:lstStyle/>
        <a:p>
          <a:pPr algn="l" rtl="0"/>
          <a:r>
            <a:rPr lang="pt-PT" b="1" dirty="0" smtClean="0"/>
            <a:t>Organizar</a:t>
          </a:r>
          <a:r>
            <a:rPr lang="pt-PT" dirty="0" smtClean="0"/>
            <a:t>: Passar do plano para a sua realização (alocação de tempo, recursos e esforço). Estruturar o trabalho de modo a que as metas organizacionais sejam alcançadas.</a:t>
          </a:r>
          <a:endParaRPr lang="pt-PT" dirty="0"/>
        </a:p>
      </dgm:t>
    </dgm:pt>
    <dgm:pt modelId="{D95E0E04-2E5E-4F51-A949-154EB1F61210}" type="parTrans" cxnId="{ACD99270-CD63-4432-8C65-AA7911D34275}">
      <dgm:prSet/>
      <dgm:spPr/>
      <dgm:t>
        <a:bodyPr/>
        <a:lstStyle/>
        <a:p>
          <a:endParaRPr lang="pt-PT"/>
        </a:p>
      </dgm:t>
    </dgm:pt>
    <dgm:pt modelId="{C0297CAB-825C-4AD0-9639-414A4023F12B}" type="sibTrans" cxnId="{ACD99270-CD63-4432-8C65-AA7911D34275}">
      <dgm:prSet/>
      <dgm:spPr/>
      <dgm:t>
        <a:bodyPr/>
        <a:lstStyle/>
        <a:p>
          <a:endParaRPr lang="pt-PT"/>
        </a:p>
      </dgm:t>
    </dgm:pt>
    <dgm:pt modelId="{0B4115AF-6A9D-40C4-991F-10C6048FE285}">
      <dgm:prSet/>
      <dgm:spPr/>
      <dgm:t>
        <a:bodyPr/>
        <a:lstStyle/>
        <a:p>
          <a:pPr algn="l" rtl="0"/>
          <a:r>
            <a:rPr lang="pt-PT" b="1" dirty="0" smtClean="0"/>
            <a:t>Controlar</a:t>
          </a:r>
          <a:r>
            <a:rPr lang="pt-PT" dirty="0" smtClean="0"/>
            <a:t>: Monitorizar o progresso, comparar com o plano, ajustar se necessário, através de acções correctivas.  Aprender com acontecimentos passados – através  da experiência.</a:t>
          </a:r>
          <a:endParaRPr lang="pt-PT" dirty="0"/>
        </a:p>
      </dgm:t>
    </dgm:pt>
    <dgm:pt modelId="{88380F02-9A52-45A8-A931-12949402E5F7}" type="parTrans" cxnId="{A955143F-6F00-4633-A63F-883735EDAF51}">
      <dgm:prSet/>
      <dgm:spPr/>
      <dgm:t>
        <a:bodyPr/>
        <a:lstStyle/>
        <a:p>
          <a:endParaRPr lang="pt-PT"/>
        </a:p>
      </dgm:t>
    </dgm:pt>
    <dgm:pt modelId="{913428B9-A701-4EE3-8496-10FA1F4237EB}" type="sibTrans" cxnId="{A955143F-6F00-4633-A63F-883735EDAF51}">
      <dgm:prSet/>
      <dgm:spPr/>
      <dgm:t>
        <a:bodyPr/>
        <a:lstStyle/>
        <a:p>
          <a:endParaRPr lang="pt-PT"/>
        </a:p>
      </dgm:t>
    </dgm:pt>
    <dgm:pt modelId="{E3B8A7C7-1C02-405B-9860-30AB57A85FEB}">
      <dgm:prSet/>
      <dgm:spPr/>
      <dgm:t>
        <a:bodyPr/>
        <a:lstStyle/>
        <a:p>
          <a:pPr algn="l" rtl="0"/>
          <a:r>
            <a:rPr lang="pt-PT" b="1" dirty="0" smtClean="0"/>
            <a:t>Liderar:</a:t>
          </a:r>
          <a:r>
            <a:rPr lang="pt-PT" dirty="0" smtClean="0"/>
            <a:t> Trabalhar com pessoas, motivá-las e através delas alcançar as metas propostas.</a:t>
          </a:r>
          <a:endParaRPr lang="pt-PT" dirty="0"/>
        </a:p>
      </dgm:t>
    </dgm:pt>
    <dgm:pt modelId="{550CDC9C-A89B-44CA-95F6-C3F690A00591}" type="sibTrans" cxnId="{EDE81719-3568-46C5-B2BC-1706B53C1D77}">
      <dgm:prSet/>
      <dgm:spPr/>
      <dgm:t>
        <a:bodyPr/>
        <a:lstStyle/>
        <a:p>
          <a:endParaRPr lang="pt-PT"/>
        </a:p>
      </dgm:t>
    </dgm:pt>
    <dgm:pt modelId="{45B3AF23-3901-4D13-A19D-75FE031230BF}" type="parTrans" cxnId="{EDE81719-3568-46C5-B2BC-1706B53C1D77}">
      <dgm:prSet/>
      <dgm:spPr/>
      <dgm:t>
        <a:bodyPr/>
        <a:lstStyle/>
        <a:p>
          <a:endParaRPr lang="pt-PT"/>
        </a:p>
      </dgm:t>
    </dgm:pt>
    <dgm:pt modelId="{B3405C4F-2118-4132-995A-CB8DE16AAE23}" type="pres">
      <dgm:prSet presAssocID="{8A1E6152-FD4A-4E21-8A26-558C14655070}" presName="Name0" presStyleCnt="0">
        <dgm:presLayoutVars>
          <dgm:chMax val="7"/>
          <dgm:dir/>
          <dgm:animLvl val="lvl"/>
          <dgm:resizeHandles val="exact"/>
        </dgm:presLayoutVars>
      </dgm:prSet>
      <dgm:spPr/>
      <dgm:t>
        <a:bodyPr/>
        <a:lstStyle/>
        <a:p>
          <a:endParaRPr lang="pt-PT"/>
        </a:p>
      </dgm:t>
    </dgm:pt>
    <dgm:pt modelId="{6C3A6AE3-97A1-4C9A-BA5D-007D136DD795}" type="pres">
      <dgm:prSet presAssocID="{31440BA6-CFB1-4CA7-8DAD-620EE68B4DE9}" presName="circle1" presStyleLbl="node1" presStyleIdx="0" presStyleCnt="4"/>
      <dgm:spPr/>
    </dgm:pt>
    <dgm:pt modelId="{70BDEE53-FA50-44CC-B1BB-B625DD9F404B}" type="pres">
      <dgm:prSet presAssocID="{31440BA6-CFB1-4CA7-8DAD-620EE68B4DE9}" presName="space" presStyleCnt="0"/>
      <dgm:spPr/>
    </dgm:pt>
    <dgm:pt modelId="{82BA0E94-CFB2-438C-BA0E-A2215EB16A5B}" type="pres">
      <dgm:prSet presAssocID="{31440BA6-CFB1-4CA7-8DAD-620EE68B4DE9}" presName="rect1" presStyleLbl="alignAcc1" presStyleIdx="0" presStyleCnt="4"/>
      <dgm:spPr/>
      <dgm:t>
        <a:bodyPr/>
        <a:lstStyle/>
        <a:p>
          <a:endParaRPr lang="pt-PT"/>
        </a:p>
      </dgm:t>
    </dgm:pt>
    <dgm:pt modelId="{4E1A9FD2-0EE0-4BAD-8996-F88D48D20DF8}" type="pres">
      <dgm:prSet presAssocID="{B9BE1C44-D19B-42A1-9DEA-872D3A372FCE}" presName="vertSpace2" presStyleLbl="node1" presStyleIdx="0" presStyleCnt="4"/>
      <dgm:spPr/>
    </dgm:pt>
    <dgm:pt modelId="{82119D4A-4F13-48DC-97DA-CD5BD60AD114}" type="pres">
      <dgm:prSet presAssocID="{B9BE1C44-D19B-42A1-9DEA-872D3A372FCE}" presName="circle2" presStyleLbl="node1" presStyleIdx="1" presStyleCnt="4"/>
      <dgm:spPr/>
    </dgm:pt>
    <dgm:pt modelId="{7F482179-B2C8-47AF-BE28-921B6070771D}" type="pres">
      <dgm:prSet presAssocID="{B9BE1C44-D19B-42A1-9DEA-872D3A372FCE}" presName="rect2" presStyleLbl="alignAcc1" presStyleIdx="1" presStyleCnt="4"/>
      <dgm:spPr/>
      <dgm:t>
        <a:bodyPr/>
        <a:lstStyle/>
        <a:p>
          <a:endParaRPr lang="pt-PT"/>
        </a:p>
      </dgm:t>
    </dgm:pt>
    <dgm:pt modelId="{459D1CB6-AD9F-4A15-B32E-E15B096C5070}" type="pres">
      <dgm:prSet presAssocID="{E3B8A7C7-1C02-405B-9860-30AB57A85FEB}" presName="vertSpace3" presStyleLbl="node1" presStyleIdx="1" presStyleCnt="4"/>
      <dgm:spPr/>
    </dgm:pt>
    <dgm:pt modelId="{D5EC6707-C6CC-465D-9953-AB45B842688C}" type="pres">
      <dgm:prSet presAssocID="{E3B8A7C7-1C02-405B-9860-30AB57A85FEB}" presName="circle3" presStyleLbl="node1" presStyleIdx="2" presStyleCnt="4"/>
      <dgm:spPr/>
    </dgm:pt>
    <dgm:pt modelId="{673A1359-41FC-46B7-BF3C-49F687B47DC5}" type="pres">
      <dgm:prSet presAssocID="{E3B8A7C7-1C02-405B-9860-30AB57A85FEB}" presName="rect3" presStyleLbl="alignAcc1" presStyleIdx="2" presStyleCnt="4"/>
      <dgm:spPr/>
      <dgm:t>
        <a:bodyPr/>
        <a:lstStyle/>
        <a:p>
          <a:endParaRPr lang="pt-PT"/>
        </a:p>
      </dgm:t>
    </dgm:pt>
    <dgm:pt modelId="{4DE00FD7-E507-427B-A9FC-D2438DA6954B}" type="pres">
      <dgm:prSet presAssocID="{0B4115AF-6A9D-40C4-991F-10C6048FE285}" presName="vertSpace4" presStyleLbl="node1" presStyleIdx="2" presStyleCnt="4"/>
      <dgm:spPr/>
    </dgm:pt>
    <dgm:pt modelId="{11E2AD68-A675-4A79-B873-0583B72E07D7}" type="pres">
      <dgm:prSet presAssocID="{0B4115AF-6A9D-40C4-991F-10C6048FE285}" presName="circle4" presStyleLbl="node1" presStyleIdx="3" presStyleCnt="4"/>
      <dgm:spPr/>
    </dgm:pt>
    <dgm:pt modelId="{323ABF2D-8910-422B-B756-E255DB4C4CE8}" type="pres">
      <dgm:prSet presAssocID="{0B4115AF-6A9D-40C4-991F-10C6048FE285}" presName="rect4" presStyleLbl="alignAcc1" presStyleIdx="3" presStyleCnt="4"/>
      <dgm:spPr/>
      <dgm:t>
        <a:bodyPr/>
        <a:lstStyle/>
        <a:p>
          <a:endParaRPr lang="pt-PT"/>
        </a:p>
      </dgm:t>
    </dgm:pt>
    <dgm:pt modelId="{0B362CCF-DC1E-467A-87E6-76AC15D48600}" type="pres">
      <dgm:prSet presAssocID="{31440BA6-CFB1-4CA7-8DAD-620EE68B4DE9}" presName="rect1ParTxNoCh" presStyleLbl="alignAcc1" presStyleIdx="3" presStyleCnt="4">
        <dgm:presLayoutVars>
          <dgm:chMax val="1"/>
          <dgm:bulletEnabled val="1"/>
        </dgm:presLayoutVars>
      </dgm:prSet>
      <dgm:spPr/>
      <dgm:t>
        <a:bodyPr/>
        <a:lstStyle/>
        <a:p>
          <a:endParaRPr lang="pt-PT"/>
        </a:p>
      </dgm:t>
    </dgm:pt>
    <dgm:pt modelId="{F9610011-4528-4091-B874-3C256B7C1428}" type="pres">
      <dgm:prSet presAssocID="{B9BE1C44-D19B-42A1-9DEA-872D3A372FCE}" presName="rect2ParTxNoCh" presStyleLbl="alignAcc1" presStyleIdx="3" presStyleCnt="4">
        <dgm:presLayoutVars>
          <dgm:chMax val="1"/>
          <dgm:bulletEnabled val="1"/>
        </dgm:presLayoutVars>
      </dgm:prSet>
      <dgm:spPr/>
      <dgm:t>
        <a:bodyPr/>
        <a:lstStyle/>
        <a:p>
          <a:endParaRPr lang="pt-PT"/>
        </a:p>
      </dgm:t>
    </dgm:pt>
    <dgm:pt modelId="{BCECEF04-2340-4ADA-A794-6B79C0224B40}" type="pres">
      <dgm:prSet presAssocID="{E3B8A7C7-1C02-405B-9860-30AB57A85FEB}" presName="rect3ParTxNoCh" presStyleLbl="alignAcc1" presStyleIdx="3" presStyleCnt="4">
        <dgm:presLayoutVars>
          <dgm:chMax val="1"/>
          <dgm:bulletEnabled val="1"/>
        </dgm:presLayoutVars>
      </dgm:prSet>
      <dgm:spPr/>
      <dgm:t>
        <a:bodyPr/>
        <a:lstStyle/>
        <a:p>
          <a:endParaRPr lang="pt-PT"/>
        </a:p>
      </dgm:t>
    </dgm:pt>
    <dgm:pt modelId="{46B6FB96-D030-450A-9B23-5E8B7260B512}" type="pres">
      <dgm:prSet presAssocID="{0B4115AF-6A9D-40C4-991F-10C6048FE285}" presName="rect4ParTxNoCh" presStyleLbl="alignAcc1" presStyleIdx="3" presStyleCnt="4">
        <dgm:presLayoutVars>
          <dgm:chMax val="1"/>
          <dgm:bulletEnabled val="1"/>
        </dgm:presLayoutVars>
      </dgm:prSet>
      <dgm:spPr/>
      <dgm:t>
        <a:bodyPr/>
        <a:lstStyle/>
        <a:p>
          <a:endParaRPr lang="pt-PT"/>
        </a:p>
      </dgm:t>
    </dgm:pt>
  </dgm:ptLst>
  <dgm:cxnLst>
    <dgm:cxn modelId="{5F4C9FC5-91F5-4CD3-9A13-F2C77C209866}" type="presOf" srcId="{B9BE1C44-D19B-42A1-9DEA-872D3A372FCE}" destId="{7F482179-B2C8-47AF-BE28-921B6070771D}" srcOrd="0" destOrd="0" presId="urn:microsoft.com/office/officeart/2005/8/layout/target3"/>
    <dgm:cxn modelId="{B9B841AF-0585-4E76-A337-FF92327F7BD9}" type="presOf" srcId="{0B4115AF-6A9D-40C4-991F-10C6048FE285}" destId="{46B6FB96-D030-450A-9B23-5E8B7260B512}" srcOrd="1" destOrd="0" presId="urn:microsoft.com/office/officeart/2005/8/layout/target3"/>
    <dgm:cxn modelId="{41FF5B94-1BC5-44A7-A015-535647CF337E}" type="presOf" srcId="{0B4115AF-6A9D-40C4-991F-10C6048FE285}" destId="{323ABF2D-8910-422B-B756-E255DB4C4CE8}" srcOrd="0" destOrd="0" presId="urn:microsoft.com/office/officeart/2005/8/layout/target3"/>
    <dgm:cxn modelId="{50413AB4-4819-411D-8288-002964F350BE}" type="presOf" srcId="{31440BA6-CFB1-4CA7-8DAD-620EE68B4DE9}" destId="{0B362CCF-DC1E-467A-87E6-76AC15D48600}" srcOrd="1" destOrd="0" presId="urn:microsoft.com/office/officeart/2005/8/layout/target3"/>
    <dgm:cxn modelId="{F9739A2F-4D1F-42AD-95C3-C42F57A49119}" type="presOf" srcId="{31440BA6-CFB1-4CA7-8DAD-620EE68B4DE9}" destId="{82BA0E94-CFB2-438C-BA0E-A2215EB16A5B}" srcOrd="0" destOrd="0" presId="urn:microsoft.com/office/officeart/2005/8/layout/target3"/>
    <dgm:cxn modelId="{9973A082-570D-4109-80F1-56B4A2DECD67}" type="presOf" srcId="{8A1E6152-FD4A-4E21-8A26-558C14655070}" destId="{B3405C4F-2118-4132-995A-CB8DE16AAE23}" srcOrd="0" destOrd="0" presId="urn:microsoft.com/office/officeart/2005/8/layout/target3"/>
    <dgm:cxn modelId="{D5DEE5A5-007D-4CDC-BDF9-9A86719BE2F7}" srcId="{8A1E6152-FD4A-4E21-8A26-558C14655070}" destId="{31440BA6-CFB1-4CA7-8DAD-620EE68B4DE9}" srcOrd="0" destOrd="0" parTransId="{B9ADA0B0-64D8-42A2-AF72-FDFBD16A54E2}" sibTransId="{3076E33F-E472-4437-92A7-946DECD4A8FF}"/>
    <dgm:cxn modelId="{EDE81719-3568-46C5-B2BC-1706B53C1D77}" srcId="{8A1E6152-FD4A-4E21-8A26-558C14655070}" destId="{E3B8A7C7-1C02-405B-9860-30AB57A85FEB}" srcOrd="2" destOrd="0" parTransId="{45B3AF23-3901-4D13-A19D-75FE031230BF}" sibTransId="{550CDC9C-A89B-44CA-95F6-C3F690A00591}"/>
    <dgm:cxn modelId="{A49D56C2-C4D0-4257-94D9-F905578CA2A2}" type="presOf" srcId="{B9BE1C44-D19B-42A1-9DEA-872D3A372FCE}" destId="{F9610011-4528-4091-B874-3C256B7C1428}" srcOrd="1" destOrd="0" presId="urn:microsoft.com/office/officeart/2005/8/layout/target3"/>
    <dgm:cxn modelId="{A955143F-6F00-4633-A63F-883735EDAF51}" srcId="{8A1E6152-FD4A-4E21-8A26-558C14655070}" destId="{0B4115AF-6A9D-40C4-991F-10C6048FE285}" srcOrd="3" destOrd="0" parTransId="{88380F02-9A52-45A8-A931-12949402E5F7}" sibTransId="{913428B9-A701-4EE3-8496-10FA1F4237EB}"/>
    <dgm:cxn modelId="{091BEF2C-79B7-4D3D-8364-593E31BDB3C9}" type="presOf" srcId="{E3B8A7C7-1C02-405B-9860-30AB57A85FEB}" destId="{BCECEF04-2340-4ADA-A794-6B79C0224B40}" srcOrd="1" destOrd="0" presId="urn:microsoft.com/office/officeart/2005/8/layout/target3"/>
    <dgm:cxn modelId="{ACD99270-CD63-4432-8C65-AA7911D34275}" srcId="{8A1E6152-FD4A-4E21-8A26-558C14655070}" destId="{B9BE1C44-D19B-42A1-9DEA-872D3A372FCE}" srcOrd="1" destOrd="0" parTransId="{D95E0E04-2E5E-4F51-A949-154EB1F61210}" sibTransId="{C0297CAB-825C-4AD0-9639-414A4023F12B}"/>
    <dgm:cxn modelId="{D7B08864-E1A9-4784-B6B6-C78DEE2AD0B5}" type="presOf" srcId="{E3B8A7C7-1C02-405B-9860-30AB57A85FEB}" destId="{673A1359-41FC-46B7-BF3C-49F687B47DC5}" srcOrd="0" destOrd="0" presId="urn:microsoft.com/office/officeart/2005/8/layout/target3"/>
    <dgm:cxn modelId="{18569421-A1C8-4DF1-AB6F-EBAF3740E301}" type="presParOf" srcId="{B3405C4F-2118-4132-995A-CB8DE16AAE23}" destId="{6C3A6AE3-97A1-4C9A-BA5D-007D136DD795}" srcOrd="0" destOrd="0" presId="urn:microsoft.com/office/officeart/2005/8/layout/target3"/>
    <dgm:cxn modelId="{18AFB8C5-08CA-478E-BB9B-871B04A4849D}" type="presParOf" srcId="{B3405C4F-2118-4132-995A-CB8DE16AAE23}" destId="{70BDEE53-FA50-44CC-B1BB-B625DD9F404B}" srcOrd="1" destOrd="0" presId="urn:microsoft.com/office/officeart/2005/8/layout/target3"/>
    <dgm:cxn modelId="{7D26EFBA-3AFF-47F4-93FC-BF7CF849FE4C}" type="presParOf" srcId="{B3405C4F-2118-4132-995A-CB8DE16AAE23}" destId="{82BA0E94-CFB2-438C-BA0E-A2215EB16A5B}" srcOrd="2" destOrd="0" presId="urn:microsoft.com/office/officeart/2005/8/layout/target3"/>
    <dgm:cxn modelId="{DE9D3498-20AA-455F-B5BE-EF4B6307B638}" type="presParOf" srcId="{B3405C4F-2118-4132-995A-CB8DE16AAE23}" destId="{4E1A9FD2-0EE0-4BAD-8996-F88D48D20DF8}" srcOrd="3" destOrd="0" presId="urn:microsoft.com/office/officeart/2005/8/layout/target3"/>
    <dgm:cxn modelId="{B86A47E9-FEBE-4F12-B13B-22E5DF7D0117}" type="presParOf" srcId="{B3405C4F-2118-4132-995A-CB8DE16AAE23}" destId="{82119D4A-4F13-48DC-97DA-CD5BD60AD114}" srcOrd="4" destOrd="0" presId="urn:microsoft.com/office/officeart/2005/8/layout/target3"/>
    <dgm:cxn modelId="{8A057EED-B7EE-4B80-84C8-74505F4C0A0B}" type="presParOf" srcId="{B3405C4F-2118-4132-995A-CB8DE16AAE23}" destId="{7F482179-B2C8-47AF-BE28-921B6070771D}" srcOrd="5" destOrd="0" presId="urn:microsoft.com/office/officeart/2005/8/layout/target3"/>
    <dgm:cxn modelId="{34EC55B6-16B9-4F79-BCA8-9FE299468BAA}" type="presParOf" srcId="{B3405C4F-2118-4132-995A-CB8DE16AAE23}" destId="{459D1CB6-AD9F-4A15-B32E-E15B096C5070}" srcOrd="6" destOrd="0" presId="urn:microsoft.com/office/officeart/2005/8/layout/target3"/>
    <dgm:cxn modelId="{B82566B3-599F-4107-B9A1-B820D07D65A7}" type="presParOf" srcId="{B3405C4F-2118-4132-995A-CB8DE16AAE23}" destId="{D5EC6707-C6CC-465D-9953-AB45B842688C}" srcOrd="7" destOrd="0" presId="urn:microsoft.com/office/officeart/2005/8/layout/target3"/>
    <dgm:cxn modelId="{5C5774F6-AF30-4C58-9F64-6C82E2147490}" type="presParOf" srcId="{B3405C4F-2118-4132-995A-CB8DE16AAE23}" destId="{673A1359-41FC-46B7-BF3C-49F687B47DC5}" srcOrd="8" destOrd="0" presId="urn:microsoft.com/office/officeart/2005/8/layout/target3"/>
    <dgm:cxn modelId="{5EE2D4DC-9995-4709-B50E-35918C89611A}" type="presParOf" srcId="{B3405C4F-2118-4132-995A-CB8DE16AAE23}" destId="{4DE00FD7-E507-427B-A9FC-D2438DA6954B}" srcOrd="9" destOrd="0" presId="urn:microsoft.com/office/officeart/2005/8/layout/target3"/>
    <dgm:cxn modelId="{1CE08770-AFA1-48B7-9545-00FD6DEE9046}" type="presParOf" srcId="{B3405C4F-2118-4132-995A-CB8DE16AAE23}" destId="{11E2AD68-A675-4A79-B873-0583B72E07D7}" srcOrd="10" destOrd="0" presId="urn:microsoft.com/office/officeart/2005/8/layout/target3"/>
    <dgm:cxn modelId="{3CBCD3C4-A2B1-42F2-8F57-EFE410366EA0}" type="presParOf" srcId="{B3405C4F-2118-4132-995A-CB8DE16AAE23}" destId="{323ABF2D-8910-422B-B756-E255DB4C4CE8}" srcOrd="11" destOrd="0" presId="urn:microsoft.com/office/officeart/2005/8/layout/target3"/>
    <dgm:cxn modelId="{17522987-81D4-40CC-BF49-F91994EC1960}" type="presParOf" srcId="{B3405C4F-2118-4132-995A-CB8DE16AAE23}" destId="{0B362CCF-DC1E-467A-87E6-76AC15D48600}" srcOrd="12" destOrd="0" presId="urn:microsoft.com/office/officeart/2005/8/layout/target3"/>
    <dgm:cxn modelId="{FF91EF3A-A43D-46B8-BB81-1BB0E2950E11}" type="presParOf" srcId="{B3405C4F-2118-4132-995A-CB8DE16AAE23}" destId="{F9610011-4528-4091-B874-3C256B7C1428}" srcOrd="13" destOrd="0" presId="urn:microsoft.com/office/officeart/2005/8/layout/target3"/>
    <dgm:cxn modelId="{C65C1625-E686-44D6-A755-E4D1B170B823}" type="presParOf" srcId="{B3405C4F-2118-4132-995A-CB8DE16AAE23}" destId="{BCECEF04-2340-4ADA-A794-6B79C0224B40}" srcOrd="14" destOrd="0" presId="urn:microsoft.com/office/officeart/2005/8/layout/target3"/>
    <dgm:cxn modelId="{04AA5CA1-8A71-4DF0-8E92-EB56D2C19A85}" type="presParOf" srcId="{B3405C4F-2118-4132-995A-CB8DE16AAE23}" destId="{46B6FB96-D030-450A-9B23-5E8B7260B512}" srcOrd="15"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836ECC0-602C-4232-89F3-4177979D1227}" type="doc">
      <dgm:prSet loTypeId="urn:microsoft.com/office/officeart/2005/8/layout/venn1" loCatId="relationship" qsTypeId="urn:microsoft.com/office/officeart/2005/8/quickstyle/3d6" qsCatId="3D" csTypeId="urn:microsoft.com/office/officeart/2005/8/colors/accent1_2" csCatId="accent1" phldr="1"/>
      <dgm:spPr/>
      <dgm:t>
        <a:bodyPr/>
        <a:lstStyle/>
        <a:p>
          <a:endParaRPr lang="pt-PT"/>
        </a:p>
      </dgm:t>
    </dgm:pt>
    <dgm:pt modelId="{C91902DD-E6AA-4B3D-929D-B174CC1E4013}">
      <dgm:prSet/>
      <dgm:spPr/>
      <dgm:t>
        <a:bodyPr/>
        <a:lstStyle/>
        <a:p>
          <a:pPr rtl="0"/>
          <a:r>
            <a:rPr lang="pt-PT" dirty="0" smtClean="0"/>
            <a:t>Contexto interno</a:t>
          </a:r>
          <a:endParaRPr lang="pt-PT" dirty="0"/>
        </a:p>
      </dgm:t>
    </dgm:pt>
    <dgm:pt modelId="{8C2E16E4-4E93-4C5D-B3C6-54AB97CF5258}" type="parTrans" cxnId="{F7EF5767-F456-488C-9B0F-85B3BE893F0D}">
      <dgm:prSet/>
      <dgm:spPr/>
      <dgm:t>
        <a:bodyPr/>
        <a:lstStyle/>
        <a:p>
          <a:endParaRPr lang="pt-PT"/>
        </a:p>
      </dgm:t>
    </dgm:pt>
    <dgm:pt modelId="{DCBCF38B-9F9D-489D-B31A-E8B4D200E0D7}" type="sibTrans" cxnId="{F7EF5767-F456-488C-9B0F-85B3BE893F0D}">
      <dgm:prSet/>
      <dgm:spPr/>
      <dgm:t>
        <a:bodyPr/>
        <a:lstStyle/>
        <a:p>
          <a:endParaRPr lang="pt-PT"/>
        </a:p>
      </dgm:t>
    </dgm:pt>
    <dgm:pt modelId="{DB546D9C-010A-4549-B990-BF7511F86C68}">
      <dgm:prSet/>
      <dgm:spPr/>
      <dgm:t>
        <a:bodyPr/>
        <a:lstStyle/>
        <a:p>
          <a:pPr rtl="0"/>
          <a:r>
            <a:rPr lang="pt-PT" dirty="0" smtClean="0"/>
            <a:t>Contexto histórico</a:t>
          </a:r>
          <a:endParaRPr lang="pt-PT" dirty="0"/>
        </a:p>
      </dgm:t>
    </dgm:pt>
    <dgm:pt modelId="{747FC07A-9C70-433F-85B3-6C013DDEC5AF}" type="parTrans" cxnId="{99630FB5-9CE5-43A9-AAE5-E98D3A3D9B11}">
      <dgm:prSet/>
      <dgm:spPr/>
      <dgm:t>
        <a:bodyPr/>
        <a:lstStyle/>
        <a:p>
          <a:endParaRPr lang="pt-PT"/>
        </a:p>
      </dgm:t>
    </dgm:pt>
    <dgm:pt modelId="{4633E0FC-7A7A-4736-ABAC-B69A1DC55A09}" type="sibTrans" cxnId="{99630FB5-9CE5-43A9-AAE5-E98D3A3D9B11}">
      <dgm:prSet/>
      <dgm:spPr/>
      <dgm:t>
        <a:bodyPr/>
        <a:lstStyle/>
        <a:p>
          <a:endParaRPr lang="pt-PT"/>
        </a:p>
      </dgm:t>
    </dgm:pt>
    <dgm:pt modelId="{FF66778E-F71A-4F9C-A91C-F919FDFC0345}">
      <dgm:prSet/>
      <dgm:spPr/>
      <dgm:t>
        <a:bodyPr/>
        <a:lstStyle/>
        <a:p>
          <a:pPr rtl="0"/>
          <a:r>
            <a:rPr lang="pt-PT" dirty="0" smtClean="0"/>
            <a:t>Contexto externo</a:t>
          </a:r>
          <a:endParaRPr lang="pt-PT" dirty="0"/>
        </a:p>
      </dgm:t>
    </dgm:pt>
    <dgm:pt modelId="{FD9464AF-E569-4F7B-9124-BA3255B84FD3}" type="parTrans" cxnId="{87CD1DAC-1CD4-46B4-9729-D8190F1DB5F0}">
      <dgm:prSet/>
      <dgm:spPr/>
      <dgm:t>
        <a:bodyPr/>
        <a:lstStyle/>
        <a:p>
          <a:endParaRPr lang="pt-PT"/>
        </a:p>
      </dgm:t>
    </dgm:pt>
    <dgm:pt modelId="{A33D1BAA-EB87-4DE9-82CA-9A7731513A4C}" type="sibTrans" cxnId="{87CD1DAC-1CD4-46B4-9729-D8190F1DB5F0}">
      <dgm:prSet/>
      <dgm:spPr/>
      <dgm:t>
        <a:bodyPr/>
        <a:lstStyle/>
        <a:p>
          <a:endParaRPr lang="pt-PT"/>
        </a:p>
      </dgm:t>
    </dgm:pt>
    <dgm:pt modelId="{604F6E03-CFE5-49DD-BBE0-888E281411EB}" type="pres">
      <dgm:prSet presAssocID="{A836ECC0-602C-4232-89F3-4177979D1227}" presName="compositeShape" presStyleCnt="0">
        <dgm:presLayoutVars>
          <dgm:chMax val="7"/>
          <dgm:dir/>
          <dgm:resizeHandles val="exact"/>
        </dgm:presLayoutVars>
      </dgm:prSet>
      <dgm:spPr/>
      <dgm:t>
        <a:bodyPr/>
        <a:lstStyle/>
        <a:p>
          <a:endParaRPr lang="pt-PT"/>
        </a:p>
      </dgm:t>
    </dgm:pt>
    <dgm:pt modelId="{EE9A2CE7-7124-48A6-A381-A35BB2E0AC5F}" type="pres">
      <dgm:prSet presAssocID="{C91902DD-E6AA-4B3D-929D-B174CC1E4013}" presName="circ1" presStyleLbl="vennNode1" presStyleIdx="0" presStyleCnt="3"/>
      <dgm:spPr/>
      <dgm:t>
        <a:bodyPr/>
        <a:lstStyle/>
        <a:p>
          <a:endParaRPr lang="pt-PT"/>
        </a:p>
      </dgm:t>
    </dgm:pt>
    <dgm:pt modelId="{26191466-2F45-4FA0-A735-92FD1F03A7FE}" type="pres">
      <dgm:prSet presAssocID="{C91902DD-E6AA-4B3D-929D-B174CC1E4013}" presName="circ1Tx" presStyleLbl="revTx" presStyleIdx="0" presStyleCnt="0">
        <dgm:presLayoutVars>
          <dgm:chMax val="0"/>
          <dgm:chPref val="0"/>
          <dgm:bulletEnabled val="1"/>
        </dgm:presLayoutVars>
      </dgm:prSet>
      <dgm:spPr/>
      <dgm:t>
        <a:bodyPr/>
        <a:lstStyle/>
        <a:p>
          <a:endParaRPr lang="pt-PT"/>
        </a:p>
      </dgm:t>
    </dgm:pt>
    <dgm:pt modelId="{940A464E-A17D-4FC4-BBEF-6783D9A33F57}" type="pres">
      <dgm:prSet presAssocID="{DB546D9C-010A-4549-B990-BF7511F86C68}" presName="circ2" presStyleLbl="vennNode1" presStyleIdx="1" presStyleCnt="3"/>
      <dgm:spPr/>
      <dgm:t>
        <a:bodyPr/>
        <a:lstStyle/>
        <a:p>
          <a:endParaRPr lang="pt-PT"/>
        </a:p>
      </dgm:t>
    </dgm:pt>
    <dgm:pt modelId="{909C4DAE-91FB-41D8-8455-8D05142F4C90}" type="pres">
      <dgm:prSet presAssocID="{DB546D9C-010A-4549-B990-BF7511F86C68}" presName="circ2Tx" presStyleLbl="revTx" presStyleIdx="0" presStyleCnt="0">
        <dgm:presLayoutVars>
          <dgm:chMax val="0"/>
          <dgm:chPref val="0"/>
          <dgm:bulletEnabled val="1"/>
        </dgm:presLayoutVars>
      </dgm:prSet>
      <dgm:spPr/>
      <dgm:t>
        <a:bodyPr/>
        <a:lstStyle/>
        <a:p>
          <a:endParaRPr lang="pt-PT"/>
        </a:p>
      </dgm:t>
    </dgm:pt>
    <dgm:pt modelId="{46A09439-988E-4DE1-B6D6-7C2B8D90EE9A}" type="pres">
      <dgm:prSet presAssocID="{FF66778E-F71A-4F9C-A91C-F919FDFC0345}" presName="circ3" presStyleLbl="vennNode1" presStyleIdx="2" presStyleCnt="3"/>
      <dgm:spPr/>
      <dgm:t>
        <a:bodyPr/>
        <a:lstStyle/>
        <a:p>
          <a:endParaRPr lang="pt-PT"/>
        </a:p>
      </dgm:t>
    </dgm:pt>
    <dgm:pt modelId="{491EF4B4-E75F-4BAA-A13B-5AC8B21561E3}" type="pres">
      <dgm:prSet presAssocID="{FF66778E-F71A-4F9C-A91C-F919FDFC0345}" presName="circ3Tx" presStyleLbl="revTx" presStyleIdx="0" presStyleCnt="0">
        <dgm:presLayoutVars>
          <dgm:chMax val="0"/>
          <dgm:chPref val="0"/>
          <dgm:bulletEnabled val="1"/>
        </dgm:presLayoutVars>
      </dgm:prSet>
      <dgm:spPr/>
      <dgm:t>
        <a:bodyPr/>
        <a:lstStyle/>
        <a:p>
          <a:endParaRPr lang="pt-PT"/>
        </a:p>
      </dgm:t>
    </dgm:pt>
  </dgm:ptLst>
  <dgm:cxnLst>
    <dgm:cxn modelId="{D4C1A9DC-2656-49FC-A4A3-68E3152A61DB}" type="presOf" srcId="{C91902DD-E6AA-4B3D-929D-B174CC1E4013}" destId="{26191466-2F45-4FA0-A735-92FD1F03A7FE}" srcOrd="0" destOrd="0" presId="urn:microsoft.com/office/officeart/2005/8/layout/venn1"/>
    <dgm:cxn modelId="{93CF9C77-86E3-44EE-88F5-40FA6B0D4D59}" type="presOf" srcId="{FF66778E-F71A-4F9C-A91C-F919FDFC0345}" destId="{46A09439-988E-4DE1-B6D6-7C2B8D90EE9A}" srcOrd="0" destOrd="0" presId="urn:microsoft.com/office/officeart/2005/8/layout/venn1"/>
    <dgm:cxn modelId="{99630FB5-9CE5-43A9-AAE5-E98D3A3D9B11}" srcId="{A836ECC0-602C-4232-89F3-4177979D1227}" destId="{DB546D9C-010A-4549-B990-BF7511F86C68}" srcOrd="1" destOrd="0" parTransId="{747FC07A-9C70-433F-85B3-6C013DDEC5AF}" sibTransId="{4633E0FC-7A7A-4736-ABAC-B69A1DC55A09}"/>
    <dgm:cxn modelId="{C559987B-3EA9-4269-834B-FD87D67B891D}" type="presOf" srcId="{DB546D9C-010A-4549-B990-BF7511F86C68}" destId="{940A464E-A17D-4FC4-BBEF-6783D9A33F57}" srcOrd="0" destOrd="0" presId="urn:microsoft.com/office/officeart/2005/8/layout/venn1"/>
    <dgm:cxn modelId="{F7EF5767-F456-488C-9B0F-85B3BE893F0D}" srcId="{A836ECC0-602C-4232-89F3-4177979D1227}" destId="{C91902DD-E6AA-4B3D-929D-B174CC1E4013}" srcOrd="0" destOrd="0" parTransId="{8C2E16E4-4E93-4C5D-B3C6-54AB97CF5258}" sibTransId="{DCBCF38B-9F9D-489D-B31A-E8B4D200E0D7}"/>
    <dgm:cxn modelId="{C58B311D-C19F-4D55-9C95-686A03FEC319}" type="presOf" srcId="{DB546D9C-010A-4549-B990-BF7511F86C68}" destId="{909C4DAE-91FB-41D8-8455-8D05142F4C90}" srcOrd="1" destOrd="0" presId="urn:microsoft.com/office/officeart/2005/8/layout/venn1"/>
    <dgm:cxn modelId="{C3C82DD8-634C-4759-B5CD-A9EE49E45944}" type="presOf" srcId="{FF66778E-F71A-4F9C-A91C-F919FDFC0345}" destId="{491EF4B4-E75F-4BAA-A13B-5AC8B21561E3}" srcOrd="1" destOrd="0" presId="urn:microsoft.com/office/officeart/2005/8/layout/venn1"/>
    <dgm:cxn modelId="{934DF80D-B55F-48D1-B195-DD3D914F5A0B}" type="presOf" srcId="{C91902DD-E6AA-4B3D-929D-B174CC1E4013}" destId="{EE9A2CE7-7124-48A6-A381-A35BB2E0AC5F}" srcOrd="1" destOrd="0" presId="urn:microsoft.com/office/officeart/2005/8/layout/venn1"/>
    <dgm:cxn modelId="{62700250-36C5-413C-A51E-A62AE9257BE9}" type="presOf" srcId="{A836ECC0-602C-4232-89F3-4177979D1227}" destId="{604F6E03-CFE5-49DD-BBE0-888E281411EB}" srcOrd="0" destOrd="0" presId="urn:microsoft.com/office/officeart/2005/8/layout/venn1"/>
    <dgm:cxn modelId="{87CD1DAC-1CD4-46B4-9729-D8190F1DB5F0}" srcId="{A836ECC0-602C-4232-89F3-4177979D1227}" destId="{FF66778E-F71A-4F9C-A91C-F919FDFC0345}" srcOrd="2" destOrd="0" parTransId="{FD9464AF-E569-4F7B-9124-BA3255B84FD3}" sibTransId="{A33D1BAA-EB87-4DE9-82CA-9A7731513A4C}"/>
    <dgm:cxn modelId="{3E0DD81B-13E5-4526-B06F-788EFEC234EB}" type="presParOf" srcId="{604F6E03-CFE5-49DD-BBE0-888E281411EB}" destId="{EE9A2CE7-7124-48A6-A381-A35BB2E0AC5F}" srcOrd="0" destOrd="0" presId="urn:microsoft.com/office/officeart/2005/8/layout/venn1"/>
    <dgm:cxn modelId="{C82A7756-624D-4A5D-A7CE-96895FEBDD12}" type="presParOf" srcId="{604F6E03-CFE5-49DD-BBE0-888E281411EB}" destId="{26191466-2F45-4FA0-A735-92FD1F03A7FE}" srcOrd="1" destOrd="0" presId="urn:microsoft.com/office/officeart/2005/8/layout/venn1"/>
    <dgm:cxn modelId="{B85FFE06-AB0E-4293-AA27-BFDC08E5B8D0}" type="presParOf" srcId="{604F6E03-CFE5-49DD-BBE0-888E281411EB}" destId="{940A464E-A17D-4FC4-BBEF-6783D9A33F57}" srcOrd="2" destOrd="0" presId="urn:microsoft.com/office/officeart/2005/8/layout/venn1"/>
    <dgm:cxn modelId="{10B4BD7E-7322-4403-B81A-488AF2A92D81}" type="presParOf" srcId="{604F6E03-CFE5-49DD-BBE0-888E281411EB}" destId="{909C4DAE-91FB-41D8-8455-8D05142F4C90}" srcOrd="3" destOrd="0" presId="urn:microsoft.com/office/officeart/2005/8/layout/venn1"/>
    <dgm:cxn modelId="{98D3EC25-E147-4FF0-AF39-5498B16EA67F}" type="presParOf" srcId="{604F6E03-CFE5-49DD-BBE0-888E281411EB}" destId="{46A09439-988E-4DE1-B6D6-7C2B8D90EE9A}" srcOrd="4" destOrd="0" presId="urn:microsoft.com/office/officeart/2005/8/layout/venn1"/>
    <dgm:cxn modelId="{BC024F20-E1EB-4201-9FB6-D627C0B2D42C}" type="presParOf" srcId="{604F6E03-CFE5-49DD-BBE0-888E281411EB}" destId="{491EF4B4-E75F-4BAA-A13B-5AC8B21561E3}"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622218-EF5F-442F-9B0A-657E72A43073}" type="datetimeFigureOut">
              <a:rPr lang="pt-PT" smtClean="0"/>
              <a:pPr/>
              <a:t>14-10-2011</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9364C-BBAC-4E6B-B9C8-F59ED1BFE08E}" type="slidenum">
              <a:rPr lang="pt-PT" smtClean="0"/>
              <a:pPr/>
              <a:t>‹nº›</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kern="1200" dirty="0" smtClean="0">
                <a:solidFill>
                  <a:schemeClr val="tx1"/>
                </a:solidFill>
                <a:latin typeface="+mn-lt"/>
                <a:ea typeface="+mn-ea"/>
                <a:cs typeface="+mn-cs"/>
              </a:rPr>
              <a:t>Do </a:t>
            </a:r>
            <a:r>
              <a:rPr lang="pt-PT" sz="1200" b="1" kern="1200" dirty="0" smtClean="0">
                <a:solidFill>
                  <a:schemeClr val="tx1"/>
                </a:solidFill>
                <a:latin typeface="+mn-lt"/>
                <a:ea typeface="+mn-ea"/>
                <a:cs typeface="+mn-cs"/>
              </a:rPr>
              <a:t>ambiente</a:t>
            </a:r>
            <a:r>
              <a:rPr lang="pt-PT" sz="1200" kern="1200" dirty="0" smtClean="0">
                <a:solidFill>
                  <a:schemeClr val="tx1"/>
                </a:solidFill>
                <a:latin typeface="+mn-lt"/>
                <a:ea typeface="+mn-ea"/>
                <a:cs typeface="+mn-cs"/>
              </a:rPr>
              <a:t> externo vêm os </a:t>
            </a:r>
            <a:r>
              <a:rPr lang="pt-PT" sz="1200" b="1" kern="1200" dirty="0" smtClean="0">
                <a:solidFill>
                  <a:schemeClr val="tx1"/>
                </a:solidFill>
                <a:latin typeface="+mn-lt"/>
                <a:ea typeface="+mn-ea"/>
                <a:cs typeface="+mn-cs"/>
              </a:rPr>
              <a:t>recursos</a:t>
            </a:r>
            <a:r>
              <a:rPr lang="pt-PT" sz="1200" kern="1200" dirty="0" smtClean="0">
                <a:solidFill>
                  <a:schemeClr val="tx1"/>
                </a:solidFill>
                <a:latin typeface="+mn-lt"/>
                <a:ea typeface="+mn-ea"/>
                <a:cs typeface="+mn-cs"/>
              </a:rPr>
              <a:t>, que são os inputs – pessoas,  materiais, finanças, etc. </a:t>
            </a:r>
          </a:p>
          <a:p>
            <a:r>
              <a:rPr lang="pt-PT" sz="1200" kern="1200" dirty="0" smtClean="0">
                <a:solidFill>
                  <a:schemeClr val="tx1"/>
                </a:solidFill>
                <a:latin typeface="+mn-lt"/>
                <a:ea typeface="+mn-ea"/>
                <a:cs typeface="+mn-cs"/>
              </a:rPr>
              <a:t>Existe a gestão e </a:t>
            </a:r>
            <a:r>
              <a:rPr lang="pt-PT" sz="1200" b="1" kern="1200" dirty="0" smtClean="0">
                <a:solidFill>
                  <a:schemeClr val="tx1"/>
                </a:solidFill>
                <a:latin typeface="+mn-lt"/>
                <a:ea typeface="+mn-ea"/>
                <a:cs typeface="+mn-cs"/>
              </a:rPr>
              <a:t>transformação desses inputs em outputs</a:t>
            </a:r>
            <a:r>
              <a:rPr lang="pt-PT" sz="1200" kern="1200" dirty="0" smtClean="0">
                <a:solidFill>
                  <a:schemeClr val="tx1"/>
                </a:solidFill>
                <a:latin typeface="+mn-lt"/>
                <a:ea typeface="+mn-ea"/>
                <a:cs typeface="+mn-cs"/>
              </a:rPr>
              <a:t>, que se espera que </a:t>
            </a:r>
            <a:r>
              <a:rPr lang="pt-PT" sz="1200" b="1" kern="1200" dirty="0" smtClean="0">
                <a:solidFill>
                  <a:schemeClr val="tx1"/>
                </a:solidFill>
                <a:latin typeface="+mn-lt"/>
                <a:ea typeface="+mn-ea"/>
                <a:cs typeface="+mn-cs"/>
              </a:rPr>
              <a:t>tragam valor acrescentado</a:t>
            </a:r>
            <a:r>
              <a:rPr lang="pt-PT" sz="1200" kern="1200" dirty="0" smtClean="0">
                <a:solidFill>
                  <a:schemeClr val="tx1"/>
                </a:solidFill>
                <a:latin typeface="+mn-lt"/>
                <a:ea typeface="+mn-ea"/>
                <a:cs typeface="+mn-cs"/>
              </a:rPr>
              <a:t>. Os outputs podem ser bens/ produtos  (</a:t>
            </a:r>
            <a:r>
              <a:rPr lang="pt-PT" sz="1200" kern="1200" dirty="0" err="1" smtClean="0">
                <a:solidFill>
                  <a:schemeClr val="tx1"/>
                </a:solidFill>
                <a:latin typeface="+mn-lt"/>
                <a:ea typeface="+mn-ea"/>
                <a:cs typeface="+mn-cs"/>
              </a:rPr>
              <a:t>goods</a:t>
            </a:r>
            <a:r>
              <a:rPr lang="pt-PT" sz="1200" kern="1200" dirty="0" smtClean="0">
                <a:solidFill>
                  <a:schemeClr val="tx1"/>
                </a:solidFill>
                <a:latin typeface="+mn-lt"/>
                <a:ea typeface="+mn-ea"/>
                <a:cs typeface="+mn-cs"/>
              </a:rPr>
              <a:t>), serviços, reputação, desperdícios, etc. </a:t>
            </a:r>
          </a:p>
          <a:p>
            <a:r>
              <a:rPr lang="pt-PT" sz="1200" kern="1200" dirty="0" smtClean="0">
                <a:solidFill>
                  <a:schemeClr val="tx1"/>
                </a:solidFill>
                <a:latin typeface="+mn-lt"/>
                <a:ea typeface="+mn-ea"/>
                <a:cs typeface="+mn-cs"/>
              </a:rPr>
              <a:t>Estes </a:t>
            </a:r>
            <a:r>
              <a:rPr lang="pt-PT" sz="1200" b="1" kern="1200" dirty="0" smtClean="0">
                <a:solidFill>
                  <a:schemeClr val="tx1"/>
                </a:solidFill>
                <a:latin typeface="+mn-lt"/>
                <a:ea typeface="+mn-ea"/>
                <a:cs typeface="+mn-cs"/>
              </a:rPr>
              <a:t>outputs regressam ao ambiente externo </a:t>
            </a:r>
            <a:r>
              <a:rPr lang="pt-PT" sz="1200" kern="1200" dirty="0" smtClean="0">
                <a:solidFill>
                  <a:schemeClr val="tx1"/>
                </a:solidFill>
                <a:latin typeface="+mn-lt"/>
                <a:ea typeface="+mn-ea"/>
                <a:cs typeface="+mn-cs"/>
              </a:rPr>
              <a:t>e o </a:t>
            </a:r>
            <a:r>
              <a:rPr lang="pt-PT" sz="1200" b="1" kern="1200" dirty="0" smtClean="0">
                <a:solidFill>
                  <a:schemeClr val="tx1"/>
                </a:solidFill>
                <a:latin typeface="+mn-lt"/>
                <a:ea typeface="+mn-ea"/>
                <a:cs typeface="+mn-cs"/>
              </a:rPr>
              <a:t>valor que eles geram/obtêm </a:t>
            </a:r>
            <a:r>
              <a:rPr lang="pt-PT" sz="1200" kern="1200" dirty="0" smtClean="0">
                <a:solidFill>
                  <a:schemeClr val="tx1"/>
                </a:solidFill>
                <a:latin typeface="+mn-lt"/>
                <a:ea typeface="+mn-ea"/>
                <a:cs typeface="+mn-cs"/>
              </a:rPr>
              <a:t>– dinheiro, reputação, boa vontade – através do </a:t>
            </a:r>
            <a:r>
              <a:rPr lang="pt-PT" sz="1200" b="1" kern="1200" dirty="0" smtClean="0">
                <a:solidFill>
                  <a:schemeClr val="tx1"/>
                </a:solidFill>
                <a:latin typeface="+mn-lt"/>
                <a:ea typeface="+mn-ea"/>
                <a:cs typeface="+mn-cs"/>
              </a:rPr>
              <a:t>feedback</a:t>
            </a:r>
            <a:r>
              <a:rPr lang="pt-PT" sz="1200" kern="1200" dirty="0" smtClean="0">
                <a:solidFill>
                  <a:schemeClr val="tx1"/>
                </a:solidFill>
                <a:latin typeface="+mn-lt"/>
                <a:ea typeface="+mn-ea"/>
                <a:cs typeface="+mn-cs"/>
              </a:rPr>
              <a:t> permite à empresa </a:t>
            </a:r>
            <a:r>
              <a:rPr lang="pt-PT" sz="1200" b="1" kern="1200" dirty="0" smtClean="0">
                <a:solidFill>
                  <a:schemeClr val="tx1"/>
                </a:solidFill>
                <a:latin typeface="+mn-lt"/>
                <a:ea typeface="+mn-ea"/>
                <a:cs typeface="+mn-cs"/>
              </a:rPr>
              <a:t>atrair novos recursos para continuar o negócio</a:t>
            </a:r>
            <a:r>
              <a:rPr lang="pt-PT" sz="1200" kern="1200" dirty="0" smtClean="0">
                <a:solidFill>
                  <a:schemeClr val="tx1"/>
                </a:solidFill>
                <a:latin typeface="+mn-lt"/>
                <a:ea typeface="+mn-ea"/>
                <a:cs typeface="+mn-cs"/>
              </a:rPr>
              <a:t>. Se os outputs falham na sua missão de atrair recursos suficientes, a empresa vai falir. É necessário </a:t>
            </a:r>
            <a:r>
              <a:rPr lang="pt-PT" sz="1200" b="1" kern="1200" dirty="0" smtClean="0">
                <a:solidFill>
                  <a:schemeClr val="tx1"/>
                </a:solidFill>
                <a:latin typeface="+mn-lt"/>
                <a:ea typeface="+mn-ea"/>
                <a:cs typeface="+mn-cs"/>
              </a:rPr>
              <a:t>acrescentar valor aos recursos</a:t>
            </a:r>
            <a:r>
              <a:rPr lang="pt-PT" sz="1200" kern="1200" dirty="0" smtClean="0">
                <a:solidFill>
                  <a:schemeClr val="tx1"/>
                </a:solidFill>
                <a:latin typeface="+mn-lt"/>
                <a:ea typeface="+mn-ea"/>
                <a:cs typeface="+mn-cs"/>
              </a:rPr>
              <a:t>, quando se trabalha numa organização, </a:t>
            </a:r>
            <a:r>
              <a:rPr lang="pt-PT" sz="1200" b="1" kern="1200" dirty="0" smtClean="0">
                <a:solidFill>
                  <a:schemeClr val="tx1"/>
                </a:solidFill>
                <a:latin typeface="+mn-lt"/>
                <a:ea typeface="+mn-ea"/>
                <a:cs typeface="+mn-cs"/>
              </a:rPr>
              <a:t>para que a organização sobreviva</a:t>
            </a:r>
            <a:r>
              <a:rPr lang="pt-PT" sz="1200" kern="1200" dirty="0" smtClean="0">
                <a:solidFill>
                  <a:schemeClr val="tx1"/>
                </a:solidFill>
                <a:latin typeface="+mn-lt"/>
                <a:ea typeface="+mn-ea"/>
                <a:cs typeface="+mn-cs"/>
              </a:rPr>
              <a:t>. Cada um gere uma pequena parte do processo de valor acrescentado.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4</a:t>
            </a:fld>
            <a:endParaRPr lang="pt-P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b="1" kern="1200" dirty="0" err="1" smtClean="0">
                <a:solidFill>
                  <a:schemeClr val="tx1"/>
                </a:solidFill>
                <a:latin typeface="+mn-lt"/>
                <a:ea typeface="+mn-ea"/>
                <a:cs typeface="+mn-cs"/>
              </a:rPr>
              <a:t>Luthans</a:t>
            </a:r>
            <a:r>
              <a:rPr lang="pt-PT" sz="1200" b="1" kern="1200" dirty="0" smtClean="0">
                <a:solidFill>
                  <a:schemeClr val="tx1"/>
                </a:solidFill>
                <a:latin typeface="+mn-lt"/>
                <a:ea typeface="+mn-ea"/>
                <a:cs typeface="+mn-cs"/>
              </a:rPr>
              <a:t> – Gestores como </a:t>
            </a:r>
            <a:r>
              <a:rPr lang="pt-PT" sz="1200" b="1" kern="1200" dirty="0" err="1" smtClean="0">
                <a:solidFill>
                  <a:schemeClr val="tx1"/>
                </a:solidFill>
                <a:latin typeface="+mn-lt"/>
                <a:ea typeface="+mn-ea"/>
                <a:cs typeface="+mn-cs"/>
              </a:rPr>
              <a:t>networkers</a:t>
            </a:r>
            <a:r>
              <a:rPr lang="pt-PT" sz="1200" b="1" kern="1200" dirty="0" smtClean="0">
                <a:solidFill>
                  <a:schemeClr val="tx1"/>
                </a:solidFill>
                <a:latin typeface="+mn-lt"/>
                <a:ea typeface="+mn-ea"/>
                <a:cs typeface="+mn-cs"/>
              </a:rPr>
              <a:t> e políticos (1988)</a:t>
            </a:r>
            <a:endParaRPr lang="pt-PT" sz="1200" kern="1200" dirty="0" smtClean="0">
              <a:solidFill>
                <a:schemeClr val="tx1"/>
              </a:solidFill>
              <a:latin typeface="+mn-lt"/>
              <a:ea typeface="+mn-ea"/>
              <a:cs typeface="+mn-cs"/>
            </a:endParaRPr>
          </a:p>
          <a:p>
            <a:r>
              <a:rPr lang="pt-PT" sz="1200" kern="1200" dirty="0" smtClean="0">
                <a:solidFill>
                  <a:schemeClr val="tx1"/>
                </a:solidFill>
                <a:latin typeface="+mn-lt"/>
                <a:ea typeface="+mn-ea"/>
                <a:cs typeface="+mn-cs"/>
              </a:rPr>
              <a:t> </a:t>
            </a:r>
          </a:p>
          <a:p>
            <a:r>
              <a:rPr lang="pt-PT" sz="1200" kern="1200" dirty="0" smtClean="0">
                <a:solidFill>
                  <a:schemeClr val="tx1"/>
                </a:solidFill>
                <a:latin typeface="+mn-lt"/>
                <a:ea typeface="+mn-ea"/>
                <a:cs typeface="+mn-cs"/>
              </a:rPr>
              <a:t>Fizeram uma investigação, onde observaram 292 gestores, registando os seus comportamentos.</a:t>
            </a:r>
          </a:p>
          <a:p>
            <a:r>
              <a:rPr lang="pt-PT" sz="1200" kern="1200" dirty="0" smtClean="0">
                <a:solidFill>
                  <a:schemeClr val="tx1"/>
                </a:solidFill>
                <a:latin typeface="+mn-lt"/>
                <a:ea typeface="+mn-ea"/>
                <a:cs typeface="+mn-cs"/>
              </a:rPr>
              <a:t>Os comportamentos foram agregados em 4 categorias:</a:t>
            </a:r>
          </a:p>
          <a:p>
            <a:r>
              <a:rPr lang="pt-PT" sz="1200" b="1" kern="1200" dirty="0" smtClean="0">
                <a:solidFill>
                  <a:schemeClr val="tx1"/>
                </a:solidFill>
                <a:latin typeface="+mn-lt"/>
                <a:ea typeface="+mn-ea"/>
                <a:cs typeface="+mn-cs"/>
              </a:rPr>
              <a:t>Comunicação</a:t>
            </a:r>
            <a:r>
              <a:rPr lang="pt-PT" sz="1200" kern="1200" dirty="0" smtClean="0">
                <a:solidFill>
                  <a:schemeClr val="tx1"/>
                </a:solidFill>
                <a:latin typeface="+mn-lt"/>
                <a:ea typeface="+mn-ea"/>
                <a:cs typeface="+mn-cs"/>
              </a:rPr>
              <a:t>: troca de informação e documentos d </a:t>
            </a:r>
            <a:r>
              <a:rPr lang="pt-PT" sz="1200" kern="1200" dirty="0" err="1" smtClean="0">
                <a:solidFill>
                  <a:schemeClr val="tx1"/>
                </a:solidFill>
                <a:latin typeface="+mn-lt"/>
                <a:ea typeface="+mn-ea"/>
                <a:cs typeface="+mn-cs"/>
              </a:rPr>
              <a:t>etrabalho</a:t>
            </a:r>
            <a:endParaRPr lang="pt-PT" sz="1200" kern="1200" dirty="0" smtClean="0">
              <a:solidFill>
                <a:schemeClr val="tx1"/>
              </a:solidFill>
              <a:latin typeface="+mn-lt"/>
              <a:ea typeface="+mn-ea"/>
              <a:cs typeface="+mn-cs"/>
            </a:endParaRPr>
          </a:p>
          <a:p>
            <a:r>
              <a:rPr lang="pt-PT" sz="1200" b="1" kern="1200" dirty="0" smtClean="0">
                <a:solidFill>
                  <a:schemeClr val="tx1"/>
                </a:solidFill>
                <a:latin typeface="+mn-lt"/>
                <a:ea typeface="+mn-ea"/>
                <a:cs typeface="+mn-cs"/>
              </a:rPr>
              <a:t>Gestão tradicional</a:t>
            </a:r>
            <a:r>
              <a:rPr lang="pt-PT" sz="1200" kern="1200" dirty="0" smtClean="0">
                <a:solidFill>
                  <a:schemeClr val="tx1"/>
                </a:solidFill>
                <a:latin typeface="+mn-lt"/>
                <a:ea typeface="+mn-ea"/>
                <a:cs typeface="+mn-cs"/>
              </a:rPr>
              <a:t>: Planeamento, tomada de decisão, controle</a:t>
            </a:r>
          </a:p>
          <a:p>
            <a:r>
              <a:rPr lang="pt-PT" sz="1200" b="1" kern="1200" dirty="0" err="1" smtClean="0">
                <a:solidFill>
                  <a:schemeClr val="tx1"/>
                </a:solidFill>
                <a:latin typeface="+mn-lt"/>
                <a:ea typeface="+mn-ea"/>
                <a:cs typeface="+mn-cs"/>
              </a:rPr>
              <a:t>Networking</a:t>
            </a:r>
            <a:r>
              <a:rPr lang="pt-PT" sz="1200" b="1" kern="1200" dirty="0" smtClean="0">
                <a:solidFill>
                  <a:schemeClr val="tx1"/>
                </a:solidFill>
                <a:latin typeface="+mn-lt"/>
                <a:ea typeface="+mn-ea"/>
                <a:cs typeface="+mn-cs"/>
              </a:rPr>
              <a:t>:</a:t>
            </a:r>
            <a:r>
              <a:rPr lang="pt-PT" sz="1200" kern="1200" dirty="0" smtClean="0">
                <a:solidFill>
                  <a:schemeClr val="tx1"/>
                </a:solidFill>
                <a:latin typeface="+mn-lt"/>
                <a:ea typeface="+mn-ea"/>
                <a:cs typeface="+mn-cs"/>
              </a:rPr>
              <a:t> interacção com outros, socialização, </a:t>
            </a:r>
            <a:r>
              <a:rPr lang="pt-PT" sz="1200" kern="1200" dirty="0" err="1" smtClean="0">
                <a:solidFill>
                  <a:schemeClr val="tx1"/>
                </a:solidFill>
                <a:latin typeface="+mn-lt"/>
                <a:ea typeface="+mn-ea"/>
                <a:cs typeface="+mn-cs"/>
              </a:rPr>
              <a:t>politicking</a:t>
            </a:r>
            <a:endParaRPr lang="pt-PT" sz="1200" kern="1200" dirty="0" smtClean="0">
              <a:solidFill>
                <a:schemeClr val="tx1"/>
              </a:solidFill>
              <a:latin typeface="+mn-lt"/>
              <a:ea typeface="+mn-ea"/>
              <a:cs typeface="+mn-cs"/>
            </a:endParaRPr>
          </a:p>
          <a:p>
            <a:r>
              <a:rPr lang="pt-PT" sz="1200" b="1" kern="1200" dirty="0" smtClean="0">
                <a:solidFill>
                  <a:schemeClr val="tx1"/>
                </a:solidFill>
                <a:latin typeface="+mn-lt"/>
                <a:ea typeface="+mn-ea"/>
                <a:cs typeface="+mn-cs"/>
              </a:rPr>
              <a:t>Gestão dos seus recursos humanos</a:t>
            </a:r>
            <a:r>
              <a:rPr lang="pt-PT" sz="1200" kern="1200" dirty="0" smtClean="0">
                <a:solidFill>
                  <a:schemeClr val="tx1"/>
                </a:solidFill>
                <a:latin typeface="+mn-lt"/>
                <a:ea typeface="+mn-ea"/>
                <a:cs typeface="+mn-cs"/>
              </a:rPr>
              <a:t>: motivar, gerir conflitos, formar</a:t>
            </a:r>
          </a:p>
          <a:p>
            <a:r>
              <a:rPr lang="pt-PT" sz="1200" kern="1200" dirty="0" smtClean="0">
                <a:solidFill>
                  <a:schemeClr val="tx1"/>
                </a:solidFill>
                <a:latin typeface="+mn-lt"/>
                <a:ea typeface="+mn-ea"/>
                <a:cs typeface="+mn-cs"/>
              </a:rPr>
              <a:t>A investigação fez também uma distinção entre o nível de </a:t>
            </a:r>
            <a:r>
              <a:rPr lang="pt-PT" sz="1200" b="1" kern="1200" dirty="0" smtClean="0">
                <a:solidFill>
                  <a:schemeClr val="tx1"/>
                </a:solidFill>
                <a:latin typeface="+mn-lt"/>
                <a:ea typeface="+mn-ea"/>
                <a:cs typeface="+mn-cs"/>
              </a:rPr>
              <a:t>sucesso</a:t>
            </a:r>
            <a:r>
              <a:rPr lang="pt-PT" sz="1200" kern="1200" dirty="0" smtClean="0">
                <a:solidFill>
                  <a:schemeClr val="tx1"/>
                </a:solidFill>
                <a:latin typeface="+mn-lt"/>
                <a:ea typeface="+mn-ea"/>
                <a:cs typeface="+mn-cs"/>
              </a:rPr>
              <a:t> (equiparado a promoções rápidas) e o nível de </a:t>
            </a:r>
            <a:r>
              <a:rPr lang="pt-PT" sz="1200" b="1" kern="1200" dirty="0" smtClean="0">
                <a:solidFill>
                  <a:schemeClr val="tx1"/>
                </a:solidFill>
                <a:latin typeface="+mn-lt"/>
                <a:ea typeface="+mn-ea"/>
                <a:cs typeface="+mn-cs"/>
              </a:rPr>
              <a:t>eficácia </a:t>
            </a:r>
            <a:r>
              <a:rPr lang="pt-PT" sz="1200" kern="1200" dirty="0" smtClean="0">
                <a:solidFill>
                  <a:schemeClr val="tx1"/>
                </a:solidFill>
                <a:latin typeface="+mn-lt"/>
                <a:ea typeface="+mn-ea"/>
                <a:cs typeface="+mn-cs"/>
              </a:rPr>
              <a:t>(performance da unidade e satisfação dos colaboradores)</a:t>
            </a:r>
          </a:p>
          <a:p>
            <a:r>
              <a:rPr lang="pt-PT" sz="1200" kern="1200" dirty="0" smtClean="0">
                <a:solidFill>
                  <a:schemeClr val="tx1"/>
                </a:solidFill>
                <a:latin typeface="+mn-lt"/>
                <a:ea typeface="+mn-ea"/>
                <a:cs typeface="+mn-cs"/>
              </a:rPr>
              <a:t>Os gestores de maior </a:t>
            </a:r>
            <a:r>
              <a:rPr lang="pt-PT" sz="1200" b="1" kern="1200" dirty="0" smtClean="0">
                <a:solidFill>
                  <a:schemeClr val="tx1"/>
                </a:solidFill>
                <a:latin typeface="+mn-lt"/>
                <a:ea typeface="+mn-ea"/>
                <a:cs typeface="+mn-cs"/>
              </a:rPr>
              <a:t>sucesso</a:t>
            </a:r>
            <a:r>
              <a:rPr lang="pt-PT" sz="1200" kern="1200" dirty="0" smtClean="0">
                <a:solidFill>
                  <a:schemeClr val="tx1"/>
                </a:solidFill>
                <a:latin typeface="+mn-lt"/>
                <a:ea typeface="+mn-ea"/>
                <a:cs typeface="+mn-cs"/>
              </a:rPr>
              <a:t>, passaram mais tempo em actividades de  </a:t>
            </a:r>
            <a:r>
              <a:rPr lang="pt-PT" sz="1200" kern="1200" dirty="0" err="1" smtClean="0">
                <a:solidFill>
                  <a:schemeClr val="tx1"/>
                </a:solidFill>
                <a:latin typeface="+mn-lt"/>
                <a:ea typeface="+mn-ea"/>
                <a:cs typeface="+mn-cs"/>
              </a:rPr>
              <a:t>networking</a:t>
            </a:r>
            <a:r>
              <a:rPr lang="pt-PT" sz="1200" kern="1200" dirty="0" smtClean="0">
                <a:solidFill>
                  <a:schemeClr val="tx1"/>
                </a:solidFill>
                <a:latin typeface="+mn-lt"/>
                <a:ea typeface="+mn-ea"/>
                <a:cs typeface="+mn-cs"/>
              </a:rPr>
              <a:t> (socializar, </a:t>
            </a:r>
            <a:r>
              <a:rPr lang="pt-PT" sz="1200" kern="1200" dirty="0" err="1" smtClean="0">
                <a:solidFill>
                  <a:schemeClr val="tx1"/>
                </a:solidFill>
                <a:latin typeface="+mn-lt"/>
                <a:ea typeface="+mn-ea"/>
                <a:cs typeface="+mn-cs"/>
              </a:rPr>
              <a:t>politicking</a:t>
            </a:r>
            <a:r>
              <a:rPr lang="pt-PT" sz="1200" kern="1200" dirty="0" smtClean="0">
                <a:solidFill>
                  <a:schemeClr val="tx1"/>
                </a:solidFill>
                <a:latin typeface="+mn-lt"/>
                <a:ea typeface="+mn-ea"/>
                <a:cs typeface="+mn-cs"/>
              </a:rPr>
              <a:t>, </a:t>
            </a:r>
            <a:r>
              <a:rPr lang="pt-PT" sz="1200" kern="1200" dirty="0" err="1" smtClean="0">
                <a:solidFill>
                  <a:schemeClr val="tx1"/>
                </a:solidFill>
                <a:latin typeface="+mn-lt"/>
                <a:ea typeface="+mn-ea"/>
                <a:cs typeface="+mn-cs"/>
              </a:rPr>
              <a:t>interangindo</a:t>
            </a:r>
            <a:r>
              <a:rPr lang="pt-PT" sz="1200" kern="1200" dirty="0" smtClean="0">
                <a:solidFill>
                  <a:schemeClr val="tx1"/>
                </a:solidFill>
                <a:latin typeface="+mn-lt"/>
                <a:ea typeface="+mn-ea"/>
                <a:cs typeface="+mn-cs"/>
              </a:rPr>
              <a:t> com outros). Onde passavam menos tempo era com actividades de Rh.</a:t>
            </a:r>
          </a:p>
          <a:p>
            <a:r>
              <a:rPr lang="pt-PT" sz="1200" kern="1200" dirty="0" smtClean="0">
                <a:solidFill>
                  <a:schemeClr val="tx1"/>
                </a:solidFill>
                <a:latin typeface="+mn-lt"/>
                <a:ea typeface="+mn-ea"/>
                <a:cs typeface="+mn-cs"/>
              </a:rPr>
              <a:t>Os managers mais eficazes passavam a maior parte do tempo em actividades relacionadas com a comunicação e com os Rh. Onde passavam menos tempo, era no </a:t>
            </a:r>
            <a:r>
              <a:rPr lang="pt-PT" sz="1200" kern="1200" dirty="0" err="1" smtClean="0">
                <a:solidFill>
                  <a:schemeClr val="tx1"/>
                </a:solidFill>
                <a:latin typeface="+mn-lt"/>
                <a:ea typeface="+mn-ea"/>
                <a:cs typeface="+mn-cs"/>
              </a:rPr>
              <a:t>networking</a:t>
            </a:r>
            <a:r>
              <a:rPr lang="pt-PT" sz="1200" kern="1200" dirty="0" smtClean="0">
                <a:solidFill>
                  <a:schemeClr val="tx1"/>
                </a:solidFill>
                <a:latin typeface="+mn-lt"/>
                <a:ea typeface="+mn-ea"/>
                <a:cs typeface="+mn-cs"/>
              </a:rPr>
              <a:t>. </a:t>
            </a:r>
          </a:p>
          <a:p>
            <a:r>
              <a:rPr lang="pt-PT" sz="1200" kern="1200" dirty="0" smtClean="0">
                <a:solidFill>
                  <a:schemeClr val="tx1"/>
                </a:solidFill>
                <a:latin typeface="+mn-lt"/>
                <a:ea typeface="+mn-ea"/>
                <a:cs typeface="+mn-cs"/>
              </a:rPr>
              <a:t>Os </a:t>
            </a:r>
            <a:r>
              <a:rPr lang="pt-PT" sz="1200" b="1" kern="1200" dirty="0" smtClean="0">
                <a:solidFill>
                  <a:schemeClr val="tx1"/>
                </a:solidFill>
                <a:latin typeface="+mn-lt"/>
                <a:ea typeface="+mn-ea"/>
                <a:cs typeface="+mn-cs"/>
              </a:rPr>
              <a:t>resultados indicam</a:t>
            </a:r>
            <a:r>
              <a:rPr lang="pt-PT" sz="1200" kern="1200" dirty="0" smtClean="0">
                <a:solidFill>
                  <a:schemeClr val="tx1"/>
                </a:solidFill>
                <a:latin typeface="+mn-lt"/>
                <a:ea typeface="+mn-ea"/>
                <a:cs typeface="+mn-cs"/>
              </a:rPr>
              <a:t> que quem quer ser promovido rapidamente, deve investir tempo e esforço no </a:t>
            </a:r>
            <a:r>
              <a:rPr lang="pt-PT" sz="1200" kern="1200" dirty="0" err="1" smtClean="0">
                <a:solidFill>
                  <a:schemeClr val="tx1"/>
                </a:solidFill>
                <a:latin typeface="+mn-lt"/>
                <a:ea typeface="+mn-ea"/>
                <a:cs typeface="+mn-cs"/>
              </a:rPr>
              <a:t>networking</a:t>
            </a:r>
            <a:r>
              <a:rPr lang="pt-PT" sz="1200" kern="1200" dirty="0" smtClean="0">
                <a:solidFill>
                  <a:schemeClr val="tx1"/>
                </a:solidFill>
                <a:latin typeface="+mn-lt"/>
                <a:ea typeface="+mn-ea"/>
                <a:cs typeface="+mn-cs"/>
              </a:rPr>
              <a:t> e nas competências políticas da gestão.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17</a:t>
            </a:fld>
            <a:endParaRPr lang="pt-P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kern="1200" dirty="0" smtClean="0">
                <a:solidFill>
                  <a:schemeClr val="tx1"/>
                </a:solidFill>
                <a:latin typeface="+mn-lt"/>
                <a:ea typeface="+mn-ea"/>
                <a:cs typeface="+mn-cs"/>
              </a:rPr>
              <a:t>Estas tarefas </a:t>
            </a:r>
            <a:r>
              <a:rPr lang="pt-PT" sz="1200" b="1" kern="1200" dirty="0" smtClean="0">
                <a:solidFill>
                  <a:schemeClr val="tx1"/>
                </a:solidFill>
                <a:latin typeface="+mn-lt"/>
                <a:ea typeface="+mn-ea"/>
                <a:cs typeface="+mn-cs"/>
              </a:rPr>
              <a:t>não acontecem de forma sequencial</a:t>
            </a:r>
            <a:r>
              <a:rPr lang="pt-PT" sz="1200" kern="1200" dirty="0" smtClean="0">
                <a:solidFill>
                  <a:schemeClr val="tx1"/>
                </a:solidFill>
                <a:latin typeface="+mn-lt"/>
                <a:ea typeface="+mn-ea"/>
                <a:cs typeface="+mn-cs"/>
              </a:rPr>
              <a:t>: acontecem em </a:t>
            </a:r>
            <a:r>
              <a:rPr lang="pt-PT" sz="1200" b="1" kern="1200" dirty="0" smtClean="0">
                <a:solidFill>
                  <a:schemeClr val="tx1"/>
                </a:solidFill>
                <a:latin typeface="+mn-lt"/>
                <a:ea typeface="+mn-ea"/>
                <a:cs typeface="+mn-cs"/>
              </a:rPr>
              <a:t>simultâneo</a:t>
            </a:r>
            <a:r>
              <a:rPr lang="pt-PT" sz="1200" kern="1200" dirty="0" smtClean="0">
                <a:solidFill>
                  <a:schemeClr val="tx1"/>
                </a:solidFill>
                <a:latin typeface="+mn-lt"/>
                <a:ea typeface="+mn-ea"/>
                <a:cs typeface="+mn-cs"/>
              </a:rPr>
              <a:t>, sendo alterada a sua importância consoante as circunstâncias. </a:t>
            </a:r>
          </a:p>
          <a:p>
            <a:r>
              <a:rPr lang="pt-PT" sz="1200" kern="1200" dirty="0" smtClean="0">
                <a:solidFill>
                  <a:schemeClr val="tx1"/>
                </a:solidFill>
                <a:latin typeface="+mn-lt"/>
                <a:ea typeface="+mn-ea"/>
                <a:cs typeface="+mn-cs"/>
              </a:rPr>
              <a:t>Estas </a:t>
            </a:r>
            <a:r>
              <a:rPr lang="pt-PT" sz="1200" b="1" kern="1200" dirty="0" smtClean="0">
                <a:solidFill>
                  <a:schemeClr val="tx1"/>
                </a:solidFill>
                <a:latin typeface="+mn-lt"/>
                <a:ea typeface="+mn-ea"/>
                <a:cs typeface="+mn-cs"/>
              </a:rPr>
              <a:t>4 tarefas, em conjunto</a:t>
            </a:r>
            <a:r>
              <a:rPr lang="pt-PT" sz="1200" kern="1200" dirty="0" smtClean="0">
                <a:solidFill>
                  <a:schemeClr val="tx1"/>
                </a:solidFill>
                <a:latin typeface="+mn-lt"/>
                <a:ea typeface="+mn-ea"/>
                <a:cs typeface="+mn-cs"/>
              </a:rPr>
              <a:t>, conforme mostra figura, constituem o </a:t>
            </a:r>
            <a:r>
              <a:rPr lang="pt-PT" sz="1200" b="1" kern="1200" dirty="0" smtClean="0">
                <a:solidFill>
                  <a:schemeClr val="tx1"/>
                </a:solidFill>
                <a:latin typeface="+mn-lt"/>
                <a:ea typeface="+mn-ea"/>
                <a:cs typeface="+mn-cs"/>
              </a:rPr>
              <a:t>processo de transformação dos inputs em outputs</a:t>
            </a:r>
            <a:r>
              <a:rPr lang="pt-PT" sz="1200" kern="1200" dirty="0" smtClean="0">
                <a:solidFill>
                  <a:schemeClr val="tx1"/>
                </a:solidFill>
                <a:latin typeface="+mn-lt"/>
                <a:ea typeface="+mn-ea"/>
                <a:cs typeface="+mn-cs"/>
              </a:rPr>
              <a:t>. Os inputs são assim transformados, através destas 4 tarefas, em outputs, de </a:t>
            </a:r>
            <a:r>
              <a:rPr lang="pt-PT" sz="1200" b="1" kern="1200" dirty="0" smtClean="0">
                <a:solidFill>
                  <a:schemeClr val="tx1"/>
                </a:solidFill>
                <a:latin typeface="+mn-lt"/>
                <a:ea typeface="+mn-ea"/>
                <a:cs typeface="+mn-cs"/>
              </a:rPr>
              <a:t>valor acrescentado</a:t>
            </a:r>
            <a:r>
              <a:rPr lang="pt-PT" sz="1200" kern="1200" dirty="0" smtClean="0">
                <a:solidFill>
                  <a:schemeClr val="tx1"/>
                </a:solidFill>
                <a:latin typeface="+mn-lt"/>
                <a:ea typeface="+mn-ea"/>
                <a:cs typeface="+mn-cs"/>
              </a:rPr>
              <a:t>. O ciclo de feedback indica que esses outputs são a fonte de futuros recursos.</a:t>
            </a:r>
          </a:p>
          <a:p>
            <a:r>
              <a:rPr lang="pt-PT" sz="1200" kern="1200" dirty="0" smtClean="0">
                <a:solidFill>
                  <a:schemeClr val="tx1"/>
                </a:solidFill>
                <a:latin typeface="+mn-lt"/>
                <a:ea typeface="+mn-ea"/>
                <a:cs typeface="+mn-cs"/>
              </a:rPr>
              <a:t>Ambiente</a:t>
            </a:r>
          </a:p>
          <a:p>
            <a:r>
              <a:rPr lang="pt-PT" sz="1200" kern="1200" dirty="0" smtClean="0">
                <a:solidFill>
                  <a:schemeClr val="tx1"/>
                </a:solidFill>
                <a:latin typeface="+mn-lt"/>
                <a:ea typeface="+mn-ea"/>
                <a:cs typeface="+mn-cs"/>
              </a:rPr>
              <a:t>As organizações dependem do ambiente externo, para lhe fornecerem os recursos de que necessitam. Estes recursos podem ser financeiros, humanos, ideias, materiais, informações, etc. Podem também ser recursos intangíveis como, boa vontade, licenças, permissões e autorizações para desenvolver determinadas actividades. </a:t>
            </a:r>
          </a:p>
          <a:p>
            <a:r>
              <a:rPr lang="pt-PT" sz="1200" kern="1200" dirty="0" smtClean="0">
                <a:solidFill>
                  <a:schemeClr val="tx1"/>
                </a:solidFill>
                <a:latin typeface="+mn-lt"/>
                <a:ea typeface="+mn-ea"/>
                <a:cs typeface="+mn-cs"/>
              </a:rPr>
              <a:t>As organizações também dependem das pessoas externas, para comprarem e reconhecerem o que é produzido, trazendo assim reputação e dinheiro à empresa. </a:t>
            </a:r>
          </a:p>
          <a:p>
            <a:r>
              <a:rPr lang="pt-PT" sz="1200" kern="1200" dirty="0" smtClean="0">
                <a:solidFill>
                  <a:schemeClr val="tx1"/>
                </a:solidFill>
                <a:latin typeface="+mn-lt"/>
                <a:ea typeface="+mn-ea"/>
                <a:cs typeface="+mn-cs"/>
              </a:rPr>
              <a:t>As empresas utilizam as receitas para comprar mais recursos. </a:t>
            </a:r>
          </a:p>
          <a:p>
            <a:r>
              <a:rPr lang="pt-PT" sz="1200" kern="1200" dirty="0" smtClean="0">
                <a:solidFill>
                  <a:schemeClr val="tx1"/>
                </a:solidFill>
                <a:latin typeface="+mn-lt"/>
                <a:ea typeface="+mn-ea"/>
                <a:cs typeface="+mn-cs"/>
              </a:rPr>
              <a:t>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19</a:t>
            </a:fld>
            <a:endParaRPr lang="pt-P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fontScale="85000" lnSpcReduction="10000"/>
          </a:bodyPr>
          <a:lstStyle/>
          <a:p>
            <a:r>
              <a:rPr lang="pt-PT" sz="1200" b="1" kern="1200" dirty="0" smtClean="0">
                <a:solidFill>
                  <a:schemeClr val="tx1"/>
                </a:solidFill>
                <a:latin typeface="+mn-lt"/>
                <a:ea typeface="+mn-ea"/>
                <a:cs typeface="+mn-cs"/>
              </a:rPr>
              <a:t>Contexto interno</a:t>
            </a:r>
            <a:r>
              <a:rPr lang="pt-PT" sz="1200" kern="1200" dirty="0" smtClean="0">
                <a:solidFill>
                  <a:schemeClr val="tx1"/>
                </a:solidFill>
                <a:latin typeface="+mn-lt"/>
                <a:ea typeface="+mn-ea"/>
                <a:cs typeface="+mn-cs"/>
              </a:rPr>
              <a:t> (</a:t>
            </a:r>
            <a:r>
              <a:rPr lang="pt-PT" sz="1200" kern="1200" dirty="0" err="1" smtClean="0">
                <a:solidFill>
                  <a:schemeClr val="tx1"/>
                </a:solidFill>
                <a:latin typeface="+mn-lt"/>
                <a:ea typeface="+mn-ea"/>
                <a:cs typeface="+mn-cs"/>
              </a:rPr>
              <a:t>Fig.</a:t>
            </a:r>
            <a:r>
              <a:rPr lang="pt-PT" sz="1200" kern="1200" dirty="0" smtClean="0">
                <a:solidFill>
                  <a:schemeClr val="tx1"/>
                </a:solidFill>
                <a:latin typeface="+mn-lt"/>
                <a:ea typeface="+mn-ea"/>
                <a:cs typeface="+mn-cs"/>
              </a:rPr>
              <a:t> 1.3) mostra os elementos que compõem o ambiente interno dentro do qual o gestor trabalha. </a:t>
            </a:r>
          </a:p>
          <a:p>
            <a:r>
              <a:rPr lang="pt-PT" sz="1200" kern="1200" dirty="0" smtClean="0">
                <a:solidFill>
                  <a:schemeClr val="tx1"/>
                </a:solidFill>
                <a:latin typeface="+mn-lt"/>
                <a:ea typeface="+mn-ea"/>
                <a:cs typeface="+mn-cs"/>
              </a:rPr>
              <a:t>Objectivos – o que se pretende atingir</a:t>
            </a:r>
          </a:p>
          <a:p>
            <a:r>
              <a:rPr lang="pt-PT" sz="1200" kern="1200" dirty="0" smtClean="0">
                <a:solidFill>
                  <a:schemeClr val="tx1"/>
                </a:solidFill>
                <a:latin typeface="+mn-lt"/>
                <a:ea typeface="+mn-ea"/>
                <a:cs typeface="+mn-cs"/>
              </a:rPr>
              <a:t>Cultura – normas, crenças e valores que caracterizam uma organização</a:t>
            </a:r>
          </a:p>
          <a:p>
            <a:r>
              <a:rPr lang="pt-PT" sz="1200" kern="1200" dirty="0" smtClean="0">
                <a:solidFill>
                  <a:schemeClr val="tx1"/>
                </a:solidFill>
                <a:latin typeface="+mn-lt"/>
                <a:ea typeface="+mn-ea"/>
                <a:cs typeface="+mn-cs"/>
              </a:rPr>
              <a:t>Estrutura – Modo como as tarefas estão divididas e coordenadas, de modo a atingir os objectivos</a:t>
            </a:r>
          </a:p>
          <a:p>
            <a:r>
              <a:rPr lang="pt-PT" sz="1200" kern="1200" dirty="0" smtClean="0">
                <a:solidFill>
                  <a:schemeClr val="tx1"/>
                </a:solidFill>
                <a:latin typeface="+mn-lt"/>
                <a:ea typeface="+mn-ea"/>
                <a:cs typeface="+mn-cs"/>
              </a:rPr>
              <a:t>Tecnologia – Instalações e equipamentos que as pessoas utilizam para transformar inputs em </a:t>
            </a:r>
            <a:r>
              <a:rPr lang="pt-PT" sz="1200" kern="1200" dirty="0" err="1" smtClean="0">
                <a:solidFill>
                  <a:schemeClr val="tx1"/>
                </a:solidFill>
                <a:latin typeface="+mn-lt"/>
                <a:ea typeface="+mn-ea"/>
                <a:cs typeface="+mn-cs"/>
              </a:rPr>
              <a:t>ouptups</a:t>
            </a:r>
            <a:r>
              <a:rPr lang="pt-PT" sz="1200" kern="1200" dirty="0" smtClean="0">
                <a:solidFill>
                  <a:schemeClr val="tx1"/>
                </a:solidFill>
                <a:latin typeface="+mn-lt"/>
                <a:ea typeface="+mn-ea"/>
                <a:cs typeface="+mn-cs"/>
              </a:rPr>
              <a:t>.</a:t>
            </a:r>
          </a:p>
          <a:p>
            <a:r>
              <a:rPr lang="pt-PT" sz="1200" kern="1200" dirty="0" smtClean="0">
                <a:solidFill>
                  <a:schemeClr val="tx1"/>
                </a:solidFill>
                <a:latin typeface="+mn-lt"/>
                <a:ea typeface="+mn-ea"/>
                <a:cs typeface="+mn-cs"/>
              </a:rPr>
              <a:t>Poder -  a quantidade e distribuição de poder, com o qual se consegue influenciar os outros</a:t>
            </a:r>
          </a:p>
          <a:p>
            <a:r>
              <a:rPr lang="pt-PT" sz="1200" kern="1200" dirty="0" smtClean="0">
                <a:solidFill>
                  <a:schemeClr val="tx1"/>
                </a:solidFill>
                <a:latin typeface="+mn-lt"/>
                <a:ea typeface="+mn-ea"/>
                <a:cs typeface="+mn-cs"/>
              </a:rPr>
              <a:t>Pessoas – o seu conhecimento, competências, atitudes e objectivos</a:t>
            </a:r>
          </a:p>
          <a:p>
            <a:r>
              <a:rPr lang="pt-PT" sz="1200" kern="1200" dirty="0" smtClean="0">
                <a:solidFill>
                  <a:schemeClr val="tx1"/>
                </a:solidFill>
                <a:latin typeface="+mn-lt"/>
                <a:ea typeface="+mn-ea"/>
                <a:cs typeface="+mn-cs"/>
              </a:rPr>
              <a:t>Finanças – recursos financeiros disponíveis</a:t>
            </a:r>
          </a:p>
          <a:p>
            <a:r>
              <a:rPr lang="pt-PT" sz="1200" kern="1200" dirty="0" smtClean="0">
                <a:solidFill>
                  <a:schemeClr val="tx1"/>
                </a:solidFill>
                <a:latin typeface="+mn-lt"/>
                <a:ea typeface="+mn-ea"/>
                <a:cs typeface="+mn-cs"/>
              </a:rPr>
              <a:t>Processo de negócio – actividades que as pessoas e a tecnologia realizam </a:t>
            </a:r>
          </a:p>
          <a:p>
            <a:r>
              <a:rPr lang="pt-PT" sz="1200" b="1" kern="1200" dirty="0" smtClean="0">
                <a:solidFill>
                  <a:schemeClr val="tx1"/>
                </a:solidFill>
                <a:latin typeface="+mn-lt"/>
                <a:ea typeface="+mn-ea"/>
                <a:cs typeface="+mn-cs"/>
              </a:rPr>
              <a:t>Um gestor trabalha dentro de limitações – pode ser em alguns níveis ajudado ou prejudicado pelos diferentes elementos</a:t>
            </a:r>
            <a:r>
              <a:rPr lang="pt-PT" sz="1200" kern="1200" dirty="0" smtClean="0">
                <a:solidFill>
                  <a:schemeClr val="tx1"/>
                </a:solidFill>
                <a:latin typeface="+mn-lt"/>
                <a:ea typeface="+mn-ea"/>
                <a:cs typeface="+mn-cs"/>
              </a:rPr>
              <a:t>. </a:t>
            </a:r>
          </a:p>
          <a:p>
            <a:r>
              <a:rPr lang="pt-PT" sz="1200" kern="1200" dirty="0" smtClean="0">
                <a:solidFill>
                  <a:schemeClr val="tx1"/>
                </a:solidFill>
                <a:latin typeface="+mn-lt"/>
                <a:ea typeface="+mn-ea"/>
                <a:cs typeface="+mn-cs"/>
              </a:rPr>
              <a:t>Um </a:t>
            </a:r>
            <a:r>
              <a:rPr lang="pt-PT" sz="1200" b="1" kern="1200" dirty="0" smtClean="0">
                <a:solidFill>
                  <a:schemeClr val="tx1"/>
                </a:solidFill>
                <a:latin typeface="+mn-lt"/>
                <a:ea typeface="+mn-ea"/>
                <a:cs typeface="+mn-cs"/>
              </a:rPr>
              <a:t>gestor eficaz não aceita de forma passiva o contexto  –  inicia mudança ao criar a combinação dos elementos da melhor forma, para atingir objectivos</a:t>
            </a:r>
            <a:r>
              <a:rPr lang="pt-PT" sz="1200" kern="1200" dirty="0" smtClean="0">
                <a:solidFill>
                  <a:schemeClr val="tx1"/>
                </a:solidFill>
                <a:latin typeface="+mn-lt"/>
                <a:ea typeface="+mn-ea"/>
                <a:cs typeface="+mn-cs"/>
              </a:rPr>
              <a:t>.</a:t>
            </a:r>
          </a:p>
          <a:p>
            <a:r>
              <a:rPr lang="pt-PT" sz="1200" b="1" kern="1200" dirty="0" smtClean="0">
                <a:solidFill>
                  <a:schemeClr val="tx1"/>
                </a:solidFill>
                <a:latin typeface="+mn-lt"/>
                <a:ea typeface="+mn-ea"/>
                <a:cs typeface="+mn-cs"/>
              </a:rPr>
              <a:t>Contexto histórico</a:t>
            </a:r>
            <a:r>
              <a:rPr lang="pt-PT" sz="1200" kern="1200" dirty="0" smtClean="0">
                <a:solidFill>
                  <a:schemeClr val="tx1"/>
                </a:solidFill>
                <a:latin typeface="+mn-lt"/>
                <a:ea typeface="+mn-ea"/>
                <a:cs typeface="+mn-cs"/>
              </a:rPr>
              <a:t>: a gestão ocorre dentro do fluxo da história: o que se faz no presente reflecte as influências do passado e as incertezas do futuro.  Os gestores estão habitualmente focados nas questões actuais, assegurando que as coisas correm como esperado, e que a organização funciona. Ao mesmo tempo, a história exerce influência na estrutura organizacional e na cultura. As pessoas lembra os sucessos e os falhanços, que afecta o modo como respondem no presente aos desafios. É preciso também olhar para o futuro, questionando o sistema presente, procurando melhorias, observando as mudanças no ambiente e o que elas implicam – antecipar o futuro. É preciso mudar os </a:t>
            </a:r>
            <a:r>
              <a:rPr lang="pt-PT" sz="1200" kern="1200" dirty="0" err="1" smtClean="0">
                <a:solidFill>
                  <a:schemeClr val="tx1"/>
                </a:solidFill>
                <a:latin typeface="+mn-lt"/>
                <a:ea typeface="+mn-ea"/>
                <a:cs typeface="+mn-cs"/>
              </a:rPr>
              <a:t>métodoa</a:t>
            </a:r>
            <a:r>
              <a:rPr lang="pt-PT" sz="1200" kern="1200" dirty="0" smtClean="0">
                <a:solidFill>
                  <a:schemeClr val="tx1"/>
                </a:solidFill>
                <a:latin typeface="+mn-lt"/>
                <a:ea typeface="+mn-ea"/>
                <a:cs typeface="+mn-cs"/>
              </a:rPr>
              <a:t> actuais? O que é que os outros estão a fazer? </a:t>
            </a:r>
          </a:p>
          <a:p>
            <a:r>
              <a:rPr lang="pt-PT" sz="1200" b="1" kern="1200" dirty="0" smtClean="0">
                <a:solidFill>
                  <a:schemeClr val="tx1"/>
                </a:solidFill>
                <a:latin typeface="+mn-lt"/>
                <a:ea typeface="+mn-ea"/>
                <a:cs typeface="+mn-cs"/>
              </a:rPr>
              <a:t>Contexto externo</a:t>
            </a:r>
            <a:r>
              <a:rPr lang="pt-PT" sz="1200" kern="1200" dirty="0" smtClean="0">
                <a:solidFill>
                  <a:schemeClr val="tx1"/>
                </a:solidFill>
                <a:latin typeface="+mn-lt"/>
                <a:ea typeface="+mn-ea"/>
                <a:cs typeface="+mn-cs"/>
              </a:rPr>
              <a:t>: o ambiente externo divide-se em 2 : </a:t>
            </a:r>
          </a:p>
          <a:p>
            <a:r>
              <a:rPr lang="pt-PT" sz="1200" b="1" kern="1200" dirty="0" smtClean="0">
                <a:solidFill>
                  <a:schemeClr val="tx1"/>
                </a:solidFill>
                <a:latin typeface="+mn-lt"/>
                <a:ea typeface="+mn-ea"/>
                <a:cs typeface="+mn-cs"/>
              </a:rPr>
              <a:t>micro</a:t>
            </a:r>
            <a:r>
              <a:rPr lang="pt-PT" sz="1200" kern="1200" dirty="0" smtClean="0">
                <a:solidFill>
                  <a:schemeClr val="tx1"/>
                </a:solidFill>
                <a:latin typeface="+mn-lt"/>
                <a:ea typeface="+mn-ea"/>
                <a:cs typeface="+mn-cs"/>
              </a:rPr>
              <a:t>: mercado competitivo imediato (concorrentes directos, indirectos, fornecedores, clientes, etc.); </a:t>
            </a:r>
          </a:p>
          <a:p>
            <a:r>
              <a:rPr lang="pt-PT" sz="1200" kern="1200" dirty="0" smtClean="0">
                <a:solidFill>
                  <a:schemeClr val="tx1"/>
                </a:solidFill>
                <a:latin typeface="+mn-lt"/>
                <a:ea typeface="+mn-ea"/>
                <a:cs typeface="+mn-cs"/>
              </a:rPr>
              <a:t> </a:t>
            </a:r>
            <a:r>
              <a:rPr lang="pt-PT" sz="1200" b="1" kern="1200" dirty="0" smtClean="0">
                <a:solidFill>
                  <a:schemeClr val="tx1"/>
                </a:solidFill>
                <a:latin typeface="+mn-lt"/>
                <a:ea typeface="+mn-ea"/>
                <a:cs typeface="+mn-cs"/>
              </a:rPr>
              <a:t>macro</a:t>
            </a:r>
            <a:r>
              <a:rPr lang="pt-PT" sz="1200" kern="1200" dirty="0" smtClean="0">
                <a:solidFill>
                  <a:schemeClr val="tx1"/>
                </a:solidFill>
                <a:latin typeface="+mn-lt"/>
                <a:ea typeface="+mn-ea"/>
                <a:cs typeface="+mn-cs"/>
              </a:rPr>
              <a:t>: o ambiente mais amplo (ex. acordos comerciais, regulação governamental, grupos de pressão (</a:t>
            </a:r>
            <a:r>
              <a:rPr lang="pt-PT" sz="1200" kern="1200" dirty="0" err="1" smtClean="0">
                <a:solidFill>
                  <a:schemeClr val="tx1"/>
                </a:solidFill>
                <a:latin typeface="+mn-lt"/>
                <a:ea typeface="+mn-ea"/>
                <a:cs typeface="+mn-cs"/>
              </a:rPr>
              <a:t>lobbys</a:t>
            </a:r>
            <a:r>
              <a:rPr lang="pt-PT" sz="1200" kern="1200" dirty="0" smtClean="0">
                <a:solidFill>
                  <a:schemeClr val="tx1"/>
                </a:solidFill>
                <a:latin typeface="+mn-lt"/>
                <a:ea typeface="+mn-ea"/>
                <a:cs typeface="+mn-cs"/>
              </a:rPr>
              <a:t>), legislação, etc.). </a:t>
            </a:r>
          </a:p>
          <a:p>
            <a:r>
              <a:rPr lang="pt-PT" sz="1200" kern="1200" dirty="0" smtClean="0">
                <a:solidFill>
                  <a:schemeClr val="tx1"/>
                </a:solidFill>
                <a:latin typeface="+mn-lt"/>
                <a:ea typeface="+mn-ea"/>
                <a:cs typeface="+mn-cs"/>
              </a:rPr>
              <a:t>Todos os contextos interagem uns com ou outros.</a:t>
            </a:r>
          </a:p>
          <a:p>
            <a:r>
              <a:rPr lang="pt-PT" sz="1200" kern="1200" dirty="0" smtClean="0">
                <a:solidFill>
                  <a:schemeClr val="tx1"/>
                </a:solidFill>
                <a:latin typeface="+mn-lt"/>
                <a:ea typeface="+mn-ea"/>
                <a:cs typeface="+mn-cs"/>
              </a:rPr>
              <a:t>Os gestores trabalham dentro deles e procuram altera-los, para melhor atingir os seus objectivos.</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21</a:t>
            </a:fld>
            <a:endParaRPr lang="pt-P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kern="1200" dirty="0" smtClean="0">
                <a:solidFill>
                  <a:schemeClr val="tx1"/>
                </a:solidFill>
                <a:latin typeface="+mn-lt"/>
                <a:ea typeface="+mn-ea"/>
                <a:cs typeface="+mn-cs"/>
              </a:rPr>
              <a:t>3 modelos alternativos: </a:t>
            </a:r>
          </a:p>
          <a:p>
            <a:r>
              <a:rPr lang="pt-PT" sz="1200" b="1" kern="1200" dirty="0" smtClean="0">
                <a:solidFill>
                  <a:schemeClr val="tx1"/>
                </a:solidFill>
                <a:latin typeface="+mn-lt"/>
                <a:ea typeface="+mn-ea"/>
                <a:cs typeface="+mn-cs"/>
              </a:rPr>
              <a:t>Determinismo: </a:t>
            </a:r>
            <a:r>
              <a:rPr lang="pt-PT" sz="1200" kern="1200" dirty="0" smtClean="0">
                <a:solidFill>
                  <a:schemeClr val="tx1"/>
                </a:solidFill>
                <a:latin typeface="+mn-lt"/>
                <a:ea typeface="+mn-ea"/>
                <a:cs typeface="+mn-cs"/>
              </a:rPr>
              <a:t>Defende que as pessoas não têm influência nos eventos, estes são o resultado de forças fora do seu controlo.</a:t>
            </a:r>
            <a:r>
              <a:rPr lang="pt-PT" sz="1200" b="1" kern="1200" dirty="0" smtClean="0">
                <a:solidFill>
                  <a:schemeClr val="tx1"/>
                </a:solidFill>
                <a:latin typeface="+mn-lt"/>
                <a:ea typeface="+mn-ea"/>
                <a:cs typeface="+mn-cs"/>
              </a:rPr>
              <a:t> Os gestores têm de se adaptar às mudanças externas e têm pouca influência na direcção do negócio. </a:t>
            </a:r>
            <a:r>
              <a:rPr lang="pt-PT" sz="1200" kern="1200" dirty="0" smtClean="0">
                <a:solidFill>
                  <a:schemeClr val="tx1"/>
                </a:solidFill>
                <a:latin typeface="+mn-lt"/>
                <a:ea typeface="+mn-ea"/>
                <a:cs typeface="+mn-cs"/>
              </a:rPr>
              <a:t>Contexto como variável independente.</a:t>
            </a:r>
          </a:p>
          <a:p>
            <a:r>
              <a:rPr lang="pt-PT" sz="1200" b="1" kern="1200" dirty="0" smtClean="0">
                <a:solidFill>
                  <a:schemeClr val="tx1"/>
                </a:solidFill>
                <a:latin typeface="+mn-lt"/>
                <a:ea typeface="+mn-ea"/>
                <a:cs typeface="+mn-cs"/>
              </a:rPr>
              <a:t>Escolha: </a:t>
            </a:r>
            <a:r>
              <a:rPr lang="pt-PT" sz="1200" kern="1200" dirty="0" smtClean="0">
                <a:solidFill>
                  <a:schemeClr val="tx1"/>
                </a:solidFill>
                <a:latin typeface="+mn-lt"/>
                <a:ea typeface="+mn-ea"/>
                <a:cs typeface="+mn-cs"/>
              </a:rPr>
              <a:t>Defende que as pessoas têm vontade livre e conseguem influenciar os eventos. Os gestores em posições de poder, fazem as suas próprias escolham, sobre, ex: que negocias entrar ou sair, em que países operar. Muito observadores acreditam que os </a:t>
            </a:r>
            <a:r>
              <a:rPr lang="pt-PT" sz="1200" b="1" kern="1200" dirty="0" smtClean="0">
                <a:solidFill>
                  <a:schemeClr val="tx1"/>
                </a:solidFill>
                <a:latin typeface="+mn-lt"/>
                <a:ea typeface="+mn-ea"/>
                <a:cs typeface="+mn-cs"/>
              </a:rPr>
              <a:t>gestores das grandes companhias exercem pressão para influenciar as taxas, os tipos de regulação, e as políticas gerais que servem os seus interesses</a:t>
            </a:r>
            <a:r>
              <a:rPr lang="pt-PT" sz="1200" kern="1200" dirty="0" smtClean="0">
                <a:solidFill>
                  <a:schemeClr val="tx1"/>
                </a:solidFill>
                <a:latin typeface="+mn-lt"/>
                <a:ea typeface="+mn-ea"/>
                <a:cs typeface="+mn-cs"/>
              </a:rPr>
              <a:t>. Contexto variável dependente, reflecte a acção humana.</a:t>
            </a:r>
          </a:p>
          <a:p>
            <a:r>
              <a:rPr lang="pt-PT" sz="1200" b="1" kern="1200" dirty="0" smtClean="0">
                <a:solidFill>
                  <a:schemeClr val="tx1"/>
                </a:solidFill>
                <a:latin typeface="+mn-lt"/>
                <a:ea typeface="+mn-ea"/>
                <a:cs typeface="+mn-cs"/>
              </a:rPr>
              <a:t>Interacção: </a:t>
            </a:r>
            <a:r>
              <a:rPr lang="pt-PT" sz="1200" kern="1200" dirty="0" smtClean="0">
                <a:solidFill>
                  <a:schemeClr val="tx1"/>
                </a:solidFill>
                <a:latin typeface="+mn-lt"/>
                <a:ea typeface="+mn-ea"/>
                <a:cs typeface="+mn-cs"/>
              </a:rPr>
              <a:t>Defende que as pessoas </a:t>
            </a:r>
            <a:r>
              <a:rPr lang="pt-PT" sz="1200" b="1" kern="1200" dirty="0" smtClean="0">
                <a:solidFill>
                  <a:schemeClr val="tx1"/>
                </a:solidFill>
                <a:latin typeface="+mn-lt"/>
                <a:ea typeface="+mn-ea"/>
                <a:cs typeface="+mn-cs"/>
              </a:rPr>
              <a:t>são influenciadas e influenciam o contexto</a:t>
            </a:r>
            <a:r>
              <a:rPr lang="pt-PT" sz="1200" kern="1200" dirty="0" smtClean="0">
                <a:solidFill>
                  <a:schemeClr val="tx1"/>
                </a:solidFill>
                <a:latin typeface="+mn-lt"/>
                <a:ea typeface="+mn-ea"/>
                <a:cs typeface="+mn-cs"/>
              </a:rPr>
              <a:t>. As pessoas interpretam o contexto e agem para mudá-lo de forma a atingir os seus objectivos pessoais, locais e organizacionais.</a:t>
            </a:r>
          </a:p>
          <a:p>
            <a:r>
              <a:rPr lang="pt-PT" sz="1200" kern="1200" dirty="0" smtClean="0">
                <a:solidFill>
                  <a:schemeClr val="tx1"/>
                </a:solidFill>
                <a:latin typeface="+mn-lt"/>
                <a:ea typeface="+mn-ea"/>
                <a:cs typeface="+mn-cs"/>
              </a:rPr>
              <a:t> Todos os </a:t>
            </a:r>
            <a:r>
              <a:rPr lang="pt-PT" sz="1200" kern="1200" dirty="0" err="1" smtClean="0">
                <a:solidFill>
                  <a:schemeClr val="tx1"/>
                </a:solidFill>
                <a:latin typeface="+mn-lt"/>
                <a:ea typeface="+mn-ea"/>
                <a:cs typeface="+mn-cs"/>
              </a:rPr>
              <a:t>players</a:t>
            </a:r>
            <a:r>
              <a:rPr lang="pt-PT" sz="1200" kern="1200" dirty="0" smtClean="0">
                <a:solidFill>
                  <a:schemeClr val="tx1"/>
                </a:solidFill>
                <a:latin typeface="+mn-lt"/>
                <a:ea typeface="+mn-ea"/>
                <a:cs typeface="+mn-cs"/>
              </a:rPr>
              <a:t> to contexto tentam influenciar decisões que sirvam os seus interesses. Os resultados dessas interacções afectam o contexto – que por sua vez oferece um background (pano de fundo) histórico para futuras acções. As pessoas moldam o contexto e o contexto as pessoas.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23</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kern="1200" dirty="0" smtClean="0">
                <a:solidFill>
                  <a:schemeClr val="tx1"/>
                </a:solidFill>
                <a:latin typeface="+mn-lt"/>
                <a:ea typeface="+mn-ea"/>
                <a:cs typeface="+mn-cs"/>
              </a:rPr>
              <a:t>O trabalho pode criar valor para uns e destruir valor para outros. Ex: Construir uma auto-estrada, uma ponte, cria valor para os utentes que vão beneficiar, para pode destruir valor se a estrada passar por um bosque antigo e destruir  ávida selvagem. Ex: ponte Vasco da Gama, ambientalistas contra, porque o estuário do </a:t>
            </a:r>
            <a:r>
              <a:rPr lang="pt-PT" sz="1200" b="1" kern="1200" dirty="0" smtClean="0">
                <a:solidFill>
                  <a:schemeClr val="tx1"/>
                </a:solidFill>
                <a:latin typeface="+mn-lt"/>
                <a:ea typeface="+mn-ea"/>
                <a:cs typeface="+mn-cs"/>
              </a:rPr>
              <a:t>Tejo tinha um </a:t>
            </a:r>
            <a:r>
              <a:rPr lang="pt-PT" sz="1200" b="1" kern="1200" dirty="0" err="1" smtClean="0">
                <a:solidFill>
                  <a:schemeClr val="tx1"/>
                </a:solidFill>
                <a:latin typeface="+mn-lt"/>
                <a:ea typeface="+mn-ea"/>
                <a:cs typeface="+mn-cs"/>
              </a:rPr>
              <a:t>eco-sistema</a:t>
            </a:r>
            <a:r>
              <a:rPr lang="pt-PT" sz="1200" kern="1200" dirty="0" smtClean="0">
                <a:solidFill>
                  <a:schemeClr val="tx1"/>
                </a:solidFill>
                <a:latin typeface="+mn-lt"/>
                <a:ea typeface="+mn-ea"/>
                <a:cs typeface="+mn-cs"/>
              </a:rPr>
              <a:t> de pássaros importantes; Foz Côa – importância da barragem em termos energéticos -  património, pinturas rupestres. Fábrica, bons para uns porque traz empregos, mau para outros porque trás poluição.  </a:t>
            </a:r>
            <a:r>
              <a:rPr lang="pt-PT" sz="1200" b="1" kern="1200" dirty="0" smtClean="0">
                <a:solidFill>
                  <a:schemeClr val="tx1"/>
                </a:solidFill>
                <a:latin typeface="+mn-lt"/>
                <a:ea typeface="+mn-ea"/>
                <a:cs typeface="+mn-cs"/>
              </a:rPr>
              <a:t>A criação de valor é relativa e subjectiva.</a:t>
            </a:r>
          </a:p>
          <a:p>
            <a:pPr marL="0" marR="0" indent="0" algn="l" defTabSz="914400" rtl="0" eaLnBrk="1" fontAlgn="auto" latinLnBrk="0" hangingPunct="1">
              <a:lnSpc>
                <a:spcPct val="100000"/>
              </a:lnSpc>
              <a:spcBef>
                <a:spcPts val="0"/>
              </a:spcBef>
              <a:spcAft>
                <a:spcPts val="0"/>
              </a:spcAft>
              <a:buClrTx/>
              <a:buSzTx/>
              <a:buFontTx/>
              <a:buNone/>
              <a:tabLst/>
              <a:defRPr/>
            </a:pPr>
            <a:r>
              <a:rPr lang="pt-PT" sz="1200" b="1" kern="1200" dirty="0" smtClean="0">
                <a:solidFill>
                  <a:schemeClr val="tx1"/>
                </a:solidFill>
                <a:latin typeface="+mn-lt"/>
                <a:ea typeface="+mn-ea"/>
                <a:cs typeface="+mn-cs"/>
              </a:rPr>
              <a:t>Não são só as organizações comerciais que criam valor ao fornecer bens e serviços (tabela)</a:t>
            </a:r>
          </a:p>
          <a:p>
            <a:pPr marL="0" marR="0" indent="0" algn="l" defTabSz="914400" rtl="0" eaLnBrk="1" fontAlgn="auto" latinLnBrk="0" hangingPunct="1">
              <a:lnSpc>
                <a:spcPct val="100000"/>
              </a:lnSpc>
              <a:spcBef>
                <a:spcPts val="0"/>
              </a:spcBef>
              <a:spcAft>
                <a:spcPts val="0"/>
              </a:spcAft>
              <a:buClrTx/>
              <a:buSzTx/>
              <a:buFontTx/>
              <a:buNone/>
              <a:tabLst/>
              <a:defRPr/>
            </a:pPr>
            <a:endParaRPr lang="pt-PT" sz="1200" kern="1200" dirty="0" smtClean="0">
              <a:solidFill>
                <a:schemeClr val="tx1"/>
              </a:solidFill>
              <a:latin typeface="+mn-lt"/>
              <a:ea typeface="+mn-ea"/>
              <a:cs typeface="+mn-cs"/>
            </a:endParaRP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5</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Já  vimos que uma das funções das organizações é criar valor. Mas existem outras funções, razões para se criarem empresas…</a:t>
            </a:r>
          </a:p>
          <a:p>
            <a:r>
              <a:rPr lang="pt-PT" sz="1200" kern="1200" dirty="0" smtClean="0">
                <a:solidFill>
                  <a:schemeClr val="tx1"/>
                </a:solidFill>
                <a:latin typeface="+mn-lt"/>
                <a:ea typeface="+mn-ea"/>
                <a:cs typeface="+mn-cs"/>
              </a:rPr>
              <a:t>Organizações na maioria das indústrias criam organizações de comércio para proteger os seus interesses, através do </a:t>
            </a:r>
            <a:r>
              <a:rPr lang="pt-PT" sz="1200" kern="1200" dirty="0" err="1" smtClean="0">
                <a:solidFill>
                  <a:schemeClr val="tx1"/>
                </a:solidFill>
                <a:latin typeface="+mn-lt"/>
                <a:ea typeface="+mn-ea"/>
                <a:cs typeface="+mn-cs"/>
              </a:rPr>
              <a:t>lobbying</a:t>
            </a:r>
            <a:r>
              <a:rPr lang="pt-PT" sz="1200" kern="1200" dirty="0" smtClean="0">
                <a:solidFill>
                  <a:schemeClr val="tx1"/>
                </a:solidFill>
                <a:latin typeface="+mn-lt"/>
                <a:ea typeface="+mn-ea"/>
                <a:cs typeface="+mn-cs"/>
              </a:rPr>
              <a:t> .</a:t>
            </a:r>
          </a:p>
          <a:p>
            <a:r>
              <a:rPr lang="pt-PT" sz="1200" kern="1200" dirty="0" smtClean="0">
                <a:solidFill>
                  <a:schemeClr val="tx1"/>
                </a:solidFill>
                <a:latin typeface="+mn-lt"/>
                <a:ea typeface="+mn-ea"/>
                <a:cs typeface="+mn-cs"/>
              </a:rPr>
              <a:t>Veículo para enriquecimento pessoal – </a:t>
            </a:r>
            <a:r>
              <a:rPr lang="pt-PT" sz="1200" kern="1200" dirty="0" err="1" smtClean="0">
                <a:solidFill>
                  <a:schemeClr val="tx1"/>
                </a:solidFill>
                <a:latin typeface="+mn-lt"/>
                <a:ea typeface="+mn-ea"/>
                <a:cs typeface="+mn-cs"/>
              </a:rPr>
              <a:t>Enron</a:t>
            </a:r>
            <a:r>
              <a:rPr lang="pt-PT" sz="1200" kern="1200" dirty="0" smtClean="0">
                <a:solidFill>
                  <a:schemeClr val="tx1"/>
                </a:solidFill>
                <a:latin typeface="+mn-lt"/>
                <a:ea typeface="+mn-ea"/>
                <a:cs typeface="+mn-cs"/>
              </a:rPr>
              <a:t>.</a:t>
            </a:r>
          </a:p>
          <a:p>
            <a:r>
              <a:rPr lang="pt-PT" sz="1200" kern="1200" dirty="0" smtClean="0">
                <a:solidFill>
                  <a:schemeClr val="tx1"/>
                </a:solidFill>
                <a:latin typeface="+mn-lt"/>
                <a:ea typeface="+mn-ea"/>
                <a:cs typeface="+mn-cs"/>
              </a:rPr>
              <a:t>Organizações de todos os tipos podem criar valor ao fornecer suporte psicológico aos seus membros e </a:t>
            </a:r>
            <a:r>
              <a:rPr lang="pt-PT" sz="1200" kern="1200" dirty="0" err="1" smtClean="0">
                <a:solidFill>
                  <a:schemeClr val="tx1"/>
                </a:solidFill>
                <a:latin typeface="+mn-lt"/>
                <a:ea typeface="+mn-ea"/>
                <a:cs typeface="+mn-cs"/>
              </a:rPr>
              <a:t>não-membros</a:t>
            </a:r>
            <a:r>
              <a:rPr lang="pt-PT" sz="1200" kern="1200" dirty="0" smtClean="0">
                <a:solidFill>
                  <a:schemeClr val="tx1"/>
                </a:solidFill>
                <a:latin typeface="+mn-lt"/>
                <a:ea typeface="+mn-ea"/>
                <a:cs typeface="+mn-cs"/>
              </a:rPr>
              <a:t>.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7</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kern="1200" dirty="0" smtClean="0">
                <a:solidFill>
                  <a:schemeClr val="tx1"/>
                </a:solidFill>
                <a:latin typeface="+mn-lt"/>
                <a:ea typeface="+mn-ea"/>
                <a:cs typeface="+mn-cs"/>
              </a:rPr>
              <a:t>Como indivíduos nós gerimos a nossa vida, as nossas carreiras, os nossos estudos (o tempo dedicado a estudar cada cadeira para os exames, qual o melhor método de aprendizagem, escrever, ler, individual, em grupo., etc.), o nosso dinheiro, etc. Os casa os pais fazem a gestão da família, da casa, etc. Assim, a </a:t>
            </a:r>
            <a:r>
              <a:rPr lang="pt-PT" sz="1200" b="1" kern="1200" dirty="0" smtClean="0">
                <a:solidFill>
                  <a:schemeClr val="tx1"/>
                </a:solidFill>
                <a:latin typeface="+mn-lt"/>
                <a:ea typeface="+mn-ea"/>
                <a:cs typeface="+mn-cs"/>
              </a:rPr>
              <a:t>gestão é uma actividade humana universal e uma ocupação distinta.</a:t>
            </a:r>
            <a:endParaRPr lang="pt-PT" sz="1200" kern="1200" dirty="0" smtClean="0">
              <a:solidFill>
                <a:schemeClr val="tx1"/>
              </a:solidFill>
              <a:latin typeface="+mn-lt"/>
              <a:ea typeface="+mn-ea"/>
              <a:cs typeface="+mn-cs"/>
            </a:endParaRP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9</a:t>
            </a:fld>
            <a:endParaRPr 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11</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fontScale="92500"/>
          </a:bodyPr>
          <a:lstStyle/>
          <a:p>
            <a:r>
              <a:rPr lang="pt-PT" sz="1200" kern="1200" dirty="0" smtClean="0">
                <a:solidFill>
                  <a:schemeClr val="tx1"/>
                </a:solidFill>
                <a:latin typeface="+mn-lt"/>
                <a:ea typeface="+mn-ea"/>
                <a:cs typeface="+mn-cs"/>
              </a:rPr>
              <a:t>Gestor do negócio – </a:t>
            </a:r>
            <a:r>
              <a:rPr lang="pt-PT" sz="1200" b="1" kern="1200" dirty="0" smtClean="0">
                <a:solidFill>
                  <a:schemeClr val="tx1"/>
                </a:solidFill>
                <a:latin typeface="+mn-lt"/>
                <a:ea typeface="+mn-ea"/>
                <a:cs typeface="+mn-cs"/>
              </a:rPr>
              <a:t>gestor de topo</a:t>
            </a:r>
            <a:r>
              <a:rPr lang="pt-PT" sz="1200" kern="1200" dirty="0" smtClean="0">
                <a:solidFill>
                  <a:schemeClr val="tx1"/>
                </a:solidFill>
                <a:latin typeface="+mn-lt"/>
                <a:ea typeface="+mn-ea"/>
                <a:cs typeface="+mn-cs"/>
              </a:rPr>
              <a:t>. Pequeno grupo, geralmente chamados de “</a:t>
            </a:r>
            <a:r>
              <a:rPr lang="pt-PT" sz="1200" kern="1200" dirty="0" err="1" smtClean="0">
                <a:solidFill>
                  <a:schemeClr val="tx1"/>
                </a:solidFill>
                <a:latin typeface="+mn-lt"/>
                <a:ea typeface="+mn-ea"/>
                <a:cs typeface="+mn-cs"/>
              </a:rPr>
              <a:t>board</a:t>
            </a:r>
            <a:r>
              <a:rPr lang="pt-PT" sz="1200" kern="1200" dirty="0" smtClean="0">
                <a:solidFill>
                  <a:schemeClr val="tx1"/>
                </a:solidFill>
                <a:latin typeface="+mn-lt"/>
                <a:ea typeface="+mn-ea"/>
                <a:cs typeface="+mn-cs"/>
              </a:rPr>
              <a:t> </a:t>
            </a:r>
            <a:r>
              <a:rPr lang="pt-PT" sz="1200" kern="1200" dirty="0" err="1" smtClean="0">
                <a:solidFill>
                  <a:schemeClr val="tx1"/>
                </a:solidFill>
                <a:latin typeface="+mn-lt"/>
                <a:ea typeface="+mn-ea"/>
                <a:cs typeface="+mn-cs"/>
              </a:rPr>
              <a:t>of</a:t>
            </a:r>
            <a:r>
              <a:rPr lang="pt-PT" sz="1200" kern="1200" dirty="0" smtClean="0">
                <a:solidFill>
                  <a:schemeClr val="tx1"/>
                </a:solidFill>
                <a:latin typeface="+mn-lt"/>
                <a:ea typeface="+mn-ea"/>
                <a:cs typeface="+mn-cs"/>
              </a:rPr>
              <a:t> </a:t>
            </a:r>
            <a:r>
              <a:rPr lang="pt-PT" sz="1200" kern="1200" dirty="0" err="1" smtClean="0">
                <a:solidFill>
                  <a:schemeClr val="tx1"/>
                </a:solidFill>
                <a:latin typeface="+mn-lt"/>
                <a:ea typeface="+mn-ea"/>
                <a:cs typeface="+mn-cs"/>
              </a:rPr>
              <a:t>directors</a:t>
            </a:r>
            <a:r>
              <a:rPr lang="pt-PT" sz="1200" kern="1200" dirty="0" smtClean="0">
                <a:solidFill>
                  <a:schemeClr val="tx1"/>
                </a:solidFill>
                <a:latin typeface="+mn-lt"/>
                <a:ea typeface="+mn-ea"/>
                <a:cs typeface="+mn-cs"/>
              </a:rPr>
              <a:t>”. Estabelecem políticas e têm a responsabilidade por gerir a relação entre as pessoas e as instituições exteriores (ex: accionistas, comunicação social). Têm de conhecer amplamente os assuntos internos, mas passam a maior parte do seu tempo a planear o futuro ou a lidar com assuntos externos. Por vezes pertencem a este grupo directores não executivos para promover discussões mais amplas e independentes, aumentando assim a efectividade do </a:t>
            </a:r>
            <a:r>
              <a:rPr lang="pt-PT" sz="1200" kern="1200" dirty="0" err="1" smtClean="0">
                <a:solidFill>
                  <a:schemeClr val="tx1"/>
                </a:solidFill>
                <a:latin typeface="+mn-lt"/>
                <a:ea typeface="+mn-ea"/>
                <a:cs typeface="+mn-cs"/>
              </a:rPr>
              <a:t>board</a:t>
            </a:r>
            <a:r>
              <a:rPr lang="pt-PT" sz="1200" kern="1200" dirty="0" smtClean="0">
                <a:solidFill>
                  <a:schemeClr val="tx1"/>
                </a:solidFill>
                <a:latin typeface="+mn-lt"/>
                <a:ea typeface="+mn-ea"/>
                <a:cs typeface="+mn-cs"/>
              </a:rPr>
              <a:t> e </a:t>
            </a:r>
            <a:r>
              <a:rPr lang="pt-PT" sz="1200" kern="1200" dirty="0" err="1" smtClean="0">
                <a:solidFill>
                  <a:schemeClr val="tx1"/>
                </a:solidFill>
                <a:latin typeface="+mn-lt"/>
                <a:ea typeface="+mn-ea"/>
                <a:cs typeface="+mn-cs"/>
              </a:rPr>
              <a:t>e</a:t>
            </a:r>
            <a:r>
              <a:rPr lang="pt-PT" sz="1200" kern="1200" dirty="0" smtClean="0">
                <a:solidFill>
                  <a:schemeClr val="tx1"/>
                </a:solidFill>
                <a:latin typeface="+mn-lt"/>
                <a:ea typeface="+mn-ea"/>
                <a:cs typeface="+mn-cs"/>
              </a:rPr>
              <a:t> dando maior confiança aos accionistas, de que o </a:t>
            </a:r>
            <a:r>
              <a:rPr lang="pt-PT" sz="1200" kern="1200" dirty="0" err="1" smtClean="0">
                <a:solidFill>
                  <a:schemeClr val="tx1"/>
                </a:solidFill>
                <a:latin typeface="+mn-lt"/>
                <a:ea typeface="+mn-ea"/>
                <a:cs typeface="+mn-cs"/>
              </a:rPr>
              <a:t>board</a:t>
            </a:r>
            <a:r>
              <a:rPr lang="pt-PT" sz="1200" kern="1200" dirty="0" smtClean="0">
                <a:solidFill>
                  <a:schemeClr val="tx1"/>
                </a:solidFill>
                <a:latin typeface="+mn-lt"/>
                <a:ea typeface="+mn-ea"/>
                <a:cs typeface="+mn-cs"/>
              </a:rPr>
              <a:t> está a agir em seu interesse. </a:t>
            </a:r>
          </a:p>
          <a:p>
            <a:r>
              <a:rPr lang="pt-PT" sz="1200" kern="1200" dirty="0" smtClean="0">
                <a:solidFill>
                  <a:schemeClr val="tx1"/>
                </a:solidFill>
                <a:latin typeface="+mn-lt"/>
                <a:ea typeface="+mn-ea"/>
                <a:cs typeface="+mn-cs"/>
              </a:rPr>
              <a:t>Gestor dos gestores – </a:t>
            </a:r>
            <a:r>
              <a:rPr lang="pt-PT" sz="1200" b="1" kern="1200" dirty="0" smtClean="0">
                <a:solidFill>
                  <a:schemeClr val="tx1"/>
                </a:solidFill>
                <a:latin typeface="+mn-lt"/>
                <a:ea typeface="+mn-ea"/>
                <a:cs typeface="+mn-cs"/>
              </a:rPr>
              <a:t>gestor intermédio</a:t>
            </a:r>
            <a:r>
              <a:rPr lang="pt-PT" sz="1200" kern="1200" dirty="0" smtClean="0">
                <a:solidFill>
                  <a:schemeClr val="tx1"/>
                </a:solidFill>
                <a:latin typeface="+mn-lt"/>
                <a:ea typeface="+mn-ea"/>
                <a:cs typeface="+mn-cs"/>
              </a:rPr>
              <a:t>. Gerir os gestores de 1º linha, assegurando que estes trabalham em linha com as políticas da companhia. Eles transforma as estratégias de longo prazo em tarefas operacionais de curto prazo. São os mediadores entre a visão estratégica dos gestores seniores e a realidade operacional. Ajudam no desenvolvimento da estratégia, apresentando informação sobre as expectativas dos clientes. Fazem o link comunicacional entre os gestores de 1ª linha (dizendo-lhes o que esperam deles) e os gestores sénior (informando-os sobre as questões correntes).</a:t>
            </a:r>
          </a:p>
          <a:p>
            <a:r>
              <a:rPr lang="pt-PT" sz="1200" b="1" kern="1200" dirty="0" smtClean="0">
                <a:solidFill>
                  <a:schemeClr val="tx1"/>
                </a:solidFill>
                <a:latin typeface="+mn-lt"/>
                <a:ea typeface="+mn-ea"/>
                <a:cs typeface="+mn-cs"/>
              </a:rPr>
              <a:t>Gestores de 1ª linha</a:t>
            </a:r>
            <a:r>
              <a:rPr lang="pt-PT" sz="1200" kern="1200" dirty="0" smtClean="0">
                <a:solidFill>
                  <a:schemeClr val="tx1"/>
                </a:solidFill>
                <a:latin typeface="+mn-lt"/>
                <a:ea typeface="+mn-ea"/>
                <a:cs typeface="+mn-cs"/>
              </a:rPr>
              <a:t> - Controlam e supervisionam o trabalho do dia a dia. Distribuem e coordenam as tarefas, monitorizam o ritmo de trabalho, ajudam a ultrapassar as dificuldades e a aumentar a performance/ produtividade.  Ex: supervisor de uma equipa de produção, </a:t>
            </a:r>
          </a:p>
          <a:p>
            <a:r>
              <a:rPr lang="pt-PT" sz="1200" b="1" kern="1200" dirty="0" smtClean="0">
                <a:solidFill>
                  <a:schemeClr val="tx1"/>
                </a:solidFill>
                <a:latin typeface="+mn-lt"/>
                <a:ea typeface="+mn-ea"/>
                <a:cs typeface="+mn-cs"/>
              </a:rPr>
              <a:t> Empregados não gestores</a:t>
            </a:r>
            <a:r>
              <a:rPr lang="pt-PT" sz="1200" kern="1200" dirty="0" smtClean="0">
                <a:solidFill>
                  <a:schemeClr val="tx1"/>
                </a:solidFill>
                <a:latin typeface="+mn-lt"/>
                <a:ea typeface="+mn-ea"/>
                <a:cs typeface="+mn-cs"/>
              </a:rPr>
              <a:t> – pessoas que trabalham directamente nas operações manuais ou mentais, com o objectivo de entregar/ criar produtos ou serviços. O intervalo d </a:t>
            </a:r>
            <a:r>
              <a:rPr lang="pt-PT" sz="1200" kern="1200" dirty="0" err="1" smtClean="0">
                <a:solidFill>
                  <a:schemeClr val="tx1"/>
                </a:solidFill>
                <a:latin typeface="+mn-lt"/>
                <a:ea typeface="+mn-ea"/>
                <a:cs typeface="+mn-cs"/>
              </a:rPr>
              <a:t>etrabalhadores</a:t>
            </a:r>
            <a:r>
              <a:rPr lang="pt-PT" sz="1200" kern="1200" dirty="0" smtClean="0">
                <a:solidFill>
                  <a:schemeClr val="tx1"/>
                </a:solidFill>
                <a:latin typeface="+mn-lt"/>
                <a:ea typeface="+mn-ea"/>
                <a:cs typeface="+mn-cs"/>
              </a:rPr>
              <a:t> aqui é muito grande (todos os que não são gestores) e abarca tanto os trabalhadores fabris (mal pagos) aos pilotos ou advogados (bem pagos).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12</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13</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kern="1200" dirty="0" smtClean="0">
                <a:solidFill>
                  <a:schemeClr val="tx1"/>
                </a:solidFill>
                <a:latin typeface="+mn-lt"/>
                <a:ea typeface="+mn-ea"/>
                <a:cs typeface="+mn-cs"/>
              </a:rPr>
              <a:t>Académica de Oxford, conduziu um estudo no final dos anos 60, sobre o modo como os gestores ocupavam o seu tempo. Convenceu 160 gestores (topo e intermédio) a fazer um diário das suas actividades durante 4 semanas. </a:t>
            </a:r>
          </a:p>
          <a:p>
            <a:r>
              <a:rPr lang="pt-PT" sz="1200" kern="1200" dirty="0" smtClean="0">
                <a:solidFill>
                  <a:schemeClr val="tx1"/>
                </a:solidFill>
                <a:latin typeface="+mn-lt"/>
                <a:ea typeface="+mn-ea"/>
                <a:cs typeface="+mn-cs"/>
              </a:rPr>
              <a:t>O estudo demonstrou que o trabalho dos gestores geralmente é fragmentado, interrompido e diverso. 34% do tempo em </a:t>
            </a:r>
            <a:r>
              <a:rPr lang="pt-PT" sz="1200" kern="1200" dirty="0" err="1" smtClean="0">
                <a:solidFill>
                  <a:schemeClr val="tx1"/>
                </a:solidFill>
                <a:latin typeface="+mn-lt"/>
                <a:ea typeface="+mn-ea"/>
                <a:cs typeface="+mn-cs"/>
              </a:rPr>
              <a:t>paperwork</a:t>
            </a:r>
            <a:r>
              <a:rPr lang="pt-PT" sz="1200" kern="1200" dirty="0" smtClean="0">
                <a:solidFill>
                  <a:schemeClr val="tx1"/>
                </a:solidFill>
                <a:latin typeface="+mn-lt"/>
                <a:ea typeface="+mn-ea"/>
                <a:cs typeface="+mn-cs"/>
              </a:rPr>
              <a:t> (escrever, ler, calcular), 43 % em discussões informais e 23% em reuniões formais, telefonemas e actividades sociais. Passam mais de metade do seu tempo em discussões com outras pessoas.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14</a:t>
            </a:fld>
            <a:endParaRPr 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fontScale="85000" lnSpcReduction="10000"/>
          </a:bodyPr>
          <a:lstStyle/>
          <a:p>
            <a:r>
              <a:rPr lang="pt-PT" sz="1200" b="1" kern="1200" dirty="0" err="1" smtClean="0">
                <a:solidFill>
                  <a:schemeClr val="tx1"/>
                </a:solidFill>
                <a:latin typeface="+mn-lt"/>
                <a:ea typeface="+mn-ea"/>
                <a:cs typeface="+mn-cs"/>
              </a:rPr>
              <a:t>Mintzeberg</a:t>
            </a:r>
            <a:r>
              <a:rPr lang="pt-PT" sz="1200" b="1" kern="1200" dirty="0" smtClean="0">
                <a:solidFill>
                  <a:schemeClr val="tx1"/>
                </a:solidFill>
                <a:latin typeface="+mn-lt"/>
                <a:ea typeface="+mn-ea"/>
                <a:cs typeface="+mn-cs"/>
              </a:rPr>
              <a:t> – os 10 papéis dos gestores</a:t>
            </a:r>
            <a:r>
              <a:rPr lang="pt-PT" sz="1200" kern="1200" dirty="0" smtClean="0">
                <a:solidFill>
                  <a:schemeClr val="tx1"/>
                </a:solidFill>
                <a:latin typeface="+mn-lt"/>
                <a:ea typeface="+mn-ea"/>
                <a:cs typeface="+mn-cs"/>
              </a:rPr>
              <a:t> (divididos em 3 grupos; Fez uma investigação, através de observação estruturada a 5 chefes executivos – perceber como estes ocupam o seu tempo. Concluiu que o trabalho dos gestores é variado e fragmentado) (1973). Apesar das limitações do estudo (amostra), outros estudos vieram suportar os resultados obtidos por este.</a:t>
            </a:r>
          </a:p>
          <a:p>
            <a:r>
              <a:rPr lang="pt-PT" sz="1200" kern="1200" dirty="0" smtClean="0">
                <a:solidFill>
                  <a:schemeClr val="tx1"/>
                </a:solidFill>
                <a:latin typeface="+mn-lt"/>
                <a:ea typeface="+mn-ea"/>
                <a:cs typeface="+mn-cs"/>
              </a:rPr>
              <a:t>Ele identificou 10 papéis que os gestores desempenham, e agrupou-os em 3 categorias:</a:t>
            </a:r>
          </a:p>
          <a:p>
            <a:r>
              <a:rPr lang="pt-PT" sz="1200" b="1" kern="1200" dirty="0" smtClean="0">
                <a:solidFill>
                  <a:schemeClr val="tx1"/>
                </a:solidFill>
                <a:latin typeface="+mn-lt"/>
                <a:ea typeface="+mn-ea"/>
                <a:cs typeface="+mn-cs"/>
              </a:rPr>
              <a:t>1)Informacional:</a:t>
            </a:r>
            <a:endParaRPr lang="pt-PT" sz="1200" kern="1200" dirty="0" smtClean="0">
              <a:solidFill>
                <a:schemeClr val="tx1"/>
              </a:solidFill>
              <a:latin typeface="+mn-lt"/>
              <a:ea typeface="+mn-ea"/>
              <a:cs typeface="+mn-cs"/>
            </a:endParaRPr>
          </a:p>
          <a:p>
            <a:r>
              <a:rPr lang="pt-PT" sz="1200" kern="1200" dirty="0" smtClean="0">
                <a:solidFill>
                  <a:schemeClr val="tx1"/>
                </a:solidFill>
                <a:latin typeface="+mn-lt"/>
                <a:ea typeface="+mn-ea"/>
                <a:cs typeface="+mn-cs"/>
              </a:rPr>
              <a:t>A gestão depende de obter informação sobre eventos internos e externos, e passá-la a outros.</a:t>
            </a:r>
          </a:p>
          <a:p>
            <a:r>
              <a:rPr lang="pt-PT" sz="1200" u="sng" kern="1200" dirty="0" smtClean="0">
                <a:solidFill>
                  <a:schemeClr val="tx1"/>
                </a:solidFill>
                <a:latin typeface="+mn-lt"/>
                <a:ea typeface="+mn-ea"/>
                <a:cs typeface="+mn-cs"/>
              </a:rPr>
              <a:t>Monitor</a:t>
            </a:r>
            <a:r>
              <a:rPr lang="pt-PT" sz="1200" kern="1200" dirty="0" smtClean="0">
                <a:solidFill>
                  <a:schemeClr val="tx1"/>
                </a:solidFill>
                <a:latin typeface="+mn-lt"/>
                <a:ea typeface="+mn-ea"/>
                <a:cs typeface="+mn-cs"/>
              </a:rPr>
              <a:t>: Dá e recebe informação, analisa relatórios e informação, para compreender a organização e o seu ambiente, mantém contactos interpessoais</a:t>
            </a:r>
          </a:p>
          <a:p>
            <a:r>
              <a:rPr lang="pt-PT" sz="1200" u="sng" kern="1200" dirty="0" smtClean="0">
                <a:solidFill>
                  <a:schemeClr val="tx1"/>
                </a:solidFill>
                <a:latin typeface="+mn-lt"/>
                <a:ea typeface="+mn-ea"/>
                <a:cs typeface="+mn-cs"/>
              </a:rPr>
              <a:t>Disseminador</a:t>
            </a:r>
            <a:r>
              <a:rPr lang="pt-PT" sz="1200" kern="1200" dirty="0" smtClean="0">
                <a:solidFill>
                  <a:schemeClr val="tx1"/>
                </a:solidFill>
                <a:latin typeface="+mn-lt"/>
                <a:ea typeface="+mn-ea"/>
                <a:cs typeface="+mn-cs"/>
              </a:rPr>
              <a:t>: Partilha informação, através de reuniões, manda documentos, chamadas telefónicas</a:t>
            </a:r>
          </a:p>
          <a:p>
            <a:r>
              <a:rPr lang="pt-PT" sz="1200" u="sng" kern="1200" dirty="0" smtClean="0">
                <a:solidFill>
                  <a:schemeClr val="tx1"/>
                </a:solidFill>
                <a:latin typeface="+mn-lt"/>
                <a:ea typeface="+mn-ea"/>
                <a:cs typeface="+mn-cs"/>
              </a:rPr>
              <a:t>Porta voz</a:t>
            </a:r>
            <a:r>
              <a:rPr lang="pt-PT" sz="1200" kern="1200" dirty="0" smtClean="0">
                <a:solidFill>
                  <a:schemeClr val="tx1"/>
                </a:solidFill>
                <a:latin typeface="+mn-lt"/>
                <a:ea typeface="+mn-ea"/>
                <a:cs typeface="+mn-cs"/>
              </a:rPr>
              <a:t>: Representa a empresa no exterior (participação em eventos, etc.) e transmite informação para o exterior.</a:t>
            </a:r>
          </a:p>
          <a:p>
            <a:r>
              <a:rPr lang="pt-PT" sz="1200" b="1" kern="1200" dirty="0" smtClean="0">
                <a:solidFill>
                  <a:schemeClr val="tx1"/>
                </a:solidFill>
                <a:latin typeface="+mn-lt"/>
                <a:ea typeface="+mn-ea"/>
                <a:cs typeface="+mn-cs"/>
              </a:rPr>
              <a:t>2)Interpessoal</a:t>
            </a:r>
            <a:r>
              <a:rPr lang="pt-PT" sz="1200" kern="1200" dirty="0" smtClean="0">
                <a:solidFill>
                  <a:schemeClr val="tx1"/>
                </a:solidFill>
                <a:latin typeface="+mn-lt"/>
                <a:ea typeface="+mn-ea"/>
                <a:cs typeface="+mn-cs"/>
              </a:rPr>
              <a:t>: </a:t>
            </a:r>
          </a:p>
          <a:p>
            <a:r>
              <a:rPr lang="pt-PT" sz="1200" kern="1200" dirty="0" smtClean="0">
                <a:solidFill>
                  <a:schemeClr val="tx1"/>
                </a:solidFill>
                <a:latin typeface="+mn-lt"/>
                <a:ea typeface="+mn-ea"/>
                <a:cs typeface="+mn-cs"/>
              </a:rPr>
              <a:t>Concentra-se directamente na autoridade formal e status, molda a relação que se estabelece com outras pessoas dentro da organização ou fora.</a:t>
            </a:r>
          </a:p>
          <a:p>
            <a:r>
              <a:rPr lang="pt-PT" sz="1200" u="sng" kern="1200" dirty="0" smtClean="0">
                <a:solidFill>
                  <a:schemeClr val="tx1"/>
                </a:solidFill>
                <a:latin typeface="+mn-lt"/>
                <a:ea typeface="+mn-ea"/>
                <a:cs typeface="+mn-cs"/>
              </a:rPr>
              <a:t>Figura</a:t>
            </a:r>
            <a:r>
              <a:rPr lang="pt-PT" sz="1200" kern="1200" dirty="0" smtClean="0">
                <a:solidFill>
                  <a:schemeClr val="tx1"/>
                </a:solidFill>
                <a:latin typeface="+mn-lt"/>
                <a:ea typeface="+mn-ea"/>
                <a:cs typeface="+mn-cs"/>
              </a:rPr>
              <a:t>: Participa em cerimónias e deveres simbólicos, recebe visitas.</a:t>
            </a:r>
          </a:p>
          <a:p>
            <a:r>
              <a:rPr lang="pt-PT" sz="1200" u="sng" kern="1200" dirty="0" smtClean="0">
                <a:solidFill>
                  <a:schemeClr val="tx1"/>
                </a:solidFill>
                <a:latin typeface="+mn-lt"/>
                <a:ea typeface="+mn-ea"/>
                <a:cs typeface="+mn-cs"/>
              </a:rPr>
              <a:t>Líder</a:t>
            </a:r>
            <a:r>
              <a:rPr lang="pt-PT" sz="1200" kern="1200" dirty="0" smtClean="0">
                <a:solidFill>
                  <a:schemeClr val="tx1"/>
                </a:solidFill>
                <a:latin typeface="+mn-lt"/>
                <a:ea typeface="+mn-ea"/>
                <a:cs typeface="+mn-cs"/>
              </a:rPr>
              <a:t>: Motiva, aconselha, influencia, treina e desenvolve competências dos seus subordinados </a:t>
            </a:r>
          </a:p>
          <a:p>
            <a:r>
              <a:rPr lang="pt-PT" sz="1200" u="sng" kern="1200" dirty="0" smtClean="0">
                <a:solidFill>
                  <a:schemeClr val="tx1"/>
                </a:solidFill>
                <a:latin typeface="+mn-lt"/>
                <a:ea typeface="+mn-ea"/>
                <a:cs typeface="+mn-cs"/>
              </a:rPr>
              <a:t>Ligação</a:t>
            </a:r>
            <a:r>
              <a:rPr lang="pt-PT" sz="1200" kern="1200" dirty="0" smtClean="0">
                <a:solidFill>
                  <a:schemeClr val="tx1"/>
                </a:solidFill>
                <a:latin typeface="+mn-lt"/>
                <a:ea typeface="+mn-ea"/>
                <a:cs typeface="+mn-cs"/>
              </a:rPr>
              <a:t>: Mantém a informação a circular dentro da organização e para lá da organização. Estabelece uma ligação com as pessoas externas à organização. Trocam informação e favores, para benefício mútuo com clientes, fornecedores, entidades oficiais, etc.</a:t>
            </a:r>
          </a:p>
          <a:p>
            <a:r>
              <a:rPr lang="pt-PT" sz="1200" b="1" kern="1200" dirty="0" smtClean="0">
                <a:solidFill>
                  <a:schemeClr val="tx1"/>
                </a:solidFill>
                <a:latin typeface="+mn-lt"/>
                <a:ea typeface="+mn-ea"/>
                <a:cs typeface="+mn-cs"/>
              </a:rPr>
              <a:t>3)</a:t>
            </a:r>
            <a:r>
              <a:rPr lang="pt-PT" sz="1200" b="1" kern="1200" dirty="0" err="1" smtClean="0">
                <a:solidFill>
                  <a:schemeClr val="tx1"/>
                </a:solidFill>
                <a:latin typeface="+mn-lt"/>
                <a:ea typeface="+mn-ea"/>
                <a:cs typeface="+mn-cs"/>
              </a:rPr>
              <a:t>Decisional</a:t>
            </a:r>
            <a:r>
              <a:rPr lang="pt-PT" sz="1200" b="1" kern="1200" dirty="0" smtClean="0">
                <a:solidFill>
                  <a:schemeClr val="tx1"/>
                </a:solidFill>
                <a:latin typeface="+mn-lt"/>
                <a:ea typeface="+mn-ea"/>
                <a:cs typeface="+mn-cs"/>
              </a:rPr>
              <a:t>:</a:t>
            </a:r>
            <a:endParaRPr lang="pt-PT" sz="1200" kern="1200" dirty="0" smtClean="0">
              <a:solidFill>
                <a:schemeClr val="tx1"/>
              </a:solidFill>
              <a:latin typeface="+mn-lt"/>
              <a:ea typeface="+mn-ea"/>
              <a:cs typeface="+mn-cs"/>
            </a:endParaRPr>
          </a:p>
          <a:p>
            <a:r>
              <a:rPr lang="pt-PT" sz="1200" u="sng" kern="1200" dirty="0" smtClean="0">
                <a:solidFill>
                  <a:schemeClr val="tx1"/>
                </a:solidFill>
                <a:latin typeface="+mn-lt"/>
                <a:ea typeface="+mn-ea"/>
                <a:cs typeface="+mn-cs"/>
              </a:rPr>
              <a:t>Empreendedor</a:t>
            </a:r>
            <a:r>
              <a:rPr lang="pt-PT" sz="1200" kern="1200" dirty="0" smtClean="0">
                <a:solidFill>
                  <a:schemeClr val="tx1"/>
                </a:solidFill>
                <a:latin typeface="+mn-lt"/>
                <a:ea typeface="+mn-ea"/>
                <a:cs typeface="+mn-cs"/>
              </a:rPr>
              <a:t>: Inicia novos projectos, identifica áreas de desenvolvimento de negócio e oportunidades locais</a:t>
            </a:r>
          </a:p>
          <a:p>
            <a:r>
              <a:rPr lang="pt-PT" sz="1200" u="sng" kern="1200" dirty="0" smtClean="0">
                <a:solidFill>
                  <a:schemeClr val="tx1"/>
                </a:solidFill>
                <a:latin typeface="+mn-lt"/>
                <a:ea typeface="+mn-ea"/>
                <a:cs typeface="+mn-cs"/>
              </a:rPr>
              <a:t>Gestor de perturbações</a:t>
            </a:r>
            <a:r>
              <a:rPr lang="pt-PT" sz="1200" kern="1200" dirty="0" smtClean="0">
                <a:solidFill>
                  <a:schemeClr val="tx1"/>
                </a:solidFill>
                <a:latin typeface="+mn-lt"/>
                <a:ea typeface="+mn-ea"/>
                <a:cs typeface="+mn-cs"/>
              </a:rPr>
              <a:t>: Quando lida com problemas e mudanças inesperadas. Toma acções correctivas durante as crises, resolve conflitos, adapta-se às mudanças</a:t>
            </a:r>
          </a:p>
          <a:p>
            <a:r>
              <a:rPr lang="pt-PT" sz="1200" u="sng" kern="1200" dirty="0" err="1" smtClean="0">
                <a:solidFill>
                  <a:schemeClr val="tx1"/>
                </a:solidFill>
                <a:latin typeface="+mn-lt"/>
                <a:ea typeface="+mn-ea"/>
                <a:cs typeface="+mn-cs"/>
              </a:rPr>
              <a:t>Alocador</a:t>
            </a:r>
            <a:r>
              <a:rPr lang="pt-PT" sz="1200" u="sng" kern="1200" dirty="0" smtClean="0">
                <a:solidFill>
                  <a:schemeClr val="tx1"/>
                </a:solidFill>
                <a:latin typeface="+mn-lt"/>
                <a:ea typeface="+mn-ea"/>
                <a:cs typeface="+mn-cs"/>
              </a:rPr>
              <a:t> de recursos</a:t>
            </a:r>
            <a:r>
              <a:rPr lang="pt-PT" sz="1200" kern="1200" dirty="0" smtClean="0">
                <a:solidFill>
                  <a:schemeClr val="tx1"/>
                </a:solidFill>
                <a:latin typeface="+mn-lt"/>
                <a:ea typeface="+mn-ea"/>
                <a:cs typeface="+mn-cs"/>
              </a:rPr>
              <a:t>: decide quem recebe os recursos e quais, os horários, orçamentos, estabelece prioridades</a:t>
            </a:r>
          </a:p>
          <a:p>
            <a:r>
              <a:rPr lang="pt-PT" sz="1200" u="sng" kern="1200" dirty="0" smtClean="0">
                <a:solidFill>
                  <a:schemeClr val="tx1"/>
                </a:solidFill>
                <a:latin typeface="+mn-lt"/>
                <a:ea typeface="+mn-ea"/>
                <a:cs typeface="+mn-cs"/>
              </a:rPr>
              <a:t>Negociador</a:t>
            </a:r>
            <a:r>
              <a:rPr lang="pt-PT" sz="1200" kern="1200" dirty="0" smtClean="0">
                <a:solidFill>
                  <a:schemeClr val="tx1"/>
                </a:solidFill>
                <a:latin typeface="+mn-lt"/>
                <a:ea typeface="+mn-ea"/>
                <a:cs typeface="+mn-cs"/>
              </a:rPr>
              <a:t>: Representa a empresa em negociações com os sindicatos, fornecedores, etc., defende os interesse da empresa.  </a:t>
            </a:r>
          </a:p>
          <a:p>
            <a:endParaRPr lang="pt-PT" dirty="0"/>
          </a:p>
        </p:txBody>
      </p:sp>
      <p:sp>
        <p:nvSpPr>
          <p:cNvPr id="4" name="Marcador de Posição do Número do Diapositivo 3"/>
          <p:cNvSpPr>
            <a:spLocks noGrp="1"/>
          </p:cNvSpPr>
          <p:nvPr>
            <p:ph type="sldNum" sz="quarter" idx="10"/>
          </p:nvPr>
        </p:nvSpPr>
        <p:spPr/>
        <p:txBody>
          <a:bodyPr/>
          <a:lstStyle/>
          <a:p>
            <a:fld id="{4FF9364C-BBAC-4E6B-B9C8-F59ED1BFE08E}" type="slidenum">
              <a:rPr lang="pt-PT" smtClean="0"/>
              <a:pPr/>
              <a:t>15</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B6A4D421-C1E5-4689-BB6E-0815A430DF5E}" type="datetimeFigureOut">
              <a:rPr lang="pt-PT" smtClean="0"/>
              <a:pPr/>
              <a:t>14-10-2011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0EED604-42F1-4B3C-A329-F195B5FBEDED}"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A4D421-C1E5-4689-BB6E-0815A430DF5E}" type="datetimeFigureOut">
              <a:rPr lang="pt-PT" smtClean="0"/>
              <a:pPr/>
              <a:t>14-10-2011</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ED604-42F1-4B3C-A329-F195B5FBEDED}"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solidFill>
            <a:schemeClr val="accent2">
              <a:lumMod val="60000"/>
              <a:lumOff val="40000"/>
            </a:schemeClr>
          </a:solidFill>
        </p:spPr>
        <p:txBody>
          <a:bodyPr/>
          <a:lstStyle/>
          <a:p>
            <a:r>
              <a:rPr lang="pt-PT" dirty="0" smtClean="0"/>
              <a:t>O que é a Gestão</a:t>
            </a:r>
            <a:endParaRPr lang="pt-PT" dirty="0"/>
          </a:p>
        </p:txBody>
      </p:sp>
      <p:sp>
        <p:nvSpPr>
          <p:cNvPr id="3" name="Subtítulo 2"/>
          <p:cNvSpPr>
            <a:spLocks noGrp="1"/>
          </p:cNvSpPr>
          <p:nvPr>
            <p:ph type="subTitle" idx="1"/>
          </p:nvPr>
        </p:nvSpPr>
        <p:spPr/>
        <p:txBody>
          <a:bodyPr/>
          <a:lstStyle/>
          <a:p>
            <a:endParaRPr lang="pt-P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066130"/>
          </a:xfrm>
        </p:spPr>
        <p:txBody>
          <a:bodyPr>
            <a:normAutofit fontScale="90000"/>
          </a:bodyPr>
          <a:lstStyle/>
          <a:p>
            <a:r>
              <a:rPr lang="pt-PT" dirty="0" smtClean="0"/>
              <a:t>Gestão como uma ocupação especializada</a:t>
            </a:r>
            <a:endParaRPr lang="pt-PT" dirty="0"/>
          </a:p>
        </p:txBody>
      </p:sp>
      <p:sp>
        <p:nvSpPr>
          <p:cNvPr id="3" name="Marcador de Posição de Conteúdo 2"/>
          <p:cNvSpPr>
            <a:spLocks noGrp="1"/>
          </p:cNvSpPr>
          <p:nvPr>
            <p:ph idx="1"/>
          </p:nvPr>
        </p:nvSpPr>
        <p:spPr>
          <a:xfrm>
            <a:off x="457200" y="1600200"/>
            <a:ext cx="8229600" cy="5069160"/>
          </a:xfrm>
          <a:solidFill>
            <a:schemeClr val="accent1">
              <a:lumMod val="20000"/>
              <a:lumOff val="80000"/>
            </a:schemeClr>
          </a:solidFill>
        </p:spPr>
        <p:txBody>
          <a:bodyPr>
            <a:normAutofit fontScale="70000" lnSpcReduction="20000"/>
          </a:bodyPr>
          <a:lstStyle/>
          <a:p>
            <a:r>
              <a:rPr lang="pt-PT" dirty="0"/>
              <a:t>Nas </a:t>
            </a:r>
            <a:r>
              <a:rPr lang="pt-PT" b="1" dirty="0"/>
              <a:t>sociedades pré-industriais</a:t>
            </a:r>
            <a:r>
              <a:rPr lang="pt-PT" dirty="0"/>
              <a:t> as pessoas </a:t>
            </a:r>
            <a:r>
              <a:rPr lang="pt-PT" dirty="0" smtClean="0"/>
              <a:t>tinham </a:t>
            </a:r>
            <a:r>
              <a:rPr lang="pt-PT" dirty="0"/>
              <a:t>controlo sobre o tempo e sobre os recursos a utilizar. Decidiam o que fazer, como fazer, onde vender, etc. – Combinavam</a:t>
            </a:r>
            <a:r>
              <a:rPr lang="pt-PT" b="1" dirty="0"/>
              <a:t> o trabalho e  a gestão para criar valor</a:t>
            </a:r>
            <a:r>
              <a:rPr lang="pt-PT" dirty="0"/>
              <a:t>.</a:t>
            </a:r>
          </a:p>
          <a:p>
            <a:r>
              <a:rPr lang="pt-PT" dirty="0"/>
              <a:t>A </a:t>
            </a:r>
            <a:r>
              <a:rPr lang="pt-PT" b="1" dirty="0"/>
              <a:t>gestão como </a:t>
            </a:r>
            <a:r>
              <a:rPr lang="pt-PT" b="1" dirty="0" smtClean="0"/>
              <a:t>ocupação especializada </a:t>
            </a:r>
            <a:r>
              <a:rPr lang="pt-PT" b="1" dirty="0"/>
              <a:t>desenvolveu-se </a:t>
            </a:r>
            <a:r>
              <a:rPr lang="pt-PT" dirty="0"/>
              <a:t>quando </a:t>
            </a:r>
            <a:r>
              <a:rPr lang="pt-PT" dirty="0" smtClean="0"/>
              <a:t>a actividade de gestão, </a:t>
            </a:r>
            <a:r>
              <a:rPr lang="pt-PT" dirty="0"/>
              <a:t>anteriormente </a:t>
            </a:r>
            <a:r>
              <a:rPr lang="pt-PT" dirty="0" smtClean="0"/>
              <a:t>imbuída </a:t>
            </a:r>
            <a:r>
              <a:rPr lang="pt-PT" dirty="0"/>
              <a:t>no próprio </a:t>
            </a:r>
            <a:r>
              <a:rPr lang="pt-PT" dirty="0" smtClean="0"/>
              <a:t>trabalho, </a:t>
            </a:r>
            <a:r>
              <a:rPr lang="pt-PT" dirty="0"/>
              <a:t>se </a:t>
            </a:r>
            <a:r>
              <a:rPr lang="pt-PT" dirty="0" smtClean="0"/>
              <a:t>tornou </a:t>
            </a:r>
            <a:r>
              <a:rPr lang="pt-PT" dirty="0"/>
              <a:t>responsabilidade não do trabalhador, mas </a:t>
            </a:r>
            <a:r>
              <a:rPr lang="pt-PT" dirty="0" smtClean="0"/>
              <a:t>dos </a:t>
            </a:r>
            <a:r>
              <a:rPr lang="pt-PT" b="1" dirty="0"/>
              <a:t>donos do capital e </a:t>
            </a:r>
            <a:r>
              <a:rPr lang="pt-PT" b="1" dirty="0" smtClean="0"/>
              <a:t>dos </a:t>
            </a:r>
            <a:r>
              <a:rPr lang="pt-PT" b="1" dirty="0"/>
              <a:t>seus </a:t>
            </a:r>
            <a:r>
              <a:rPr lang="pt-PT" b="1" dirty="0" smtClean="0"/>
              <a:t>agentes externos</a:t>
            </a:r>
            <a:r>
              <a:rPr lang="pt-PT" dirty="0" smtClean="0"/>
              <a:t>. </a:t>
            </a:r>
          </a:p>
          <a:p>
            <a:r>
              <a:rPr lang="pt-PT" dirty="0" smtClean="0"/>
              <a:t>São </a:t>
            </a:r>
            <a:r>
              <a:rPr lang="pt-PT" dirty="0"/>
              <a:t>estes agentes externos que </a:t>
            </a:r>
            <a:r>
              <a:rPr lang="pt-PT" b="1" dirty="0"/>
              <a:t>controlam aspectos </a:t>
            </a:r>
            <a:r>
              <a:rPr lang="pt-PT" b="1" dirty="0" smtClean="0"/>
              <a:t>do processo </a:t>
            </a:r>
            <a:r>
              <a:rPr lang="pt-PT" b="1" dirty="0"/>
              <a:t>de </a:t>
            </a:r>
            <a:r>
              <a:rPr lang="pt-PT" b="1" dirty="0" smtClean="0"/>
              <a:t>trabalho</a:t>
            </a:r>
            <a:r>
              <a:rPr lang="pt-PT" dirty="0" smtClean="0"/>
              <a:t> -  decisões </a:t>
            </a:r>
            <a:r>
              <a:rPr lang="pt-PT" dirty="0"/>
              <a:t>sobre o que fazer, quando, onde, como, etc. </a:t>
            </a:r>
            <a:r>
              <a:rPr lang="pt-PT" dirty="0" smtClean="0"/>
              <a:t>Controlam </a:t>
            </a:r>
            <a:r>
              <a:rPr lang="pt-PT" dirty="0"/>
              <a:t>o tempo, os comportamentos e as </a:t>
            </a:r>
            <a:r>
              <a:rPr lang="pt-PT" dirty="0" smtClean="0"/>
              <a:t>competências.  </a:t>
            </a:r>
          </a:p>
          <a:p>
            <a:endParaRPr lang="pt-PT" dirty="0" smtClean="0"/>
          </a:p>
          <a:p>
            <a:pPr>
              <a:buNone/>
            </a:pPr>
            <a:r>
              <a:rPr lang="pt-PT" b="1" dirty="0" smtClean="0"/>
              <a:t>Evolução </a:t>
            </a:r>
            <a:r>
              <a:rPr lang="pt-PT" b="1" dirty="0"/>
              <a:t>de uma pequena empresa</a:t>
            </a:r>
            <a:r>
              <a:rPr lang="pt-PT" dirty="0"/>
              <a:t>: </a:t>
            </a:r>
            <a:r>
              <a:rPr lang="pt-PT" dirty="0" smtClean="0"/>
              <a:t>início trabalho e gestão juntos. Progressivo afastamento.</a:t>
            </a:r>
          </a:p>
          <a:p>
            <a:endParaRPr lang="pt-PT" dirty="0"/>
          </a:p>
          <a:p>
            <a:pPr>
              <a:buNone/>
            </a:pPr>
            <a:r>
              <a:rPr lang="pt-PT" b="1" dirty="0" smtClean="0"/>
              <a:t>Separação não é inevitável ou permanente. É fluida e varia entre lugares e tempo.</a:t>
            </a:r>
          </a:p>
          <a:p>
            <a:endParaRPr lang="pt-P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0"/>
            <a:ext cx="8229600" cy="1143000"/>
          </a:xfrm>
        </p:spPr>
        <p:txBody>
          <a:bodyPr/>
          <a:lstStyle/>
          <a:p>
            <a:r>
              <a:rPr lang="pt-PT" dirty="0" smtClean="0"/>
              <a:t>Funções do gestor</a:t>
            </a:r>
            <a:endParaRPr lang="pt-PT" dirty="0"/>
          </a:p>
        </p:txBody>
      </p:sp>
      <p:graphicFrame>
        <p:nvGraphicFramePr>
          <p:cNvPr id="4" name="Marcador de Posição de Conteúdo 3"/>
          <p:cNvGraphicFramePr>
            <a:graphicFrameLocks noGrp="1"/>
          </p:cNvGraphicFramePr>
          <p:nvPr>
            <p:ph idx="1"/>
          </p:nvPr>
        </p:nvGraphicFramePr>
        <p:xfrm>
          <a:off x="457200" y="1412776"/>
          <a:ext cx="822960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Níveis de gestão</a:t>
            </a:r>
            <a:endParaRPr lang="pt-PT" dirty="0"/>
          </a:p>
        </p:txBody>
      </p:sp>
      <p:graphicFrame>
        <p:nvGraphicFramePr>
          <p:cNvPr id="4" name="Marcador de Posição de Conteúd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764704"/>
            <a:ext cx="8229600" cy="1684783"/>
          </a:xfrm>
          <a:effectLst>
            <a:innerShdw blurRad="63500" dist="50800" dir="135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noAutofit/>
          </a:bodyPr>
          <a:lstStyle/>
          <a:p>
            <a:pPr>
              <a:buNone/>
            </a:pPr>
            <a:r>
              <a:rPr lang="pt-PT" sz="2600" dirty="0"/>
              <a:t>Independentemente </a:t>
            </a:r>
            <a:r>
              <a:rPr lang="pt-PT" sz="2600" dirty="0" smtClean="0"/>
              <a:t>da função…</a:t>
            </a:r>
          </a:p>
          <a:p>
            <a:pPr>
              <a:buNone/>
            </a:pPr>
            <a:r>
              <a:rPr lang="pt-PT" sz="2600" b="1" dirty="0" smtClean="0"/>
              <a:t>Os </a:t>
            </a:r>
            <a:r>
              <a:rPr lang="pt-PT" sz="2600" b="1" dirty="0"/>
              <a:t>gestores acrescentam valor aos recursos, ao influenciarem </a:t>
            </a:r>
            <a:r>
              <a:rPr lang="pt-PT" sz="2600" b="1" dirty="0" smtClean="0"/>
              <a:t>os outros </a:t>
            </a:r>
            <a:r>
              <a:rPr lang="pt-PT" sz="2600" dirty="0" smtClean="0"/>
              <a:t>(pessoas internas e externas) </a:t>
            </a:r>
            <a:endParaRPr lang="pt-PT" sz="2600" dirty="0"/>
          </a:p>
          <a:p>
            <a:endParaRPr lang="pt-PT" sz="2600" dirty="0"/>
          </a:p>
          <a:p>
            <a:endParaRPr lang="pt-PT" sz="2600" dirty="0"/>
          </a:p>
        </p:txBody>
      </p:sp>
      <p:graphicFrame>
        <p:nvGraphicFramePr>
          <p:cNvPr id="8" name="Diagrama 7"/>
          <p:cNvGraphicFramePr/>
          <p:nvPr/>
        </p:nvGraphicFramePr>
        <p:xfrm>
          <a:off x="251520" y="4221088"/>
          <a:ext cx="8568952" cy="2114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ixaDeTexto 4"/>
          <p:cNvSpPr txBox="1"/>
          <p:nvPr/>
        </p:nvSpPr>
        <p:spPr>
          <a:xfrm>
            <a:off x="0" y="3068960"/>
            <a:ext cx="8208912" cy="892552"/>
          </a:xfrm>
          <a:prstGeom prst="rect">
            <a:avLst/>
          </a:prstGeom>
          <a:noFill/>
        </p:spPr>
        <p:txBody>
          <a:bodyPr wrap="square" rtlCol="0">
            <a:spAutoFit/>
          </a:bodyPr>
          <a:lstStyle/>
          <a:p>
            <a:r>
              <a:rPr lang="pt-PT" sz="2600" dirty="0" smtClean="0"/>
              <a:t>Podem influenciar os outros de duas formas:</a:t>
            </a:r>
          </a:p>
          <a:p>
            <a:endParaRPr lang="pt-PT" sz="2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3600" b="1" dirty="0" smtClean="0"/>
              <a:t>1) Influência </a:t>
            </a:r>
            <a:r>
              <a:rPr lang="pt-PT" sz="3600" b="1" dirty="0"/>
              <a:t>através do processo de </a:t>
            </a:r>
            <a:r>
              <a:rPr lang="pt-PT" sz="3600" b="1" dirty="0" smtClean="0"/>
              <a:t>gestão</a:t>
            </a:r>
            <a:endParaRPr lang="pt-PT" sz="3600" dirty="0"/>
          </a:p>
        </p:txBody>
      </p:sp>
      <p:sp>
        <p:nvSpPr>
          <p:cNvPr id="3" name="Marcador de Posição de Conteúdo 2"/>
          <p:cNvSpPr>
            <a:spLocks noGrp="1"/>
          </p:cNvSpPr>
          <p:nvPr>
            <p:ph idx="1"/>
          </p:nvPr>
        </p:nvSpPr>
        <p:spPr>
          <a:xfrm>
            <a:off x="457200" y="1600200"/>
            <a:ext cx="8229600" cy="4781128"/>
          </a:xfrm>
          <a:solidFill>
            <a:schemeClr val="accent2">
              <a:lumMod val="20000"/>
              <a:lumOff val="80000"/>
            </a:schemeClr>
          </a:solidFill>
        </p:spPr>
        <p:txBody>
          <a:bodyPr>
            <a:normAutofit fontScale="85000" lnSpcReduction="20000"/>
          </a:bodyPr>
          <a:lstStyle/>
          <a:p>
            <a:pPr>
              <a:buNone/>
            </a:pPr>
            <a:r>
              <a:rPr lang="pt-PT" b="1" dirty="0" err="1"/>
              <a:t>Rosemary</a:t>
            </a:r>
            <a:r>
              <a:rPr lang="pt-PT" b="1" dirty="0"/>
              <a:t>  Stewart – Como os gestores ocupam o seu tempo</a:t>
            </a:r>
            <a:endParaRPr lang="pt-PT" dirty="0"/>
          </a:p>
          <a:p>
            <a:pPr>
              <a:buNone/>
            </a:pPr>
            <a:r>
              <a:rPr lang="pt-PT" dirty="0" smtClean="0"/>
              <a:t>160 Gestores escreveram diário </a:t>
            </a:r>
            <a:r>
              <a:rPr lang="pt-PT" dirty="0"/>
              <a:t>das suas </a:t>
            </a:r>
            <a:r>
              <a:rPr lang="pt-PT" dirty="0" smtClean="0"/>
              <a:t>actividades </a:t>
            </a:r>
            <a:r>
              <a:rPr lang="pt-PT" dirty="0"/>
              <a:t>durante 4 semanas. </a:t>
            </a:r>
            <a:endParaRPr lang="pt-PT" dirty="0" smtClean="0"/>
          </a:p>
          <a:p>
            <a:pPr>
              <a:buNone/>
            </a:pPr>
            <a:endParaRPr lang="pt-PT" dirty="0" smtClean="0"/>
          </a:p>
          <a:p>
            <a:pPr>
              <a:buNone/>
            </a:pPr>
            <a:r>
              <a:rPr lang="pt-PT" dirty="0" smtClean="0"/>
              <a:t>34</a:t>
            </a:r>
            <a:r>
              <a:rPr lang="pt-PT" dirty="0"/>
              <a:t>% </a:t>
            </a:r>
            <a:r>
              <a:rPr lang="pt-PT" dirty="0" smtClean="0"/>
              <a:t>documentos trabalho</a:t>
            </a:r>
          </a:p>
          <a:p>
            <a:pPr>
              <a:buNone/>
            </a:pPr>
            <a:r>
              <a:rPr lang="pt-PT" dirty="0" smtClean="0"/>
              <a:t>43 </a:t>
            </a:r>
            <a:r>
              <a:rPr lang="pt-PT" dirty="0"/>
              <a:t>% em discussões </a:t>
            </a:r>
            <a:r>
              <a:rPr lang="pt-PT" dirty="0" smtClean="0"/>
              <a:t>informais</a:t>
            </a:r>
          </a:p>
          <a:p>
            <a:pPr>
              <a:buNone/>
            </a:pPr>
            <a:r>
              <a:rPr lang="pt-PT" dirty="0" smtClean="0"/>
              <a:t>23</a:t>
            </a:r>
            <a:r>
              <a:rPr lang="pt-PT" dirty="0"/>
              <a:t>% em reuniões formais, telefonemas e actividades sociais. </a:t>
            </a:r>
            <a:endParaRPr lang="pt-PT" dirty="0" smtClean="0"/>
          </a:p>
          <a:p>
            <a:pPr>
              <a:buNone/>
            </a:pPr>
            <a:endParaRPr lang="pt-PT" dirty="0" smtClean="0"/>
          </a:p>
          <a:p>
            <a:pPr>
              <a:buNone/>
            </a:pPr>
            <a:r>
              <a:rPr lang="pt-PT" dirty="0" smtClean="0"/>
              <a:t>Conclusão: trabalho dos gestores é fragmentado, interrompido e diverso.</a:t>
            </a:r>
          </a:p>
          <a:p>
            <a:pPr>
              <a:buNone/>
            </a:pPr>
            <a:endParaRPr lang="pt-PT" dirty="0" smtClean="0"/>
          </a:p>
          <a:p>
            <a:pPr>
              <a:buNone/>
            </a:pPr>
            <a:endParaRPr lang="pt-P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Posição de Conteúdo 4"/>
          <p:cNvGraphicFramePr>
            <a:graphicFrameLocks noGrp="1"/>
          </p:cNvGraphicFramePr>
          <p:nvPr>
            <p:ph idx="1"/>
          </p:nvPr>
        </p:nvGraphicFramePr>
        <p:xfrm>
          <a:off x="179512" y="1600200"/>
          <a:ext cx="8784976" cy="5069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ítulo 1"/>
          <p:cNvSpPr>
            <a:spLocks noGrp="1"/>
          </p:cNvSpPr>
          <p:nvPr>
            <p:ph type="title"/>
          </p:nvPr>
        </p:nvSpPr>
        <p:spPr/>
        <p:txBody>
          <a:bodyPr>
            <a:normAutofit/>
          </a:bodyPr>
          <a:lstStyle/>
          <a:p>
            <a:r>
              <a:rPr lang="pt-PT" sz="3200" b="1" dirty="0" smtClean="0"/>
              <a:t>1) Influência </a:t>
            </a:r>
            <a:r>
              <a:rPr lang="pt-PT" sz="3200" b="1" dirty="0"/>
              <a:t>através do processo de </a:t>
            </a:r>
            <a:r>
              <a:rPr lang="pt-PT" sz="3200" b="1" dirty="0" smtClean="0"/>
              <a:t>gestão Mintzberg: 10 papéis do gestor</a:t>
            </a:r>
            <a:endParaRPr lang="pt-PT"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Posição de Conteúdo 3"/>
          <p:cNvGraphicFramePr>
            <a:graphicFrameLocks noGrp="1"/>
          </p:cNvGraphicFramePr>
          <p:nvPr>
            <p:ph idx="1"/>
          </p:nvPr>
        </p:nvGraphicFramePr>
        <p:xfrm>
          <a:off x="0" y="332656"/>
          <a:ext cx="3096344"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ixaDeTexto 4"/>
          <p:cNvSpPr txBox="1"/>
          <p:nvPr/>
        </p:nvSpPr>
        <p:spPr>
          <a:xfrm>
            <a:off x="4067944" y="0"/>
            <a:ext cx="5076056" cy="6832640"/>
          </a:xfrm>
          <a:prstGeom prst="rect">
            <a:avLst/>
          </a:prstGeom>
          <a:solidFill>
            <a:schemeClr val="bg1">
              <a:lumMod val="85000"/>
            </a:schemeClr>
          </a:solidFill>
          <a:effectLst>
            <a:outerShdw blurRad="63500" sx="102000" sy="102000" algn="ctr" rotWithShape="0">
              <a:prstClr val="black">
                <a:alpha val="40000"/>
              </a:prstClr>
            </a:outerShdw>
          </a:effectLst>
        </p:spPr>
        <p:txBody>
          <a:bodyPr wrap="square" rtlCol="0">
            <a:spAutoFit/>
          </a:bodyPr>
          <a:lstStyle/>
          <a:p>
            <a:pPr lvl="1">
              <a:defRPr/>
            </a:pPr>
            <a:endParaRPr lang="en-US" sz="2200" b="1" dirty="0" smtClean="0"/>
          </a:p>
          <a:p>
            <a:pPr lvl="1">
              <a:defRPr/>
            </a:pPr>
            <a:endParaRPr lang="en-US" sz="2200" b="1" dirty="0"/>
          </a:p>
          <a:p>
            <a:pPr lvl="1">
              <a:defRPr/>
            </a:pPr>
            <a:endParaRPr lang="en-US" sz="2200" b="1" dirty="0" smtClean="0"/>
          </a:p>
          <a:p>
            <a:pPr lvl="1">
              <a:defRPr/>
            </a:pPr>
            <a:endParaRPr lang="en-US" sz="2200" b="1" dirty="0"/>
          </a:p>
          <a:p>
            <a:pPr lvl="1">
              <a:defRPr/>
            </a:pPr>
            <a:endParaRPr lang="en-US" sz="2200" b="1" dirty="0" smtClean="0"/>
          </a:p>
          <a:p>
            <a:pPr lvl="1">
              <a:defRPr/>
            </a:pPr>
            <a:r>
              <a:rPr lang="en-US" sz="2200" b="1" dirty="0" smtClean="0"/>
              <a:t>3 tipos de competências</a:t>
            </a:r>
            <a:r>
              <a:rPr lang="en-US" sz="2200" dirty="0" smtClean="0"/>
              <a:t>:</a:t>
            </a:r>
          </a:p>
          <a:p>
            <a:pPr lvl="1">
              <a:defRPr/>
            </a:pPr>
            <a:endParaRPr lang="en-US" dirty="0" smtClean="0"/>
          </a:p>
          <a:p>
            <a:pPr lvl="1">
              <a:defRPr/>
            </a:pPr>
            <a:r>
              <a:rPr lang="en-US" b="1" dirty="0" smtClean="0"/>
              <a:t>Técnicas</a:t>
            </a:r>
            <a:r>
              <a:rPr lang="en-US" dirty="0" smtClean="0"/>
              <a:t> (</a:t>
            </a:r>
            <a:r>
              <a:rPr lang="en-US" dirty="0" err="1" smtClean="0"/>
              <a:t>Gestão</a:t>
            </a:r>
            <a:r>
              <a:rPr lang="en-US" dirty="0" smtClean="0"/>
              <a:t> 1º </a:t>
            </a:r>
            <a:r>
              <a:rPr lang="en-US" dirty="0" err="1" smtClean="0"/>
              <a:t>linha</a:t>
            </a:r>
            <a:r>
              <a:rPr lang="en-US" dirty="0" smtClean="0"/>
              <a:t>)</a:t>
            </a:r>
            <a:endParaRPr lang="en-US" dirty="0"/>
          </a:p>
          <a:p>
            <a:pPr lvl="2">
              <a:defRPr/>
            </a:pPr>
            <a:r>
              <a:rPr lang="en-US" dirty="0" err="1"/>
              <a:t>Conhecimentos</a:t>
            </a:r>
            <a:r>
              <a:rPr lang="en-US" dirty="0"/>
              <a:t> num campo </a:t>
            </a:r>
            <a:r>
              <a:rPr lang="en-US" dirty="0" err="1" smtClean="0"/>
              <a:t>específico</a:t>
            </a:r>
            <a:endParaRPr lang="en-US" dirty="0" smtClean="0"/>
          </a:p>
          <a:p>
            <a:pPr lvl="2">
              <a:defRPr/>
            </a:pPr>
            <a:endParaRPr lang="en-US" dirty="0"/>
          </a:p>
          <a:p>
            <a:pPr lvl="1">
              <a:defRPr/>
            </a:pPr>
            <a:r>
              <a:rPr lang="en-US" b="1" dirty="0" err="1" smtClean="0"/>
              <a:t>Humanas</a:t>
            </a:r>
            <a:r>
              <a:rPr lang="en-US" dirty="0" smtClean="0"/>
              <a:t> (</a:t>
            </a:r>
            <a:r>
              <a:rPr lang="en-US" dirty="0" err="1" smtClean="0"/>
              <a:t>Gestão</a:t>
            </a:r>
            <a:r>
              <a:rPr lang="en-US" dirty="0" smtClean="0"/>
              <a:t> </a:t>
            </a:r>
            <a:r>
              <a:rPr lang="en-US" dirty="0" err="1" smtClean="0"/>
              <a:t>Intermédia</a:t>
            </a:r>
            <a:r>
              <a:rPr lang="en-US" dirty="0" smtClean="0"/>
              <a:t>)</a:t>
            </a:r>
            <a:endParaRPr lang="en-US" dirty="0"/>
          </a:p>
          <a:p>
            <a:pPr lvl="2">
              <a:defRPr/>
            </a:pPr>
            <a:r>
              <a:rPr lang="en-US" dirty="0" err="1"/>
              <a:t>Capacidade</a:t>
            </a:r>
            <a:r>
              <a:rPr lang="en-US" dirty="0"/>
              <a:t> de </a:t>
            </a:r>
            <a:r>
              <a:rPr lang="en-US" dirty="0" err="1"/>
              <a:t>trabalhar</a:t>
            </a:r>
            <a:r>
              <a:rPr lang="en-US" dirty="0"/>
              <a:t> com </a:t>
            </a:r>
            <a:r>
              <a:rPr lang="en-US" dirty="0" err="1"/>
              <a:t>outras</a:t>
            </a:r>
            <a:r>
              <a:rPr lang="en-US" dirty="0"/>
              <a:t> </a:t>
            </a:r>
            <a:r>
              <a:rPr lang="en-US" dirty="0" err="1" smtClean="0"/>
              <a:t>pessoas</a:t>
            </a:r>
            <a:endParaRPr lang="en-US" dirty="0" smtClean="0"/>
          </a:p>
          <a:p>
            <a:pPr lvl="2">
              <a:defRPr/>
            </a:pPr>
            <a:endParaRPr lang="en-US" dirty="0" smtClean="0"/>
          </a:p>
          <a:p>
            <a:pPr lvl="1">
              <a:defRPr/>
            </a:pPr>
            <a:r>
              <a:rPr lang="en-US" b="1" dirty="0" err="1" smtClean="0"/>
              <a:t>Conceptuais</a:t>
            </a:r>
            <a:r>
              <a:rPr lang="en-US" dirty="0" smtClean="0"/>
              <a:t> (</a:t>
            </a:r>
            <a:r>
              <a:rPr lang="en-US" dirty="0" err="1" smtClean="0"/>
              <a:t>Gestão</a:t>
            </a:r>
            <a:r>
              <a:rPr lang="en-US" dirty="0" smtClean="0"/>
              <a:t> de </a:t>
            </a:r>
            <a:r>
              <a:rPr lang="en-US" dirty="0" err="1" smtClean="0"/>
              <a:t>topo</a:t>
            </a:r>
            <a:r>
              <a:rPr lang="en-US" dirty="0" smtClean="0"/>
              <a:t>)</a:t>
            </a:r>
            <a:endParaRPr lang="en-US" dirty="0"/>
          </a:p>
          <a:p>
            <a:pPr lvl="2">
              <a:defRPr/>
            </a:pPr>
            <a:r>
              <a:rPr lang="en-US" dirty="0" err="1"/>
              <a:t>Capacidade</a:t>
            </a:r>
            <a:r>
              <a:rPr lang="en-US" dirty="0"/>
              <a:t> de </a:t>
            </a:r>
            <a:r>
              <a:rPr lang="en-US" dirty="0" err="1"/>
              <a:t>pensar</a:t>
            </a:r>
            <a:r>
              <a:rPr lang="en-US" dirty="0"/>
              <a:t> e </a:t>
            </a:r>
            <a:r>
              <a:rPr lang="en-US" dirty="0" err="1"/>
              <a:t>conceptualizar</a:t>
            </a:r>
            <a:r>
              <a:rPr lang="en-US" dirty="0"/>
              <a:t> </a:t>
            </a:r>
            <a:r>
              <a:rPr lang="en-US" dirty="0" err="1"/>
              <a:t>situações</a:t>
            </a:r>
            <a:r>
              <a:rPr lang="en-US" dirty="0"/>
              <a:t> </a:t>
            </a:r>
            <a:r>
              <a:rPr lang="en-US" dirty="0" err="1"/>
              <a:t>abstractas</a:t>
            </a:r>
            <a:r>
              <a:rPr lang="en-US" dirty="0"/>
              <a:t> e </a:t>
            </a:r>
            <a:r>
              <a:rPr lang="en-US" dirty="0" err="1" smtClean="0"/>
              <a:t>complexas</a:t>
            </a:r>
            <a:endParaRPr lang="en-US" dirty="0"/>
          </a:p>
          <a:p>
            <a:pPr lvl="2">
              <a:defRPr/>
            </a:pPr>
            <a:endParaRPr lang="en-US" dirty="0" smtClean="0"/>
          </a:p>
          <a:p>
            <a:pPr lvl="2">
              <a:defRPr/>
            </a:pPr>
            <a:endParaRPr lang="en-US" dirty="0"/>
          </a:p>
          <a:p>
            <a:pPr lvl="2">
              <a:defRPr/>
            </a:pPr>
            <a:endParaRPr lang="en-US" dirty="0" smtClean="0"/>
          </a:p>
          <a:p>
            <a:pPr lvl="2">
              <a:defRPr/>
            </a:pPr>
            <a:endParaRPr lang="en-US" dirty="0" smtClean="0"/>
          </a:p>
          <a:p>
            <a:pPr lvl="2">
              <a:defRPr/>
            </a:pPr>
            <a:endParaRPr lang="en-US" dirty="0"/>
          </a:p>
          <a:p>
            <a:pPr lvl="2">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800" b="1" dirty="0" smtClean="0"/>
              <a:t>1) Influência através do processo de gestão </a:t>
            </a:r>
            <a:br>
              <a:rPr lang="pt-PT" sz="2800" b="1" dirty="0" smtClean="0"/>
            </a:br>
            <a:r>
              <a:rPr lang="pt-PT" sz="2800" b="1" dirty="0" err="1" smtClean="0"/>
              <a:t>Luthans</a:t>
            </a:r>
            <a:r>
              <a:rPr lang="pt-PT" sz="2800" b="1" dirty="0" smtClean="0"/>
              <a:t> </a:t>
            </a:r>
            <a:r>
              <a:rPr lang="pt-PT" sz="2800" b="1" dirty="0"/>
              <a:t>– Gestores como </a:t>
            </a:r>
            <a:r>
              <a:rPr lang="pt-PT" sz="2800" b="1" i="1" dirty="0" err="1"/>
              <a:t>networkers</a:t>
            </a:r>
            <a:r>
              <a:rPr lang="pt-PT" sz="2800" b="1" dirty="0"/>
              <a:t> e políticos </a:t>
            </a:r>
            <a:endParaRPr lang="pt-PT" sz="2800" dirty="0"/>
          </a:p>
        </p:txBody>
      </p:sp>
      <p:sp>
        <p:nvSpPr>
          <p:cNvPr id="3" name="Marcador de Posição de Conteúdo 2"/>
          <p:cNvSpPr>
            <a:spLocks noGrp="1"/>
          </p:cNvSpPr>
          <p:nvPr>
            <p:ph idx="1"/>
          </p:nvPr>
        </p:nvSpPr>
        <p:spPr>
          <a:xfrm>
            <a:off x="251520" y="1600200"/>
            <a:ext cx="8640960" cy="4997152"/>
          </a:xfrm>
          <a:solidFill>
            <a:schemeClr val="accent2">
              <a:lumMod val="40000"/>
              <a:lumOff val="60000"/>
            </a:schemeClr>
          </a:solidFill>
        </p:spPr>
        <p:txBody>
          <a:bodyPr>
            <a:normAutofit fontScale="70000" lnSpcReduction="20000"/>
          </a:bodyPr>
          <a:lstStyle/>
          <a:p>
            <a:pPr>
              <a:buNone/>
            </a:pPr>
            <a:r>
              <a:rPr lang="pt-PT" b="1" dirty="0"/>
              <a:t>C</a:t>
            </a:r>
            <a:r>
              <a:rPr lang="pt-PT" b="1" dirty="0" smtClean="0"/>
              <a:t>omportamentos</a:t>
            </a:r>
            <a:endParaRPr lang="pt-PT" b="1" dirty="0"/>
          </a:p>
          <a:p>
            <a:r>
              <a:rPr lang="pt-PT" b="1" dirty="0"/>
              <a:t>Comunicação</a:t>
            </a:r>
            <a:r>
              <a:rPr lang="pt-PT" dirty="0"/>
              <a:t>: troca de </a:t>
            </a:r>
            <a:r>
              <a:rPr lang="pt-PT" dirty="0" smtClean="0"/>
              <a:t>informação</a:t>
            </a:r>
            <a:endParaRPr lang="pt-PT" dirty="0"/>
          </a:p>
          <a:p>
            <a:r>
              <a:rPr lang="pt-PT" b="1" dirty="0"/>
              <a:t>Gestão tradicional</a:t>
            </a:r>
            <a:r>
              <a:rPr lang="pt-PT" dirty="0"/>
              <a:t>: Planeamento, </a:t>
            </a:r>
            <a:r>
              <a:rPr lang="pt-PT" dirty="0" smtClean="0"/>
              <a:t>tomada de decisão</a:t>
            </a:r>
            <a:r>
              <a:rPr lang="pt-PT" dirty="0"/>
              <a:t>, controle</a:t>
            </a:r>
          </a:p>
          <a:p>
            <a:r>
              <a:rPr lang="pt-PT" b="1" i="1" dirty="0" err="1"/>
              <a:t>Networking</a:t>
            </a:r>
            <a:r>
              <a:rPr lang="pt-PT" b="1" dirty="0"/>
              <a:t>:</a:t>
            </a:r>
            <a:r>
              <a:rPr lang="pt-PT" dirty="0"/>
              <a:t> interacção com outros, </a:t>
            </a:r>
            <a:r>
              <a:rPr lang="pt-PT" i="1" dirty="0" err="1" smtClean="0"/>
              <a:t>politicking</a:t>
            </a:r>
            <a:endParaRPr lang="pt-PT" i="1" dirty="0" smtClean="0"/>
          </a:p>
          <a:p>
            <a:r>
              <a:rPr lang="pt-PT" b="1" dirty="0" smtClean="0"/>
              <a:t>Gestão dos </a:t>
            </a:r>
            <a:r>
              <a:rPr lang="pt-PT" b="1" dirty="0" err="1" smtClean="0"/>
              <a:t>rh</a:t>
            </a:r>
            <a:r>
              <a:rPr lang="pt-PT" dirty="0" smtClean="0"/>
              <a:t>: </a:t>
            </a:r>
            <a:r>
              <a:rPr lang="pt-PT" dirty="0"/>
              <a:t>motivar, gerir conflitos, </a:t>
            </a:r>
            <a:r>
              <a:rPr lang="pt-PT" dirty="0" smtClean="0"/>
              <a:t>formar</a:t>
            </a:r>
          </a:p>
          <a:p>
            <a:pPr>
              <a:buNone/>
            </a:pPr>
            <a:endParaRPr lang="pt-PT" b="1" dirty="0" smtClean="0"/>
          </a:p>
          <a:p>
            <a:pPr>
              <a:buNone/>
            </a:pPr>
            <a:endParaRPr lang="pt-PT" b="1" dirty="0" smtClean="0"/>
          </a:p>
          <a:p>
            <a:pPr>
              <a:buNone/>
            </a:pPr>
            <a:r>
              <a:rPr lang="pt-PT" b="1" dirty="0" smtClean="0"/>
              <a:t>Sucesso</a:t>
            </a:r>
            <a:r>
              <a:rPr lang="pt-PT" dirty="0" smtClean="0"/>
              <a:t>  - promoções rápidas</a:t>
            </a:r>
          </a:p>
          <a:p>
            <a:pPr>
              <a:buNone/>
            </a:pPr>
            <a:r>
              <a:rPr lang="pt-PT" b="1" dirty="0" smtClean="0"/>
              <a:t>Eficácia - </a:t>
            </a:r>
            <a:r>
              <a:rPr lang="pt-PT" dirty="0" smtClean="0"/>
              <a:t>performance </a:t>
            </a:r>
            <a:r>
              <a:rPr lang="pt-PT" dirty="0"/>
              <a:t>da </a:t>
            </a:r>
            <a:r>
              <a:rPr lang="pt-PT" dirty="0" smtClean="0"/>
              <a:t>unidade; </a:t>
            </a:r>
            <a:r>
              <a:rPr lang="pt-PT" dirty="0"/>
              <a:t>satisfação dos </a:t>
            </a:r>
            <a:r>
              <a:rPr lang="pt-PT" dirty="0" smtClean="0"/>
              <a:t>colaboradores</a:t>
            </a:r>
          </a:p>
          <a:p>
            <a:pPr>
              <a:buNone/>
            </a:pPr>
            <a:r>
              <a:rPr lang="pt-PT" dirty="0"/>
              <a:t>G</a:t>
            </a:r>
            <a:r>
              <a:rPr lang="pt-PT" dirty="0" smtClean="0"/>
              <a:t>estores maior </a:t>
            </a:r>
            <a:r>
              <a:rPr lang="pt-PT" b="1" dirty="0" smtClean="0"/>
              <a:t>sucesso: +</a:t>
            </a:r>
            <a:r>
              <a:rPr lang="pt-PT" dirty="0" smtClean="0"/>
              <a:t> </a:t>
            </a:r>
            <a:r>
              <a:rPr lang="pt-PT" i="1" dirty="0" err="1" smtClean="0"/>
              <a:t>networking</a:t>
            </a:r>
            <a:r>
              <a:rPr lang="pt-PT" dirty="0" smtClean="0"/>
              <a:t>/ </a:t>
            </a:r>
            <a:r>
              <a:rPr lang="pt-PT" b="1" dirty="0" smtClean="0"/>
              <a:t>-</a:t>
            </a:r>
            <a:r>
              <a:rPr lang="pt-PT" dirty="0" smtClean="0"/>
              <a:t> Rh</a:t>
            </a:r>
          </a:p>
          <a:p>
            <a:pPr>
              <a:buNone/>
            </a:pPr>
            <a:r>
              <a:rPr lang="pt-PT" dirty="0" smtClean="0"/>
              <a:t>Gestores mais </a:t>
            </a:r>
            <a:r>
              <a:rPr lang="pt-PT" b="1" dirty="0" smtClean="0"/>
              <a:t>eficazes</a:t>
            </a:r>
            <a:r>
              <a:rPr lang="pt-PT" dirty="0" smtClean="0"/>
              <a:t>: </a:t>
            </a:r>
            <a:r>
              <a:rPr lang="pt-PT" b="1" dirty="0" smtClean="0"/>
              <a:t>+</a:t>
            </a:r>
            <a:r>
              <a:rPr lang="pt-PT" dirty="0" smtClean="0"/>
              <a:t> comunicação; </a:t>
            </a:r>
            <a:r>
              <a:rPr lang="pt-PT" b="1" dirty="0" smtClean="0"/>
              <a:t>+</a:t>
            </a:r>
            <a:r>
              <a:rPr lang="pt-PT" dirty="0" smtClean="0"/>
              <a:t> Rh/</a:t>
            </a:r>
            <a:r>
              <a:rPr lang="pt-PT" b="1" dirty="0" smtClean="0"/>
              <a:t> - </a:t>
            </a:r>
            <a:r>
              <a:rPr lang="pt-PT" i="1" dirty="0" err="1" smtClean="0"/>
              <a:t>networking</a:t>
            </a:r>
            <a:endParaRPr lang="pt-PT" i="1" dirty="0" smtClean="0"/>
          </a:p>
          <a:p>
            <a:pPr>
              <a:buNone/>
            </a:pPr>
            <a:endParaRPr lang="pt-PT" dirty="0" smtClean="0"/>
          </a:p>
          <a:p>
            <a:pPr>
              <a:buNone/>
            </a:pPr>
            <a:endParaRPr lang="pt-PT" dirty="0" smtClean="0"/>
          </a:p>
          <a:p>
            <a:pPr>
              <a:buNone/>
            </a:pPr>
            <a:r>
              <a:rPr lang="pt-PT" b="1" dirty="0" smtClean="0"/>
              <a:t>Conclusão</a:t>
            </a:r>
            <a:r>
              <a:rPr lang="pt-PT" dirty="0" smtClean="0"/>
              <a:t>:</a:t>
            </a:r>
            <a:r>
              <a:rPr lang="pt-PT" dirty="0"/>
              <a:t> que quem quer ser promovido rapidamente, deve investir tempo e esforço no </a:t>
            </a:r>
            <a:r>
              <a:rPr lang="pt-PT" i="1" dirty="0" err="1"/>
              <a:t>networking</a:t>
            </a:r>
            <a:r>
              <a:rPr lang="pt-PT" dirty="0"/>
              <a:t> e nas competências políticas da gestão. </a:t>
            </a:r>
          </a:p>
          <a:p>
            <a:pPr>
              <a:buNone/>
            </a:pPr>
            <a:endParaRPr lang="pt-PT" dirty="0" smtClean="0"/>
          </a:p>
          <a:p>
            <a:pPr>
              <a:buNone/>
            </a:pPr>
            <a:endParaRPr lang="pt-PT" dirty="0"/>
          </a:p>
          <a:p>
            <a:pPr>
              <a:buNone/>
            </a:pPr>
            <a:endParaRPr lang="pt-PT" dirty="0"/>
          </a:p>
          <a:p>
            <a:endParaRPr lang="pt-PT" dirty="0"/>
          </a:p>
          <a:p>
            <a:endParaRPr lang="pt-P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3600" b="1" dirty="0" smtClean="0"/>
              <a:t>2) Influenciar </a:t>
            </a:r>
            <a:r>
              <a:rPr lang="pt-PT" sz="3600" b="1" dirty="0"/>
              <a:t>através das tarefas de gestão</a:t>
            </a:r>
            <a:endParaRPr lang="pt-PT" sz="3600" dirty="0"/>
          </a:p>
        </p:txBody>
      </p:sp>
      <p:graphicFrame>
        <p:nvGraphicFramePr>
          <p:cNvPr id="4" name="Marcador de Posição de Conteúd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3600" dirty="0" smtClean="0"/>
              <a:t>As tarefas da gestão: transformar </a:t>
            </a:r>
            <a:r>
              <a:rPr lang="pt-PT" sz="3600" i="1" dirty="0" smtClean="0"/>
              <a:t>inputs</a:t>
            </a:r>
            <a:r>
              <a:rPr lang="pt-PT" sz="3600" dirty="0" smtClean="0"/>
              <a:t> em </a:t>
            </a:r>
            <a:r>
              <a:rPr lang="pt-PT" sz="3600" i="1" dirty="0" smtClean="0"/>
              <a:t>outputs</a:t>
            </a:r>
            <a:endParaRPr lang="pt-PT" sz="3600" i="1" dirty="0"/>
          </a:p>
        </p:txBody>
      </p:sp>
      <p:pic>
        <p:nvPicPr>
          <p:cNvPr id="4" name="Picture 7" descr="F:\Powerpoint\Pe_Uk\PE127-Boddy\Final files\Gif\ch01\C01NF002.gif"/>
          <p:cNvPicPr>
            <a:picLocks noGrp="1" noChangeAspect="1" noChangeArrowheads="1"/>
          </p:cNvPicPr>
          <p:nvPr>
            <p:ph idx="1"/>
          </p:nvPr>
        </p:nvPicPr>
        <p:blipFill>
          <a:blip r:embed="rId3" cstate="print"/>
          <a:srcRect/>
          <a:stretch>
            <a:fillRect/>
          </a:stretch>
        </p:blipFill>
        <p:spPr bwMode="auto">
          <a:xfrm>
            <a:off x="827584" y="1600200"/>
            <a:ext cx="7560840" cy="5069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Porquê estudar gestão?</a:t>
            </a:r>
            <a:endParaRPr lang="pt-PT" dirty="0"/>
          </a:p>
        </p:txBody>
      </p:sp>
      <p:sp>
        <p:nvSpPr>
          <p:cNvPr id="3" name="Marcador de Posição de Conteúdo 2"/>
          <p:cNvSpPr>
            <a:spLocks noGrp="1"/>
          </p:cNvSpPr>
          <p:nvPr>
            <p:ph idx="1"/>
          </p:nvPr>
        </p:nvSpPr>
        <p:spPr>
          <a:solidFill>
            <a:schemeClr val="accent2">
              <a:lumMod val="40000"/>
              <a:lumOff val="60000"/>
            </a:schemeClr>
          </a:solidFill>
        </p:spPr>
        <p:txBody>
          <a:bodyPr>
            <a:normAutofit fontScale="77500" lnSpcReduction="20000"/>
          </a:bodyPr>
          <a:lstStyle/>
          <a:p>
            <a:pPr>
              <a:buNone/>
            </a:pPr>
            <a:r>
              <a:rPr lang="pt-PT" dirty="0" smtClean="0"/>
              <a:t>Vivemos num mundo gerido pelas organizações.</a:t>
            </a:r>
          </a:p>
          <a:p>
            <a:pPr>
              <a:buNone/>
            </a:pPr>
            <a:endParaRPr lang="pt-PT" sz="2600" dirty="0" smtClean="0"/>
          </a:p>
          <a:p>
            <a:pPr>
              <a:buNone/>
            </a:pPr>
            <a:r>
              <a:rPr lang="pt-PT" sz="2600" dirty="0" smtClean="0"/>
              <a:t>No dia-a-dia dependemos das organizações </a:t>
            </a:r>
            <a:r>
              <a:rPr lang="pt-PT" sz="2600" dirty="0"/>
              <a:t>que nos “entregam” </a:t>
            </a:r>
            <a:r>
              <a:rPr lang="pt-PT" sz="2600" dirty="0" smtClean="0"/>
              <a:t>serviços, produtos </a:t>
            </a:r>
            <a:r>
              <a:rPr lang="pt-PT" sz="2600" dirty="0"/>
              <a:t>dos quais dependemos (casa, móveis, roupa, medicamentos, livros, </a:t>
            </a:r>
            <a:r>
              <a:rPr lang="pt-PT" sz="2600" dirty="0" err="1"/>
              <a:t>net</a:t>
            </a:r>
            <a:r>
              <a:rPr lang="pt-PT" sz="2600" dirty="0"/>
              <a:t>, etc</a:t>
            </a:r>
            <a:r>
              <a:rPr lang="pt-PT" sz="2600" dirty="0" smtClean="0"/>
              <a:t>.). </a:t>
            </a:r>
          </a:p>
          <a:p>
            <a:pPr>
              <a:buNone/>
            </a:pPr>
            <a:endParaRPr lang="pt-PT" sz="2000" dirty="0"/>
          </a:p>
          <a:p>
            <a:pPr>
              <a:buNone/>
            </a:pPr>
            <a:r>
              <a:rPr lang="pt-PT" sz="2600" dirty="0" smtClean="0"/>
              <a:t>Grandes </a:t>
            </a:r>
            <a:r>
              <a:rPr lang="pt-PT" sz="2600" dirty="0"/>
              <a:t>organizações públicas </a:t>
            </a:r>
            <a:r>
              <a:rPr lang="pt-PT" sz="2600" dirty="0" smtClean="0"/>
              <a:t>(Correios</a:t>
            </a:r>
            <a:r>
              <a:rPr lang="pt-PT" sz="2600" dirty="0"/>
              <a:t>, EDP, TAP</a:t>
            </a:r>
            <a:r>
              <a:rPr lang="pt-PT" sz="2600" dirty="0" smtClean="0"/>
              <a:t>)</a:t>
            </a:r>
          </a:p>
          <a:p>
            <a:pPr>
              <a:buNone/>
            </a:pPr>
            <a:r>
              <a:rPr lang="pt-PT" sz="2600" dirty="0" smtClean="0"/>
              <a:t>Grandes companhias </a:t>
            </a:r>
            <a:r>
              <a:rPr lang="pt-PT" sz="2600" dirty="0"/>
              <a:t>privadas (ex. farmacêuticas, </a:t>
            </a:r>
            <a:r>
              <a:rPr lang="pt-PT" sz="2600" dirty="0" smtClean="0"/>
              <a:t>telecomunicações, etc.)</a:t>
            </a:r>
          </a:p>
          <a:p>
            <a:pPr>
              <a:buNone/>
            </a:pPr>
            <a:r>
              <a:rPr lang="pt-PT" sz="2600" dirty="0" smtClean="0"/>
              <a:t>Pequenas empresas (Gabinetes advocacia, arquitectura, restaurantes, cafés)  </a:t>
            </a:r>
          </a:p>
          <a:p>
            <a:pPr>
              <a:buNone/>
            </a:pPr>
            <a:endParaRPr lang="pt-PT" sz="2600" dirty="0" smtClean="0"/>
          </a:p>
          <a:p>
            <a:pPr>
              <a:buNone/>
            </a:pPr>
            <a:endParaRPr lang="pt-PT" sz="2600" dirty="0" smtClean="0"/>
          </a:p>
          <a:p>
            <a:pPr>
              <a:buNone/>
            </a:pPr>
            <a:r>
              <a:rPr lang="pt-PT" sz="2600" dirty="0" smtClean="0"/>
              <a:t>As organizações têm </a:t>
            </a:r>
            <a:r>
              <a:rPr lang="pt-PT" sz="2600" dirty="0"/>
              <a:t>um efeito sobre nós e nós fazemos alguns julgamentos sobre elas: ex: a transacção correu sem problemas, ou foi mal organizada; o serviço foi bom, razoável ou mau; vamos repetir a experiência ou não…</a:t>
            </a:r>
          </a:p>
          <a:p>
            <a:pPr>
              <a:buNone/>
            </a:pPr>
            <a:endParaRPr lang="pt-P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3600" b="1" dirty="0" smtClean="0"/>
              <a:t>3) Influenciar </a:t>
            </a:r>
            <a:r>
              <a:rPr lang="pt-PT" sz="3600" b="1" dirty="0"/>
              <a:t>através de moldar o contexto</a:t>
            </a:r>
            <a:endParaRPr lang="pt-PT" sz="3600" dirty="0"/>
          </a:p>
        </p:txBody>
      </p:sp>
      <p:graphicFrame>
        <p:nvGraphicFramePr>
          <p:cNvPr id="4" name="Marcador de Posição de Conteúdo 3"/>
          <p:cNvGraphicFramePr>
            <a:graphicFrameLocks noGrp="1"/>
          </p:cNvGraphicFramePr>
          <p:nvPr>
            <p:ph idx="1"/>
          </p:nvPr>
        </p:nvGraphicFramePr>
        <p:xfrm>
          <a:off x="2411760" y="1600201"/>
          <a:ext cx="6275040" cy="29809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ixaDeTexto 4"/>
          <p:cNvSpPr txBox="1"/>
          <p:nvPr/>
        </p:nvSpPr>
        <p:spPr>
          <a:xfrm>
            <a:off x="1187624" y="1844824"/>
            <a:ext cx="2808312" cy="954107"/>
          </a:xfrm>
          <a:prstGeom prst="rect">
            <a:avLst/>
          </a:prstGeom>
          <a:noFill/>
        </p:spPr>
        <p:txBody>
          <a:bodyPr wrap="square" rtlCol="0">
            <a:spAutoFit/>
          </a:bodyPr>
          <a:lstStyle/>
          <a:p>
            <a:r>
              <a:rPr lang="pt-PT" sz="2800" b="1" dirty="0" smtClean="0">
                <a:solidFill>
                  <a:schemeClr val="tx1">
                    <a:lumMod val="75000"/>
                    <a:lumOff val="25000"/>
                  </a:schemeClr>
                </a:solidFill>
              </a:rPr>
              <a:t>Dimensões do contexto</a:t>
            </a:r>
            <a:endParaRPr lang="pt-PT" sz="2800" b="1" dirty="0">
              <a:solidFill>
                <a:schemeClr val="tx1">
                  <a:lumMod val="75000"/>
                  <a:lumOff val="25000"/>
                </a:schemeClr>
              </a:solidFill>
            </a:endParaRPr>
          </a:p>
        </p:txBody>
      </p:sp>
      <p:sp>
        <p:nvSpPr>
          <p:cNvPr id="6" name="CaixaDeTexto 5"/>
          <p:cNvSpPr txBox="1"/>
          <p:nvPr/>
        </p:nvSpPr>
        <p:spPr>
          <a:xfrm>
            <a:off x="0" y="5103674"/>
            <a:ext cx="9144000" cy="1754326"/>
          </a:xfrm>
          <a:prstGeom prst="rect">
            <a:avLst/>
          </a:prstGeom>
          <a:solidFill>
            <a:schemeClr val="bg1">
              <a:lumMod val="85000"/>
            </a:schemeClr>
          </a:solidFill>
        </p:spPr>
        <p:txBody>
          <a:bodyPr wrap="square" rtlCol="0">
            <a:spAutoFit/>
          </a:bodyPr>
          <a:lstStyle/>
          <a:p>
            <a:r>
              <a:rPr lang="pt-PT" b="1" dirty="0" smtClean="0"/>
              <a:t>Contexto interno</a:t>
            </a:r>
            <a:r>
              <a:rPr lang="pt-PT" dirty="0" smtClean="0"/>
              <a:t>:  Elementos presentes dentro da organização.</a:t>
            </a:r>
          </a:p>
          <a:p>
            <a:r>
              <a:rPr lang="pt-PT" b="1" dirty="0" smtClean="0"/>
              <a:t>Contexto Externo: micro </a:t>
            </a:r>
            <a:r>
              <a:rPr lang="pt-PT" dirty="0" smtClean="0"/>
              <a:t>- </a:t>
            </a:r>
            <a:r>
              <a:rPr lang="pt-PT" dirty="0"/>
              <a:t>mercado competitivo </a:t>
            </a:r>
            <a:r>
              <a:rPr lang="pt-PT" dirty="0" smtClean="0"/>
              <a:t>imediato (concorrentes, fornecedores, clientes); </a:t>
            </a:r>
            <a:r>
              <a:rPr lang="pt-PT" b="1" dirty="0" smtClean="0"/>
              <a:t>Contexto Externo</a:t>
            </a:r>
            <a:r>
              <a:rPr lang="pt-PT" dirty="0" smtClean="0"/>
              <a:t>: </a:t>
            </a:r>
            <a:r>
              <a:rPr lang="pt-PT" b="1" dirty="0" smtClean="0"/>
              <a:t>macro</a:t>
            </a:r>
            <a:r>
              <a:rPr lang="pt-PT" dirty="0" smtClean="0"/>
              <a:t> - </a:t>
            </a:r>
            <a:r>
              <a:rPr lang="pt-PT" dirty="0"/>
              <a:t>ambiente mais amplo (ex. acordos comerciais, regulação governamental, </a:t>
            </a:r>
            <a:r>
              <a:rPr lang="pt-PT" dirty="0" err="1" smtClean="0"/>
              <a:t>lobbys</a:t>
            </a:r>
            <a:r>
              <a:rPr lang="pt-PT" dirty="0" smtClean="0"/>
              <a:t>, </a:t>
            </a:r>
            <a:r>
              <a:rPr lang="pt-PT" dirty="0"/>
              <a:t>legislação, etc.). </a:t>
            </a:r>
            <a:endParaRPr lang="pt-PT" b="1" dirty="0" smtClean="0"/>
          </a:p>
          <a:p>
            <a:r>
              <a:rPr lang="pt-PT" b="1" dirty="0" smtClean="0"/>
              <a:t>Contexto </a:t>
            </a:r>
            <a:r>
              <a:rPr lang="pt-PT" b="1" dirty="0"/>
              <a:t>histórico</a:t>
            </a:r>
            <a:r>
              <a:rPr lang="pt-PT" dirty="0"/>
              <a:t>: a gestão ocorre dentro do fluxo da história: o que se faz no presente reflecte as influências </a:t>
            </a:r>
            <a:r>
              <a:rPr lang="pt-PT" dirty="0" smtClean="0"/>
              <a:t>e aprendizagens do </a:t>
            </a:r>
            <a:r>
              <a:rPr lang="pt-PT" dirty="0"/>
              <a:t>passado e </a:t>
            </a:r>
            <a:r>
              <a:rPr lang="pt-PT" dirty="0" smtClean="0"/>
              <a:t>o modo como abordamos o </a:t>
            </a:r>
            <a:r>
              <a:rPr lang="pt-PT" dirty="0"/>
              <a:t>futuro.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Os contextos da gestão</a:t>
            </a:r>
            <a:endParaRPr lang="pt-PT" dirty="0"/>
          </a:p>
        </p:txBody>
      </p:sp>
      <p:pic>
        <p:nvPicPr>
          <p:cNvPr id="4" name="Picture 7" descr="F:\Powerpoint\Pe_Uk\PE127-Boddy\Final files\Gif\ch01\C01NF003.gif"/>
          <p:cNvPicPr>
            <a:picLocks noGrp="1" noChangeAspect="1" noChangeArrowheads="1"/>
          </p:cNvPicPr>
          <p:nvPr>
            <p:ph idx="1"/>
          </p:nvPr>
        </p:nvPicPr>
        <p:blipFill>
          <a:blip r:embed="rId3" cstate="print"/>
          <a:srcRect/>
          <a:stretch>
            <a:fillRect/>
          </a:stretch>
        </p:blipFill>
        <p:spPr bwMode="auto">
          <a:xfrm>
            <a:off x="1187624" y="1600200"/>
            <a:ext cx="6768752" cy="51279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052736"/>
            <a:ext cx="8229600" cy="5073427"/>
          </a:xfrm>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r>
              <a:rPr lang="pt-PT" sz="2800" dirty="0"/>
              <a:t>O</a:t>
            </a:r>
            <a:r>
              <a:rPr lang="pt-PT" sz="2800" dirty="0" smtClean="0"/>
              <a:t>s </a:t>
            </a:r>
            <a:r>
              <a:rPr lang="pt-PT" sz="2800" dirty="0"/>
              <a:t>contextos interagem uns com ou outros</a:t>
            </a:r>
            <a:r>
              <a:rPr lang="pt-PT" sz="2800" dirty="0" smtClean="0"/>
              <a:t>.</a:t>
            </a:r>
          </a:p>
          <a:p>
            <a:endParaRPr lang="pt-PT" sz="2800" dirty="0" smtClean="0"/>
          </a:p>
          <a:p>
            <a:r>
              <a:rPr lang="pt-PT" sz="2800" dirty="0" smtClean="0"/>
              <a:t>Os gestores trabalham </a:t>
            </a:r>
            <a:r>
              <a:rPr lang="pt-PT" sz="2800" dirty="0"/>
              <a:t>dentro de </a:t>
            </a:r>
            <a:r>
              <a:rPr lang="pt-PT" sz="2800" dirty="0" smtClean="0"/>
              <a:t>limitações dos contextos </a:t>
            </a:r>
            <a:r>
              <a:rPr lang="pt-PT" sz="2800" dirty="0"/>
              <a:t>– </a:t>
            </a:r>
            <a:r>
              <a:rPr lang="pt-PT" sz="2800" dirty="0" smtClean="0"/>
              <a:t>podem </a:t>
            </a:r>
            <a:r>
              <a:rPr lang="pt-PT" sz="2800" dirty="0"/>
              <a:t>ser em alguns níveis ajudado ou prejudicado pelos diferentes elementos. </a:t>
            </a:r>
            <a:endParaRPr lang="pt-PT" sz="2800" dirty="0" smtClean="0"/>
          </a:p>
          <a:p>
            <a:endParaRPr lang="pt-PT" sz="2800" dirty="0" smtClean="0"/>
          </a:p>
          <a:p>
            <a:r>
              <a:rPr lang="pt-PT" sz="2800" dirty="0" smtClean="0"/>
              <a:t>Um </a:t>
            </a:r>
            <a:r>
              <a:rPr lang="pt-PT" sz="2800" dirty="0"/>
              <a:t>gestor eficaz não aceita de forma passiva o contexto  –  inicia mudança ao criar a combinação dos elementos da melhor forma, para atingir objectivos.</a:t>
            </a:r>
          </a:p>
          <a:p>
            <a:endParaRPr lang="pt-PT"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3600" dirty="0" smtClean="0"/>
              <a:t>Modelos alternativos da gestão e dos seus contextos</a:t>
            </a:r>
            <a:endParaRPr lang="pt-PT" sz="3600" dirty="0"/>
          </a:p>
        </p:txBody>
      </p:sp>
      <p:pic>
        <p:nvPicPr>
          <p:cNvPr id="4" name="Picture 9" descr="F:\Powerpoint\Pe_Uk\PE127-Boddy\Final files\Gif\ch01\C01NF004.gif"/>
          <p:cNvPicPr>
            <a:picLocks noGrp="1" noChangeAspect="1" noChangeArrowheads="1"/>
          </p:cNvPicPr>
          <p:nvPr>
            <p:ph idx="1"/>
          </p:nvPr>
        </p:nvPicPr>
        <p:blipFill>
          <a:blip r:embed="rId3" cstate="print"/>
          <a:srcRect/>
          <a:stretch>
            <a:fillRect/>
          </a:stretch>
        </p:blipFill>
        <p:spPr bwMode="auto">
          <a:xfrm>
            <a:off x="457200" y="1835375"/>
            <a:ext cx="8229600" cy="4055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8229600" cy="1143000"/>
          </a:xfrm>
        </p:spPr>
        <p:txBody>
          <a:bodyPr/>
          <a:lstStyle/>
          <a:p>
            <a:r>
              <a:rPr lang="pt-PT" dirty="0" smtClean="0"/>
              <a:t>Pensamento crítico</a:t>
            </a:r>
            <a:endParaRPr lang="pt-PT" dirty="0"/>
          </a:p>
        </p:txBody>
      </p:sp>
      <p:sp>
        <p:nvSpPr>
          <p:cNvPr id="3" name="Marcador de Posição de Conteúdo 2"/>
          <p:cNvSpPr>
            <a:spLocks noGrp="1"/>
          </p:cNvSpPr>
          <p:nvPr>
            <p:ph idx="1"/>
          </p:nvPr>
        </p:nvSpPr>
        <p:spPr>
          <a:xfrm>
            <a:off x="457200" y="1412776"/>
            <a:ext cx="8229600" cy="5112568"/>
          </a:xfrm>
          <a:solidFill>
            <a:schemeClr val="accent2">
              <a:lumMod val="40000"/>
              <a:lumOff val="60000"/>
            </a:schemeClr>
          </a:solidFill>
        </p:spPr>
        <p:txBody>
          <a:bodyPr>
            <a:normAutofit fontScale="70000" lnSpcReduction="20000"/>
          </a:bodyPr>
          <a:lstStyle/>
          <a:p>
            <a:pPr>
              <a:buNone/>
            </a:pPr>
            <a:r>
              <a:rPr lang="pt-PT" sz="2800" dirty="0"/>
              <a:t>Gestores eficazes </a:t>
            </a:r>
            <a:r>
              <a:rPr lang="pt-PT" sz="2800" dirty="0" smtClean="0"/>
              <a:t>desenvolvem pensamento crítico.</a:t>
            </a:r>
          </a:p>
          <a:p>
            <a:pPr>
              <a:buNone/>
            </a:pPr>
            <a:endParaRPr lang="pt-PT" sz="2800" i="1" dirty="0" smtClean="0"/>
          </a:p>
          <a:p>
            <a:pPr>
              <a:buNone/>
            </a:pPr>
            <a:r>
              <a:rPr lang="pt-PT" sz="2800" i="1" dirty="0" smtClean="0"/>
              <a:t>Identificar </a:t>
            </a:r>
            <a:r>
              <a:rPr lang="pt-PT" sz="2800" i="1" dirty="0"/>
              <a:t>os pressupostos por detrás das </a:t>
            </a:r>
            <a:r>
              <a:rPr lang="pt-PT" sz="2800" i="1" dirty="0" smtClean="0"/>
              <a:t>ideias, relacioná-los </a:t>
            </a:r>
            <a:r>
              <a:rPr lang="pt-PT" sz="2800" i="1" dirty="0"/>
              <a:t>com o contexto, imaginar alternativas e reconhecer limitações</a:t>
            </a:r>
            <a:r>
              <a:rPr lang="pt-PT" sz="2800" i="1" dirty="0" smtClean="0"/>
              <a:t>.</a:t>
            </a:r>
          </a:p>
          <a:p>
            <a:pPr>
              <a:buNone/>
            </a:pPr>
            <a:endParaRPr lang="pt-PT" sz="2800" dirty="0" smtClean="0"/>
          </a:p>
          <a:p>
            <a:pPr>
              <a:buNone/>
            </a:pPr>
            <a:r>
              <a:rPr lang="pt-PT" sz="2800" dirty="0" smtClean="0"/>
              <a:t>4 Componentes:</a:t>
            </a:r>
            <a:endParaRPr lang="pt-PT" sz="2800" dirty="0"/>
          </a:p>
          <a:p>
            <a:r>
              <a:rPr lang="pt-PT" sz="2800" b="1" dirty="0" smtClean="0"/>
              <a:t>Identificar </a:t>
            </a:r>
            <a:r>
              <a:rPr lang="pt-PT" sz="2800" b="1" dirty="0"/>
              <a:t>e desafiar processos:</a:t>
            </a:r>
            <a:r>
              <a:rPr lang="pt-PT" sz="2800" dirty="0"/>
              <a:t> olhar para os processos, crenças e valores estabelecidos e questionar a sua precisão e validade.  </a:t>
            </a:r>
          </a:p>
          <a:p>
            <a:pPr lvl="0"/>
            <a:r>
              <a:rPr lang="pt-PT" sz="2800" b="1" dirty="0"/>
              <a:t>Reconhecer a importância do contexto</a:t>
            </a:r>
            <a:r>
              <a:rPr lang="pt-PT" sz="2800" dirty="0"/>
              <a:t>: reconhecer que o contexto influencia o pensamento e a acção. </a:t>
            </a:r>
            <a:r>
              <a:rPr lang="pt-PT" sz="2800" dirty="0" smtClean="0"/>
              <a:t>Abordagens </a:t>
            </a:r>
            <a:r>
              <a:rPr lang="pt-PT" sz="2800" dirty="0"/>
              <a:t>diferentes, consoante os contextos (ex: culturas diferentes, em países diferentes, requerem abordagens diferentes)</a:t>
            </a:r>
          </a:p>
          <a:p>
            <a:pPr lvl="0"/>
            <a:r>
              <a:rPr lang="pt-PT" sz="2800" b="1" dirty="0"/>
              <a:t>Imaginar e explorar alternativas</a:t>
            </a:r>
            <a:r>
              <a:rPr lang="pt-PT" sz="2800" dirty="0"/>
              <a:t>: Desenvolver competência de imaginar e explorar caminhos alternativos de gestão. </a:t>
            </a:r>
            <a:r>
              <a:rPr lang="pt-PT" sz="2800" dirty="0" smtClean="0"/>
              <a:t> Observar outros e ver a </a:t>
            </a:r>
            <a:r>
              <a:rPr lang="pt-PT" sz="2800" dirty="0"/>
              <a:t>efectividade das diferentes </a:t>
            </a:r>
            <a:r>
              <a:rPr lang="pt-PT" sz="2800" dirty="0" smtClean="0"/>
              <a:t>abordagens - obter </a:t>
            </a:r>
            <a:r>
              <a:rPr lang="pt-PT" sz="2800" dirty="0"/>
              <a:t>alternativas realísticas e aumentar o leque de ideias que pode adaptar e utilizar.</a:t>
            </a:r>
          </a:p>
          <a:p>
            <a:pPr lvl="0"/>
            <a:r>
              <a:rPr lang="pt-PT" sz="2800" b="1" dirty="0"/>
              <a:t>Identificar limitações</a:t>
            </a:r>
            <a:r>
              <a:rPr lang="pt-PT" sz="2800" dirty="0"/>
              <a:t>: </a:t>
            </a:r>
            <a:r>
              <a:rPr lang="pt-PT" sz="2800" dirty="0" smtClean="0"/>
              <a:t>Abertos </a:t>
            </a:r>
            <a:r>
              <a:rPr lang="pt-PT" sz="2800" dirty="0"/>
              <a:t>a novas ideias, mas só quando estas são suportadas por evidencias convincentes e razoáveis. </a:t>
            </a:r>
          </a:p>
          <a:p>
            <a:pPr>
              <a:buNone/>
            </a:pPr>
            <a:endParaRPr lang="pt-PT"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O que é uma organização?</a:t>
            </a:r>
            <a:endParaRPr lang="pt-PT" dirty="0"/>
          </a:p>
        </p:txBody>
      </p:sp>
      <p:sp>
        <p:nvSpPr>
          <p:cNvPr id="4" name="Rectangle 3"/>
          <p:cNvSpPr>
            <a:spLocks noGrp="1" noChangeArrowheads="1"/>
          </p:cNvSpPr>
          <p:nvPr>
            <p:ph idx="1"/>
          </p:nvPr>
        </p:nvSpPr>
        <p:spPr>
          <a:xfrm>
            <a:off x="457200" y="1600201"/>
            <a:ext cx="8229600" cy="2116832"/>
          </a:xfrm>
        </p:spPr>
        <p:txBody>
          <a:bodyPr>
            <a:normAutofit/>
          </a:bodyPr>
          <a:lstStyle/>
          <a:p>
            <a:pPr lvl="1" eaLnBrk="1" hangingPunct="1">
              <a:buFont typeface="Wingdings" pitchFamily="2" charset="2"/>
              <a:buChar char="v"/>
              <a:defRPr/>
            </a:pPr>
            <a:r>
              <a:rPr lang="en-US" sz="2400" dirty="0" smtClean="0"/>
              <a:t>Um </a:t>
            </a:r>
            <a:r>
              <a:rPr lang="en-US" sz="2400" dirty="0" err="1" smtClean="0"/>
              <a:t>conjunto</a:t>
            </a:r>
            <a:r>
              <a:rPr lang="en-US" sz="2400" dirty="0" smtClean="0"/>
              <a:t> de </a:t>
            </a:r>
            <a:r>
              <a:rPr lang="en-US" sz="2400" dirty="0" err="1" smtClean="0"/>
              <a:t>pessoas</a:t>
            </a:r>
            <a:r>
              <a:rPr lang="en-US" sz="2400" dirty="0" smtClean="0"/>
              <a:t> </a:t>
            </a:r>
            <a:r>
              <a:rPr lang="en-US" sz="2400" dirty="0" err="1" smtClean="0"/>
              <a:t>unidas</a:t>
            </a:r>
            <a:r>
              <a:rPr lang="en-US" sz="2400" dirty="0" smtClean="0"/>
              <a:t> com a </a:t>
            </a:r>
            <a:r>
              <a:rPr lang="en-US" sz="2400" dirty="0" err="1" smtClean="0"/>
              <a:t>intenção</a:t>
            </a:r>
            <a:r>
              <a:rPr lang="en-US" sz="2400" dirty="0" smtClean="0"/>
              <a:t> de </a:t>
            </a:r>
            <a:r>
              <a:rPr lang="en-US" sz="2400" dirty="0" err="1" smtClean="0"/>
              <a:t>alcançar</a:t>
            </a:r>
            <a:r>
              <a:rPr lang="en-US" sz="2400" dirty="0" smtClean="0"/>
              <a:t> um </a:t>
            </a:r>
            <a:r>
              <a:rPr lang="en-US" sz="2400" dirty="0" err="1" smtClean="0"/>
              <a:t>propósito</a:t>
            </a:r>
            <a:r>
              <a:rPr lang="en-US" sz="2400" dirty="0" smtClean="0"/>
              <a:t> </a:t>
            </a:r>
            <a:r>
              <a:rPr lang="en-US" sz="2400" dirty="0" err="1" smtClean="0"/>
              <a:t>comum</a:t>
            </a:r>
            <a:r>
              <a:rPr lang="en-US" sz="2400" dirty="0" smtClean="0"/>
              <a:t>.</a:t>
            </a:r>
          </a:p>
          <a:p>
            <a:pPr lvl="1" eaLnBrk="1" hangingPunct="1">
              <a:buFont typeface="Wingdings" pitchFamily="2" charset="2"/>
              <a:buChar char="v"/>
              <a:defRPr/>
            </a:pPr>
            <a:endParaRPr lang="en-US" sz="2400" dirty="0" smtClean="0"/>
          </a:p>
          <a:p>
            <a:pPr lvl="1">
              <a:buFont typeface="Wingdings" pitchFamily="2" charset="2"/>
              <a:buChar char="v"/>
              <a:defRPr/>
            </a:pPr>
            <a:r>
              <a:rPr lang="pt-PT" sz="2400" dirty="0" smtClean="0"/>
              <a:t>Um arranjo </a:t>
            </a:r>
            <a:r>
              <a:rPr lang="pt-PT" sz="2400" dirty="0"/>
              <a:t>social para alcançar o desempenho </a:t>
            </a:r>
            <a:r>
              <a:rPr lang="pt-PT" sz="2400" dirty="0" smtClean="0"/>
              <a:t>controlado através de objectivos que criam valor.</a:t>
            </a:r>
            <a:endParaRPr lang="pt-PT" sz="2400" dirty="0"/>
          </a:p>
          <a:p>
            <a:pPr lvl="1" eaLnBrk="1" hangingPunct="1">
              <a:buNone/>
              <a:defRPr/>
            </a:pPr>
            <a:endParaRPr lang="en-US" sz="2400" dirty="0" smtClean="0"/>
          </a:p>
          <a:p>
            <a:pPr lvl="1" eaLnBrk="1" hangingPunct="1">
              <a:buNone/>
              <a:defRPr/>
            </a:pPr>
            <a:endParaRPr lang="en-US" sz="2400" dirty="0" smtClean="0"/>
          </a:p>
        </p:txBody>
      </p:sp>
      <p:sp>
        <p:nvSpPr>
          <p:cNvPr id="5" name="CaixaDeTexto 4"/>
          <p:cNvSpPr txBox="1"/>
          <p:nvPr/>
        </p:nvSpPr>
        <p:spPr>
          <a:xfrm>
            <a:off x="0" y="4642009"/>
            <a:ext cx="9144000" cy="2215991"/>
          </a:xfrm>
          <a:prstGeom prst="rect">
            <a:avLst/>
          </a:prstGeom>
          <a:solidFill>
            <a:schemeClr val="accent1">
              <a:lumMod val="40000"/>
              <a:lumOff val="60000"/>
            </a:schemeClr>
          </a:solidFill>
        </p:spPr>
        <p:txBody>
          <a:bodyPr wrap="square" rtlCol="0">
            <a:spAutoFit/>
          </a:bodyPr>
          <a:lstStyle/>
          <a:p>
            <a:pPr>
              <a:defRPr/>
            </a:pPr>
            <a:r>
              <a:rPr lang="en-US" sz="2400" b="1" dirty="0" err="1"/>
              <a:t>Características</a:t>
            </a:r>
            <a:r>
              <a:rPr lang="en-US" sz="2400" b="1" dirty="0"/>
              <a:t> das </a:t>
            </a:r>
            <a:r>
              <a:rPr lang="en-US" sz="2400" b="1" dirty="0" err="1" smtClean="0"/>
              <a:t>Organizaçõe</a:t>
            </a:r>
            <a:r>
              <a:rPr lang="en-US" sz="2400" dirty="0" err="1" smtClean="0"/>
              <a:t>s</a:t>
            </a:r>
            <a:r>
              <a:rPr lang="en-US" sz="2400" dirty="0" smtClean="0"/>
              <a:t>:</a:t>
            </a:r>
          </a:p>
          <a:p>
            <a:pPr>
              <a:defRPr/>
            </a:pPr>
            <a:endParaRPr lang="en-US" sz="2400" dirty="0"/>
          </a:p>
          <a:p>
            <a:pPr lvl="1">
              <a:buFont typeface="Arial" pitchFamily="34" charset="0"/>
              <a:buChar char="•"/>
              <a:defRPr/>
            </a:pPr>
            <a:r>
              <a:rPr lang="en-US" sz="2400" dirty="0" err="1"/>
              <a:t>Têm</a:t>
            </a:r>
            <a:r>
              <a:rPr lang="en-US" sz="2400" dirty="0"/>
              <a:t> </a:t>
            </a:r>
            <a:r>
              <a:rPr lang="en-US" sz="2400" dirty="0" err="1"/>
              <a:t>uma</a:t>
            </a:r>
            <a:r>
              <a:rPr lang="en-US" sz="2400" dirty="0"/>
              <a:t> meta </a:t>
            </a:r>
            <a:r>
              <a:rPr lang="en-US" sz="2400" dirty="0" err="1"/>
              <a:t>definida</a:t>
            </a:r>
            <a:endParaRPr lang="en-US" sz="2400" dirty="0"/>
          </a:p>
          <a:p>
            <a:pPr lvl="1">
              <a:buFont typeface="Arial" pitchFamily="34" charset="0"/>
              <a:buChar char="•"/>
              <a:defRPr/>
            </a:pPr>
            <a:r>
              <a:rPr lang="en-US" sz="2400" dirty="0"/>
              <a:t>São </a:t>
            </a:r>
            <a:r>
              <a:rPr lang="en-US" sz="2400" dirty="0" err="1"/>
              <a:t>compostas</a:t>
            </a:r>
            <a:r>
              <a:rPr lang="en-US" sz="2400" dirty="0"/>
              <a:t> </a:t>
            </a:r>
            <a:r>
              <a:rPr lang="en-US" sz="2400" dirty="0" err="1"/>
              <a:t>por</a:t>
            </a:r>
            <a:r>
              <a:rPr lang="en-US" sz="2400" dirty="0"/>
              <a:t> </a:t>
            </a:r>
            <a:r>
              <a:rPr lang="en-US" sz="2400" dirty="0" err="1"/>
              <a:t>pessoas</a:t>
            </a:r>
            <a:endParaRPr lang="en-US" sz="2400" dirty="0"/>
          </a:p>
          <a:p>
            <a:pPr lvl="1">
              <a:buFont typeface="Arial" pitchFamily="34" charset="0"/>
              <a:buChar char="•"/>
              <a:defRPr/>
            </a:pPr>
            <a:r>
              <a:rPr lang="en-US" sz="2400" dirty="0" err="1"/>
              <a:t>Possuem</a:t>
            </a:r>
            <a:r>
              <a:rPr lang="en-US" sz="2400" dirty="0"/>
              <a:t> </a:t>
            </a:r>
            <a:r>
              <a:rPr lang="en-US" sz="2400" dirty="0" err="1"/>
              <a:t>uma</a:t>
            </a:r>
            <a:r>
              <a:rPr lang="en-US" sz="2400" dirty="0"/>
              <a:t> </a:t>
            </a:r>
            <a:r>
              <a:rPr lang="en-US" sz="2400" dirty="0" err="1"/>
              <a:t>estrutura</a:t>
            </a:r>
            <a:endParaRPr lang="en-US" sz="2400" dirty="0"/>
          </a:p>
          <a:p>
            <a:endParaRPr lang="pt-P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A gestão da organização e o ambiente</a:t>
            </a:r>
            <a:endParaRPr lang="pt-PT" dirty="0"/>
          </a:p>
        </p:txBody>
      </p:sp>
      <p:pic>
        <p:nvPicPr>
          <p:cNvPr id="4" name="Picture 6" descr="F:\Powerpoint\Pe_Uk\PE127-Boddy\Final files\Gif\ch01\C01NF001.gif"/>
          <p:cNvPicPr>
            <a:picLocks noGrp="1" noChangeAspect="1" noChangeArrowheads="1"/>
          </p:cNvPicPr>
          <p:nvPr>
            <p:ph idx="1"/>
          </p:nvPr>
        </p:nvPicPr>
        <p:blipFill>
          <a:blip r:embed="rId3" cstate="print"/>
          <a:srcRect/>
          <a:stretch>
            <a:fillRect/>
          </a:stretch>
        </p:blipFill>
        <p:spPr bwMode="auto">
          <a:xfrm>
            <a:off x="556952" y="1600200"/>
            <a:ext cx="8030095"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4000" dirty="0" smtClean="0"/>
              <a:t>Gestão e Organizações</a:t>
            </a:r>
            <a:endParaRPr lang="pt-PT" sz="4000" dirty="0"/>
          </a:p>
        </p:txBody>
      </p:sp>
      <p:sp>
        <p:nvSpPr>
          <p:cNvPr id="3" name="Marcador de Posição de Conteúdo 2"/>
          <p:cNvSpPr>
            <a:spLocks noGrp="1"/>
          </p:cNvSpPr>
          <p:nvPr>
            <p:ph idx="1"/>
          </p:nvPr>
        </p:nvSpPr>
        <p:spPr>
          <a:xfrm>
            <a:off x="0" y="3573016"/>
            <a:ext cx="9144000" cy="3284984"/>
          </a:xfrm>
          <a:solidFill>
            <a:schemeClr val="bg1">
              <a:lumMod val="85000"/>
            </a:schemeClr>
          </a:solidFill>
        </p:spPr>
        <p:txBody>
          <a:bodyPr>
            <a:normAutofit lnSpcReduction="10000"/>
          </a:bodyPr>
          <a:lstStyle/>
          <a:p>
            <a:pPr>
              <a:buNone/>
            </a:pPr>
            <a:endParaRPr lang="pt-PT" sz="2000" b="1" dirty="0" smtClean="0"/>
          </a:p>
          <a:p>
            <a:pPr>
              <a:buNone/>
            </a:pPr>
            <a:r>
              <a:rPr lang="pt-PT" sz="2000" b="1" dirty="0" smtClean="0"/>
              <a:t>No entanto… A </a:t>
            </a:r>
            <a:r>
              <a:rPr lang="pt-PT" sz="2000" b="1" dirty="0"/>
              <a:t>criação de valor é relativa e subjectiva</a:t>
            </a:r>
            <a:r>
              <a:rPr lang="pt-PT" sz="2000" b="1" dirty="0" smtClean="0"/>
              <a:t>.</a:t>
            </a:r>
          </a:p>
          <a:p>
            <a:pPr>
              <a:buNone/>
            </a:pPr>
            <a:r>
              <a:rPr lang="pt-PT" sz="2000" b="1" dirty="0" smtClean="0"/>
              <a:t>O criar valor para uns pode ser destruir valor para outros </a:t>
            </a:r>
          </a:p>
          <a:p>
            <a:pPr>
              <a:buNone/>
            </a:pPr>
            <a:r>
              <a:rPr lang="pt-PT" sz="2000" dirty="0" smtClean="0"/>
              <a:t>(Ex: Foz Côa – barragem/ gravuras paleolíticas)</a:t>
            </a:r>
          </a:p>
          <a:p>
            <a:pPr>
              <a:buNone/>
            </a:pPr>
            <a:endParaRPr lang="pt-PT" sz="2000" b="1" dirty="0" smtClean="0"/>
          </a:p>
          <a:p>
            <a:r>
              <a:rPr lang="pt-PT" sz="2000" dirty="0"/>
              <a:t>As </a:t>
            </a:r>
            <a:r>
              <a:rPr lang="pt-PT" sz="2000" b="1" dirty="0"/>
              <a:t>organizações comerciais</a:t>
            </a:r>
            <a:r>
              <a:rPr lang="pt-PT" sz="2000" dirty="0"/>
              <a:t> criam valor material;</a:t>
            </a:r>
          </a:p>
          <a:p>
            <a:r>
              <a:rPr lang="pt-PT" sz="2000" dirty="0"/>
              <a:t>As </a:t>
            </a:r>
            <a:r>
              <a:rPr lang="pt-PT" sz="2000" b="1" dirty="0"/>
              <a:t>organizações sem fins lucrativos</a:t>
            </a:r>
            <a:r>
              <a:rPr lang="pt-PT" sz="2000" dirty="0"/>
              <a:t>, criam valor através da educação das pessoas, ou da ajuda em diversas formas (apoio legal, financeiros, etc.)</a:t>
            </a:r>
          </a:p>
          <a:p>
            <a:r>
              <a:rPr lang="pt-PT" sz="2000" dirty="0"/>
              <a:t>Os </a:t>
            </a:r>
            <a:r>
              <a:rPr lang="pt-PT" sz="2000" b="1" dirty="0"/>
              <a:t>teatros, orquestras, museus, etc</a:t>
            </a:r>
            <a:r>
              <a:rPr lang="pt-PT" sz="2000" dirty="0"/>
              <a:t>., criam valor ao oferecem inspiração, novas perspectivas </a:t>
            </a:r>
            <a:r>
              <a:rPr lang="pt-PT" sz="2000" dirty="0" smtClean="0"/>
              <a:t>e emoções inesperados.</a:t>
            </a:r>
            <a:endParaRPr lang="pt-PT" sz="2000" dirty="0"/>
          </a:p>
        </p:txBody>
      </p:sp>
      <p:sp>
        <p:nvSpPr>
          <p:cNvPr id="4" name="CaixaDeTexto 3"/>
          <p:cNvSpPr txBox="1"/>
          <p:nvPr/>
        </p:nvSpPr>
        <p:spPr>
          <a:xfrm>
            <a:off x="179512" y="1844824"/>
            <a:ext cx="7848872" cy="1384995"/>
          </a:xfrm>
          <a:prstGeom prst="rect">
            <a:avLst/>
          </a:prstGeom>
          <a:noFill/>
        </p:spPr>
        <p:txBody>
          <a:bodyPr wrap="square" rtlCol="0">
            <a:spAutoFit/>
          </a:bodyPr>
          <a:lstStyle/>
          <a:p>
            <a:pPr>
              <a:buNone/>
            </a:pPr>
            <a:r>
              <a:rPr lang="pt-PT" sz="2800" b="1" dirty="0" smtClean="0"/>
              <a:t>A função da gestão</a:t>
            </a:r>
            <a:r>
              <a:rPr lang="pt-PT" sz="2800" dirty="0" smtClean="0"/>
              <a:t> é:</a:t>
            </a:r>
          </a:p>
          <a:p>
            <a:r>
              <a:rPr lang="pt-PT" sz="2800" dirty="0" smtClean="0"/>
              <a:t>Criar organizações que funcionem </a:t>
            </a:r>
          </a:p>
          <a:p>
            <a:r>
              <a:rPr lang="pt-PT" sz="2800" dirty="0" smtClean="0"/>
              <a:t>Usar recursos para criar valor </a:t>
            </a:r>
            <a:r>
              <a:rPr lang="pt-PT" sz="2400" dirty="0" smtClean="0"/>
              <a:t>(sob risco falir)</a:t>
            </a:r>
            <a:endParaRPr lang="pt-PT"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ânia\Pictures\Formação\Ryanair_Logo.png"/>
          <p:cNvPicPr>
            <a:picLocks noGrp="1" noChangeAspect="1" noChangeArrowheads="1"/>
          </p:cNvPicPr>
          <p:nvPr>
            <p:ph idx="1"/>
          </p:nvPr>
        </p:nvPicPr>
        <p:blipFill>
          <a:blip r:embed="rId2" cstate="print"/>
          <a:srcRect/>
          <a:stretch>
            <a:fillRect/>
          </a:stretch>
        </p:blipFill>
        <p:spPr bwMode="auto">
          <a:xfrm>
            <a:off x="5377443" y="1268760"/>
            <a:ext cx="3766557" cy="715842"/>
          </a:xfrm>
          <a:prstGeom prst="rect">
            <a:avLst/>
          </a:prstGeom>
          <a:noFill/>
        </p:spPr>
      </p:pic>
      <p:sp>
        <p:nvSpPr>
          <p:cNvPr id="5" name="CaixaDeTexto 4"/>
          <p:cNvSpPr txBox="1"/>
          <p:nvPr/>
        </p:nvSpPr>
        <p:spPr>
          <a:xfrm>
            <a:off x="179512" y="332656"/>
            <a:ext cx="8964488" cy="5016758"/>
          </a:xfrm>
          <a:prstGeom prst="rect">
            <a:avLst/>
          </a:prstGeom>
          <a:noFill/>
        </p:spPr>
        <p:txBody>
          <a:bodyPr wrap="square" rtlCol="0">
            <a:spAutoFit/>
          </a:bodyPr>
          <a:lstStyle/>
          <a:p>
            <a:r>
              <a:rPr lang="pt-PT"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Os bons </a:t>
            </a:r>
            <a:r>
              <a:rPr lang="pt-PT"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a:t>
            </a:r>
            <a:r>
              <a:rPr lang="pt-PT"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estores compreendem </a:t>
            </a:r>
            <a:r>
              <a:rPr lang="pt-PT"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 que o cliente valoriza e constroem uma organização para lhes entregar </a:t>
            </a:r>
            <a:r>
              <a:rPr lang="pt-PT"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isso.</a:t>
            </a:r>
          </a:p>
          <a:p>
            <a:endParaRPr lang="pt-PT"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endParaRPr lang="pt-PT"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endParaRPr lang="pt-PT" sz="1700" dirty="0" smtClean="0"/>
          </a:p>
          <a:p>
            <a:r>
              <a:rPr lang="pt-PT" b="1" dirty="0" err="1" smtClean="0">
                <a:solidFill>
                  <a:schemeClr val="tx1">
                    <a:lumMod val="75000"/>
                    <a:lumOff val="25000"/>
                  </a:schemeClr>
                </a:solidFill>
              </a:rPr>
              <a:t>Ryanair</a:t>
            </a:r>
            <a:r>
              <a:rPr lang="pt-PT" b="1" dirty="0" smtClean="0">
                <a:solidFill>
                  <a:schemeClr val="tx1">
                    <a:lumMod val="75000"/>
                    <a:lumOff val="25000"/>
                  </a:schemeClr>
                </a:solidFill>
              </a:rPr>
              <a:t>, alterou o seu negócio, criando os voos charters</a:t>
            </a:r>
            <a:r>
              <a:rPr lang="pt-PT" dirty="0" smtClean="0">
                <a:solidFill>
                  <a:schemeClr val="tx1">
                    <a:lumMod val="75000"/>
                    <a:lumOff val="25000"/>
                  </a:schemeClr>
                </a:solidFill>
              </a:rPr>
              <a:t>:</a:t>
            </a:r>
          </a:p>
          <a:p>
            <a:pPr>
              <a:buFont typeface="Arial" pitchFamily="34" charset="0"/>
              <a:buChar char="•"/>
            </a:pPr>
            <a:r>
              <a:rPr lang="pt-PT" dirty="0" smtClean="0">
                <a:solidFill>
                  <a:schemeClr val="tx1">
                    <a:lumMod val="75000"/>
                    <a:lumOff val="25000"/>
                  </a:schemeClr>
                </a:solidFill>
              </a:rPr>
              <a:t>Fim de bebidas, refeições e jornais;</a:t>
            </a:r>
          </a:p>
          <a:p>
            <a:pPr>
              <a:buFont typeface="Arial" pitchFamily="34" charset="0"/>
              <a:buChar char="•"/>
            </a:pPr>
            <a:r>
              <a:rPr lang="pt-PT" dirty="0" smtClean="0">
                <a:solidFill>
                  <a:schemeClr val="tx1">
                    <a:lumMod val="75000"/>
                    <a:lumOff val="25000"/>
                  </a:schemeClr>
                </a:solidFill>
              </a:rPr>
              <a:t> </a:t>
            </a:r>
            <a:r>
              <a:rPr lang="pt-PT" dirty="0">
                <a:solidFill>
                  <a:schemeClr val="tx1">
                    <a:lumMod val="75000"/>
                    <a:lumOff val="25000"/>
                  </a:schemeClr>
                </a:solidFill>
              </a:rPr>
              <a:t>identificaram </a:t>
            </a:r>
            <a:r>
              <a:rPr lang="pt-PT" dirty="0" smtClean="0">
                <a:solidFill>
                  <a:schemeClr val="tx1">
                    <a:lumMod val="75000"/>
                    <a:lumOff val="25000"/>
                  </a:schemeClr>
                </a:solidFill>
              </a:rPr>
              <a:t>(2000) potencialidade </a:t>
            </a:r>
            <a:r>
              <a:rPr lang="pt-PT" dirty="0">
                <a:solidFill>
                  <a:schemeClr val="tx1">
                    <a:lumMod val="75000"/>
                    <a:lumOff val="25000"/>
                  </a:schemeClr>
                </a:solidFill>
              </a:rPr>
              <a:t>da internet e criaram </a:t>
            </a:r>
            <a:r>
              <a:rPr lang="pt-PT" dirty="0" err="1">
                <a:solidFill>
                  <a:schemeClr val="tx1">
                    <a:lumMod val="75000"/>
                    <a:lumOff val="25000"/>
                  </a:schemeClr>
                </a:solidFill>
              </a:rPr>
              <a:t>Ryanair.com</a:t>
            </a:r>
            <a:r>
              <a:rPr lang="pt-PT" dirty="0">
                <a:solidFill>
                  <a:schemeClr val="tx1">
                    <a:lumMod val="75000"/>
                    <a:lumOff val="25000"/>
                  </a:schemeClr>
                </a:solidFill>
              </a:rPr>
              <a:t>, um site de </a:t>
            </a:r>
            <a:r>
              <a:rPr lang="pt-PT" dirty="0" smtClean="0">
                <a:solidFill>
                  <a:schemeClr val="tx1">
                    <a:lumMod val="75000"/>
                    <a:lumOff val="25000"/>
                  </a:schemeClr>
                </a:solidFill>
              </a:rPr>
              <a:t>reservas;</a:t>
            </a:r>
          </a:p>
          <a:p>
            <a:pPr>
              <a:buFont typeface="Arial" pitchFamily="34" charset="0"/>
              <a:buChar char="•"/>
            </a:pPr>
            <a:r>
              <a:rPr lang="pt-PT" dirty="0" smtClean="0">
                <a:solidFill>
                  <a:schemeClr val="tx1">
                    <a:lumMod val="75000"/>
                    <a:lumOff val="25000"/>
                  </a:schemeClr>
                </a:solidFill>
              </a:rPr>
              <a:t> </a:t>
            </a:r>
            <a:r>
              <a:rPr lang="pt-PT" b="1" dirty="0">
                <a:solidFill>
                  <a:schemeClr val="tx1">
                    <a:lumMod val="75000"/>
                    <a:lumOff val="25000"/>
                  </a:schemeClr>
                </a:solidFill>
              </a:rPr>
              <a:t>Frotas simples </a:t>
            </a:r>
            <a:r>
              <a:rPr lang="pt-PT" dirty="0">
                <a:solidFill>
                  <a:schemeClr val="tx1">
                    <a:lumMod val="75000"/>
                    <a:lumOff val="25000"/>
                  </a:schemeClr>
                </a:solidFill>
              </a:rPr>
              <a:t>– um único modelo de avião, simplifica a manutenção, formação e horários da tripulação;</a:t>
            </a:r>
          </a:p>
          <a:p>
            <a:pPr>
              <a:buFont typeface="Arial" pitchFamily="34" charset="0"/>
              <a:buChar char="•"/>
            </a:pPr>
            <a:r>
              <a:rPr lang="pt-PT" b="1" dirty="0">
                <a:solidFill>
                  <a:schemeClr val="tx1">
                    <a:lumMod val="75000"/>
                    <a:lumOff val="25000"/>
                  </a:schemeClr>
                </a:solidFill>
              </a:rPr>
              <a:t>Aeroportos secundários </a:t>
            </a:r>
            <a:r>
              <a:rPr lang="pt-PT" dirty="0">
                <a:solidFill>
                  <a:schemeClr val="tx1">
                    <a:lumMod val="75000"/>
                    <a:lumOff val="25000"/>
                  </a:schemeClr>
                </a:solidFill>
              </a:rPr>
              <a:t>– tarifas mais baixas</a:t>
            </a:r>
          </a:p>
          <a:p>
            <a:pPr>
              <a:buFont typeface="Arial" pitchFamily="34" charset="0"/>
              <a:buChar char="•"/>
            </a:pPr>
            <a:r>
              <a:rPr lang="pt-PT" b="1" dirty="0">
                <a:solidFill>
                  <a:schemeClr val="tx1">
                    <a:lumMod val="75000"/>
                    <a:lumOff val="25000"/>
                  </a:schemeClr>
                </a:solidFill>
              </a:rPr>
              <a:t>Rápidos </a:t>
            </a:r>
            <a:r>
              <a:rPr lang="pt-PT" b="1" i="1" dirty="0" err="1">
                <a:solidFill>
                  <a:schemeClr val="tx1">
                    <a:lumMod val="75000"/>
                    <a:lumOff val="25000"/>
                  </a:schemeClr>
                </a:solidFill>
              </a:rPr>
              <a:t>turnrounds</a:t>
            </a:r>
            <a:r>
              <a:rPr lang="pt-PT" b="1" dirty="0">
                <a:solidFill>
                  <a:schemeClr val="tx1">
                    <a:lumMod val="75000"/>
                    <a:lumOff val="25000"/>
                  </a:schemeClr>
                </a:solidFill>
              </a:rPr>
              <a:t> </a:t>
            </a:r>
            <a:r>
              <a:rPr lang="pt-PT" dirty="0">
                <a:solidFill>
                  <a:schemeClr val="tx1">
                    <a:lumMod val="75000"/>
                    <a:lumOff val="25000"/>
                  </a:schemeClr>
                </a:solidFill>
              </a:rPr>
              <a:t>– em média de </a:t>
            </a:r>
            <a:r>
              <a:rPr lang="pt-PT" dirty="0" smtClean="0">
                <a:solidFill>
                  <a:schemeClr val="tx1">
                    <a:lumMod val="75000"/>
                    <a:lumOff val="25000"/>
                  </a:schemeClr>
                </a:solidFill>
              </a:rPr>
              <a:t>25m: </a:t>
            </a:r>
            <a:r>
              <a:rPr lang="pt-PT" dirty="0">
                <a:solidFill>
                  <a:schemeClr val="tx1">
                    <a:lumMod val="75000"/>
                    <a:lumOff val="25000"/>
                  </a:schemeClr>
                </a:solidFill>
              </a:rPr>
              <a:t>aviões mais tempo no ar – mais </a:t>
            </a:r>
            <a:r>
              <a:rPr lang="pt-PT" dirty="0" smtClean="0">
                <a:solidFill>
                  <a:schemeClr val="tx1">
                    <a:lumMod val="75000"/>
                    <a:lumOff val="25000"/>
                  </a:schemeClr>
                </a:solidFill>
              </a:rPr>
              <a:t>receita;</a:t>
            </a:r>
            <a:endParaRPr lang="pt-PT" dirty="0">
              <a:solidFill>
                <a:schemeClr val="tx1">
                  <a:lumMod val="75000"/>
                  <a:lumOff val="25000"/>
                </a:schemeClr>
              </a:solidFill>
            </a:endParaRPr>
          </a:p>
          <a:p>
            <a:pPr>
              <a:buFont typeface="Arial" pitchFamily="34" charset="0"/>
              <a:buChar char="•"/>
            </a:pPr>
            <a:r>
              <a:rPr lang="pt-PT" b="1" dirty="0">
                <a:solidFill>
                  <a:schemeClr val="tx1">
                    <a:lumMod val="75000"/>
                    <a:lumOff val="25000"/>
                  </a:schemeClr>
                </a:solidFill>
              </a:rPr>
              <a:t>Operações simplificadas </a:t>
            </a:r>
            <a:r>
              <a:rPr lang="pt-PT" dirty="0">
                <a:solidFill>
                  <a:schemeClr val="tx1">
                    <a:lumMod val="75000"/>
                    <a:lumOff val="25000"/>
                  </a:schemeClr>
                </a:solidFill>
              </a:rPr>
              <a:t>– lugares não reservados simplifica </a:t>
            </a:r>
            <a:r>
              <a:rPr lang="pt-PT" dirty="0" smtClean="0">
                <a:solidFill>
                  <a:schemeClr val="tx1">
                    <a:lumMod val="75000"/>
                    <a:lumOff val="25000"/>
                  </a:schemeClr>
                </a:solidFill>
              </a:rPr>
              <a:t>o </a:t>
            </a:r>
            <a:r>
              <a:rPr lang="pt-PT" dirty="0">
                <a:solidFill>
                  <a:schemeClr val="tx1">
                    <a:lumMod val="75000"/>
                    <a:lumOff val="25000"/>
                  </a:schemeClr>
                </a:solidFill>
              </a:rPr>
              <a:t>processo administrativo. </a:t>
            </a:r>
            <a:r>
              <a:rPr lang="pt-PT" dirty="0" smtClean="0">
                <a:solidFill>
                  <a:schemeClr val="tx1">
                    <a:lumMod val="75000"/>
                    <a:lumOff val="25000"/>
                  </a:schemeClr>
                </a:solidFill>
              </a:rPr>
              <a:t>Só voos </a:t>
            </a:r>
            <a:r>
              <a:rPr lang="pt-PT" dirty="0">
                <a:solidFill>
                  <a:schemeClr val="tx1">
                    <a:lumMod val="75000"/>
                    <a:lumOff val="25000"/>
                  </a:schemeClr>
                </a:solidFill>
              </a:rPr>
              <a:t>directos </a:t>
            </a:r>
            <a:r>
              <a:rPr lang="pt-PT" dirty="0" smtClean="0">
                <a:solidFill>
                  <a:schemeClr val="tx1">
                    <a:lumMod val="75000"/>
                    <a:lumOff val="25000"/>
                  </a:schemeClr>
                </a:solidFill>
              </a:rPr>
              <a:t>evita </a:t>
            </a:r>
            <a:r>
              <a:rPr lang="pt-PT" dirty="0">
                <a:solidFill>
                  <a:schemeClr val="tx1">
                    <a:lumMod val="75000"/>
                    <a:lumOff val="25000"/>
                  </a:schemeClr>
                </a:solidFill>
              </a:rPr>
              <a:t>problemas de transferências de passageiros e de </a:t>
            </a:r>
            <a:r>
              <a:rPr lang="pt-PT" dirty="0" smtClean="0">
                <a:solidFill>
                  <a:schemeClr val="tx1">
                    <a:lumMod val="75000"/>
                    <a:lumOff val="25000"/>
                  </a:schemeClr>
                </a:solidFill>
              </a:rPr>
              <a:t>bagagens</a:t>
            </a:r>
            <a:r>
              <a:rPr lang="pt-PT" dirty="0">
                <a:solidFill>
                  <a:schemeClr val="tx1">
                    <a:lumMod val="75000"/>
                    <a:lumOff val="25000"/>
                  </a:schemeClr>
                </a:solidFill>
              </a:rPr>
              <a:t>;</a:t>
            </a:r>
          </a:p>
          <a:p>
            <a:pPr>
              <a:buFont typeface="Arial" pitchFamily="34" charset="0"/>
              <a:buChar char="•"/>
            </a:pPr>
            <a:r>
              <a:rPr lang="pt-PT" b="1" dirty="0">
                <a:solidFill>
                  <a:schemeClr val="tx1">
                    <a:lumMod val="75000"/>
                    <a:lumOff val="25000"/>
                  </a:schemeClr>
                </a:solidFill>
              </a:rPr>
              <a:t>Pessoal de cabine quem recolhe o lixo </a:t>
            </a:r>
            <a:r>
              <a:rPr lang="pt-PT" dirty="0">
                <a:solidFill>
                  <a:schemeClr val="tx1">
                    <a:lumMod val="75000"/>
                    <a:lumOff val="25000"/>
                  </a:schemeClr>
                </a:solidFill>
              </a:rPr>
              <a:t>antes e depois do desembarque, poupam nas despesas elevadas das equipas de limpeza</a:t>
            </a:r>
            <a:r>
              <a:rPr lang="pt-PT" dirty="0" smtClean="0">
                <a:solidFill>
                  <a:schemeClr val="tx1">
                    <a:lumMod val="75000"/>
                    <a:lumOff val="25000"/>
                  </a:schemeClr>
                </a:solidFill>
              </a:rPr>
              <a:t>.</a:t>
            </a:r>
            <a:endParaRPr lang="pt-PT" dirty="0" smtClean="0"/>
          </a:p>
          <a:p>
            <a:endParaRPr lang="pt-PT" sz="1700" dirty="0"/>
          </a:p>
        </p:txBody>
      </p:sp>
      <p:sp>
        <p:nvSpPr>
          <p:cNvPr id="7" name="CaixaDeTexto 6"/>
          <p:cNvSpPr txBox="1"/>
          <p:nvPr/>
        </p:nvSpPr>
        <p:spPr>
          <a:xfrm>
            <a:off x="0" y="5380672"/>
            <a:ext cx="9144000" cy="1477328"/>
          </a:xfrm>
          <a:prstGeom prst="rect">
            <a:avLst/>
          </a:prstGeom>
          <a:solidFill>
            <a:schemeClr val="accent2">
              <a:lumMod val="60000"/>
              <a:lumOff val="40000"/>
            </a:schemeClr>
          </a:solidFill>
        </p:spPr>
        <p:txBody>
          <a:bodyPr wrap="square" rtlCol="0">
            <a:spAutoFit/>
          </a:bodyPr>
          <a:lstStyle/>
          <a:p>
            <a:r>
              <a:rPr lang="pt-PT" b="1" dirty="0" smtClean="0"/>
              <a:t>Diferenciaram-se dos concorrentes </a:t>
            </a:r>
            <a:r>
              <a:rPr lang="pt-PT" dirty="0" smtClean="0"/>
              <a:t>ao utilizar um </a:t>
            </a:r>
            <a:r>
              <a:rPr lang="pt-PT" b="1" dirty="0" smtClean="0"/>
              <a:t>diferente conjunto de recursos </a:t>
            </a:r>
            <a:r>
              <a:rPr lang="pt-PT" dirty="0" smtClean="0"/>
              <a:t>(ex: aeroportos secundários) e </a:t>
            </a:r>
            <a:r>
              <a:rPr lang="pt-PT" b="1" dirty="0" smtClean="0"/>
              <a:t>diferentes formas de os transformar em outputs </a:t>
            </a:r>
            <a:r>
              <a:rPr lang="pt-PT" dirty="0" smtClean="0"/>
              <a:t>(Ex: rápidos </a:t>
            </a:r>
            <a:r>
              <a:rPr lang="pt-PT" i="1" dirty="0" err="1" smtClean="0"/>
              <a:t>turnrounds</a:t>
            </a:r>
            <a:r>
              <a:rPr lang="pt-PT" dirty="0" smtClean="0"/>
              <a:t>). Foram </a:t>
            </a:r>
            <a:r>
              <a:rPr lang="pt-PT" b="1" dirty="0" smtClean="0"/>
              <a:t>inovadores</a:t>
            </a:r>
            <a:r>
              <a:rPr lang="pt-PT" dirty="0" smtClean="0"/>
              <a:t> na forma de gerir o negócio, identificando o que é que alguns clientes valorizam num voo – custo reduzido, em vez de luxo e obtiveram um extraordinário sucesso</a:t>
            </a:r>
            <a:r>
              <a:rPr lang="pt-PT" sz="1700" dirty="0" smtClean="0"/>
              <a:t>.</a:t>
            </a:r>
            <a:endParaRPr lang="pt-PT" sz="17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Funções da organização </a:t>
            </a:r>
            <a:br>
              <a:rPr lang="pt-PT" dirty="0" smtClean="0"/>
            </a:br>
            <a:r>
              <a:rPr lang="pt-PT" sz="3600" dirty="0" smtClean="0"/>
              <a:t>porque razão se criam organizações?</a:t>
            </a:r>
            <a:endParaRPr lang="pt-PT" sz="3600" dirty="0"/>
          </a:p>
        </p:txBody>
      </p:sp>
      <p:graphicFrame>
        <p:nvGraphicFramePr>
          <p:cNvPr id="4" name="Marcador de Posição de Conteúdo 3"/>
          <p:cNvGraphicFramePr>
            <a:graphicFrameLocks noGrp="1"/>
          </p:cNvGraphicFramePr>
          <p:nvPr>
            <p:ph idx="1"/>
          </p:nvPr>
        </p:nvGraphicFramePr>
        <p:xfrm>
          <a:off x="467544" y="1600198"/>
          <a:ext cx="8363272" cy="5022539"/>
        </p:xfrm>
        <a:graphic>
          <a:graphicData uri="http://schemas.openxmlformats.org/drawingml/2006/table">
            <a:tbl>
              <a:tblPr firstRow="1" bandRow="1">
                <a:tableStyleId>{5C22544A-7EE6-4342-B048-85BDC9FD1C3A}</a:tableStyleId>
              </a:tblPr>
              <a:tblGrid>
                <a:gridCol w="1515758"/>
                <a:gridCol w="4059757"/>
                <a:gridCol w="2787757"/>
              </a:tblGrid>
              <a:tr h="517807">
                <a:tc>
                  <a:txBody>
                    <a:bodyPr/>
                    <a:lstStyle/>
                    <a:p>
                      <a:pPr algn="ctr">
                        <a:lnSpc>
                          <a:spcPct val="115000"/>
                        </a:lnSpc>
                        <a:spcAft>
                          <a:spcPts val="0"/>
                        </a:spcAft>
                      </a:pPr>
                      <a:r>
                        <a:rPr lang="pt-PT" sz="1800" b="1" dirty="0">
                          <a:solidFill>
                            <a:srgbClr val="943634"/>
                          </a:solidFill>
                          <a:latin typeface="Calibri"/>
                          <a:ea typeface="Calibri"/>
                          <a:cs typeface="Times New Roman"/>
                        </a:rPr>
                        <a:t>Função</a:t>
                      </a:r>
                      <a:endParaRPr lang="pt-PT" sz="1800" dirty="0">
                        <a:solidFill>
                          <a:srgbClr val="943634"/>
                        </a:solidFill>
                        <a:latin typeface="Calibri"/>
                        <a:ea typeface="Calibri"/>
                        <a:cs typeface="Times New Roman"/>
                      </a:endParaRPr>
                    </a:p>
                  </a:txBody>
                  <a:tcPr marL="68580" marR="68580" marT="0" marB="0" anchor="ctr"/>
                </a:tc>
                <a:tc>
                  <a:txBody>
                    <a:bodyPr/>
                    <a:lstStyle/>
                    <a:p>
                      <a:pPr algn="ctr">
                        <a:lnSpc>
                          <a:spcPct val="115000"/>
                        </a:lnSpc>
                        <a:spcAft>
                          <a:spcPts val="0"/>
                        </a:spcAft>
                      </a:pPr>
                      <a:r>
                        <a:rPr lang="pt-PT" sz="1800" b="1" dirty="0">
                          <a:solidFill>
                            <a:srgbClr val="943634"/>
                          </a:solidFill>
                          <a:latin typeface="Calibri"/>
                          <a:ea typeface="Calibri"/>
                          <a:cs typeface="Times New Roman"/>
                        </a:rPr>
                        <a:t>Descrição</a:t>
                      </a:r>
                      <a:endParaRPr lang="pt-PT" sz="1800" dirty="0">
                        <a:solidFill>
                          <a:srgbClr val="943634"/>
                        </a:solidFill>
                        <a:latin typeface="Calibri"/>
                        <a:ea typeface="Calibri"/>
                        <a:cs typeface="Times New Roman"/>
                      </a:endParaRPr>
                    </a:p>
                  </a:txBody>
                  <a:tcPr marL="68580" marR="68580" marT="0" marB="0" anchor="ctr"/>
                </a:tc>
                <a:tc>
                  <a:txBody>
                    <a:bodyPr/>
                    <a:lstStyle/>
                    <a:p>
                      <a:pPr algn="ctr">
                        <a:lnSpc>
                          <a:spcPct val="115000"/>
                        </a:lnSpc>
                        <a:spcAft>
                          <a:spcPts val="0"/>
                        </a:spcAft>
                      </a:pPr>
                      <a:r>
                        <a:rPr lang="pt-PT" sz="1800" b="1" dirty="0">
                          <a:solidFill>
                            <a:srgbClr val="943634"/>
                          </a:solidFill>
                          <a:latin typeface="Calibri"/>
                          <a:ea typeface="Calibri"/>
                          <a:cs typeface="Times New Roman"/>
                        </a:rPr>
                        <a:t>Exemplos</a:t>
                      </a:r>
                      <a:endParaRPr lang="pt-PT" sz="1800" dirty="0">
                        <a:solidFill>
                          <a:srgbClr val="943634"/>
                        </a:solidFill>
                        <a:latin typeface="Calibri"/>
                        <a:ea typeface="Calibri"/>
                        <a:cs typeface="Times New Roman"/>
                      </a:endParaRPr>
                    </a:p>
                  </a:txBody>
                  <a:tcPr marL="68580" marR="68580" marT="0" marB="0" anchor="ctr"/>
                </a:tc>
              </a:tr>
              <a:tr h="710707">
                <a:tc>
                  <a:txBody>
                    <a:bodyPr/>
                    <a:lstStyle/>
                    <a:p>
                      <a:pPr>
                        <a:lnSpc>
                          <a:spcPct val="115000"/>
                        </a:lnSpc>
                        <a:spcAft>
                          <a:spcPts val="0"/>
                        </a:spcAft>
                      </a:pPr>
                      <a:r>
                        <a:rPr lang="pt-PT" sz="1400" b="1">
                          <a:solidFill>
                            <a:srgbClr val="943634"/>
                          </a:solidFill>
                          <a:latin typeface="Calibri"/>
                          <a:ea typeface="Calibri"/>
                          <a:cs typeface="Times New Roman"/>
                        </a:rPr>
                        <a:t>Criar valor, riqueza ou bem-estar humano</a:t>
                      </a:r>
                      <a:endParaRPr lang="pt-PT" sz="1400">
                        <a:solidFill>
                          <a:srgbClr val="943634"/>
                        </a:solidFill>
                        <a:latin typeface="Calibri"/>
                        <a:ea typeface="Calibri"/>
                        <a:cs typeface="Times New Roman"/>
                      </a:endParaRP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Através do fornecimento de bens e serviços que as pessoas valorizam</a:t>
                      </a: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Empresas públicas, comerciais, sem fim lucrativo e ONG’s</a:t>
                      </a:r>
                    </a:p>
                  </a:txBody>
                  <a:tcPr marL="68580" marR="68580" marT="0" marB="0"/>
                </a:tc>
              </a:tr>
              <a:tr h="1076754">
                <a:tc>
                  <a:txBody>
                    <a:bodyPr/>
                    <a:lstStyle/>
                    <a:p>
                      <a:pPr>
                        <a:lnSpc>
                          <a:spcPct val="115000"/>
                        </a:lnSpc>
                        <a:spcAft>
                          <a:spcPts val="0"/>
                        </a:spcAft>
                      </a:pPr>
                      <a:r>
                        <a:rPr lang="pt-PT" sz="1400" b="1">
                          <a:solidFill>
                            <a:srgbClr val="943634"/>
                          </a:solidFill>
                          <a:latin typeface="Calibri"/>
                          <a:ea typeface="Calibri"/>
                          <a:cs typeface="Times New Roman"/>
                        </a:rPr>
                        <a:t>Articular e implementar ideias</a:t>
                      </a:r>
                      <a:endParaRPr lang="pt-PT" sz="1400">
                        <a:solidFill>
                          <a:srgbClr val="943634"/>
                        </a:solidFill>
                        <a:latin typeface="Calibri"/>
                        <a:ea typeface="Calibri"/>
                        <a:cs typeface="Times New Roman"/>
                      </a:endParaRP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Indivíduos com interesse num assunto ou uma grande vontade de mudar alguma coisa. Normalmente necessitam do apoio de outras pessoas</a:t>
                      </a: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Partidos políticos, caridade, grupos de protesto.</a:t>
                      </a:r>
                    </a:p>
                  </a:txBody>
                  <a:tcPr marL="68580" marR="68580" marT="0" marB="0"/>
                </a:tc>
              </a:tr>
              <a:tr h="807566">
                <a:tc>
                  <a:txBody>
                    <a:bodyPr/>
                    <a:lstStyle/>
                    <a:p>
                      <a:pPr>
                        <a:lnSpc>
                          <a:spcPct val="115000"/>
                        </a:lnSpc>
                        <a:spcAft>
                          <a:spcPts val="0"/>
                        </a:spcAft>
                      </a:pPr>
                      <a:r>
                        <a:rPr lang="pt-PT" sz="1400" b="1">
                          <a:solidFill>
                            <a:srgbClr val="943634"/>
                          </a:solidFill>
                          <a:latin typeface="Calibri"/>
                          <a:ea typeface="Calibri"/>
                          <a:cs typeface="Times New Roman"/>
                        </a:rPr>
                        <a:t>Obter poder para proteger interesses</a:t>
                      </a:r>
                      <a:endParaRPr lang="pt-PT" sz="1400">
                        <a:solidFill>
                          <a:srgbClr val="943634"/>
                        </a:solidFill>
                        <a:latin typeface="Calibri"/>
                        <a:ea typeface="Calibri"/>
                        <a:cs typeface="Times New Roman"/>
                      </a:endParaRP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Grandes empresas têm acesso a recursos políticos e económicos, para além dos indivíduos</a:t>
                      </a: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Sindicatos, associações profissionais, grupos industriais (ex: </a:t>
                      </a:r>
                      <a:r>
                        <a:rPr lang="pt-PT" sz="1400">
                          <a:solidFill>
                            <a:srgbClr val="17365D"/>
                          </a:solidFill>
                          <a:latin typeface="Calibri"/>
                          <a:ea typeface="Calibri"/>
                          <a:cs typeface="Times New Roman"/>
                        </a:rPr>
                        <a:t>monopólios)</a:t>
                      </a:r>
                      <a:endParaRPr lang="pt-PT" sz="1400">
                        <a:solidFill>
                          <a:srgbClr val="943634"/>
                        </a:solidFill>
                        <a:latin typeface="Calibri"/>
                        <a:ea typeface="Calibri"/>
                        <a:cs typeface="Times New Roman"/>
                      </a:endParaRPr>
                    </a:p>
                  </a:txBody>
                  <a:tcPr marL="68580" marR="68580" marT="0" marB="0"/>
                </a:tc>
              </a:tr>
              <a:tr h="807566">
                <a:tc>
                  <a:txBody>
                    <a:bodyPr/>
                    <a:lstStyle/>
                    <a:p>
                      <a:pPr>
                        <a:lnSpc>
                          <a:spcPct val="115000"/>
                        </a:lnSpc>
                        <a:spcAft>
                          <a:spcPts val="0"/>
                        </a:spcAft>
                      </a:pPr>
                      <a:r>
                        <a:rPr lang="pt-PT" sz="1400" b="1">
                          <a:solidFill>
                            <a:srgbClr val="943634"/>
                          </a:solidFill>
                          <a:latin typeface="Calibri"/>
                          <a:ea typeface="Calibri"/>
                          <a:cs typeface="Times New Roman"/>
                        </a:rPr>
                        <a:t>Dar às pessoas trabalho, status e contacto social</a:t>
                      </a:r>
                      <a:endParaRPr lang="pt-PT" sz="1400">
                        <a:solidFill>
                          <a:srgbClr val="943634"/>
                        </a:solidFill>
                        <a:latin typeface="Calibri"/>
                        <a:ea typeface="Calibri"/>
                        <a:cs typeface="Times New Roman"/>
                      </a:endParaRP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Fonte de empregos, formação, carreiras, contactos, uma visão mais ampla, fonte de estrutura </a:t>
                      </a: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Respeito pela organização, longa duração</a:t>
                      </a:r>
                    </a:p>
                  </a:txBody>
                  <a:tcPr marL="68580" marR="68580" marT="0" marB="0"/>
                </a:tc>
              </a:tr>
              <a:tr h="1076754">
                <a:tc>
                  <a:txBody>
                    <a:bodyPr/>
                    <a:lstStyle/>
                    <a:p>
                      <a:pPr>
                        <a:lnSpc>
                          <a:spcPct val="115000"/>
                        </a:lnSpc>
                        <a:spcAft>
                          <a:spcPts val="0"/>
                        </a:spcAft>
                      </a:pPr>
                      <a:r>
                        <a:rPr lang="pt-PT" sz="1400" b="1">
                          <a:solidFill>
                            <a:srgbClr val="943634"/>
                          </a:solidFill>
                          <a:latin typeface="Calibri"/>
                          <a:ea typeface="Calibri"/>
                          <a:cs typeface="Times New Roman"/>
                        </a:rPr>
                        <a:t>Enriquecer directores e gestores seniores</a:t>
                      </a:r>
                      <a:endParaRPr lang="pt-PT" sz="1400">
                        <a:solidFill>
                          <a:srgbClr val="943634"/>
                        </a:solidFill>
                        <a:latin typeface="Calibri"/>
                        <a:ea typeface="Calibri"/>
                        <a:cs typeface="Times New Roman"/>
                      </a:endParaRPr>
                    </a:p>
                  </a:txBody>
                  <a:tcPr marL="68580" marR="68580" marT="0" marB="0"/>
                </a:tc>
                <a:tc>
                  <a:txBody>
                    <a:bodyPr/>
                    <a:lstStyle/>
                    <a:p>
                      <a:pPr>
                        <a:lnSpc>
                          <a:spcPct val="115000"/>
                        </a:lnSpc>
                        <a:spcAft>
                          <a:spcPts val="0"/>
                        </a:spcAft>
                      </a:pPr>
                      <a:r>
                        <a:rPr lang="pt-PT" sz="1400">
                          <a:solidFill>
                            <a:srgbClr val="943634"/>
                          </a:solidFill>
                          <a:latin typeface="Calibri"/>
                          <a:ea typeface="Calibri"/>
                          <a:cs typeface="Times New Roman"/>
                        </a:rPr>
                        <a:t>Quando os que estão no comando trabalham para ganhos pessoais, fornecendo informação enganosa a accionistas e reguladores</a:t>
                      </a:r>
                    </a:p>
                  </a:txBody>
                  <a:tcPr marL="68580" marR="68580" marT="0" marB="0"/>
                </a:tc>
                <a:tc>
                  <a:txBody>
                    <a:bodyPr/>
                    <a:lstStyle/>
                    <a:p>
                      <a:pPr>
                        <a:lnSpc>
                          <a:spcPct val="115000"/>
                        </a:lnSpc>
                        <a:spcAft>
                          <a:spcPts val="0"/>
                        </a:spcAft>
                      </a:pPr>
                      <a:r>
                        <a:rPr lang="pt-PT" sz="1400" dirty="0">
                          <a:solidFill>
                            <a:srgbClr val="943634"/>
                          </a:solidFill>
                          <a:latin typeface="Calibri"/>
                          <a:ea typeface="Calibri"/>
                          <a:cs typeface="Times New Roman"/>
                        </a:rPr>
                        <a:t>Ex. de escândalos financeiros: </a:t>
                      </a:r>
                      <a:r>
                        <a:rPr lang="pt-PT" sz="1400" dirty="0" err="1">
                          <a:solidFill>
                            <a:srgbClr val="17365D"/>
                          </a:solidFill>
                          <a:latin typeface="Calibri"/>
                          <a:ea typeface="Calibri"/>
                          <a:cs typeface="Times New Roman"/>
                        </a:rPr>
                        <a:t>Enron</a:t>
                      </a:r>
                      <a:r>
                        <a:rPr lang="pt-PT" sz="1400" dirty="0">
                          <a:solidFill>
                            <a:srgbClr val="17365D"/>
                          </a:solidFill>
                          <a:latin typeface="Calibri"/>
                          <a:ea typeface="Calibri"/>
                          <a:cs typeface="Times New Roman"/>
                        </a:rPr>
                        <a:t> (EUA), </a:t>
                      </a:r>
                      <a:r>
                        <a:rPr lang="pt-PT" sz="1400" dirty="0" err="1">
                          <a:solidFill>
                            <a:srgbClr val="17365D"/>
                          </a:solidFill>
                          <a:latin typeface="Calibri"/>
                          <a:ea typeface="Calibri"/>
                          <a:cs typeface="Times New Roman"/>
                        </a:rPr>
                        <a:t>Parmalat</a:t>
                      </a:r>
                      <a:r>
                        <a:rPr lang="pt-PT" sz="1400" dirty="0">
                          <a:solidFill>
                            <a:srgbClr val="17365D"/>
                          </a:solidFill>
                          <a:latin typeface="Calibri"/>
                          <a:ea typeface="Calibri"/>
                          <a:cs typeface="Times New Roman"/>
                        </a:rPr>
                        <a:t> (Itália</a:t>
                      </a:r>
                      <a:r>
                        <a:rPr lang="pt-PT" sz="1400" dirty="0">
                          <a:solidFill>
                            <a:srgbClr val="943634"/>
                          </a:solidFill>
                          <a:latin typeface="Calibri"/>
                          <a:ea typeface="Calibri"/>
                          <a:cs typeface="Times New Roman"/>
                        </a:rPr>
                        <a:t>)</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Posição de Conteúdo 3"/>
          <p:cNvGraphicFramePr>
            <a:graphicFrameLocks noGrp="1"/>
          </p:cNvGraphicFramePr>
          <p:nvPr>
            <p:ph idx="1"/>
          </p:nvPr>
        </p:nvGraphicFramePr>
        <p:xfrm>
          <a:off x="683568" y="1988840"/>
          <a:ext cx="8003232" cy="4137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3200" b="1" dirty="0" smtClean="0"/>
              <a:t>Gestão: actividade universal humana ou ocupação distinta</a:t>
            </a:r>
            <a:endParaRPr lang="pt-PT" sz="3200" dirty="0"/>
          </a:p>
        </p:txBody>
      </p:sp>
      <p:sp>
        <p:nvSpPr>
          <p:cNvPr id="3" name="Marcador de Posição de Conteúdo 2"/>
          <p:cNvSpPr>
            <a:spLocks noGrp="1"/>
          </p:cNvSpPr>
          <p:nvPr>
            <p:ph idx="1"/>
          </p:nvPr>
        </p:nvSpPr>
        <p:spPr>
          <a:xfrm>
            <a:off x="457200" y="1600201"/>
            <a:ext cx="8229600" cy="3052935"/>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pt-PT" sz="2600" b="1" dirty="0"/>
              <a:t>Gestão</a:t>
            </a:r>
            <a:r>
              <a:rPr lang="pt-PT" sz="2600" dirty="0"/>
              <a:t> </a:t>
            </a:r>
            <a:r>
              <a:rPr lang="pt-PT" sz="2600" b="1" dirty="0"/>
              <a:t>enquanto actividade universal humana</a:t>
            </a:r>
            <a:r>
              <a:rPr lang="pt-PT" sz="2600" dirty="0"/>
              <a:t>: acontece quando assumidos responsabilidades sobre uma actividade e em consciência tentamos moldar o seu progresso e resultados. </a:t>
            </a:r>
          </a:p>
          <a:p>
            <a:r>
              <a:rPr lang="pt-PT" sz="2600" b="1" dirty="0" smtClean="0"/>
              <a:t>Gestão enquanto ocupação distinta - Gestor:</a:t>
            </a:r>
            <a:r>
              <a:rPr lang="pt-PT" sz="2600" dirty="0" smtClean="0"/>
              <a:t> </a:t>
            </a:r>
            <a:r>
              <a:rPr lang="pt-PT" sz="2600" dirty="0"/>
              <a:t>o que faz as coisas com a ajuda de pessoas </a:t>
            </a:r>
            <a:r>
              <a:rPr lang="pt-PT" sz="2600" dirty="0" smtClean="0"/>
              <a:t>e de </a:t>
            </a:r>
            <a:r>
              <a:rPr lang="pt-PT" sz="2600" dirty="0"/>
              <a:t>outros </a:t>
            </a:r>
            <a:r>
              <a:rPr lang="pt-PT" sz="2600" dirty="0" smtClean="0"/>
              <a:t>recursos, através do </a:t>
            </a:r>
            <a:r>
              <a:rPr lang="pt-PT" sz="2600" dirty="0"/>
              <a:t>planeamento, organização, liderança e </a:t>
            </a:r>
            <a:r>
              <a:rPr lang="pt-PT" sz="2600" dirty="0" smtClean="0"/>
              <a:t>controle.</a:t>
            </a:r>
            <a:endParaRPr lang="pt-PT" sz="2600" dirty="0"/>
          </a:p>
          <a:p>
            <a:pPr>
              <a:buNone/>
            </a:pPr>
            <a:endParaRPr lang="pt-PT" sz="2600" dirty="0"/>
          </a:p>
          <a:p>
            <a:endParaRPr lang="pt-PT" sz="2600" dirty="0"/>
          </a:p>
        </p:txBody>
      </p:sp>
      <p:sp>
        <p:nvSpPr>
          <p:cNvPr id="4" name="CaixaDeTexto 3"/>
          <p:cNvSpPr txBox="1"/>
          <p:nvPr/>
        </p:nvSpPr>
        <p:spPr>
          <a:xfrm>
            <a:off x="0" y="5157192"/>
            <a:ext cx="9144000" cy="2246769"/>
          </a:xfrm>
          <a:prstGeom prst="rect">
            <a:avLst/>
          </a:prstGeom>
          <a:solidFill>
            <a:schemeClr val="accent2">
              <a:lumMod val="20000"/>
              <a:lumOff val="80000"/>
            </a:schemeClr>
          </a:solidFill>
        </p:spPr>
        <p:txBody>
          <a:bodyPr wrap="square" rtlCol="0">
            <a:spAutoFit/>
          </a:bodyPr>
          <a:lstStyle/>
          <a:p>
            <a:endParaRPr lang="pt-PT" sz="2800" b="1" dirty="0" smtClean="0"/>
          </a:p>
          <a:p>
            <a:r>
              <a:rPr lang="pt-PT" sz="2800" b="1" dirty="0" smtClean="0"/>
              <a:t>Gestão:</a:t>
            </a:r>
            <a:r>
              <a:rPr lang="pt-PT" sz="2800" dirty="0" smtClean="0"/>
              <a:t> a actividade de fazer coisas com a ajuda de pessoas e outros recursos.</a:t>
            </a:r>
          </a:p>
          <a:p>
            <a:endParaRPr lang="pt-PT" sz="2800" dirty="0"/>
          </a:p>
          <a:p>
            <a:endParaRPr lang="pt-PT"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1154</TotalTime>
  <Words>3898</Words>
  <Application>Microsoft Office PowerPoint</Application>
  <PresentationFormat>Apresentação no Ecrã (4:3)</PresentationFormat>
  <Paragraphs>283</Paragraphs>
  <Slides>24</Slides>
  <Notes>13</Notes>
  <HiddenSlides>0</HiddenSlides>
  <MMClips>0</MMClips>
  <ScaleCrop>false</ScaleCrop>
  <HeadingPairs>
    <vt:vector size="4" baseType="variant">
      <vt:variant>
        <vt:lpstr>Tema</vt:lpstr>
      </vt:variant>
      <vt:variant>
        <vt:i4>1</vt:i4>
      </vt:variant>
      <vt:variant>
        <vt:lpstr>Títulos dos diapositivos</vt:lpstr>
      </vt:variant>
      <vt:variant>
        <vt:i4>24</vt:i4>
      </vt:variant>
    </vt:vector>
  </HeadingPairs>
  <TitlesOfParts>
    <vt:vector size="25" baseType="lpstr">
      <vt:lpstr>Tema do Office</vt:lpstr>
      <vt:lpstr>O que é a Gestão</vt:lpstr>
      <vt:lpstr>Porquê estudar gestão?</vt:lpstr>
      <vt:lpstr>O que é uma organização?</vt:lpstr>
      <vt:lpstr>A gestão da organização e o ambiente</vt:lpstr>
      <vt:lpstr>Gestão e Organizações</vt:lpstr>
      <vt:lpstr>Diapositivo 6</vt:lpstr>
      <vt:lpstr>Funções da organização  porque razão se criam organizações?</vt:lpstr>
      <vt:lpstr>Diapositivo 8</vt:lpstr>
      <vt:lpstr>Gestão: actividade universal humana ou ocupação distinta</vt:lpstr>
      <vt:lpstr>Gestão como uma ocupação especializada</vt:lpstr>
      <vt:lpstr>Funções do gestor</vt:lpstr>
      <vt:lpstr>Níveis de gestão</vt:lpstr>
      <vt:lpstr>Diapositivo 13</vt:lpstr>
      <vt:lpstr>1) Influência através do processo de gestão</vt:lpstr>
      <vt:lpstr>1) Influência através do processo de gestão Mintzberg: 10 papéis do gestor</vt:lpstr>
      <vt:lpstr>Diapositivo 16</vt:lpstr>
      <vt:lpstr>1) Influência através do processo de gestão  Luthans – Gestores como networkers e políticos </vt:lpstr>
      <vt:lpstr>2) Influenciar através das tarefas de gestão</vt:lpstr>
      <vt:lpstr>As tarefas da gestão: transformar inputs em outputs</vt:lpstr>
      <vt:lpstr>3) Influenciar através de moldar o contexto</vt:lpstr>
      <vt:lpstr>Os contextos da gestão</vt:lpstr>
      <vt:lpstr>Diapositivo 22</vt:lpstr>
      <vt:lpstr>Modelos alternativos da gestão e dos seus contextos</vt:lpstr>
      <vt:lpstr>Pensamento crítico</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Tânia</dc:creator>
  <cp:lastModifiedBy>OPTIMUS</cp:lastModifiedBy>
  <cp:revision>124</cp:revision>
  <dcterms:created xsi:type="dcterms:W3CDTF">2011-08-28T09:45:40Z</dcterms:created>
  <dcterms:modified xsi:type="dcterms:W3CDTF">2011-10-14T18:43:05Z</dcterms:modified>
</cp:coreProperties>
</file>