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3.xml" ContentType="application/vnd.openxmlformats-officedocument.drawingml.chart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charts/chart6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92" r:id="rId3"/>
    <p:sldId id="257" r:id="rId4"/>
    <p:sldId id="258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73" r:id="rId17"/>
    <p:sldId id="278" r:id="rId18"/>
    <p:sldId id="277" r:id="rId19"/>
    <p:sldId id="290" r:id="rId20"/>
    <p:sldId id="291" r:id="rId21"/>
    <p:sldId id="279" r:id="rId22"/>
    <p:sldId id="280" r:id="rId23"/>
    <p:sldId id="281" r:id="rId24"/>
    <p:sldId id="282" r:id="rId25"/>
    <p:sldId id="262" r:id="rId26"/>
    <p:sldId id="293" r:id="rId27"/>
    <p:sldId id="299" r:id="rId28"/>
    <p:sldId id="294" r:id="rId29"/>
    <p:sldId id="295" r:id="rId30"/>
    <p:sldId id="300" r:id="rId31"/>
    <p:sldId id="296" r:id="rId32"/>
    <p:sldId id="301" r:id="rId33"/>
    <p:sldId id="297" r:id="rId34"/>
    <p:sldId id="298" r:id="rId35"/>
    <p:sldId id="302" r:id="rId36"/>
    <p:sldId id="303" r:id="rId37"/>
    <p:sldId id="285" r:id="rId38"/>
    <p:sldId id="305" r:id="rId39"/>
    <p:sldId id="306" r:id="rId40"/>
    <p:sldId id="283" r:id="rId41"/>
    <p:sldId id="284" r:id="rId42"/>
    <p:sldId id="308" r:id="rId43"/>
    <p:sldId id="307" r:id="rId44"/>
    <p:sldId id="304" r:id="rId45"/>
    <p:sldId id="286" r:id="rId46"/>
    <p:sldId id="289" r:id="rId47"/>
    <p:sldId id="288" r:id="rId48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12" autoAdjust="0"/>
    <p:restoredTop sz="86159" autoAdjust="0"/>
  </p:normalViewPr>
  <p:slideViewPr>
    <p:cSldViewPr>
      <p:cViewPr>
        <p:scale>
          <a:sx n="60" d="100"/>
          <a:sy n="60" d="100"/>
        </p:scale>
        <p:origin x="-95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vro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vro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Office_Excel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SA\Documents\Faculdade\Marketing%20Management\Strategic%20Marketing\3.%20Trabalho%20-%20Case%20Study\Gr&#225;ficos%20Mercado%20L&#225;cteo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Office_Excel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hart>
    <c:autoTitleDeleted val="1"/>
    <c:plotArea>
      <c:layout/>
      <c:barChart>
        <c:barDir val="col"/>
        <c:grouping val="clustered"/>
        <c:ser>
          <c:idx val="0"/>
          <c:order val="0"/>
          <c:tx>
            <c:v>dd</c:v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200"/>
                </a:pPr>
                <a:endParaRPr lang="pt-PT"/>
              </a:p>
            </c:txPr>
            <c:showVal val="1"/>
          </c:dLbls>
          <c:cat>
            <c:numRef>
              <c:f>Folha1!$A$1:$A$3</c:f>
              <c:numCache>
                <c:formatCode>General</c:formatCode>
                <c:ptCount val="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</c:numCache>
            </c:numRef>
          </c:cat>
          <c:val>
            <c:numRef>
              <c:f>Folha1!$B$1:$B$3</c:f>
              <c:numCache>
                <c:formatCode>General</c:formatCode>
                <c:ptCount val="3"/>
                <c:pt idx="0">
                  <c:v>1300036000</c:v>
                </c:pt>
                <c:pt idx="1">
                  <c:v>1401966000</c:v>
                </c:pt>
                <c:pt idx="2">
                  <c:v>1491000000</c:v>
                </c:pt>
              </c:numCache>
            </c:numRef>
          </c:val>
        </c:ser>
        <c:dLbls>
          <c:showVal val="1"/>
        </c:dLbls>
        <c:axId val="56947840"/>
        <c:axId val="56949760"/>
      </c:barChart>
      <c:catAx>
        <c:axId val="569478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dirty="0"/>
                  <a:t>Years</a:t>
                </a:r>
              </a:p>
            </c:rich>
          </c:tx>
          <c:layout/>
        </c:title>
        <c:numFmt formatCode="General" sourceLinked="1"/>
        <c:tickLblPos val="nextTo"/>
        <c:crossAx val="56949760"/>
        <c:crosses val="autoZero"/>
        <c:auto val="1"/>
        <c:lblAlgn val="ctr"/>
        <c:lblOffset val="100"/>
      </c:catAx>
      <c:valAx>
        <c:axId val="5694976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dirty="0"/>
                  <a:t>Values in million of </a:t>
                </a:r>
                <a:r>
                  <a:rPr lang="en-US" sz="1200" dirty="0" err="1"/>
                  <a:t>euros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2.5900184360367414E-3"/>
              <c:y val="0.19530959109310875"/>
            </c:manualLayout>
          </c:layout>
        </c:title>
        <c:numFmt formatCode="General" sourceLinked="1"/>
        <c:tickLblPos val="nextTo"/>
        <c:crossAx val="56947840"/>
        <c:crosses val="autoZero"/>
        <c:crossBetween val="between"/>
      </c:valAx>
      <c:spPr>
        <a:solidFill>
          <a:schemeClr val="bg1">
            <a:lumMod val="85000"/>
          </a:schemeClr>
        </a:solidFill>
      </c:spPr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hart>
    <c:autoTitleDeleted val="1"/>
    <c:plotArea>
      <c:layout>
        <c:manualLayout>
          <c:layoutTarget val="inner"/>
          <c:xMode val="edge"/>
          <c:yMode val="edge"/>
          <c:x val="0.29182869729223743"/>
          <c:y val="9.0062286990245627E-2"/>
          <c:w val="0.67132038143473272"/>
          <c:h val="0.73645932344965781"/>
        </c:manualLayout>
      </c:layout>
      <c:barChart>
        <c:barDir val="col"/>
        <c:grouping val="clustered"/>
        <c:ser>
          <c:idx val="0"/>
          <c:order val="0"/>
          <c:tx>
            <c:v>Evolution of yogurt market in Miilons of euros</c:v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400"/>
                </a:pPr>
                <a:endParaRPr lang="pt-PT"/>
              </a:p>
            </c:txPr>
            <c:showVal val="1"/>
          </c:dLbls>
          <c:cat>
            <c:numRef>
              <c:f>Folha1!$A$1:$A$2</c:f>
              <c:numCache>
                <c:formatCode>General</c:formatCode>
                <c:ptCount val="2"/>
                <c:pt idx="0">
                  <c:v>2008</c:v>
                </c:pt>
                <c:pt idx="1">
                  <c:v>2009</c:v>
                </c:pt>
              </c:numCache>
            </c:numRef>
          </c:cat>
          <c:val>
            <c:numRef>
              <c:f>Folha1!$B$1:$B$2</c:f>
              <c:numCache>
                <c:formatCode>General</c:formatCode>
                <c:ptCount val="2"/>
                <c:pt idx="0">
                  <c:v>342052652</c:v>
                </c:pt>
                <c:pt idx="1">
                  <c:v>367293820</c:v>
                </c:pt>
              </c:numCache>
            </c:numRef>
          </c:val>
        </c:ser>
        <c:dLbls>
          <c:showVal val="1"/>
        </c:dLbls>
        <c:axId val="67852160"/>
        <c:axId val="68042752"/>
      </c:barChart>
      <c:catAx>
        <c:axId val="678521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Years</a:t>
                </a:r>
              </a:p>
            </c:rich>
          </c:tx>
          <c:layout/>
        </c:title>
        <c:numFmt formatCode="General" sourceLinked="1"/>
        <c:tickLblPos val="nextTo"/>
        <c:crossAx val="68042752"/>
        <c:crosses val="autoZero"/>
        <c:auto val="1"/>
        <c:lblAlgn val="ctr"/>
        <c:lblOffset val="100"/>
      </c:catAx>
      <c:valAx>
        <c:axId val="6804275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Value in Millions of Euros</a:t>
                </a:r>
              </a:p>
            </c:rich>
          </c:tx>
          <c:layout>
            <c:manualLayout>
              <c:xMode val="edge"/>
              <c:yMode val="edge"/>
              <c:x val="0.10146239162459579"/>
              <c:y val="0.24018190365679534"/>
            </c:manualLayout>
          </c:layout>
        </c:title>
        <c:numFmt formatCode="General" sourceLinked="1"/>
        <c:tickLblPos val="nextTo"/>
        <c:crossAx val="67852160"/>
        <c:crosses val="autoZero"/>
        <c:crossBetween val="between"/>
      </c:valAx>
      <c:spPr>
        <a:solidFill>
          <a:schemeClr val="bg1">
            <a:lumMod val="85000"/>
          </a:schemeClr>
        </a:solidFill>
      </c:spPr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style val="10"/>
  <c:chart>
    <c:autoTitleDeleted val="1"/>
    <c:plotArea>
      <c:layout/>
      <c:pieChart>
        <c:varyColors val="1"/>
        <c:ser>
          <c:idx val="0"/>
          <c:order val="0"/>
          <c:tx>
            <c:strRef>
              <c:f>Folha1!$B$1</c:f>
              <c:strCache>
                <c:ptCount val="1"/>
                <c:pt idx="0">
                  <c:v>Vendas</c:v>
                </c:pt>
              </c:strCache>
            </c:strRef>
          </c:tx>
          <c:cat>
            <c:strRef>
              <c:f>Folha1!$A$2:$A$6</c:f>
              <c:strCache>
                <c:ptCount val="5"/>
                <c:pt idx="0">
                  <c:v>Longa Vida</c:v>
                </c:pt>
                <c:pt idx="1">
                  <c:v>Danone</c:v>
                </c:pt>
                <c:pt idx="2">
                  <c:v>Lactogal</c:v>
                </c:pt>
                <c:pt idx="3">
                  <c:v>Distribution Brands</c:v>
                </c:pt>
                <c:pt idx="4">
                  <c:v>Others</c:v>
                </c:pt>
              </c:strCache>
            </c:strRef>
          </c:cat>
          <c:val>
            <c:numRef>
              <c:f>Folha1!$B$2:$B$6</c:f>
              <c:numCache>
                <c:formatCode>General</c:formatCode>
                <c:ptCount val="5"/>
                <c:pt idx="0">
                  <c:v>16.600000000000001</c:v>
                </c:pt>
                <c:pt idx="1">
                  <c:v>33.9</c:v>
                </c:pt>
                <c:pt idx="2">
                  <c:v>10.200000000000001</c:v>
                </c:pt>
                <c:pt idx="3">
                  <c:v>32</c:v>
                </c:pt>
                <c:pt idx="4">
                  <c:v>10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</c:legend>
    <c:plotVisOnly val="1"/>
  </c:chart>
  <c:txPr>
    <a:bodyPr/>
    <a:lstStyle/>
    <a:p>
      <a:pPr>
        <a:defRPr sz="1400"/>
      </a:pPr>
      <a:endParaRPr lang="pt-PT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hart>
    <c:autoTitleDeleted val="1"/>
    <c:plotArea>
      <c:layout/>
      <c:pieChart>
        <c:varyColors val="1"/>
        <c:ser>
          <c:idx val="0"/>
          <c:order val="0"/>
          <c:tx>
            <c:v>Significance </c:v>
          </c:tx>
          <c:cat>
            <c:strRef>
              <c:f>Folha5!$A$1:$A$13</c:f>
              <c:strCache>
                <c:ptCount val="13"/>
                <c:pt idx="0">
                  <c:v>Arome</c:v>
                </c:pt>
                <c:pt idx="1">
                  <c:v>Bicompartimento</c:v>
                </c:pt>
                <c:pt idx="2">
                  <c:v>Biological</c:v>
                </c:pt>
                <c:pt idx="3">
                  <c:v>Creamy</c:v>
                </c:pt>
                <c:pt idx="4">
                  <c:v>Enriched</c:v>
                </c:pt>
                <c:pt idx="5">
                  <c:v>Greeks</c:v>
                </c:pt>
                <c:pt idx="6">
                  <c:v>Liquid</c:v>
                </c:pt>
                <c:pt idx="7">
                  <c:v>Thin</c:v>
                </c:pt>
                <c:pt idx="8">
                  <c:v>Natural</c:v>
                </c:pt>
                <c:pt idx="9">
                  <c:v>Healty Bones</c:v>
                </c:pt>
                <c:pt idx="10">
                  <c:v>Fruit + Cereals </c:v>
                </c:pt>
                <c:pt idx="11">
                  <c:v>squash</c:v>
                </c:pt>
                <c:pt idx="12">
                  <c:v>Seasoning</c:v>
                </c:pt>
              </c:strCache>
            </c:strRef>
          </c:cat>
          <c:val>
            <c:numRef>
              <c:f>Folha5!$B$1:$B$13</c:f>
              <c:numCache>
                <c:formatCode>General</c:formatCode>
                <c:ptCount val="13"/>
                <c:pt idx="0">
                  <c:v>20</c:v>
                </c:pt>
                <c:pt idx="1">
                  <c:v>3</c:v>
                </c:pt>
                <c:pt idx="2">
                  <c:v>0</c:v>
                </c:pt>
                <c:pt idx="3">
                  <c:v>6</c:v>
                </c:pt>
                <c:pt idx="4">
                  <c:v>1</c:v>
                </c:pt>
                <c:pt idx="5">
                  <c:v>0</c:v>
                </c:pt>
                <c:pt idx="6">
                  <c:v>38</c:v>
                </c:pt>
                <c:pt idx="7">
                  <c:v>16</c:v>
                </c:pt>
                <c:pt idx="8">
                  <c:v>4</c:v>
                </c:pt>
                <c:pt idx="9">
                  <c:v>0</c:v>
                </c:pt>
                <c:pt idx="10">
                  <c:v>10</c:v>
                </c:pt>
                <c:pt idx="11">
                  <c:v>2</c:v>
                </c:pt>
                <c:pt idx="12">
                  <c:v>0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  <c:txPr>
        <a:bodyPr/>
        <a:lstStyle/>
        <a:p>
          <a:pPr rtl="0">
            <a:defRPr/>
          </a:pPr>
          <a:endParaRPr lang="pt-PT"/>
        </a:p>
      </c:txPr>
    </c:legend>
    <c:plotVisOnly val="1"/>
  </c:chart>
  <c:txPr>
    <a:bodyPr/>
    <a:lstStyle/>
    <a:p>
      <a:pPr>
        <a:defRPr sz="1400"/>
      </a:pPr>
      <a:endParaRPr lang="pt-PT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hart>
    <c:title>
      <c:tx>
        <c:rich>
          <a:bodyPr/>
          <a:lstStyle/>
          <a:p>
            <a:pPr>
              <a:defRPr/>
            </a:pPr>
            <a:r>
              <a:rPr lang="en-US"/>
              <a:t>Consumption average per week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Folha1!$B$1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cat>
            <c:strRef>
              <c:f>Folha1!$A$2:$A$5</c:f>
              <c:strCache>
                <c:ptCount val="4"/>
                <c:pt idx="0">
                  <c:v>No one</c:v>
                </c:pt>
                <c:pt idx="1">
                  <c:v>Less than 4</c:v>
                </c:pt>
                <c:pt idx="2">
                  <c:v>Between 4 and 12</c:v>
                </c:pt>
                <c:pt idx="3">
                  <c:v>More than 12</c:v>
                </c:pt>
              </c:strCache>
            </c:strRef>
          </c:cat>
          <c:val>
            <c:numRef>
              <c:f>Folha1!$B$2:$B$5</c:f>
              <c:numCache>
                <c:formatCode>0.00%</c:formatCode>
                <c:ptCount val="4"/>
                <c:pt idx="0">
                  <c:v>1.1100000000000106E-2</c:v>
                </c:pt>
                <c:pt idx="1">
                  <c:v>0.1346</c:v>
                </c:pt>
                <c:pt idx="2">
                  <c:v>0.63920000000000265</c:v>
                </c:pt>
                <c:pt idx="3">
                  <c:v>0.21210000000000001</c:v>
                </c:pt>
              </c:numCache>
            </c:numRef>
          </c:val>
        </c:ser>
        <c:dLbls>
          <c:showVal val="1"/>
        </c:dLbls>
        <c:axId val="68894080"/>
        <c:axId val="68924544"/>
      </c:barChart>
      <c:catAx>
        <c:axId val="68894080"/>
        <c:scaling>
          <c:orientation val="minMax"/>
        </c:scaling>
        <c:axPos val="b"/>
        <c:tickLblPos val="nextTo"/>
        <c:crossAx val="68924544"/>
        <c:crosses val="autoZero"/>
        <c:auto val="1"/>
        <c:lblAlgn val="ctr"/>
        <c:lblOffset val="100"/>
      </c:catAx>
      <c:valAx>
        <c:axId val="68924544"/>
        <c:scaling>
          <c:orientation val="minMax"/>
        </c:scaling>
        <c:axPos val="l"/>
        <c:majorGridlines>
          <c:spPr>
            <a:ln>
              <a:solidFill>
                <a:prstClr val="black"/>
              </a:solidFill>
            </a:ln>
          </c:spPr>
        </c:majorGridlines>
        <c:numFmt formatCode="0.00%" sourceLinked="1"/>
        <c:tickLblPos val="nextTo"/>
        <c:crossAx val="68894080"/>
        <c:crosses val="autoZero"/>
        <c:crossBetween val="between"/>
      </c:valAx>
      <c:spPr>
        <a:solidFill>
          <a:schemeClr val="bg1">
            <a:lumMod val="75000"/>
          </a:schemeClr>
        </a:solidFill>
      </c:spPr>
    </c:plotArea>
    <c:plotVisOnly val="1"/>
  </c:chart>
  <c:txPr>
    <a:bodyPr/>
    <a:lstStyle/>
    <a:p>
      <a:pPr>
        <a:defRPr sz="1400"/>
      </a:pPr>
      <a:endParaRPr lang="pt-PT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style val="10"/>
  <c:chart>
    <c:title>
      <c:tx>
        <c:rich>
          <a:bodyPr/>
          <a:lstStyle/>
          <a:p>
            <a:pPr>
              <a:defRPr/>
            </a:pPr>
            <a:r>
              <a:rPr lang="en-US"/>
              <a:t>When do portuguese eat Yogurt?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Folha1!$B$1</c:f>
              <c:strCache>
                <c:ptCount val="1"/>
                <c:pt idx="0">
                  <c:v>Vendas</c:v>
                </c:pt>
              </c:strCache>
            </c:strRef>
          </c:tx>
          <c:dLbls>
            <c:dLblPos val="ctr"/>
            <c:showVal val="1"/>
            <c:showLeaderLines val="1"/>
          </c:dLbls>
          <c:cat>
            <c:strRef>
              <c:f>Folha1!$A$2:$A$4</c:f>
              <c:strCache>
                <c:ptCount val="3"/>
                <c:pt idx="0">
                  <c:v>Breakfast</c:v>
                </c:pt>
                <c:pt idx="1">
                  <c:v>Lunch</c:v>
                </c:pt>
                <c:pt idx="2">
                  <c:v>Dinner</c:v>
                </c:pt>
              </c:strCache>
            </c:strRef>
          </c:cat>
          <c:val>
            <c:numRef>
              <c:f>Folha1!$B$2:$B$4</c:f>
              <c:numCache>
                <c:formatCode>0%</c:formatCode>
                <c:ptCount val="3"/>
                <c:pt idx="0">
                  <c:v>0.42000000000000032</c:v>
                </c:pt>
                <c:pt idx="1">
                  <c:v>0.45</c:v>
                </c:pt>
                <c:pt idx="2">
                  <c:v>0.13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600"/>
      </a:pPr>
      <a:endParaRPr lang="pt-PT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616D8-1B3C-4258-8F80-576E52C332CE}" type="datetimeFigureOut">
              <a:rPr lang="pt-PT" smtClean="0"/>
              <a:pPr/>
              <a:t>28-11-2010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51F3A-2908-4DB7-8152-2AD64608B74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51F3A-2908-4DB7-8152-2AD64608B74C}" type="slidenum">
              <a:rPr lang="pt-PT" smtClean="0"/>
              <a:pPr/>
              <a:t>3</a:t>
            </a:fld>
            <a:endParaRPr lang="pt-P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51F3A-2908-4DB7-8152-2AD64608B74C}" type="slidenum">
              <a:rPr lang="pt-PT" smtClean="0"/>
              <a:pPr/>
              <a:t>12</a:t>
            </a:fld>
            <a:endParaRPr lang="pt-P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51F3A-2908-4DB7-8152-2AD64608B74C}" type="slidenum">
              <a:rPr lang="pt-PT" smtClean="0"/>
              <a:pPr/>
              <a:t>13</a:t>
            </a:fld>
            <a:endParaRPr lang="pt-P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51F3A-2908-4DB7-8152-2AD64608B74C}" type="slidenum">
              <a:rPr lang="pt-PT" smtClean="0"/>
              <a:pPr/>
              <a:t>14</a:t>
            </a:fld>
            <a:endParaRPr lang="pt-P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51F3A-2908-4DB7-8152-2AD64608B74C}" type="slidenum">
              <a:rPr lang="pt-PT" smtClean="0"/>
              <a:pPr/>
              <a:t>15</a:t>
            </a:fld>
            <a:endParaRPr lang="pt-P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51F3A-2908-4DB7-8152-2AD64608B74C}" type="slidenum">
              <a:rPr lang="pt-PT" smtClean="0"/>
              <a:pPr/>
              <a:t>16</a:t>
            </a:fld>
            <a:endParaRPr lang="pt-P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51F3A-2908-4DB7-8152-2AD64608B74C}" type="slidenum">
              <a:rPr lang="pt-PT" smtClean="0"/>
              <a:pPr/>
              <a:t>17</a:t>
            </a:fld>
            <a:endParaRPr lang="pt-P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51F3A-2908-4DB7-8152-2AD64608B74C}" type="slidenum">
              <a:rPr lang="pt-PT" smtClean="0"/>
              <a:pPr/>
              <a:t>18</a:t>
            </a:fld>
            <a:endParaRPr lang="pt-P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51F3A-2908-4DB7-8152-2AD64608B74C}" type="slidenum">
              <a:rPr lang="pt-PT" smtClean="0"/>
              <a:pPr/>
              <a:t>21</a:t>
            </a:fld>
            <a:endParaRPr lang="pt-P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51F3A-2908-4DB7-8152-2AD64608B74C}" type="slidenum">
              <a:rPr lang="pt-PT" smtClean="0"/>
              <a:pPr/>
              <a:t>22</a:t>
            </a:fld>
            <a:endParaRPr lang="pt-P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51F3A-2908-4DB7-8152-2AD64608B74C}" type="slidenum">
              <a:rPr lang="pt-PT" smtClean="0"/>
              <a:pPr/>
              <a:t>23</a:t>
            </a:fld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51F3A-2908-4DB7-8152-2AD64608B74C}" type="slidenum">
              <a:rPr lang="pt-PT" smtClean="0"/>
              <a:pPr/>
              <a:t>4</a:t>
            </a:fld>
            <a:endParaRPr lang="pt-P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51F3A-2908-4DB7-8152-2AD64608B74C}" type="slidenum">
              <a:rPr lang="pt-PT" smtClean="0"/>
              <a:pPr/>
              <a:t>24</a:t>
            </a:fld>
            <a:endParaRPr lang="pt-P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Longa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the brand with the higher price, but has not the higher quality</a:t>
            </a:r>
            <a:endParaRPr lang="pt-P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Danone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has the higher quality and is the second higher price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brand.</a:t>
            </a:r>
            <a:endParaRPr lang="pt-PT" sz="120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51F3A-2908-4DB7-8152-2AD64608B74C}" type="slidenum">
              <a:rPr lang="pt-PT" smtClean="0"/>
              <a:pPr/>
              <a:t>25</a:t>
            </a:fld>
            <a:endParaRPr lang="pt-P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51F3A-2908-4DB7-8152-2AD64608B74C}" type="slidenum">
              <a:rPr lang="pt-PT" smtClean="0"/>
              <a:pPr/>
              <a:t>37</a:t>
            </a:fld>
            <a:endParaRPr lang="pt-P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Purchase of publicity spaces in we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bsites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best visibility;</a:t>
            </a:r>
            <a:endParaRPr lang="pt-P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facebook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make known the Longa Vida Brand and its products and also create a page on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facebook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called “fans of Longa Vida”, or “Who have eat Longa Vida in Kid” or “People who love Longa Vida”;</a:t>
            </a:r>
            <a:endParaRPr lang="pt-P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TV commercials appealing to the familiarity of the brand;</a:t>
            </a:r>
            <a:endParaRPr lang="pt-P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of the brand in TV shows and soup operas.</a:t>
            </a:r>
            <a:endParaRPr lang="pt-P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Publicity on woman magazines for 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healh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yogurts, allying the brand to the health concept.</a:t>
            </a:r>
            <a:endParaRPr lang="pt-P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51F3A-2908-4DB7-8152-2AD64608B74C}" type="slidenum">
              <a:rPr lang="pt-PT" smtClean="0"/>
              <a:pPr/>
              <a:t>38</a:t>
            </a:fld>
            <a:endParaRPr lang="pt-P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facebook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make known the Longa Vida Brand and its products and also create a page on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facebook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called “fans of Longa Vida”, or “Who have eat Longa Vida in Kid” or “People who love Longa Vida”;</a:t>
            </a:r>
            <a:endParaRPr lang="pt-P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51F3A-2908-4DB7-8152-2AD64608B74C}" type="slidenum">
              <a:rPr lang="pt-PT" smtClean="0"/>
              <a:pPr/>
              <a:t>40</a:t>
            </a:fld>
            <a:endParaRPr lang="pt-P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TV commercials appealing to the familiarity of the brand;</a:t>
            </a:r>
            <a:endParaRPr lang="pt-P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51F3A-2908-4DB7-8152-2AD64608B74C}" type="slidenum">
              <a:rPr lang="pt-PT" smtClean="0"/>
              <a:pPr/>
              <a:t>41</a:t>
            </a:fld>
            <a:endParaRPr lang="pt-P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Exemplo da </a:t>
            </a:r>
            <a:r>
              <a:rPr lang="pt-PT" dirty="0" err="1" smtClean="0"/>
              <a:t>sumol</a:t>
            </a:r>
            <a:r>
              <a:rPr lang="pt-PT" baseline="0" dirty="0" smtClean="0"/>
              <a:t> a ser promovida nos morangos com </a:t>
            </a:r>
            <a:r>
              <a:rPr lang="pt-PT" baseline="0" smtClean="0"/>
              <a:t>açucar</a:t>
            </a:r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51F3A-2908-4DB7-8152-2AD64608B74C}" type="slidenum">
              <a:rPr lang="pt-PT" smtClean="0"/>
              <a:pPr/>
              <a:t>42</a:t>
            </a:fld>
            <a:endParaRPr lang="pt-P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Increased shelf space at the point of sale;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new packing in order to make yogurt more appealing to</a:t>
            </a:r>
            <a:b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acquisition, as well as its visualization on the linear;</a:t>
            </a:r>
            <a:endParaRPr lang="pt-P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51F3A-2908-4DB7-8152-2AD64608B74C}" type="slidenum">
              <a:rPr lang="pt-PT" smtClean="0"/>
              <a:pPr/>
              <a:t>45</a:t>
            </a:fld>
            <a:endParaRPr lang="pt-P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advantages of this action are several such as increasing sales, attracting new customers, get the advantage market over its competitors, increase customer loyalty and customer satisfaction.</a:t>
            </a:r>
            <a:endParaRPr lang="pt-P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51F3A-2908-4DB7-8152-2AD64608B74C}" type="slidenum">
              <a:rPr lang="pt-PT" smtClean="0"/>
              <a:pPr/>
              <a:t>46</a:t>
            </a:fld>
            <a:endParaRPr lang="pt-P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the promotion you must have a promoter. He or she will persuade the customer to choose our products through benefits and advantages of them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Offering a gift –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glasees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on these</a:t>
            </a:r>
            <a:b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actions is a very important element because it can influence positively customer choice</a:t>
            </a:r>
            <a:endParaRPr lang="pt-PT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pt-P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51F3A-2908-4DB7-8152-2AD64608B74C}" type="slidenum">
              <a:rPr lang="pt-PT" smtClean="0"/>
              <a:pPr/>
              <a:t>47</a:t>
            </a:fld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51F3A-2908-4DB7-8152-2AD64608B74C}" type="slidenum">
              <a:rPr lang="pt-PT" smtClean="0"/>
              <a:pPr/>
              <a:t>5</a:t>
            </a:fld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51F3A-2908-4DB7-8152-2AD64608B74C}" type="slidenum">
              <a:rPr lang="pt-PT" smtClean="0"/>
              <a:pPr/>
              <a:t>6</a:t>
            </a:fld>
            <a:endParaRPr lang="pt-P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51F3A-2908-4DB7-8152-2AD64608B74C}" type="slidenum">
              <a:rPr lang="pt-PT" smtClean="0"/>
              <a:pPr/>
              <a:t>7</a:t>
            </a:fld>
            <a:endParaRPr lang="pt-P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Soja, </a:t>
            </a:r>
            <a:r>
              <a:rPr lang="pt-PT" dirty="0" err="1" smtClean="0"/>
              <a:t>Probiotics</a:t>
            </a:r>
            <a:r>
              <a:rPr lang="pt-PT" dirty="0" smtClean="0"/>
              <a:t>, </a:t>
            </a:r>
            <a:r>
              <a:rPr lang="pt-PT" dirty="0" err="1" smtClean="0"/>
              <a:t>Fiber</a:t>
            </a:r>
            <a:r>
              <a:rPr lang="pt-PT" dirty="0" smtClean="0"/>
              <a:t>, </a:t>
            </a:r>
            <a:r>
              <a:rPr lang="pt-PT" dirty="0" err="1" smtClean="0"/>
              <a:t>Greek</a:t>
            </a:r>
            <a:r>
              <a:rPr lang="pt-PT" dirty="0" smtClean="0"/>
              <a:t>, </a:t>
            </a:r>
            <a:r>
              <a:rPr lang="pt-PT" dirty="0" err="1" smtClean="0"/>
              <a:t>Indulgence</a:t>
            </a:r>
            <a:r>
              <a:rPr lang="pt-PT" dirty="0" smtClean="0"/>
              <a:t>,</a:t>
            </a:r>
            <a:r>
              <a:rPr lang="pt-PT" baseline="0" dirty="0" smtClean="0"/>
              <a:t> </a:t>
            </a:r>
            <a:r>
              <a:rPr lang="pt-PT" baseline="0" dirty="0" err="1" smtClean="0"/>
              <a:t>Kids</a:t>
            </a:r>
            <a:r>
              <a:rPr lang="pt-PT" baseline="0" dirty="0" smtClean="0"/>
              <a:t> 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51F3A-2908-4DB7-8152-2AD64608B74C}" type="slidenum">
              <a:rPr lang="pt-PT" smtClean="0"/>
              <a:pPr/>
              <a:t>8</a:t>
            </a:fld>
            <a:endParaRPr lang="pt-P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51F3A-2908-4DB7-8152-2AD64608B74C}" type="slidenum">
              <a:rPr lang="pt-PT" smtClean="0"/>
              <a:pPr/>
              <a:t>9</a:t>
            </a:fld>
            <a:endParaRPr lang="pt-P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51F3A-2908-4DB7-8152-2AD64608B74C}" type="slidenum">
              <a:rPr lang="pt-PT" smtClean="0"/>
              <a:pPr/>
              <a:t>10</a:t>
            </a:fld>
            <a:endParaRPr lang="pt-P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Nota das </a:t>
            </a:r>
            <a:r>
              <a:rPr lang="en-US" sz="1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marcas</a:t>
            </a:r>
            <a:r>
              <a:rPr lang="en-US" sz="1200" i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1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distribuição</a:t>
            </a:r>
            <a:r>
              <a:rPr lang="en-US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distribution brands tend to be less “punished” by consumer, if doing something wrong, than known brands.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Nota </a:t>
            </a:r>
            <a:r>
              <a:rPr lang="en-US" sz="1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</a:t>
            </a:r>
            <a:r>
              <a:rPr lang="en-US" sz="1200" i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i="1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Lactogal</a:t>
            </a:r>
            <a:r>
              <a:rPr lang="en-US" sz="1200" i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Mimosa (a brand inside </a:t>
            </a:r>
            <a:r>
              <a:rPr lang="en-US" sz="1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Lagtogal</a:t>
            </a:r>
            <a:r>
              <a:rPr lang="en-US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is perceived as a quality and trustful brand.</a:t>
            </a:r>
            <a:endParaRPr lang="pt-PT" sz="1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51F3A-2908-4DB7-8152-2AD64608B74C}" type="slidenum">
              <a:rPr lang="pt-PT" smtClean="0"/>
              <a:pPr/>
              <a:t>11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4410A-6719-4559-8829-A9E36947F8AE}" type="datetimeFigureOut">
              <a:rPr lang="pt-PT" smtClean="0"/>
              <a:pPr/>
              <a:t>28-11-2010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D6AF-A125-4CF3-ABFD-E1E9688A254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4410A-6719-4559-8829-A9E36947F8AE}" type="datetimeFigureOut">
              <a:rPr lang="pt-PT" smtClean="0"/>
              <a:pPr/>
              <a:t>28-11-2010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D6AF-A125-4CF3-ABFD-E1E9688A254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4410A-6719-4559-8829-A9E36947F8AE}" type="datetimeFigureOut">
              <a:rPr lang="pt-PT" smtClean="0"/>
              <a:pPr/>
              <a:t>28-11-2010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D6AF-A125-4CF3-ABFD-E1E9688A254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4410A-6719-4559-8829-A9E36947F8AE}" type="datetimeFigureOut">
              <a:rPr lang="pt-PT" smtClean="0"/>
              <a:pPr/>
              <a:t>28-11-2010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D6AF-A125-4CF3-ABFD-E1E9688A254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4410A-6719-4559-8829-A9E36947F8AE}" type="datetimeFigureOut">
              <a:rPr lang="pt-PT" smtClean="0"/>
              <a:pPr/>
              <a:t>28-11-2010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D6AF-A125-4CF3-ABFD-E1E9688A254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4410A-6719-4559-8829-A9E36947F8AE}" type="datetimeFigureOut">
              <a:rPr lang="pt-PT" smtClean="0"/>
              <a:pPr/>
              <a:t>28-11-2010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D6AF-A125-4CF3-ABFD-E1E9688A254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4410A-6719-4559-8829-A9E36947F8AE}" type="datetimeFigureOut">
              <a:rPr lang="pt-PT" smtClean="0"/>
              <a:pPr/>
              <a:t>28-11-2010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D6AF-A125-4CF3-ABFD-E1E9688A254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4410A-6719-4559-8829-A9E36947F8AE}" type="datetimeFigureOut">
              <a:rPr lang="pt-PT" smtClean="0"/>
              <a:pPr/>
              <a:t>28-11-2010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D6AF-A125-4CF3-ABFD-E1E9688A254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4410A-6719-4559-8829-A9E36947F8AE}" type="datetimeFigureOut">
              <a:rPr lang="pt-PT" smtClean="0"/>
              <a:pPr/>
              <a:t>28-11-2010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D6AF-A125-4CF3-ABFD-E1E9688A254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4410A-6719-4559-8829-A9E36947F8AE}" type="datetimeFigureOut">
              <a:rPr lang="pt-PT" smtClean="0"/>
              <a:pPr/>
              <a:t>28-11-2010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D6AF-A125-4CF3-ABFD-E1E9688A254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4410A-6719-4559-8829-A9E36947F8AE}" type="datetimeFigureOut">
              <a:rPr lang="pt-PT" smtClean="0"/>
              <a:pPr/>
              <a:t>28-11-2010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D6AF-A125-4CF3-ABFD-E1E9688A254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4410A-6719-4559-8829-A9E36947F8AE}" type="datetimeFigureOut">
              <a:rPr lang="pt-PT" smtClean="0"/>
              <a:pPr/>
              <a:t>28-11-2010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6D6AF-A125-4CF3-ABFD-E1E9688A254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asconceloslopes.com/imgs/top_10/logo_mimosa.gif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nestle.pt/Upload/Files/Images/LongaVidaLogo.bmp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://financial-report.info/wp-content/uploads/2010/07/Danone.gif" TargetMode="External"/><Relationship Id="rId9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4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hyperlink" Target="http://www.hipersuper.pt/%202008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420888"/>
            <a:ext cx="2961110" cy="17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899592" y="5229200"/>
            <a:ext cx="770485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Ditte</a:t>
            </a:r>
            <a:r>
              <a:rPr lang="pt-P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pt-PT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Rares</a:t>
            </a:r>
            <a:r>
              <a:rPr lang="pt-P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- Filipa Geraldes –– Inês Fonseca – Marisa </a:t>
            </a:r>
            <a:r>
              <a:rPr lang="pt-P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de Oliveira </a:t>
            </a:r>
            <a:r>
              <a:rPr lang="pt-PT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–Madalena</a:t>
            </a:r>
            <a:r>
              <a:rPr lang="pt-P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pt-P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Castelo Branco – </a:t>
            </a:r>
            <a:r>
              <a:rPr lang="pt-P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Nadège</a:t>
            </a:r>
            <a:r>
              <a:rPr lang="pt-P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da Silva</a:t>
            </a:r>
          </a:p>
          <a:p>
            <a:pPr algn="ctr"/>
            <a:r>
              <a:rPr lang="pt-P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 </a:t>
            </a:r>
          </a:p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Master in Marketing Management</a:t>
            </a:r>
            <a:endParaRPr lang="pt-P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November 2010</a:t>
            </a:r>
            <a:endParaRPr lang="pt-P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pt-P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467544" y="1196752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Competition</a:t>
            </a:r>
            <a:endParaRPr lang="pt-PT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6228184" y="6562725"/>
            <a:ext cx="29158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Source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: AC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Nilsen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Yearbook 2007 to 2009</a:t>
            </a:r>
            <a:endParaRPr kumimoji="0" lang="pt-P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67544" y="2348880"/>
            <a:ext cx="8280920" cy="32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competition is quite large and it’s harder for competitors to find a competitive advantage that brings any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differenciation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Among competitors is hard to find innovation and the highest market share belongs to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Danone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brand</a:t>
            </a:r>
            <a:endParaRPr lang="pt-PT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467544" y="1196752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</a:rPr>
              <a:t>Competition</a:t>
            </a:r>
            <a:endParaRPr lang="pt-PT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0" y="1810465"/>
            <a:ext cx="914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i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Danone</a:t>
            </a:r>
            <a:endParaRPr lang="en-US" sz="2800" i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Perceived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quality and trustful brand, 33% of market 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</a:t>
            </a:r>
          </a:p>
          <a:p>
            <a:pPr lvl="0" algn="ctr"/>
            <a:endParaRPr lang="pt-PT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en-US" sz="28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Distribution brands</a:t>
            </a:r>
          </a:p>
          <a:p>
            <a:pPr lvl="0" algn="ctr"/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Perceived with less quality but with 31% of market share</a:t>
            </a:r>
          </a:p>
          <a:p>
            <a:pPr lvl="0" algn="ctr"/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t-PT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en-US" sz="28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Lagtogal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2800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brands </a:t>
            </a:r>
          </a:p>
          <a:p>
            <a:pPr lvl="0" algn="ctr"/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both separately 10% of market share </a:t>
            </a:r>
          </a:p>
          <a:p>
            <a:pPr lvl="0" algn="ctr"/>
            <a:endParaRPr lang="en-US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en-US" sz="2800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Nestlé </a:t>
            </a:r>
          </a:p>
          <a:p>
            <a:pPr lvl="0" algn="ctr"/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16% of market share</a:t>
            </a:r>
            <a:endParaRPr lang="pt-PT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467544" y="1196752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</a:rPr>
              <a:t>Consumer Behavior</a:t>
            </a:r>
            <a:endParaRPr lang="pt-PT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6228184" y="6562725"/>
            <a:ext cx="29158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Source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: AC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Nilsen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Yearbook 2007 to 2009</a:t>
            </a:r>
            <a:endParaRPr kumimoji="0" lang="pt-P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Gráfico 7"/>
          <p:cNvGraphicFramePr/>
          <p:nvPr/>
        </p:nvGraphicFramePr>
        <p:xfrm>
          <a:off x="1979712" y="2204864"/>
          <a:ext cx="540060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467544" y="1196752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Consumer Behavior</a:t>
            </a:r>
            <a:endParaRPr lang="pt-PT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39552" y="1916833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Growing importance of yoghurt in the diet of 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consumers</a:t>
            </a:r>
            <a:endParaRPr lang="pt-PT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l_fi" descr="http://www.esramada.pt/pt/alunos/alimsau/images/antiga%20%20roda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2852936"/>
            <a:ext cx="417646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Oval 2"/>
          <p:cNvSpPr>
            <a:spLocks noChangeArrowheads="1"/>
          </p:cNvSpPr>
          <p:nvPr/>
        </p:nvSpPr>
        <p:spPr bwMode="auto">
          <a:xfrm>
            <a:off x="4395589" y="2564904"/>
            <a:ext cx="1400547" cy="18002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467544" y="1196752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Consumer Behavior</a:t>
            </a:r>
            <a:endParaRPr lang="pt-PT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0" y="234888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Growing  consumers of organic 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yogurts</a:t>
            </a:r>
            <a:endParaRPr lang="pt-PT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lnSpc>
                <a:spcPct val="150000"/>
              </a:lnSpc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Increasing concern with line and health 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problems</a:t>
            </a:r>
            <a:endParaRPr lang="pt-PT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lnSpc>
                <a:spcPct val="150000"/>
              </a:lnSpc>
            </a:pPr>
            <a:endParaRPr lang="en-US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lnSpc>
                <a:spcPct val="150000"/>
              </a:lnSpc>
            </a:pP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Consumer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concerns can lead to new yogurt 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</a:t>
            </a:r>
            <a:endParaRPr lang="pt-PT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Seta para baixo 12"/>
          <p:cNvSpPr/>
          <p:nvPr/>
        </p:nvSpPr>
        <p:spPr>
          <a:xfrm>
            <a:off x="4211960" y="3645024"/>
            <a:ext cx="720080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467544" y="1196752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Consumer Behavior</a:t>
            </a:r>
            <a:endParaRPr lang="pt-PT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0" y="234888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 one segment: the eater, the drinkers, the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healthiers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pt-PT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lnSpc>
                <a:spcPct val="150000"/>
              </a:lnSpc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Consumers turned to it as an affordable treat during the recession (Ex: yogurts), so the consumption recently 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grown</a:t>
            </a:r>
            <a:endParaRPr lang="pt-PT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467544" y="1196752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Consumer Behavior</a:t>
            </a:r>
            <a:endParaRPr lang="pt-PT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PT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39552" y="2060848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 more in lunch and breakfast consumption</a:t>
            </a:r>
            <a:endParaRPr lang="pt-PT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Gráfico 8"/>
          <p:cNvGraphicFramePr/>
          <p:nvPr/>
        </p:nvGraphicFramePr>
        <p:xfrm>
          <a:off x="2195736" y="2636912"/>
          <a:ext cx="4715395" cy="3682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6695728" y="6304002"/>
            <a:ext cx="24482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Source</a:t>
            </a:r>
            <a:r>
              <a:rPr lang="en-US" sz="1200" dirty="0"/>
              <a:t>: TNS </a:t>
            </a:r>
            <a:r>
              <a:rPr lang="en-US" sz="1200" dirty="0" err="1"/>
              <a:t>Worldpanel</a:t>
            </a:r>
            <a:r>
              <a:rPr lang="en-US" sz="1200" dirty="0"/>
              <a:t> 2008</a:t>
            </a:r>
            <a:endParaRPr lang="pt-PT" sz="1200" dirty="0"/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323528" y="1412776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150000"/>
              </a:lnSpc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Prepare a Dynamic SWOT Analysis for Longa Vida</a:t>
            </a:r>
            <a:endParaRPr lang="pt-PT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475656" y="2852936"/>
          <a:ext cx="6139878" cy="3456384"/>
        </p:xfrm>
        <a:graphic>
          <a:graphicData uri="http://schemas.openxmlformats.org/drawingml/2006/table">
            <a:tbl>
              <a:tblPr/>
              <a:tblGrid>
                <a:gridCol w="2046384"/>
                <a:gridCol w="2046384"/>
                <a:gridCol w="2047110"/>
              </a:tblGrid>
              <a:tr h="10716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56" marR="29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Strengths</a:t>
                      </a:r>
                      <a:endParaRPr lang="pt-PT" sz="2400" dirty="0">
                        <a:latin typeface="Calibr"/>
                        <a:ea typeface="Calibri"/>
                        <a:cs typeface="Times New Roman"/>
                      </a:endParaRPr>
                    </a:p>
                  </a:txBody>
                  <a:tcPr marL="29956" marR="29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Weakness</a:t>
                      </a:r>
                      <a:endParaRPr lang="pt-PT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56" marR="29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39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Opportunities</a:t>
                      </a:r>
                      <a:endParaRPr lang="pt-PT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56" marR="29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pt-PT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56" marR="29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pt-PT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56" marR="29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07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Theaths</a:t>
                      </a:r>
                      <a:endParaRPr lang="pt-PT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56" marR="29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pt-PT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56" marR="29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pt-PT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56" marR="29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45" name="Picture 1" descr="C:\Program Files\Microsoft Office\MEDIA\CAGCAT10\j0293828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5157192"/>
            <a:ext cx="1094751" cy="1152128"/>
          </a:xfrm>
          <a:prstGeom prst="rect">
            <a:avLst/>
          </a:prstGeom>
          <a:noFill/>
        </p:spPr>
      </p:pic>
      <p:pic>
        <p:nvPicPr>
          <p:cNvPr id="6147" name="Picture 3" descr="C:\Program Files\Microsoft Office\MEDIA\CAGCAT10\j0293844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077072"/>
            <a:ext cx="890211" cy="936104"/>
          </a:xfrm>
          <a:prstGeom prst="rect">
            <a:avLst/>
          </a:prstGeom>
          <a:noFill/>
        </p:spPr>
      </p:pic>
      <p:pic>
        <p:nvPicPr>
          <p:cNvPr id="6149" name="Picture 5" descr="C:\Program Files\Microsoft Office\MEDIA\CAGCAT10\j03029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4077072"/>
            <a:ext cx="667755" cy="936104"/>
          </a:xfrm>
          <a:prstGeom prst="rect">
            <a:avLst/>
          </a:prstGeom>
          <a:noFill/>
        </p:spPr>
      </p:pic>
      <p:pic>
        <p:nvPicPr>
          <p:cNvPr id="10" name="Picture 3" descr="C:\Program Files\Microsoft Office\MEDIA\CAGCAT10\j0293844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5301208"/>
            <a:ext cx="890211" cy="936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467544" y="1196752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Continuação da SWOT</a:t>
            </a:r>
            <a:endParaRPr lang="pt-PT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39552" y="1916833"/>
            <a:ext cx="835292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600" b="1" dirty="0" smtClean="0">
                <a:ea typeface="Calibri"/>
                <a:cs typeface="Times New Roman"/>
              </a:rPr>
              <a:t>Strengths</a:t>
            </a:r>
            <a:endParaRPr lang="pt-PT" sz="1600" dirty="0" smtClean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600" dirty="0" smtClean="0">
                <a:ea typeface="Calibri"/>
                <a:cs typeface="Times New Roman"/>
              </a:rPr>
              <a:t>- Diversity of products</a:t>
            </a:r>
            <a:br>
              <a:rPr lang="en-US" sz="1600" dirty="0" smtClean="0">
                <a:ea typeface="Calibri"/>
                <a:cs typeface="Times New Roman"/>
              </a:rPr>
            </a:br>
            <a:r>
              <a:rPr lang="en-US" sz="1600" dirty="0" smtClean="0">
                <a:ea typeface="Calibri"/>
                <a:cs typeface="Times New Roman"/>
              </a:rPr>
              <a:t>- Quality</a:t>
            </a:r>
            <a:br>
              <a:rPr lang="en-US" sz="1600" dirty="0" smtClean="0">
                <a:ea typeface="Calibri"/>
                <a:cs typeface="Times New Roman"/>
              </a:rPr>
            </a:br>
            <a:r>
              <a:rPr lang="en-US" sz="1600" dirty="0" smtClean="0">
                <a:ea typeface="Calibri"/>
                <a:cs typeface="Times New Roman"/>
              </a:rPr>
              <a:t>- Strong targeting appropriate to various types of consumers and their needs</a:t>
            </a:r>
            <a:br>
              <a:rPr lang="en-US" sz="1600" dirty="0" smtClean="0">
                <a:ea typeface="Calibri"/>
                <a:cs typeface="Times New Roman"/>
              </a:rPr>
            </a:br>
            <a:r>
              <a:rPr lang="en-US" sz="1600" dirty="0" smtClean="0">
                <a:ea typeface="Calibri"/>
                <a:cs typeface="Times New Roman"/>
              </a:rPr>
              <a:t>- Actual and potential competitiveness of the brand</a:t>
            </a:r>
            <a:br>
              <a:rPr lang="en-US" sz="1600" dirty="0" smtClean="0">
                <a:ea typeface="Calibri"/>
                <a:cs typeface="Times New Roman"/>
              </a:rPr>
            </a:br>
            <a:r>
              <a:rPr lang="en-US" sz="1600" dirty="0" smtClean="0">
                <a:ea typeface="Calibri"/>
                <a:cs typeface="Times New Roman"/>
              </a:rPr>
              <a:t>- Innovative brand based on the consumers necessity</a:t>
            </a:r>
            <a:endParaRPr lang="pt-PT" sz="1600" dirty="0" smtClean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sz="1600" dirty="0" smtClean="0">
                <a:ea typeface="Calibri"/>
                <a:cs typeface="Times New Roman"/>
              </a:rPr>
              <a:t>Joint-venture </a:t>
            </a:r>
            <a:r>
              <a:rPr lang="en-US" sz="1600" dirty="0" smtClean="0">
                <a:ea typeface="Calibri"/>
                <a:cs typeface="Times New Roman"/>
              </a:rPr>
              <a:t>with world leading </a:t>
            </a:r>
            <a:r>
              <a:rPr lang="en-US" sz="1600" dirty="0" smtClean="0">
                <a:ea typeface="Calibri"/>
                <a:cs typeface="Times New Roman"/>
              </a:rPr>
              <a:t>brand</a:t>
            </a:r>
          </a:p>
          <a:p>
            <a:pPr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sz="1600" b="1" dirty="0" smtClean="0">
                <a:ea typeface="Calibri"/>
                <a:cs typeface="Times New Roman"/>
              </a:rPr>
              <a:t>Weakness</a:t>
            </a:r>
            <a:endParaRPr lang="pt-PT" sz="1600" dirty="0" smtClean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600" dirty="0" smtClean="0">
                <a:ea typeface="Calibri"/>
                <a:cs typeface="Times New Roman"/>
              </a:rPr>
              <a:t>- Prices medium/high </a:t>
            </a:r>
            <a:br>
              <a:rPr lang="en-US" sz="1600" dirty="0" smtClean="0">
                <a:ea typeface="Calibri"/>
                <a:cs typeface="Times New Roman"/>
              </a:rPr>
            </a:br>
            <a:r>
              <a:rPr lang="en-US" sz="1600" dirty="0" smtClean="0">
                <a:ea typeface="Calibri"/>
                <a:cs typeface="Times New Roman"/>
              </a:rPr>
              <a:t>- Difficult to differentiate products that can be easily replaced by other brands</a:t>
            </a:r>
            <a:endParaRPr lang="pt-PT" sz="1600" dirty="0" smtClean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600" dirty="0" smtClean="0">
                <a:ea typeface="Calibri"/>
                <a:cs typeface="Times New Roman"/>
              </a:rPr>
              <a:t>- Negative growth rate</a:t>
            </a:r>
            <a:endParaRPr lang="pt-PT" sz="1600" dirty="0" smtClean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600" dirty="0" smtClean="0">
                <a:ea typeface="Calibri"/>
                <a:cs typeface="Times New Roman"/>
              </a:rPr>
              <a:t>- Don´t have a light, organic and/or pro-biotic line</a:t>
            </a:r>
            <a:endParaRPr lang="pt-PT" sz="1600" dirty="0" smtClean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600" dirty="0" smtClean="0">
                <a:ea typeface="Calibri"/>
                <a:cs typeface="Times New Roman"/>
              </a:rPr>
              <a:t>- Weak media divulgation</a:t>
            </a:r>
            <a:endParaRPr lang="pt-PT" sz="1600" dirty="0" smtClean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pt-PT" sz="1600" dirty="0" smtClean="0">
              <a:ea typeface="Calibri"/>
              <a:cs typeface="Times New Roman"/>
            </a:endParaRPr>
          </a:p>
          <a:p>
            <a:pPr lvl="0"/>
            <a:endParaRPr lang="pt-PT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36145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1800" b="1" dirty="0" smtClean="0">
                <a:ea typeface="Calibri"/>
                <a:cs typeface="Times New Roman"/>
              </a:rPr>
              <a:t>Opportunities</a:t>
            </a:r>
            <a:endParaRPr lang="pt-PT" sz="1800" dirty="0" smtClean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800" dirty="0" smtClean="0">
                <a:ea typeface="Calibri"/>
                <a:cs typeface="Times New Roman"/>
              </a:rPr>
              <a:t>New </a:t>
            </a:r>
            <a:r>
              <a:rPr lang="en-US" sz="1800" dirty="0" smtClean="0">
                <a:ea typeface="Calibri"/>
                <a:cs typeface="Times New Roman"/>
              </a:rPr>
              <a:t>insights into lifestyles and concerns about </a:t>
            </a:r>
            <a:r>
              <a:rPr lang="en-US" sz="1800" dirty="0" smtClean="0">
                <a:ea typeface="Calibri"/>
                <a:cs typeface="Times New Roman"/>
              </a:rPr>
              <a:t>food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800" dirty="0" smtClean="0">
                <a:ea typeface="Calibri"/>
                <a:cs typeface="Times New Roman"/>
              </a:rPr>
              <a:t>It </a:t>
            </a:r>
            <a:r>
              <a:rPr lang="en-US" sz="1800" dirty="0" smtClean="0">
                <a:ea typeface="Calibri"/>
                <a:cs typeface="Times New Roman"/>
              </a:rPr>
              <a:t>is directed at the entire age </a:t>
            </a:r>
            <a:r>
              <a:rPr lang="en-US" sz="1800" dirty="0" smtClean="0">
                <a:ea typeface="Calibri"/>
                <a:cs typeface="Times New Roman"/>
              </a:rPr>
              <a:t>structure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800" dirty="0" smtClean="0">
                <a:ea typeface="Calibri"/>
                <a:cs typeface="Times New Roman"/>
              </a:rPr>
              <a:t>It's </a:t>
            </a:r>
            <a:r>
              <a:rPr lang="en-US" sz="1800" dirty="0" smtClean="0">
                <a:ea typeface="Calibri"/>
                <a:cs typeface="Times New Roman"/>
              </a:rPr>
              <a:t>a brand with tradition and cultural value in the </a:t>
            </a:r>
            <a:r>
              <a:rPr lang="en-US" sz="1800" dirty="0" smtClean="0">
                <a:ea typeface="Calibri"/>
                <a:cs typeface="Times New Roman"/>
              </a:rPr>
              <a:t>country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800" dirty="0" smtClean="0">
                <a:ea typeface="Calibri"/>
                <a:cs typeface="Times New Roman"/>
              </a:rPr>
              <a:t>Market </a:t>
            </a:r>
            <a:r>
              <a:rPr lang="en-US" sz="1800" dirty="0" smtClean="0">
                <a:ea typeface="Calibri"/>
                <a:cs typeface="Times New Roman"/>
              </a:rPr>
              <a:t>expansion in the </a:t>
            </a:r>
            <a:r>
              <a:rPr lang="en-US" sz="1800" dirty="0" smtClean="0">
                <a:ea typeface="Calibri"/>
                <a:cs typeface="Times New Roman"/>
              </a:rPr>
              <a:t>dairy</a:t>
            </a:r>
            <a:endParaRPr lang="pt-PT" sz="1800" dirty="0" smtClean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800" dirty="0" smtClean="0">
                <a:ea typeface="Calibri"/>
                <a:cs typeface="Times New Roman"/>
              </a:rPr>
              <a:t>New </a:t>
            </a:r>
            <a:r>
              <a:rPr lang="en-US" sz="1800" dirty="0" smtClean="0">
                <a:ea typeface="Calibri"/>
                <a:cs typeface="Times New Roman"/>
              </a:rPr>
              <a:t>communication </a:t>
            </a:r>
            <a:r>
              <a:rPr lang="en-US" sz="1800" dirty="0" smtClean="0">
                <a:ea typeface="Calibri"/>
                <a:cs typeface="Times New Roman"/>
              </a:rPr>
              <a:t>trends</a:t>
            </a:r>
          </a:p>
          <a:p>
            <a:pPr>
              <a:lnSpc>
                <a:spcPct val="150000"/>
              </a:lnSpc>
              <a:buNone/>
            </a:pPr>
            <a:r>
              <a:rPr lang="en-US" sz="1800" b="1" dirty="0" err="1" smtClean="0">
                <a:ea typeface="Calibri"/>
                <a:cs typeface="Times New Roman"/>
              </a:rPr>
              <a:t>Threaths</a:t>
            </a:r>
            <a:endParaRPr lang="pt-PT" sz="1800" dirty="0" smtClean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buNone/>
            </a:pPr>
            <a:r>
              <a:rPr lang="en-US" sz="1800" dirty="0" smtClean="0">
                <a:ea typeface="Calibri"/>
                <a:cs typeface="Times New Roman"/>
              </a:rPr>
              <a:t>- Increase of competition with distribution brands</a:t>
            </a:r>
            <a:endParaRPr lang="pt-PT" sz="1800" dirty="0" smtClean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buNone/>
            </a:pPr>
            <a:r>
              <a:rPr lang="en-US" sz="1800" dirty="0" smtClean="0">
                <a:ea typeface="Calibri"/>
                <a:cs typeface="Times New Roman"/>
              </a:rPr>
              <a:t>- Supremacy of </a:t>
            </a:r>
            <a:r>
              <a:rPr lang="en-US" sz="1800" dirty="0" err="1" smtClean="0">
                <a:ea typeface="Calibri"/>
                <a:cs typeface="Times New Roman"/>
              </a:rPr>
              <a:t>Danone</a:t>
            </a:r>
            <a:r>
              <a:rPr lang="en-US" sz="1800" dirty="0" smtClean="0">
                <a:ea typeface="Calibri"/>
                <a:cs typeface="Times New Roman"/>
              </a:rPr>
              <a:t>, leader of the market </a:t>
            </a:r>
            <a:endParaRPr lang="en-US" sz="1800" dirty="0" smtClean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buNone/>
            </a:pPr>
            <a:r>
              <a:rPr lang="en-US" sz="1800" dirty="0" smtClean="0">
                <a:ea typeface="Calibri"/>
                <a:cs typeface="Times New Roman"/>
              </a:rPr>
              <a:t>- </a:t>
            </a:r>
            <a:r>
              <a:rPr lang="en-US" sz="1800" dirty="0" smtClean="0">
                <a:ea typeface="Calibri"/>
                <a:cs typeface="Times New Roman"/>
              </a:rPr>
              <a:t>Economic crises in Portugal</a:t>
            </a:r>
            <a:endParaRPr lang="pt-PT" sz="1800" dirty="0" smtClean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buNone/>
            </a:pPr>
            <a:r>
              <a:rPr lang="en-US" sz="1800" dirty="0" smtClean="0">
                <a:ea typeface="Calibri"/>
                <a:cs typeface="Times New Roman"/>
              </a:rPr>
              <a:t>- Market saturation</a:t>
            </a:r>
            <a:endParaRPr lang="pt-PT" sz="1800" dirty="0" smtClean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pt-PT" sz="800" dirty="0" smtClean="0">
              <a:ea typeface="Calibri"/>
              <a:cs typeface="Times New Roman"/>
            </a:endParaRPr>
          </a:p>
          <a:p>
            <a:endParaRPr lang="pt-P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pt-PT" dirty="0" err="1" smtClean="0"/>
              <a:t>Part</a:t>
            </a:r>
            <a:r>
              <a:rPr lang="pt-PT" dirty="0" smtClean="0"/>
              <a:t> 1 – 8 </a:t>
            </a:r>
            <a:r>
              <a:rPr lang="pt-PT" dirty="0" err="1" smtClean="0"/>
              <a:t>Values</a:t>
            </a:r>
            <a:endParaRPr lang="pt-PT" dirty="0"/>
          </a:p>
        </p:txBody>
      </p:sp>
      <p:pic>
        <p:nvPicPr>
          <p:cNvPr id="4" name="Imag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539552" y="476672"/>
          <a:ext cx="8064896" cy="6172200"/>
        </p:xfrm>
        <a:graphic>
          <a:graphicData uri="http://schemas.openxmlformats.org/drawingml/2006/table">
            <a:tbl>
              <a:tblPr/>
              <a:tblGrid>
                <a:gridCol w="4031733"/>
                <a:gridCol w="4033163"/>
              </a:tblGrid>
              <a:tr h="360040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Communicate traditional values to Portuguese families, appealing to feelings.</a:t>
                      </a:r>
                      <a:endParaRPr lang="pt-PT" sz="18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Longa Vida (taking advantage of strong targeting appropriation) create “prevent- osteoporoses yogurts” for aged consumers. </a:t>
                      </a:r>
                      <a:endParaRPr lang="pt-PT" sz="18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And develop, for </a:t>
                      </a:r>
                      <a:r>
                        <a:rPr lang="en-US" sz="1800" dirty="0" err="1">
                          <a:latin typeface="+mn-lt"/>
                          <a:ea typeface="Calibri"/>
                          <a:cs typeface="Times New Roman"/>
                        </a:rPr>
                        <a:t>heatlh</a:t>
                      </a: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 division, a </a:t>
                      </a:r>
                      <a:r>
                        <a:rPr lang="en-US" sz="1800" dirty="0" err="1">
                          <a:latin typeface="+mn-lt"/>
                          <a:ea typeface="Calibri"/>
                          <a:cs typeface="Times New Roman"/>
                        </a:rPr>
                        <a:t>yorgurt</a:t>
                      </a: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 for active </a:t>
                      </a:r>
                      <a:r>
                        <a:rPr lang="en-US" sz="1800" dirty="0" err="1">
                          <a:latin typeface="+mn-lt"/>
                          <a:ea typeface="Calibri"/>
                          <a:cs typeface="Times New Roman"/>
                        </a:rPr>
                        <a:t>peole</a:t>
                      </a: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 (energizer)</a:t>
                      </a:r>
                      <a:endParaRPr lang="pt-PT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956" marR="29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Develop new refrigerated yogurt targeted for consumer of organic yogurts.</a:t>
                      </a:r>
                      <a:endParaRPr lang="pt-PT" sz="18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Use insights into lifestyles to differentiate products.</a:t>
                      </a:r>
                      <a:endParaRPr lang="pt-PT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956" marR="29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827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>
                          <a:latin typeface="+mn-lt"/>
                          <a:ea typeface="Calibri"/>
                          <a:cs typeface="Times New Roman"/>
                        </a:rPr>
                        <a:t>Invest on I&amp;D (always been innovative brand) to gain competitive advantage in a very competitive market.</a:t>
                      </a:r>
                      <a:endParaRPr lang="pt-PT" sz="180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>
                          <a:latin typeface="+mn-lt"/>
                          <a:ea typeface="Calibri"/>
                          <a:cs typeface="Times New Roman"/>
                        </a:rPr>
                        <a:t>Use the economic crises as an opportunity to sell more yogurts as affordable treats.</a:t>
                      </a:r>
                      <a:endParaRPr lang="pt-PT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956" marR="29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Cut on costs, to achieve lower prices. </a:t>
                      </a:r>
                      <a:endParaRPr lang="pt-PT" sz="18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Advertise using new trends to gain notoriety: </a:t>
                      </a:r>
                      <a:r>
                        <a:rPr lang="en-US" sz="1800" dirty="0" err="1">
                          <a:latin typeface="+mn-lt"/>
                          <a:ea typeface="Calibri"/>
                          <a:cs typeface="Times New Roman"/>
                        </a:rPr>
                        <a:t>Facebook</a:t>
                      </a: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, blogs, </a:t>
                      </a:r>
                      <a:r>
                        <a:rPr lang="en-US" sz="1800" dirty="0" err="1">
                          <a:latin typeface="+mn-lt"/>
                          <a:ea typeface="Calibri"/>
                          <a:cs typeface="Times New Roman"/>
                        </a:rPr>
                        <a:t>youtube</a:t>
                      </a: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…</a:t>
                      </a:r>
                      <a:endParaRPr lang="pt-PT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956" marR="29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0" y="332656"/>
            <a:ext cx="3235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OPPORTUNITIES</a:t>
            </a:r>
            <a:endParaRPr lang="pt-PT" dirty="0"/>
          </a:p>
        </p:txBody>
      </p:sp>
      <p:sp>
        <p:nvSpPr>
          <p:cNvPr id="6" name="CaixaDeTexto 5"/>
          <p:cNvSpPr txBox="1"/>
          <p:nvPr/>
        </p:nvSpPr>
        <p:spPr>
          <a:xfrm>
            <a:off x="611560" y="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STRENGHTS</a:t>
            </a:r>
            <a:endParaRPr lang="pt-PT" dirty="0"/>
          </a:p>
        </p:txBody>
      </p:sp>
      <p:sp>
        <p:nvSpPr>
          <p:cNvPr id="7" name="CaixaDeTexto 6"/>
          <p:cNvSpPr txBox="1"/>
          <p:nvPr/>
        </p:nvSpPr>
        <p:spPr>
          <a:xfrm>
            <a:off x="4788024" y="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WEAKNESSES</a:t>
            </a:r>
            <a:endParaRPr lang="pt-PT" dirty="0"/>
          </a:p>
        </p:txBody>
      </p:sp>
      <p:sp>
        <p:nvSpPr>
          <p:cNvPr id="8" name="CaixaDeTexto 7"/>
          <p:cNvSpPr txBox="1"/>
          <p:nvPr/>
        </p:nvSpPr>
        <p:spPr>
          <a:xfrm>
            <a:off x="0" y="4365104"/>
            <a:ext cx="3955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THREATS</a:t>
            </a:r>
            <a:endParaRPr lang="pt-PT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323528" y="1412776"/>
            <a:ext cx="8496944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lnSpc>
                <a:spcPct val="150000"/>
              </a:lnSpc>
            </a:pP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Define the brand positioning </a:t>
            </a:r>
            <a:endParaRPr lang="pt-PT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9" name="Image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2924944"/>
            <a:ext cx="381642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0" y="1348800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Longa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Vida benefits 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the good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reputation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that yoghurt has managed to establish in the past decades. </a:t>
            </a:r>
            <a:endParaRPr lang="en-US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 been able to eliminate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food-scares 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past years more successfully than many other dairy-based foods with their healthy positioning and multipacks. </a:t>
            </a:r>
            <a:endParaRPr lang="en-US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this is making them a convenient option for adults’ and children’s snacks and packed lunches. So Longa Vida is a brand that provides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healthy foods 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consequently favoring the welfare, and hence the benefit of a balanced diet for the whole family.</a:t>
            </a:r>
            <a:endParaRPr lang="pt-PT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endParaRPr lang="pt-PT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251520" y="2132856"/>
            <a:ext cx="86409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Additionally, Longa Vida has the advantage of being a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trusted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well-known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brand in the yoghurt industry with emotional values attached to 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it, because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a long and respected history. Therefore, Longa Vida is often associated only with the classic yogurt glasses, which were the first yogurts sold by the brand. </a:t>
            </a:r>
            <a:endParaRPr lang="pt-PT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endParaRPr lang="pt-PT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323528" y="1412776"/>
            <a:ext cx="8496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/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 a perceptual map for Longa Vida using the price and quality characteristics comparing with the following brands: </a:t>
            </a:r>
            <a:endParaRPr lang="en-US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just">
              <a:lnSpc>
                <a:spcPct val="150000"/>
              </a:lnSpc>
            </a:pP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ctr">
              <a:lnSpc>
                <a:spcPct val="150000"/>
              </a:lnSpc>
            </a:pP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Danone</a:t>
            </a:r>
            <a:endParaRPr lang="en-US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ctr">
              <a:lnSpc>
                <a:spcPct val="150000"/>
              </a:lnSpc>
            </a:pP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Mimosa</a:t>
            </a:r>
          </a:p>
          <a:p>
            <a:pPr marL="514350" indent="-514350" algn="ctr">
              <a:lnSpc>
                <a:spcPct val="150000"/>
              </a:lnSpc>
            </a:pP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Distribution brands</a:t>
            </a:r>
            <a:endParaRPr lang="pt-PT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exão recta unidireccional 6"/>
          <p:cNvCxnSpPr/>
          <p:nvPr/>
        </p:nvCxnSpPr>
        <p:spPr>
          <a:xfrm rot="5400000">
            <a:off x="2554982" y="3860254"/>
            <a:ext cx="4176464" cy="15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xão recta unidireccional 7"/>
          <p:cNvCxnSpPr/>
          <p:nvPr/>
        </p:nvCxnSpPr>
        <p:spPr>
          <a:xfrm>
            <a:off x="2123728" y="3789040"/>
            <a:ext cx="4832126" cy="917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6660232" y="357301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Price</a:t>
            </a:r>
            <a:endParaRPr lang="pt-PT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635896" y="1340768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Quality</a:t>
            </a:r>
            <a:endParaRPr lang="pt-PT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Imagem 12" descr="See full size image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5" y="2708920"/>
            <a:ext cx="648072" cy="458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m 13" descr="See full size image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19750" y="2924944"/>
            <a:ext cx="624458" cy="467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m 14" descr="See full size image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1920" y="2996952"/>
            <a:ext cx="648072" cy="39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3203848" y="3789040"/>
            <a:ext cx="848295" cy="648072"/>
          </a:xfrm>
          <a:prstGeom prst="rect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PT" sz="9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Distribution</a:t>
            </a:r>
            <a:r>
              <a:rPr kumimoji="0" lang="pt-PT" sz="9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pt-PT" sz="9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brands</a:t>
            </a: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pt-PT" dirty="0" smtClean="0"/>
              <a:t>Parte 2 – 2 </a:t>
            </a:r>
            <a:r>
              <a:rPr lang="pt-PT" dirty="0" err="1" smtClean="0"/>
              <a:t>Values</a:t>
            </a:r>
            <a:endParaRPr lang="pt-PT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852936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relevance of the distribution brands and the impact of them in the market</a:t>
            </a:r>
            <a:endParaRPr lang="pt-PT" sz="4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t-PT" dirty="0" smtClean="0"/>
              <a:t/>
            </a:r>
            <a:br>
              <a:rPr lang="pt-PT" dirty="0" smtClean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In </a:t>
            </a:r>
            <a:r>
              <a:rPr lang="en-US" dirty="0" smtClean="0"/>
              <a:t>a market with not much differentiation consumers prefer to spend less;</a:t>
            </a:r>
            <a:endParaRPr lang="pt-PT" dirty="0" smtClean="0"/>
          </a:p>
          <a:p>
            <a:pPr lvl="0"/>
            <a:r>
              <a:rPr lang="en-US" dirty="0" smtClean="0"/>
              <a:t>Economic downturn we are experiencing today is reflected in consumers' purchasing choices  for cheaper products;</a:t>
            </a:r>
            <a:endParaRPr lang="pt-PT" dirty="0" smtClean="0"/>
          </a:p>
          <a:p>
            <a:pPr lvl="0"/>
            <a:r>
              <a:rPr lang="en-US" dirty="0" smtClean="0"/>
              <a:t>Increased consumption of distribution brands - came to be seen as a good alternative to major brands in the market - they do the same at lower prices;</a:t>
            </a:r>
            <a:endParaRPr lang="pt-PT" dirty="0" smtClean="0"/>
          </a:p>
          <a:p>
            <a:pPr lvl="0"/>
            <a:r>
              <a:rPr lang="en-US" dirty="0" smtClean="0"/>
              <a:t>The increasing importance of distribution brands has made the big market players would have to reduce prices to remain competitive;</a:t>
            </a:r>
            <a:endParaRPr lang="pt-PT" dirty="0" smtClean="0"/>
          </a:p>
          <a:p>
            <a:pPr lvl="0"/>
            <a:r>
              <a:rPr lang="en-US" dirty="0" smtClean="0"/>
              <a:t>Direct competitors need to launch products that add value and meet more specific needs in today’s market.</a:t>
            </a:r>
            <a:endParaRPr lang="pt-PT" dirty="0" smtClean="0"/>
          </a:p>
          <a:p>
            <a:endParaRPr lang="pt-PT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Comment the price strategy of Longa Vida, considering their direct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competitors</a:t>
            </a:r>
            <a:endParaRPr lang="pt-P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323528" y="1700808"/>
            <a:ext cx="8496944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</a:rPr>
              <a:t>Develop a situational analysis, taking into account its main features</a:t>
            </a:r>
          </a:p>
          <a:p>
            <a:pPr marL="514350" indent="-514350" algn="just">
              <a:lnSpc>
                <a:spcPct val="150000"/>
              </a:lnSpc>
            </a:pPr>
            <a:endParaRPr lang="en-US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/>
            </a:endParaRPr>
          </a:p>
          <a:p>
            <a:pPr marL="514350" indent="-514350" algn="ctr">
              <a:lnSpc>
                <a:spcPct val="150000"/>
              </a:lnSpc>
            </a:pP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Market</a:t>
            </a:r>
          </a:p>
          <a:p>
            <a:pPr marL="514350" indent="-514350" algn="ctr">
              <a:lnSpc>
                <a:spcPct val="150000"/>
              </a:lnSpc>
            </a:pP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Competition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514350" indent="-514350" algn="ctr">
              <a:lnSpc>
                <a:spcPct val="150000"/>
              </a:lnSpc>
            </a:pP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Consumer</a:t>
            </a:r>
            <a:endParaRPr lang="pt-PT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Longa Vida prices are higher than its main competitors, but the brand strategy does not justify the higher price;</a:t>
            </a:r>
            <a:endParaRPr lang="pt-PT" dirty="0" smtClean="0"/>
          </a:p>
          <a:p>
            <a:pPr lvl="0"/>
            <a:r>
              <a:rPr lang="en-US" dirty="0" smtClean="0"/>
              <a:t>Because company strategy does not differentiate the product from the competitors, the higher prices are not acceptable in the consumer’s mind;</a:t>
            </a:r>
            <a:endParaRPr lang="pt-PT" dirty="0" smtClean="0"/>
          </a:p>
          <a:p>
            <a:pPr lvl="0"/>
            <a:r>
              <a:rPr lang="en-US" dirty="0" smtClean="0"/>
              <a:t>Higher prices could explain low market share when comparing to competitors (in recession consumers look for lower prices);</a:t>
            </a:r>
            <a:endParaRPr lang="pt-PT" dirty="0" smtClean="0"/>
          </a:p>
          <a:p>
            <a:pPr lvl="0"/>
            <a:r>
              <a:rPr lang="en-US" dirty="0" smtClean="0"/>
              <a:t>Main competitors: </a:t>
            </a:r>
            <a:r>
              <a:rPr lang="en-US" dirty="0" err="1" smtClean="0"/>
              <a:t>Danone</a:t>
            </a:r>
            <a:r>
              <a:rPr lang="en-US" dirty="0" smtClean="0"/>
              <a:t> and Mimosa, have a stronger communication strategy and more notoriety in the consumer’s mind which gives the brands more profits and the ability to practice lower price strategies.</a:t>
            </a:r>
            <a:endParaRPr lang="pt-PT" dirty="0" smtClean="0"/>
          </a:p>
          <a:p>
            <a:endParaRPr lang="pt-PT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pt-PT" dirty="0" err="1" smtClean="0"/>
              <a:t>Part</a:t>
            </a:r>
            <a:r>
              <a:rPr lang="pt-PT" dirty="0" smtClean="0"/>
              <a:t> 3 – 10 </a:t>
            </a:r>
            <a:r>
              <a:rPr lang="pt-PT" dirty="0" err="1" smtClean="0"/>
              <a:t>V</a:t>
            </a:r>
            <a:r>
              <a:rPr lang="pt-PT" dirty="0" err="1" smtClean="0"/>
              <a:t>alues</a:t>
            </a:r>
            <a:endParaRPr lang="pt-PT" dirty="0"/>
          </a:p>
        </p:txBody>
      </p:sp>
      <p:pic>
        <p:nvPicPr>
          <p:cNvPr id="4" name="Imag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212976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Which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variable of the marketing-mix that you think is more important for the success of the Longa Vida brand? 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en-US" b="1" dirty="0" smtClean="0"/>
              <a:t> </a:t>
            </a:r>
            <a:r>
              <a:rPr lang="pt-PT" dirty="0" smtClean="0"/>
              <a:t/>
            </a:r>
            <a:br>
              <a:rPr lang="pt-PT" dirty="0" smtClean="0"/>
            </a:br>
            <a:endParaRPr lang="pt-PT" dirty="0"/>
          </a:p>
        </p:txBody>
      </p:sp>
      <p:pic>
        <p:nvPicPr>
          <p:cNvPr id="74754" name="Picture 2" descr="http://t2.gstatic.com/images?q=tbn:ANd9GcSf4dqRakJzlyD-eDrGYS1eS8bu5JYMy6eOqzCIgQPvmkFDc1Q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653136"/>
            <a:ext cx="2800350" cy="1638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sz="3400" dirty="0" smtClean="0"/>
              <a:t>The </a:t>
            </a:r>
            <a:r>
              <a:rPr lang="en-US" sz="3400" dirty="0" smtClean="0"/>
              <a:t>communication of the brand;</a:t>
            </a:r>
            <a:endParaRPr lang="pt-PT" sz="3400" dirty="0" smtClean="0"/>
          </a:p>
          <a:p>
            <a:pPr lvl="0"/>
            <a:r>
              <a:rPr lang="en-US" sz="3400" dirty="0" smtClean="0"/>
              <a:t>As it is said in the case study, in yogurt market it is very hard to differentiate a brand from the competitors and gain competitive advantage (a brand can do something really innovative but after a while all the other brands will imitate it), but there is one important factor that can differentiate Longa Vida brand from its main competitors, that is: notoriety.</a:t>
            </a:r>
            <a:endParaRPr lang="pt-PT" sz="3400" dirty="0" smtClean="0"/>
          </a:p>
          <a:p>
            <a:pPr lvl="0"/>
            <a:r>
              <a:rPr lang="en-US" sz="3400" dirty="0" err="1" smtClean="0"/>
              <a:t>Notority</a:t>
            </a:r>
            <a:r>
              <a:rPr lang="en-US" sz="3400" dirty="0" smtClean="0"/>
              <a:t> can be achieved with great communication efforts;</a:t>
            </a:r>
            <a:endParaRPr lang="pt-PT" sz="3400" dirty="0" smtClean="0"/>
          </a:p>
          <a:p>
            <a:pPr lvl="0"/>
            <a:r>
              <a:rPr lang="en-US" sz="3400" dirty="0" smtClean="0"/>
              <a:t>In fact, consumers in this market have so many products that will satisfy their needs, that is almost indifferent to choose a brand over another. So, the purchasing decision will be determined by “which brand communicates better with them”.</a:t>
            </a:r>
            <a:endParaRPr lang="pt-PT" sz="3400" dirty="0" smtClean="0"/>
          </a:p>
          <a:p>
            <a:endParaRPr lang="pt-PT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Proposal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a Great distribution brand to produce yogurts under the Longa Vida brand name. Which are the advantages and disadvantages of accepting the proposal?</a:t>
            </a:r>
            <a:r>
              <a:rPr lang="pt-PT" dirty="0" smtClean="0"/>
              <a:t/>
            </a:r>
            <a:br>
              <a:rPr lang="pt-PT" dirty="0" smtClean="0"/>
            </a:br>
            <a:endParaRPr lang="pt-PT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PT" b="1" u="sng" dirty="0" err="1" smtClean="0"/>
              <a:t>Advantages</a:t>
            </a:r>
            <a:r>
              <a:rPr lang="pt-PT" b="1" u="sng" dirty="0" smtClean="0"/>
              <a:t>:</a:t>
            </a:r>
            <a:r>
              <a:rPr lang="pt-PT" b="1" dirty="0" smtClean="0"/>
              <a:t> </a:t>
            </a:r>
            <a:endParaRPr lang="pt-PT" dirty="0" smtClean="0"/>
          </a:p>
          <a:p>
            <a:pPr lvl="0"/>
            <a:r>
              <a:rPr lang="en-US" dirty="0" smtClean="0"/>
              <a:t>Higher profits in a short period of time;</a:t>
            </a:r>
            <a:endParaRPr lang="pt-PT" dirty="0" smtClean="0"/>
          </a:p>
          <a:p>
            <a:pPr lvl="0"/>
            <a:r>
              <a:rPr lang="en-US" dirty="0" smtClean="0"/>
              <a:t>Consumption of distribution brand increasing;</a:t>
            </a:r>
            <a:endParaRPr lang="pt-PT" dirty="0" smtClean="0"/>
          </a:p>
          <a:p>
            <a:pPr lvl="0"/>
            <a:r>
              <a:rPr lang="pt-PT" dirty="0" err="1" smtClean="0"/>
              <a:t>Greater</a:t>
            </a:r>
            <a:r>
              <a:rPr lang="pt-PT" dirty="0" smtClean="0"/>
              <a:t> </a:t>
            </a:r>
            <a:r>
              <a:rPr lang="pt-PT" dirty="0" err="1" smtClean="0"/>
              <a:t>negotiation</a:t>
            </a:r>
            <a:r>
              <a:rPr lang="pt-PT" dirty="0" smtClean="0"/>
              <a:t> </a:t>
            </a:r>
            <a:r>
              <a:rPr lang="pt-PT" dirty="0" err="1" smtClean="0"/>
              <a:t>power</a:t>
            </a:r>
            <a:r>
              <a:rPr lang="pt-PT" dirty="0" smtClean="0"/>
              <a:t>;</a:t>
            </a:r>
          </a:p>
          <a:p>
            <a:pPr lvl="0"/>
            <a:r>
              <a:rPr lang="en-US" dirty="0" smtClean="0"/>
              <a:t>Distribution costs reduced in other products</a:t>
            </a:r>
            <a:endParaRPr lang="pt-PT" dirty="0" smtClean="0"/>
          </a:p>
          <a:p>
            <a:endParaRPr lang="pt-PT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PT" b="1" u="sng" dirty="0" smtClean="0"/>
              <a:t>Desvantagens: </a:t>
            </a:r>
            <a:endParaRPr lang="pt-PT" dirty="0" smtClean="0"/>
          </a:p>
          <a:p>
            <a:pPr lvl="0"/>
            <a:r>
              <a:rPr lang="en-US" dirty="0" smtClean="0"/>
              <a:t>Consumer will associate the quality of distribution brand yogurts to the Longa Vida brand yogurts;</a:t>
            </a:r>
            <a:endParaRPr lang="pt-PT" dirty="0" smtClean="0"/>
          </a:p>
          <a:p>
            <a:pPr lvl="0"/>
            <a:r>
              <a:rPr lang="pt-PT" dirty="0" err="1" smtClean="0"/>
              <a:t>Mobilization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some </a:t>
            </a:r>
            <a:r>
              <a:rPr lang="pt-PT" dirty="0" err="1" smtClean="0"/>
              <a:t>resources</a:t>
            </a:r>
            <a:r>
              <a:rPr lang="pt-PT" dirty="0" smtClean="0"/>
              <a:t>; </a:t>
            </a:r>
          </a:p>
          <a:p>
            <a:pPr lvl="0"/>
            <a:r>
              <a:rPr lang="en-US" dirty="0" smtClean="0"/>
              <a:t>Consumption of distribution yogurts instead of Longa Vida, due to differences in price;</a:t>
            </a:r>
            <a:endParaRPr lang="pt-PT" dirty="0" smtClean="0"/>
          </a:p>
          <a:p>
            <a:pPr lvl="0"/>
            <a:r>
              <a:rPr lang="en-US" dirty="0" smtClean="0"/>
              <a:t>Possible damage of brand image.</a:t>
            </a:r>
            <a:endParaRPr lang="pt-PT" dirty="0" smtClean="0"/>
          </a:p>
          <a:p>
            <a:endParaRPr lang="pt-PT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323528" y="1412776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/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actions to implement at level of communication and placement? </a:t>
            </a:r>
          </a:p>
        </p:txBody>
      </p:sp>
      <p:pic>
        <p:nvPicPr>
          <p:cNvPr id="2050" name="Picture 2" descr="http://3.bp.blogspot.com/_4gcEApdj2Lk/TEJDhLjKdbI/AAAAAAAAARs/rC7bdipiuT8/s200/meios_de_comunicaca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780928"/>
            <a:ext cx="3235052" cy="32680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/>
          <a:lstStyle/>
          <a:p>
            <a:r>
              <a:rPr lang="pt-P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Above</a:t>
            </a:r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</a:t>
            </a:r>
            <a:endParaRPr lang="pt-P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Imag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467544" y="1196752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</a:rPr>
              <a:t>Market</a:t>
            </a:r>
            <a:endParaRPr lang="pt-PT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67544" y="1772816"/>
            <a:ext cx="8136904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Expansion in the dairy products market: </a:t>
            </a:r>
            <a:endParaRPr lang="en-US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Sales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dairy products increase </a:t>
            </a:r>
            <a:endParaRPr lang="en-US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Gráfico 7"/>
          <p:cNvGraphicFramePr/>
          <p:nvPr/>
        </p:nvGraphicFramePr>
        <p:xfrm>
          <a:off x="1835696" y="3140968"/>
          <a:ext cx="4903440" cy="3717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6228184" y="6562725"/>
            <a:ext cx="29158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Source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: AC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Nilsen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Yearbook 2007 to 2009</a:t>
            </a:r>
            <a:endParaRPr kumimoji="0" lang="pt-P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2843808" y="5805264"/>
            <a:ext cx="76200" cy="219075"/>
            <a:chOff x="3345" y="8865"/>
            <a:chExt cx="120" cy="450"/>
          </a:xfrm>
        </p:grpSpPr>
        <p:cxnSp>
          <p:nvCxnSpPr>
            <p:cNvPr id="1028" name="AutoShape 4"/>
            <p:cNvCxnSpPr>
              <a:cxnSpLocks noChangeShapeType="1"/>
            </p:cNvCxnSpPr>
            <p:nvPr/>
          </p:nvCxnSpPr>
          <p:spPr bwMode="auto">
            <a:xfrm flipH="1" flipV="1">
              <a:off x="3345" y="9210"/>
              <a:ext cx="105" cy="1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29" name="AutoShape 5"/>
            <p:cNvCxnSpPr>
              <a:cxnSpLocks noChangeShapeType="1"/>
            </p:cNvCxnSpPr>
            <p:nvPr/>
          </p:nvCxnSpPr>
          <p:spPr bwMode="auto">
            <a:xfrm flipH="1">
              <a:off x="3345" y="9090"/>
              <a:ext cx="105" cy="1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30" name="AutoShape 6"/>
            <p:cNvCxnSpPr>
              <a:cxnSpLocks noChangeShapeType="1"/>
            </p:cNvCxnSpPr>
            <p:nvPr/>
          </p:nvCxnSpPr>
          <p:spPr bwMode="auto">
            <a:xfrm flipH="1" flipV="1">
              <a:off x="3360" y="8985"/>
              <a:ext cx="105" cy="1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31" name="AutoShape 7"/>
            <p:cNvCxnSpPr>
              <a:cxnSpLocks noChangeShapeType="1"/>
            </p:cNvCxnSpPr>
            <p:nvPr/>
          </p:nvCxnSpPr>
          <p:spPr bwMode="auto">
            <a:xfrm flipH="1">
              <a:off x="3345" y="8865"/>
              <a:ext cx="105" cy="1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2051720" y="3140968"/>
            <a:ext cx="725041" cy="309634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1550</a:t>
            </a:r>
          </a:p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1500</a:t>
            </a:r>
          </a:p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1450</a:t>
            </a:r>
          </a:p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1400</a:t>
            </a:r>
          </a:p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pt-PT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1350</a:t>
            </a:r>
          </a:p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pt-PT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1300</a:t>
            </a:r>
          </a:p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1250</a:t>
            </a:r>
          </a:p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0</a:t>
            </a: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 descr="3.png"/>
          <p:cNvPicPr>
            <a:picLocks noChangeAspect="1"/>
          </p:cNvPicPr>
          <p:nvPr/>
        </p:nvPicPr>
        <p:blipFill>
          <a:blip r:embed="rId4" cstate="print"/>
          <a:srcRect l="5323" t="7081" b="14800"/>
          <a:stretch>
            <a:fillRect/>
          </a:stretch>
        </p:blipFill>
        <p:spPr>
          <a:xfrm>
            <a:off x="0" y="1052736"/>
            <a:ext cx="9144000" cy="5805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://www.historiadetudo.com/televisa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340767"/>
            <a:ext cx="7200800" cy="5520613"/>
          </a:xfrm>
          <a:prstGeom prst="rect">
            <a:avLst/>
          </a:prstGeom>
          <a:noFill/>
        </p:spPr>
      </p:pic>
      <p:pic>
        <p:nvPicPr>
          <p:cNvPr id="7" name="Imagem 6" descr="http://lh4.ggpht.com/afgalmeida/SPIGDkjDPUI/AAAAAAAAByI/vXoM5gEJ58Y/longa_vida%2050%20anos_thumb%5B1%5D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1772816"/>
            <a:ext cx="612068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5536" y="3140968"/>
            <a:ext cx="8229600" cy="4525963"/>
          </a:xfrm>
        </p:spPr>
        <p:txBody>
          <a:bodyPr/>
          <a:lstStyle/>
          <a:p>
            <a:r>
              <a:rPr lang="pt-PT" dirty="0" smtClean="0"/>
              <a:t>http://www.youtube.com/watch?v=SgkiaVX1YCs&amp;feature=related</a:t>
            </a:r>
            <a:endParaRPr lang="pt-PT" dirty="0"/>
          </a:p>
        </p:txBody>
      </p:sp>
      <p:pic>
        <p:nvPicPr>
          <p:cNvPr id="4" name="Imag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Imag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0" name="Picture 2" descr="http://t0.gstatic.com/images?q=tbn:ANd9GcSEBJF5hyucthbNM3w_4a6zSNaMo6vop696SEiXpfsdicaAus1xU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556792"/>
            <a:ext cx="3399160" cy="4680520"/>
          </a:xfrm>
          <a:prstGeom prst="rect">
            <a:avLst/>
          </a:prstGeom>
          <a:noFill/>
        </p:spPr>
      </p:pic>
      <p:pic>
        <p:nvPicPr>
          <p:cNvPr id="89092" name="Picture 4" descr="http://farm4.static.flickr.com/3278/3070578280_8947b7cb9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484784"/>
            <a:ext cx="3638550" cy="4762500"/>
          </a:xfrm>
          <a:prstGeom prst="rect">
            <a:avLst/>
          </a:prstGeom>
          <a:noFill/>
        </p:spPr>
      </p:pic>
      <p:pic>
        <p:nvPicPr>
          <p:cNvPr id="7" name="Image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3212976"/>
            <a:ext cx="1800200" cy="1203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P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Below</a:t>
            </a:r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</a:t>
            </a:r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distribution</a:t>
            </a:r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channels</a:t>
            </a:r>
            <a:endParaRPr lang="pt-P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4" descr="http://www.taimax.com.br/taimax/TaiMax_frio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998728"/>
            <a:ext cx="7812360" cy="5859272"/>
          </a:xfrm>
          <a:prstGeom prst="rect">
            <a:avLst/>
          </a:prstGeom>
          <a:noFill/>
        </p:spPr>
      </p:pic>
      <p:pic>
        <p:nvPicPr>
          <p:cNvPr id="65542" name="Picture 6" descr="http://1.bp.blogspot.com/_EDtRDnsV6po/RhrBNVyPKDI/AAAAAAAAADk/ES2l_XNq4Xw/s400/longa+vida+cor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1772816"/>
            <a:ext cx="600067" cy="1224136"/>
          </a:xfrm>
          <a:prstGeom prst="rect">
            <a:avLst/>
          </a:prstGeom>
          <a:noFill/>
        </p:spPr>
      </p:pic>
      <p:pic>
        <p:nvPicPr>
          <p:cNvPr id="20" name="Picture 6" descr="http://1.bp.blogspot.com/_EDtRDnsV6po/RhrBNVyPKDI/AAAAAAAAADk/ES2l_XNq4Xw/s400/longa+vida+cor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3140968"/>
            <a:ext cx="600067" cy="1224136"/>
          </a:xfrm>
          <a:prstGeom prst="rect">
            <a:avLst/>
          </a:prstGeom>
          <a:noFill/>
        </p:spPr>
      </p:pic>
      <p:pic>
        <p:nvPicPr>
          <p:cNvPr id="21" name="Picture 6" descr="http://1.bp.blogspot.com/_EDtRDnsV6po/RhrBNVyPKDI/AAAAAAAAADk/ES2l_XNq4Xw/s400/longa+vida+cor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4437112"/>
            <a:ext cx="600067" cy="1224136"/>
          </a:xfrm>
          <a:prstGeom prst="rect">
            <a:avLst/>
          </a:prstGeom>
          <a:noFill/>
        </p:spPr>
      </p:pic>
      <p:pic>
        <p:nvPicPr>
          <p:cNvPr id="22" name="Picture 6" descr="http://1.bp.blogspot.com/_EDtRDnsV6po/RhrBNVyPKDI/AAAAAAAAADk/ES2l_XNq4Xw/s400/longa+vida+cor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1484784"/>
            <a:ext cx="600067" cy="1224136"/>
          </a:xfrm>
          <a:prstGeom prst="rect">
            <a:avLst/>
          </a:prstGeom>
          <a:noFill/>
        </p:spPr>
      </p:pic>
      <p:pic>
        <p:nvPicPr>
          <p:cNvPr id="23" name="Picture 6" descr="http://1.bp.blogspot.com/_EDtRDnsV6po/RhrBNVyPKDI/AAAAAAAAADk/ES2l_XNq4Xw/s400/longa+vida+cor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3861048"/>
            <a:ext cx="600067" cy="1224136"/>
          </a:xfrm>
          <a:prstGeom prst="rect">
            <a:avLst/>
          </a:prstGeom>
          <a:noFill/>
        </p:spPr>
      </p:pic>
      <p:pic>
        <p:nvPicPr>
          <p:cNvPr id="24" name="Picture 6" descr="http://1.bp.blogspot.com/_EDtRDnsV6po/RhrBNVyPKDI/AAAAAAAAADk/ES2l_XNq4Xw/s400/longa+vida+cor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3861048"/>
            <a:ext cx="600067" cy="1224136"/>
          </a:xfrm>
          <a:prstGeom prst="rect">
            <a:avLst/>
          </a:prstGeom>
          <a:noFill/>
        </p:spPr>
      </p:pic>
      <p:pic>
        <p:nvPicPr>
          <p:cNvPr id="25" name="Picture 6" descr="http://1.bp.blogspot.com/_EDtRDnsV6po/RhrBNVyPKDI/AAAAAAAAADk/ES2l_XNq4Xw/s400/longa+vida+cor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1628800"/>
            <a:ext cx="600067" cy="1224136"/>
          </a:xfrm>
          <a:prstGeom prst="rect">
            <a:avLst/>
          </a:prstGeom>
          <a:noFill/>
        </p:spPr>
      </p:pic>
      <p:pic>
        <p:nvPicPr>
          <p:cNvPr id="26" name="Picture 6" descr="http://1.bp.blogspot.com/_EDtRDnsV6po/RhrBNVyPKDI/AAAAAAAAADk/ES2l_XNq4Xw/s400/longa+vida+cor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1916832"/>
            <a:ext cx="600067" cy="1224136"/>
          </a:xfrm>
          <a:prstGeom prst="rect">
            <a:avLst/>
          </a:prstGeom>
          <a:noFill/>
        </p:spPr>
      </p:pic>
      <p:pic>
        <p:nvPicPr>
          <p:cNvPr id="27" name="Picture 6" descr="http://1.bp.blogspot.com/_EDtRDnsV6po/RhrBNVyPKDI/AAAAAAAAADk/ES2l_XNq4Xw/s400/longa+vida+cor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2132856"/>
            <a:ext cx="600067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http://1.bp.blogspot.com/_EDtRDnsV6po/RhrBNVyPKDI/AAAAAAAAADk/ES2l_XNq4Xw/s400/longa+vida+cor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3140968"/>
            <a:ext cx="600067" cy="1224136"/>
          </a:xfrm>
          <a:prstGeom prst="rect">
            <a:avLst/>
          </a:prstGeom>
          <a:noFill/>
        </p:spPr>
      </p:pic>
      <p:pic>
        <p:nvPicPr>
          <p:cNvPr id="21" name="Picture 6" descr="http://1.bp.blogspot.com/_EDtRDnsV6po/RhrBNVyPKDI/AAAAAAAAADk/ES2l_XNq4Xw/s400/longa+vida+cor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437112"/>
            <a:ext cx="600067" cy="1224136"/>
          </a:xfrm>
          <a:prstGeom prst="rect">
            <a:avLst/>
          </a:prstGeom>
          <a:noFill/>
        </p:spPr>
      </p:pic>
      <p:pic>
        <p:nvPicPr>
          <p:cNvPr id="23" name="Picture 6" descr="http://1.bp.blogspot.com/_EDtRDnsV6po/RhrBNVyPKDI/AAAAAAAAADk/ES2l_XNq4Xw/s400/longa+vida+cor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861048"/>
            <a:ext cx="600067" cy="1224136"/>
          </a:xfrm>
          <a:prstGeom prst="rect">
            <a:avLst/>
          </a:prstGeom>
          <a:noFill/>
        </p:spPr>
      </p:pic>
      <p:pic>
        <p:nvPicPr>
          <p:cNvPr id="24" name="Picture 6" descr="http://1.bp.blogspot.com/_EDtRDnsV6po/RhrBNVyPKDI/AAAAAAAAADk/ES2l_XNq4Xw/s400/longa+vida+cor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861048"/>
            <a:ext cx="600067" cy="1224136"/>
          </a:xfrm>
          <a:prstGeom prst="rect">
            <a:avLst/>
          </a:prstGeom>
          <a:noFill/>
        </p:spPr>
      </p:pic>
      <p:pic>
        <p:nvPicPr>
          <p:cNvPr id="71682" name="Picture 2" descr="http://www.cidademarketing.com.br/2009/sysfotos/imagensexibicao/noticias/junho2009/supermercad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</p:spPr>
      </p:pic>
      <p:sp>
        <p:nvSpPr>
          <p:cNvPr id="14" name="CaixaDeTexto 13"/>
          <p:cNvSpPr txBox="1"/>
          <p:nvPr/>
        </p:nvSpPr>
        <p:spPr>
          <a:xfrm>
            <a:off x="0" y="1052736"/>
            <a:ext cx="914400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Events from the point of sale to encourage the purchase. </a:t>
            </a:r>
            <a:endParaRPr lang="pt-PT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m 13" descr="vvv.png"/>
          <p:cNvPicPr>
            <a:picLocks noChangeAspect="1"/>
          </p:cNvPicPr>
          <p:nvPr/>
        </p:nvPicPr>
        <p:blipFill>
          <a:blip r:embed="rId4" cstate="print"/>
          <a:srcRect l="29525" r="29525"/>
          <a:stretch>
            <a:fillRect/>
          </a:stretch>
        </p:blipFill>
        <p:spPr>
          <a:xfrm>
            <a:off x="5436096" y="1412776"/>
            <a:ext cx="2601009" cy="3228123"/>
          </a:xfrm>
          <a:prstGeom prst="rect">
            <a:avLst/>
          </a:prstGeom>
        </p:spPr>
      </p:pic>
      <p:pic>
        <p:nvPicPr>
          <p:cNvPr id="69636" name="Picture 4" descr="http://t3.gstatic.com/images?q=tbn:ANd9GcTwnXxAfnJ_yvlG7IVNOWERblQTjGu1OqXGPFxlBm3m4HBXU3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2604" y="1628801"/>
            <a:ext cx="1787577" cy="2232248"/>
          </a:xfrm>
          <a:prstGeom prst="rect">
            <a:avLst/>
          </a:prstGeom>
          <a:noFill/>
        </p:spPr>
      </p:pic>
      <p:sp>
        <p:nvSpPr>
          <p:cNvPr id="17" name="Mais 16"/>
          <p:cNvSpPr/>
          <p:nvPr/>
        </p:nvSpPr>
        <p:spPr>
          <a:xfrm>
            <a:off x="3923928" y="2060848"/>
            <a:ext cx="1080120" cy="1224136"/>
          </a:xfrm>
          <a:prstGeom prst="mathPlus">
            <a:avLst>
              <a:gd name="adj1" fmla="val 129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69638" name="Picture 6" descr="http://www.istockphoto.com/file_thumbview_approve/5883981/2/istockphoto_5883981-people-dancing.jpg"/>
          <p:cNvPicPr>
            <a:picLocks noChangeAspect="1" noChangeArrowheads="1"/>
          </p:cNvPicPr>
          <p:nvPr/>
        </p:nvPicPr>
        <p:blipFill>
          <a:blip r:embed="rId6" cstate="print"/>
          <a:srcRect b="54243"/>
          <a:stretch>
            <a:fillRect/>
          </a:stretch>
        </p:blipFill>
        <p:spPr bwMode="auto">
          <a:xfrm>
            <a:off x="0" y="5201816"/>
            <a:ext cx="3371850" cy="1656184"/>
          </a:xfrm>
          <a:prstGeom prst="rect">
            <a:avLst/>
          </a:prstGeom>
          <a:noFill/>
        </p:spPr>
      </p:pic>
      <p:pic>
        <p:nvPicPr>
          <p:cNvPr id="19" name="Picture 6" descr="http://www.istockphoto.com/file_thumbview_approve/5883981/2/istockphoto_5883981-people-dancing.jpg"/>
          <p:cNvPicPr>
            <a:picLocks noChangeAspect="1" noChangeArrowheads="1"/>
          </p:cNvPicPr>
          <p:nvPr/>
        </p:nvPicPr>
        <p:blipFill>
          <a:blip r:embed="rId6" cstate="print"/>
          <a:srcRect b="54243"/>
          <a:stretch>
            <a:fillRect/>
          </a:stretch>
        </p:blipFill>
        <p:spPr bwMode="auto">
          <a:xfrm>
            <a:off x="3347864" y="5201816"/>
            <a:ext cx="3371850" cy="1656184"/>
          </a:xfrm>
          <a:prstGeom prst="rect">
            <a:avLst/>
          </a:prstGeom>
          <a:noFill/>
        </p:spPr>
      </p:pic>
      <p:pic>
        <p:nvPicPr>
          <p:cNvPr id="28" name="Picture 6" descr="http://www.istockphoto.com/file_thumbview_approve/5883981/2/istockphoto_5883981-people-dancing.jpg"/>
          <p:cNvPicPr>
            <a:picLocks noChangeAspect="1" noChangeArrowheads="1"/>
          </p:cNvPicPr>
          <p:nvPr/>
        </p:nvPicPr>
        <p:blipFill>
          <a:blip r:embed="rId6" cstate="print"/>
          <a:srcRect r="17796" b="54243"/>
          <a:stretch>
            <a:fillRect/>
          </a:stretch>
        </p:blipFill>
        <p:spPr bwMode="auto">
          <a:xfrm>
            <a:off x="6372200" y="5201816"/>
            <a:ext cx="2771800" cy="1656184"/>
          </a:xfrm>
          <a:prstGeom prst="rect">
            <a:avLst/>
          </a:prstGeom>
          <a:noFill/>
        </p:spPr>
      </p:pic>
      <p:sp>
        <p:nvSpPr>
          <p:cNvPr id="29" name="Seta para baixo 28"/>
          <p:cNvSpPr/>
          <p:nvPr/>
        </p:nvSpPr>
        <p:spPr>
          <a:xfrm>
            <a:off x="4427984" y="4077072"/>
            <a:ext cx="288032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467544" y="1196752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</a:rPr>
              <a:t>Market</a:t>
            </a:r>
            <a:endParaRPr lang="pt-PT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67544" y="1700808"/>
            <a:ext cx="8136904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 of yogurts represents about 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€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367 million of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2009</a:t>
            </a:r>
            <a:endParaRPr lang="pt-P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6228184" y="6562725"/>
            <a:ext cx="29158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Source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: AC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Nilsen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Yearbook 2007 to 2009</a:t>
            </a:r>
            <a:endParaRPr kumimoji="0" lang="pt-P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Gráfico 12"/>
          <p:cNvGraphicFramePr/>
          <p:nvPr/>
        </p:nvGraphicFramePr>
        <p:xfrm>
          <a:off x="1393770" y="2955920"/>
          <a:ext cx="5544616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201441" y="2996952"/>
            <a:ext cx="714375" cy="338437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370</a:t>
            </a:r>
          </a:p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365</a:t>
            </a:r>
          </a:p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360</a:t>
            </a:r>
          </a:p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355</a:t>
            </a:r>
          </a:p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350</a:t>
            </a:r>
          </a:p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345</a:t>
            </a:r>
          </a:p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340</a:t>
            </a:r>
          </a:p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335</a:t>
            </a:r>
          </a:p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330</a:t>
            </a:r>
          </a:p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0</a:t>
            </a:r>
            <a:endParaRPr kumimoji="0" lang="pt-P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467544" y="1196752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</a:rPr>
              <a:t>Market</a:t>
            </a:r>
            <a:endParaRPr lang="pt-PT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29" name="Grupo 28"/>
          <p:cNvGrpSpPr/>
          <p:nvPr/>
        </p:nvGrpSpPr>
        <p:grpSpPr>
          <a:xfrm>
            <a:off x="1187624" y="1268760"/>
            <a:ext cx="6912768" cy="5589240"/>
            <a:chOff x="0" y="1052736"/>
            <a:chExt cx="7020272" cy="580526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grpSpPr>
        <p:cxnSp>
          <p:nvCxnSpPr>
            <p:cNvPr id="14" name="Conexão recta 13"/>
            <p:cNvCxnSpPr/>
            <p:nvPr/>
          </p:nvCxnSpPr>
          <p:spPr>
            <a:xfrm rot="5400000" flipH="1" flipV="1">
              <a:off x="-364604" y="5521796"/>
              <a:ext cx="1700808" cy="9716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xão recta 17"/>
            <p:cNvCxnSpPr/>
            <p:nvPr/>
          </p:nvCxnSpPr>
          <p:spPr>
            <a:xfrm>
              <a:off x="971600" y="5157192"/>
              <a:ext cx="72008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xão recta 19"/>
            <p:cNvCxnSpPr/>
            <p:nvPr/>
          </p:nvCxnSpPr>
          <p:spPr>
            <a:xfrm rot="5400000" flipH="1" flipV="1">
              <a:off x="1223628" y="4257092"/>
              <a:ext cx="1872208" cy="93610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xão recta 21"/>
            <p:cNvCxnSpPr/>
            <p:nvPr/>
          </p:nvCxnSpPr>
          <p:spPr>
            <a:xfrm rot="16200000" flipH="1">
              <a:off x="2591780" y="3825044"/>
              <a:ext cx="720080" cy="64807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xão recta 23"/>
            <p:cNvCxnSpPr/>
            <p:nvPr/>
          </p:nvCxnSpPr>
          <p:spPr>
            <a:xfrm rot="5400000" flipH="1" flipV="1">
              <a:off x="2879812" y="2816932"/>
              <a:ext cx="2088232" cy="129614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xão recta 25"/>
            <p:cNvCxnSpPr/>
            <p:nvPr/>
          </p:nvCxnSpPr>
          <p:spPr>
            <a:xfrm rot="16200000" flipH="1">
              <a:off x="4535996" y="2456892"/>
              <a:ext cx="720080" cy="64807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xão recta 27"/>
            <p:cNvCxnSpPr/>
            <p:nvPr/>
          </p:nvCxnSpPr>
          <p:spPr>
            <a:xfrm rot="5400000" flipH="1" flipV="1">
              <a:off x="5076056" y="1196752"/>
              <a:ext cx="2088232" cy="18002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CaixaDeTexto 6"/>
          <p:cNvSpPr txBox="1"/>
          <p:nvPr/>
        </p:nvSpPr>
        <p:spPr>
          <a:xfrm>
            <a:off x="539552" y="3212976"/>
            <a:ext cx="83529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Increasing weight distribution of the 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brands</a:t>
            </a:r>
          </a:p>
          <a:p>
            <a:pPr algn="ctr">
              <a:lnSpc>
                <a:spcPct val="150000"/>
              </a:lnSpc>
            </a:pP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Program Files\Microsoft Office\MEDIA\CAGCAT10\j0298653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98210"/>
            <a:ext cx="1781251" cy="10597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467544" y="1196752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</a:rPr>
              <a:t>Market</a:t>
            </a:r>
            <a:endParaRPr lang="pt-PT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67544" y="1772816"/>
            <a:ext cx="81369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Yogurt market dominated by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Danone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Nestlé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Lactogal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Held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55% of the total value of sales of yogurts in 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Portugal</a:t>
            </a:r>
            <a:endParaRPr lang="pt-PT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6228184" y="6562725"/>
            <a:ext cx="29158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/>
              <a:t>Source</a:t>
            </a:r>
            <a:r>
              <a:rPr lang="en-US" sz="1200" dirty="0"/>
              <a:t>: </a:t>
            </a:r>
            <a:r>
              <a:rPr lang="en-US" sz="1200" u="sng" dirty="0">
                <a:hlinkClick r:id="rId4"/>
              </a:rPr>
              <a:t>http://www.hipersuper.pt/ 2008 </a:t>
            </a:r>
            <a:endParaRPr lang="pt-PT" sz="1200" dirty="0"/>
          </a:p>
        </p:txBody>
      </p:sp>
      <p:graphicFrame>
        <p:nvGraphicFramePr>
          <p:cNvPr id="13" name="Gráfico 12"/>
          <p:cNvGraphicFramePr/>
          <p:nvPr/>
        </p:nvGraphicFramePr>
        <p:xfrm>
          <a:off x="1331640" y="3717032"/>
          <a:ext cx="6264696" cy="3140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467544" y="1196752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</a:rPr>
              <a:t>Market</a:t>
            </a:r>
            <a:endParaRPr lang="pt-PT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6228184" y="6562725"/>
            <a:ext cx="29158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Source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: AC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Nilsen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Yearbook 2007 to 2009</a:t>
            </a:r>
            <a:endParaRPr kumimoji="0" lang="pt-P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23528" y="2060848"/>
            <a:ext cx="8352928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trends in yogurt market </a:t>
            </a:r>
            <a:endParaRPr lang="en-US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Imagem 14" descr="http://www.parsleysoup.co.uk/photos/yoghurt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212976"/>
            <a:ext cx="115212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m 15" descr="http://3.bp.blogspot.com/_3RXhwYXmgVQ/TGMf9xpS1UI/AAAAAAAAC7I/tWRD6oB2gaw/s320/Probi%25C3%25B3ticos.jpg"/>
          <p:cNvPicPr/>
          <p:nvPr/>
        </p:nvPicPr>
        <p:blipFill>
          <a:blip r:embed="rId5" cstate="print"/>
          <a:srcRect t="3086" b="13580"/>
          <a:stretch>
            <a:fillRect/>
          </a:stretch>
        </p:blipFill>
        <p:spPr bwMode="auto">
          <a:xfrm>
            <a:off x="2987824" y="2996952"/>
            <a:ext cx="3024336" cy="1573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m 16" descr="http://www.varanda.com.br/media/catalog/product/cache/1/image/265x265/5e06319eda06f020e43594a9c230972d/p/r/prod_1_12345.jpg"/>
          <p:cNvPicPr/>
          <p:nvPr/>
        </p:nvPicPr>
        <p:blipFill>
          <a:blip r:embed="rId6" cstate="print"/>
          <a:srcRect t="15044" b="14159"/>
          <a:stretch>
            <a:fillRect/>
          </a:stretch>
        </p:blipFill>
        <p:spPr bwMode="auto">
          <a:xfrm>
            <a:off x="6804248" y="3212976"/>
            <a:ext cx="165618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m 18" descr="http://laetitiasweeneyrose.files.wordpress.com/2010/06/grego-iogurte.png"/>
          <p:cNvPicPr/>
          <p:nvPr/>
        </p:nvPicPr>
        <p:blipFill>
          <a:blip r:embed="rId7" cstate="print"/>
          <a:srcRect r="48806"/>
          <a:stretch>
            <a:fillRect/>
          </a:stretch>
        </p:blipFill>
        <p:spPr bwMode="auto">
          <a:xfrm>
            <a:off x="611560" y="5157192"/>
            <a:ext cx="194421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m 20" descr="http://mealticket.blogs.citypaper.net/blogs/mu/files/2009/09/39448-hi-chocolat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12944" y="5157192"/>
            <a:ext cx="199516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m 22" descr="http://www.loja-net.pt/loja/images/4289872_lar.jpg"/>
          <p:cNvPicPr/>
          <p:nvPr/>
        </p:nvPicPr>
        <p:blipFill>
          <a:blip r:embed="rId9" cstate="print"/>
          <a:srcRect t="12857" b="15000"/>
          <a:stretch>
            <a:fillRect/>
          </a:stretch>
        </p:blipFill>
        <p:spPr bwMode="auto">
          <a:xfrm>
            <a:off x="6156176" y="5013176"/>
            <a:ext cx="198157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467544" y="1196752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</a:rPr>
              <a:t>Market</a:t>
            </a:r>
            <a:endParaRPr lang="pt-PT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6228184" y="6562725"/>
            <a:ext cx="29158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Source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: AC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Nilsen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Yearbook 2007 to 2009</a:t>
            </a:r>
            <a:endParaRPr kumimoji="0" lang="pt-P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39552" y="1916833"/>
            <a:ext cx="8352928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yogurt market is categorized 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in:</a:t>
            </a:r>
            <a:endParaRPr lang="en-US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5" name="Gráfico 14"/>
          <p:cNvGraphicFramePr/>
          <p:nvPr/>
        </p:nvGraphicFramePr>
        <p:xfrm>
          <a:off x="899592" y="2708920"/>
          <a:ext cx="7560840" cy="4149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1629</Words>
  <Application>Microsoft Office PowerPoint</Application>
  <PresentationFormat>Apresentação no Ecrã (4:3)</PresentationFormat>
  <Paragraphs>218</Paragraphs>
  <Slides>47</Slides>
  <Notes>29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47</vt:i4>
      </vt:variant>
    </vt:vector>
  </HeadingPairs>
  <TitlesOfParts>
    <vt:vector size="48" baseType="lpstr">
      <vt:lpstr>Tema do Office</vt:lpstr>
      <vt:lpstr>Diapositivo 1</vt:lpstr>
      <vt:lpstr>Part 1 – 8 Values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Diapositivo 18</vt:lpstr>
      <vt:lpstr>Diapositivo 19</vt:lpstr>
      <vt:lpstr>Diapositivo 20</vt:lpstr>
      <vt:lpstr>Diapositivo 21</vt:lpstr>
      <vt:lpstr>Diapositivo 22</vt:lpstr>
      <vt:lpstr>Diapositivo 23</vt:lpstr>
      <vt:lpstr>Diapositivo 24</vt:lpstr>
      <vt:lpstr>Diapositivo 25</vt:lpstr>
      <vt:lpstr>Parte 2 – 2 Values</vt:lpstr>
      <vt:lpstr>1. Discuss the relevance of the distribution brands and the impact of them in the market</vt:lpstr>
      <vt:lpstr> </vt:lpstr>
      <vt:lpstr>2. Comment the price strategy of Longa Vida, considering their direct competitors</vt:lpstr>
      <vt:lpstr>Diapositivo 30</vt:lpstr>
      <vt:lpstr>Part 3 – 10 Values</vt:lpstr>
      <vt:lpstr>1. Which is the variable of the marketing-mix that you think is more important for the success of the Longa Vida brand?    </vt:lpstr>
      <vt:lpstr>Diapositivo 33</vt:lpstr>
      <vt:lpstr>2. Proposal of a Great distribution brand to produce yogurts under the Longa Vida brand name. Which are the advantages and disadvantages of accepting the proposal? </vt:lpstr>
      <vt:lpstr>Diapositivo 35</vt:lpstr>
      <vt:lpstr>Diapositivo 36</vt:lpstr>
      <vt:lpstr>Diapositivo 37</vt:lpstr>
      <vt:lpstr>Above the line</vt:lpstr>
      <vt:lpstr>Diapositivo 39</vt:lpstr>
      <vt:lpstr>Diapositivo 40</vt:lpstr>
      <vt:lpstr>Diapositivo 41</vt:lpstr>
      <vt:lpstr>Diapositivo 42</vt:lpstr>
      <vt:lpstr>Diapositivo 43</vt:lpstr>
      <vt:lpstr>Below the line and in distribution channels</vt:lpstr>
      <vt:lpstr>Diapositivo 45</vt:lpstr>
      <vt:lpstr>Diapositivo 46</vt:lpstr>
      <vt:lpstr>Diapositivo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MARISA</dc:creator>
  <cp:lastModifiedBy>Inês</cp:lastModifiedBy>
  <cp:revision>27</cp:revision>
  <dcterms:created xsi:type="dcterms:W3CDTF">2010-11-26T14:30:51Z</dcterms:created>
  <dcterms:modified xsi:type="dcterms:W3CDTF">2010-11-28T21:27:05Z</dcterms:modified>
</cp:coreProperties>
</file>