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17.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Default Extension="fntdata" ContentType="application/x-fontdata"/>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gif" ContentType="image/gif"/>
  <Override PartName="/ppt/slideLayouts/slideLayout215.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65" r:id="rId1"/>
    <p:sldMasterId id="2147483709" r:id="rId2"/>
    <p:sldMasterId id="2147483733" r:id="rId3"/>
    <p:sldMasterId id="2147483793" r:id="rId4"/>
    <p:sldMasterId id="2147483685" r:id="rId5"/>
    <p:sldMasterId id="2147483697" r:id="rId6"/>
    <p:sldMasterId id="2147483721" r:id="rId7"/>
    <p:sldMasterId id="2147483745" r:id="rId8"/>
    <p:sldMasterId id="2147483757" r:id="rId9"/>
    <p:sldMasterId id="2147483769" r:id="rId10"/>
    <p:sldMasterId id="2147483781" r:id="rId11"/>
    <p:sldMasterId id="2147483805" r:id="rId12"/>
    <p:sldMasterId id="2147483817" r:id="rId13"/>
    <p:sldMasterId id="2147483829" r:id="rId14"/>
    <p:sldMasterId id="2147483841" r:id="rId15"/>
    <p:sldMasterId id="2147483877" r:id="rId16"/>
    <p:sldMasterId id="2147483901" r:id="rId17"/>
    <p:sldMasterId id="2147483889" r:id="rId18"/>
    <p:sldMasterId id="2147483673" r:id="rId19"/>
    <p:sldMasterId id="2147483853" r:id="rId20"/>
  </p:sldMasterIdLst>
  <p:notesMasterIdLst>
    <p:notesMasterId r:id="rId60"/>
  </p:notesMasterIdLst>
  <p:handoutMasterIdLst>
    <p:handoutMasterId r:id="rId61"/>
  </p:handoutMasterIdLst>
  <p:sldIdLst>
    <p:sldId id="271" r:id="rId21"/>
    <p:sldId id="345" r:id="rId22"/>
    <p:sldId id="334" r:id="rId23"/>
    <p:sldId id="313" r:id="rId24"/>
    <p:sldId id="319" r:id="rId25"/>
    <p:sldId id="335" r:id="rId26"/>
    <p:sldId id="315" r:id="rId27"/>
    <p:sldId id="311" r:id="rId28"/>
    <p:sldId id="336" r:id="rId29"/>
    <p:sldId id="312" r:id="rId30"/>
    <p:sldId id="337" r:id="rId31"/>
    <p:sldId id="305" r:id="rId32"/>
    <p:sldId id="318" r:id="rId33"/>
    <p:sldId id="317" r:id="rId34"/>
    <p:sldId id="338" r:id="rId35"/>
    <p:sldId id="309" r:id="rId36"/>
    <p:sldId id="331" r:id="rId37"/>
    <p:sldId id="324" r:id="rId38"/>
    <p:sldId id="326" r:id="rId39"/>
    <p:sldId id="325" r:id="rId40"/>
    <p:sldId id="327" r:id="rId41"/>
    <p:sldId id="328" r:id="rId42"/>
    <p:sldId id="329" r:id="rId43"/>
    <p:sldId id="330" r:id="rId44"/>
    <p:sldId id="339" r:id="rId45"/>
    <p:sldId id="310" r:id="rId46"/>
    <p:sldId id="320" r:id="rId47"/>
    <p:sldId id="340" r:id="rId48"/>
    <p:sldId id="314" r:id="rId49"/>
    <p:sldId id="341" r:id="rId50"/>
    <p:sldId id="322" r:id="rId51"/>
    <p:sldId id="332" r:id="rId52"/>
    <p:sldId id="342" r:id="rId53"/>
    <p:sldId id="333" r:id="rId54"/>
    <p:sldId id="321" r:id="rId55"/>
    <p:sldId id="347" r:id="rId56"/>
    <p:sldId id="348" r:id="rId57"/>
    <p:sldId id="349" r:id="rId58"/>
    <p:sldId id="346" r:id="rId59"/>
  </p:sldIdLst>
  <p:sldSz cx="12241213" cy="6858000"/>
  <p:notesSz cx="6858000" cy="9144000"/>
  <p:embeddedFontLst>
    <p:embeddedFont>
      <p:font typeface="Agency FB" pitchFamily="34" charset="0"/>
      <p:regular r:id="rId62"/>
      <p:bold r:id="rId63"/>
    </p:embeddedFont>
    <p:embeddedFont>
      <p:font typeface="Calibri" pitchFamily="34" charset="0"/>
      <p:regular r:id="rId64"/>
      <p:bold r:id="rId65"/>
      <p:italic r:id="rId66"/>
      <p:boldItalic r:id="rId67"/>
    </p:embeddedFont>
    <p:embeddedFont>
      <p:font typeface="Forte" pitchFamily="66" charset="0"/>
      <p:regular r:id="rId68"/>
    </p:embeddedFont>
    <p:embeddedFont>
      <p:font typeface="SimSun" pitchFamily="2" charset="-122"/>
      <p:regular r:id="rId69"/>
    </p:embeddedFont>
  </p:embeddedFont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89E"/>
    <a:srgbClr val="663300"/>
    <a:srgbClr val="ED376F"/>
    <a:srgbClr val="F7F7F7"/>
    <a:srgbClr val="F5F5F5"/>
    <a:srgbClr val="F3F3F3"/>
    <a:srgbClr val="F9F9F9"/>
    <a:srgbClr val="111111"/>
    <a:srgbClr val="171717"/>
    <a:srgbClr val="0C0C0C"/>
  </p:clrMru>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7" autoAdjust="0"/>
    <p:restoredTop sz="93814" autoAdjust="0"/>
  </p:normalViewPr>
  <p:slideViewPr>
    <p:cSldViewPr>
      <p:cViewPr>
        <p:scale>
          <a:sx n="70" d="100"/>
          <a:sy n="70" d="100"/>
        </p:scale>
        <p:origin x="-384" y="-72"/>
      </p:cViewPr>
      <p:guideLst>
        <p:guide orient="horz" pos="2160"/>
        <p:guide pos="3857"/>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font" Target="fonts/font2.fntdata"/><Relationship Id="rId68" Type="http://schemas.openxmlformats.org/officeDocument/2006/relationships/font" Target="fonts/font7.fntdata"/><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font" Target="fonts/font5.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font" Target="fonts/font6.fntdata"/><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font" Target="fonts/font1.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2BE4CD-083E-499F-B1EC-C5B5C4F86824}" type="datetimeFigureOut">
              <a:rPr lang="pt-PT" smtClean="0"/>
              <a:pPr/>
              <a:t>28-11-2010</a:t>
            </a:fld>
            <a:endParaRPr lang="pt-PT"/>
          </a:p>
        </p:txBody>
      </p:sp>
      <p:sp>
        <p:nvSpPr>
          <p:cNvPr id="4" name="Marcador de Posição do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27B599-9831-490D-AF97-5183F8E1318A}" type="slidenum">
              <a:rPr lang="pt-PT" smtClean="0"/>
              <a:pPr/>
              <a:t>‹#›</a:t>
            </a:fld>
            <a:endParaRPr lang="pt-PT"/>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dirty="0"/>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3EAA02-9AE8-4413-BD1D-0E82279BF4F0}" type="datetimeFigureOut">
              <a:rPr lang="pt-PT" smtClean="0"/>
              <a:pPr/>
              <a:t>28-11-2010</a:t>
            </a:fld>
            <a:endParaRPr lang="pt-PT" dirty="0"/>
          </a:p>
        </p:txBody>
      </p:sp>
      <p:sp>
        <p:nvSpPr>
          <p:cNvPr id="4" name="Marcador de Posição da Imagem do Diapositivo 3"/>
          <p:cNvSpPr>
            <a:spLocks noGrp="1" noRot="1" noChangeAspect="1"/>
          </p:cNvSpPr>
          <p:nvPr>
            <p:ph type="sldImg" idx="2"/>
          </p:nvPr>
        </p:nvSpPr>
        <p:spPr>
          <a:xfrm>
            <a:off x="369888" y="685800"/>
            <a:ext cx="6118225" cy="3429000"/>
          </a:xfrm>
          <a:prstGeom prst="rect">
            <a:avLst/>
          </a:prstGeom>
          <a:noFill/>
          <a:ln w="12700">
            <a:solidFill>
              <a:prstClr val="black"/>
            </a:solidFill>
          </a:ln>
        </p:spPr>
        <p:txBody>
          <a:bodyPr vert="horz" lIns="91440" tIns="45720" rIns="91440" bIns="45720" rtlCol="0" anchor="ctr"/>
          <a:lstStyle/>
          <a:p>
            <a:endParaRPr lang="pt-PT" dirty="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dirty="0"/>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EFD9BC-4E87-4855-A420-480DB10B72B2}" type="slidenum">
              <a:rPr lang="pt-PT" smtClean="0"/>
              <a:pPr/>
              <a:t>‹#›</a:t>
            </a:fld>
            <a:endParaRPr lang="pt-PT" dirty="0"/>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1</a:t>
            </a:fld>
            <a:endParaRPr lang="pt-PT" dirty="0"/>
          </a:p>
        </p:txBody>
      </p:sp>
      <p:sp>
        <p:nvSpPr>
          <p:cNvPr id="5" name="Marcador de Posição da Data 4"/>
          <p:cNvSpPr>
            <a:spLocks noGrp="1"/>
          </p:cNvSpPr>
          <p:nvPr>
            <p:ph type="dt" idx="11"/>
          </p:nvPr>
        </p:nvSpPr>
        <p:spPr/>
        <p:txBody>
          <a:bodyPr/>
          <a:lstStyle/>
          <a:p>
            <a:fld id="{02157929-A883-4138-B1F1-8673FD4ECE5B}" type="datetime1">
              <a:rPr lang="pt-PT" smtClean="0"/>
              <a:pPr/>
              <a:t>28-11-2010</a:t>
            </a:fld>
            <a:endParaRPr lang="pt-P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BEFD9BC-4E87-4855-A420-480DB10B72B2}" type="slidenum">
              <a:rPr lang="pt-PT" smtClean="0"/>
              <a:pPr/>
              <a:t>16</a:t>
            </a:fld>
            <a:endParaRPr lang="pt-PT" dirty="0"/>
          </a:p>
        </p:txBody>
      </p:sp>
      <p:sp>
        <p:nvSpPr>
          <p:cNvPr id="5" name="Marcador de Posição da Data 4"/>
          <p:cNvSpPr>
            <a:spLocks noGrp="1"/>
          </p:cNvSpPr>
          <p:nvPr>
            <p:ph type="dt" idx="11"/>
          </p:nvPr>
        </p:nvSpPr>
        <p:spPr/>
        <p:txBody>
          <a:bodyPr/>
          <a:lstStyle/>
          <a:p>
            <a:fld id="{951C3234-410A-4A17-877B-4C97997CFCC4}" type="datetime1">
              <a:rPr lang="pt-PT" smtClean="0"/>
              <a:pPr/>
              <a:t>28-11-2010</a:t>
            </a:fld>
            <a:endParaRPr lang="pt-P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BEFD9BC-4E87-4855-A420-480DB10B72B2}" type="slidenum">
              <a:rPr lang="pt-PT" smtClean="0"/>
              <a:pPr/>
              <a:t>17</a:t>
            </a:fld>
            <a:endParaRPr lang="pt-PT" dirty="0"/>
          </a:p>
        </p:txBody>
      </p:sp>
      <p:sp>
        <p:nvSpPr>
          <p:cNvPr id="5" name="Marcador de Posição da Data 4"/>
          <p:cNvSpPr>
            <a:spLocks noGrp="1"/>
          </p:cNvSpPr>
          <p:nvPr>
            <p:ph type="dt" idx="11"/>
          </p:nvPr>
        </p:nvSpPr>
        <p:spPr/>
        <p:txBody>
          <a:bodyPr/>
          <a:lstStyle/>
          <a:p>
            <a:fld id="{568AD059-A831-4D6D-905F-3EAB7ED52997}" type="datetime1">
              <a:rPr lang="pt-PT" smtClean="0"/>
              <a:pPr/>
              <a:t>28-11-2010</a:t>
            </a:fld>
            <a:endParaRPr lang="pt-P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BEFD9BC-4E87-4855-A420-480DB10B72B2}" type="slidenum">
              <a:rPr lang="pt-PT" smtClean="0"/>
              <a:pPr/>
              <a:t>18</a:t>
            </a:fld>
            <a:endParaRPr lang="pt-PT" dirty="0"/>
          </a:p>
        </p:txBody>
      </p:sp>
      <p:sp>
        <p:nvSpPr>
          <p:cNvPr id="5" name="Marcador de Posição da Data 4"/>
          <p:cNvSpPr>
            <a:spLocks noGrp="1"/>
          </p:cNvSpPr>
          <p:nvPr>
            <p:ph type="dt" idx="11"/>
          </p:nvPr>
        </p:nvSpPr>
        <p:spPr/>
        <p:txBody>
          <a:bodyPr/>
          <a:lstStyle/>
          <a:p>
            <a:fld id="{E3631ABF-F936-4E30-957C-47397CA1C3BC}" type="datetime1">
              <a:rPr lang="pt-PT" smtClean="0"/>
              <a:pPr/>
              <a:t>28-11-2010</a:t>
            </a:fld>
            <a:endParaRPr lang="pt-PT"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BEFD9BC-4E87-4855-A420-480DB10B72B2}" type="slidenum">
              <a:rPr lang="pt-PT" smtClean="0"/>
              <a:pPr/>
              <a:t>19</a:t>
            </a:fld>
            <a:endParaRPr lang="pt-PT" dirty="0"/>
          </a:p>
        </p:txBody>
      </p:sp>
      <p:sp>
        <p:nvSpPr>
          <p:cNvPr id="5" name="Marcador de Posição da Data 4"/>
          <p:cNvSpPr>
            <a:spLocks noGrp="1"/>
          </p:cNvSpPr>
          <p:nvPr>
            <p:ph type="dt" idx="11"/>
          </p:nvPr>
        </p:nvSpPr>
        <p:spPr/>
        <p:txBody>
          <a:bodyPr/>
          <a:lstStyle/>
          <a:p>
            <a:fld id="{5A49C983-2747-43DC-87CE-2BF334314A3C}" type="datetime1">
              <a:rPr lang="pt-PT" smtClean="0"/>
              <a:pPr/>
              <a:t>28-11-2010</a:t>
            </a:fld>
            <a:endParaRPr lang="pt-P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BEFD9BC-4E87-4855-A420-480DB10B72B2}" type="slidenum">
              <a:rPr lang="pt-PT" smtClean="0"/>
              <a:pPr/>
              <a:t>20</a:t>
            </a:fld>
            <a:endParaRPr lang="pt-PT" dirty="0"/>
          </a:p>
        </p:txBody>
      </p:sp>
      <p:sp>
        <p:nvSpPr>
          <p:cNvPr id="5" name="Marcador de Posição da Data 4"/>
          <p:cNvSpPr>
            <a:spLocks noGrp="1"/>
          </p:cNvSpPr>
          <p:nvPr>
            <p:ph type="dt" idx="11"/>
          </p:nvPr>
        </p:nvSpPr>
        <p:spPr/>
        <p:txBody>
          <a:bodyPr/>
          <a:lstStyle/>
          <a:p>
            <a:fld id="{CFF1EF6C-D30B-4A38-A843-A4161380A045}" type="datetime1">
              <a:rPr lang="pt-PT" smtClean="0"/>
              <a:pPr/>
              <a:t>28-11-2010</a:t>
            </a:fld>
            <a:endParaRPr lang="pt-PT"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BEFD9BC-4E87-4855-A420-480DB10B72B2}" type="slidenum">
              <a:rPr lang="pt-PT" smtClean="0"/>
              <a:pPr/>
              <a:t>21</a:t>
            </a:fld>
            <a:endParaRPr lang="pt-PT" dirty="0"/>
          </a:p>
        </p:txBody>
      </p:sp>
      <p:sp>
        <p:nvSpPr>
          <p:cNvPr id="5" name="Marcador de Posição da Data 4"/>
          <p:cNvSpPr>
            <a:spLocks noGrp="1"/>
          </p:cNvSpPr>
          <p:nvPr>
            <p:ph type="dt" idx="11"/>
          </p:nvPr>
        </p:nvSpPr>
        <p:spPr/>
        <p:txBody>
          <a:bodyPr/>
          <a:lstStyle/>
          <a:p>
            <a:fld id="{D3BCAD27-588A-4E63-B083-F238F59051D6}" type="datetime1">
              <a:rPr lang="pt-PT" smtClean="0"/>
              <a:pPr/>
              <a:t>28-11-2010</a:t>
            </a:fld>
            <a:endParaRPr lang="pt-PT"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BEFD9BC-4E87-4855-A420-480DB10B72B2}" type="slidenum">
              <a:rPr lang="pt-PT" smtClean="0"/>
              <a:pPr/>
              <a:t>22</a:t>
            </a:fld>
            <a:endParaRPr lang="pt-PT" dirty="0"/>
          </a:p>
        </p:txBody>
      </p:sp>
      <p:sp>
        <p:nvSpPr>
          <p:cNvPr id="5" name="Marcador de Posição da Data 4"/>
          <p:cNvSpPr>
            <a:spLocks noGrp="1"/>
          </p:cNvSpPr>
          <p:nvPr>
            <p:ph type="dt" idx="11"/>
          </p:nvPr>
        </p:nvSpPr>
        <p:spPr/>
        <p:txBody>
          <a:bodyPr/>
          <a:lstStyle/>
          <a:p>
            <a:fld id="{0C0A7BF6-9E1A-4A52-AF49-2480F300546C}" type="datetime1">
              <a:rPr lang="pt-PT" smtClean="0"/>
              <a:pPr/>
              <a:t>28-11-2010</a:t>
            </a:fld>
            <a:endParaRPr lang="pt-PT"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BEFD9BC-4E87-4855-A420-480DB10B72B2}" type="slidenum">
              <a:rPr lang="pt-PT" smtClean="0"/>
              <a:pPr/>
              <a:t>23</a:t>
            </a:fld>
            <a:endParaRPr lang="pt-PT" dirty="0"/>
          </a:p>
        </p:txBody>
      </p:sp>
      <p:sp>
        <p:nvSpPr>
          <p:cNvPr id="5" name="Marcador de Posição da Data 4"/>
          <p:cNvSpPr>
            <a:spLocks noGrp="1"/>
          </p:cNvSpPr>
          <p:nvPr>
            <p:ph type="dt" idx="11"/>
          </p:nvPr>
        </p:nvSpPr>
        <p:spPr/>
        <p:txBody>
          <a:bodyPr/>
          <a:lstStyle/>
          <a:p>
            <a:fld id="{F48C86C8-93E4-4701-BC0F-69F6B6B9A18C}" type="datetime1">
              <a:rPr lang="pt-PT" smtClean="0"/>
              <a:pPr/>
              <a:t>28-11-2010</a:t>
            </a:fld>
            <a:endParaRPr lang="pt-PT"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BEFD9BC-4E87-4855-A420-480DB10B72B2}" type="slidenum">
              <a:rPr lang="pt-PT" smtClean="0"/>
              <a:pPr/>
              <a:t>24</a:t>
            </a:fld>
            <a:endParaRPr lang="pt-PT" dirty="0"/>
          </a:p>
        </p:txBody>
      </p:sp>
      <p:sp>
        <p:nvSpPr>
          <p:cNvPr id="5" name="Marcador de Posição da Data 4"/>
          <p:cNvSpPr>
            <a:spLocks noGrp="1"/>
          </p:cNvSpPr>
          <p:nvPr>
            <p:ph type="dt" idx="11"/>
          </p:nvPr>
        </p:nvSpPr>
        <p:spPr/>
        <p:txBody>
          <a:bodyPr/>
          <a:lstStyle/>
          <a:p>
            <a:fld id="{697A336C-ED18-4FAB-8DE8-FBC9509153AF}" type="datetime1">
              <a:rPr lang="pt-PT" smtClean="0"/>
              <a:pPr/>
              <a:t>28-11-2010</a:t>
            </a:fld>
            <a:endParaRPr lang="pt-PT"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25</a:t>
            </a:fld>
            <a:endParaRPr lang="pt-PT" dirty="0"/>
          </a:p>
        </p:txBody>
      </p:sp>
      <p:sp>
        <p:nvSpPr>
          <p:cNvPr id="5" name="Marcador de Posição da Data 4"/>
          <p:cNvSpPr>
            <a:spLocks noGrp="1"/>
          </p:cNvSpPr>
          <p:nvPr>
            <p:ph type="dt" idx="11"/>
          </p:nvPr>
        </p:nvSpPr>
        <p:spPr/>
        <p:txBody>
          <a:bodyPr/>
          <a:lstStyle/>
          <a:p>
            <a:fld id="{02157929-A883-4138-B1F1-8673FD4ECE5B}" type="datetime1">
              <a:rPr lang="pt-PT" smtClean="0"/>
              <a:pPr/>
              <a:t>28-11-2010</a:t>
            </a:fld>
            <a:endParaRPr lang="pt-P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2</a:t>
            </a:fld>
            <a:endParaRPr lang="pt-PT" dirty="0"/>
          </a:p>
        </p:txBody>
      </p:sp>
      <p:sp>
        <p:nvSpPr>
          <p:cNvPr id="5" name="Marcador de Posição da Data 4"/>
          <p:cNvSpPr>
            <a:spLocks noGrp="1"/>
          </p:cNvSpPr>
          <p:nvPr>
            <p:ph type="dt" idx="11"/>
          </p:nvPr>
        </p:nvSpPr>
        <p:spPr/>
        <p:txBody>
          <a:bodyPr/>
          <a:lstStyle/>
          <a:p>
            <a:fld id="{C7E2F73F-36E7-4511-A3CE-44E24EF8581D}" type="datetime1">
              <a:rPr lang="pt-PT" smtClean="0"/>
              <a:pPr/>
              <a:t>28-11-2010</a:t>
            </a:fld>
            <a:endParaRPr lang="pt-PT"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noProof="0" dirty="0"/>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26</a:t>
            </a:fld>
            <a:endParaRPr lang="pt-PT" dirty="0"/>
          </a:p>
        </p:txBody>
      </p:sp>
      <p:sp>
        <p:nvSpPr>
          <p:cNvPr id="5" name="Marcador de Posição da Data 4"/>
          <p:cNvSpPr>
            <a:spLocks noGrp="1"/>
          </p:cNvSpPr>
          <p:nvPr>
            <p:ph type="dt" idx="11"/>
          </p:nvPr>
        </p:nvSpPr>
        <p:spPr/>
        <p:txBody>
          <a:bodyPr/>
          <a:lstStyle/>
          <a:p>
            <a:fld id="{B8BE8041-FF03-468E-A519-889A60721637}" type="datetime1">
              <a:rPr lang="pt-PT" smtClean="0"/>
              <a:pPr/>
              <a:t>28-11-2010</a:t>
            </a:fld>
            <a:endParaRPr lang="pt-PT"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28</a:t>
            </a:fld>
            <a:endParaRPr lang="pt-PT" dirty="0"/>
          </a:p>
        </p:txBody>
      </p:sp>
      <p:sp>
        <p:nvSpPr>
          <p:cNvPr id="5" name="Marcador de Posição da Data 4"/>
          <p:cNvSpPr>
            <a:spLocks noGrp="1"/>
          </p:cNvSpPr>
          <p:nvPr>
            <p:ph type="dt" idx="11"/>
          </p:nvPr>
        </p:nvSpPr>
        <p:spPr/>
        <p:txBody>
          <a:bodyPr/>
          <a:lstStyle/>
          <a:p>
            <a:fld id="{02157929-A883-4138-B1F1-8673FD4ECE5B}" type="datetime1">
              <a:rPr lang="pt-PT" smtClean="0"/>
              <a:pPr/>
              <a:t>28-11-2010</a:t>
            </a:fld>
            <a:endParaRPr lang="pt-PT"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30</a:t>
            </a:fld>
            <a:endParaRPr lang="pt-PT" dirty="0"/>
          </a:p>
        </p:txBody>
      </p:sp>
      <p:sp>
        <p:nvSpPr>
          <p:cNvPr id="5" name="Marcador de Posição da Data 4"/>
          <p:cNvSpPr>
            <a:spLocks noGrp="1"/>
          </p:cNvSpPr>
          <p:nvPr>
            <p:ph type="dt" idx="11"/>
          </p:nvPr>
        </p:nvSpPr>
        <p:spPr/>
        <p:txBody>
          <a:bodyPr/>
          <a:lstStyle/>
          <a:p>
            <a:fld id="{02157929-A883-4138-B1F1-8673FD4ECE5B}" type="datetime1">
              <a:rPr lang="pt-PT" smtClean="0"/>
              <a:pPr/>
              <a:t>28-11-2010</a:t>
            </a:fld>
            <a:endParaRPr lang="pt-PT"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ZE</a:t>
            </a:r>
            <a:endParaRPr lang="pt-PT" dirty="0"/>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33</a:t>
            </a:fld>
            <a:endParaRPr lang="pt-PT" dirty="0"/>
          </a:p>
        </p:txBody>
      </p:sp>
      <p:sp>
        <p:nvSpPr>
          <p:cNvPr id="5" name="Marcador de Posição da Data 4"/>
          <p:cNvSpPr>
            <a:spLocks noGrp="1"/>
          </p:cNvSpPr>
          <p:nvPr>
            <p:ph type="dt" idx="11"/>
          </p:nvPr>
        </p:nvSpPr>
        <p:spPr/>
        <p:txBody>
          <a:bodyPr/>
          <a:lstStyle/>
          <a:p>
            <a:fld id="{02157929-A883-4138-B1F1-8673FD4ECE5B}" type="datetime1">
              <a:rPr lang="pt-PT" smtClean="0"/>
              <a:pPr/>
              <a:t>28-11-2010</a:t>
            </a:fld>
            <a:endParaRPr lang="pt-PT"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BEFD9BC-4E87-4855-A420-480DB10B72B2}" type="slidenum">
              <a:rPr lang="pt-PT" smtClean="0"/>
              <a:pPr/>
              <a:t>34</a:t>
            </a:fld>
            <a:endParaRPr lang="pt-PT" dirty="0"/>
          </a:p>
        </p:txBody>
      </p:sp>
      <p:sp>
        <p:nvSpPr>
          <p:cNvPr id="5" name="Marcador de Posição da Data 4"/>
          <p:cNvSpPr>
            <a:spLocks noGrp="1"/>
          </p:cNvSpPr>
          <p:nvPr>
            <p:ph type="dt" idx="11"/>
          </p:nvPr>
        </p:nvSpPr>
        <p:spPr/>
        <p:txBody>
          <a:bodyPr/>
          <a:lstStyle/>
          <a:p>
            <a:fld id="{DFBD818D-AB67-46F4-81B8-FE7453140793}" type="datetime1">
              <a:rPr lang="pt-PT" smtClean="0"/>
              <a:pPr/>
              <a:t>28-11-2010</a:t>
            </a:fld>
            <a:endParaRPr lang="pt-PT"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BEFD9BC-4E87-4855-A420-480DB10B72B2}" type="slidenum">
              <a:rPr lang="pt-PT" smtClean="0"/>
              <a:pPr/>
              <a:t>35</a:t>
            </a:fld>
            <a:endParaRPr lang="pt-PT" dirty="0"/>
          </a:p>
        </p:txBody>
      </p:sp>
      <p:sp>
        <p:nvSpPr>
          <p:cNvPr id="5" name="Marcador de Posição da Data 4"/>
          <p:cNvSpPr>
            <a:spLocks noGrp="1"/>
          </p:cNvSpPr>
          <p:nvPr>
            <p:ph type="dt" idx="11"/>
          </p:nvPr>
        </p:nvSpPr>
        <p:spPr/>
        <p:txBody>
          <a:bodyPr/>
          <a:lstStyle/>
          <a:p>
            <a:fld id="{697D8CD0-6337-4B83-BF42-0337E58B90E4}" type="datetime1">
              <a:rPr lang="pt-PT" smtClean="0"/>
              <a:pPr/>
              <a:t>28-11-2010</a:t>
            </a:fld>
            <a:endParaRPr lang="pt-PT"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36</a:t>
            </a:fld>
            <a:endParaRPr lang="pt-PT" dirty="0"/>
          </a:p>
        </p:txBody>
      </p:sp>
      <p:sp>
        <p:nvSpPr>
          <p:cNvPr id="5" name="Marcador de Posição da Data 4"/>
          <p:cNvSpPr>
            <a:spLocks noGrp="1"/>
          </p:cNvSpPr>
          <p:nvPr>
            <p:ph type="dt" idx="11"/>
          </p:nvPr>
        </p:nvSpPr>
        <p:spPr/>
        <p:txBody>
          <a:bodyPr/>
          <a:lstStyle/>
          <a:p>
            <a:fld id="{02157929-A883-4138-B1F1-8673FD4ECE5B}" type="datetime1">
              <a:rPr lang="pt-PT" smtClean="0"/>
              <a:pPr/>
              <a:t>28-11-2010</a:t>
            </a:fld>
            <a:endParaRPr lang="pt-PT"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noProof="0" dirty="0"/>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37</a:t>
            </a:fld>
            <a:endParaRPr lang="pt-PT" dirty="0"/>
          </a:p>
        </p:txBody>
      </p:sp>
      <p:sp>
        <p:nvSpPr>
          <p:cNvPr id="5" name="Marcador de Posição da Data 4"/>
          <p:cNvSpPr>
            <a:spLocks noGrp="1"/>
          </p:cNvSpPr>
          <p:nvPr>
            <p:ph type="dt" idx="11"/>
          </p:nvPr>
        </p:nvSpPr>
        <p:spPr/>
        <p:txBody>
          <a:bodyPr/>
          <a:lstStyle/>
          <a:p>
            <a:fld id="{B8BE8041-FF03-468E-A519-889A60721637}" type="datetime1">
              <a:rPr lang="pt-PT" smtClean="0"/>
              <a:pPr/>
              <a:t>28-11-2010</a:t>
            </a:fld>
            <a:endParaRPr lang="pt-PT"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noProof="0" dirty="0"/>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38</a:t>
            </a:fld>
            <a:endParaRPr lang="pt-PT" dirty="0"/>
          </a:p>
        </p:txBody>
      </p:sp>
      <p:sp>
        <p:nvSpPr>
          <p:cNvPr id="5" name="Marcador de Posição da Data 4"/>
          <p:cNvSpPr>
            <a:spLocks noGrp="1"/>
          </p:cNvSpPr>
          <p:nvPr>
            <p:ph type="dt" idx="11"/>
          </p:nvPr>
        </p:nvSpPr>
        <p:spPr/>
        <p:txBody>
          <a:bodyPr/>
          <a:lstStyle/>
          <a:p>
            <a:fld id="{B8BE8041-FF03-468E-A519-889A60721637}" type="datetime1">
              <a:rPr lang="pt-PT" smtClean="0"/>
              <a:pPr/>
              <a:t>28-11-2010</a:t>
            </a:fld>
            <a:endParaRPr lang="pt-PT"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39</a:t>
            </a:fld>
            <a:endParaRPr lang="pt-PT" dirty="0"/>
          </a:p>
        </p:txBody>
      </p:sp>
      <p:sp>
        <p:nvSpPr>
          <p:cNvPr id="5" name="Marcador de Posição da Data 4"/>
          <p:cNvSpPr>
            <a:spLocks noGrp="1"/>
          </p:cNvSpPr>
          <p:nvPr>
            <p:ph type="dt" idx="11"/>
          </p:nvPr>
        </p:nvSpPr>
        <p:spPr/>
        <p:txBody>
          <a:bodyPr/>
          <a:lstStyle/>
          <a:p>
            <a:fld id="{02157929-A883-4138-B1F1-8673FD4ECE5B}" type="datetime1">
              <a:rPr lang="pt-PT" smtClean="0"/>
              <a:pPr/>
              <a:t>28-11-2010</a:t>
            </a:fld>
            <a:endParaRPr lang="pt-P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3</a:t>
            </a:fld>
            <a:endParaRPr lang="pt-PT" dirty="0"/>
          </a:p>
        </p:txBody>
      </p:sp>
      <p:sp>
        <p:nvSpPr>
          <p:cNvPr id="5" name="Marcador de Posição da Data 4"/>
          <p:cNvSpPr>
            <a:spLocks noGrp="1"/>
          </p:cNvSpPr>
          <p:nvPr>
            <p:ph type="dt" idx="11"/>
          </p:nvPr>
        </p:nvSpPr>
        <p:spPr/>
        <p:txBody>
          <a:bodyPr/>
          <a:lstStyle/>
          <a:p>
            <a:fld id="{02157929-A883-4138-B1F1-8673FD4ECE5B}" type="datetime1">
              <a:rPr lang="pt-PT" smtClean="0"/>
              <a:pPr/>
              <a:t>28-11-2010</a:t>
            </a:fld>
            <a:endParaRPr lang="pt-P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4</a:t>
            </a:fld>
            <a:endParaRPr lang="pt-PT" dirty="0"/>
          </a:p>
        </p:txBody>
      </p:sp>
      <p:sp>
        <p:nvSpPr>
          <p:cNvPr id="5" name="Marcador de Posição da Data 4"/>
          <p:cNvSpPr>
            <a:spLocks noGrp="1"/>
          </p:cNvSpPr>
          <p:nvPr>
            <p:ph type="dt" idx="11"/>
          </p:nvPr>
        </p:nvSpPr>
        <p:spPr/>
        <p:txBody>
          <a:bodyPr/>
          <a:lstStyle/>
          <a:p>
            <a:fld id="{F20ED6C2-8C11-4D69-80FF-267B5CABD92F}" type="datetime1">
              <a:rPr lang="pt-PT" smtClean="0"/>
              <a:pPr/>
              <a:t>28-11-2010</a:t>
            </a:fld>
            <a:endParaRPr lang="pt-P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6</a:t>
            </a:fld>
            <a:endParaRPr lang="pt-PT" dirty="0"/>
          </a:p>
        </p:txBody>
      </p:sp>
      <p:sp>
        <p:nvSpPr>
          <p:cNvPr id="5" name="Marcador de Posição da Data 4"/>
          <p:cNvSpPr>
            <a:spLocks noGrp="1"/>
          </p:cNvSpPr>
          <p:nvPr>
            <p:ph type="dt" idx="11"/>
          </p:nvPr>
        </p:nvSpPr>
        <p:spPr/>
        <p:txBody>
          <a:bodyPr/>
          <a:lstStyle/>
          <a:p>
            <a:fld id="{02157929-A883-4138-B1F1-8673FD4ECE5B}" type="datetime1">
              <a:rPr lang="pt-PT" smtClean="0"/>
              <a:pPr/>
              <a:t>28-11-2010</a:t>
            </a:fld>
            <a:endParaRPr lang="pt-P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ZE</a:t>
            </a:r>
            <a:endParaRPr lang="pt-PT" dirty="0"/>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9</a:t>
            </a:fld>
            <a:endParaRPr lang="pt-PT" dirty="0"/>
          </a:p>
        </p:txBody>
      </p:sp>
      <p:sp>
        <p:nvSpPr>
          <p:cNvPr id="5" name="Marcador de Posição da Data 4"/>
          <p:cNvSpPr>
            <a:spLocks noGrp="1"/>
          </p:cNvSpPr>
          <p:nvPr>
            <p:ph type="dt" idx="11"/>
          </p:nvPr>
        </p:nvSpPr>
        <p:spPr/>
        <p:txBody>
          <a:bodyPr/>
          <a:lstStyle/>
          <a:p>
            <a:fld id="{02157929-A883-4138-B1F1-8673FD4ECE5B}" type="datetime1">
              <a:rPr lang="pt-PT" smtClean="0"/>
              <a:pPr/>
              <a:t>28-11-2010</a:t>
            </a:fld>
            <a:endParaRPr lang="pt-P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11</a:t>
            </a:fld>
            <a:endParaRPr lang="pt-PT" dirty="0"/>
          </a:p>
        </p:txBody>
      </p:sp>
      <p:sp>
        <p:nvSpPr>
          <p:cNvPr id="5" name="Marcador de Posição da Data 4"/>
          <p:cNvSpPr>
            <a:spLocks noGrp="1"/>
          </p:cNvSpPr>
          <p:nvPr>
            <p:ph type="dt" idx="11"/>
          </p:nvPr>
        </p:nvSpPr>
        <p:spPr/>
        <p:txBody>
          <a:bodyPr/>
          <a:lstStyle/>
          <a:p>
            <a:fld id="{02157929-A883-4138-B1F1-8673FD4ECE5B}" type="datetime1">
              <a:rPr lang="pt-PT" smtClean="0"/>
              <a:pPr/>
              <a:t>28-11-2010</a:t>
            </a:fld>
            <a:endParaRPr lang="pt-P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12</a:t>
            </a:fld>
            <a:endParaRPr lang="pt-PT" dirty="0"/>
          </a:p>
        </p:txBody>
      </p:sp>
      <p:sp>
        <p:nvSpPr>
          <p:cNvPr id="5" name="Marcador de Posição da Data 4"/>
          <p:cNvSpPr>
            <a:spLocks noGrp="1"/>
          </p:cNvSpPr>
          <p:nvPr>
            <p:ph type="dt" idx="11"/>
          </p:nvPr>
        </p:nvSpPr>
        <p:spPr/>
        <p:txBody>
          <a:bodyPr/>
          <a:lstStyle/>
          <a:p>
            <a:fld id="{5F36D46D-E4D6-4B21-A91A-C67CF8B1A0D8}" type="datetime1">
              <a:rPr lang="pt-PT" smtClean="0"/>
              <a:pPr/>
              <a:t>28-11-2010</a:t>
            </a:fld>
            <a:endParaRPr lang="pt-P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EBEFD9BC-4E87-4855-A420-480DB10B72B2}" type="slidenum">
              <a:rPr lang="pt-PT" smtClean="0"/>
              <a:pPr/>
              <a:t>15</a:t>
            </a:fld>
            <a:endParaRPr lang="pt-PT" dirty="0"/>
          </a:p>
        </p:txBody>
      </p:sp>
      <p:sp>
        <p:nvSpPr>
          <p:cNvPr id="5" name="Marcador de Posição da Data 4"/>
          <p:cNvSpPr>
            <a:spLocks noGrp="1"/>
          </p:cNvSpPr>
          <p:nvPr>
            <p:ph type="dt" idx="11"/>
          </p:nvPr>
        </p:nvSpPr>
        <p:spPr/>
        <p:txBody>
          <a:bodyPr/>
          <a:lstStyle/>
          <a:p>
            <a:fld id="{02157929-A883-4138-B1F1-8673FD4ECE5B}" type="datetime1">
              <a:rPr lang="pt-PT" smtClean="0"/>
              <a:pPr/>
              <a:t>28-11-2010</a:t>
            </a:fld>
            <a:endParaRPr lang="pt-P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2190AED3-4091-4621-BD8A-A8578A3D6E62}"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16315B5E-456F-45DF-A5AE-7FBAF663C37F}" type="slidenum">
              <a:rPr lang="pt-PT" smtClean="0"/>
              <a:pPr/>
              <a:t>‹#›</a:t>
            </a:fld>
            <a:endParaRPr lang="pt-PT" dirty="0"/>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90BA6FE3-517A-4556-B2B6-3F698D91B677}"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16315B5E-456F-45DF-A5AE-7FBAF663C37F}" type="slidenum">
              <a:rPr lang="pt-PT" smtClean="0"/>
              <a:pPr/>
              <a:t>‹#›</a:t>
            </a:fld>
            <a:endParaRPr lang="pt-PT" dirty="0"/>
          </a:p>
        </p:txBody>
      </p:sp>
    </p:spTree>
  </p:cSld>
  <p:clrMapOvr>
    <a:masterClrMapping/>
  </p:clrMapOvr>
  <p:transition spd="slow">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949395D6-E046-4CF3-8C21-FF1DA0C18589}"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C735DD62-2BB5-4D1F-A481-B744F2043B12}" type="slidenum">
              <a:rPr lang="pt-PT" smtClean="0"/>
              <a:pPr/>
              <a:t>‹#›</a:t>
            </a:fld>
            <a:endParaRPr lang="pt-PT" dirty="0"/>
          </a:p>
        </p:txBody>
      </p:sp>
    </p:spTree>
  </p:cSld>
  <p:clrMapOvr>
    <a:masterClrMapping/>
  </p:clrMapOvr>
  <p:transition spd="slow">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AA746BDE-2822-4B1C-B8D1-D01982AA8498}"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DCDC8355-BE3E-4DDE-9B62-CB20421C5428}" type="slidenum">
              <a:rPr lang="pt-PT" smtClean="0"/>
              <a:pPr/>
              <a:t>‹#›</a:t>
            </a:fld>
            <a:endParaRPr lang="pt-PT" dirty="0"/>
          </a:p>
        </p:txBody>
      </p:sp>
    </p:spTree>
  </p:cSld>
  <p:clrMapOvr>
    <a:masterClrMapping/>
  </p:clrMapOvr>
  <p:transition spd="slow">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93B62A5F-BFBB-4DE6-9D18-5C6330B4B410}"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DCDC8355-BE3E-4DDE-9B62-CB20421C5428}" type="slidenum">
              <a:rPr lang="pt-PT" smtClean="0"/>
              <a:pPr/>
              <a:t>‹#›</a:t>
            </a:fld>
            <a:endParaRPr lang="pt-PT" dirty="0"/>
          </a:p>
        </p:txBody>
      </p:sp>
    </p:spTree>
  </p:cSld>
  <p:clrMapOvr>
    <a:masterClrMapping/>
  </p:clrMapOvr>
  <p:transition spd="slow">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83483FB4-470B-4E25-89A4-489DE8E13696}"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DCDC8355-BE3E-4DDE-9B62-CB20421C5428}" type="slidenum">
              <a:rPr lang="pt-PT" smtClean="0"/>
              <a:pPr/>
              <a:t>‹#›</a:t>
            </a:fld>
            <a:endParaRPr lang="pt-PT" dirty="0"/>
          </a:p>
        </p:txBody>
      </p:sp>
    </p:spTree>
  </p:cSld>
  <p:clrMapOvr>
    <a:masterClrMapping/>
  </p:clrMapOvr>
  <p:transition spd="slow">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055C6A02-F4FA-48B3-AD43-A2209F423E9E}"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DCDC8355-BE3E-4DDE-9B62-CB20421C5428}" type="slidenum">
              <a:rPr lang="pt-PT" smtClean="0"/>
              <a:pPr/>
              <a:t>‹#›</a:t>
            </a:fld>
            <a:endParaRPr lang="pt-PT" dirty="0"/>
          </a:p>
        </p:txBody>
      </p:sp>
    </p:spTree>
  </p:cSld>
  <p:clrMapOvr>
    <a:masterClrMapping/>
  </p:clrMapOvr>
  <p:transition spd="slow">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C8CA6461-40FF-4970-9914-ECC31DE77376}"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DCDC8355-BE3E-4DDE-9B62-CB20421C5428}" type="slidenum">
              <a:rPr lang="pt-PT" smtClean="0"/>
              <a:pPr/>
              <a:t>‹#›</a:t>
            </a:fld>
            <a:endParaRPr lang="pt-PT" dirty="0"/>
          </a:p>
        </p:txBody>
      </p:sp>
    </p:spTree>
  </p:cSld>
  <p:clrMapOvr>
    <a:masterClrMapping/>
  </p:clrMapOvr>
  <p:transition spd="slow">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218D557D-6385-4873-B179-6266C4966741}"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DCDC8355-BE3E-4DDE-9B62-CB20421C5428}" type="slidenum">
              <a:rPr lang="pt-PT" smtClean="0"/>
              <a:pPr/>
              <a:t>‹#›</a:t>
            </a:fld>
            <a:endParaRPr lang="pt-PT" dirty="0"/>
          </a:p>
        </p:txBody>
      </p:sp>
    </p:spTree>
  </p:cSld>
  <p:clrMapOvr>
    <a:masterClrMapping/>
  </p:clrMapOvr>
  <p:transition spd="slow">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AE22A809-9D67-46EF-8E0C-E1B9D3A6B1AD}"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DCDC8355-BE3E-4DDE-9B62-CB20421C5428}" type="slidenum">
              <a:rPr lang="pt-PT" smtClean="0"/>
              <a:pPr/>
              <a:t>‹#›</a:t>
            </a:fld>
            <a:endParaRPr lang="pt-PT" dirty="0"/>
          </a:p>
        </p:txBody>
      </p:sp>
    </p:spTree>
  </p:cSld>
  <p:clrMapOvr>
    <a:masterClrMapping/>
  </p:clrMapOvr>
  <p:transition spd="slow">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EDB10B97-7F38-44D3-93E8-5B88DEF8761D}"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DCDC8355-BE3E-4DDE-9B62-CB20421C5428}" type="slidenum">
              <a:rPr lang="pt-PT" smtClean="0"/>
              <a:pPr/>
              <a:t>‹#›</a:t>
            </a:fld>
            <a:endParaRPr lang="pt-PT" dirty="0"/>
          </a:p>
        </p:txBody>
      </p:sp>
    </p:spTree>
  </p:cSld>
  <p:clrMapOvr>
    <a:masterClrMapping/>
  </p:clrMapOvr>
  <p:transition spd="slow">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46F9A225-7798-410D-82C8-1DCC2E7704C9}"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DCDC8355-BE3E-4DDE-9B62-CB20421C5428}" type="slidenum">
              <a:rPr lang="pt-PT" smtClean="0"/>
              <a:pPr/>
              <a:t>‹#›</a:t>
            </a:fld>
            <a:endParaRPr lang="pt-PT" dirty="0"/>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B9BB5512-3FA1-46DB-B965-C694FF3A9F8E}"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16315B5E-456F-45DF-A5AE-7FBAF663C37F}" type="slidenum">
              <a:rPr lang="pt-PT" smtClean="0"/>
              <a:pPr/>
              <a:t>‹#›</a:t>
            </a:fld>
            <a:endParaRPr lang="pt-PT" dirty="0"/>
          </a:p>
        </p:txBody>
      </p:sp>
    </p:spTree>
  </p:cSld>
  <p:clrMapOvr>
    <a:masterClrMapping/>
  </p:clrMapOvr>
  <p:transition spd="slow">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FBC178C1-915D-44B7-B9D9-BC9371CDD325}"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DCDC8355-BE3E-4DDE-9B62-CB20421C5428}" type="slidenum">
              <a:rPr lang="pt-PT" smtClean="0"/>
              <a:pPr/>
              <a:t>‹#›</a:t>
            </a:fld>
            <a:endParaRPr lang="pt-PT" dirty="0"/>
          </a:p>
        </p:txBody>
      </p:sp>
    </p:spTree>
  </p:cSld>
  <p:clrMapOvr>
    <a:masterClrMapping/>
  </p:clrMapOvr>
  <p:transition spd="slow">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DE05532C-9098-4587-8878-418AE0FF05E4}"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DCDC8355-BE3E-4DDE-9B62-CB20421C5428}" type="slidenum">
              <a:rPr lang="pt-PT" smtClean="0"/>
              <a:pPr/>
              <a:t>‹#›</a:t>
            </a:fld>
            <a:endParaRPr lang="pt-PT" dirty="0"/>
          </a:p>
        </p:txBody>
      </p:sp>
    </p:spTree>
  </p:cSld>
  <p:clrMapOvr>
    <a:masterClrMapping/>
  </p:clrMapOvr>
  <p:transition spd="slow">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6456A308-5C2F-47A4-92A9-9C8EC05D1296}"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247E6FB4-36C1-4CB6-83CD-9E9F57928254}" type="slidenum">
              <a:rPr lang="pt-PT" smtClean="0"/>
              <a:pPr/>
              <a:t>‹#›</a:t>
            </a:fld>
            <a:endParaRPr lang="pt-PT" dirty="0"/>
          </a:p>
        </p:txBody>
      </p:sp>
    </p:spTree>
  </p:cSld>
  <p:clrMapOvr>
    <a:masterClrMapping/>
  </p:clrMapOvr>
  <p:transition spd="slow">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ABB64745-755A-4CDE-9AF3-8D8B289B1F5A}"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247E6FB4-36C1-4CB6-83CD-9E9F57928254}" type="slidenum">
              <a:rPr lang="pt-PT" smtClean="0"/>
              <a:pPr/>
              <a:t>‹#›</a:t>
            </a:fld>
            <a:endParaRPr lang="pt-PT" dirty="0"/>
          </a:p>
        </p:txBody>
      </p:sp>
    </p:spTree>
  </p:cSld>
  <p:clrMapOvr>
    <a:masterClrMapping/>
  </p:clrMapOvr>
  <p:transition spd="slow">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636750BB-15A4-4E2E-B87E-9F3B69F37E77}"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247E6FB4-36C1-4CB6-83CD-9E9F57928254}" type="slidenum">
              <a:rPr lang="pt-PT" smtClean="0"/>
              <a:pPr/>
              <a:t>‹#›</a:t>
            </a:fld>
            <a:endParaRPr lang="pt-PT" dirty="0"/>
          </a:p>
        </p:txBody>
      </p:sp>
    </p:spTree>
  </p:cSld>
  <p:clrMapOvr>
    <a:masterClrMapping/>
  </p:clrMapOvr>
  <p:transition spd="slow">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28079BE8-3F4A-4E55-8572-20C4DF7438BB}"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247E6FB4-36C1-4CB6-83CD-9E9F57928254}" type="slidenum">
              <a:rPr lang="pt-PT" smtClean="0"/>
              <a:pPr/>
              <a:t>‹#›</a:t>
            </a:fld>
            <a:endParaRPr lang="pt-PT" dirty="0"/>
          </a:p>
        </p:txBody>
      </p:sp>
    </p:spTree>
  </p:cSld>
  <p:clrMapOvr>
    <a:masterClrMapping/>
  </p:clrMapOvr>
  <p:transition spd="slow">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B2A9357B-1706-4DB6-B696-7E0A544F24A0}"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247E6FB4-36C1-4CB6-83CD-9E9F57928254}" type="slidenum">
              <a:rPr lang="pt-PT" smtClean="0"/>
              <a:pPr/>
              <a:t>‹#›</a:t>
            </a:fld>
            <a:endParaRPr lang="pt-PT" dirty="0"/>
          </a:p>
        </p:txBody>
      </p:sp>
    </p:spTree>
  </p:cSld>
  <p:clrMapOvr>
    <a:masterClrMapping/>
  </p:clrMapOvr>
  <p:transition spd="slow">
    <p:fade thruBlk="1"/>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68FE3043-606C-4BE0-9569-8C6349E110C8}"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247E6FB4-36C1-4CB6-83CD-9E9F57928254}" type="slidenum">
              <a:rPr lang="pt-PT" smtClean="0"/>
              <a:pPr/>
              <a:t>‹#›</a:t>
            </a:fld>
            <a:endParaRPr lang="pt-PT" dirty="0"/>
          </a:p>
        </p:txBody>
      </p:sp>
    </p:spTree>
  </p:cSld>
  <p:clrMapOvr>
    <a:masterClrMapping/>
  </p:clrMapOvr>
  <p:transition spd="slow">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AE9202C9-8F15-40ED-94C6-877AA30767DD}"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247E6FB4-36C1-4CB6-83CD-9E9F57928254}" type="slidenum">
              <a:rPr lang="pt-PT" smtClean="0"/>
              <a:pPr/>
              <a:t>‹#›</a:t>
            </a:fld>
            <a:endParaRPr lang="pt-PT" dirty="0"/>
          </a:p>
        </p:txBody>
      </p:sp>
    </p:spTree>
  </p:cSld>
  <p:clrMapOvr>
    <a:masterClrMapping/>
  </p:clrMapOvr>
  <p:transition spd="slow">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B2D961E1-3840-4267-85A2-2E0D53B0020E}"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247E6FB4-36C1-4CB6-83CD-9E9F57928254}" type="slidenum">
              <a:rPr lang="pt-PT" smtClean="0"/>
              <a:pPr/>
              <a:t>‹#›</a:t>
            </a:fld>
            <a:endParaRPr lang="pt-PT" dirty="0"/>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B6208BC0-901A-40B6-9525-A575DF3B6644}"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4C067C35-CAE0-4984-8399-B401DAD4F446}" type="slidenum">
              <a:rPr lang="pt-PT" smtClean="0"/>
              <a:pPr/>
              <a:t>‹#›</a:t>
            </a:fld>
            <a:endParaRPr lang="pt-PT" dirty="0"/>
          </a:p>
        </p:txBody>
      </p:sp>
    </p:spTree>
  </p:cSld>
  <p:clrMapOvr>
    <a:masterClrMapping/>
  </p:clrMapOvr>
  <p:transition spd="slow">
    <p:fade thruBlk="1"/>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33B60DEE-8EDC-4B67-AD6E-0CDAA279B770}"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247E6FB4-36C1-4CB6-83CD-9E9F57928254}" type="slidenum">
              <a:rPr lang="pt-PT" smtClean="0"/>
              <a:pPr/>
              <a:t>‹#›</a:t>
            </a:fld>
            <a:endParaRPr lang="pt-PT" dirty="0"/>
          </a:p>
        </p:txBody>
      </p:sp>
    </p:spTree>
  </p:cSld>
  <p:clrMapOvr>
    <a:masterClrMapping/>
  </p:clrMapOvr>
  <p:transition spd="slow">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08D0950A-3246-454A-AAB7-1A8B4DCC0425}"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247E6FB4-36C1-4CB6-83CD-9E9F57928254}" type="slidenum">
              <a:rPr lang="pt-PT" smtClean="0"/>
              <a:pPr/>
              <a:t>‹#›</a:t>
            </a:fld>
            <a:endParaRPr lang="pt-PT" dirty="0"/>
          </a:p>
        </p:txBody>
      </p:sp>
    </p:spTree>
  </p:cSld>
  <p:clrMapOvr>
    <a:masterClrMapping/>
  </p:clrMapOvr>
  <p:transition spd="slow">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DC386B99-302C-4B2A-ABD9-40A19080CD24}"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247E6FB4-36C1-4CB6-83CD-9E9F57928254}" type="slidenum">
              <a:rPr lang="pt-PT" smtClean="0"/>
              <a:pPr/>
              <a:t>‹#›</a:t>
            </a:fld>
            <a:endParaRPr lang="pt-PT" dirty="0"/>
          </a:p>
        </p:txBody>
      </p:sp>
    </p:spTree>
  </p:cSld>
  <p:clrMapOvr>
    <a:masterClrMapping/>
  </p:clrMapOvr>
  <p:transition spd="slow">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6664F62C-4B73-445D-8637-FFF0A789BA99}"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06B454A8-EBAE-4367-9BC2-65205ABFF6CE}" type="slidenum">
              <a:rPr lang="pt-PT" smtClean="0"/>
              <a:pPr/>
              <a:t>‹#›</a:t>
            </a:fld>
            <a:endParaRPr lang="pt-PT" dirty="0"/>
          </a:p>
        </p:txBody>
      </p:sp>
    </p:spTree>
  </p:cSld>
  <p:clrMapOvr>
    <a:masterClrMapping/>
  </p:clrMapOvr>
  <p:transition spd="slow">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A6992A68-6585-472F-9EE6-BA4A777890B8}"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06B454A8-EBAE-4367-9BC2-65205ABFF6CE}" type="slidenum">
              <a:rPr lang="pt-PT" smtClean="0"/>
              <a:pPr/>
              <a:t>‹#›</a:t>
            </a:fld>
            <a:endParaRPr lang="pt-PT" dirty="0"/>
          </a:p>
        </p:txBody>
      </p:sp>
    </p:spTree>
  </p:cSld>
  <p:clrMapOvr>
    <a:masterClrMapping/>
  </p:clrMapOvr>
  <p:transition spd="slow">
    <p:fade thruBlk="1"/>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BC2D241F-8119-46D6-80D4-8EBC53D1E230}"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06B454A8-EBAE-4367-9BC2-65205ABFF6CE}" type="slidenum">
              <a:rPr lang="pt-PT" smtClean="0"/>
              <a:pPr/>
              <a:t>‹#›</a:t>
            </a:fld>
            <a:endParaRPr lang="pt-PT" dirty="0"/>
          </a:p>
        </p:txBody>
      </p:sp>
    </p:spTree>
  </p:cSld>
  <p:clrMapOvr>
    <a:masterClrMapping/>
  </p:clrMapOvr>
  <p:transition spd="slow">
    <p:fade thruBlk="1"/>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41C3BDA1-DE30-4741-8D37-93B7B2493307}"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06B454A8-EBAE-4367-9BC2-65205ABFF6CE}" type="slidenum">
              <a:rPr lang="pt-PT" smtClean="0"/>
              <a:pPr/>
              <a:t>‹#›</a:t>
            </a:fld>
            <a:endParaRPr lang="pt-PT" dirty="0"/>
          </a:p>
        </p:txBody>
      </p:sp>
    </p:spTree>
  </p:cSld>
  <p:clrMapOvr>
    <a:masterClrMapping/>
  </p:clrMapOvr>
  <p:transition spd="slow">
    <p:fade thruBlk="1"/>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0133A903-4496-427F-ACB0-31EA678A3F79}"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06B454A8-EBAE-4367-9BC2-65205ABFF6CE}" type="slidenum">
              <a:rPr lang="pt-PT" smtClean="0"/>
              <a:pPr/>
              <a:t>‹#›</a:t>
            </a:fld>
            <a:endParaRPr lang="pt-PT" dirty="0"/>
          </a:p>
        </p:txBody>
      </p:sp>
    </p:spTree>
  </p:cSld>
  <p:clrMapOvr>
    <a:masterClrMapping/>
  </p:clrMapOvr>
  <p:transition spd="slow">
    <p:fade thruBlk="1"/>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B69E5B03-27A4-4AFF-B9A9-B526424F4D24}"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06B454A8-EBAE-4367-9BC2-65205ABFF6CE}" type="slidenum">
              <a:rPr lang="pt-PT" smtClean="0"/>
              <a:pPr/>
              <a:t>‹#›</a:t>
            </a:fld>
            <a:endParaRPr lang="pt-PT" dirty="0"/>
          </a:p>
        </p:txBody>
      </p:sp>
    </p:spTree>
  </p:cSld>
  <p:clrMapOvr>
    <a:masterClrMapping/>
  </p:clrMapOvr>
  <p:transition spd="slow">
    <p:fade thruBlk="1"/>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D9B3D5A1-7527-42C1-911E-660F57E789D2}"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06B454A8-EBAE-4367-9BC2-65205ABFF6CE}" type="slidenum">
              <a:rPr lang="pt-PT" smtClean="0"/>
              <a:pPr/>
              <a:t>‹#›</a:t>
            </a:fld>
            <a:endParaRPr lang="pt-PT" dirty="0"/>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09081BD9-68F1-4D7B-BD9C-EFC32F0610D3}"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4C067C35-CAE0-4984-8399-B401DAD4F446}" type="slidenum">
              <a:rPr lang="pt-PT" smtClean="0"/>
              <a:pPr/>
              <a:t>‹#›</a:t>
            </a:fld>
            <a:endParaRPr lang="pt-PT" dirty="0"/>
          </a:p>
        </p:txBody>
      </p:sp>
    </p:spTree>
  </p:cSld>
  <p:clrMapOvr>
    <a:masterClrMapping/>
  </p:clrMapOvr>
  <p:transition spd="slow">
    <p:fade thruBlk="1"/>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D0EE9935-3BE7-4754-82E2-872CDD3818F3}"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06B454A8-EBAE-4367-9BC2-65205ABFF6CE}" type="slidenum">
              <a:rPr lang="pt-PT" smtClean="0"/>
              <a:pPr/>
              <a:t>‹#›</a:t>
            </a:fld>
            <a:endParaRPr lang="pt-PT" dirty="0"/>
          </a:p>
        </p:txBody>
      </p:sp>
    </p:spTree>
  </p:cSld>
  <p:clrMapOvr>
    <a:masterClrMapping/>
  </p:clrMapOvr>
  <p:transition spd="slow">
    <p:fade thruBlk="1"/>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51FFB430-0BF5-4945-914B-6C2724C7732F}"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06B454A8-EBAE-4367-9BC2-65205ABFF6CE}" type="slidenum">
              <a:rPr lang="pt-PT" smtClean="0"/>
              <a:pPr/>
              <a:t>‹#›</a:t>
            </a:fld>
            <a:endParaRPr lang="pt-PT" dirty="0"/>
          </a:p>
        </p:txBody>
      </p:sp>
    </p:spTree>
  </p:cSld>
  <p:clrMapOvr>
    <a:masterClrMapping/>
  </p:clrMapOvr>
  <p:transition spd="slow">
    <p:fade thruBlk="1"/>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05CC5AA3-1277-4B90-AF86-A2AAA8C2C3BE}"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06B454A8-EBAE-4367-9BC2-65205ABFF6CE}" type="slidenum">
              <a:rPr lang="pt-PT" smtClean="0"/>
              <a:pPr/>
              <a:t>‹#›</a:t>
            </a:fld>
            <a:endParaRPr lang="pt-PT" dirty="0"/>
          </a:p>
        </p:txBody>
      </p:sp>
    </p:spTree>
  </p:cSld>
  <p:clrMapOvr>
    <a:masterClrMapping/>
  </p:clrMapOvr>
  <p:transition spd="slow">
    <p:fade thruBlk="1"/>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A6835BAE-2960-4B86-8A86-AD6360233108}"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06B454A8-EBAE-4367-9BC2-65205ABFF6CE}" type="slidenum">
              <a:rPr lang="pt-PT" smtClean="0"/>
              <a:pPr/>
              <a:t>‹#›</a:t>
            </a:fld>
            <a:endParaRPr lang="pt-PT" dirty="0"/>
          </a:p>
        </p:txBody>
      </p:sp>
    </p:spTree>
  </p:cSld>
  <p:clrMapOvr>
    <a:masterClrMapping/>
  </p:clrMapOvr>
  <p:transition spd="slow">
    <p:fade thruBlk="1"/>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CE6B47D1-2F4E-459E-AD65-D27C00A72F26}"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851B3F41-F44B-4D18-896A-33B1BC0D8A35}" type="slidenum">
              <a:rPr lang="pt-PT" smtClean="0"/>
              <a:pPr/>
              <a:t>‹#›</a:t>
            </a:fld>
            <a:endParaRPr lang="pt-PT" dirty="0"/>
          </a:p>
        </p:txBody>
      </p:sp>
    </p:spTree>
  </p:cSld>
  <p:clrMapOvr>
    <a:masterClrMapping/>
  </p:clrMapOvr>
  <p:transition spd="slow">
    <p:fade thruBlk="1"/>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78DA86F0-DC04-41DC-9E36-05BBD6F009E2}"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851B3F41-F44B-4D18-896A-33B1BC0D8A35}" type="slidenum">
              <a:rPr lang="pt-PT" smtClean="0"/>
              <a:pPr/>
              <a:t>‹#›</a:t>
            </a:fld>
            <a:endParaRPr lang="pt-PT" dirty="0"/>
          </a:p>
        </p:txBody>
      </p:sp>
    </p:spTree>
  </p:cSld>
  <p:clrMapOvr>
    <a:masterClrMapping/>
  </p:clrMapOvr>
  <p:transition spd="slow">
    <p:fade thruBlk="1"/>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5CFEC358-F81C-4859-A229-5FFC33E3AB30}"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851B3F41-F44B-4D18-896A-33B1BC0D8A35}" type="slidenum">
              <a:rPr lang="pt-PT" smtClean="0"/>
              <a:pPr/>
              <a:t>‹#›</a:t>
            </a:fld>
            <a:endParaRPr lang="pt-PT" dirty="0"/>
          </a:p>
        </p:txBody>
      </p:sp>
    </p:spTree>
  </p:cSld>
  <p:clrMapOvr>
    <a:masterClrMapping/>
  </p:clrMapOvr>
  <p:transition spd="slow">
    <p:fade thruBlk="1"/>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F0EDE76B-41C3-40D4-91AE-AC2BD8FC6128}"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851B3F41-F44B-4D18-896A-33B1BC0D8A35}" type="slidenum">
              <a:rPr lang="pt-PT" smtClean="0"/>
              <a:pPr/>
              <a:t>‹#›</a:t>
            </a:fld>
            <a:endParaRPr lang="pt-PT" dirty="0"/>
          </a:p>
        </p:txBody>
      </p:sp>
    </p:spTree>
  </p:cSld>
  <p:clrMapOvr>
    <a:masterClrMapping/>
  </p:clrMapOvr>
  <p:transition spd="slow">
    <p:fade thruBlk="1"/>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FF6A803C-B710-4E4A-8D46-4C0F18865D62}"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851B3F41-F44B-4D18-896A-33B1BC0D8A35}" type="slidenum">
              <a:rPr lang="pt-PT" smtClean="0"/>
              <a:pPr/>
              <a:t>‹#›</a:t>
            </a:fld>
            <a:endParaRPr lang="pt-PT" dirty="0"/>
          </a:p>
        </p:txBody>
      </p:sp>
    </p:spTree>
  </p:cSld>
  <p:clrMapOvr>
    <a:masterClrMapping/>
  </p:clrMapOvr>
  <p:transition spd="slow">
    <p:fade thruBlk="1"/>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5E9F2917-DCAA-4542-9FC5-16A6CDFF508F}"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851B3F41-F44B-4D18-896A-33B1BC0D8A35}" type="slidenum">
              <a:rPr lang="pt-PT" smtClean="0"/>
              <a:pPr/>
              <a:t>‹#›</a:t>
            </a:fld>
            <a:endParaRPr lang="pt-PT" dirty="0"/>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A1D68695-E103-4BFB-945F-97668E6FC436}"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4C067C35-CAE0-4984-8399-B401DAD4F446}" type="slidenum">
              <a:rPr lang="pt-PT" smtClean="0"/>
              <a:pPr/>
              <a:t>‹#›</a:t>
            </a:fld>
            <a:endParaRPr lang="pt-PT" dirty="0"/>
          </a:p>
        </p:txBody>
      </p:sp>
    </p:spTree>
  </p:cSld>
  <p:clrMapOvr>
    <a:masterClrMapping/>
  </p:clrMapOvr>
  <p:transition spd="slow">
    <p:fade thruBlk="1"/>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4EBBAA01-4FA9-4F2E-A9B7-7848F23B949D}"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851B3F41-F44B-4D18-896A-33B1BC0D8A35}" type="slidenum">
              <a:rPr lang="pt-PT" smtClean="0"/>
              <a:pPr/>
              <a:t>‹#›</a:t>
            </a:fld>
            <a:endParaRPr lang="pt-PT" dirty="0"/>
          </a:p>
        </p:txBody>
      </p:sp>
    </p:spTree>
  </p:cSld>
  <p:clrMapOvr>
    <a:masterClrMapping/>
  </p:clrMapOvr>
  <p:transition spd="slow">
    <p:fade thruBlk="1"/>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F1864778-5250-4977-9A03-555616DED94A}"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851B3F41-F44B-4D18-896A-33B1BC0D8A35}" type="slidenum">
              <a:rPr lang="pt-PT" smtClean="0"/>
              <a:pPr/>
              <a:t>‹#›</a:t>
            </a:fld>
            <a:endParaRPr lang="pt-PT" dirty="0"/>
          </a:p>
        </p:txBody>
      </p:sp>
    </p:spTree>
  </p:cSld>
  <p:clrMapOvr>
    <a:masterClrMapping/>
  </p:clrMapOvr>
  <p:transition spd="slow">
    <p:fade thruBlk="1"/>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84E967E4-23DC-4278-BDDA-C6E17084CF34}"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851B3F41-F44B-4D18-896A-33B1BC0D8A35}" type="slidenum">
              <a:rPr lang="pt-PT" smtClean="0"/>
              <a:pPr/>
              <a:t>‹#›</a:t>
            </a:fld>
            <a:endParaRPr lang="pt-PT" dirty="0"/>
          </a:p>
        </p:txBody>
      </p:sp>
    </p:spTree>
  </p:cSld>
  <p:clrMapOvr>
    <a:masterClrMapping/>
  </p:clrMapOvr>
  <p:transition spd="slow">
    <p:fade thruBlk="1"/>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4FA5337C-CB60-4A42-9B0C-1C5FE215AFA5}"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851B3F41-F44B-4D18-896A-33B1BC0D8A35}" type="slidenum">
              <a:rPr lang="pt-PT" smtClean="0"/>
              <a:pPr/>
              <a:t>‹#›</a:t>
            </a:fld>
            <a:endParaRPr lang="pt-PT" dirty="0"/>
          </a:p>
        </p:txBody>
      </p:sp>
    </p:spTree>
  </p:cSld>
  <p:clrMapOvr>
    <a:masterClrMapping/>
  </p:clrMapOvr>
  <p:transition spd="slow">
    <p:fade thruBlk="1"/>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99019822-D130-4DE3-8B94-AF8F1EC3D7D2}"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851B3F41-F44B-4D18-896A-33B1BC0D8A35}" type="slidenum">
              <a:rPr lang="pt-PT" smtClean="0"/>
              <a:pPr/>
              <a:t>‹#›</a:t>
            </a:fld>
            <a:endParaRPr lang="pt-PT" dirty="0"/>
          </a:p>
        </p:txBody>
      </p:sp>
    </p:spTree>
  </p:cSld>
  <p:clrMapOvr>
    <a:masterClrMapping/>
  </p:clrMapOvr>
  <p:transition spd="slow">
    <p:fade thruBlk="1"/>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260D7C2D-A200-4772-AE60-8C60A93D7F68}"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389306DE-6806-45D5-82A6-4B0FE93A1AF6}" type="slidenum">
              <a:rPr lang="pt-PT" smtClean="0"/>
              <a:pPr/>
              <a:t>‹#›</a:t>
            </a:fld>
            <a:endParaRPr lang="pt-PT" dirty="0"/>
          </a:p>
        </p:txBody>
      </p:sp>
    </p:spTree>
  </p:cSld>
  <p:clrMapOvr>
    <a:masterClrMapping/>
  </p:clrMapOvr>
  <p:transition spd="slow">
    <p:fade thruBlk="1"/>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6D83ABB2-B966-4A60-9B5C-0A69D552B700}"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389306DE-6806-45D5-82A6-4B0FE93A1AF6}" type="slidenum">
              <a:rPr lang="pt-PT" smtClean="0"/>
              <a:pPr/>
              <a:t>‹#›</a:t>
            </a:fld>
            <a:endParaRPr lang="pt-PT" dirty="0"/>
          </a:p>
        </p:txBody>
      </p:sp>
    </p:spTree>
  </p:cSld>
  <p:clrMapOvr>
    <a:masterClrMapping/>
  </p:clrMapOvr>
  <p:transition spd="slow">
    <p:fade thruBlk="1"/>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DF85850F-76CF-455A-9542-4EA8AE159389}"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389306DE-6806-45D5-82A6-4B0FE93A1AF6}" type="slidenum">
              <a:rPr lang="pt-PT" smtClean="0"/>
              <a:pPr/>
              <a:t>‹#›</a:t>
            </a:fld>
            <a:endParaRPr lang="pt-PT" dirty="0"/>
          </a:p>
        </p:txBody>
      </p:sp>
    </p:spTree>
  </p:cSld>
  <p:clrMapOvr>
    <a:masterClrMapping/>
  </p:clrMapOvr>
  <p:transition spd="slow">
    <p:fade thruBlk="1"/>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607A8F9A-C85A-4D6F-9A7F-BBD60DB37B6A}"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389306DE-6806-45D5-82A6-4B0FE93A1AF6}" type="slidenum">
              <a:rPr lang="pt-PT" smtClean="0"/>
              <a:pPr/>
              <a:t>‹#›</a:t>
            </a:fld>
            <a:endParaRPr lang="pt-PT" dirty="0"/>
          </a:p>
        </p:txBody>
      </p:sp>
    </p:spTree>
  </p:cSld>
  <p:clrMapOvr>
    <a:masterClrMapping/>
  </p:clrMapOvr>
  <p:transition spd="slow">
    <p:fade thruBlk="1"/>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15D17156-D37D-4A4B-959E-F14B7ACC9646}"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389306DE-6806-45D5-82A6-4B0FE93A1AF6}" type="slidenum">
              <a:rPr lang="pt-PT" smtClean="0"/>
              <a:pPr/>
              <a:t>‹#›</a:t>
            </a:fld>
            <a:endParaRPr lang="pt-PT" dirty="0"/>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08FEEFB2-F92A-46AD-947E-AD870D911672}"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4C067C35-CAE0-4984-8399-B401DAD4F446}" type="slidenum">
              <a:rPr lang="pt-PT" smtClean="0"/>
              <a:pPr/>
              <a:t>‹#›</a:t>
            </a:fld>
            <a:endParaRPr lang="pt-PT" dirty="0"/>
          </a:p>
        </p:txBody>
      </p:sp>
    </p:spTree>
  </p:cSld>
  <p:clrMapOvr>
    <a:masterClrMapping/>
  </p:clrMapOvr>
  <p:transition spd="slow">
    <p:fade thruBlk="1"/>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B164966F-6817-4FCD-99E6-7E63CFBCBFB7}"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389306DE-6806-45D5-82A6-4B0FE93A1AF6}" type="slidenum">
              <a:rPr lang="pt-PT" smtClean="0"/>
              <a:pPr/>
              <a:t>‹#›</a:t>
            </a:fld>
            <a:endParaRPr lang="pt-PT" dirty="0"/>
          </a:p>
        </p:txBody>
      </p:sp>
    </p:spTree>
  </p:cSld>
  <p:clrMapOvr>
    <a:masterClrMapping/>
  </p:clrMapOvr>
  <p:transition spd="slow">
    <p:fade thruBlk="1"/>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C0D7EF87-43F3-49B4-834B-7626D6959AC6}"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389306DE-6806-45D5-82A6-4B0FE93A1AF6}" type="slidenum">
              <a:rPr lang="pt-PT" smtClean="0"/>
              <a:pPr/>
              <a:t>‹#›</a:t>
            </a:fld>
            <a:endParaRPr lang="pt-PT" dirty="0"/>
          </a:p>
        </p:txBody>
      </p:sp>
    </p:spTree>
  </p:cSld>
  <p:clrMapOvr>
    <a:masterClrMapping/>
  </p:clrMapOvr>
  <p:transition spd="slow">
    <p:fade thruBlk="1"/>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702C5A47-C1FB-4CE0-ABE9-DDACEFCA2CED}"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389306DE-6806-45D5-82A6-4B0FE93A1AF6}" type="slidenum">
              <a:rPr lang="pt-PT" smtClean="0"/>
              <a:pPr/>
              <a:t>‹#›</a:t>
            </a:fld>
            <a:endParaRPr lang="pt-PT" dirty="0"/>
          </a:p>
        </p:txBody>
      </p:sp>
    </p:spTree>
  </p:cSld>
  <p:clrMapOvr>
    <a:masterClrMapping/>
  </p:clrMapOvr>
  <p:transition spd="slow">
    <p:fade thruBlk="1"/>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228E20A5-F1ED-43FA-9F72-E55D7D5052E5}"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389306DE-6806-45D5-82A6-4B0FE93A1AF6}" type="slidenum">
              <a:rPr lang="pt-PT" smtClean="0"/>
              <a:pPr/>
              <a:t>‹#›</a:t>
            </a:fld>
            <a:endParaRPr lang="pt-PT" dirty="0"/>
          </a:p>
        </p:txBody>
      </p:sp>
    </p:spTree>
  </p:cSld>
  <p:clrMapOvr>
    <a:masterClrMapping/>
  </p:clrMapOvr>
  <p:transition spd="slow">
    <p:fade thruBlk="1"/>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17C2913D-D114-49C7-B420-78857852D590}"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389306DE-6806-45D5-82A6-4B0FE93A1AF6}" type="slidenum">
              <a:rPr lang="pt-PT" smtClean="0"/>
              <a:pPr/>
              <a:t>‹#›</a:t>
            </a:fld>
            <a:endParaRPr lang="pt-PT" dirty="0"/>
          </a:p>
        </p:txBody>
      </p:sp>
    </p:spTree>
  </p:cSld>
  <p:clrMapOvr>
    <a:masterClrMapping/>
  </p:clrMapOvr>
  <p:transition spd="slow">
    <p:fade thruBlk="1"/>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FE3FBE95-3D71-42E1-A5B8-9BEBCBDC3AD0}"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389306DE-6806-45D5-82A6-4B0FE93A1AF6}" type="slidenum">
              <a:rPr lang="pt-PT" smtClean="0"/>
              <a:pPr/>
              <a:t>‹#›</a:t>
            </a:fld>
            <a:endParaRPr lang="pt-PT" dirty="0"/>
          </a:p>
        </p:txBody>
      </p:sp>
    </p:spTree>
  </p:cSld>
  <p:clrMapOvr>
    <a:masterClrMapping/>
  </p:clrMapOvr>
  <p:transition spd="slow">
    <p:fade thruBlk="1"/>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2C94A877-F6CE-4A76-93D3-AEDCA9042AB6}"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A46AD047-FE63-4951-A64E-99949742FFF5}" type="slidenum">
              <a:rPr lang="pt-PT" smtClean="0"/>
              <a:pPr/>
              <a:t>‹#›</a:t>
            </a:fld>
            <a:endParaRPr lang="pt-PT" dirty="0"/>
          </a:p>
        </p:txBody>
      </p:sp>
    </p:spTree>
  </p:cSld>
  <p:clrMapOvr>
    <a:masterClrMapping/>
  </p:clrMapOvr>
  <p:transition spd="slow">
    <p:fade thruBlk="1"/>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EAB7596B-0410-4500-9EED-4D84288B5F94}"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A46AD047-FE63-4951-A64E-99949742FFF5}" type="slidenum">
              <a:rPr lang="pt-PT" smtClean="0"/>
              <a:pPr/>
              <a:t>‹#›</a:t>
            </a:fld>
            <a:endParaRPr lang="pt-PT" dirty="0"/>
          </a:p>
        </p:txBody>
      </p:sp>
    </p:spTree>
  </p:cSld>
  <p:clrMapOvr>
    <a:masterClrMapping/>
  </p:clrMapOvr>
  <p:transition spd="slow">
    <p:fade thruBlk="1"/>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0035FD23-B7DF-4701-8AFD-5A2A7F1AFC54}"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A46AD047-FE63-4951-A64E-99949742FFF5}" type="slidenum">
              <a:rPr lang="pt-PT" smtClean="0"/>
              <a:pPr/>
              <a:t>‹#›</a:t>
            </a:fld>
            <a:endParaRPr lang="pt-PT" dirty="0"/>
          </a:p>
        </p:txBody>
      </p:sp>
    </p:spTree>
  </p:cSld>
  <p:clrMapOvr>
    <a:masterClrMapping/>
  </p:clrMapOvr>
  <p:transition spd="slow">
    <p:fade thruBlk="1"/>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38B89F62-3455-4CBF-A7C8-88CA6FF68AC4}"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A46AD047-FE63-4951-A64E-99949742FFF5}" type="slidenum">
              <a:rPr lang="pt-PT" smtClean="0"/>
              <a:pPr/>
              <a:t>‹#›</a:t>
            </a:fld>
            <a:endParaRPr lang="pt-PT" dirty="0"/>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0AEF0F0C-BF3A-4CD1-8789-237313C9C069}"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4C067C35-CAE0-4984-8399-B401DAD4F446}" type="slidenum">
              <a:rPr lang="pt-PT" smtClean="0"/>
              <a:pPr/>
              <a:t>‹#›</a:t>
            </a:fld>
            <a:endParaRPr lang="pt-PT" dirty="0"/>
          </a:p>
        </p:txBody>
      </p:sp>
    </p:spTree>
  </p:cSld>
  <p:clrMapOvr>
    <a:masterClrMapping/>
  </p:clrMapOvr>
  <p:transition spd="slow">
    <p:fade thruBlk="1"/>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3E169B78-B47F-4815-BA9E-CE5C33857D68}"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A46AD047-FE63-4951-A64E-99949742FFF5}" type="slidenum">
              <a:rPr lang="pt-PT" smtClean="0"/>
              <a:pPr/>
              <a:t>‹#›</a:t>
            </a:fld>
            <a:endParaRPr lang="pt-PT" dirty="0"/>
          </a:p>
        </p:txBody>
      </p:sp>
    </p:spTree>
  </p:cSld>
  <p:clrMapOvr>
    <a:masterClrMapping/>
  </p:clrMapOvr>
  <p:transition spd="slow">
    <p:fade thruBlk="1"/>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CD34CCAF-D871-48BD-901F-19D8522FFD2F}"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A46AD047-FE63-4951-A64E-99949742FFF5}" type="slidenum">
              <a:rPr lang="pt-PT" smtClean="0"/>
              <a:pPr/>
              <a:t>‹#›</a:t>
            </a:fld>
            <a:endParaRPr lang="pt-PT" dirty="0"/>
          </a:p>
        </p:txBody>
      </p:sp>
    </p:spTree>
  </p:cSld>
  <p:clrMapOvr>
    <a:masterClrMapping/>
  </p:clrMapOvr>
  <p:transition spd="slow">
    <p:fade thruBlk="1"/>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049FD1AF-E017-4DA6-A88D-7854E08377A5}"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A46AD047-FE63-4951-A64E-99949742FFF5}" type="slidenum">
              <a:rPr lang="pt-PT" smtClean="0"/>
              <a:pPr/>
              <a:t>‹#›</a:t>
            </a:fld>
            <a:endParaRPr lang="pt-PT" dirty="0"/>
          </a:p>
        </p:txBody>
      </p:sp>
    </p:spTree>
  </p:cSld>
  <p:clrMapOvr>
    <a:masterClrMapping/>
  </p:clrMapOvr>
  <p:transition spd="slow">
    <p:fade thruBlk="1"/>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AC59559E-6A6C-4340-A0D1-3BF5ED2D72A4}"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A46AD047-FE63-4951-A64E-99949742FFF5}" type="slidenum">
              <a:rPr lang="pt-PT" smtClean="0"/>
              <a:pPr/>
              <a:t>‹#›</a:t>
            </a:fld>
            <a:endParaRPr lang="pt-PT" dirty="0"/>
          </a:p>
        </p:txBody>
      </p:sp>
    </p:spTree>
  </p:cSld>
  <p:clrMapOvr>
    <a:masterClrMapping/>
  </p:clrMapOvr>
  <p:transition spd="slow">
    <p:fade thruBlk="1"/>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110E2C46-2BF6-4B88-8302-D2234B0A4EF6}"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A46AD047-FE63-4951-A64E-99949742FFF5}" type="slidenum">
              <a:rPr lang="pt-PT" smtClean="0"/>
              <a:pPr/>
              <a:t>‹#›</a:t>
            </a:fld>
            <a:endParaRPr lang="pt-PT" dirty="0"/>
          </a:p>
        </p:txBody>
      </p:sp>
    </p:spTree>
  </p:cSld>
  <p:clrMapOvr>
    <a:masterClrMapping/>
  </p:clrMapOvr>
  <p:transition spd="slow">
    <p:fade thruBlk="1"/>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B1A986B2-7B24-4701-8F44-C8AE21228BC3}"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A46AD047-FE63-4951-A64E-99949742FFF5}" type="slidenum">
              <a:rPr lang="pt-PT" smtClean="0"/>
              <a:pPr/>
              <a:t>‹#›</a:t>
            </a:fld>
            <a:endParaRPr lang="pt-PT" dirty="0"/>
          </a:p>
        </p:txBody>
      </p:sp>
    </p:spTree>
  </p:cSld>
  <p:clrMapOvr>
    <a:masterClrMapping/>
  </p:clrMapOvr>
  <p:transition spd="slow">
    <p:fade thruBlk="1"/>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781067F1-997D-437C-8C2F-19BD4A3217FC}"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A46AD047-FE63-4951-A64E-99949742FFF5}" type="slidenum">
              <a:rPr lang="pt-PT" smtClean="0"/>
              <a:pPr/>
              <a:t>‹#›</a:t>
            </a:fld>
            <a:endParaRPr lang="pt-PT" dirty="0"/>
          </a:p>
        </p:txBody>
      </p:sp>
    </p:spTree>
  </p:cSld>
  <p:clrMapOvr>
    <a:masterClrMapping/>
  </p:clrMapOvr>
  <p:transition spd="slow">
    <p:fade thruBlk="1"/>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1B40F403-CEE6-4E34-9963-FE7D71776053}"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6E934CB8-06A2-4EF3-AA24-65780539138A}" type="slidenum">
              <a:rPr lang="pt-PT" smtClean="0"/>
              <a:pPr/>
              <a:t>‹#›</a:t>
            </a:fld>
            <a:endParaRPr lang="pt-PT" dirty="0"/>
          </a:p>
        </p:txBody>
      </p:sp>
    </p:spTree>
  </p:cSld>
  <p:clrMapOvr>
    <a:masterClrMapping/>
  </p:clrMapOvr>
  <p:transition spd="slow">
    <p:fade thruBlk="1"/>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E2C9E2F8-038E-4409-9249-9F06A2670629}"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6E934CB8-06A2-4EF3-AA24-65780539138A}" type="slidenum">
              <a:rPr lang="pt-PT" smtClean="0"/>
              <a:pPr/>
              <a:t>‹#›</a:t>
            </a:fld>
            <a:endParaRPr lang="pt-PT" dirty="0"/>
          </a:p>
        </p:txBody>
      </p:sp>
    </p:spTree>
  </p:cSld>
  <p:clrMapOvr>
    <a:masterClrMapping/>
  </p:clrMapOvr>
  <p:transition spd="slow">
    <p:fade thruBlk="1"/>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7B9C7B5F-ABEA-4A57-89D3-8CB120075B15}"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6E934CB8-06A2-4EF3-AA24-65780539138A}" type="slidenum">
              <a:rPr lang="pt-PT" smtClean="0"/>
              <a:pPr/>
              <a:t>‹#›</a:t>
            </a:fld>
            <a:endParaRPr lang="pt-PT" dirty="0"/>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87E3737D-1512-408C-8ED5-79040A1CB6D4}"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4C067C35-CAE0-4984-8399-B401DAD4F446}" type="slidenum">
              <a:rPr lang="pt-PT" smtClean="0"/>
              <a:pPr/>
              <a:t>‹#›</a:t>
            </a:fld>
            <a:endParaRPr lang="pt-PT" dirty="0"/>
          </a:p>
        </p:txBody>
      </p:sp>
    </p:spTree>
  </p:cSld>
  <p:clrMapOvr>
    <a:masterClrMapping/>
  </p:clrMapOvr>
  <p:transition spd="slow">
    <p:fade thruBlk="1"/>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ABA64AA2-10D4-4F05-AD90-1CE4FA9D2E94}"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6E934CB8-06A2-4EF3-AA24-65780539138A}" type="slidenum">
              <a:rPr lang="pt-PT" smtClean="0"/>
              <a:pPr/>
              <a:t>‹#›</a:t>
            </a:fld>
            <a:endParaRPr lang="pt-PT" dirty="0"/>
          </a:p>
        </p:txBody>
      </p:sp>
    </p:spTree>
  </p:cSld>
  <p:clrMapOvr>
    <a:masterClrMapping/>
  </p:clrMapOvr>
  <p:transition spd="slow">
    <p:fade thruBlk="1"/>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A74F2A60-67AD-4A03-B4BB-54C803707406}"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6E934CB8-06A2-4EF3-AA24-65780539138A}" type="slidenum">
              <a:rPr lang="pt-PT" smtClean="0"/>
              <a:pPr/>
              <a:t>‹#›</a:t>
            </a:fld>
            <a:endParaRPr lang="pt-PT" dirty="0"/>
          </a:p>
        </p:txBody>
      </p:sp>
    </p:spTree>
  </p:cSld>
  <p:clrMapOvr>
    <a:masterClrMapping/>
  </p:clrMapOvr>
  <p:transition spd="slow">
    <p:fade thruBlk="1"/>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264E1482-5ECF-4AC3-984E-FFA21CE3E366}"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6E934CB8-06A2-4EF3-AA24-65780539138A}" type="slidenum">
              <a:rPr lang="pt-PT" smtClean="0"/>
              <a:pPr/>
              <a:t>‹#›</a:t>
            </a:fld>
            <a:endParaRPr lang="pt-PT" dirty="0"/>
          </a:p>
        </p:txBody>
      </p:sp>
    </p:spTree>
  </p:cSld>
  <p:clrMapOvr>
    <a:masterClrMapping/>
  </p:clrMapOvr>
  <p:transition spd="slow">
    <p:fade thruBlk="1"/>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9DF9B39F-770A-459D-A077-89C63B7028AF}"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6E934CB8-06A2-4EF3-AA24-65780539138A}" type="slidenum">
              <a:rPr lang="pt-PT" smtClean="0"/>
              <a:pPr/>
              <a:t>‹#›</a:t>
            </a:fld>
            <a:endParaRPr lang="pt-PT" dirty="0"/>
          </a:p>
        </p:txBody>
      </p:sp>
    </p:spTree>
  </p:cSld>
  <p:clrMapOvr>
    <a:masterClrMapping/>
  </p:clrMapOvr>
  <p:transition spd="slow">
    <p:fade thruBlk="1"/>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C5AA2A15-70B9-4E69-A2E2-D6C3C72D5F43}"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6E934CB8-06A2-4EF3-AA24-65780539138A}" type="slidenum">
              <a:rPr lang="pt-PT" smtClean="0"/>
              <a:pPr/>
              <a:t>‹#›</a:t>
            </a:fld>
            <a:endParaRPr lang="pt-PT" dirty="0"/>
          </a:p>
        </p:txBody>
      </p:sp>
    </p:spTree>
  </p:cSld>
  <p:clrMapOvr>
    <a:masterClrMapping/>
  </p:clrMapOvr>
  <p:transition spd="slow">
    <p:fade thruBlk="1"/>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6BA44162-D55E-4A66-8FD1-E969932CC3C0}"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6E934CB8-06A2-4EF3-AA24-65780539138A}" type="slidenum">
              <a:rPr lang="pt-PT" smtClean="0"/>
              <a:pPr/>
              <a:t>‹#›</a:t>
            </a:fld>
            <a:endParaRPr lang="pt-PT" dirty="0"/>
          </a:p>
        </p:txBody>
      </p:sp>
    </p:spTree>
  </p:cSld>
  <p:clrMapOvr>
    <a:masterClrMapping/>
  </p:clrMapOvr>
  <p:transition spd="slow">
    <p:fade thruBlk="1"/>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F55F312A-C98D-4E8D-B40E-1EA5004500E0}"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6E934CB8-06A2-4EF3-AA24-65780539138A}" type="slidenum">
              <a:rPr lang="pt-PT" smtClean="0"/>
              <a:pPr/>
              <a:t>‹#›</a:t>
            </a:fld>
            <a:endParaRPr lang="pt-PT" dirty="0"/>
          </a:p>
        </p:txBody>
      </p:sp>
    </p:spTree>
  </p:cSld>
  <p:clrMapOvr>
    <a:masterClrMapping/>
  </p:clrMapOvr>
  <p:transition spd="slow">
    <p:fade thruBlk="1"/>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9F01C31F-2D21-40C8-98CD-7B603F7260D2}"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6E934CB8-06A2-4EF3-AA24-65780539138A}" type="slidenum">
              <a:rPr lang="pt-PT" smtClean="0"/>
              <a:pPr/>
              <a:t>‹#›</a:t>
            </a:fld>
            <a:endParaRPr lang="pt-PT" dirty="0"/>
          </a:p>
        </p:txBody>
      </p:sp>
    </p:spTree>
  </p:cSld>
  <p:clrMapOvr>
    <a:masterClrMapping/>
  </p:clrMapOvr>
  <p:transition spd="slow">
    <p:fade thruBlk="1"/>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10490025-A243-4F8E-91E1-EA07BB612D5A}"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30836E1E-0666-4A17-B0F0-E5FA177264B9}" type="slidenum">
              <a:rPr lang="pt-PT" smtClean="0"/>
              <a:pPr/>
              <a:t>‹#›</a:t>
            </a:fld>
            <a:endParaRPr lang="pt-PT" dirty="0"/>
          </a:p>
        </p:txBody>
      </p:sp>
    </p:spTree>
  </p:cSld>
  <p:clrMapOvr>
    <a:masterClrMapping/>
  </p:clrMapOvr>
  <p:transition spd="slow">
    <p:fade thruBlk="1"/>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1A02F0AB-811C-45F1-AAEE-FC3DF6633779}"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30836E1E-0666-4A17-B0F0-E5FA177264B9}" type="slidenum">
              <a:rPr lang="pt-PT" smtClean="0"/>
              <a:pPr/>
              <a:t>‹#›</a:t>
            </a:fld>
            <a:endParaRPr lang="pt-PT" dirty="0"/>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8EA7BAEA-67E9-4CEF-BCE5-F8821D40B38A}"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4C067C35-CAE0-4984-8399-B401DAD4F446}" type="slidenum">
              <a:rPr lang="pt-PT" smtClean="0"/>
              <a:pPr/>
              <a:t>‹#›</a:t>
            </a:fld>
            <a:endParaRPr lang="pt-PT" dirty="0"/>
          </a:p>
        </p:txBody>
      </p:sp>
    </p:spTree>
  </p:cSld>
  <p:clrMapOvr>
    <a:masterClrMapping/>
  </p:clrMapOvr>
  <p:transition spd="slow">
    <p:fade thruBlk="1"/>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1E69240C-470B-4EE5-8B64-7A237840DEFC}"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30836E1E-0666-4A17-B0F0-E5FA177264B9}" type="slidenum">
              <a:rPr lang="pt-PT" smtClean="0"/>
              <a:pPr/>
              <a:t>‹#›</a:t>
            </a:fld>
            <a:endParaRPr lang="pt-PT" dirty="0"/>
          </a:p>
        </p:txBody>
      </p:sp>
    </p:spTree>
  </p:cSld>
  <p:clrMapOvr>
    <a:masterClrMapping/>
  </p:clrMapOvr>
  <p:transition spd="slow">
    <p:fade thruBlk="1"/>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14BCE3B0-58D2-4F09-8096-314A280DDAC8}"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30836E1E-0666-4A17-B0F0-E5FA177264B9}" type="slidenum">
              <a:rPr lang="pt-PT" smtClean="0"/>
              <a:pPr/>
              <a:t>‹#›</a:t>
            </a:fld>
            <a:endParaRPr lang="pt-PT" dirty="0"/>
          </a:p>
        </p:txBody>
      </p:sp>
    </p:spTree>
  </p:cSld>
  <p:clrMapOvr>
    <a:masterClrMapping/>
  </p:clrMapOvr>
  <p:transition spd="slow">
    <p:fade thruBlk="1"/>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A38D7992-46E0-432E-A6C5-8939810F2BD0}"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30836E1E-0666-4A17-B0F0-E5FA177264B9}" type="slidenum">
              <a:rPr lang="pt-PT" smtClean="0"/>
              <a:pPr/>
              <a:t>‹#›</a:t>
            </a:fld>
            <a:endParaRPr lang="pt-PT" dirty="0"/>
          </a:p>
        </p:txBody>
      </p:sp>
    </p:spTree>
  </p:cSld>
  <p:clrMapOvr>
    <a:masterClrMapping/>
  </p:clrMapOvr>
  <p:transition spd="slow">
    <p:fade thruBlk="1"/>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5F1F4228-A617-4CE8-A83B-A9C7755A62E3}"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30836E1E-0666-4A17-B0F0-E5FA177264B9}" type="slidenum">
              <a:rPr lang="pt-PT" smtClean="0"/>
              <a:pPr/>
              <a:t>‹#›</a:t>
            </a:fld>
            <a:endParaRPr lang="pt-PT" dirty="0"/>
          </a:p>
        </p:txBody>
      </p:sp>
    </p:spTree>
  </p:cSld>
  <p:clrMapOvr>
    <a:masterClrMapping/>
  </p:clrMapOvr>
  <p:transition spd="slow">
    <p:fade thruBlk="1"/>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0B8A0F35-E809-479F-BD3E-811A93A355E4}"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30836E1E-0666-4A17-B0F0-E5FA177264B9}" type="slidenum">
              <a:rPr lang="pt-PT" smtClean="0"/>
              <a:pPr/>
              <a:t>‹#›</a:t>
            </a:fld>
            <a:endParaRPr lang="pt-PT" dirty="0"/>
          </a:p>
        </p:txBody>
      </p:sp>
    </p:spTree>
  </p:cSld>
  <p:clrMapOvr>
    <a:masterClrMapping/>
  </p:clrMapOvr>
  <p:transition spd="slow">
    <p:fade thruBlk="1"/>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93D9183B-FD9A-452B-8E35-93F3BA672A5F}"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30836E1E-0666-4A17-B0F0-E5FA177264B9}" type="slidenum">
              <a:rPr lang="pt-PT" smtClean="0"/>
              <a:pPr/>
              <a:t>‹#›</a:t>
            </a:fld>
            <a:endParaRPr lang="pt-PT" dirty="0"/>
          </a:p>
        </p:txBody>
      </p:sp>
    </p:spTree>
  </p:cSld>
  <p:clrMapOvr>
    <a:masterClrMapping/>
  </p:clrMapOvr>
  <p:transition spd="slow">
    <p:fade thruBlk="1"/>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BA22C1B9-F76F-42F3-B64C-29F2B53F0438}"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30836E1E-0666-4A17-B0F0-E5FA177264B9}" type="slidenum">
              <a:rPr lang="pt-PT" smtClean="0"/>
              <a:pPr/>
              <a:t>‹#›</a:t>
            </a:fld>
            <a:endParaRPr lang="pt-PT" dirty="0"/>
          </a:p>
        </p:txBody>
      </p:sp>
    </p:spTree>
  </p:cSld>
  <p:clrMapOvr>
    <a:masterClrMapping/>
  </p:clrMapOvr>
  <p:transition spd="slow">
    <p:fade thruBlk="1"/>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2AF31923-72E7-4FC2-B825-9A5622CB313D}"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30836E1E-0666-4A17-B0F0-E5FA177264B9}" type="slidenum">
              <a:rPr lang="pt-PT" smtClean="0"/>
              <a:pPr/>
              <a:t>‹#›</a:t>
            </a:fld>
            <a:endParaRPr lang="pt-PT" dirty="0"/>
          </a:p>
        </p:txBody>
      </p:sp>
    </p:spTree>
  </p:cSld>
  <p:clrMapOvr>
    <a:masterClrMapping/>
  </p:clrMapOvr>
  <p:transition spd="slow">
    <p:fade thruBlk="1"/>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737D6DD8-9A06-45AC-9889-792F353AF13B}"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30836E1E-0666-4A17-B0F0-E5FA177264B9}" type="slidenum">
              <a:rPr lang="pt-PT" smtClean="0"/>
              <a:pPr/>
              <a:t>‹#›</a:t>
            </a:fld>
            <a:endParaRPr lang="pt-PT" dirty="0"/>
          </a:p>
        </p:txBody>
      </p:sp>
    </p:spTree>
  </p:cSld>
  <p:clrMapOvr>
    <a:masterClrMapping/>
  </p:clrMapOvr>
  <p:transition spd="slow">
    <p:fade thruBlk="1"/>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297EDE64-A3B8-442A-9190-579B98BBEE45}"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46D2D03C-3E2A-46CC-9A4A-F21B843D283B}" type="slidenum">
              <a:rPr lang="pt-PT" smtClean="0"/>
              <a:pPr/>
              <a:t>‹#›</a:t>
            </a:fld>
            <a:endParaRPr lang="pt-PT" dirty="0"/>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C940B12C-FB1D-4045-BE4A-3747A721603C}"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4C067C35-CAE0-4984-8399-B401DAD4F446}" type="slidenum">
              <a:rPr lang="pt-PT" smtClean="0"/>
              <a:pPr/>
              <a:t>‹#›</a:t>
            </a:fld>
            <a:endParaRPr lang="pt-PT" dirty="0"/>
          </a:p>
        </p:txBody>
      </p:sp>
    </p:spTree>
  </p:cSld>
  <p:clrMapOvr>
    <a:masterClrMapping/>
  </p:clrMapOvr>
  <p:transition spd="slow">
    <p:fade thruBlk="1"/>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E9F6D074-9932-4AFD-BFDD-AF9EBC92C287}"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46D2D03C-3E2A-46CC-9A4A-F21B843D283B}" type="slidenum">
              <a:rPr lang="pt-PT" smtClean="0"/>
              <a:pPr/>
              <a:t>‹#›</a:t>
            </a:fld>
            <a:endParaRPr lang="pt-PT" dirty="0"/>
          </a:p>
        </p:txBody>
      </p:sp>
    </p:spTree>
  </p:cSld>
  <p:clrMapOvr>
    <a:masterClrMapping/>
  </p:clrMapOvr>
  <p:transition spd="slow">
    <p:fade thruBlk="1"/>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EE2485A7-0CFE-49FD-BE13-2BB5B470E7B7}"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46D2D03C-3E2A-46CC-9A4A-F21B843D283B}" type="slidenum">
              <a:rPr lang="pt-PT" smtClean="0"/>
              <a:pPr/>
              <a:t>‹#›</a:t>
            </a:fld>
            <a:endParaRPr lang="pt-PT" dirty="0"/>
          </a:p>
        </p:txBody>
      </p:sp>
    </p:spTree>
  </p:cSld>
  <p:clrMapOvr>
    <a:masterClrMapping/>
  </p:clrMapOvr>
  <p:transition spd="slow">
    <p:fade thruBlk="1"/>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D5B3AC3E-132B-48AA-B429-6AE8B9921093}"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46D2D03C-3E2A-46CC-9A4A-F21B843D283B}" type="slidenum">
              <a:rPr lang="pt-PT" smtClean="0"/>
              <a:pPr/>
              <a:t>‹#›</a:t>
            </a:fld>
            <a:endParaRPr lang="pt-PT" dirty="0"/>
          </a:p>
        </p:txBody>
      </p:sp>
    </p:spTree>
  </p:cSld>
  <p:clrMapOvr>
    <a:masterClrMapping/>
  </p:clrMapOvr>
  <p:transition spd="slow">
    <p:fade thruBlk="1"/>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8128EEBB-89DC-4842-B9A0-D0C732D08EBE}"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46D2D03C-3E2A-46CC-9A4A-F21B843D283B}" type="slidenum">
              <a:rPr lang="pt-PT" smtClean="0"/>
              <a:pPr/>
              <a:t>‹#›</a:t>
            </a:fld>
            <a:endParaRPr lang="pt-PT" dirty="0"/>
          </a:p>
        </p:txBody>
      </p:sp>
    </p:spTree>
  </p:cSld>
  <p:clrMapOvr>
    <a:masterClrMapping/>
  </p:clrMapOvr>
  <p:transition spd="slow">
    <p:fade thruBlk="1"/>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E2849C29-66FE-4E81-B590-5488F679A423}"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46D2D03C-3E2A-46CC-9A4A-F21B843D283B}" type="slidenum">
              <a:rPr lang="pt-PT" smtClean="0"/>
              <a:pPr/>
              <a:t>‹#›</a:t>
            </a:fld>
            <a:endParaRPr lang="pt-PT" dirty="0"/>
          </a:p>
        </p:txBody>
      </p:sp>
    </p:spTree>
  </p:cSld>
  <p:clrMapOvr>
    <a:masterClrMapping/>
  </p:clrMapOvr>
  <p:transition spd="slow">
    <p:fade thruBlk="1"/>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3F170EB5-1090-4980-AC82-5C450A7DFE10}"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46D2D03C-3E2A-46CC-9A4A-F21B843D283B}" type="slidenum">
              <a:rPr lang="pt-PT" smtClean="0"/>
              <a:pPr/>
              <a:t>‹#›</a:t>
            </a:fld>
            <a:endParaRPr lang="pt-PT" dirty="0"/>
          </a:p>
        </p:txBody>
      </p:sp>
    </p:spTree>
  </p:cSld>
  <p:clrMapOvr>
    <a:masterClrMapping/>
  </p:clrMapOvr>
  <p:transition spd="slow">
    <p:fade thruBlk="1"/>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DC7C9CBD-B9B0-4283-AA56-A974828FB7B2}"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46D2D03C-3E2A-46CC-9A4A-F21B843D283B}" type="slidenum">
              <a:rPr lang="pt-PT" smtClean="0"/>
              <a:pPr/>
              <a:t>‹#›</a:t>
            </a:fld>
            <a:endParaRPr lang="pt-PT" dirty="0"/>
          </a:p>
        </p:txBody>
      </p:sp>
    </p:spTree>
  </p:cSld>
  <p:clrMapOvr>
    <a:masterClrMapping/>
  </p:clrMapOvr>
  <p:transition spd="slow">
    <p:fade thruBlk="1"/>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15071449-7683-437E-A9EF-4C41874948EA}"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46D2D03C-3E2A-46CC-9A4A-F21B843D283B}" type="slidenum">
              <a:rPr lang="pt-PT" smtClean="0"/>
              <a:pPr/>
              <a:t>‹#›</a:t>
            </a:fld>
            <a:endParaRPr lang="pt-PT" dirty="0"/>
          </a:p>
        </p:txBody>
      </p:sp>
    </p:spTree>
  </p:cSld>
  <p:clrMapOvr>
    <a:masterClrMapping/>
  </p:clrMapOvr>
  <p:transition spd="slow">
    <p:fade thruBlk="1"/>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77555E35-1898-4081-814D-3D07579970C6}"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46D2D03C-3E2A-46CC-9A4A-F21B843D283B}" type="slidenum">
              <a:rPr lang="pt-PT" smtClean="0"/>
              <a:pPr/>
              <a:t>‹#›</a:t>
            </a:fld>
            <a:endParaRPr lang="pt-PT" dirty="0"/>
          </a:p>
        </p:txBody>
      </p:sp>
    </p:spTree>
  </p:cSld>
  <p:clrMapOvr>
    <a:masterClrMapping/>
  </p:clrMapOvr>
  <p:transition spd="slow">
    <p:fade thruBlk="1"/>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61C05EB4-10A9-4E9F-B9C8-1A874EB64903}"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46D2D03C-3E2A-46CC-9A4A-F21B843D283B}" type="slidenum">
              <a:rPr lang="pt-PT" smtClean="0"/>
              <a:pPr/>
              <a:t>‹#›</a:t>
            </a:fld>
            <a:endParaRPr lang="pt-PT" dirty="0"/>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E4B42E41-CEF0-469B-8CB3-93A072532F7A}"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16315B5E-456F-45DF-A5AE-7FBAF663C37F}" type="slidenum">
              <a:rPr lang="pt-PT" smtClean="0"/>
              <a:pPr/>
              <a:t>‹#›</a:t>
            </a:fld>
            <a:endParaRPr lang="pt-PT" dirty="0"/>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FCD7A7B1-3335-45CB-A27C-ED66D8516630}"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4C067C35-CAE0-4984-8399-B401DAD4F446}" type="slidenum">
              <a:rPr lang="pt-PT" smtClean="0"/>
              <a:pPr/>
              <a:t>‹#›</a:t>
            </a:fld>
            <a:endParaRPr lang="pt-PT" dirty="0"/>
          </a:p>
        </p:txBody>
      </p:sp>
    </p:spTree>
  </p:cSld>
  <p:clrMapOvr>
    <a:masterClrMapping/>
  </p:clrMapOvr>
  <p:transition spd="slow">
    <p:fade thruBlk="1"/>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2999CDB2-49B3-4BB5-BB61-C6D27BCD3D3B}"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DF534072-0FBD-4978-A276-3AB6D1467A7C}" type="slidenum">
              <a:rPr lang="pt-PT" smtClean="0"/>
              <a:pPr/>
              <a:t>‹#›</a:t>
            </a:fld>
            <a:endParaRPr lang="pt-PT" dirty="0"/>
          </a:p>
        </p:txBody>
      </p:sp>
    </p:spTree>
  </p:cSld>
  <p:clrMapOvr>
    <a:masterClrMapping/>
  </p:clrMapOvr>
  <p:transition spd="slow">
    <p:fade thruBlk="1"/>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156B855A-39A1-4BC3-85F4-06D25BA98121}"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DF534072-0FBD-4978-A276-3AB6D1467A7C}" type="slidenum">
              <a:rPr lang="pt-PT" smtClean="0"/>
              <a:pPr/>
              <a:t>‹#›</a:t>
            </a:fld>
            <a:endParaRPr lang="pt-PT" dirty="0"/>
          </a:p>
        </p:txBody>
      </p:sp>
    </p:spTree>
  </p:cSld>
  <p:clrMapOvr>
    <a:masterClrMapping/>
  </p:clrMapOvr>
  <p:transition spd="slow">
    <p:fade thruBlk="1"/>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7FE6BA99-03F0-4390-8B97-0867DDBD7DE4}"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DF534072-0FBD-4978-A276-3AB6D1467A7C}" type="slidenum">
              <a:rPr lang="pt-PT" smtClean="0"/>
              <a:pPr/>
              <a:t>‹#›</a:t>
            </a:fld>
            <a:endParaRPr lang="pt-PT" dirty="0"/>
          </a:p>
        </p:txBody>
      </p:sp>
    </p:spTree>
  </p:cSld>
  <p:clrMapOvr>
    <a:masterClrMapping/>
  </p:clrMapOvr>
  <p:transition spd="slow">
    <p:fade thruBlk="1"/>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4BF8DACD-2F64-416A-82B7-C167C578C65D}"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DF534072-0FBD-4978-A276-3AB6D1467A7C}" type="slidenum">
              <a:rPr lang="pt-PT" smtClean="0"/>
              <a:pPr/>
              <a:t>‹#›</a:t>
            </a:fld>
            <a:endParaRPr lang="pt-PT" dirty="0"/>
          </a:p>
        </p:txBody>
      </p:sp>
    </p:spTree>
  </p:cSld>
  <p:clrMapOvr>
    <a:masterClrMapping/>
  </p:clrMapOvr>
  <p:transition spd="slow">
    <p:fade thruBlk="1"/>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65532AAC-94D7-4F83-B3B9-7132F8529826}"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DF534072-0FBD-4978-A276-3AB6D1467A7C}" type="slidenum">
              <a:rPr lang="pt-PT" smtClean="0"/>
              <a:pPr/>
              <a:t>‹#›</a:t>
            </a:fld>
            <a:endParaRPr lang="pt-PT" dirty="0"/>
          </a:p>
        </p:txBody>
      </p:sp>
    </p:spTree>
  </p:cSld>
  <p:clrMapOvr>
    <a:masterClrMapping/>
  </p:clrMapOvr>
  <p:transition spd="slow">
    <p:fade thruBlk="1"/>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12C26537-A0AB-4AD7-9677-871E89736CB1}"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DF534072-0FBD-4978-A276-3AB6D1467A7C}" type="slidenum">
              <a:rPr lang="pt-PT" smtClean="0"/>
              <a:pPr/>
              <a:t>‹#›</a:t>
            </a:fld>
            <a:endParaRPr lang="pt-PT" dirty="0"/>
          </a:p>
        </p:txBody>
      </p:sp>
    </p:spTree>
  </p:cSld>
  <p:clrMapOvr>
    <a:masterClrMapping/>
  </p:clrMapOvr>
  <p:transition spd="slow">
    <p:fade thruBlk="1"/>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8D36C151-5D59-4D54-82F5-17CA216569E2}"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DF534072-0FBD-4978-A276-3AB6D1467A7C}" type="slidenum">
              <a:rPr lang="pt-PT" smtClean="0"/>
              <a:pPr/>
              <a:t>‹#›</a:t>
            </a:fld>
            <a:endParaRPr lang="pt-PT" dirty="0"/>
          </a:p>
        </p:txBody>
      </p:sp>
    </p:spTree>
  </p:cSld>
  <p:clrMapOvr>
    <a:masterClrMapping/>
  </p:clrMapOvr>
  <p:transition spd="slow">
    <p:fade thruBlk="1"/>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91780B0C-B836-4752-9253-A84DB7526E6C}"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DF534072-0FBD-4978-A276-3AB6D1467A7C}" type="slidenum">
              <a:rPr lang="pt-PT" smtClean="0"/>
              <a:pPr/>
              <a:t>‹#›</a:t>
            </a:fld>
            <a:endParaRPr lang="pt-PT" dirty="0"/>
          </a:p>
        </p:txBody>
      </p:sp>
    </p:spTree>
  </p:cSld>
  <p:clrMapOvr>
    <a:masterClrMapping/>
  </p:clrMapOvr>
  <p:transition spd="slow">
    <p:fade thruBlk="1"/>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F0006513-DBC4-49C5-834B-22D0799DA5FC}"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DF534072-0FBD-4978-A276-3AB6D1467A7C}" type="slidenum">
              <a:rPr lang="pt-PT" smtClean="0"/>
              <a:pPr/>
              <a:t>‹#›</a:t>
            </a:fld>
            <a:endParaRPr lang="pt-PT" dirty="0"/>
          </a:p>
        </p:txBody>
      </p:sp>
    </p:spTree>
  </p:cSld>
  <p:clrMapOvr>
    <a:masterClrMapping/>
  </p:clrMapOvr>
  <p:transition spd="slow">
    <p:fade thruBlk="1"/>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B095B68C-9B2D-40F7-BD0E-49F61DAB74FF}"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DF534072-0FBD-4978-A276-3AB6D1467A7C}" type="slidenum">
              <a:rPr lang="pt-PT" smtClean="0"/>
              <a:pPr/>
              <a:t>‹#›</a:t>
            </a:fld>
            <a:endParaRPr lang="pt-PT" dirty="0"/>
          </a:p>
        </p:txBody>
      </p:sp>
    </p:spTree>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84C1FDAA-54C0-4596-8CF7-146A52E25F7E}"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4C067C35-CAE0-4984-8399-B401DAD4F446}" type="slidenum">
              <a:rPr lang="pt-PT" smtClean="0"/>
              <a:pPr/>
              <a:t>‹#›</a:t>
            </a:fld>
            <a:endParaRPr lang="pt-PT" dirty="0"/>
          </a:p>
        </p:txBody>
      </p:sp>
    </p:spTree>
  </p:cSld>
  <p:clrMapOvr>
    <a:masterClrMapping/>
  </p:clrMapOvr>
  <p:transition spd="slow">
    <p:fade thruBlk="1"/>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5DA31394-9346-4965-A6E9-A29FC6E81CB1}"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104E8E53-F201-4AC1-9781-3694E1554F3B}" type="slidenum">
              <a:rPr lang="pt-PT" smtClean="0"/>
              <a:pPr/>
              <a:t>‹#›</a:t>
            </a:fld>
            <a:endParaRPr lang="pt-PT" dirty="0"/>
          </a:p>
        </p:txBody>
      </p:sp>
    </p:spTree>
  </p:cSld>
  <p:clrMapOvr>
    <a:masterClrMapping/>
  </p:clrMapOvr>
  <p:transition spd="slow">
    <p:fade thruBlk="1"/>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4734DB73-3E00-4472-B957-4019D8D0384F}"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104E8E53-F201-4AC1-9781-3694E1554F3B}" type="slidenum">
              <a:rPr lang="pt-PT" smtClean="0"/>
              <a:pPr/>
              <a:t>‹#›</a:t>
            </a:fld>
            <a:endParaRPr lang="pt-PT" dirty="0"/>
          </a:p>
        </p:txBody>
      </p:sp>
    </p:spTree>
  </p:cSld>
  <p:clrMapOvr>
    <a:masterClrMapping/>
  </p:clrMapOvr>
  <p:transition spd="slow">
    <p:fade thruBlk="1"/>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C8DDB759-DBF0-4EF2-9290-14C954BC8BDD}"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104E8E53-F201-4AC1-9781-3694E1554F3B}" type="slidenum">
              <a:rPr lang="pt-PT" smtClean="0"/>
              <a:pPr/>
              <a:t>‹#›</a:t>
            </a:fld>
            <a:endParaRPr lang="pt-PT" dirty="0"/>
          </a:p>
        </p:txBody>
      </p:sp>
    </p:spTree>
  </p:cSld>
  <p:clrMapOvr>
    <a:masterClrMapping/>
  </p:clrMapOvr>
  <p:transition spd="slow">
    <p:fade thruBlk="1"/>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B935BDC6-ACC9-41AF-8754-AE1FD08B16C6}"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104E8E53-F201-4AC1-9781-3694E1554F3B}" type="slidenum">
              <a:rPr lang="pt-PT" smtClean="0"/>
              <a:pPr/>
              <a:t>‹#›</a:t>
            </a:fld>
            <a:endParaRPr lang="pt-PT" dirty="0"/>
          </a:p>
        </p:txBody>
      </p:sp>
    </p:spTree>
  </p:cSld>
  <p:clrMapOvr>
    <a:masterClrMapping/>
  </p:clrMapOvr>
  <p:transition spd="slow">
    <p:fade thruBlk="1"/>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9F2B43C9-7F60-4977-87DB-39986FE09AD3}"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104E8E53-F201-4AC1-9781-3694E1554F3B}" type="slidenum">
              <a:rPr lang="pt-PT" smtClean="0"/>
              <a:pPr/>
              <a:t>‹#›</a:t>
            </a:fld>
            <a:endParaRPr lang="pt-PT" dirty="0"/>
          </a:p>
        </p:txBody>
      </p:sp>
    </p:spTree>
  </p:cSld>
  <p:clrMapOvr>
    <a:masterClrMapping/>
  </p:clrMapOvr>
  <p:transition spd="slow">
    <p:fade thruBlk="1"/>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4152BF93-5EF1-4B6C-8340-7DDA7C53772E}"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104E8E53-F201-4AC1-9781-3694E1554F3B}" type="slidenum">
              <a:rPr lang="pt-PT" smtClean="0"/>
              <a:pPr/>
              <a:t>‹#›</a:t>
            </a:fld>
            <a:endParaRPr lang="pt-PT" dirty="0"/>
          </a:p>
        </p:txBody>
      </p:sp>
    </p:spTree>
  </p:cSld>
  <p:clrMapOvr>
    <a:masterClrMapping/>
  </p:clrMapOvr>
  <p:transition spd="slow">
    <p:fade thruBlk="1"/>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71114BB2-4B89-4D74-9C23-26BD1558DA2A}"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104E8E53-F201-4AC1-9781-3694E1554F3B}" type="slidenum">
              <a:rPr lang="pt-PT" smtClean="0"/>
              <a:pPr/>
              <a:t>‹#›</a:t>
            </a:fld>
            <a:endParaRPr lang="pt-PT" dirty="0"/>
          </a:p>
        </p:txBody>
      </p:sp>
    </p:spTree>
  </p:cSld>
  <p:clrMapOvr>
    <a:masterClrMapping/>
  </p:clrMapOvr>
  <p:transition spd="slow">
    <p:fade thruBlk="1"/>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7DB40701-716B-4126-8267-548532FEA527}"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104E8E53-F201-4AC1-9781-3694E1554F3B}" type="slidenum">
              <a:rPr lang="pt-PT" smtClean="0"/>
              <a:pPr/>
              <a:t>‹#›</a:t>
            </a:fld>
            <a:endParaRPr lang="pt-PT" dirty="0"/>
          </a:p>
        </p:txBody>
      </p:sp>
    </p:spTree>
  </p:cSld>
  <p:clrMapOvr>
    <a:masterClrMapping/>
  </p:clrMapOvr>
  <p:transition spd="slow">
    <p:fade thruBlk="1"/>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8AB48B1A-FEA8-4977-A327-F8DF4FB541F2}"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104E8E53-F201-4AC1-9781-3694E1554F3B}" type="slidenum">
              <a:rPr lang="pt-PT" smtClean="0"/>
              <a:pPr/>
              <a:t>‹#›</a:t>
            </a:fld>
            <a:endParaRPr lang="pt-PT" dirty="0"/>
          </a:p>
        </p:txBody>
      </p:sp>
    </p:spTree>
  </p:cSld>
  <p:clrMapOvr>
    <a:masterClrMapping/>
  </p:clrMapOvr>
  <p:transition spd="slow">
    <p:fade thruBlk="1"/>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7268D221-CA27-4185-97EF-901674841F49}"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104E8E53-F201-4AC1-9781-3694E1554F3B}" type="slidenum">
              <a:rPr lang="pt-PT" smtClean="0"/>
              <a:pPr/>
              <a:t>‹#›</a:t>
            </a:fld>
            <a:endParaRPr lang="pt-PT" dirty="0"/>
          </a:p>
        </p:txBody>
      </p:sp>
    </p:spTree>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BC59E281-3D2F-4394-94CF-806AA7499070}"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4C067C35-CAE0-4984-8399-B401DAD4F446}" type="slidenum">
              <a:rPr lang="pt-PT" smtClean="0"/>
              <a:pPr/>
              <a:t>‹#›</a:t>
            </a:fld>
            <a:endParaRPr lang="pt-PT" dirty="0"/>
          </a:p>
        </p:txBody>
      </p:sp>
    </p:spTree>
  </p:cSld>
  <p:clrMapOvr>
    <a:masterClrMapping/>
  </p:clrMapOvr>
  <p:transition spd="slow">
    <p:fade thruBlk="1"/>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8DD08BD7-1C05-4039-A0A6-214731CBFDCC}"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104E8E53-F201-4AC1-9781-3694E1554F3B}" type="slidenum">
              <a:rPr lang="pt-PT" smtClean="0"/>
              <a:pPr/>
              <a:t>‹#›</a:t>
            </a:fld>
            <a:endParaRPr lang="pt-PT" dirty="0"/>
          </a:p>
        </p:txBody>
      </p:sp>
    </p:spTree>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FA09D704-4CCC-4F84-B426-3A39F2AC1130}"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8EAC8B6E-2B9E-4AAE-8560-2C7FDA8A6332}" type="slidenum">
              <a:rPr lang="pt-PT" smtClean="0"/>
              <a:pPr/>
              <a:t>‹#›</a:t>
            </a:fld>
            <a:endParaRPr lang="pt-PT" dirty="0"/>
          </a:p>
        </p:txBody>
      </p:sp>
    </p:spTree>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34ADCBE5-576D-4A38-BD41-1979A2329600}"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8EAC8B6E-2B9E-4AAE-8560-2C7FDA8A6332}" type="slidenum">
              <a:rPr lang="pt-PT" smtClean="0"/>
              <a:pPr/>
              <a:t>‹#›</a:t>
            </a:fld>
            <a:endParaRPr lang="pt-PT" dirty="0"/>
          </a:p>
        </p:txBody>
      </p:sp>
    </p:spTree>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C1F33C01-904A-40AE-84B1-7D41850AD8D4}"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8EAC8B6E-2B9E-4AAE-8560-2C7FDA8A6332}" type="slidenum">
              <a:rPr lang="pt-PT" smtClean="0"/>
              <a:pPr/>
              <a:t>‹#›</a:t>
            </a:fld>
            <a:endParaRPr lang="pt-PT" dirty="0"/>
          </a:p>
        </p:txBody>
      </p:sp>
    </p:spTree>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F10F4101-D905-435E-A1B0-C61F08EC8432}"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8EAC8B6E-2B9E-4AAE-8560-2C7FDA8A6332}" type="slidenum">
              <a:rPr lang="pt-PT" smtClean="0"/>
              <a:pPr/>
              <a:t>‹#›</a:t>
            </a:fld>
            <a:endParaRPr lang="pt-PT" dirty="0"/>
          </a:p>
        </p:txBody>
      </p:sp>
    </p:spTree>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D568C8F3-8B6F-40AB-9261-91536BA9A044}"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8EAC8B6E-2B9E-4AAE-8560-2C7FDA8A6332}" type="slidenum">
              <a:rPr lang="pt-PT" smtClean="0"/>
              <a:pPr/>
              <a:t>‹#›</a:t>
            </a:fld>
            <a:endParaRPr lang="pt-PT" dirty="0"/>
          </a:p>
        </p:txBody>
      </p:sp>
    </p:spTree>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96B04855-EE60-4320-AA6D-4EEBEC6EAD61}"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8EAC8B6E-2B9E-4AAE-8560-2C7FDA8A6332}" type="slidenum">
              <a:rPr lang="pt-PT" smtClean="0"/>
              <a:pPr/>
              <a:t>‹#›</a:t>
            </a:fld>
            <a:endParaRPr lang="pt-PT" dirty="0"/>
          </a:p>
        </p:txBody>
      </p:sp>
    </p:spTree>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B21322BB-49DD-426B-BEE8-8E9996F7B357}"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8EAC8B6E-2B9E-4AAE-8560-2C7FDA8A6332}" type="slidenum">
              <a:rPr lang="pt-PT" smtClean="0"/>
              <a:pPr/>
              <a:t>‹#›</a:t>
            </a:fld>
            <a:endParaRPr lang="pt-PT" dirty="0"/>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005B3D76-FFD2-4317-8C8B-915443FBF405}"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16315B5E-456F-45DF-A5AE-7FBAF663C37F}" type="slidenum">
              <a:rPr lang="pt-PT" smtClean="0"/>
              <a:pPr/>
              <a:t>‹#›</a:t>
            </a:fld>
            <a:endParaRPr lang="pt-PT" dirty="0"/>
          </a:p>
        </p:txBody>
      </p:sp>
    </p:spTree>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9D612CBB-6CAA-444A-AC08-07C1CABA04C1}"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8EAC8B6E-2B9E-4AAE-8560-2C7FDA8A6332}" type="slidenum">
              <a:rPr lang="pt-PT" smtClean="0"/>
              <a:pPr/>
              <a:t>‹#›</a:t>
            </a:fld>
            <a:endParaRPr lang="pt-PT" dirty="0"/>
          </a:p>
        </p:txBody>
      </p:sp>
    </p:spTree>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E48951E4-9606-4B12-9A6E-1796A0FE4FE6}"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8EAC8B6E-2B9E-4AAE-8560-2C7FDA8A6332}" type="slidenum">
              <a:rPr lang="pt-PT" smtClean="0"/>
              <a:pPr/>
              <a:t>‹#›</a:t>
            </a:fld>
            <a:endParaRPr lang="pt-PT" dirty="0"/>
          </a:p>
        </p:txBody>
      </p:sp>
    </p:spTree>
  </p:cSld>
  <p:clrMapOvr>
    <a:masterClrMapping/>
  </p:clrMapOvr>
  <p:transitio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5794BA2B-D377-41D2-A75A-7558C31DF0C0}"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8EAC8B6E-2B9E-4AAE-8560-2C7FDA8A6332}" type="slidenum">
              <a:rPr lang="pt-PT" smtClean="0"/>
              <a:pPr/>
              <a:t>‹#›</a:t>
            </a:fld>
            <a:endParaRPr lang="pt-PT" dirty="0"/>
          </a:p>
        </p:txBody>
      </p:sp>
    </p:spTree>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5D7F5E99-61E5-4EBC-A84C-B2C4DAC0CBC9}"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8EAC8B6E-2B9E-4AAE-8560-2C7FDA8A6332}" type="slidenum">
              <a:rPr lang="pt-PT" smtClean="0"/>
              <a:pPr/>
              <a:t>‹#›</a:t>
            </a:fld>
            <a:endParaRPr lang="pt-PT" dirty="0"/>
          </a:p>
        </p:txBody>
      </p:sp>
    </p:spTree>
  </p:cSld>
  <p:clrMapOvr>
    <a:masterClrMapping/>
  </p:clrMapOvr>
  <p:transitio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A8FFFD7D-3C27-40D0-9C68-B69305DBDAD2}"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7B9846DC-59C8-4CFF-8D24-6551820C930A}" type="slidenum">
              <a:rPr lang="pt-PT" smtClean="0"/>
              <a:pPr/>
              <a:t>‹#›</a:t>
            </a:fld>
            <a:endParaRPr lang="pt-PT" dirty="0"/>
          </a:p>
        </p:txBody>
      </p:sp>
    </p:spTree>
  </p:cSld>
  <p:clrMapOvr>
    <a:masterClrMapping/>
  </p:clrMapOvr>
  <p:transitio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0F003F11-8B68-4124-B185-7A681D8148BC}"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7B9846DC-59C8-4CFF-8D24-6551820C930A}" type="slidenum">
              <a:rPr lang="pt-PT" smtClean="0"/>
              <a:pPr/>
              <a:t>‹#›</a:t>
            </a:fld>
            <a:endParaRPr lang="pt-PT" dirty="0"/>
          </a:p>
        </p:txBody>
      </p:sp>
    </p:spTree>
  </p:cSld>
  <p:clrMapOvr>
    <a:masterClrMapping/>
  </p:clrMapOvr>
  <p:transitio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AF642C82-53A2-403B-954B-DB5CB36CBB96}"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7B9846DC-59C8-4CFF-8D24-6551820C930A}" type="slidenum">
              <a:rPr lang="pt-PT" smtClean="0"/>
              <a:pPr/>
              <a:t>‹#›</a:t>
            </a:fld>
            <a:endParaRPr lang="pt-PT" dirty="0"/>
          </a:p>
        </p:txBody>
      </p:sp>
    </p:spTree>
  </p:cSld>
  <p:clrMapOvr>
    <a:masterClrMapping/>
  </p:clrMapOvr>
  <p:transitio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99AB8C87-F386-4842-830A-AE5282490393}"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7B9846DC-59C8-4CFF-8D24-6551820C930A}" type="slidenum">
              <a:rPr lang="pt-PT" smtClean="0"/>
              <a:pPr/>
              <a:t>‹#›</a:t>
            </a:fld>
            <a:endParaRPr lang="pt-PT" dirty="0"/>
          </a:p>
        </p:txBody>
      </p:sp>
    </p:spTree>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CB539E2B-CB19-44A3-995B-F479182423DB}"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7B9846DC-59C8-4CFF-8D24-6551820C930A}" type="slidenum">
              <a:rPr lang="pt-PT" smtClean="0"/>
              <a:pPr/>
              <a:t>‹#›</a:t>
            </a:fld>
            <a:endParaRPr lang="pt-PT" dirty="0"/>
          </a:p>
        </p:txBody>
      </p:sp>
    </p:spTree>
  </p:cSld>
  <p:clrMapOvr>
    <a:masterClrMapping/>
  </p:clrMapOvr>
  <p:transitio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5499D724-182B-4773-8658-51E28BD9D8DA}"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7B9846DC-59C8-4CFF-8D24-6551820C930A}" type="slidenum">
              <a:rPr lang="pt-PT" smtClean="0"/>
              <a:pPr/>
              <a:t>‹#›</a:t>
            </a:fld>
            <a:endParaRPr lang="pt-PT" dirty="0"/>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BE5603E3-549E-4199-B2DA-CA34182B419E}"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16315B5E-456F-45DF-A5AE-7FBAF663C37F}" type="slidenum">
              <a:rPr lang="pt-PT" smtClean="0"/>
              <a:pPr/>
              <a:t>‹#›</a:t>
            </a:fld>
            <a:endParaRPr lang="pt-PT" dirty="0"/>
          </a:p>
        </p:txBody>
      </p:sp>
    </p:spTree>
  </p:cSld>
  <p:clrMapOvr>
    <a:masterClrMapping/>
  </p:clrMapOvr>
  <p:transitio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78B81DC0-EE33-43B1-88EF-F229B9BD6ABB}"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7B9846DC-59C8-4CFF-8D24-6551820C930A}" type="slidenum">
              <a:rPr lang="pt-PT" smtClean="0"/>
              <a:pPr/>
              <a:t>‹#›</a:t>
            </a:fld>
            <a:endParaRPr lang="pt-PT" dirty="0"/>
          </a:p>
        </p:txBody>
      </p:sp>
    </p:spTree>
  </p:cSld>
  <p:clrMapOvr>
    <a:masterClrMapping/>
  </p:clrMapOvr>
  <p:transitio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5B7E9B2D-9937-48EE-B24F-55DE05BFD5AE}"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7B9846DC-59C8-4CFF-8D24-6551820C930A}" type="slidenum">
              <a:rPr lang="pt-PT" smtClean="0"/>
              <a:pPr/>
              <a:t>‹#›</a:t>
            </a:fld>
            <a:endParaRPr lang="pt-PT" dirty="0"/>
          </a:p>
        </p:txBody>
      </p:sp>
    </p:spTree>
  </p:cSld>
  <p:clrMapOvr>
    <a:masterClrMapping/>
  </p:clrMapOvr>
  <p:transition spd="slow">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2517610F-636F-4598-BA2E-8A32DBFEDB17}"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7B9846DC-59C8-4CFF-8D24-6551820C930A}" type="slidenum">
              <a:rPr lang="pt-PT" smtClean="0"/>
              <a:pPr/>
              <a:t>‹#›</a:t>
            </a:fld>
            <a:endParaRPr lang="pt-PT" dirty="0"/>
          </a:p>
        </p:txBody>
      </p:sp>
    </p:spTree>
  </p:cSld>
  <p:clrMapOvr>
    <a:masterClrMapping/>
  </p:clrMapOvr>
  <p:transition spd="slow">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3D33EFC0-4612-422E-AD12-BD707190B29C}"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7B9846DC-59C8-4CFF-8D24-6551820C930A}" type="slidenum">
              <a:rPr lang="pt-PT" smtClean="0"/>
              <a:pPr/>
              <a:t>‹#›</a:t>
            </a:fld>
            <a:endParaRPr lang="pt-PT" dirty="0"/>
          </a:p>
        </p:txBody>
      </p:sp>
    </p:spTree>
  </p:cSld>
  <p:clrMapOvr>
    <a:masterClrMapping/>
  </p:clrMapOvr>
  <p:transition spd="slow">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A925E94E-2392-4B73-9F17-0EDE95D7CE62}"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7B9846DC-59C8-4CFF-8D24-6551820C930A}" type="slidenum">
              <a:rPr lang="pt-PT" smtClean="0"/>
              <a:pPr/>
              <a:t>‹#›</a:t>
            </a:fld>
            <a:endParaRPr lang="pt-PT" dirty="0"/>
          </a:p>
        </p:txBody>
      </p:sp>
    </p:spTree>
  </p:cSld>
  <p:clrMapOvr>
    <a:masterClrMapping/>
  </p:clrMapOvr>
  <p:transition spd="slow">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Esquema Personalizado">
    <p:spTree>
      <p:nvGrpSpPr>
        <p:cNvPr id="1" name=""/>
        <p:cNvGrpSpPr/>
        <p:nvPr/>
      </p:nvGrpSpPr>
      <p:grpSpPr>
        <a:xfrm>
          <a:off x="0" y="0"/>
          <a:ext cx="0" cy="0"/>
          <a:chOff x="0" y="0"/>
          <a:chExt cx="0" cy="0"/>
        </a:xfrm>
      </p:grpSpPr>
    </p:spTree>
  </p:cSld>
  <p:clrMapOvr>
    <a:masterClrMapping/>
  </p:clrMapOvr>
  <p:transition spd="slow">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4EF1462A-22B7-4886-B64B-CD7D04535DA0}"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FCD32C21-60BA-4DFE-B62A-0E2F43965420}" type="slidenum">
              <a:rPr lang="pt-PT" smtClean="0"/>
              <a:pPr/>
              <a:t>‹#›</a:t>
            </a:fld>
            <a:endParaRPr lang="pt-PT" dirty="0"/>
          </a:p>
        </p:txBody>
      </p:sp>
    </p:spTree>
  </p:cSld>
  <p:clrMapOvr>
    <a:masterClrMapping/>
  </p:clrMapOvr>
  <p:transition spd="slow">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ED5698CA-8CE3-4D59-B6D3-976B7FDA165F}"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FCD32C21-60BA-4DFE-B62A-0E2F43965420}" type="slidenum">
              <a:rPr lang="pt-PT" smtClean="0"/>
              <a:pPr/>
              <a:t>‹#›</a:t>
            </a:fld>
            <a:endParaRPr lang="pt-PT" dirty="0"/>
          </a:p>
        </p:txBody>
      </p:sp>
    </p:spTree>
  </p:cSld>
  <p:clrMapOvr>
    <a:masterClrMapping/>
  </p:clrMapOvr>
  <p:transition spd="slow">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F8D158AE-330D-41CE-9532-42A6782861BA}"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FCD32C21-60BA-4DFE-B62A-0E2F43965420}" type="slidenum">
              <a:rPr lang="pt-PT" smtClean="0"/>
              <a:pPr/>
              <a:t>‹#›</a:t>
            </a:fld>
            <a:endParaRPr lang="pt-PT" dirty="0"/>
          </a:p>
        </p:txBody>
      </p:sp>
    </p:spTree>
  </p:cSld>
  <p:clrMapOvr>
    <a:masterClrMapping/>
  </p:clrMapOvr>
  <p:transition spd="slow">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07416AB0-DB4E-4919-83B1-AA0CF06EC421}"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FCD32C21-60BA-4DFE-B62A-0E2F43965420}" type="slidenum">
              <a:rPr lang="pt-PT" smtClean="0"/>
              <a:pPr/>
              <a:t>‹#›</a:t>
            </a:fld>
            <a:endParaRPr lang="pt-PT"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C61D66E0-C634-47AC-8A49-9ED6841D59DB}"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16315B5E-456F-45DF-A5AE-7FBAF663C37F}" type="slidenum">
              <a:rPr lang="pt-PT" smtClean="0"/>
              <a:pPr/>
              <a:t>‹#›</a:t>
            </a:fld>
            <a:endParaRPr lang="pt-PT" dirty="0"/>
          </a:p>
        </p:txBody>
      </p:sp>
    </p:spTree>
  </p:cSld>
  <p:clrMapOvr>
    <a:masterClrMapping/>
  </p:clrMapOvr>
  <p:transition spd="slow">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7257B188-1862-4F24-8D4A-A61EC18C6F6B}"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FCD32C21-60BA-4DFE-B62A-0E2F43965420}" type="slidenum">
              <a:rPr lang="pt-PT" smtClean="0"/>
              <a:pPr/>
              <a:t>‹#›</a:t>
            </a:fld>
            <a:endParaRPr lang="pt-PT" dirty="0"/>
          </a:p>
        </p:txBody>
      </p:sp>
    </p:spTree>
  </p:cSld>
  <p:clrMapOvr>
    <a:masterClrMapping/>
  </p:clrMapOvr>
  <p:transition spd="slow">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9F22BC4D-DAF6-4E96-B3B0-0FAA1F0F039C}"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FCD32C21-60BA-4DFE-B62A-0E2F43965420}" type="slidenum">
              <a:rPr lang="pt-PT" smtClean="0"/>
              <a:pPr/>
              <a:t>‹#›</a:t>
            </a:fld>
            <a:endParaRPr lang="pt-PT" dirty="0"/>
          </a:p>
        </p:txBody>
      </p:sp>
    </p:spTree>
  </p:cSld>
  <p:clrMapOvr>
    <a:masterClrMapping/>
  </p:clrMapOvr>
  <p:transition spd="slow">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7A67C06B-EBD8-4C15-B015-FAD96E0BA8AB}"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FCD32C21-60BA-4DFE-B62A-0E2F43965420}" type="slidenum">
              <a:rPr lang="pt-PT" smtClean="0"/>
              <a:pPr/>
              <a:t>‹#›</a:t>
            </a:fld>
            <a:endParaRPr lang="pt-PT" dirty="0"/>
          </a:p>
        </p:txBody>
      </p:sp>
    </p:spTree>
  </p:cSld>
  <p:clrMapOvr>
    <a:masterClrMapping/>
  </p:clrMapOvr>
  <p:transition spd="slow">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A68CDC6C-52E9-45F9-AF31-F7D19E105BA3}"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FCD32C21-60BA-4DFE-B62A-0E2F43965420}" type="slidenum">
              <a:rPr lang="pt-PT" smtClean="0"/>
              <a:pPr/>
              <a:t>‹#›</a:t>
            </a:fld>
            <a:endParaRPr lang="pt-PT" dirty="0"/>
          </a:p>
        </p:txBody>
      </p:sp>
    </p:spTree>
  </p:cSld>
  <p:clrMapOvr>
    <a:masterClrMapping/>
  </p:clrMapOvr>
  <p:transition spd="slow">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7D93850E-311D-4CE6-A514-2E116A4779DB}"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FCD32C21-60BA-4DFE-B62A-0E2F43965420}" type="slidenum">
              <a:rPr lang="pt-PT" smtClean="0"/>
              <a:pPr/>
              <a:t>‹#›</a:t>
            </a:fld>
            <a:endParaRPr lang="pt-PT" dirty="0"/>
          </a:p>
        </p:txBody>
      </p:sp>
    </p:spTree>
  </p:cSld>
  <p:clrMapOvr>
    <a:masterClrMapping/>
  </p:clrMapOvr>
  <p:transition spd="slow">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53BA0073-C8C4-4A91-9C4F-4C534C6DE5CD}"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FCD32C21-60BA-4DFE-B62A-0E2F43965420}" type="slidenum">
              <a:rPr lang="pt-PT" smtClean="0"/>
              <a:pPr/>
              <a:t>‹#›</a:t>
            </a:fld>
            <a:endParaRPr lang="pt-PT" dirty="0"/>
          </a:p>
        </p:txBody>
      </p:sp>
    </p:spTree>
  </p:cSld>
  <p:clrMapOvr>
    <a:masterClrMapping/>
  </p:clrMapOvr>
  <p:transition spd="slow">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43D9C11C-6844-4730-9FDF-79CBB01D8F38}"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FCD32C21-60BA-4DFE-B62A-0E2F43965420}" type="slidenum">
              <a:rPr lang="pt-PT" smtClean="0"/>
              <a:pPr/>
              <a:t>‹#›</a:t>
            </a:fld>
            <a:endParaRPr lang="pt-PT" dirty="0"/>
          </a:p>
        </p:txBody>
      </p:sp>
    </p:spTree>
  </p:cSld>
  <p:clrMapOvr>
    <a:masterClrMapping/>
  </p:clrMapOvr>
  <p:transition spd="slow">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417886EB-EEC9-4719-BBD1-BD29B973833B}"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E9D47BAE-8636-49B3-B317-CF21CBC6F80E}" type="slidenum">
              <a:rPr lang="pt-PT" smtClean="0"/>
              <a:pPr/>
              <a:t>‹#›</a:t>
            </a:fld>
            <a:endParaRPr lang="pt-PT" dirty="0"/>
          </a:p>
        </p:txBody>
      </p:sp>
    </p:spTree>
  </p:cSld>
  <p:clrMapOvr>
    <a:masterClrMapping/>
  </p:clrMapOvr>
  <p:transition spd="slow">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32590DCC-BC55-41DD-B1EA-CF96C9D37E16}"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E9D47BAE-8636-49B3-B317-CF21CBC6F80E}" type="slidenum">
              <a:rPr lang="pt-PT" smtClean="0"/>
              <a:pPr/>
              <a:t>‹#›</a:t>
            </a:fld>
            <a:endParaRPr lang="pt-PT" dirty="0"/>
          </a:p>
        </p:txBody>
      </p:sp>
    </p:spTree>
  </p:cSld>
  <p:clrMapOvr>
    <a:masterClrMapping/>
  </p:clrMapOvr>
  <p:transition spd="slow">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16E038F4-A074-4DB7-96AF-8DEC6D87D4F5}"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E9D47BAE-8636-49B3-B317-CF21CBC6F80E}" type="slidenum">
              <a:rPr lang="pt-PT" smtClean="0"/>
              <a:pPr/>
              <a:t>‹#›</a:t>
            </a:fld>
            <a:endParaRPr lang="pt-PT"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A48A28ED-32E4-4E7A-8CF6-9AC3D4A9296C}"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16315B5E-456F-45DF-A5AE-7FBAF663C37F}" type="slidenum">
              <a:rPr lang="pt-PT" smtClean="0"/>
              <a:pPr/>
              <a:t>‹#›</a:t>
            </a:fld>
            <a:endParaRPr lang="pt-PT" dirty="0"/>
          </a:p>
        </p:txBody>
      </p:sp>
    </p:spTree>
  </p:cSld>
  <p:clrMapOvr>
    <a:masterClrMapping/>
  </p:clrMapOvr>
  <p:transition spd="slow">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7EE59209-31A4-476F-9204-05BA3362CD18}"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E9D47BAE-8636-49B3-B317-CF21CBC6F80E}" type="slidenum">
              <a:rPr lang="pt-PT" smtClean="0"/>
              <a:pPr/>
              <a:t>‹#›</a:t>
            </a:fld>
            <a:endParaRPr lang="pt-PT" dirty="0"/>
          </a:p>
        </p:txBody>
      </p:sp>
    </p:spTree>
  </p:cSld>
  <p:clrMapOvr>
    <a:masterClrMapping/>
  </p:clrMapOvr>
  <p:transition spd="slow">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FE73A8D0-76AA-4A23-8009-1EC747EE36DE}"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E9D47BAE-8636-49B3-B317-CF21CBC6F80E}" type="slidenum">
              <a:rPr lang="pt-PT" smtClean="0"/>
              <a:pPr/>
              <a:t>‹#›</a:t>
            </a:fld>
            <a:endParaRPr lang="pt-PT" dirty="0"/>
          </a:p>
        </p:txBody>
      </p:sp>
    </p:spTree>
  </p:cSld>
  <p:clrMapOvr>
    <a:masterClrMapping/>
  </p:clrMapOvr>
  <p:transition spd="slow">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9FA3C777-E606-4567-8637-2048ADD0A77E}"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E9D47BAE-8636-49B3-B317-CF21CBC6F80E}" type="slidenum">
              <a:rPr lang="pt-PT" smtClean="0"/>
              <a:pPr/>
              <a:t>‹#›</a:t>
            </a:fld>
            <a:endParaRPr lang="pt-PT" dirty="0"/>
          </a:p>
        </p:txBody>
      </p:sp>
    </p:spTree>
  </p:cSld>
  <p:clrMapOvr>
    <a:masterClrMapping/>
  </p:clrMapOvr>
  <p:transition spd="slow">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8D83630D-90DD-4C1F-B2F7-4E48E7D40A2F}"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E9D47BAE-8636-49B3-B317-CF21CBC6F80E}" type="slidenum">
              <a:rPr lang="pt-PT" smtClean="0"/>
              <a:pPr/>
              <a:t>‹#›</a:t>
            </a:fld>
            <a:endParaRPr lang="pt-PT" dirty="0"/>
          </a:p>
        </p:txBody>
      </p:sp>
    </p:spTree>
  </p:cSld>
  <p:clrMapOvr>
    <a:masterClrMapping/>
  </p:clrMapOvr>
  <p:transition spd="slow">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1B6362AC-BFC6-434B-996C-BBCAB55A7C44}"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E9D47BAE-8636-49B3-B317-CF21CBC6F80E}" type="slidenum">
              <a:rPr lang="pt-PT" smtClean="0"/>
              <a:pPr/>
              <a:t>‹#›</a:t>
            </a:fld>
            <a:endParaRPr lang="pt-PT" dirty="0"/>
          </a:p>
        </p:txBody>
      </p:sp>
    </p:spTree>
  </p:cSld>
  <p:clrMapOvr>
    <a:masterClrMapping/>
  </p:clrMapOvr>
  <p:transition spd="slow">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5BD828EE-D096-441A-B5A3-9A17E4A1849E}"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E9D47BAE-8636-49B3-B317-CF21CBC6F80E}" type="slidenum">
              <a:rPr lang="pt-PT" smtClean="0"/>
              <a:pPr/>
              <a:t>‹#›</a:t>
            </a:fld>
            <a:endParaRPr lang="pt-PT" dirty="0"/>
          </a:p>
        </p:txBody>
      </p:sp>
    </p:spTree>
  </p:cSld>
  <p:clrMapOvr>
    <a:masterClrMapping/>
  </p:clrMapOvr>
  <p:transition spd="slow">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F723E4AA-6459-47E0-94C8-3CE2B2CA01D2}"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E9D47BAE-8636-49B3-B317-CF21CBC6F80E}" type="slidenum">
              <a:rPr lang="pt-PT" smtClean="0"/>
              <a:pPr/>
              <a:t>‹#›</a:t>
            </a:fld>
            <a:endParaRPr lang="pt-PT" dirty="0"/>
          </a:p>
        </p:txBody>
      </p:sp>
    </p:spTree>
  </p:cSld>
  <p:clrMapOvr>
    <a:masterClrMapping/>
  </p:clrMapOvr>
  <p:transition spd="slow">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124A00D7-2FB7-443E-B6A9-9ECFC6E3A784}"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E9D47BAE-8636-49B3-B317-CF21CBC6F80E}" type="slidenum">
              <a:rPr lang="pt-PT" smtClean="0"/>
              <a:pPr/>
              <a:t>‹#›</a:t>
            </a:fld>
            <a:endParaRPr lang="pt-PT" dirty="0"/>
          </a:p>
        </p:txBody>
      </p:sp>
    </p:spTree>
  </p:cSld>
  <p:clrMapOvr>
    <a:masterClrMapping/>
  </p:clrMapOvr>
  <p:transition spd="slow">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DB5F17D1-9939-40A3-8E6E-A46C619C7A6C}"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3220483E-E7BE-4A04-9581-485ED01160EA}" type="slidenum">
              <a:rPr lang="pt-PT" smtClean="0"/>
              <a:pPr/>
              <a:t>‹#›</a:t>
            </a:fld>
            <a:endParaRPr lang="pt-PT" dirty="0"/>
          </a:p>
        </p:txBody>
      </p:sp>
    </p:spTree>
  </p:cSld>
  <p:clrMapOvr>
    <a:masterClrMapping/>
  </p:clrMapOvr>
  <p:transition spd="slow">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192FDBBC-A7BE-4B21-B2A5-69EC891C8E75}"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3220483E-E7BE-4A04-9581-485ED01160EA}" type="slidenum">
              <a:rPr lang="pt-PT" smtClean="0"/>
              <a:pPr/>
              <a:t>‹#›</a:t>
            </a:fld>
            <a:endParaRPr lang="pt-PT" dirty="0"/>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8B44004F-8495-4876-AFF5-07E40A3B418C}"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16315B5E-456F-45DF-A5AE-7FBAF663C37F}" type="slidenum">
              <a:rPr lang="pt-PT" smtClean="0"/>
              <a:pPr/>
              <a:t>‹#›</a:t>
            </a:fld>
            <a:endParaRPr lang="pt-PT" dirty="0"/>
          </a:p>
        </p:txBody>
      </p:sp>
    </p:spTree>
  </p:cSld>
  <p:clrMapOvr>
    <a:masterClrMapping/>
  </p:clrMapOvr>
  <p:transition spd="slow">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A82A76A2-C79B-4454-8BFD-6E6820758684}"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3220483E-E7BE-4A04-9581-485ED01160EA}" type="slidenum">
              <a:rPr lang="pt-PT" smtClean="0"/>
              <a:pPr/>
              <a:t>‹#›</a:t>
            </a:fld>
            <a:endParaRPr lang="pt-PT" dirty="0"/>
          </a:p>
        </p:txBody>
      </p:sp>
    </p:spTree>
  </p:cSld>
  <p:clrMapOvr>
    <a:masterClrMapping/>
  </p:clrMapOvr>
  <p:transition spd="slow">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3699DC9C-E511-4058-8FBF-692DC4BEA45E}"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3220483E-E7BE-4A04-9581-485ED01160EA}" type="slidenum">
              <a:rPr lang="pt-PT" smtClean="0"/>
              <a:pPr/>
              <a:t>‹#›</a:t>
            </a:fld>
            <a:endParaRPr lang="pt-PT" dirty="0"/>
          </a:p>
        </p:txBody>
      </p:sp>
    </p:spTree>
  </p:cSld>
  <p:clrMapOvr>
    <a:masterClrMapping/>
  </p:clrMapOvr>
  <p:transition spd="slow">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7FAB1CBD-68AA-45BB-B06A-53A8CEABB5FA}"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3220483E-E7BE-4A04-9581-485ED01160EA}" type="slidenum">
              <a:rPr lang="pt-PT" smtClean="0"/>
              <a:pPr/>
              <a:t>‹#›</a:t>
            </a:fld>
            <a:endParaRPr lang="pt-PT" dirty="0"/>
          </a:p>
        </p:txBody>
      </p:sp>
    </p:spTree>
  </p:cSld>
  <p:clrMapOvr>
    <a:masterClrMapping/>
  </p:clrMapOvr>
  <p:transition spd="slow">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D88AD3E7-B9E6-4B7B-90F4-0037634AB1B9}"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3220483E-E7BE-4A04-9581-485ED01160EA}" type="slidenum">
              <a:rPr lang="pt-PT" smtClean="0"/>
              <a:pPr/>
              <a:t>‹#›</a:t>
            </a:fld>
            <a:endParaRPr lang="pt-PT" dirty="0"/>
          </a:p>
        </p:txBody>
      </p:sp>
    </p:spTree>
  </p:cSld>
  <p:clrMapOvr>
    <a:masterClrMapping/>
  </p:clrMapOvr>
  <p:transition spd="slow">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9DE77AB9-B9DC-47D7-9C57-63897CDA1283}"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3220483E-E7BE-4A04-9581-485ED01160EA}" type="slidenum">
              <a:rPr lang="pt-PT" smtClean="0"/>
              <a:pPr/>
              <a:t>‹#›</a:t>
            </a:fld>
            <a:endParaRPr lang="pt-PT" dirty="0"/>
          </a:p>
        </p:txBody>
      </p:sp>
    </p:spTree>
  </p:cSld>
  <p:clrMapOvr>
    <a:masterClrMapping/>
  </p:clrMapOvr>
  <p:transition spd="slow">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F2161CD0-5F56-4419-BD3D-179471A3EB85}"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3220483E-E7BE-4A04-9581-485ED01160EA}" type="slidenum">
              <a:rPr lang="pt-PT" smtClean="0"/>
              <a:pPr/>
              <a:t>‹#›</a:t>
            </a:fld>
            <a:endParaRPr lang="pt-PT" dirty="0"/>
          </a:p>
        </p:txBody>
      </p:sp>
    </p:spTree>
  </p:cSld>
  <p:clrMapOvr>
    <a:masterClrMapping/>
  </p:clrMapOvr>
  <p:transition spd="slow">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00AF0801-7111-410E-B85A-5EF2DF463E8C}"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3220483E-E7BE-4A04-9581-485ED01160EA}" type="slidenum">
              <a:rPr lang="pt-PT" smtClean="0"/>
              <a:pPr/>
              <a:t>‹#›</a:t>
            </a:fld>
            <a:endParaRPr lang="pt-PT" dirty="0"/>
          </a:p>
        </p:txBody>
      </p:sp>
    </p:spTree>
  </p:cSld>
  <p:clrMapOvr>
    <a:masterClrMapping/>
  </p:clrMapOvr>
  <p:transition spd="slow">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FB332FBF-C3AE-4022-B792-76ADFCE195EE}"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3220483E-E7BE-4A04-9581-485ED01160EA}" type="slidenum">
              <a:rPr lang="pt-PT" smtClean="0"/>
              <a:pPr/>
              <a:t>‹#›</a:t>
            </a:fld>
            <a:endParaRPr lang="pt-PT" dirty="0"/>
          </a:p>
        </p:txBody>
      </p:sp>
    </p:spTree>
  </p:cSld>
  <p:clrMapOvr>
    <a:masterClrMapping/>
  </p:clrMapOvr>
  <p:transition spd="slow">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828B9367-F2DC-42A1-836A-24183FAAC057}"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3220483E-E7BE-4A04-9581-485ED01160EA}" type="slidenum">
              <a:rPr lang="pt-PT" smtClean="0"/>
              <a:pPr/>
              <a:t>‹#›</a:t>
            </a:fld>
            <a:endParaRPr lang="pt-PT" dirty="0"/>
          </a:p>
        </p:txBody>
      </p:sp>
    </p:spTree>
  </p:cSld>
  <p:clrMapOvr>
    <a:masterClrMapping/>
  </p:clrMapOvr>
  <p:transition spd="slow">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D76C55ED-D882-4003-AC32-E9A220079BB6}"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62336E53-D899-46C4-92D0-FC0CE6533EB0}" type="slidenum">
              <a:rPr lang="pt-PT" smtClean="0"/>
              <a:pPr/>
              <a:t>‹#›</a:t>
            </a:fld>
            <a:endParaRPr lang="pt-PT" dirty="0"/>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7EA4B405-5926-4D96-8432-185C136EAB7B}"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16315B5E-456F-45DF-A5AE-7FBAF663C37F}" type="slidenum">
              <a:rPr lang="pt-PT" smtClean="0"/>
              <a:pPr/>
              <a:t>‹#›</a:t>
            </a:fld>
            <a:endParaRPr lang="pt-PT" dirty="0"/>
          </a:p>
        </p:txBody>
      </p:sp>
    </p:spTree>
  </p:cSld>
  <p:clrMapOvr>
    <a:masterClrMapping/>
  </p:clrMapOvr>
  <p:transition spd="slow">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124D23C4-2AD0-47E8-8452-E921C2263CAD}"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62336E53-D899-46C4-92D0-FC0CE6533EB0}" type="slidenum">
              <a:rPr lang="pt-PT" smtClean="0"/>
              <a:pPr/>
              <a:t>‹#›</a:t>
            </a:fld>
            <a:endParaRPr lang="pt-PT" dirty="0"/>
          </a:p>
        </p:txBody>
      </p:sp>
    </p:spTree>
  </p:cSld>
  <p:clrMapOvr>
    <a:masterClrMapping/>
  </p:clrMapOvr>
  <p:transition spd="slow">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44471BB1-65F4-4AD1-A7CB-A2B009EA7F3B}"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62336E53-D899-46C4-92D0-FC0CE6533EB0}" type="slidenum">
              <a:rPr lang="pt-PT" smtClean="0"/>
              <a:pPr/>
              <a:t>‹#›</a:t>
            </a:fld>
            <a:endParaRPr lang="pt-PT" dirty="0"/>
          </a:p>
        </p:txBody>
      </p:sp>
    </p:spTree>
  </p:cSld>
  <p:clrMapOvr>
    <a:masterClrMapping/>
  </p:clrMapOvr>
  <p:transition spd="slow">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EBE6C9AE-247C-4D46-B07A-092F5802CB09}"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62336E53-D899-46C4-92D0-FC0CE6533EB0}" type="slidenum">
              <a:rPr lang="pt-PT" smtClean="0"/>
              <a:pPr/>
              <a:t>‹#›</a:t>
            </a:fld>
            <a:endParaRPr lang="pt-PT" dirty="0"/>
          </a:p>
        </p:txBody>
      </p:sp>
    </p:spTree>
  </p:cSld>
  <p:clrMapOvr>
    <a:masterClrMapping/>
  </p:clrMapOvr>
  <p:transition spd="slow">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02D8A05A-E0FC-4450-8B7D-FD706573B759}"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62336E53-D899-46C4-92D0-FC0CE6533EB0}" type="slidenum">
              <a:rPr lang="pt-PT" smtClean="0"/>
              <a:pPr/>
              <a:t>‹#›</a:t>
            </a:fld>
            <a:endParaRPr lang="pt-PT" dirty="0"/>
          </a:p>
        </p:txBody>
      </p:sp>
    </p:spTree>
  </p:cSld>
  <p:clrMapOvr>
    <a:masterClrMapping/>
  </p:clrMapOvr>
  <p:transition spd="slow">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D247EA80-B0B2-40B4-BFEC-6BA5B710CA8F}"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62336E53-D899-46C4-92D0-FC0CE6533EB0}" type="slidenum">
              <a:rPr lang="pt-PT" smtClean="0"/>
              <a:pPr/>
              <a:t>‹#›</a:t>
            </a:fld>
            <a:endParaRPr lang="pt-PT" dirty="0"/>
          </a:p>
        </p:txBody>
      </p:sp>
    </p:spTree>
  </p:cSld>
  <p:clrMapOvr>
    <a:masterClrMapping/>
  </p:clrMapOvr>
  <p:transition spd="slow">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BF3405D8-8D00-4889-875B-06FDD999240C}"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62336E53-D899-46C4-92D0-FC0CE6533EB0}" type="slidenum">
              <a:rPr lang="pt-PT" smtClean="0"/>
              <a:pPr/>
              <a:t>‹#›</a:t>
            </a:fld>
            <a:endParaRPr lang="pt-PT" dirty="0"/>
          </a:p>
        </p:txBody>
      </p:sp>
    </p:spTree>
  </p:cSld>
  <p:clrMapOvr>
    <a:masterClrMapping/>
  </p:clrMapOvr>
  <p:transition spd="slow">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90251075-9223-4312-B53B-48D71D88B725}"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62336E53-D899-46C4-92D0-FC0CE6533EB0}" type="slidenum">
              <a:rPr lang="pt-PT" smtClean="0"/>
              <a:pPr/>
              <a:t>‹#›</a:t>
            </a:fld>
            <a:endParaRPr lang="pt-PT" dirty="0"/>
          </a:p>
        </p:txBody>
      </p:sp>
    </p:spTree>
  </p:cSld>
  <p:clrMapOvr>
    <a:masterClrMapping/>
  </p:clrMapOvr>
  <p:transition spd="slow">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28FFF8C4-617F-473C-B5DB-3126281763DB}"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62336E53-D899-46C4-92D0-FC0CE6533EB0}" type="slidenum">
              <a:rPr lang="pt-PT" smtClean="0"/>
              <a:pPr/>
              <a:t>‹#›</a:t>
            </a:fld>
            <a:endParaRPr lang="pt-PT" dirty="0"/>
          </a:p>
        </p:txBody>
      </p:sp>
    </p:spTree>
  </p:cSld>
  <p:clrMapOvr>
    <a:masterClrMapping/>
  </p:clrMapOvr>
  <p:transition spd="slow">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91C195FF-EECC-4655-8886-EAFC8FE421C3}"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62336E53-D899-46C4-92D0-FC0CE6533EB0}" type="slidenum">
              <a:rPr lang="pt-PT" smtClean="0"/>
              <a:pPr/>
              <a:t>‹#›</a:t>
            </a:fld>
            <a:endParaRPr lang="pt-PT" dirty="0"/>
          </a:p>
        </p:txBody>
      </p:sp>
    </p:spTree>
  </p:cSld>
  <p:clrMapOvr>
    <a:masterClrMapping/>
  </p:clrMapOvr>
  <p:transition spd="slow">
    <p:fade thruBlk="1"/>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75713" y="274638"/>
            <a:ext cx="2752725"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274638"/>
            <a:ext cx="8110538"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4D7D1938-3631-44C6-BA1A-05948FA7DFCE}"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62336E53-D899-46C4-92D0-FC0CE6533EB0}" type="slidenum">
              <a:rPr lang="pt-PT" smtClean="0"/>
              <a:pPr/>
              <a:t>‹#›</a:t>
            </a:fld>
            <a:endParaRPr lang="pt-PT" dirty="0"/>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9578D436-63F9-4FAD-B524-D3288F78443B}"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16315B5E-456F-45DF-A5AE-7FBAF663C37F}" type="slidenum">
              <a:rPr lang="pt-PT" smtClean="0"/>
              <a:pPr/>
              <a:t>‹#›</a:t>
            </a:fld>
            <a:endParaRPr lang="pt-PT" dirty="0"/>
          </a:p>
        </p:txBody>
      </p:sp>
    </p:spTree>
  </p:cSld>
  <p:clrMapOvr>
    <a:masterClrMapping/>
  </p:clrMapOvr>
  <p:transition spd="slow">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7575" y="2130425"/>
            <a:ext cx="10406063"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836738" y="3886200"/>
            <a:ext cx="856773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C3D79D73-2C9C-4B16-9F56-02E87B2EA521}"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C735DD62-2BB5-4D1F-A481-B744F2043B12}" type="slidenum">
              <a:rPr lang="pt-PT" smtClean="0"/>
              <a:pPr/>
              <a:t>‹#›</a:t>
            </a:fld>
            <a:endParaRPr lang="pt-PT" dirty="0"/>
          </a:p>
        </p:txBody>
      </p:sp>
    </p:spTree>
  </p:cSld>
  <p:clrMapOvr>
    <a:masterClrMapping/>
  </p:clrMapOvr>
  <p:transition spd="slow">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612775" y="1600200"/>
            <a:ext cx="11015663"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846C01E2-2F38-4881-BBB4-522A9EFDB5B5}"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C735DD62-2BB5-4D1F-A481-B744F2043B12}" type="slidenum">
              <a:rPr lang="pt-PT" smtClean="0"/>
              <a:pPr/>
              <a:t>‹#›</a:t>
            </a:fld>
            <a:endParaRPr lang="pt-PT" dirty="0"/>
          </a:p>
        </p:txBody>
      </p:sp>
    </p:spTree>
  </p:cSld>
  <p:clrMapOvr>
    <a:masterClrMapping/>
  </p:clrMapOvr>
  <p:transition spd="slow">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6788" y="4406900"/>
            <a:ext cx="10404475"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6788" y="2906713"/>
            <a:ext cx="104044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C1AC0CDA-E6E8-4A2A-9267-15B586BE40DC}"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C735DD62-2BB5-4D1F-A481-B744F2043B12}" type="slidenum">
              <a:rPr lang="pt-PT" smtClean="0"/>
              <a:pPr/>
              <a:t>‹#›</a:t>
            </a:fld>
            <a:endParaRPr lang="pt-PT" dirty="0"/>
          </a:p>
        </p:txBody>
      </p:sp>
    </p:spTree>
  </p:cSld>
  <p:clrMapOvr>
    <a:masterClrMapping/>
  </p:clrMapOvr>
  <p:transition spd="slow">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12775" y="1600200"/>
            <a:ext cx="543083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6013" y="1600200"/>
            <a:ext cx="54324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1610E1FC-C3C9-445A-BF01-047CBF59C356}"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C735DD62-2BB5-4D1F-A481-B744F2043B12}" type="slidenum">
              <a:rPr lang="pt-PT" smtClean="0"/>
              <a:pPr/>
              <a:t>‹#›</a:t>
            </a:fld>
            <a:endParaRPr lang="pt-PT" dirty="0"/>
          </a:p>
        </p:txBody>
      </p:sp>
    </p:spTree>
  </p:cSld>
  <p:clrMapOvr>
    <a:masterClrMapping/>
  </p:clrMapOvr>
  <p:transition spd="slow">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12775" y="1535113"/>
            <a:ext cx="54086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12775" y="2174875"/>
            <a:ext cx="54086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218238" y="1535113"/>
            <a:ext cx="5410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18238" y="2174875"/>
            <a:ext cx="5410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a:xfrm>
            <a:off x="612775" y="6356350"/>
            <a:ext cx="2855913" cy="365125"/>
          </a:xfrm>
          <a:prstGeom prst="rect">
            <a:avLst/>
          </a:prstGeom>
        </p:spPr>
        <p:txBody>
          <a:bodyPr/>
          <a:lstStyle/>
          <a:p>
            <a:fld id="{2F55609F-D074-4B1E-93AD-0214A89C4FF6}" type="datetime1">
              <a:rPr lang="pt-PT" smtClean="0"/>
              <a:pPr/>
              <a:t>28-11-2010</a:t>
            </a:fld>
            <a:endParaRPr lang="pt-PT" dirty="0"/>
          </a:p>
        </p:txBody>
      </p:sp>
      <p:sp>
        <p:nvSpPr>
          <p:cNvPr id="8" name="Marcador de Posição do Rodapé 7"/>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9" name="Marcador de Posição do Número do Diapositivo 8"/>
          <p:cNvSpPr>
            <a:spLocks noGrp="1"/>
          </p:cNvSpPr>
          <p:nvPr>
            <p:ph type="sldNum" sz="quarter" idx="12"/>
          </p:nvPr>
        </p:nvSpPr>
        <p:spPr>
          <a:xfrm>
            <a:off x="8772525" y="6356350"/>
            <a:ext cx="2855913" cy="365125"/>
          </a:xfrm>
          <a:prstGeom prst="rect">
            <a:avLst/>
          </a:prstGeom>
        </p:spPr>
        <p:txBody>
          <a:bodyPr/>
          <a:lstStyle/>
          <a:p>
            <a:fld id="{C735DD62-2BB5-4D1F-A481-B744F2043B12}" type="slidenum">
              <a:rPr lang="pt-PT" smtClean="0"/>
              <a:pPr/>
              <a:t>‹#›</a:t>
            </a:fld>
            <a:endParaRPr lang="pt-PT" dirty="0"/>
          </a:p>
        </p:txBody>
      </p:sp>
    </p:spTree>
  </p:cSld>
  <p:clrMapOvr>
    <a:masterClrMapping/>
  </p:clrMapOvr>
  <p:transition spd="slow">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a Data 2"/>
          <p:cNvSpPr>
            <a:spLocks noGrp="1"/>
          </p:cNvSpPr>
          <p:nvPr>
            <p:ph type="dt" sz="half" idx="10"/>
          </p:nvPr>
        </p:nvSpPr>
        <p:spPr>
          <a:xfrm>
            <a:off x="612775" y="6356350"/>
            <a:ext cx="2855913" cy="365125"/>
          </a:xfrm>
          <a:prstGeom prst="rect">
            <a:avLst/>
          </a:prstGeom>
        </p:spPr>
        <p:txBody>
          <a:bodyPr/>
          <a:lstStyle/>
          <a:p>
            <a:fld id="{9366C3E3-F0E6-40E3-B944-B5A5CAC7F3F0}" type="datetime1">
              <a:rPr lang="pt-PT" smtClean="0"/>
              <a:pPr/>
              <a:t>28-11-2010</a:t>
            </a:fld>
            <a:endParaRPr lang="pt-PT" dirty="0"/>
          </a:p>
        </p:txBody>
      </p:sp>
      <p:sp>
        <p:nvSpPr>
          <p:cNvPr id="4" name="Marcador de Posição do Rodapé 3"/>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5" name="Marcador de Posição do Número do Diapositivo 4"/>
          <p:cNvSpPr>
            <a:spLocks noGrp="1"/>
          </p:cNvSpPr>
          <p:nvPr>
            <p:ph type="sldNum" sz="quarter" idx="12"/>
          </p:nvPr>
        </p:nvSpPr>
        <p:spPr>
          <a:xfrm>
            <a:off x="8772525" y="6356350"/>
            <a:ext cx="2855913" cy="365125"/>
          </a:xfrm>
          <a:prstGeom prst="rect">
            <a:avLst/>
          </a:prstGeom>
        </p:spPr>
        <p:txBody>
          <a:bodyPr/>
          <a:lstStyle/>
          <a:p>
            <a:fld id="{C735DD62-2BB5-4D1F-A481-B744F2043B12}" type="slidenum">
              <a:rPr lang="pt-PT" smtClean="0"/>
              <a:pPr/>
              <a:t>‹#›</a:t>
            </a:fld>
            <a:endParaRPr lang="pt-PT" dirty="0"/>
          </a:p>
        </p:txBody>
      </p:sp>
    </p:spTree>
  </p:cSld>
  <p:clrMapOvr>
    <a:masterClrMapping/>
  </p:clrMapOvr>
  <p:transition spd="slow">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612775" y="6356350"/>
            <a:ext cx="2855913" cy="365125"/>
          </a:xfrm>
          <a:prstGeom prst="rect">
            <a:avLst/>
          </a:prstGeom>
        </p:spPr>
        <p:txBody>
          <a:bodyPr/>
          <a:lstStyle/>
          <a:p>
            <a:fld id="{91D792BE-EE21-4838-80E7-E3E35664EFA3}" type="datetime1">
              <a:rPr lang="pt-PT" smtClean="0"/>
              <a:pPr/>
              <a:t>28-11-2010</a:t>
            </a:fld>
            <a:endParaRPr lang="pt-PT" dirty="0"/>
          </a:p>
        </p:txBody>
      </p:sp>
      <p:sp>
        <p:nvSpPr>
          <p:cNvPr id="3" name="Marcador de Posição do Rodapé 2"/>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4" name="Marcador de Posição do Número do Diapositivo 3"/>
          <p:cNvSpPr>
            <a:spLocks noGrp="1"/>
          </p:cNvSpPr>
          <p:nvPr>
            <p:ph type="sldNum" sz="quarter" idx="12"/>
          </p:nvPr>
        </p:nvSpPr>
        <p:spPr>
          <a:xfrm>
            <a:off x="8772525" y="6356350"/>
            <a:ext cx="2855913" cy="365125"/>
          </a:xfrm>
          <a:prstGeom prst="rect">
            <a:avLst/>
          </a:prstGeom>
        </p:spPr>
        <p:txBody>
          <a:bodyPr/>
          <a:lstStyle/>
          <a:p>
            <a:fld id="{C735DD62-2BB5-4D1F-A481-B744F2043B12}" type="slidenum">
              <a:rPr lang="pt-PT" smtClean="0"/>
              <a:pPr/>
              <a:t>‹#›</a:t>
            </a:fld>
            <a:endParaRPr lang="pt-PT" dirty="0"/>
          </a:p>
        </p:txBody>
      </p:sp>
    </p:spTree>
  </p:cSld>
  <p:clrMapOvr>
    <a:masterClrMapping/>
  </p:clrMapOvr>
  <p:transition spd="slow">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3050"/>
            <a:ext cx="4025900"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86313" y="273050"/>
            <a:ext cx="68421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12775" y="1435100"/>
            <a:ext cx="40259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6886EA5C-2C92-41D0-A32C-30247F6F55FE}"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C735DD62-2BB5-4D1F-A481-B744F2043B12}" type="slidenum">
              <a:rPr lang="pt-PT" smtClean="0"/>
              <a:pPr/>
              <a:t>‹#›</a:t>
            </a:fld>
            <a:endParaRPr lang="pt-PT" dirty="0"/>
          </a:p>
        </p:txBody>
      </p:sp>
    </p:spTree>
  </p:cSld>
  <p:clrMapOvr>
    <a:masterClrMapping/>
  </p:clrMapOvr>
  <p:transition spd="slow">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8713" y="4800600"/>
            <a:ext cx="7345362"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8713" y="612775"/>
            <a:ext cx="734536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2398713" y="5367338"/>
            <a:ext cx="734536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a:xfrm>
            <a:off x="612775" y="6356350"/>
            <a:ext cx="2855913" cy="365125"/>
          </a:xfrm>
          <a:prstGeom prst="rect">
            <a:avLst/>
          </a:prstGeom>
        </p:spPr>
        <p:txBody>
          <a:bodyPr/>
          <a:lstStyle/>
          <a:p>
            <a:fld id="{722C5EC2-17BB-401D-929A-B3F7DAC1ADA6}" type="datetime1">
              <a:rPr lang="pt-PT" smtClean="0"/>
              <a:pPr/>
              <a:t>28-11-2010</a:t>
            </a:fld>
            <a:endParaRPr lang="pt-PT" dirty="0"/>
          </a:p>
        </p:txBody>
      </p:sp>
      <p:sp>
        <p:nvSpPr>
          <p:cNvPr id="6" name="Marcador de Posição do Rodapé 5"/>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7" name="Marcador de Posição do Número do Diapositivo 6"/>
          <p:cNvSpPr>
            <a:spLocks noGrp="1"/>
          </p:cNvSpPr>
          <p:nvPr>
            <p:ph type="sldNum" sz="quarter" idx="12"/>
          </p:nvPr>
        </p:nvSpPr>
        <p:spPr>
          <a:xfrm>
            <a:off x="8772525" y="6356350"/>
            <a:ext cx="2855913" cy="365125"/>
          </a:xfrm>
          <a:prstGeom prst="rect">
            <a:avLst/>
          </a:prstGeom>
        </p:spPr>
        <p:txBody>
          <a:bodyPr/>
          <a:lstStyle/>
          <a:p>
            <a:fld id="{C735DD62-2BB5-4D1F-A481-B744F2043B12}" type="slidenum">
              <a:rPr lang="pt-PT" smtClean="0"/>
              <a:pPr/>
              <a:t>‹#›</a:t>
            </a:fld>
            <a:endParaRPr lang="pt-PT" dirty="0"/>
          </a:p>
        </p:txBody>
      </p:sp>
    </p:spTree>
  </p:cSld>
  <p:clrMapOvr>
    <a:masterClrMapping/>
  </p:clrMapOvr>
  <p:transition spd="slow">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12775" y="274638"/>
            <a:ext cx="11015663"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12775" y="1600200"/>
            <a:ext cx="11015663"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a:xfrm>
            <a:off x="612775" y="6356350"/>
            <a:ext cx="2855913" cy="365125"/>
          </a:xfrm>
          <a:prstGeom prst="rect">
            <a:avLst/>
          </a:prstGeom>
        </p:spPr>
        <p:txBody>
          <a:bodyPr/>
          <a:lstStyle/>
          <a:p>
            <a:fld id="{471C9DB9-E3D8-44D6-9B7B-66D55271B127}" type="datetime1">
              <a:rPr lang="pt-PT" smtClean="0"/>
              <a:pPr/>
              <a:t>28-11-2010</a:t>
            </a:fld>
            <a:endParaRPr lang="pt-PT" dirty="0"/>
          </a:p>
        </p:txBody>
      </p:sp>
      <p:sp>
        <p:nvSpPr>
          <p:cNvPr id="5" name="Marcador de Posição do Rodapé 4"/>
          <p:cNvSpPr>
            <a:spLocks noGrp="1"/>
          </p:cNvSpPr>
          <p:nvPr>
            <p:ph type="ftr" sz="quarter" idx="11"/>
          </p:nvPr>
        </p:nvSpPr>
        <p:spPr>
          <a:xfrm>
            <a:off x="4183063" y="6356350"/>
            <a:ext cx="3875087" cy="365125"/>
          </a:xfrm>
          <a:prstGeom prst="rect">
            <a:avLst/>
          </a:prstGeom>
        </p:spPr>
        <p:txBody>
          <a:bodyPr/>
          <a:lstStyle/>
          <a:p>
            <a:endParaRPr lang="pt-PT" dirty="0"/>
          </a:p>
        </p:txBody>
      </p:sp>
      <p:sp>
        <p:nvSpPr>
          <p:cNvPr id="6" name="Marcador de Posição do Número do Diapositivo 5"/>
          <p:cNvSpPr>
            <a:spLocks noGrp="1"/>
          </p:cNvSpPr>
          <p:nvPr>
            <p:ph type="sldNum" sz="quarter" idx="12"/>
          </p:nvPr>
        </p:nvSpPr>
        <p:spPr>
          <a:xfrm>
            <a:off x="8772525" y="6356350"/>
            <a:ext cx="2855913" cy="365125"/>
          </a:xfrm>
          <a:prstGeom prst="rect">
            <a:avLst/>
          </a:prstGeom>
        </p:spPr>
        <p:txBody>
          <a:bodyPr/>
          <a:lstStyle/>
          <a:p>
            <a:fld id="{C735DD62-2BB5-4D1F-A481-B744F2043B12}" type="slidenum">
              <a:rPr lang="pt-PT" smtClean="0"/>
              <a:pPr/>
              <a:t>‹#›</a:t>
            </a:fld>
            <a:endParaRPr lang="pt-PT"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7.png"/><Relationship Id="rId18" Type="http://schemas.openxmlformats.org/officeDocument/2006/relationships/image" Target="../media/image16.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17" Type="http://schemas.openxmlformats.org/officeDocument/2006/relationships/image" Target="../media/image5.png"/><Relationship Id="rId2" Type="http://schemas.openxmlformats.org/officeDocument/2006/relationships/slideLayout" Target="../slideLayouts/slideLayout102.xml"/><Relationship Id="rId16" Type="http://schemas.openxmlformats.org/officeDocument/2006/relationships/image" Target="../media/image4.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3.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7.png"/><Relationship Id="rId18" Type="http://schemas.openxmlformats.org/officeDocument/2006/relationships/image" Target="../media/image17.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17" Type="http://schemas.openxmlformats.org/officeDocument/2006/relationships/image" Target="../media/image5.png"/><Relationship Id="rId2" Type="http://schemas.openxmlformats.org/officeDocument/2006/relationships/slideLayout" Target="../slideLayouts/slideLayout113.xml"/><Relationship Id="rId16" Type="http://schemas.openxmlformats.org/officeDocument/2006/relationships/image" Target="../media/image4.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3.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7.png"/><Relationship Id="rId18" Type="http://schemas.openxmlformats.org/officeDocument/2006/relationships/image" Target="../media/image18.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17" Type="http://schemas.openxmlformats.org/officeDocument/2006/relationships/image" Target="../media/image5.png"/><Relationship Id="rId2" Type="http://schemas.openxmlformats.org/officeDocument/2006/relationships/slideLayout" Target="../slideLayouts/slideLayout124.xml"/><Relationship Id="rId16" Type="http://schemas.openxmlformats.org/officeDocument/2006/relationships/image" Target="../media/image4.pn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3.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7.png"/><Relationship Id="rId18" Type="http://schemas.openxmlformats.org/officeDocument/2006/relationships/image" Target="../media/image19.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17" Type="http://schemas.openxmlformats.org/officeDocument/2006/relationships/image" Target="../media/image5.png"/><Relationship Id="rId2" Type="http://schemas.openxmlformats.org/officeDocument/2006/relationships/slideLayout" Target="../slideLayouts/slideLayout135.xml"/><Relationship Id="rId16" Type="http://schemas.openxmlformats.org/officeDocument/2006/relationships/image" Target="../media/image4.png"/><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image" Target="../media/image3.png"/><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7.png"/><Relationship Id="rId18" Type="http://schemas.openxmlformats.org/officeDocument/2006/relationships/image" Target="../media/image20.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17" Type="http://schemas.openxmlformats.org/officeDocument/2006/relationships/image" Target="../media/image5.png"/><Relationship Id="rId2" Type="http://schemas.openxmlformats.org/officeDocument/2006/relationships/slideLayout" Target="../slideLayouts/slideLayout146.xml"/><Relationship Id="rId16" Type="http://schemas.openxmlformats.org/officeDocument/2006/relationships/image" Target="../media/image4.png"/><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3.pn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7.png"/><Relationship Id="rId18" Type="http://schemas.openxmlformats.org/officeDocument/2006/relationships/image" Target="../media/image21.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17" Type="http://schemas.openxmlformats.org/officeDocument/2006/relationships/image" Target="../media/image5.png"/><Relationship Id="rId2" Type="http://schemas.openxmlformats.org/officeDocument/2006/relationships/slideLayout" Target="../slideLayouts/slideLayout157.xml"/><Relationship Id="rId16" Type="http://schemas.openxmlformats.org/officeDocument/2006/relationships/image" Target="../media/image4.png"/><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image" Target="../media/image3.png"/><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7.png"/><Relationship Id="rId18" Type="http://schemas.openxmlformats.org/officeDocument/2006/relationships/image" Target="../media/image22.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17" Type="http://schemas.openxmlformats.org/officeDocument/2006/relationships/image" Target="../media/image5.png"/><Relationship Id="rId2" Type="http://schemas.openxmlformats.org/officeDocument/2006/relationships/slideLayout" Target="../slideLayouts/slideLayout168.xml"/><Relationship Id="rId16" Type="http://schemas.openxmlformats.org/officeDocument/2006/relationships/image" Target="../media/image4.png"/><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image" Target="../media/image3.png"/><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7.png"/><Relationship Id="rId18" Type="http://schemas.openxmlformats.org/officeDocument/2006/relationships/image" Target="../media/image23.jpe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17" Type="http://schemas.openxmlformats.org/officeDocument/2006/relationships/image" Target="../media/image5.png"/><Relationship Id="rId2" Type="http://schemas.openxmlformats.org/officeDocument/2006/relationships/slideLayout" Target="../slideLayouts/slideLayout179.xml"/><Relationship Id="rId16" Type="http://schemas.openxmlformats.org/officeDocument/2006/relationships/image" Target="../media/image4.png"/><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image" Target="../media/image3.png"/><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Layout" Target="../slideLayouts/slideLayout191.xml"/><Relationship Id="rId21" Type="http://schemas.openxmlformats.org/officeDocument/2006/relationships/image" Target="../media/image27.png"/><Relationship Id="rId7" Type="http://schemas.openxmlformats.org/officeDocument/2006/relationships/slideLayout" Target="../slideLayouts/slideLayout195.xml"/><Relationship Id="rId12" Type="http://schemas.openxmlformats.org/officeDocument/2006/relationships/theme" Target="../theme/theme18.xml"/><Relationship Id="rId17" Type="http://schemas.openxmlformats.org/officeDocument/2006/relationships/image" Target="../media/image5.png"/><Relationship Id="rId25" Type="http://schemas.openxmlformats.org/officeDocument/2006/relationships/image" Target="../media/image31.jpeg"/><Relationship Id="rId2" Type="http://schemas.openxmlformats.org/officeDocument/2006/relationships/slideLayout" Target="../slideLayouts/slideLayout190.xml"/><Relationship Id="rId16" Type="http://schemas.openxmlformats.org/officeDocument/2006/relationships/image" Target="../media/image4.png"/><Relationship Id="rId20" Type="http://schemas.openxmlformats.org/officeDocument/2006/relationships/image" Target="../media/image26.png"/><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image" Target="../media/image30.png"/><Relationship Id="rId5" Type="http://schemas.openxmlformats.org/officeDocument/2006/relationships/slideLayout" Target="../slideLayouts/slideLayout193.xml"/><Relationship Id="rId15" Type="http://schemas.openxmlformats.org/officeDocument/2006/relationships/image" Target="../media/image3.png"/><Relationship Id="rId23" Type="http://schemas.openxmlformats.org/officeDocument/2006/relationships/image" Target="../media/image29.png"/><Relationship Id="rId10" Type="http://schemas.openxmlformats.org/officeDocument/2006/relationships/slideLayout" Target="../slideLayouts/slideLayout198.xml"/><Relationship Id="rId19" Type="http://schemas.openxmlformats.org/officeDocument/2006/relationships/image" Target="../media/image25.gif"/><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2.png"/><Relationship Id="rId22" Type="http://schemas.openxmlformats.org/officeDocument/2006/relationships/image" Target="../media/image28.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image" Target="../media/image32.jpeg"/><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theme" Target="../theme/theme19.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png"/><Relationship Id="rId18"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32.jpeg"/><Relationship Id="rId18" Type="http://schemas.openxmlformats.org/officeDocument/2006/relationships/image" Target="../media/image5.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17" Type="http://schemas.openxmlformats.org/officeDocument/2006/relationships/image" Target="../media/image33.png"/><Relationship Id="rId2" Type="http://schemas.openxmlformats.org/officeDocument/2006/relationships/slideLayout" Target="../slideLayouts/slideLayout211.xml"/><Relationship Id="rId16" Type="http://schemas.openxmlformats.org/officeDocument/2006/relationships/image" Target="../media/image4.png"/><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3.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png"/><Relationship Id="rId1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18"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4.png"/><Relationship Id="rId2" Type="http://schemas.openxmlformats.org/officeDocument/2006/relationships/slideLayout" Target="../slideLayouts/slideLayout35.xml"/><Relationship Id="rId16"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19" Type="http://schemas.openxmlformats.org/officeDocument/2006/relationships/image" Target="../media/image10.jpe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4.png"/><Relationship Id="rId2" Type="http://schemas.openxmlformats.org/officeDocument/2006/relationships/slideLayout" Target="../slideLayouts/slideLayout47.xml"/><Relationship Id="rId16"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7.png"/><Relationship Id="rId18" Type="http://schemas.openxmlformats.org/officeDocument/2006/relationships/image" Target="../media/image5.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17" Type="http://schemas.openxmlformats.org/officeDocument/2006/relationships/image" Target="../media/image4.png"/><Relationship Id="rId2" Type="http://schemas.openxmlformats.org/officeDocument/2006/relationships/slideLayout" Target="../slideLayouts/slideLayout58.xml"/><Relationship Id="rId16" Type="http://schemas.openxmlformats.org/officeDocument/2006/relationships/image" Target="../media/image3.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2.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7.png"/><Relationship Id="rId18" Type="http://schemas.openxmlformats.org/officeDocument/2006/relationships/image" Target="../media/image13.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17" Type="http://schemas.openxmlformats.org/officeDocument/2006/relationships/image" Target="../media/image5.png"/><Relationship Id="rId2" Type="http://schemas.openxmlformats.org/officeDocument/2006/relationships/slideLayout" Target="../slideLayouts/slideLayout69.xml"/><Relationship Id="rId16" Type="http://schemas.openxmlformats.org/officeDocument/2006/relationships/image" Target="../media/image4.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3.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7.png"/><Relationship Id="rId18" Type="http://schemas.openxmlformats.org/officeDocument/2006/relationships/image" Target="../media/image14.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17" Type="http://schemas.openxmlformats.org/officeDocument/2006/relationships/image" Target="../media/image5.png"/><Relationship Id="rId2" Type="http://schemas.openxmlformats.org/officeDocument/2006/relationships/slideLayout" Target="../slideLayouts/slideLayout80.xml"/><Relationship Id="rId16" Type="http://schemas.openxmlformats.org/officeDocument/2006/relationships/image" Target="../media/image4.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3.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7.png"/><Relationship Id="rId18" Type="http://schemas.openxmlformats.org/officeDocument/2006/relationships/image" Target="../media/image15.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17" Type="http://schemas.openxmlformats.org/officeDocument/2006/relationships/image" Target="../media/image5.png"/><Relationship Id="rId2" Type="http://schemas.openxmlformats.org/officeDocument/2006/relationships/slideLayout" Target="../slideLayouts/slideLayout91.xml"/><Relationship Id="rId16" Type="http://schemas.openxmlformats.org/officeDocument/2006/relationships/image" Target="../media/image4.pn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3.pn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fundo pp 1.png"/>
          <p:cNvPicPr>
            <a:picLocks noChangeAspect="1"/>
          </p:cNvPicPr>
          <p:nvPr/>
        </p:nvPicPr>
        <p:blipFill>
          <a:blip r:embed="rId13" cstate="print"/>
          <a:stretch>
            <a:fillRect/>
          </a:stretch>
        </p:blipFill>
        <p:spPr>
          <a:xfrm>
            <a:off x="0" y="0"/>
            <a:ext cx="12241213" cy="6858000"/>
          </a:xfrm>
          <a:prstGeom prst="rect">
            <a:avLst/>
          </a:prstGeom>
        </p:spPr>
      </p:pic>
      <p:sp>
        <p:nvSpPr>
          <p:cNvPr id="8" name="Rectângulo 7"/>
          <p:cNvSpPr/>
          <p:nvPr/>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Imagem 8" descr="laco.png"/>
          <p:cNvPicPr>
            <a:picLocks noChangeAspect="1"/>
          </p:cNvPicPr>
          <p:nvPr/>
        </p:nvPicPr>
        <p:blipFill>
          <a:blip r:embed="rId14" cstate="print"/>
          <a:srcRect t="23912"/>
          <a:stretch>
            <a:fillRect/>
          </a:stretch>
        </p:blipFill>
        <p:spPr>
          <a:xfrm>
            <a:off x="9906820" y="6584995"/>
            <a:ext cx="522595" cy="374272"/>
          </a:xfrm>
          <a:prstGeom prst="rect">
            <a:avLst/>
          </a:prstGeom>
        </p:spPr>
      </p:pic>
      <p:pic>
        <p:nvPicPr>
          <p:cNvPr id="10" name="Imagem 9" descr="iscte_iul_ibs_ing_gr.png"/>
          <p:cNvPicPr>
            <a:picLocks noChangeAspect="1"/>
          </p:cNvPicPr>
          <p:nvPr/>
        </p:nvPicPr>
        <p:blipFill>
          <a:blip r:embed="rId15" cstate="print"/>
          <a:stretch>
            <a:fillRect/>
          </a:stretch>
        </p:blipFill>
        <p:spPr>
          <a:xfrm>
            <a:off x="10345936" y="6630987"/>
            <a:ext cx="1012173" cy="227037"/>
          </a:xfrm>
          <a:prstGeom prst="rect">
            <a:avLst/>
          </a:prstGeom>
        </p:spPr>
      </p:pic>
      <p:pic>
        <p:nvPicPr>
          <p:cNvPr id="11" name="Imagem 10" descr="multicreative logo2.png"/>
          <p:cNvPicPr>
            <a:picLocks noChangeAspect="1"/>
          </p:cNvPicPr>
          <p:nvPr/>
        </p:nvPicPr>
        <p:blipFill>
          <a:blip r:embed="rId16" cstate="print"/>
          <a:srcRect t="34375" b="33333"/>
          <a:stretch>
            <a:fillRect/>
          </a:stretch>
        </p:blipFill>
        <p:spPr>
          <a:xfrm>
            <a:off x="11246542" y="6630725"/>
            <a:ext cx="683071" cy="155861"/>
          </a:xfrm>
          <a:prstGeom prst="rect">
            <a:avLst/>
          </a:prstGeom>
        </p:spPr>
      </p:pic>
      <p:sp>
        <p:nvSpPr>
          <p:cNvPr id="12" name="Rectângulo 11"/>
          <p:cNvSpPr/>
          <p:nvPr/>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13" name="Imagem 12" descr="fita-rosa.png"/>
          <p:cNvPicPr>
            <a:picLocks noChangeAspect="1"/>
          </p:cNvPicPr>
          <p:nvPr/>
        </p:nvPicPr>
        <p:blipFill>
          <a:blip r:embed="rId17" cstate="print"/>
          <a:stretch>
            <a:fillRect/>
          </a:stretch>
        </p:blipFill>
        <p:spPr>
          <a:xfrm rot="21392799">
            <a:off x="4366117" y="99999"/>
            <a:ext cx="1030879" cy="1298868"/>
          </a:xfrm>
          <a:prstGeom prst="rect">
            <a:avLst/>
          </a:prstGeom>
        </p:spPr>
      </p:pic>
      <p:pic>
        <p:nvPicPr>
          <p:cNvPr id="14" name="Imagem 13" descr="mama.png"/>
          <p:cNvPicPr>
            <a:picLocks noChangeAspect="1"/>
          </p:cNvPicPr>
          <p:nvPr/>
        </p:nvPicPr>
        <p:blipFill>
          <a:blip r:embed="rId18" cstate="print"/>
          <a:srcRect l="29237" t="15392" r="12015" b="4877"/>
          <a:stretch>
            <a:fillRect/>
          </a:stretch>
        </p:blipFill>
        <p:spPr>
          <a:xfrm>
            <a:off x="-1" y="-9033"/>
            <a:ext cx="4620409" cy="6867057"/>
          </a:xfrm>
          <a:prstGeom prst="rect">
            <a:avLst/>
          </a:prstGeom>
        </p:spPr>
      </p:pic>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FUNDO 2 SEM BRANCO.png"/>
          <p:cNvPicPr>
            <a:picLocks noChangeAspect="1"/>
          </p:cNvPicPr>
          <p:nvPr/>
        </p:nvPicPr>
        <p:blipFill>
          <a:blip r:embed="rId13" cstate="print"/>
          <a:stretch>
            <a:fillRect/>
          </a:stretch>
        </p:blipFill>
        <p:spPr>
          <a:xfrm>
            <a:off x="0" y="0"/>
            <a:ext cx="12241213" cy="6858000"/>
          </a:xfrm>
          <a:prstGeom prst="rect">
            <a:avLst/>
          </a:prstGeom>
        </p:spPr>
      </p:pic>
      <p:sp>
        <p:nvSpPr>
          <p:cNvPr id="8" name="Rectângulo 7"/>
          <p:cNvSpPr/>
          <p:nvPr/>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Imagem 8" descr="laco.png"/>
          <p:cNvPicPr>
            <a:picLocks noChangeAspect="1"/>
          </p:cNvPicPr>
          <p:nvPr/>
        </p:nvPicPr>
        <p:blipFill>
          <a:blip r:embed="rId14" cstate="print"/>
          <a:srcRect t="23912"/>
          <a:stretch>
            <a:fillRect/>
          </a:stretch>
        </p:blipFill>
        <p:spPr>
          <a:xfrm>
            <a:off x="9906820" y="6584995"/>
            <a:ext cx="522595" cy="374272"/>
          </a:xfrm>
          <a:prstGeom prst="rect">
            <a:avLst/>
          </a:prstGeom>
        </p:spPr>
      </p:pic>
      <p:pic>
        <p:nvPicPr>
          <p:cNvPr id="10" name="Imagem 9" descr="iscte_iul_ibs_ing_gr.png"/>
          <p:cNvPicPr>
            <a:picLocks noChangeAspect="1"/>
          </p:cNvPicPr>
          <p:nvPr/>
        </p:nvPicPr>
        <p:blipFill>
          <a:blip r:embed="rId15" cstate="print"/>
          <a:stretch>
            <a:fillRect/>
          </a:stretch>
        </p:blipFill>
        <p:spPr>
          <a:xfrm>
            <a:off x="10345936" y="6630987"/>
            <a:ext cx="1012173" cy="227037"/>
          </a:xfrm>
          <a:prstGeom prst="rect">
            <a:avLst/>
          </a:prstGeom>
        </p:spPr>
      </p:pic>
      <p:pic>
        <p:nvPicPr>
          <p:cNvPr id="11" name="Imagem 10" descr="multicreative logo2.png"/>
          <p:cNvPicPr>
            <a:picLocks noChangeAspect="1"/>
          </p:cNvPicPr>
          <p:nvPr/>
        </p:nvPicPr>
        <p:blipFill>
          <a:blip r:embed="rId16" cstate="print"/>
          <a:srcRect t="34375" b="33333"/>
          <a:stretch>
            <a:fillRect/>
          </a:stretch>
        </p:blipFill>
        <p:spPr>
          <a:xfrm>
            <a:off x="11246542" y="6630725"/>
            <a:ext cx="683071" cy="155861"/>
          </a:xfrm>
          <a:prstGeom prst="rect">
            <a:avLst/>
          </a:prstGeom>
        </p:spPr>
      </p:pic>
      <p:sp>
        <p:nvSpPr>
          <p:cNvPr id="12" name="Rectângulo 11"/>
          <p:cNvSpPr/>
          <p:nvPr/>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13" name="Imagem 12" descr="fita-rosa.png"/>
          <p:cNvPicPr>
            <a:picLocks noChangeAspect="1"/>
          </p:cNvPicPr>
          <p:nvPr/>
        </p:nvPicPr>
        <p:blipFill>
          <a:blip r:embed="rId17" cstate="print"/>
          <a:stretch>
            <a:fillRect/>
          </a:stretch>
        </p:blipFill>
        <p:spPr>
          <a:xfrm rot="21392799">
            <a:off x="4366117" y="99999"/>
            <a:ext cx="1030879" cy="1298868"/>
          </a:xfrm>
          <a:prstGeom prst="rect">
            <a:avLst/>
          </a:prstGeom>
        </p:spPr>
      </p:pic>
      <p:pic>
        <p:nvPicPr>
          <p:cNvPr id="5122" name="Picture 2"/>
          <p:cNvPicPr>
            <a:picLocks noChangeAspect="1" noChangeArrowheads="1"/>
          </p:cNvPicPr>
          <p:nvPr/>
        </p:nvPicPr>
        <p:blipFill>
          <a:blip r:embed="rId18" cstate="print"/>
          <a:srcRect l="37928" t="17812" r="31496" b="5312"/>
          <a:stretch>
            <a:fillRect/>
          </a:stretch>
        </p:blipFill>
        <p:spPr bwMode="auto">
          <a:xfrm>
            <a:off x="262690" y="285727"/>
            <a:ext cx="4000528" cy="628654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FUNDO 2 SEM BRANCO.png"/>
          <p:cNvPicPr>
            <a:picLocks noChangeAspect="1"/>
          </p:cNvPicPr>
          <p:nvPr/>
        </p:nvPicPr>
        <p:blipFill>
          <a:blip r:embed="rId13" cstate="print"/>
          <a:stretch>
            <a:fillRect/>
          </a:stretch>
        </p:blipFill>
        <p:spPr>
          <a:xfrm>
            <a:off x="0" y="0"/>
            <a:ext cx="12241213" cy="6858000"/>
          </a:xfrm>
          <a:prstGeom prst="rect">
            <a:avLst/>
          </a:prstGeom>
        </p:spPr>
      </p:pic>
      <p:sp>
        <p:nvSpPr>
          <p:cNvPr id="8" name="Rectângulo 7"/>
          <p:cNvSpPr/>
          <p:nvPr/>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Imagem 8" descr="laco.png"/>
          <p:cNvPicPr>
            <a:picLocks noChangeAspect="1"/>
          </p:cNvPicPr>
          <p:nvPr/>
        </p:nvPicPr>
        <p:blipFill>
          <a:blip r:embed="rId14" cstate="print"/>
          <a:srcRect t="23912"/>
          <a:stretch>
            <a:fillRect/>
          </a:stretch>
        </p:blipFill>
        <p:spPr>
          <a:xfrm>
            <a:off x="9906820" y="6584995"/>
            <a:ext cx="522595" cy="374272"/>
          </a:xfrm>
          <a:prstGeom prst="rect">
            <a:avLst/>
          </a:prstGeom>
        </p:spPr>
      </p:pic>
      <p:pic>
        <p:nvPicPr>
          <p:cNvPr id="10" name="Imagem 9" descr="iscte_iul_ibs_ing_gr.png"/>
          <p:cNvPicPr>
            <a:picLocks noChangeAspect="1"/>
          </p:cNvPicPr>
          <p:nvPr/>
        </p:nvPicPr>
        <p:blipFill>
          <a:blip r:embed="rId15" cstate="print"/>
          <a:stretch>
            <a:fillRect/>
          </a:stretch>
        </p:blipFill>
        <p:spPr>
          <a:xfrm>
            <a:off x="10345936" y="6630987"/>
            <a:ext cx="1012173" cy="227037"/>
          </a:xfrm>
          <a:prstGeom prst="rect">
            <a:avLst/>
          </a:prstGeom>
        </p:spPr>
      </p:pic>
      <p:pic>
        <p:nvPicPr>
          <p:cNvPr id="11" name="Imagem 10" descr="multicreative logo2.png"/>
          <p:cNvPicPr>
            <a:picLocks noChangeAspect="1"/>
          </p:cNvPicPr>
          <p:nvPr/>
        </p:nvPicPr>
        <p:blipFill>
          <a:blip r:embed="rId16" cstate="print"/>
          <a:srcRect t="34375" b="33333"/>
          <a:stretch>
            <a:fillRect/>
          </a:stretch>
        </p:blipFill>
        <p:spPr>
          <a:xfrm>
            <a:off x="11246542" y="6630725"/>
            <a:ext cx="683071" cy="155861"/>
          </a:xfrm>
          <a:prstGeom prst="rect">
            <a:avLst/>
          </a:prstGeom>
        </p:spPr>
      </p:pic>
      <p:sp>
        <p:nvSpPr>
          <p:cNvPr id="12" name="Rectângulo 11"/>
          <p:cNvSpPr/>
          <p:nvPr/>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13" name="Imagem 12" descr="fita-rosa.png"/>
          <p:cNvPicPr>
            <a:picLocks noChangeAspect="1"/>
          </p:cNvPicPr>
          <p:nvPr/>
        </p:nvPicPr>
        <p:blipFill>
          <a:blip r:embed="rId17" cstate="print"/>
          <a:stretch>
            <a:fillRect/>
          </a:stretch>
        </p:blipFill>
        <p:spPr>
          <a:xfrm rot="21392799">
            <a:off x="4366117" y="99999"/>
            <a:ext cx="1030879" cy="1298868"/>
          </a:xfrm>
          <a:prstGeom prst="rect">
            <a:avLst/>
          </a:prstGeom>
        </p:spPr>
      </p:pic>
      <p:pic>
        <p:nvPicPr>
          <p:cNvPr id="6146" name="Picture 2"/>
          <p:cNvPicPr>
            <a:picLocks noChangeAspect="1" noChangeArrowheads="1"/>
          </p:cNvPicPr>
          <p:nvPr/>
        </p:nvPicPr>
        <p:blipFill>
          <a:blip r:embed="rId18" cstate="print"/>
          <a:srcRect l="36836" t="17812" r="32588" b="5312"/>
          <a:stretch>
            <a:fillRect/>
          </a:stretch>
        </p:blipFill>
        <p:spPr bwMode="auto">
          <a:xfrm>
            <a:off x="262690" y="285727"/>
            <a:ext cx="4000528" cy="628654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FUNDO 2 SEM BRANCO.png"/>
          <p:cNvPicPr>
            <a:picLocks noChangeAspect="1"/>
          </p:cNvPicPr>
          <p:nvPr/>
        </p:nvPicPr>
        <p:blipFill>
          <a:blip r:embed="rId13" cstate="print"/>
          <a:stretch>
            <a:fillRect/>
          </a:stretch>
        </p:blipFill>
        <p:spPr>
          <a:xfrm>
            <a:off x="0" y="0"/>
            <a:ext cx="12241213" cy="6858000"/>
          </a:xfrm>
          <a:prstGeom prst="rect">
            <a:avLst/>
          </a:prstGeom>
        </p:spPr>
      </p:pic>
      <p:sp>
        <p:nvSpPr>
          <p:cNvPr id="8" name="Rectângulo 7"/>
          <p:cNvSpPr/>
          <p:nvPr/>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Imagem 8" descr="laco.png"/>
          <p:cNvPicPr>
            <a:picLocks noChangeAspect="1"/>
          </p:cNvPicPr>
          <p:nvPr/>
        </p:nvPicPr>
        <p:blipFill>
          <a:blip r:embed="rId14" cstate="print"/>
          <a:srcRect t="23912"/>
          <a:stretch>
            <a:fillRect/>
          </a:stretch>
        </p:blipFill>
        <p:spPr>
          <a:xfrm>
            <a:off x="9906820" y="6584995"/>
            <a:ext cx="522595" cy="374272"/>
          </a:xfrm>
          <a:prstGeom prst="rect">
            <a:avLst/>
          </a:prstGeom>
        </p:spPr>
      </p:pic>
      <p:pic>
        <p:nvPicPr>
          <p:cNvPr id="10" name="Imagem 9" descr="iscte_iul_ibs_ing_gr.png"/>
          <p:cNvPicPr>
            <a:picLocks noChangeAspect="1"/>
          </p:cNvPicPr>
          <p:nvPr/>
        </p:nvPicPr>
        <p:blipFill>
          <a:blip r:embed="rId15" cstate="print"/>
          <a:stretch>
            <a:fillRect/>
          </a:stretch>
        </p:blipFill>
        <p:spPr>
          <a:xfrm>
            <a:off x="10345936" y="6630987"/>
            <a:ext cx="1012173" cy="227037"/>
          </a:xfrm>
          <a:prstGeom prst="rect">
            <a:avLst/>
          </a:prstGeom>
        </p:spPr>
      </p:pic>
      <p:pic>
        <p:nvPicPr>
          <p:cNvPr id="11" name="Imagem 10" descr="multicreative logo2.png"/>
          <p:cNvPicPr>
            <a:picLocks noChangeAspect="1"/>
          </p:cNvPicPr>
          <p:nvPr/>
        </p:nvPicPr>
        <p:blipFill>
          <a:blip r:embed="rId16" cstate="print"/>
          <a:srcRect t="34375" b="33333"/>
          <a:stretch>
            <a:fillRect/>
          </a:stretch>
        </p:blipFill>
        <p:spPr>
          <a:xfrm>
            <a:off x="11246542" y="6630725"/>
            <a:ext cx="683071" cy="155861"/>
          </a:xfrm>
          <a:prstGeom prst="rect">
            <a:avLst/>
          </a:prstGeom>
        </p:spPr>
      </p:pic>
      <p:sp>
        <p:nvSpPr>
          <p:cNvPr id="12" name="Rectângulo 11"/>
          <p:cNvSpPr/>
          <p:nvPr/>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13" name="Imagem 12" descr="fita-rosa.png"/>
          <p:cNvPicPr>
            <a:picLocks noChangeAspect="1"/>
          </p:cNvPicPr>
          <p:nvPr/>
        </p:nvPicPr>
        <p:blipFill>
          <a:blip r:embed="rId17" cstate="print"/>
          <a:stretch>
            <a:fillRect/>
          </a:stretch>
        </p:blipFill>
        <p:spPr>
          <a:xfrm rot="21392799">
            <a:off x="4366117" y="99999"/>
            <a:ext cx="1030879" cy="1298868"/>
          </a:xfrm>
          <a:prstGeom prst="rect">
            <a:avLst/>
          </a:prstGeom>
        </p:spPr>
      </p:pic>
      <p:pic>
        <p:nvPicPr>
          <p:cNvPr id="7170" name="Picture 2"/>
          <p:cNvPicPr>
            <a:picLocks noChangeAspect="1" noChangeArrowheads="1"/>
          </p:cNvPicPr>
          <p:nvPr/>
        </p:nvPicPr>
        <p:blipFill>
          <a:blip r:embed="rId18" cstate="print"/>
          <a:srcRect l="34186" t="14062" r="32416" b="1562"/>
          <a:stretch>
            <a:fillRect/>
          </a:stretch>
        </p:blipFill>
        <p:spPr bwMode="auto">
          <a:xfrm>
            <a:off x="262690" y="285728"/>
            <a:ext cx="4000528" cy="631662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FUNDO 2 SEM BRANCO.png"/>
          <p:cNvPicPr>
            <a:picLocks noChangeAspect="1"/>
          </p:cNvPicPr>
          <p:nvPr/>
        </p:nvPicPr>
        <p:blipFill>
          <a:blip r:embed="rId13" cstate="print"/>
          <a:stretch>
            <a:fillRect/>
          </a:stretch>
        </p:blipFill>
        <p:spPr>
          <a:xfrm>
            <a:off x="0" y="0"/>
            <a:ext cx="12241213" cy="6858000"/>
          </a:xfrm>
          <a:prstGeom prst="rect">
            <a:avLst/>
          </a:prstGeom>
        </p:spPr>
      </p:pic>
      <p:sp>
        <p:nvSpPr>
          <p:cNvPr id="8" name="Rectângulo 7"/>
          <p:cNvSpPr/>
          <p:nvPr/>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Imagem 8" descr="laco.png"/>
          <p:cNvPicPr>
            <a:picLocks noChangeAspect="1"/>
          </p:cNvPicPr>
          <p:nvPr/>
        </p:nvPicPr>
        <p:blipFill>
          <a:blip r:embed="rId14" cstate="print"/>
          <a:srcRect t="23912"/>
          <a:stretch>
            <a:fillRect/>
          </a:stretch>
        </p:blipFill>
        <p:spPr>
          <a:xfrm>
            <a:off x="9906820" y="6584995"/>
            <a:ext cx="522595" cy="374272"/>
          </a:xfrm>
          <a:prstGeom prst="rect">
            <a:avLst/>
          </a:prstGeom>
        </p:spPr>
      </p:pic>
      <p:pic>
        <p:nvPicPr>
          <p:cNvPr id="10" name="Imagem 9" descr="iscte_iul_ibs_ing_gr.png"/>
          <p:cNvPicPr>
            <a:picLocks noChangeAspect="1"/>
          </p:cNvPicPr>
          <p:nvPr/>
        </p:nvPicPr>
        <p:blipFill>
          <a:blip r:embed="rId15" cstate="print"/>
          <a:stretch>
            <a:fillRect/>
          </a:stretch>
        </p:blipFill>
        <p:spPr>
          <a:xfrm>
            <a:off x="10345936" y="6630987"/>
            <a:ext cx="1012173" cy="227037"/>
          </a:xfrm>
          <a:prstGeom prst="rect">
            <a:avLst/>
          </a:prstGeom>
        </p:spPr>
      </p:pic>
      <p:pic>
        <p:nvPicPr>
          <p:cNvPr id="11" name="Imagem 10" descr="multicreative logo2.png"/>
          <p:cNvPicPr>
            <a:picLocks noChangeAspect="1"/>
          </p:cNvPicPr>
          <p:nvPr/>
        </p:nvPicPr>
        <p:blipFill>
          <a:blip r:embed="rId16" cstate="print"/>
          <a:srcRect t="34375" b="33333"/>
          <a:stretch>
            <a:fillRect/>
          </a:stretch>
        </p:blipFill>
        <p:spPr>
          <a:xfrm>
            <a:off x="11246542" y="6630725"/>
            <a:ext cx="683071" cy="155861"/>
          </a:xfrm>
          <a:prstGeom prst="rect">
            <a:avLst/>
          </a:prstGeom>
        </p:spPr>
      </p:pic>
      <p:sp>
        <p:nvSpPr>
          <p:cNvPr id="12" name="Rectângulo 11"/>
          <p:cNvSpPr/>
          <p:nvPr/>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13" name="Imagem 12" descr="fita-rosa.png"/>
          <p:cNvPicPr>
            <a:picLocks noChangeAspect="1"/>
          </p:cNvPicPr>
          <p:nvPr/>
        </p:nvPicPr>
        <p:blipFill>
          <a:blip r:embed="rId17" cstate="print"/>
          <a:stretch>
            <a:fillRect/>
          </a:stretch>
        </p:blipFill>
        <p:spPr>
          <a:xfrm rot="21392799">
            <a:off x="4366117" y="99999"/>
            <a:ext cx="1030879" cy="1298868"/>
          </a:xfrm>
          <a:prstGeom prst="rect">
            <a:avLst/>
          </a:prstGeom>
        </p:spPr>
      </p:pic>
      <p:pic>
        <p:nvPicPr>
          <p:cNvPr id="8194" name="Picture 2"/>
          <p:cNvPicPr>
            <a:picLocks noChangeAspect="1" noChangeArrowheads="1"/>
          </p:cNvPicPr>
          <p:nvPr/>
        </p:nvPicPr>
        <p:blipFill>
          <a:blip r:embed="rId18" cstate="print"/>
          <a:srcRect l="34632" t="17812" r="34515" b="4375"/>
          <a:stretch>
            <a:fillRect/>
          </a:stretch>
        </p:blipFill>
        <p:spPr bwMode="auto">
          <a:xfrm>
            <a:off x="262690" y="285727"/>
            <a:ext cx="4000528" cy="630582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FUNDO 2 SEM BRANCO.png"/>
          <p:cNvPicPr>
            <a:picLocks noChangeAspect="1"/>
          </p:cNvPicPr>
          <p:nvPr/>
        </p:nvPicPr>
        <p:blipFill>
          <a:blip r:embed="rId13" cstate="print"/>
          <a:stretch>
            <a:fillRect/>
          </a:stretch>
        </p:blipFill>
        <p:spPr>
          <a:xfrm>
            <a:off x="0" y="0"/>
            <a:ext cx="12241213" cy="6858000"/>
          </a:xfrm>
          <a:prstGeom prst="rect">
            <a:avLst/>
          </a:prstGeom>
        </p:spPr>
      </p:pic>
      <p:sp>
        <p:nvSpPr>
          <p:cNvPr id="8" name="Rectângulo 7"/>
          <p:cNvSpPr/>
          <p:nvPr/>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Imagem 8" descr="laco.png"/>
          <p:cNvPicPr>
            <a:picLocks noChangeAspect="1"/>
          </p:cNvPicPr>
          <p:nvPr/>
        </p:nvPicPr>
        <p:blipFill>
          <a:blip r:embed="rId14" cstate="print"/>
          <a:srcRect t="23912"/>
          <a:stretch>
            <a:fillRect/>
          </a:stretch>
        </p:blipFill>
        <p:spPr>
          <a:xfrm>
            <a:off x="9906820" y="6584995"/>
            <a:ext cx="522595" cy="374272"/>
          </a:xfrm>
          <a:prstGeom prst="rect">
            <a:avLst/>
          </a:prstGeom>
        </p:spPr>
      </p:pic>
      <p:pic>
        <p:nvPicPr>
          <p:cNvPr id="10" name="Imagem 9" descr="iscte_iul_ibs_ing_gr.png"/>
          <p:cNvPicPr>
            <a:picLocks noChangeAspect="1"/>
          </p:cNvPicPr>
          <p:nvPr/>
        </p:nvPicPr>
        <p:blipFill>
          <a:blip r:embed="rId15" cstate="print"/>
          <a:stretch>
            <a:fillRect/>
          </a:stretch>
        </p:blipFill>
        <p:spPr>
          <a:xfrm>
            <a:off x="10345936" y="6630987"/>
            <a:ext cx="1012173" cy="227037"/>
          </a:xfrm>
          <a:prstGeom prst="rect">
            <a:avLst/>
          </a:prstGeom>
        </p:spPr>
      </p:pic>
      <p:pic>
        <p:nvPicPr>
          <p:cNvPr id="11" name="Imagem 10" descr="multicreative logo2.png"/>
          <p:cNvPicPr>
            <a:picLocks noChangeAspect="1"/>
          </p:cNvPicPr>
          <p:nvPr/>
        </p:nvPicPr>
        <p:blipFill>
          <a:blip r:embed="rId16" cstate="print"/>
          <a:srcRect t="34375" b="33333"/>
          <a:stretch>
            <a:fillRect/>
          </a:stretch>
        </p:blipFill>
        <p:spPr>
          <a:xfrm>
            <a:off x="11246542" y="6630725"/>
            <a:ext cx="683071" cy="155861"/>
          </a:xfrm>
          <a:prstGeom prst="rect">
            <a:avLst/>
          </a:prstGeom>
        </p:spPr>
      </p:pic>
      <p:sp>
        <p:nvSpPr>
          <p:cNvPr id="12" name="Rectângulo 11"/>
          <p:cNvSpPr/>
          <p:nvPr/>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13" name="Imagem 12" descr="fita-rosa.png"/>
          <p:cNvPicPr>
            <a:picLocks noChangeAspect="1"/>
          </p:cNvPicPr>
          <p:nvPr/>
        </p:nvPicPr>
        <p:blipFill>
          <a:blip r:embed="rId17" cstate="print"/>
          <a:stretch>
            <a:fillRect/>
          </a:stretch>
        </p:blipFill>
        <p:spPr>
          <a:xfrm rot="21392799">
            <a:off x="4366117" y="99999"/>
            <a:ext cx="1030879" cy="1298868"/>
          </a:xfrm>
          <a:prstGeom prst="rect">
            <a:avLst/>
          </a:prstGeom>
        </p:spPr>
      </p:pic>
      <p:pic>
        <p:nvPicPr>
          <p:cNvPr id="9218" name="Picture 2"/>
          <p:cNvPicPr>
            <a:picLocks noChangeAspect="1" noChangeArrowheads="1"/>
          </p:cNvPicPr>
          <p:nvPr/>
        </p:nvPicPr>
        <p:blipFill>
          <a:blip r:embed="rId18" cstate="print"/>
          <a:srcRect l="47997" t="35230" r="33252" b="17500"/>
          <a:stretch>
            <a:fillRect/>
          </a:stretch>
        </p:blipFill>
        <p:spPr bwMode="auto">
          <a:xfrm>
            <a:off x="262690" y="285727"/>
            <a:ext cx="4000528" cy="63034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FUNDO 2 SEM BRANCO.png"/>
          <p:cNvPicPr>
            <a:picLocks noChangeAspect="1"/>
          </p:cNvPicPr>
          <p:nvPr/>
        </p:nvPicPr>
        <p:blipFill>
          <a:blip r:embed="rId13" cstate="print"/>
          <a:stretch>
            <a:fillRect/>
          </a:stretch>
        </p:blipFill>
        <p:spPr>
          <a:xfrm>
            <a:off x="0" y="0"/>
            <a:ext cx="12241213" cy="6858000"/>
          </a:xfrm>
          <a:prstGeom prst="rect">
            <a:avLst/>
          </a:prstGeom>
        </p:spPr>
      </p:pic>
      <p:sp>
        <p:nvSpPr>
          <p:cNvPr id="8" name="Rectângulo 7"/>
          <p:cNvSpPr/>
          <p:nvPr/>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Imagem 8" descr="laco.png"/>
          <p:cNvPicPr>
            <a:picLocks noChangeAspect="1"/>
          </p:cNvPicPr>
          <p:nvPr/>
        </p:nvPicPr>
        <p:blipFill>
          <a:blip r:embed="rId14" cstate="print"/>
          <a:srcRect t="23912"/>
          <a:stretch>
            <a:fillRect/>
          </a:stretch>
        </p:blipFill>
        <p:spPr>
          <a:xfrm>
            <a:off x="9906820" y="6584995"/>
            <a:ext cx="522595" cy="374272"/>
          </a:xfrm>
          <a:prstGeom prst="rect">
            <a:avLst/>
          </a:prstGeom>
        </p:spPr>
      </p:pic>
      <p:pic>
        <p:nvPicPr>
          <p:cNvPr id="10" name="Imagem 9" descr="iscte_iul_ibs_ing_gr.png"/>
          <p:cNvPicPr>
            <a:picLocks noChangeAspect="1"/>
          </p:cNvPicPr>
          <p:nvPr/>
        </p:nvPicPr>
        <p:blipFill>
          <a:blip r:embed="rId15" cstate="print"/>
          <a:stretch>
            <a:fillRect/>
          </a:stretch>
        </p:blipFill>
        <p:spPr>
          <a:xfrm>
            <a:off x="10345936" y="6630987"/>
            <a:ext cx="1012173" cy="227037"/>
          </a:xfrm>
          <a:prstGeom prst="rect">
            <a:avLst/>
          </a:prstGeom>
        </p:spPr>
      </p:pic>
      <p:pic>
        <p:nvPicPr>
          <p:cNvPr id="11" name="Imagem 10" descr="multicreative logo2.png"/>
          <p:cNvPicPr>
            <a:picLocks noChangeAspect="1"/>
          </p:cNvPicPr>
          <p:nvPr/>
        </p:nvPicPr>
        <p:blipFill>
          <a:blip r:embed="rId16" cstate="print"/>
          <a:srcRect t="34375" b="33333"/>
          <a:stretch>
            <a:fillRect/>
          </a:stretch>
        </p:blipFill>
        <p:spPr>
          <a:xfrm>
            <a:off x="11246542" y="6630725"/>
            <a:ext cx="683071" cy="155861"/>
          </a:xfrm>
          <a:prstGeom prst="rect">
            <a:avLst/>
          </a:prstGeom>
        </p:spPr>
      </p:pic>
      <p:sp>
        <p:nvSpPr>
          <p:cNvPr id="12" name="Rectângulo 11"/>
          <p:cNvSpPr/>
          <p:nvPr/>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13" name="Imagem 12" descr="fita-rosa.png"/>
          <p:cNvPicPr>
            <a:picLocks noChangeAspect="1"/>
          </p:cNvPicPr>
          <p:nvPr/>
        </p:nvPicPr>
        <p:blipFill>
          <a:blip r:embed="rId17" cstate="print"/>
          <a:stretch>
            <a:fillRect/>
          </a:stretch>
        </p:blipFill>
        <p:spPr>
          <a:xfrm rot="21392799">
            <a:off x="4366117" y="99999"/>
            <a:ext cx="1030879" cy="1298868"/>
          </a:xfrm>
          <a:prstGeom prst="rect">
            <a:avLst/>
          </a:prstGeom>
        </p:spPr>
      </p:pic>
      <p:pic>
        <p:nvPicPr>
          <p:cNvPr id="12290" name="Picture 2"/>
          <p:cNvPicPr>
            <a:picLocks noChangeAspect="1" noChangeArrowheads="1"/>
          </p:cNvPicPr>
          <p:nvPr/>
        </p:nvPicPr>
        <p:blipFill>
          <a:blip r:embed="rId18" cstate="print"/>
          <a:srcRect l="33793" t="14062" r="33021" b="2500"/>
          <a:stretch>
            <a:fillRect/>
          </a:stretch>
        </p:blipFill>
        <p:spPr bwMode="auto">
          <a:xfrm>
            <a:off x="262690" y="285729"/>
            <a:ext cx="4000528" cy="62865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FUNDO 2 SEM BRANCO.png"/>
          <p:cNvPicPr>
            <a:picLocks noChangeAspect="1"/>
          </p:cNvPicPr>
          <p:nvPr/>
        </p:nvPicPr>
        <p:blipFill>
          <a:blip r:embed="rId13" cstate="print"/>
          <a:stretch>
            <a:fillRect/>
          </a:stretch>
        </p:blipFill>
        <p:spPr>
          <a:xfrm>
            <a:off x="0" y="0"/>
            <a:ext cx="12241213" cy="6858000"/>
          </a:xfrm>
          <a:prstGeom prst="rect">
            <a:avLst/>
          </a:prstGeom>
        </p:spPr>
      </p:pic>
      <p:sp>
        <p:nvSpPr>
          <p:cNvPr id="8" name="Rectângulo 7"/>
          <p:cNvSpPr/>
          <p:nvPr/>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Imagem 8" descr="laco.png"/>
          <p:cNvPicPr>
            <a:picLocks noChangeAspect="1"/>
          </p:cNvPicPr>
          <p:nvPr/>
        </p:nvPicPr>
        <p:blipFill>
          <a:blip r:embed="rId14" cstate="print"/>
          <a:srcRect t="23912"/>
          <a:stretch>
            <a:fillRect/>
          </a:stretch>
        </p:blipFill>
        <p:spPr>
          <a:xfrm>
            <a:off x="9906820" y="6584995"/>
            <a:ext cx="522595" cy="374272"/>
          </a:xfrm>
          <a:prstGeom prst="rect">
            <a:avLst/>
          </a:prstGeom>
        </p:spPr>
      </p:pic>
      <p:pic>
        <p:nvPicPr>
          <p:cNvPr id="10" name="Imagem 9" descr="iscte_iul_ibs_ing_gr.png"/>
          <p:cNvPicPr>
            <a:picLocks noChangeAspect="1"/>
          </p:cNvPicPr>
          <p:nvPr/>
        </p:nvPicPr>
        <p:blipFill>
          <a:blip r:embed="rId15" cstate="print"/>
          <a:stretch>
            <a:fillRect/>
          </a:stretch>
        </p:blipFill>
        <p:spPr>
          <a:xfrm>
            <a:off x="10345936" y="6630987"/>
            <a:ext cx="1012173" cy="227037"/>
          </a:xfrm>
          <a:prstGeom prst="rect">
            <a:avLst/>
          </a:prstGeom>
        </p:spPr>
      </p:pic>
      <p:pic>
        <p:nvPicPr>
          <p:cNvPr id="11" name="Imagem 10" descr="multicreative logo2.png"/>
          <p:cNvPicPr>
            <a:picLocks noChangeAspect="1"/>
          </p:cNvPicPr>
          <p:nvPr/>
        </p:nvPicPr>
        <p:blipFill>
          <a:blip r:embed="rId16" cstate="print"/>
          <a:srcRect t="34375" b="33333"/>
          <a:stretch>
            <a:fillRect/>
          </a:stretch>
        </p:blipFill>
        <p:spPr>
          <a:xfrm>
            <a:off x="11246542" y="6630725"/>
            <a:ext cx="683071" cy="155861"/>
          </a:xfrm>
          <a:prstGeom prst="rect">
            <a:avLst/>
          </a:prstGeom>
        </p:spPr>
      </p:pic>
      <p:sp>
        <p:nvSpPr>
          <p:cNvPr id="12" name="Rectângulo 11"/>
          <p:cNvSpPr/>
          <p:nvPr/>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13" name="Imagem 12" descr="fita-rosa.png"/>
          <p:cNvPicPr>
            <a:picLocks noChangeAspect="1"/>
          </p:cNvPicPr>
          <p:nvPr/>
        </p:nvPicPr>
        <p:blipFill>
          <a:blip r:embed="rId17" cstate="print"/>
          <a:stretch>
            <a:fillRect/>
          </a:stretch>
        </p:blipFill>
        <p:spPr>
          <a:xfrm rot="21392799">
            <a:off x="4366117" y="99999"/>
            <a:ext cx="1030879" cy="1298868"/>
          </a:xfrm>
          <a:prstGeom prst="rect">
            <a:avLst/>
          </a:prstGeom>
        </p:spPr>
      </p:pic>
      <p:sp>
        <p:nvSpPr>
          <p:cNvPr id="15" name="Rectângulo 14"/>
          <p:cNvSpPr/>
          <p:nvPr/>
        </p:nvSpPr>
        <p:spPr>
          <a:xfrm>
            <a:off x="262691" y="285728"/>
            <a:ext cx="4000527" cy="6286544"/>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11266" name="Picture 2"/>
          <p:cNvPicPr>
            <a:picLocks noChangeAspect="1" noChangeArrowheads="1"/>
          </p:cNvPicPr>
          <p:nvPr/>
        </p:nvPicPr>
        <p:blipFill>
          <a:blip r:embed="rId18" cstate="print"/>
          <a:srcRect l="28662" t="15340" r="26698" b="1562"/>
          <a:stretch>
            <a:fillRect/>
          </a:stretch>
        </p:blipFill>
        <p:spPr bwMode="auto">
          <a:xfrm>
            <a:off x="262690" y="1928802"/>
            <a:ext cx="3991100" cy="464347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FUNDO 2 SEM BRANCO.png"/>
          <p:cNvPicPr>
            <a:picLocks noChangeAspect="1"/>
          </p:cNvPicPr>
          <p:nvPr userDrawn="1"/>
        </p:nvPicPr>
        <p:blipFill>
          <a:blip r:embed="rId13" cstate="print"/>
          <a:stretch>
            <a:fillRect/>
          </a:stretch>
        </p:blipFill>
        <p:spPr>
          <a:xfrm>
            <a:off x="0" y="0"/>
            <a:ext cx="12241213" cy="6858000"/>
          </a:xfrm>
          <a:prstGeom prst="rect">
            <a:avLst/>
          </a:prstGeom>
        </p:spPr>
      </p:pic>
      <p:sp>
        <p:nvSpPr>
          <p:cNvPr id="8" name="Rectângulo 7"/>
          <p:cNvSpPr/>
          <p:nvPr userDrawn="1"/>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Imagem 8" descr="laco.png"/>
          <p:cNvPicPr>
            <a:picLocks noChangeAspect="1"/>
          </p:cNvPicPr>
          <p:nvPr userDrawn="1"/>
        </p:nvPicPr>
        <p:blipFill>
          <a:blip r:embed="rId14" cstate="print"/>
          <a:srcRect t="23912"/>
          <a:stretch>
            <a:fillRect/>
          </a:stretch>
        </p:blipFill>
        <p:spPr>
          <a:xfrm>
            <a:off x="9906820" y="6584995"/>
            <a:ext cx="522595" cy="374272"/>
          </a:xfrm>
          <a:prstGeom prst="rect">
            <a:avLst/>
          </a:prstGeom>
        </p:spPr>
      </p:pic>
      <p:pic>
        <p:nvPicPr>
          <p:cNvPr id="10" name="Imagem 9" descr="iscte_iul_ibs_ing_gr.png"/>
          <p:cNvPicPr>
            <a:picLocks noChangeAspect="1"/>
          </p:cNvPicPr>
          <p:nvPr userDrawn="1"/>
        </p:nvPicPr>
        <p:blipFill>
          <a:blip r:embed="rId15" cstate="print"/>
          <a:stretch>
            <a:fillRect/>
          </a:stretch>
        </p:blipFill>
        <p:spPr>
          <a:xfrm>
            <a:off x="10345936" y="6630987"/>
            <a:ext cx="1012173" cy="227037"/>
          </a:xfrm>
          <a:prstGeom prst="rect">
            <a:avLst/>
          </a:prstGeom>
        </p:spPr>
      </p:pic>
      <p:pic>
        <p:nvPicPr>
          <p:cNvPr id="11" name="Imagem 10" descr="multicreative logo2.png"/>
          <p:cNvPicPr>
            <a:picLocks noChangeAspect="1"/>
          </p:cNvPicPr>
          <p:nvPr userDrawn="1"/>
        </p:nvPicPr>
        <p:blipFill>
          <a:blip r:embed="rId16" cstate="print"/>
          <a:srcRect t="34375" b="33333"/>
          <a:stretch>
            <a:fillRect/>
          </a:stretch>
        </p:blipFill>
        <p:spPr>
          <a:xfrm>
            <a:off x="11246542" y="6630725"/>
            <a:ext cx="683071" cy="155861"/>
          </a:xfrm>
          <a:prstGeom prst="rect">
            <a:avLst/>
          </a:prstGeom>
        </p:spPr>
      </p:pic>
      <p:sp>
        <p:nvSpPr>
          <p:cNvPr id="12" name="Rectângulo 11"/>
          <p:cNvSpPr/>
          <p:nvPr userDrawn="1"/>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13" name="Imagem 12" descr="fita-rosa.png"/>
          <p:cNvPicPr>
            <a:picLocks noChangeAspect="1"/>
          </p:cNvPicPr>
          <p:nvPr userDrawn="1"/>
        </p:nvPicPr>
        <p:blipFill>
          <a:blip r:embed="rId17" cstate="print"/>
          <a:stretch>
            <a:fillRect/>
          </a:stretch>
        </p:blipFill>
        <p:spPr>
          <a:xfrm rot="21392799">
            <a:off x="4366117" y="99999"/>
            <a:ext cx="1030879" cy="1298868"/>
          </a:xfrm>
          <a:prstGeom prst="rect">
            <a:avLst/>
          </a:prstGeom>
        </p:spPr>
      </p:pic>
      <p:sp>
        <p:nvSpPr>
          <p:cNvPr id="15" name="Rectângulo 14"/>
          <p:cNvSpPr/>
          <p:nvPr userDrawn="1"/>
        </p:nvSpPr>
        <p:spPr>
          <a:xfrm>
            <a:off x="262691" y="285728"/>
            <a:ext cx="4000527" cy="6286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14" name="Imagem 13" descr="img_lanidor.jpg"/>
          <p:cNvPicPr>
            <a:picLocks noChangeAspect="1"/>
          </p:cNvPicPr>
          <p:nvPr userDrawn="1"/>
        </p:nvPicPr>
        <p:blipFill>
          <a:blip r:embed="rId18" cstate="print"/>
          <a:srcRect r="1754"/>
          <a:stretch>
            <a:fillRect/>
          </a:stretch>
        </p:blipFill>
        <p:spPr>
          <a:xfrm>
            <a:off x="262690" y="2500306"/>
            <a:ext cx="4000528" cy="4071966"/>
          </a:xfrm>
          <a:prstGeom prst="rect">
            <a:avLst/>
          </a:prstGeom>
        </p:spPr>
      </p:pic>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FUNDO 2 SEM BRANCO.png"/>
          <p:cNvPicPr>
            <a:picLocks noChangeAspect="1"/>
          </p:cNvPicPr>
          <p:nvPr userDrawn="1"/>
        </p:nvPicPr>
        <p:blipFill>
          <a:blip r:embed="rId13" cstate="print"/>
          <a:stretch>
            <a:fillRect/>
          </a:stretch>
        </p:blipFill>
        <p:spPr>
          <a:xfrm>
            <a:off x="0" y="0"/>
            <a:ext cx="12241213" cy="6858000"/>
          </a:xfrm>
          <a:prstGeom prst="rect">
            <a:avLst/>
          </a:prstGeom>
        </p:spPr>
      </p:pic>
      <p:sp>
        <p:nvSpPr>
          <p:cNvPr id="8" name="Rectângulo 7"/>
          <p:cNvSpPr/>
          <p:nvPr userDrawn="1"/>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Imagem 8" descr="laco.png"/>
          <p:cNvPicPr>
            <a:picLocks noChangeAspect="1"/>
          </p:cNvPicPr>
          <p:nvPr userDrawn="1"/>
        </p:nvPicPr>
        <p:blipFill>
          <a:blip r:embed="rId14" cstate="print"/>
          <a:srcRect t="23912"/>
          <a:stretch>
            <a:fillRect/>
          </a:stretch>
        </p:blipFill>
        <p:spPr>
          <a:xfrm>
            <a:off x="9906820" y="6584995"/>
            <a:ext cx="522595" cy="374272"/>
          </a:xfrm>
          <a:prstGeom prst="rect">
            <a:avLst/>
          </a:prstGeom>
        </p:spPr>
      </p:pic>
      <p:pic>
        <p:nvPicPr>
          <p:cNvPr id="10" name="Imagem 9" descr="iscte_iul_ibs_ing_gr.png"/>
          <p:cNvPicPr>
            <a:picLocks noChangeAspect="1"/>
          </p:cNvPicPr>
          <p:nvPr userDrawn="1"/>
        </p:nvPicPr>
        <p:blipFill>
          <a:blip r:embed="rId15" cstate="print"/>
          <a:stretch>
            <a:fillRect/>
          </a:stretch>
        </p:blipFill>
        <p:spPr>
          <a:xfrm>
            <a:off x="10345936" y="6630987"/>
            <a:ext cx="1012173" cy="227037"/>
          </a:xfrm>
          <a:prstGeom prst="rect">
            <a:avLst/>
          </a:prstGeom>
        </p:spPr>
      </p:pic>
      <p:pic>
        <p:nvPicPr>
          <p:cNvPr id="11" name="Imagem 10" descr="multicreative logo2.png"/>
          <p:cNvPicPr>
            <a:picLocks noChangeAspect="1"/>
          </p:cNvPicPr>
          <p:nvPr userDrawn="1"/>
        </p:nvPicPr>
        <p:blipFill>
          <a:blip r:embed="rId16" cstate="print"/>
          <a:srcRect t="34375" b="33333"/>
          <a:stretch>
            <a:fillRect/>
          </a:stretch>
        </p:blipFill>
        <p:spPr>
          <a:xfrm>
            <a:off x="11246542" y="6630725"/>
            <a:ext cx="683071" cy="155861"/>
          </a:xfrm>
          <a:prstGeom prst="rect">
            <a:avLst/>
          </a:prstGeom>
        </p:spPr>
      </p:pic>
      <p:sp>
        <p:nvSpPr>
          <p:cNvPr id="12" name="Rectângulo 11"/>
          <p:cNvSpPr/>
          <p:nvPr userDrawn="1"/>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13" name="Imagem 12" descr="fita-rosa.png"/>
          <p:cNvPicPr>
            <a:picLocks noChangeAspect="1"/>
          </p:cNvPicPr>
          <p:nvPr userDrawn="1"/>
        </p:nvPicPr>
        <p:blipFill>
          <a:blip r:embed="rId17" cstate="print"/>
          <a:stretch>
            <a:fillRect/>
          </a:stretch>
        </p:blipFill>
        <p:spPr>
          <a:xfrm rot="21392799">
            <a:off x="4366117" y="99999"/>
            <a:ext cx="1030879" cy="1298868"/>
          </a:xfrm>
          <a:prstGeom prst="rect">
            <a:avLst/>
          </a:prstGeom>
        </p:spPr>
      </p:pic>
      <p:sp>
        <p:nvSpPr>
          <p:cNvPr id="14" name="Rectângulo 13"/>
          <p:cNvSpPr/>
          <p:nvPr userDrawn="1"/>
        </p:nvSpPr>
        <p:spPr>
          <a:xfrm>
            <a:off x="262691" y="285728"/>
            <a:ext cx="4000527" cy="6286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16" name="Imagem 15" descr="1207_lanidor.png"/>
          <p:cNvPicPr>
            <a:picLocks noChangeAspect="1"/>
          </p:cNvPicPr>
          <p:nvPr userDrawn="1"/>
        </p:nvPicPr>
        <p:blipFill>
          <a:blip r:embed="rId18" cstate="print"/>
          <a:stretch>
            <a:fillRect/>
          </a:stretch>
        </p:blipFill>
        <p:spPr>
          <a:xfrm>
            <a:off x="2477268" y="1444779"/>
            <a:ext cx="1650794" cy="1269841"/>
          </a:xfrm>
          <a:prstGeom prst="rect">
            <a:avLst/>
          </a:prstGeom>
        </p:spPr>
      </p:pic>
      <p:pic>
        <p:nvPicPr>
          <p:cNvPr id="17" name="Imagem 16" descr="img_womensecret.gif"/>
          <p:cNvPicPr>
            <a:picLocks noChangeAspect="1"/>
          </p:cNvPicPr>
          <p:nvPr userDrawn="1"/>
        </p:nvPicPr>
        <p:blipFill>
          <a:blip r:embed="rId19" cstate="print"/>
          <a:stretch>
            <a:fillRect/>
          </a:stretch>
        </p:blipFill>
        <p:spPr>
          <a:xfrm>
            <a:off x="405567" y="1285860"/>
            <a:ext cx="2184076" cy="1388448"/>
          </a:xfrm>
          <a:prstGeom prst="rect">
            <a:avLst/>
          </a:prstGeom>
        </p:spPr>
      </p:pic>
      <p:pic>
        <p:nvPicPr>
          <p:cNvPr id="19" name="Imagem 18" descr="logo_rfm.png"/>
          <p:cNvPicPr>
            <a:picLocks noChangeAspect="1"/>
          </p:cNvPicPr>
          <p:nvPr userDrawn="1"/>
        </p:nvPicPr>
        <p:blipFill>
          <a:blip r:embed="rId20" cstate="print"/>
          <a:stretch>
            <a:fillRect/>
          </a:stretch>
        </p:blipFill>
        <p:spPr>
          <a:xfrm>
            <a:off x="405566" y="2268590"/>
            <a:ext cx="2214578" cy="1731914"/>
          </a:xfrm>
          <a:prstGeom prst="rect">
            <a:avLst/>
          </a:prstGeom>
        </p:spPr>
      </p:pic>
      <p:pic>
        <p:nvPicPr>
          <p:cNvPr id="20" name="Imagem 19" descr="Logo_samsung_5.png"/>
          <p:cNvPicPr>
            <a:picLocks noChangeAspect="1"/>
          </p:cNvPicPr>
          <p:nvPr userDrawn="1"/>
        </p:nvPicPr>
        <p:blipFill>
          <a:blip r:embed="rId21" cstate="print"/>
          <a:stretch>
            <a:fillRect/>
          </a:stretch>
        </p:blipFill>
        <p:spPr>
          <a:xfrm>
            <a:off x="1262822" y="3190285"/>
            <a:ext cx="2940178" cy="1381723"/>
          </a:xfrm>
          <a:prstGeom prst="rect">
            <a:avLst/>
          </a:prstGeom>
        </p:spPr>
      </p:pic>
      <p:pic>
        <p:nvPicPr>
          <p:cNvPr id="15" name="Imagem 14" descr="310.png"/>
          <p:cNvPicPr>
            <a:picLocks noChangeAspect="1"/>
          </p:cNvPicPr>
          <p:nvPr userDrawn="1"/>
        </p:nvPicPr>
        <p:blipFill>
          <a:blip r:embed="rId22" cstate="print"/>
          <a:srcRect t="26474" b="27196"/>
          <a:stretch>
            <a:fillRect/>
          </a:stretch>
        </p:blipFill>
        <p:spPr>
          <a:xfrm>
            <a:off x="548442" y="500042"/>
            <a:ext cx="2714644" cy="1034547"/>
          </a:xfrm>
          <a:prstGeom prst="rect">
            <a:avLst/>
          </a:prstGeom>
        </p:spPr>
      </p:pic>
      <p:pic>
        <p:nvPicPr>
          <p:cNvPr id="21" name="Imagem 20" descr="spv.png"/>
          <p:cNvPicPr>
            <a:picLocks noChangeAspect="1"/>
          </p:cNvPicPr>
          <p:nvPr userDrawn="1"/>
        </p:nvPicPr>
        <p:blipFill>
          <a:blip r:embed="rId23" cstate="print"/>
          <a:stretch>
            <a:fillRect/>
          </a:stretch>
        </p:blipFill>
        <p:spPr>
          <a:xfrm>
            <a:off x="469253" y="4143380"/>
            <a:ext cx="2436643" cy="785818"/>
          </a:xfrm>
          <a:prstGeom prst="rect">
            <a:avLst/>
          </a:prstGeom>
        </p:spPr>
      </p:pic>
      <p:pic>
        <p:nvPicPr>
          <p:cNvPr id="22" name="Imagem 21" descr="779px-Continente_logo.svg.png"/>
          <p:cNvPicPr>
            <a:picLocks noChangeAspect="1"/>
          </p:cNvPicPr>
          <p:nvPr userDrawn="1"/>
        </p:nvPicPr>
        <p:blipFill>
          <a:blip r:embed="rId24" cstate="print"/>
          <a:stretch>
            <a:fillRect/>
          </a:stretch>
        </p:blipFill>
        <p:spPr>
          <a:xfrm>
            <a:off x="2334392" y="4341737"/>
            <a:ext cx="1785950" cy="1373279"/>
          </a:xfrm>
          <a:prstGeom prst="rect">
            <a:avLst/>
          </a:prstGeom>
        </p:spPr>
      </p:pic>
      <p:pic>
        <p:nvPicPr>
          <p:cNvPr id="23" name="Imagem 22" descr="Mon142109332009Pioneer_header.jpg"/>
          <p:cNvPicPr>
            <a:picLocks noChangeAspect="1"/>
          </p:cNvPicPr>
          <p:nvPr userDrawn="1"/>
        </p:nvPicPr>
        <p:blipFill>
          <a:blip r:embed="rId25" cstate="print"/>
          <a:stretch>
            <a:fillRect/>
          </a:stretch>
        </p:blipFill>
        <p:spPr>
          <a:xfrm>
            <a:off x="619880" y="5166545"/>
            <a:ext cx="1571636" cy="548471"/>
          </a:xfrm>
          <a:prstGeom prst="rect">
            <a:avLst/>
          </a:prstGeom>
        </p:spPr>
      </p:pic>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9" name="Grupo 58"/>
          <p:cNvGrpSpPr/>
          <p:nvPr/>
        </p:nvGrpSpPr>
        <p:grpSpPr>
          <a:xfrm>
            <a:off x="0" y="0"/>
            <a:ext cx="12241213" cy="6858000"/>
            <a:chOff x="0" y="0"/>
            <a:chExt cx="12241213" cy="6858000"/>
          </a:xfrm>
        </p:grpSpPr>
        <p:pic>
          <p:nvPicPr>
            <p:cNvPr id="60" name="Imagem 59" descr="parceiros.jpg"/>
            <p:cNvPicPr>
              <a:picLocks noChangeAspect="1"/>
            </p:cNvPicPr>
            <p:nvPr userDrawn="1"/>
          </p:nvPicPr>
          <p:blipFill>
            <a:blip r:embed="rId12" cstate="print"/>
            <a:stretch>
              <a:fillRect/>
            </a:stretch>
          </p:blipFill>
          <p:spPr>
            <a:xfrm>
              <a:off x="0" y="0"/>
              <a:ext cx="3810000" cy="1619250"/>
            </a:xfrm>
            <a:prstGeom prst="rect">
              <a:avLst/>
            </a:prstGeom>
          </p:spPr>
        </p:pic>
        <p:pic>
          <p:nvPicPr>
            <p:cNvPr id="61" name="Imagem 60" descr="parceiros.jpg"/>
            <p:cNvPicPr>
              <a:picLocks noChangeAspect="1"/>
            </p:cNvPicPr>
            <p:nvPr userDrawn="1"/>
          </p:nvPicPr>
          <p:blipFill>
            <a:blip r:embed="rId12" cstate="print"/>
            <a:stretch>
              <a:fillRect/>
            </a:stretch>
          </p:blipFill>
          <p:spPr>
            <a:xfrm>
              <a:off x="0" y="1571612"/>
              <a:ext cx="3810000" cy="1619250"/>
            </a:xfrm>
            <a:prstGeom prst="rect">
              <a:avLst/>
            </a:prstGeom>
          </p:spPr>
        </p:pic>
        <p:pic>
          <p:nvPicPr>
            <p:cNvPr id="62" name="Imagem 61" descr="parceiros.jpg"/>
            <p:cNvPicPr>
              <a:picLocks noChangeAspect="1"/>
            </p:cNvPicPr>
            <p:nvPr userDrawn="1"/>
          </p:nvPicPr>
          <p:blipFill>
            <a:blip r:embed="rId12" cstate="print"/>
            <a:stretch>
              <a:fillRect/>
            </a:stretch>
          </p:blipFill>
          <p:spPr>
            <a:xfrm>
              <a:off x="0" y="3143248"/>
              <a:ext cx="3810000" cy="1619250"/>
            </a:xfrm>
            <a:prstGeom prst="rect">
              <a:avLst/>
            </a:prstGeom>
          </p:spPr>
        </p:pic>
        <p:pic>
          <p:nvPicPr>
            <p:cNvPr id="63" name="Imagem 62" descr="parceiros.jpg"/>
            <p:cNvPicPr>
              <a:picLocks noChangeAspect="1"/>
            </p:cNvPicPr>
            <p:nvPr userDrawn="1"/>
          </p:nvPicPr>
          <p:blipFill>
            <a:blip r:embed="rId12" cstate="print"/>
            <a:stretch>
              <a:fillRect/>
            </a:stretch>
          </p:blipFill>
          <p:spPr>
            <a:xfrm>
              <a:off x="0" y="4714884"/>
              <a:ext cx="3810000" cy="1619250"/>
            </a:xfrm>
            <a:prstGeom prst="rect">
              <a:avLst/>
            </a:prstGeom>
          </p:spPr>
        </p:pic>
        <p:pic>
          <p:nvPicPr>
            <p:cNvPr id="64" name="Imagem 63" descr="parceiros.jpg"/>
            <p:cNvPicPr>
              <a:picLocks noChangeAspect="1"/>
            </p:cNvPicPr>
            <p:nvPr userDrawn="1"/>
          </p:nvPicPr>
          <p:blipFill>
            <a:blip r:embed="rId12" cstate="print"/>
            <a:srcRect b="64707"/>
            <a:stretch>
              <a:fillRect/>
            </a:stretch>
          </p:blipFill>
          <p:spPr>
            <a:xfrm>
              <a:off x="0" y="6286520"/>
              <a:ext cx="3810000" cy="571480"/>
            </a:xfrm>
            <a:prstGeom prst="rect">
              <a:avLst/>
            </a:prstGeom>
          </p:spPr>
        </p:pic>
        <p:pic>
          <p:nvPicPr>
            <p:cNvPr id="65" name="Imagem 64" descr="parceiros.jpg"/>
            <p:cNvPicPr>
              <a:picLocks noChangeAspect="1"/>
            </p:cNvPicPr>
            <p:nvPr userDrawn="1"/>
          </p:nvPicPr>
          <p:blipFill>
            <a:blip r:embed="rId12" cstate="print"/>
            <a:stretch>
              <a:fillRect/>
            </a:stretch>
          </p:blipFill>
          <p:spPr>
            <a:xfrm>
              <a:off x="3763152" y="0"/>
              <a:ext cx="3810000" cy="1619250"/>
            </a:xfrm>
            <a:prstGeom prst="rect">
              <a:avLst/>
            </a:prstGeom>
          </p:spPr>
        </p:pic>
        <p:pic>
          <p:nvPicPr>
            <p:cNvPr id="66" name="Imagem 65" descr="parceiros.jpg"/>
            <p:cNvPicPr>
              <a:picLocks noChangeAspect="1"/>
            </p:cNvPicPr>
            <p:nvPr userDrawn="1"/>
          </p:nvPicPr>
          <p:blipFill>
            <a:blip r:embed="rId12" cstate="print"/>
            <a:stretch>
              <a:fillRect/>
            </a:stretch>
          </p:blipFill>
          <p:spPr>
            <a:xfrm>
              <a:off x="3763152" y="1571612"/>
              <a:ext cx="3810000" cy="1619250"/>
            </a:xfrm>
            <a:prstGeom prst="rect">
              <a:avLst/>
            </a:prstGeom>
          </p:spPr>
        </p:pic>
        <p:pic>
          <p:nvPicPr>
            <p:cNvPr id="67" name="Imagem 66" descr="parceiros.jpg"/>
            <p:cNvPicPr>
              <a:picLocks noChangeAspect="1"/>
            </p:cNvPicPr>
            <p:nvPr userDrawn="1"/>
          </p:nvPicPr>
          <p:blipFill>
            <a:blip r:embed="rId12" cstate="print"/>
            <a:stretch>
              <a:fillRect/>
            </a:stretch>
          </p:blipFill>
          <p:spPr>
            <a:xfrm>
              <a:off x="3763152" y="3143248"/>
              <a:ext cx="3810000" cy="1619250"/>
            </a:xfrm>
            <a:prstGeom prst="rect">
              <a:avLst/>
            </a:prstGeom>
          </p:spPr>
        </p:pic>
        <p:pic>
          <p:nvPicPr>
            <p:cNvPr id="68" name="Imagem 67" descr="parceiros.jpg"/>
            <p:cNvPicPr>
              <a:picLocks noChangeAspect="1"/>
            </p:cNvPicPr>
            <p:nvPr userDrawn="1"/>
          </p:nvPicPr>
          <p:blipFill>
            <a:blip r:embed="rId12" cstate="print"/>
            <a:stretch>
              <a:fillRect/>
            </a:stretch>
          </p:blipFill>
          <p:spPr>
            <a:xfrm>
              <a:off x="7549366" y="0"/>
              <a:ext cx="3810000" cy="1619250"/>
            </a:xfrm>
            <a:prstGeom prst="rect">
              <a:avLst/>
            </a:prstGeom>
          </p:spPr>
        </p:pic>
        <p:pic>
          <p:nvPicPr>
            <p:cNvPr id="69" name="Imagem 68" descr="parceiros.jpg"/>
            <p:cNvPicPr>
              <a:picLocks noChangeAspect="1"/>
            </p:cNvPicPr>
            <p:nvPr userDrawn="1"/>
          </p:nvPicPr>
          <p:blipFill>
            <a:blip r:embed="rId12" cstate="print"/>
            <a:stretch>
              <a:fillRect/>
            </a:stretch>
          </p:blipFill>
          <p:spPr>
            <a:xfrm>
              <a:off x="3763152" y="4714884"/>
              <a:ext cx="3810000" cy="1619250"/>
            </a:xfrm>
            <a:prstGeom prst="rect">
              <a:avLst/>
            </a:prstGeom>
          </p:spPr>
        </p:pic>
        <p:pic>
          <p:nvPicPr>
            <p:cNvPr id="70" name="Imagem 69" descr="parceiros.jpg"/>
            <p:cNvPicPr>
              <a:picLocks noChangeAspect="1"/>
            </p:cNvPicPr>
            <p:nvPr userDrawn="1"/>
          </p:nvPicPr>
          <p:blipFill>
            <a:blip r:embed="rId12" cstate="print"/>
            <a:srcRect b="64707"/>
            <a:stretch>
              <a:fillRect/>
            </a:stretch>
          </p:blipFill>
          <p:spPr>
            <a:xfrm>
              <a:off x="3763152" y="6286520"/>
              <a:ext cx="3810000" cy="571480"/>
            </a:xfrm>
            <a:prstGeom prst="rect">
              <a:avLst/>
            </a:prstGeom>
          </p:spPr>
        </p:pic>
        <p:pic>
          <p:nvPicPr>
            <p:cNvPr id="71" name="Imagem 70" descr="parceiros.jpg"/>
            <p:cNvPicPr>
              <a:picLocks noChangeAspect="1"/>
            </p:cNvPicPr>
            <p:nvPr userDrawn="1"/>
          </p:nvPicPr>
          <p:blipFill>
            <a:blip r:embed="rId12" cstate="print"/>
            <a:srcRect b="64707"/>
            <a:stretch>
              <a:fillRect/>
            </a:stretch>
          </p:blipFill>
          <p:spPr>
            <a:xfrm>
              <a:off x="7549366" y="6286520"/>
              <a:ext cx="3810000" cy="571480"/>
            </a:xfrm>
            <a:prstGeom prst="rect">
              <a:avLst/>
            </a:prstGeom>
          </p:spPr>
        </p:pic>
        <p:pic>
          <p:nvPicPr>
            <p:cNvPr id="72" name="Imagem 71" descr="parceiros.jpg"/>
            <p:cNvPicPr>
              <a:picLocks noChangeAspect="1"/>
            </p:cNvPicPr>
            <p:nvPr userDrawn="1"/>
          </p:nvPicPr>
          <p:blipFill>
            <a:blip r:embed="rId12" cstate="print"/>
            <a:stretch>
              <a:fillRect/>
            </a:stretch>
          </p:blipFill>
          <p:spPr>
            <a:xfrm>
              <a:off x="7549366" y="1571612"/>
              <a:ext cx="3810000" cy="1619250"/>
            </a:xfrm>
            <a:prstGeom prst="rect">
              <a:avLst/>
            </a:prstGeom>
          </p:spPr>
        </p:pic>
        <p:pic>
          <p:nvPicPr>
            <p:cNvPr id="73" name="Imagem 72" descr="parceiros.jpg"/>
            <p:cNvPicPr>
              <a:picLocks noChangeAspect="1"/>
            </p:cNvPicPr>
            <p:nvPr userDrawn="1"/>
          </p:nvPicPr>
          <p:blipFill>
            <a:blip r:embed="rId12" cstate="print"/>
            <a:stretch>
              <a:fillRect/>
            </a:stretch>
          </p:blipFill>
          <p:spPr>
            <a:xfrm>
              <a:off x="7549366" y="3143248"/>
              <a:ext cx="3810000" cy="1619250"/>
            </a:xfrm>
            <a:prstGeom prst="rect">
              <a:avLst/>
            </a:prstGeom>
          </p:spPr>
        </p:pic>
        <p:pic>
          <p:nvPicPr>
            <p:cNvPr id="74" name="Imagem 73" descr="parceiros.jpg"/>
            <p:cNvPicPr>
              <a:picLocks noChangeAspect="1"/>
            </p:cNvPicPr>
            <p:nvPr userDrawn="1"/>
          </p:nvPicPr>
          <p:blipFill>
            <a:blip r:embed="rId12" cstate="print"/>
            <a:stretch>
              <a:fillRect/>
            </a:stretch>
          </p:blipFill>
          <p:spPr>
            <a:xfrm>
              <a:off x="7549366" y="4714884"/>
              <a:ext cx="3810000" cy="1619250"/>
            </a:xfrm>
            <a:prstGeom prst="rect">
              <a:avLst/>
            </a:prstGeom>
          </p:spPr>
        </p:pic>
        <p:pic>
          <p:nvPicPr>
            <p:cNvPr id="75" name="Imagem 74" descr="parceiros.jpg"/>
            <p:cNvPicPr>
              <a:picLocks noChangeAspect="1"/>
            </p:cNvPicPr>
            <p:nvPr userDrawn="1"/>
          </p:nvPicPr>
          <p:blipFill>
            <a:blip r:embed="rId12" cstate="print"/>
            <a:srcRect r="76230"/>
            <a:stretch>
              <a:fillRect/>
            </a:stretch>
          </p:blipFill>
          <p:spPr>
            <a:xfrm>
              <a:off x="11335580" y="0"/>
              <a:ext cx="905633" cy="1619250"/>
            </a:xfrm>
            <a:prstGeom prst="rect">
              <a:avLst/>
            </a:prstGeom>
          </p:spPr>
        </p:pic>
        <p:pic>
          <p:nvPicPr>
            <p:cNvPr id="76" name="Imagem 75" descr="parceiros.jpg"/>
            <p:cNvPicPr>
              <a:picLocks noChangeAspect="1"/>
            </p:cNvPicPr>
            <p:nvPr userDrawn="1"/>
          </p:nvPicPr>
          <p:blipFill>
            <a:blip r:embed="rId12" cstate="print"/>
            <a:srcRect r="76230"/>
            <a:stretch>
              <a:fillRect/>
            </a:stretch>
          </p:blipFill>
          <p:spPr>
            <a:xfrm>
              <a:off x="11335580" y="1571612"/>
              <a:ext cx="905633" cy="1619250"/>
            </a:xfrm>
            <a:prstGeom prst="rect">
              <a:avLst/>
            </a:prstGeom>
          </p:spPr>
        </p:pic>
        <p:pic>
          <p:nvPicPr>
            <p:cNvPr id="77" name="Imagem 76" descr="parceiros.jpg"/>
            <p:cNvPicPr>
              <a:picLocks noChangeAspect="1"/>
            </p:cNvPicPr>
            <p:nvPr userDrawn="1"/>
          </p:nvPicPr>
          <p:blipFill>
            <a:blip r:embed="rId12" cstate="print"/>
            <a:srcRect r="76230"/>
            <a:stretch>
              <a:fillRect/>
            </a:stretch>
          </p:blipFill>
          <p:spPr>
            <a:xfrm>
              <a:off x="11335580" y="3143248"/>
              <a:ext cx="905633" cy="1619250"/>
            </a:xfrm>
            <a:prstGeom prst="rect">
              <a:avLst/>
            </a:prstGeom>
          </p:spPr>
        </p:pic>
        <p:pic>
          <p:nvPicPr>
            <p:cNvPr id="78" name="Imagem 77" descr="parceiros.jpg"/>
            <p:cNvPicPr>
              <a:picLocks noChangeAspect="1"/>
            </p:cNvPicPr>
            <p:nvPr userDrawn="1"/>
          </p:nvPicPr>
          <p:blipFill>
            <a:blip r:embed="rId12" cstate="print"/>
            <a:srcRect r="76230"/>
            <a:stretch>
              <a:fillRect/>
            </a:stretch>
          </p:blipFill>
          <p:spPr>
            <a:xfrm>
              <a:off x="11335580" y="4714884"/>
              <a:ext cx="905633" cy="1619250"/>
            </a:xfrm>
            <a:prstGeom prst="rect">
              <a:avLst/>
            </a:prstGeom>
          </p:spPr>
        </p:pic>
        <p:pic>
          <p:nvPicPr>
            <p:cNvPr id="79" name="Imagem 78" descr="parceiros.jpg"/>
            <p:cNvPicPr>
              <a:picLocks noChangeAspect="1"/>
            </p:cNvPicPr>
            <p:nvPr userDrawn="1"/>
          </p:nvPicPr>
          <p:blipFill>
            <a:blip r:embed="rId12" cstate="print"/>
            <a:srcRect r="76230" b="64707"/>
            <a:stretch>
              <a:fillRect/>
            </a:stretch>
          </p:blipFill>
          <p:spPr>
            <a:xfrm>
              <a:off x="11335580" y="6286520"/>
              <a:ext cx="905633" cy="571480"/>
            </a:xfrm>
            <a:prstGeom prst="rect">
              <a:avLst/>
            </a:prstGeom>
          </p:spPr>
        </p:pic>
      </p:grpSp>
      <p:sp>
        <p:nvSpPr>
          <p:cNvPr id="81" name="CaixaDeTexto 80"/>
          <p:cNvSpPr txBox="1"/>
          <p:nvPr/>
        </p:nvSpPr>
        <p:spPr>
          <a:xfrm>
            <a:off x="237375" y="159507"/>
            <a:ext cx="12241213" cy="6555641"/>
          </a:xfrm>
          <a:prstGeom prst="rect">
            <a:avLst/>
          </a:prstGeom>
          <a:noFill/>
          <a:effectLst>
            <a:innerShdw blurRad="63500" dist="50800" dir="16200000">
              <a:prstClr val="black">
                <a:alpha val="50000"/>
              </a:prstClr>
            </a:innerShdw>
          </a:effectLst>
        </p:spPr>
        <p:txBody>
          <a:bodyPr wrap="square" rtlCol="0">
            <a:spAutoFit/>
          </a:bodyPr>
          <a:lstStyle/>
          <a:p>
            <a:pPr algn="l"/>
            <a:r>
              <a:rPr lang="pt-PT" sz="14000" b="1" dirty="0" smtClean="0">
                <a:ln>
                  <a:solidFill>
                    <a:srgbClr val="ED376F"/>
                  </a:solidFill>
                </a:ln>
                <a:solidFill>
                  <a:srgbClr val="ECECEC"/>
                </a:solidFill>
                <a:effectLst>
                  <a:glow rad="101600">
                    <a:srgbClr val="F8B2C8"/>
                  </a:glow>
                  <a:outerShdw blurRad="38100" dist="38100" dir="2700000" algn="tl">
                    <a:srgbClr val="000000">
                      <a:alpha val="43137"/>
                    </a:srgbClr>
                  </a:outerShdw>
                </a:effectLst>
                <a:latin typeface="Agency FB" pitchFamily="34" charset="0"/>
              </a:rPr>
              <a:t>PLANO</a:t>
            </a:r>
          </a:p>
          <a:p>
            <a:pPr algn="l"/>
            <a:r>
              <a:rPr lang="pt-PT" sz="14000" b="1" dirty="0" smtClean="0">
                <a:ln>
                  <a:solidFill>
                    <a:srgbClr val="ED376F"/>
                  </a:solidFill>
                </a:ln>
                <a:solidFill>
                  <a:srgbClr val="ECECEC"/>
                </a:solidFill>
                <a:effectLst>
                  <a:glow rad="101600">
                    <a:srgbClr val="F8B2C8"/>
                  </a:glow>
                  <a:outerShdw blurRad="38100" dist="38100" dir="2700000" algn="tl">
                    <a:srgbClr val="000000">
                      <a:alpha val="43137"/>
                    </a:srgbClr>
                  </a:outerShdw>
                </a:effectLst>
                <a:latin typeface="Agency FB" pitchFamily="34" charset="0"/>
              </a:rPr>
              <a:t>DE RECOMENDAÇÕES</a:t>
            </a:r>
            <a:endParaRPr lang="pt-PT" sz="14000" b="1" dirty="0">
              <a:ln>
                <a:solidFill>
                  <a:srgbClr val="ED376F"/>
                </a:solidFill>
              </a:ln>
              <a:solidFill>
                <a:srgbClr val="ECECEC"/>
              </a:solidFill>
              <a:effectLst>
                <a:glow rad="101600">
                  <a:srgbClr val="F8B2C8"/>
                </a:glow>
                <a:outerShdw blurRad="38100" dist="38100" dir="2700000" algn="tl">
                  <a:srgbClr val="000000">
                    <a:alpha val="43137"/>
                  </a:srgbClr>
                </a:outerShdw>
              </a:effectLst>
              <a:latin typeface="Agency FB"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FUNDO 2 SEM BRANCO.png"/>
          <p:cNvPicPr>
            <a:picLocks noChangeAspect="1"/>
          </p:cNvPicPr>
          <p:nvPr/>
        </p:nvPicPr>
        <p:blipFill>
          <a:blip r:embed="rId13" cstate="print"/>
          <a:stretch>
            <a:fillRect/>
          </a:stretch>
        </p:blipFill>
        <p:spPr>
          <a:xfrm>
            <a:off x="0" y="0"/>
            <a:ext cx="12241213" cy="6858000"/>
          </a:xfrm>
          <a:prstGeom prst="rect">
            <a:avLst/>
          </a:prstGeom>
        </p:spPr>
      </p:pic>
      <p:sp>
        <p:nvSpPr>
          <p:cNvPr id="11" name="Rectângulo 10"/>
          <p:cNvSpPr/>
          <p:nvPr/>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17" name="Imagem 16" descr="laco.png"/>
          <p:cNvPicPr>
            <a:picLocks noChangeAspect="1"/>
          </p:cNvPicPr>
          <p:nvPr/>
        </p:nvPicPr>
        <p:blipFill>
          <a:blip r:embed="rId14" cstate="print"/>
          <a:srcRect t="23912"/>
          <a:stretch>
            <a:fillRect/>
          </a:stretch>
        </p:blipFill>
        <p:spPr>
          <a:xfrm>
            <a:off x="9906820" y="6584995"/>
            <a:ext cx="522595" cy="374272"/>
          </a:xfrm>
          <a:prstGeom prst="rect">
            <a:avLst/>
          </a:prstGeom>
        </p:spPr>
      </p:pic>
      <p:pic>
        <p:nvPicPr>
          <p:cNvPr id="18" name="Imagem 17" descr="iscte_iul_ibs_ing_gr.png"/>
          <p:cNvPicPr>
            <a:picLocks noChangeAspect="1"/>
          </p:cNvPicPr>
          <p:nvPr/>
        </p:nvPicPr>
        <p:blipFill>
          <a:blip r:embed="rId15" cstate="print"/>
          <a:stretch>
            <a:fillRect/>
          </a:stretch>
        </p:blipFill>
        <p:spPr>
          <a:xfrm>
            <a:off x="10345936" y="6630987"/>
            <a:ext cx="1012173" cy="227037"/>
          </a:xfrm>
          <a:prstGeom prst="rect">
            <a:avLst/>
          </a:prstGeom>
        </p:spPr>
      </p:pic>
      <p:pic>
        <p:nvPicPr>
          <p:cNvPr id="19" name="Imagem 18" descr="multicreative logo2.png"/>
          <p:cNvPicPr>
            <a:picLocks noChangeAspect="1"/>
          </p:cNvPicPr>
          <p:nvPr/>
        </p:nvPicPr>
        <p:blipFill>
          <a:blip r:embed="rId16" cstate="print"/>
          <a:srcRect t="34375" b="33333"/>
          <a:stretch>
            <a:fillRect/>
          </a:stretch>
        </p:blipFill>
        <p:spPr>
          <a:xfrm>
            <a:off x="11246542" y="6630725"/>
            <a:ext cx="683071" cy="155861"/>
          </a:xfrm>
          <a:prstGeom prst="rect">
            <a:avLst/>
          </a:prstGeom>
        </p:spPr>
      </p:pic>
      <p:sp>
        <p:nvSpPr>
          <p:cNvPr id="20" name="Rectângulo 19"/>
          <p:cNvSpPr/>
          <p:nvPr/>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21" name="Imagem 20" descr="fita-rosa.png"/>
          <p:cNvPicPr>
            <a:picLocks noChangeAspect="1"/>
          </p:cNvPicPr>
          <p:nvPr/>
        </p:nvPicPr>
        <p:blipFill>
          <a:blip r:embed="rId17" cstate="print"/>
          <a:stretch>
            <a:fillRect/>
          </a:stretch>
        </p:blipFill>
        <p:spPr>
          <a:xfrm rot="21392799">
            <a:off x="4366117" y="99999"/>
            <a:ext cx="1030879" cy="1298868"/>
          </a:xfrm>
          <a:prstGeom prst="rect">
            <a:avLst/>
          </a:prstGeom>
        </p:spPr>
      </p:pic>
      <p:pic>
        <p:nvPicPr>
          <p:cNvPr id="22" name="Imagem 21" descr="FtN13128.png"/>
          <p:cNvPicPr>
            <a:picLocks noChangeAspect="1"/>
          </p:cNvPicPr>
          <p:nvPr/>
        </p:nvPicPr>
        <p:blipFill>
          <a:blip r:embed="rId18" cstate="print"/>
          <a:stretch>
            <a:fillRect/>
          </a:stretch>
        </p:blipFill>
        <p:spPr>
          <a:xfrm>
            <a:off x="0" y="0"/>
            <a:ext cx="6523852" cy="6858000"/>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upo 6"/>
          <p:cNvGrpSpPr/>
          <p:nvPr/>
        </p:nvGrpSpPr>
        <p:grpSpPr>
          <a:xfrm>
            <a:off x="0" y="0"/>
            <a:ext cx="12241213" cy="6858000"/>
            <a:chOff x="0" y="0"/>
            <a:chExt cx="12241213" cy="6858000"/>
          </a:xfrm>
        </p:grpSpPr>
        <p:pic>
          <p:nvPicPr>
            <p:cNvPr id="8" name="Imagem 7" descr="parceiros.jpg"/>
            <p:cNvPicPr>
              <a:picLocks noChangeAspect="1"/>
            </p:cNvPicPr>
            <p:nvPr userDrawn="1"/>
          </p:nvPicPr>
          <p:blipFill>
            <a:blip r:embed="rId13" cstate="print"/>
            <a:stretch>
              <a:fillRect/>
            </a:stretch>
          </p:blipFill>
          <p:spPr>
            <a:xfrm>
              <a:off x="0" y="0"/>
              <a:ext cx="3810000" cy="1619250"/>
            </a:xfrm>
            <a:prstGeom prst="rect">
              <a:avLst/>
            </a:prstGeom>
          </p:spPr>
        </p:pic>
        <p:pic>
          <p:nvPicPr>
            <p:cNvPr id="9" name="Imagem 8" descr="parceiros.jpg"/>
            <p:cNvPicPr>
              <a:picLocks noChangeAspect="1"/>
            </p:cNvPicPr>
            <p:nvPr userDrawn="1"/>
          </p:nvPicPr>
          <p:blipFill>
            <a:blip r:embed="rId13" cstate="print"/>
            <a:stretch>
              <a:fillRect/>
            </a:stretch>
          </p:blipFill>
          <p:spPr>
            <a:xfrm>
              <a:off x="0" y="1571612"/>
              <a:ext cx="3810000" cy="1619250"/>
            </a:xfrm>
            <a:prstGeom prst="rect">
              <a:avLst/>
            </a:prstGeom>
          </p:spPr>
        </p:pic>
        <p:pic>
          <p:nvPicPr>
            <p:cNvPr id="10" name="Imagem 9" descr="parceiros.jpg"/>
            <p:cNvPicPr>
              <a:picLocks noChangeAspect="1"/>
            </p:cNvPicPr>
            <p:nvPr userDrawn="1"/>
          </p:nvPicPr>
          <p:blipFill>
            <a:blip r:embed="rId13" cstate="print"/>
            <a:stretch>
              <a:fillRect/>
            </a:stretch>
          </p:blipFill>
          <p:spPr>
            <a:xfrm>
              <a:off x="0" y="3143248"/>
              <a:ext cx="3810000" cy="1619250"/>
            </a:xfrm>
            <a:prstGeom prst="rect">
              <a:avLst/>
            </a:prstGeom>
          </p:spPr>
        </p:pic>
        <p:pic>
          <p:nvPicPr>
            <p:cNvPr id="11" name="Imagem 10" descr="parceiros.jpg"/>
            <p:cNvPicPr>
              <a:picLocks noChangeAspect="1"/>
            </p:cNvPicPr>
            <p:nvPr userDrawn="1"/>
          </p:nvPicPr>
          <p:blipFill>
            <a:blip r:embed="rId13" cstate="print"/>
            <a:stretch>
              <a:fillRect/>
            </a:stretch>
          </p:blipFill>
          <p:spPr>
            <a:xfrm>
              <a:off x="0" y="4714884"/>
              <a:ext cx="3810000" cy="1619250"/>
            </a:xfrm>
            <a:prstGeom prst="rect">
              <a:avLst/>
            </a:prstGeom>
          </p:spPr>
        </p:pic>
        <p:pic>
          <p:nvPicPr>
            <p:cNvPr id="12" name="Imagem 11" descr="parceiros.jpg"/>
            <p:cNvPicPr>
              <a:picLocks noChangeAspect="1"/>
            </p:cNvPicPr>
            <p:nvPr userDrawn="1"/>
          </p:nvPicPr>
          <p:blipFill>
            <a:blip r:embed="rId13" cstate="print"/>
            <a:srcRect b="64707"/>
            <a:stretch>
              <a:fillRect/>
            </a:stretch>
          </p:blipFill>
          <p:spPr>
            <a:xfrm>
              <a:off x="0" y="6286520"/>
              <a:ext cx="3810000" cy="571480"/>
            </a:xfrm>
            <a:prstGeom prst="rect">
              <a:avLst/>
            </a:prstGeom>
          </p:spPr>
        </p:pic>
        <p:pic>
          <p:nvPicPr>
            <p:cNvPr id="13" name="Imagem 12" descr="parceiros.jpg"/>
            <p:cNvPicPr>
              <a:picLocks noChangeAspect="1"/>
            </p:cNvPicPr>
            <p:nvPr userDrawn="1"/>
          </p:nvPicPr>
          <p:blipFill>
            <a:blip r:embed="rId13" cstate="print"/>
            <a:stretch>
              <a:fillRect/>
            </a:stretch>
          </p:blipFill>
          <p:spPr>
            <a:xfrm>
              <a:off x="3763152" y="0"/>
              <a:ext cx="3810000" cy="1619250"/>
            </a:xfrm>
            <a:prstGeom prst="rect">
              <a:avLst/>
            </a:prstGeom>
          </p:spPr>
        </p:pic>
        <p:pic>
          <p:nvPicPr>
            <p:cNvPr id="14" name="Imagem 13" descr="parceiros.jpg"/>
            <p:cNvPicPr>
              <a:picLocks noChangeAspect="1"/>
            </p:cNvPicPr>
            <p:nvPr userDrawn="1"/>
          </p:nvPicPr>
          <p:blipFill>
            <a:blip r:embed="rId13" cstate="print"/>
            <a:stretch>
              <a:fillRect/>
            </a:stretch>
          </p:blipFill>
          <p:spPr>
            <a:xfrm>
              <a:off x="3763152" y="1571612"/>
              <a:ext cx="3810000" cy="1619250"/>
            </a:xfrm>
            <a:prstGeom prst="rect">
              <a:avLst/>
            </a:prstGeom>
          </p:spPr>
        </p:pic>
        <p:pic>
          <p:nvPicPr>
            <p:cNvPr id="15" name="Imagem 14" descr="parceiros.jpg"/>
            <p:cNvPicPr>
              <a:picLocks noChangeAspect="1"/>
            </p:cNvPicPr>
            <p:nvPr userDrawn="1"/>
          </p:nvPicPr>
          <p:blipFill>
            <a:blip r:embed="rId13" cstate="print"/>
            <a:stretch>
              <a:fillRect/>
            </a:stretch>
          </p:blipFill>
          <p:spPr>
            <a:xfrm>
              <a:off x="3763152" y="3143248"/>
              <a:ext cx="3810000" cy="1619250"/>
            </a:xfrm>
            <a:prstGeom prst="rect">
              <a:avLst/>
            </a:prstGeom>
          </p:spPr>
        </p:pic>
        <p:pic>
          <p:nvPicPr>
            <p:cNvPr id="16" name="Imagem 15" descr="parceiros.jpg"/>
            <p:cNvPicPr>
              <a:picLocks noChangeAspect="1"/>
            </p:cNvPicPr>
            <p:nvPr userDrawn="1"/>
          </p:nvPicPr>
          <p:blipFill>
            <a:blip r:embed="rId13" cstate="print"/>
            <a:stretch>
              <a:fillRect/>
            </a:stretch>
          </p:blipFill>
          <p:spPr>
            <a:xfrm>
              <a:off x="7549366" y="0"/>
              <a:ext cx="3810000" cy="1619250"/>
            </a:xfrm>
            <a:prstGeom prst="rect">
              <a:avLst/>
            </a:prstGeom>
          </p:spPr>
        </p:pic>
        <p:pic>
          <p:nvPicPr>
            <p:cNvPr id="17" name="Imagem 16" descr="parceiros.jpg"/>
            <p:cNvPicPr>
              <a:picLocks noChangeAspect="1"/>
            </p:cNvPicPr>
            <p:nvPr userDrawn="1"/>
          </p:nvPicPr>
          <p:blipFill>
            <a:blip r:embed="rId13" cstate="print"/>
            <a:stretch>
              <a:fillRect/>
            </a:stretch>
          </p:blipFill>
          <p:spPr>
            <a:xfrm>
              <a:off x="3763152" y="4714884"/>
              <a:ext cx="3810000" cy="1619250"/>
            </a:xfrm>
            <a:prstGeom prst="rect">
              <a:avLst/>
            </a:prstGeom>
          </p:spPr>
        </p:pic>
        <p:pic>
          <p:nvPicPr>
            <p:cNvPr id="18" name="Imagem 17" descr="parceiros.jpg"/>
            <p:cNvPicPr>
              <a:picLocks noChangeAspect="1"/>
            </p:cNvPicPr>
            <p:nvPr userDrawn="1"/>
          </p:nvPicPr>
          <p:blipFill>
            <a:blip r:embed="rId13" cstate="print"/>
            <a:srcRect b="64707"/>
            <a:stretch>
              <a:fillRect/>
            </a:stretch>
          </p:blipFill>
          <p:spPr>
            <a:xfrm>
              <a:off x="3763152" y="6286520"/>
              <a:ext cx="3810000" cy="571480"/>
            </a:xfrm>
            <a:prstGeom prst="rect">
              <a:avLst/>
            </a:prstGeom>
          </p:spPr>
        </p:pic>
        <p:pic>
          <p:nvPicPr>
            <p:cNvPr id="19" name="Imagem 18" descr="parceiros.jpg"/>
            <p:cNvPicPr>
              <a:picLocks noChangeAspect="1"/>
            </p:cNvPicPr>
            <p:nvPr userDrawn="1"/>
          </p:nvPicPr>
          <p:blipFill>
            <a:blip r:embed="rId13" cstate="print"/>
            <a:srcRect b="64707"/>
            <a:stretch>
              <a:fillRect/>
            </a:stretch>
          </p:blipFill>
          <p:spPr>
            <a:xfrm>
              <a:off x="7549366" y="6286520"/>
              <a:ext cx="3810000" cy="571480"/>
            </a:xfrm>
            <a:prstGeom prst="rect">
              <a:avLst/>
            </a:prstGeom>
          </p:spPr>
        </p:pic>
        <p:pic>
          <p:nvPicPr>
            <p:cNvPr id="20" name="Imagem 19" descr="parceiros.jpg"/>
            <p:cNvPicPr>
              <a:picLocks noChangeAspect="1"/>
            </p:cNvPicPr>
            <p:nvPr userDrawn="1"/>
          </p:nvPicPr>
          <p:blipFill>
            <a:blip r:embed="rId13" cstate="print"/>
            <a:stretch>
              <a:fillRect/>
            </a:stretch>
          </p:blipFill>
          <p:spPr>
            <a:xfrm>
              <a:off x="7549366" y="1571612"/>
              <a:ext cx="3810000" cy="1619250"/>
            </a:xfrm>
            <a:prstGeom prst="rect">
              <a:avLst/>
            </a:prstGeom>
          </p:spPr>
        </p:pic>
        <p:pic>
          <p:nvPicPr>
            <p:cNvPr id="21" name="Imagem 20" descr="parceiros.jpg"/>
            <p:cNvPicPr>
              <a:picLocks noChangeAspect="1"/>
            </p:cNvPicPr>
            <p:nvPr userDrawn="1"/>
          </p:nvPicPr>
          <p:blipFill>
            <a:blip r:embed="rId13" cstate="print"/>
            <a:stretch>
              <a:fillRect/>
            </a:stretch>
          </p:blipFill>
          <p:spPr>
            <a:xfrm>
              <a:off x="7549366" y="3143248"/>
              <a:ext cx="3810000" cy="1619250"/>
            </a:xfrm>
            <a:prstGeom prst="rect">
              <a:avLst/>
            </a:prstGeom>
          </p:spPr>
        </p:pic>
        <p:pic>
          <p:nvPicPr>
            <p:cNvPr id="22" name="Imagem 21" descr="parceiros.jpg"/>
            <p:cNvPicPr>
              <a:picLocks noChangeAspect="1"/>
            </p:cNvPicPr>
            <p:nvPr userDrawn="1"/>
          </p:nvPicPr>
          <p:blipFill>
            <a:blip r:embed="rId13" cstate="print"/>
            <a:stretch>
              <a:fillRect/>
            </a:stretch>
          </p:blipFill>
          <p:spPr>
            <a:xfrm>
              <a:off x="7549366" y="4714884"/>
              <a:ext cx="3810000" cy="1619250"/>
            </a:xfrm>
            <a:prstGeom prst="rect">
              <a:avLst/>
            </a:prstGeom>
          </p:spPr>
        </p:pic>
        <p:pic>
          <p:nvPicPr>
            <p:cNvPr id="23" name="Imagem 22" descr="parceiros.jpg"/>
            <p:cNvPicPr>
              <a:picLocks noChangeAspect="1"/>
            </p:cNvPicPr>
            <p:nvPr userDrawn="1"/>
          </p:nvPicPr>
          <p:blipFill>
            <a:blip r:embed="rId13" cstate="print"/>
            <a:srcRect r="76230"/>
            <a:stretch>
              <a:fillRect/>
            </a:stretch>
          </p:blipFill>
          <p:spPr>
            <a:xfrm>
              <a:off x="11335580" y="0"/>
              <a:ext cx="905633" cy="1619250"/>
            </a:xfrm>
            <a:prstGeom prst="rect">
              <a:avLst/>
            </a:prstGeom>
          </p:spPr>
        </p:pic>
        <p:pic>
          <p:nvPicPr>
            <p:cNvPr id="24" name="Imagem 23" descr="parceiros.jpg"/>
            <p:cNvPicPr>
              <a:picLocks noChangeAspect="1"/>
            </p:cNvPicPr>
            <p:nvPr userDrawn="1"/>
          </p:nvPicPr>
          <p:blipFill>
            <a:blip r:embed="rId13" cstate="print"/>
            <a:srcRect r="76230"/>
            <a:stretch>
              <a:fillRect/>
            </a:stretch>
          </p:blipFill>
          <p:spPr>
            <a:xfrm>
              <a:off x="11335580" y="1571612"/>
              <a:ext cx="905633" cy="1619250"/>
            </a:xfrm>
            <a:prstGeom prst="rect">
              <a:avLst/>
            </a:prstGeom>
          </p:spPr>
        </p:pic>
        <p:pic>
          <p:nvPicPr>
            <p:cNvPr id="25" name="Imagem 24" descr="parceiros.jpg"/>
            <p:cNvPicPr>
              <a:picLocks noChangeAspect="1"/>
            </p:cNvPicPr>
            <p:nvPr userDrawn="1"/>
          </p:nvPicPr>
          <p:blipFill>
            <a:blip r:embed="rId13" cstate="print"/>
            <a:srcRect r="76230"/>
            <a:stretch>
              <a:fillRect/>
            </a:stretch>
          </p:blipFill>
          <p:spPr>
            <a:xfrm>
              <a:off x="11335580" y="3143248"/>
              <a:ext cx="905633" cy="1619250"/>
            </a:xfrm>
            <a:prstGeom prst="rect">
              <a:avLst/>
            </a:prstGeom>
          </p:spPr>
        </p:pic>
        <p:pic>
          <p:nvPicPr>
            <p:cNvPr id="26" name="Imagem 25" descr="parceiros.jpg"/>
            <p:cNvPicPr>
              <a:picLocks noChangeAspect="1"/>
            </p:cNvPicPr>
            <p:nvPr userDrawn="1"/>
          </p:nvPicPr>
          <p:blipFill>
            <a:blip r:embed="rId13" cstate="print"/>
            <a:srcRect r="76230"/>
            <a:stretch>
              <a:fillRect/>
            </a:stretch>
          </p:blipFill>
          <p:spPr>
            <a:xfrm>
              <a:off x="11335580" y="4714884"/>
              <a:ext cx="905633" cy="1619250"/>
            </a:xfrm>
            <a:prstGeom prst="rect">
              <a:avLst/>
            </a:prstGeom>
          </p:spPr>
        </p:pic>
        <p:pic>
          <p:nvPicPr>
            <p:cNvPr id="27" name="Imagem 26" descr="parceiros.jpg"/>
            <p:cNvPicPr>
              <a:picLocks noChangeAspect="1"/>
            </p:cNvPicPr>
            <p:nvPr userDrawn="1"/>
          </p:nvPicPr>
          <p:blipFill>
            <a:blip r:embed="rId13" cstate="print"/>
            <a:srcRect r="76230" b="64707"/>
            <a:stretch>
              <a:fillRect/>
            </a:stretch>
          </p:blipFill>
          <p:spPr>
            <a:xfrm>
              <a:off x="11335580" y="6286520"/>
              <a:ext cx="905633" cy="571480"/>
            </a:xfrm>
            <a:prstGeom prst="rect">
              <a:avLst/>
            </a:prstGeom>
          </p:spPr>
        </p:pic>
      </p:grpSp>
      <p:sp>
        <p:nvSpPr>
          <p:cNvPr id="39" name="Rectângulo 38"/>
          <p:cNvSpPr/>
          <p:nvPr/>
        </p:nvSpPr>
        <p:spPr>
          <a:xfrm>
            <a:off x="-1" y="-24"/>
            <a:ext cx="12241213" cy="6858024"/>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8" name="Rectângulo 27"/>
          <p:cNvSpPr/>
          <p:nvPr/>
        </p:nvSpPr>
        <p:spPr>
          <a:xfrm>
            <a:off x="262690" y="285728"/>
            <a:ext cx="11715833" cy="49292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2" name="Rectângulo 31"/>
          <p:cNvSpPr/>
          <p:nvPr/>
        </p:nvSpPr>
        <p:spPr>
          <a:xfrm>
            <a:off x="262691" y="285728"/>
            <a:ext cx="11715831"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40" name="Imagem 39" descr="laco.png"/>
          <p:cNvPicPr>
            <a:picLocks noChangeAspect="1"/>
          </p:cNvPicPr>
          <p:nvPr/>
        </p:nvPicPr>
        <p:blipFill>
          <a:blip r:embed="rId14" cstate="print"/>
          <a:srcRect t="23912"/>
          <a:stretch>
            <a:fillRect/>
          </a:stretch>
        </p:blipFill>
        <p:spPr>
          <a:xfrm>
            <a:off x="9906820" y="6584995"/>
            <a:ext cx="522595" cy="374272"/>
          </a:xfrm>
          <a:prstGeom prst="rect">
            <a:avLst/>
          </a:prstGeom>
        </p:spPr>
      </p:pic>
      <p:pic>
        <p:nvPicPr>
          <p:cNvPr id="41" name="Imagem 40" descr="iscte_iul_ibs_ing_gr.png"/>
          <p:cNvPicPr>
            <a:picLocks noChangeAspect="1"/>
          </p:cNvPicPr>
          <p:nvPr/>
        </p:nvPicPr>
        <p:blipFill>
          <a:blip r:embed="rId15" cstate="print"/>
          <a:stretch>
            <a:fillRect/>
          </a:stretch>
        </p:blipFill>
        <p:spPr>
          <a:xfrm>
            <a:off x="10345936" y="6630987"/>
            <a:ext cx="1012173" cy="227037"/>
          </a:xfrm>
          <a:prstGeom prst="rect">
            <a:avLst/>
          </a:prstGeom>
        </p:spPr>
      </p:pic>
      <p:pic>
        <p:nvPicPr>
          <p:cNvPr id="42" name="Imagem 41" descr="multicreative logo2.png"/>
          <p:cNvPicPr>
            <a:picLocks noChangeAspect="1"/>
          </p:cNvPicPr>
          <p:nvPr/>
        </p:nvPicPr>
        <p:blipFill>
          <a:blip r:embed="rId16" cstate="print"/>
          <a:srcRect t="34375" b="33333"/>
          <a:stretch>
            <a:fillRect/>
          </a:stretch>
        </p:blipFill>
        <p:spPr>
          <a:xfrm>
            <a:off x="11246542" y="6630725"/>
            <a:ext cx="683071" cy="155861"/>
          </a:xfrm>
          <a:prstGeom prst="rect">
            <a:avLst/>
          </a:prstGeom>
        </p:spPr>
      </p:pic>
      <p:sp>
        <p:nvSpPr>
          <p:cNvPr id="44" name="CaixaDeTexto 43"/>
          <p:cNvSpPr txBox="1"/>
          <p:nvPr/>
        </p:nvSpPr>
        <p:spPr>
          <a:xfrm>
            <a:off x="594565" y="285728"/>
            <a:ext cx="3597215"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PLANO DE RECOMENDAÇÕES</a:t>
            </a:r>
            <a:endParaRPr lang="pt-PT" sz="2000" b="1" dirty="0">
              <a:ln>
                <a:noFill/>
              </a:ln>
              <a:solidFill>
                <a:schemeClr val="bg1"/>
              </a:solidFill>
              <a:effectLst>
                <a:outerShdw blurRad="38100" dist="38100" dir="2700000" algn="tl">
                  <a:srgbClr val="000000">
                    <a:alpha val="43137"/>
                  </a:srgbClr>
                </a:outerShdw>
              </a:effectLst>
              <a:latin typeface="Agency FB" pitchFamily="34" charset="0"/>
            </a:endParaRPr>
          </a:p>
        </p:txBody>
      </p:sp>
      <p:pic>
        <p:nvPicPr>
          <p:cNvPr id="46" name="Imagem 45" descr="Imagem1.png"/>
          <p:cNvPicPr>
            <a:picLocks noChangeAspect="1"/>
          </p:cNvPicPr>
          <p:nvPr/>
        </p:nvPicPr>
        <p:blipFill>
          <a:blip r:embed="rId17" cstate="print"/>
          <a:srcRect l="1197" r="610"/>
          <a:stretch>
            <a:fillRect/>
          </a:stretch>
        </p:blipFill>
        <p:spPr>
          <a:xfrm>
            <a:off x="262690" y="4598229"/>
            <a:ext cx="11715832" cy="1974043"/>
          </a:xfrm>
          <a:prstGeom prst="rect">
            <a:avLst/>
          </a:prstGeom>
        </p:spPr>
      </p:pic>
      <p:pic>
        <p:nvPicPr>
          <p:cNvPr id="34" name="Imagem 33" descr="fita-rosa.png"/>
          <p:cNvPicPr>
            <a:picLocks noChangeAspect="1"/>
          </p:cNvPicPr>
          <p:nvPr/>
        </p:nvPicPr>
        <p:blipFill>
          <a:blip r:embed="rId18" cstate="print"/>
          <a:stretch>
            <a:fillRect/>
          </a:stretch>
        </p:blipFill>
        <p:spPr>
          <a:xfrm rot="21392799">
            <a:off x="86560" y="99999"/>
            <a:ext cx="1030879" cy="1298868"/>
          </a:xfrm>
          <a:prstGeom prst="rect">
            <a:avLst/>
          </a:prstGeom>
        </p:spPr>
      </p:pic>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FUNDO 2 SEM BRANCO.png"/>
          <p:cNvPicPr>
            <a:picLocks noChangeAspect="1"/>
          </p:cNvPicPr>
          <p:nvPr/>
        </p:nvPicPr>
        <p:blipFill>
          <a:blip r:embed="rId13" cstate="print"/>
          <a:stretch>
            <a:fillRect/>
          </a:stretch>
        </p:blipFill>
        <p:spPr>
          <a:xfrm>
            <a:off x="0" y="0"/>
            <a:ext cx="12241213" cy="6858000"/>
          </a:xfrm>
          <a:prstGeom prst="rect">
            <a:avLst/>
          </a:prstGeom>
        </p:spPr>
      </p:pic>
      <p:sp>
        <p:nvSpPr>
          <p:cNvPr id="8" name="Rectângulo 7"/>
          <p:cNvSpPr/>
          <p:nvPr/>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Imagem 8" descr="laco.png"/>
          <p:cNvPicPr>
            <a:picLocks noChangeAspect="1"/>
          </p:cNvPicPr>
          <p:nvPr/>
        </p:nvPicPr>
        <p:blipFill>
          <a:blip r:embed="rId14" cstate="print"/>
          <a:srcRect t="23912"/>
          <a:stretch>
            <a:fillRect/>
          </a:stretch>
        </p:blipFill>
        <p:spPr>
          <a:xfrm>
            <a:off x="9906820" y="6584995"/>
            <a:ext cx="522595" cy="374272"/>
          </a:xfrm>
          <a:prstGeom prst="rect">
            <a:avLst/>
          </a:prstGeom>
        </p:spPr>
      </p:pic>
      <p:pic>
        <p:nvPicPr>
          <p:cNvPr id="10" name="Imagem 9" descr="iscte_iul_ibs_ing_gr.png"/>
          <p:cNvPicPr>
            <a:picLocks noChangeAspect="1"/>
          </p:cNvPicPr>
          <p:nvPr/>
        </p:nvPicPr>
        <p:blipFill>
          <a:blip r:embed="rId15" cstate="print"/>
          <a:stretch>
            <a:fillRect/>
          </a:stretch>
        </p:blipFill>
        <p:spPr>
          <a:xfrm>
            <a:off x="10345936" y="6630987"/>
            <a:ext cx="1012173" cy="227037"/>
          </a:xfrm>
          <a:prstGeom prst="rect">
            <a:avLst/>
          </a:prstGeom>
        </p:spPr>
      </p:pic>
      <p:pic>
        <p:nvPicPr>
          <p:cNvPr id="11" name="Imagem 10" descr="multicreative logo2.png"/>
          <p:cNvPicPr>
            <a:picLocks noChangeAspect="1"/>
          </p:cNvPicPr>
          <p:nvPr/>
        </p:nvPicPr>
        <p:blipFill>
          <a:blip r:embed="rId16" cstate="print"/>
          <a:srcRect t="34375" b="33333"/>
          <a:stretch>
            <a:fillRect/>
          </a:stretch>
        </p:blipFill>
        <p:spPr>
          <a:xfrm>
            <a:off x="11246542" y="6630725"/>
            <a:ext cx="683071" cy="155861"/>
          </a:xfrm>
          <a:prstGeom prst="rect">
            <a:avLst/>
          </a:prstGeom>
        </p:spPr>
      </p:pic>
      <p:sp>
        <p:nvSpPr>
          <p:cNvPr id="12" name="Rectângulo 11"/>
          <p:cNvSpPr/>
          <p:nvPr/>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13" name="Imagem 12" descr="fita-rosa.png"/>
          <p:cNvPicPr>
            <a:picLocks noChangeAspect="1"/>
          </p:cNvPicPr>
          <p:nvPr/>
        </p:nvPicPr>
        <p:blipFill>
          <a:blip r:embed="rId17" cstate="print"/>
          <a:stretch>
            <a:fillRect/>
          </a:stretch>
        </p:blipFill>
        <p:spPr>
          <a:xfrm rot="21392799">
            <a:off x="4366117" y="99999"/>
            <a:ext cx="1030879" cy="1298868"/>
          </a:xfrm>
          <a:prstGeom prst="rect">
            <a:avLst/>
          </a:prstGeom>
        </p:spPr>
      </p:pic>
      <p:grpSp>
        <p:nvGrpSpPr>
          <p:cNvPr id="17" name="Grupo 16"/>
          <p:cNvGrpSpPr/>
          <p:nvPr/>
        </p:nvGrpSpPr>
        <p:grpSpPr>
          <a:xfrm>
            <a:off x="262691" y="285728"/>
            <a:ext cx="4000527" cy="6286544"/>
            <a:chOff x="262691" y="285728"/>
            <a:chExt cx="4000527" cy="6286544"/>
          </a:xfrm>
        </p:grpSpPr>
        <p:sp>
          <p:nvSpPr>
            <p:cNvPr id="15" name="Rectângulo 14"/>
            <p:cNvSpPr/>
            <p:nvPr userDrawn="1"/>
          </p:nvSpPr>
          <p:spPr>
            <a:xfrm>
              <a:off x="262691" y="285728"/>
              <a:ext cx="4000527" cy="6286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3074" name="Picture 2"/>
            <p:cNvPicPr>
              <a:picLocks noChangeAspect="1" noChangeArrowheads="1"/>
            </p:cNvPicPr>
            <p:nvPr userDrawn="1"/>
          </p:nvPicPr>
          <p:blipFill>
            <a:blip r:embed="rId18" cstate="print"/>
            <a:srcRect l="31257" t="16875" r="27142" b="1562"/>
            <a:stretch>
              <a:fillRect/>
            </a:stretch>
          </p:blipFill>
          <p:spPr bwMode="auto">
            <a:xfrm>
              <a:off x="415419" y="1000108"/>
              <a:ext cx="3847799" cy="4714908"/>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FUNDO 2 SEM BRANCO.png"/>
          <p:cNvPicPr>
            <a:picLocks noChangeAspect="1"/>
          </p:cNvPicPr>
          <p:nvPr/>
        </p:nvPicPr>
        <p:blipFill>
          <a:blip r:embed="rId14" cstate="print"/>
          <a:stretch>
            <a:fillRect/>
          </a:stretch>
        </p:blipFill>
        <p:spPr>
          <a:xfrm>
            <a:off x="0" y="0"/>
            <a:ext cx="12241213" cy="6858000"/>
          </a:xfrm>
          <a:prstGeom prst="rect">
            <a:avLst/>
          </a:prstGeom>
        </p:spPr>
      </p:pic>
      <p:sp>
        <p:nvSpPr>
          <p:cNvPr id="8" name="Rectângulo 7"/>
          <p:cNvSpPr/>
          <p:nvPr/>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Imagem 8" descr="laco.png"/>
          <p:cNvPicPr>
            <a:picLocks noChangeAspect="1"/>
          </p:cNvPicPr>
          <p:nvPr/>
        </p:nvPicPr>
        <p:blipFill>
          <a:blip r:embed="rId15" cstate="print"/>
          <a:srcRect t="23912"/>
          <a:stretch>
            <a:fillRect/>
          </a:stretch>
        </p:blipFill>
        <p:spPr>
          <a:xfrm>
            <a:off x="9906820" y="6584995"/>
            <a:ext cx="522595" cy="374272"/>
          </a:xfrm>
          <a:prstGeom prst="rect">
            <a:avLst/>
          </a:prstGeom>
        </p:spPr>
      </p:pic>
      <p:pic>
        <p:nvPicPr>
          <p:cNvPr id="10" name="Imagem 9" descr="iscte_iul_ibs_ing_gr.png"/>
          <p:cNvPicPr>
            <a:picLocks noChangeAspect="1"/>
          </p:cNvPicPr>
          <p:nvPr/>
        </p:nvPicPr>
        <p:blipFill>
          <a:blip r:embed="rId16" cstate="print"/>
          <a:stretch>
            <a:fillRect/>
          </a:stretch>
        </p:blipFill>
        <p:spPr>
          <a:xfrm>
            <a:off x="10345936" y="6630987"/>
            <a:ext cx="1012173" cy="227037"/>
          </a:xfrm>
          <a:prstGeom prst="rect">
            <a:avLst/>
          </a:prstGeom>
        </p:spPr>
      </p:pic>
      <p:pic>
        <p:nvPicPr>
          <p:cNvPr id="11" name="Imagem 10" descr="multicreative logo2.png"/>
          <p:cNvPicPr>
            <a:picLocks noChangeAspect="1"/>
          </p:cNvPicPr>
          <p:nvPr/>
        </p:nvPicPr>
        <p:blipFill>
          <a:blip r:embed="rId17" cstate="print"/>
          <a:srcRect t="34375" b="33333"/>
          <a:stretch>
            <a:fillRect/>
          </a:stretch>
        </p:blipFill>
        <p:spPr>
          <a:xfrm>
            <a:off x="11246542" y="6630725"/>
            <a:ext cx="683071" cy="155861"/>
          </a:xfrm>
          <a:prstGeom prst="rect">
            <a:avLst/>
          </a:prstGeom>
        </p:spPr>
      </p:pic>
      <p:sp>
        <p:nvSpPr>
          <p:cNvPr id="12" name="Rectângulo 11"/>
          <p:cNvSpPr/>
          <p:nvPr/>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13" name="Imagem 12" descr="fita-rosa.png"/>
          <p:cNvPicPr>
            <a:picLocks noChangeAspect="1"/>
          </p:cNvPicPr>
          <p:nvPr/>
        </p:nvPicPr>
        <p:blipFill>
          <a:blip r:embed="rId18" cstate="print"/>
          <a:stretch>
            <a:fillRect/>
          </a:stretch>
        </p:blipFill>
        <p:spPr>
          <a:xfrm rot="21392799">
            <a:off x="4366117" y="99999"/>
            <a:ext cx="1030879" cy="1298868"/>
          </a:xfrm>
          <a:prstGeom prst="rect">
            <a:avLst/>
          </a:prstGeom>
        </p:spPr>
      </p:pic>
      <p:sp>
        <p:nvSpPr>
          <p:cNvPr id="14" name="Rectângulo 13"/>
          <p:cNvSpPr/>
          <p:nvPr/>
        </p:nvSpPr>
        <p:spPr>
          <a:xfrm>
            <a:off x="262691" y="285728"/>
            <a:ext cx="4000527" cy="6286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15" name="Imagem 14" descr="CANCRO_MAMA2.jpg"/>
          <p:cNvPicPr>
            <a:picLocks noChangeAspect="1"/>
          </p:cNvPicPr>
          <p:nvPr/>
        </p:nvPicPr>
        <p:blipFill>
          <a:blip r:embed="rId19" cstate="print"/>
          <a:srcRect r="3704"/>
          <a:stretch>
            <a:fillRect/>
          </a:stretch>
        </p:blipFill>
        <p:spPr>
          <a:xfrm>
            <a:off x="322220" y="1357298"/>
            <a:ext cx="3869560" cy="3857652"/>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913" r:id="rId12"/>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fundo pp 1.png"/>
          <p:cNvPicPr>
            <a:picLocks noChangeAspect="1"/>
          </p:cNvPicPr>
          <p:nvPr/>
        </p:nvPicPr>
        <p:blipFill>
          <a:blip r:embed="rId13" cstate="print"/>
          <a:stretch>
            <a:fillRect/>
          </a:stretch>
        </p:blipFill>
        <p:spPr>
          <a:xfrm>
            <a:off x="0" y="0"/>
            <a:ext cx="12241213" cy="6858000"/>
          </a:xfrm>
          <a:prstGeom prst="rect">
            <a:avLst/>
          </a:prstGeom>
        </p:spPr>
      </p:pic>
      <p:pic>
        <p:nvPicPr>
          <p:cNvPr id="16" name="Imagem 15" descr="Wed301414532009group_small.jpg"/>
          <p:cNvPicPr>
            <a:picLocks noChangeAspect="1"/>
          </p:cNvPicPr>
          <p:nvPr/>
        </p:nvPicPr>
        <p:blipFill>
          <a:blip r:embed="rId14" cstate="print"/>
          <a:srcRect t="1087" r="4048"/>
          <a:stretch>
            <a:fillRect/>
          </a:stretch>
        </p:blipFill>
        <p:spPr>
          <a:xfrm>
            <a:off x="262689" y="285728"/>
            <a:ext cx="4000529" cy="6323455"/>
          </a:xfrm>
          <a:prstGeom prst="rect">
            <a:avLst/>
          </a:prstGeom>
        </p:spPr>
      </p:pic>
      <p:sp>
        <p:nvSpPr>
          <p:cNvPr id="11" name="Rectângulo 10"/>
          <p:cNvSpPr/>
          <p:nvPr/>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17" name="Imagem 16" descr="laco.png"/>
          <p:cNvPicPr>
            <a:picLocks noChangeAspect="1"/>
          </p:cNvPicPr>
          <p:nvPr/>
        </p:nvPicPr>
        <p:blipFill>
          <a:blip r:embed="rId15" cstate="print"/>
          <a:srcRect t="23912"/>
          <a:stretch>
            <a:fillRect/>
          </a:stretch>
        </p:blipFill>
        <p:spPr>
          <a:xfrm>
            <a:off x="9906820" y="6584995"/>
            <a:ext cx="522595" cy="374272"/>
          </a:xfrm>
          <a:prstGeom prst="rect">
            <a:avLst/>
          </a:prstGeom>
        </p:spPr>
      </p:pic>
      <p:pic>
        <p:nvPicPr>
          <p:cNvPr id="18" name="Imagem 17" descr="iscte_iul_ibs_ing_gr.png"/>
          <p:cNvPicPr>
            <a:picLocks noChangeAspect="1"/>
          </p:cNvPicPr>
          <p:nvPr/>
        </p:nvPicPr>
        <p:blipFill>
          <a:blip r:embed="rId16" cstate="print"/>
          <a:stretch>
            <a:fillRect/>
          </a:stretch>
        </p:blipFill>
        <p:spPr>
          <a:xfrm>
            <a:off x="10345936" y="6630987"/>
            <a:ext cx="1012173" cy="227037"/>
          </a:xfrm>
          <a:prstGeom prst="rect">
            <a:avLst/>
          </a:prstGeom>
        </p:spPr>
      </p:pic>
      <p:pic>
        <p:nvPicPr>
          <p:cNvPr id="19" name="Imagem 18" descr="multicreative logo2.png"/>
          <p:cNvPicPr>
            <a:picLocks noChangeAspect="1"/>
          </p:cNvPicPr>
          <p:nvPr/>
        </p:nvPicPr>
        <p:blipFill>
          <a:blip r:embed="rId17" cstate="print"/>
          <a:srcRect t="34375" b="33333"/>
          <a:stretch>
            <a:fillRect/>
          </a:stretch>
        </p:blipFill>
        <p:spPr>
          <a:xfrm>
            <a:off x="11246542" y="6630725"/>
            <a:ext cx="683071" cy="155861"/>
          </a:xfrm>
          <a:prstGeom prst="rect">
            <a:avLst/>
          </a:prstGeom>
        </p:spPr>
      </p:pic>
      <p:sp>
        <p:nvSpPr>
          <p:cNvPr id="20" name="Rectângulo 19"/>
          <p:cNvSpPr/>
          <p:nvPr/>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21" name="Imagem 20" descr="fita-rosa.png"/>
          <p:cNvPicPr>
            <a:picLocks noChangeAspect="1"/>
          </p:cNvPicPr>
          <p:nvPr/>
        </p:nvPicPr>
        <p:blipFill>
          <a:blip r:embed="rId18" cstate="print"/>
          <a:stretch>
            <a:fillRect/>
          </a:stretch>
        </p:blipFill>
        <p:spPr>
          <a:xfrm rot="21392799">
            <a:off x="4366117" y="99999"/>
            <a:ext cx="1030879" cy="1298868"/>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m 11" descr="FUNDO 2 SEM BRANCO.png"/>
          <p:cNvPicPr>
            <a:picLocks noChangeAspect="1"/>
          </p:cNvPicPr>
          <p:nvPr/>
        </p:nvPicPr>
        <p:blipFill>
          <a:blip r:embed="rId13" cstate="print"/>
          <a:stretch>
            <a:fillRect/>
          </a:stretch>
        </p:blipFill>
        <p:spPr>
          <a:xfrm>
            <a:off x="0" y="0"/>
            <a:ext cx="12241213" cy="6858000"/>
          </a:xfrm>
          <a:prstGeom prst="rect">
            <a:avLst/>
          </a:prstGeom>
        </p:spPr>
      </p:pic>
      <p:pic>
        <p:nvPicPr>
          <p:cNvPr id="7" name="Imagem 6" descr="ASSOCIAÇÃO LAÇO - Anna Westerlund. Astrid Werdnig. Paula Neves.A_.jpg"/>
          <p:cNvPicPr>
            <a:picLocks noChangeAspect="1"/>
          </p:cNvPicPr>
          <p:nvPr/>
        </p:nvPicPr>
        <p:blipFill>
          <a:blip r:embed="rId14" cstate="print"/>
          <a:srcRect l="10794" t="6217" r="8705" b="5701"/>
          <a:stretch>
            <a:fillRect/>
          </a:stretch>
        </p:blipFill>
        <p:spPr>
          <a:xfrm>
            <a:off x="262690" y="285728"/>
            <a:ext cx="4000528" cy="6241607"/>
          </a:xfrm>
          <a:prstGeom prst="rect">
            <a:avLst/>
          </a:prstGeom>
        </p:spPr>
      </p:pic>
      <p:sp>
        <p:nvSpPr>
          <p:cNvPr id="23" name="Rectângulo 22"/>
          <p:cNvSpPr/>
          <p:nvPr/>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24" name="Imagem 23" descr="laco.png"/>
          <p:cNvPicPr>
            <a:picLocks noChangeAspect="1"/>
          </p:cNvPicPr>
          <p:nvPr/>
        </p:nvPicPr>
        <p:blipFill>
          <a:blip r:embed="rId15" cstate="print"/>
          <a:srcRect t="23912"/>
          <a:stretch>
            <a:fillRect/>
          </a:stretch>
        </p:blipFill>
        <p:spPr>
          <a:xfrm>
            <a:off x="9906820" y="6584995"/>
            <a:ext cx="522595" cy="374272"/>
          </a:xfrm>
          <a:prstGeom prst="rect">
            <a:avLst/>
          </a:prstGeom>
        </p:spPr>
      </p:pic>
      <p:pic>
        <p:nvPicPr>
          <p:cNvPr id="25" name="Imagem 24" descr="iscte_iul_ibs_ing_gr.png"/>
          <p:cNvPicPr>
            <a:picLocks noChangeAspect="1"/>
          </p:cNvPicPr>
          <p:nvPr/>
        </p:nvPicPr>
        <p:blipFill>
          <a:blip r:embed="rId16" cstate="print"/>
          <a:stretch>
            <a:fillRect/>
          </a:stretch>
        </p:blipFill>
        <p:spPr>
          <a:xfrm>
            <a:off x="10345936" y="6630987"/>
            <a:ext cx="1012173" cy="227037"/>
          </a:xfrm>
          <a:prstGeom prst="rect">
            <a:avLst/>
          </a:prstGeom>
        </p:spPr>
      </p:pic>
      <p:pic>
        <p:nvPicPr>
          <p:cNvPr id="26" name="Imagem 25" descr="multicreative logo2.png"/>
          <p:cNvPicPr>
            <a:picLocks noChangeAspect="1"/>
          </p:cNvPicPr>
          <p:nvPr/>
        </p:nvPicPr>
        <p:blipFill>
          <a:blip r:embed="rId17" cstate="print"/>
          <a:srcRect t="34375" b="33333"/>
          <a:stretch>
            <a:fillRect/>
          </a:stretch>
        </p:blipFill>
        <p:spPr>
          <a:xfrm>
            <a:off x="11246542" y="6630725"/>
            <a:ext cx="683071" cy="155861"/>
          </a:xfrm>
          <a:prstGeom prst="rect">
            <a:avLst/>
          </a:prstGeom>
        </p:spPr>
      </p:pic>
      <p:sp>
        <p:nvSpPr>
          <p:cNvPr id="27" name="Rectângulo 26"/>
          <p:cNvSpPr/>
          <p:nvPr/>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28" name="Imagem 27" descr="fita-rosa.png"/>
          <p:cNvPicPr>
            <a:picLocks noChangeAspect="1"/>
          </p:cNvPicPr>
          <p:nvPr/>
        </p:nvPicPr>
        <p:blipFill>
          <a:blip r:embed="rId18" cstate="print"/>
          <a:stretch>
            <a:fillRect/>
          </a:stretch>
        </p:blipFill>
        <p:spPr>
          <a:xfrm rot="21392799">
            <a:off x="4366117" y="99999"/>
            <a:ext cx="1030879" cy="1298868"/>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FUNDO 2 SEM BRANCO.png"/>
          <p:cNvPicPr>
            <a:picLocks noChangeAspect="1"/>
          </p:cNvPicPr>
          <p:nvPr/>
        </p:nvPicPr>
        <p:blipFill>
          <a:blip r:embed="rId13" cstate="print"/>
          <a:stretch>
            <a:fillRect/>
          </a:stretch>
        </p:blipFill>
        <p:spPr>
          <a:xfrm>
            <a:off x="0" y="0"/>
            <a:ext cx="12241213" cy="6858000"/>
          </a:xfrm>
          <a:prstGeom prst="rect">
            <a:avLst/>
          </a:prstGeom>
        </p:spPr>
      </p:pic>
      <p:sp>
        <p:nvSpPr>
          <p:cNvPr id="8" name="Rectângulo 7"/>
          <p:cNvSpPr/>
          <p:nvPr/>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Imagem 8" descr="laco.png"/>
          <p:cNvPicPr>
            <a:picLocks noChangeAspect="1"/>
          </p:cNvPicPr>
          <p:nvPr/>
        </p:nvPicPr>
        <p:blipFill>
          <a:blip r:embed="rId14" cstate="print"/>
          <a:srcRect t="23912"/>
          <a:stretch>
            <a:fillRect/>
          </a:stretch>
        </p:blipFill>
        <p:spPr>
          <a:xfrm>
            <a:off x="9906820" y="6584995"/>
            <a:ext cx="522595" cy="374272"/>
          </a:xfrm>
          <a:prstGeom prst="rect">
            <a:avLst/>
          </a:prstGeom>
        </p:spPr>
      </p:pic>
      <p:pic>
        <p:nvPicPr>
          <p:cNvPr id="10" name="Imagem 9" descr="iscte_iul_ibs_ing_gr.png"/>
          <p:cNvPicPr>
            <a:picLocks noChangeAspect="1"/>
          </p:cNvPicPr>
          <p:nvPr/>
        </p:nvPicPr>
        <p:blipFill>
          <a:blip r:embed="rId15" cstate="print"/>
          <a:stretch>
            <a:fillRect/>
          </a:stretch>
        </p:blipFill>
        <p:spPr>
          <a:xfrm>
            <a:off x="10345936" y="6630987"/>
            <a:ext cx="1012173" cy="227037"/>
          </a:xfrm>
          <a:prstGeom prst="rect">
            <a:avLst/>
          </a:prstGeom>
        </p:spPr>
      </p:pic>
      <p:pic>
        <p:nvPicPr>
          <p:cNvPr id="11" name="Imagem 10" descr="multicreative logo2.png"/>
          <p:cNvPicPr>
            <a:picLocks noChangeAspect="1"/>
          </p:cNvPicPr>
          <p:nvPr/>
        </p:nvPicPr>
        <p:blipFill>
          <a:blip r:embed="rId16" cstate="print"/>
          <a:srcRect t="34375" b="33333"/>
          <a:stretch>
            <a:fillRect/>
          </a:stretch>
        </p:blipFill>
        <p:spPr>
          <a:xfrm>
            <a:off x="11246542" y="6630725"/>
            <a:ext cx="683071" cy="155861"/>
          </a:xfrm>
          <a:prstGeom prst="rect">
            <a:avLst/>
          </a:prstGeom>
        </p:spPr>
      </p:pic>
      <p:sp>
        <p:nvSpPr>
          <p:cNvPr id="12" name="Rectângulo 11"/>
          <p:cNvSpPr/>
          <p:nvPr/>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13" name="Imagem 12" descr="fita-rosa.png"/>
          <p:cNvPicPr>
            <a:picLocks noChangeAspect="1"/>
          </p:cNvPicPr>
          <p:nvPr/>
        </p:nvPicPr>
        <p:blipFill>
          <a:blip r:embed="rId17" cstate="print"/>
          <a:stretch>
            <a:fillRect/>
          </a:stretch>
        </p:blipFill>
        <p:spPr>
          <a:xfrm rot="21392799">
            <a:off x="4366117" y="99999"/>
            <a:ext cx="1030879" cy="1298868"/>
          </a:xfrm>
          <a:prstGeom prst="rect">
            <a:avLst/>
          </a:prstGeom>
        </p:spPr>
      </p:pic>
      <p:pic>
        <p:nvPicPr>
          <p:cNvPr id="2050" name="Picture 2"/>
          <p:cNvPicPr>
            <a:picLocks noChangeAspect="1" noChangeArrowheads="1"/>
          </p:cNvPicPr>
          <p:nvPr/>
        </p:nvPicPr>
        <p:blipFill>
          <a:blip r:embed="rId18" cstate="print"/>
          <a:srcRect l="36562" t="15000" r="33730" b="10000"/>
          <a:stretch>
            <a:fillRect/>
          </a:stretch>
        </p:blipFill>
        <p:spPr bwMode="auto">
          <a:xfrm>
            <a:off x="262690" y="285751"/>
            <a:ext cx="4000528" cy="631210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FUNDO 2 SEM BRANCO.png"/>
          <p:cNvPicPr>
            <a:picLocks noChangeAspect="1"/>
          </p:cNvPicPr>
          <p:nvPr/>
        </p:nvPicPr>
        <p:blipFill>
          <a:blip r:embed="rId13" cstate="print"/>
          <a:stretch>
            <a:fillRect/>
          </a:stretch>
        </p:blipFill>
        <p:spPr>
          <a:xfrm>
            <a:off x="0" y="0"/>
            <a:ext cx="12241213" cy="6858000"/>
          </a:xfrm>
          <a:prstGeom prst="rect">
            <a:avLst/>
          </a:prstGeom>
        </p:spPr>
      </p:pic>
      <p:sp>
        <p:nvSpPr>
          <p:cNvPr id="8" name="Rectângulo 7"/>
          <p:cNvSpPr/>
          <p:nvPr/>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Imagem 8" descr="laco.png"/>
          <p:cNvPicPr>
            <a:picLocks noChangeAspect="1"/>
          </p:cNvPicPr>
          <p:nvPr/>
        </p:nvPicPr>
        <p:blipFill>
          <a:blip r:embed="rId14" cstate="print"/>
          <a:srcRect t="23912"/>
          <a:stretch>
            <a:fillRect/>
          </a:stretch>
        </p:blipFill>
        <p:spPr>
          <a:xfrm>
            <a:off x="9906820" y="6584995"/>
            <a:ext cx="522595" cy="374272"/>
          </a:xfrm>
          <a:prstGeom prst="rect">
            <a:avLst/>
          </a:prstGeom>
        </p:spPr>
      </p:pic>
      <p:pic>
        <p:nvPicPr>
          <p:cNvPr id="10" name="Imagem 9" descr="iscte_iul_ibs_ing_gr.png"/>
          <p:cNvPicPr>
            <a:picLocks noChangeAspect="1"/>
          </p:cNvPicPr>
          <p:nvPr/>
        </p:nvPicPr>
        <p:blipFill>
          <a:blip r:embed="rId15" cstate="print"/>
          <a:stretch>
            <a:fillRect/>
          </a:stretch>
        </p:blipFill>
        <p:spPr>
          <a:xfrm>
            <a:off x="10345936" y="6630987"/>
            <a:ext cx="1012173" cy="227037"/>
          </a:xfrm>
          <a:prstGeom prst="rect">
            <a:avLst/>
          </a:prstGeom>
        </p:spPr>
      </p:pic>
      <p:pic>
        <p:nvPicPr>
          <p:cNvPr id="11" name="Imagem 10" descr="multicreative logo2.png"/>
          <p:cNvPicPr>
            <a:picLocks noChangeAspect="1"/>
          </p:cNvPicPr>
          <p:nvPr/>
        </p:nvPicPr>
        <p:blipFill>
          <a:blip r:embed="rId16" cstate="print"/>
          <a:srcRect t="34375" b="33333"/>
          <a:stretch>
            <a:fillRect/>
          </a:stretch>
        </p:blipFill>
        <p:spPr>
          <a:xfrm>
            <a:off x="11246542" y="6630725"/>
            <a:ext cx="683071" cy="155861"/>
          </a:xfrm>
          <a:prstGeom prst="rect">
            <a:avLst/>
          </a:prstGeom>
        </p:spPr>
      </p:pic>
      <p:sp>
        <p:nvSpPr>
          <p:cNvPr id="12" name="Rectângulo 11"/>
          <p:cNvSpPr/>
          <p:nvPr/>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13" name="Imagem 12" descr="fita-rosa.png"/>
          <p:cNvPicPr>
            <a:picLocks noChangeAspect="1"/>
          </p:cNvPicPr>
          <p:nvPr/>
        </p:nvPicPr>
        <p:blipFill>
          <a:blip r:embed="rId17" cstate="print"/>
          <a:stretch>
            <a:fillRect/>
          </a:stretch>
        </p:blipFill>
        <p:spPr>
          <a:xfrm rot="21392799">
            <a:off x="4366117" y="99999"/>
            <a:ext cx="1030879" cy="1298868"/>
          </a:xfrm>
          <a:prstGeom prst="rect">
            <a:avLst/>
          </a:prstGeom>
        </p:spPr>
      </p:pic>
      <p:pic>
        <p:nvPicPr>
          <p:cNvPr id="14" name="Imagem 13" descr="Thu11549412009Mafalda_small.jpg"/>
          <p:cNvPicPr>
            <a:picLocks noChangeAspect="1"/>
          </p:cNvPicPr>
          <p:nvPr/>
        </p:nvPicPr>
        <p:blipFill>
          <a:blip r:embed="rId18" cstate="print"/>
          <a:srcRect l="19055" r="24161"/>
          <a:stretch>
            <a:fillRect/>
          </a:stretch>
        </p:blipFill>
        <p:spPr>
          <a:xfrm>
            <a:off x="262690" y="285728"/>
            <a:ext cx="4000528" cy="6286544"/>
          </a:xfrm>
          <a:prstGeom prst="rect">
            <a:avLst/>
          </a:prstGeom>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FUNDO 2 SEM BRANCO.png"/>
          <p:cNvPicPr>
            <a:picLocks noChangeAspect="1"/>
          </p:cNvPicPr>
          <p:nvPr/>
        </p:nvPicPr>
        <p:blipFill>
          <a:blip r:embed="rId13" cstate="print"/>
          <a:stretch>
            <a:fillRect/>
          </a:stretch>
        </p:blipFill>
        <p:spPr>
          <a:xfrm>
            <a:off x="0" y="0"/>
            <a:ext cx="12241213" cy="6858000"/>
          </a:xfrm>
          <a:prstGeom prst="rect">
            <a:avLst/>
          </a:prstGeom>
        </p:spPr>
      </p:pic>
      <p:sp>
        <p:nvSpPr>
          <p:cNvPr id="8" name="Rectângulo 7"/>
          <p:cNvSpPr/>
          <p:nvPr/>
        </p:nvSpPr>
        <p:spPr>
          <a:xfrm>
            <a:off x="4691846" y="285728"/>
            <a:ext cx="7286677" cy="628654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Imagem 8" descr="laco.png"/>
          <p:cNvPicPr>
            <a:picLocks noChangeAspect="1"/>
          </p:cNvPicPr>
          <p:nvPr/>
        </p:nvPicPr>
        <p:blipFill>
          <a:blip r:embed="rId14" cstate="print"/>
          <a:srcRect t="23912"/>
          <a:stretch>
            <a:fillRect/>
          </a:stretch>
        </p:blipFill>
        <p:spPr>
          <a:xfrm>
            <a:off x="9906820" y="6584995"/>
            <a:ext cx="522595" cy="374272"/>
          </a:xfrm>
          <a:prstGeom prst="rect">
            <a:avLst/>
          </a:prstGeom>
        </p:spPr>
      </p:pic>
      <p:pic>
        <p:nvPicPr>
          <p:cNvPr id="10" name="Imagem 9" descr="iscte_iul_ibs_ing_gr.png"/>
          <p:cNvPicPr>
            <a:picLocks noChangeAspect="1"/>
          </p:cNvPicPr>
          <p:nvPr/>
        </p:nvPicPr>
        <p:blipFill>
          <a:blip r:embed="rId15" cstate="print"/>
          <a:stretch>
            <a:fillRect/>
          </a:stretch>
        </p:blipFill>
        <p:spPr>
          <a:xfrm>
            <a:off x="10345936" y="6630987"/>
            <a:ext cx="1012173" cy="227037"/>
          </a:xfrm>
          <a:prstGeom prst="rect">
            <a:avLst/>
          </a:prstGeom>
        </p:spPr>
      </p:pic>
      <p:pic>
        <p:nvPicPr>
          <p:cNvPr id="11" name="Imagem 10" descr="multicreative logo2.png"/>
          <p:cNvPicPr>
            <a:picLocks noChangeAspect="1"/>
          </p:cNvPicPr>
          <p:nvPr/>
        </p:nvPicPr>
        <p:blipFill>
          <a:blip r:embed="rId16" cstate="print"/>
          <a:srcRect t="34375" b="33333"/>
          <a:stretch>
            <a:fillRect/>
          </a:stretch>
        </p:blipFill>
        <p:spPr>
          <a:xfrm>
            <a:off x="11246542" y="6630725"/>
            <a:ext cx="683071" cy="155861"/>
          </a:xfrm>
          <a:prstGeom prst="rect">
            <a:avLst/>
          </a:prstGeom>
        </p:spPr>
      </p:pic>
      <p:sp>
        <p:nvSpPr>
          <p:cNvPr id="12" name="Rectângulo 11"/>
          <p:cNvSpPr/>
          <p:nvPr/>
        </p:nvSpPr>
        <p:spPr>
          <a:xfrm>
            <a:off x="4691846" y="285728"/>
            <a:ext cx="7286676" cy="357190"/>
          </a:xfrm>
          <a:prstGeom prst="rect">
            <a:avLst/>
          </a:prstGeom>
          <a:solidFill>
            <a:srgbClr val="D00054">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sz="1400" b="1" dirty="0" smtClean="0">
                <a:effectLst>
                  <a:outerShdw blurRad="38100" dist="38100" dir="2700000" algn="tl">
                    <a:srgbClr val="000000">
                      <a:alpha val="43137"/>
                    </a:srgbClr>
                  </a:outerShdw>
                </a:effectLst>
                <a:latin typeface="Agency FB" pitchFamily="34" charset="0"/>
              </a:rPr>
              <a:t>	</a:t>
            </a:r>
            <a:endParaRPr lang="pt-PT" sz="1400" b="0" dirty="0">
              <a:solidFill>
                <a:schemeClr val="bg1">
                  <a:lumMod val="65000"/>
                </a:schemeClr>
              </a:solidFill>
              <a:effectLst>
                <a:outerShdw blurRad="38100" dist="38100" dir="2700000" algn="tl">
                  <a:srgbClr val="000000">
                    <a:alpha val="43137"/>
                  </a:srgbClr>
                </a:outerShdw>
              </a:effectLst>
              <a:latin typeface="Agency FB" pitchFamily="34" charset="0"/>
            </a:endParaRPr>
          </a:p>
        </p:txBody>
      </p:sp>
      <p:pic>
        <p:nvPicPr>
          <p:cNvPr id="13" name="Imagem 12" descr="fita-rosa.png"/>
          <p:cNvPicPr>
            <a:picLocks noChangeAspect="1"/>
          </p:cNvPicPr>
          <p:nvPr/>
        </p:nvPicPr>
        <p:blipFill>
          <a:blip r:embed="rId17" cstate="print"/>
          <a:stretch>
            <a:fillRect/>
          </a:stretch>
        </p:blipFill>
        <p:spPr>
          <a:xfrm rot="21392799">
            <a:off x="4366117" y="99999"/>
            <a:ext cx="1030879" cy="1298868"/>
          </a:xfrm>
          <a:prstGeom prst="rect">
            <a:avLst/>
          </a:prstGeom>
        </p:spPr>
      </p:pic>
      <p:pic>
        <p:nvPicPr>
          <p:cNvPr id="4098" name="Picture 2"/>
          <p:cNvPicPr>
            <a:picLocks noChangeAspect="1" noChangeArrowheads="1"/>
          </p:cNvPicPr>
          <p:nvPr/>
        </p:nvPicPr>
        <p:blipFill>
          <a:blip r:embed="rId18" cstate="print"/>
          <a:srcRect l="34652" t="18750" r="34773" b="4375"/>
          <a:stretch>
            <a:fillRect/>
          </a:stretch>
        </p:blipFill>
        <p:spPr bwMode="auto">
          <a:xfrm>
            <a:off x="262690" y="285728"/>
            <a:ext cx="4000528" cy="62865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34.jpeg"/></Relationships>
</file>

<file path=ppt/slides/_rels/slide10.xml.rels><?xml version="1.0" encoding="UTF-8" standalone="yes"?>
<Relationships xmlns="http://schemas.openxmlformats.org/package/2006/relationships"><Relationship Id="rId3" Type="http://schemas.openxmlformats.org/officeDocument/2006/relationships/hyperlink" Target="http://comunidade.xl.pt/Maxima/cfs-file.ashx/__key/CommunityServer.Blogs.Components.WeblogFiles/maxima/4744.24031_5F00_342404986670_5F00_342392001670_5F00_4133173_5F00_602269_5F00_n.jpg" TargetMode="External"/><Relationship Id="rId7" Type="http://schemas.openxmlformats.org/officeDocument/2006/relationships/image" Target="../media/image45.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1.png"/><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1.pn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34.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2.jpeg"/><Relationship Id="rId7" Type="http://schemas.openxmlformats.org/officeDocument/2006/relationships/image" Target="../media/image57.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41.png"/><Relationship Id="rId9"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39.jpeg"/><Relationship Id="rId7"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41.png"/><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41.png"/><Relationship Id="rId4" Type="http://schemas.openxmlformats.org/officeDocument/2006/relationships/image" Target="../media/image60.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06886" y="6060064"/>
            <a:ext cx="1547218" cy="369332"/>
          </a:xfrm>
          <a:prstGeom prst="rect">
            <a:avLst/>
          </a:prstGeom>
          <a:noFill/>
        </p:spPr>
        <p:txBody>
          <a:bodyPr wrap="none" rtlCol="0">
            <a:spAutoFit/>
          </a:bodyPr>
          <a:lstStyle/>
          <a:p>
            <a:r>
              <a:rPr lang="pt-PT" dirty="0" smtClean="0">
                <a:latin typeface="Agency FB" pitchFamily="34" charset="0"/>
              </a:rPr>
              <a:t>FONTE </a:t>
            </a:r>
            <a:r>
              <a:rPr lang="pt-PT" i="1" dirty="0" smtClean="0">
                <a:latin typeface="Agency FB" pitchFamily="34" charset="0"/>
              </a:rPr>
              <a:t>www.laco.pt</a:t>
            </a:r>
            <a:endParaRPr lang="pt-PT" i="1" dirty="0">
              <a:latin typeface="Agency FB" pitchFamily="34" charset="0"/>
            </a:endParaRPr>
          </a:p>
        </p:txBody>
      </p:sp>
      <p:sp>
        <p:nvSpPr>
          <p:cNvPr id="3" name="CaixaDeTexto 2"/>
          <p:cNvSpPr txBox="1"/>
          <p:nvPr/>
        </p:nvSpPr>
        <p:spPr>
          <a:xfrm>
            <a:off x="4906160" y="285728"/>
            <a:ext cx="6429420"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OBJECTIVOS ESTRATÉGICOS</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4" name="CaixaDeTexto 3"/>
          <p:cNvSpPr txBox="1"/>
          <p:nvPr/>
        </p:nvSpPr>
        <p:spPr>
          <a:xfrm>
            <a:off x="4906160" y="1214422"/>
            <a:ext cx="6786610" cy="4531882"/>
          </a:xfrm>
          <a:prstGeom prst="rect">
            <a:avLst/>
          </a:prstGeom>
          <a:noFill/>
        </p:spPr>
        <p:txBody>
          <a:bodyPr wrap="square" rtlCol="0">
            <a:spAutoFit/>
          </a:bodyPr>
          <a:lstStyle/>
          <a:p>
            <a:pPr algn="just">
              <a:lnSpc>
                <a:spcPct val="150000"/>
              </a:lnSpc>
              <a:buBlip>
                <a:blip r:embed="rId3"/>
              </a:buBlip>
            </a:pPr>
            <a:r>
              <a:rPr lang="pt-PT" sz="2800" dirty="0" smtClean="0">
                <a:solidFill>
                  <a:schemeClr val="tx1">
                    <a:lumMod val="75000"/>
                    <a:lumOff val="25000"/>
                  </a:schemeClr>
                </a:solidFill>
                <a:latin typeface="Agency FB" pitchFamily="34" charset="0"/>
              </a:rPr>
              <a:t> Informar e divulgar a doença aos diversos </a:t>
            </a:r>
            <a:r>
              <a:rPr lang="pt-PT" sz="2800" i="1" dirty="0" smtClean="0">
                <a:solidFill>
                  <a:schemeClr val="tx1">
                    <a:lumMod val="75000"/>
                    <a:lumOff val="25000"/>
                  </a:schemeClr>
                </a:solidFill>
                <a:latin typeface="Agency FB" pitchFamily="34" charset="0"/>
              </a:rPr>
              <a:t>stakeholders</a:t>
            </a:r>
            <a:r>
              <a:rPr lang="pt-PT" sz="2800" dirty="0" smtClean="0">
                <a:solidFill>
                  <a:schemeClr val="tx1">
                    <a:lumMod val="75000"/>
                    <a:lumOff val="25000"/>
                  </a:schemeClr>
                </a:solidFill>
                <a:latin typeface="Agency FB" pitchFamily="34" charset="0"/>
              </a:rPr>
              <a:t>, de forma a mudar a atitude e o comportamento perante a doença  </a:t>
            </a:r>
          </a:p>
          <a:p>
            <a:pPr algn="just">
              <a:lnSpc>
                <a:spcPct val="150000"/>
              </a:lnSpc>
              <a:buBlip>
                <a:blip r:embed="rId3"/>
              </a:buBlip>
            </a:pPr>
            <a:r>
              <a:rPr lang="pt-PT" sz="2800" dirty="0" smtClean="0">
                <a:solidFill>
                  <a:schemeClr val="tx1">
                    <a:lumMod val="75000"/>
                    <a:lumOff val="25000"/>
                  </a:schemeClr>
                </a:solidFill>
                <a:latin typeface="Agency FB" pitchFamily="34" charset="0"/>
              </a:rPr>
              <a:t> Angariar fundos para apoiar projectos com grande impacto na luta contra o cancro da mama em Portugal</a:t>
            </a:r>
          </a:p>
          <a:p>
            <a:pPr algn="just">
              <a:lnSpc>
                <a:spcPct val="150000"/>
              </a:lnSpc>
              <a:buBlip>
                <a:blip r:embed="rId3"/>
              </a:buBlip>
            </a:pPr>
            <a:r>
              <a:rPr lang="pt-PT" sz="2800" dirty="0" smtClean="0">
                <a:solidFill>
                  <a:schemeClr val="tx1">
                    <a:lumMod val="75000"/>
                    <a:lumOff val="25000"/>
                  </a:schemeClr>
                </a:solidFill>
                <a:latin typeface="Agency FB" pitchFamily="34" charset="0"/>
              </a:rPr>
              <a:t> Acompanhar de perto os projectos apoiados de forma a poder avaliar os resultados.</a:t>
            </a:r>
            <a:endParaRPr lang="pt-PT" sz="2800" dirty="0">
              <a:solidFill>
                <a:schemeClr val="tx1">
                  <a:lumMod val="75000"/>
                  <a:lumOff val="25000"/>
                </a:schemeClr>
              </a:solidFill>
              <a:latin typeface="Agency FB" pitchFamily="34" charset="0"/>
            </a:endParaRPr>
          </a:p>
        </p:txBody>
      </p:sp>
      <p:sp>
        <p:nvSpPr>
          <p:cNvPr id="5" name="Chamada com Linha 2 (Limite e Barra de Destaque) 4"/>
          <p:cNvSpPr/>
          <p:nvPr/>
        </p:nvSpPr>
        <p:spPr>
          <a:xfrm>
            <a:off x="142876" y="6500858"/>
            <a:ext cx="334128" cy="285728"/>
          </a:xfrm>
          <a:prstGeom prst="accentBorderCallout2">
            <a:avLst>
              <a:gd name="adj1" fmla="val 23527"/>
              <a:gd name="adj2" fmla="val -41010"/>
              <a:gd name="adj3" fmla="val 18750"/>
              <a:gd name="adj4" fmla="val -73851"/>
              <a:gd name="adj5" fmla="val 112500"/>
              <a:gd name="adj6" fmla="val -46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effectLst>
                  <a:outerShdw blurRad="38100" dist="38100" dir="2700000" algn="tl">
                    <a:srgbClr val="000000">
                      <a:alpha val="43137"/>
                    </a:srgbClr>
                  </a:outerShdw>
                </a:effectLst>
                <a:latin typeface="Agency FB" pitchFamily="34" charset="0"/>
              </a:rPr>
              <a:t>5</a:t>
            </a:r>
            <a:endParaRPr lang="pt-PT" sz="1400" dirty="0">
              <a:effectLst>
                <a:outerShdw blurRad="38100" dist="38100" dir="2700000" algn="tl">
                  <a:srgbClr val="000000">
                    <a:alpha val="43137"/>
                  </a:srgbClr>
                </a:outerShdw>
              </a:effectLst>
              <a:latin typeface="Agency FB" pitchFamily="34" charset="0"/>
            </a:endParaRPr>
          </a:p>
        </p:txBody>
      </p:sp>
      <p:pic>
        <p:nvPicPr>
          <p:cNvPr id="7" name="Picture 6" descr="c1.jpg"/>
          <p:cNvPicPr>
            <a:picLocks noChangeAspect="1"/>
          </p:cNvPicPr>
          <p:nvPr/>
        </p:nvPicPr>
        <p:blipFill>
          <a:blip r:embed="rId4" cstate="print"/>
          <a:stretch>
            <a:fillRect/>
          </a:stretch>
        </p:blipFill>
        <p:spPr>
          <a:xfrm>
            <a:off x="-1" y="0"/>
            <a:ext cx="12241213" cy="6858000"/>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2" cstate="print"/>
          <a:stretch>
            <a:fillRect/>
          </a:stretch>
        </p:blipFill>
        <p:spPr>
          <a:xfrm>
            <a:off x="-1" y="0"/>
            <a:ext cx="12241213" cy="6858000"/>
          </a:xfrm>
          <a:prstGeom prst="rect">
            <a:avLst/>
          </a:prstGeom>
        </p:spPr>
      </p:pic>
      <p:pic>
        <p:nvPicPr>
          <p:cNvPr id="1026" name="Picture 2" descr="http://comunidade.xl.pt/Maxima/resized-image.ashx/__size/550x350/__key/CommunityServer.Blogs.Components.WeblogFiles/maxima/4744.24031_5F00_342404986670_5F00_342392001670_5F00_4133173_5F00_602269_5F00_n.jpg">
            <a:hlinkClick r:id="rId3"/>
          </p:cNvPr>
          <p:cNvPicPr>
            <a:picLocks noChangeAspect="1" noChangeArrowheads="1"/>
          </p:cNvPicPr>
          <p:nvPr/>
        </p:nvPicPr>
        <p:blipFill>
          <a:blip r:embed="rId4" cstate="print"/>
          <a:srcRect/>
          <a:stretch>
            <a:fillRect/>
          </a:stretch>
        </p:blipFill>
        <p:spPr bwMode="auto">
          <a:xfrm>
            <a:off x="8712894" y="332656"/>
            <a:ext cx="3312368" cy="58326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21" name="Group 12"/>
          <p:cNvGrpSpPr/>
          <p:nvPr/>
        </p:nvGrpSpPr>
        <p:grpSpPr>
          <a:xfrm flipH="1">
            <a:off x="143938" y="188640"/>
            <a:ext cx="8856988" cy="6264696"/>
            <a:chOff x="3452316" y="230850"/>
            <a:chExt cx="8500942" cy="5779279"/>
          </a:xfrm>
        </p:grpSpPr>
        <p:grpSp>
          <p:nvGrpSpPr>
            <p:cNvPr id="22" name="Group 9"/>
            <p:cNvGrpSpPr/>
            <p:nvPr/>
          </p:nvGrpSpPr>
          <p:grpSpPr>
            <a:xfrm>
              <a:off x="3888360" y="230851"/>
              <a:ext cx="8064898" cy="5779278"/>
              <a:chOff x="3816352" y="612366"/>
              <a:chExt cx="8064898" cy="5388786"/>
            </a:xfrm>
          </p:grpSpPr>
          <p:sp>
            <p:nvSpPr>
              <p:cNvPr id="24" name="Rectangle 23"/>
              <p:cNvSpPr/>
              <p:nvPr/>
            </p:nvSpPr>
            <p:spPr>
              <a:xfrm>
                <a:off x="3816352" y="1169826"/>
                <a:ext cx="8064896" cy="4831326"/>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pt-PT" dirty="0"/>
              </a:p>
            </p:txBody>
          </p:sp>
          <p:sp>
            <p:nvSpPr>
              <p:cNvPr id="25" name="Rectangle 24"/>
              <p:cNvSpPr/>
              <p:nvPr/>
            </p:nvSpPr>
            <p:spPr>
              <a:xfrm>
                <a:off x="3816354" y="612366"/>
                <a:ext cx="8064896" cy="495520"/>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pt-PT"/>
              </a:p>
            </p:txBody>
          </p:sp>
        </p:grpSp>
        <p:pic>
          <p:nvPicPr>
            <p:cNvPr id="23" name="Picture 22" descr="c.png"/>
            <p:cNvPicPr>
              <a:picLocks noChangeAspect="1"/>
            </p:cNvPicPr>
            <p:nvPr/>
          </p:nvPicPr>
          <p:blipFill>
            <a:blip r:embed="rId5" cstate="print"/>
            <a:stretch>
              <a:fillRect/>
            </a:stretch>
          </p:blipFill>
          <p:spPr>
            <a:xfrm rot="18791695">
              <a:off x="3547378" y="135788"/>
              <a:ext cx="801822" cy="991945"/>
            </a:xfrm>
            <a:prstGeom prst="rect">
              <a:avLst/>
            </a:prstGeom>
          </p:spPr>
        </p:pic>
      </p:grpSp>
      <p:sp>
        <p:nvSpPr>
          <p:cNvPr id="26" name="CaixaDeTexto 11"/>
          <p:cNvSpPr txBox="1"/>
          <p:nvPr/>
        </p:nvSpPr>
        <p:spPr>
          <a:xfrm>
            <a:off x="215950" y="260648"/>
            <a:ext cx="7776864"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3 – CRITICAL SUCCESS FACTORS</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27" name="CaixaDeTexto 13"/>
          <p:cNvSpPr txBox="1"/>
          <p:nvPr/>
        </p:nvSpPr>
        <p:spPr>
          <a:xfrm>
            <a:off x="3672334" y="2347133"/>
            <a:ext cx="4752528" cy="3170099"/>
          </a:xfrm>
          <a:prstGeom prst="rect">
            <a:avLst/>
          </a:prstGeom>
          <a:noFill/>
          <a:ln w="25400">
            <a:solidFill>
              <a:srgbClr val="ED376F"/>
            </a:solidFill>
            <a:prstDash val="lgDash"/>
          </a:ln>
        </p:spPr>
        <p:txBody>
          <a:bodyPr wrap="square" rtlCol="0">
            <a:spAutoFit/>
          </a:bodyPr>
          <a:lstStyle/>
          <a:p>
            <a:pPr lvl="0">
              <a:buFont typeface="Arial" pitchFamily="34" charset="0"/>
              <a:buChar char="•"/>
            </a:pPr>
            <a:r>
              <a:rPr lang="en-US" sz="4000" dirty="0" smtClean="0">
                <a:latin typeface="Agency FB" pitchFamily="34" charset="0"/>
              </a:rPr>
              <a:t>Quality/Price Relationship;</a:t>
            </a:r>
            <a:endParaRPr lang="pt-PT" sz="4000" dirty="0" smtClean="0">
              <a:latin typeface="Agency FB" pitchFamily="34" charset="0"/>
            </a:endParaRPr>
          </a:p>
          <a:p>
            <a:pPr lvl="0">
              <a:buFont typeface="Arial" pitchFamily="34" charset="0"/>
              <a:buChar char="•"/>
            </a:pPr>
            <a:r>
              <a:rPr lang="en-US" sz="4000" dirty="0" smtClean="0">
                <a:latin typeface="Agency FB" pitchFamily="34" charset="0"/>
              </a:rPr>
              <a:t>Creativity;</a:t>
            </a:r>
            <a:endParaRPr lang="pt-PT" sz="4000" dirty="0" smtClean="0">
              <a:latin typeface="Agency FB" pitchFamily="34" charset="0"/>
            </a:endParaRPr>
          </a:p>
          <a:p>
            <a:pPr lvl="0">
              <a:buFont typeface="Arial" pitchFamily="34" charset="0"/>
              <a:buChar char="•"/>
            </a:pPr>
            <a:r>
              <a:rPr lang="en-US" sz="4000" dirty="0" smtClean="0">
                <a:latin typeface="Agency FB" pitchFamily="34" charset="0"/>
              </a:rPr>
              <a:t>Concept;</a:t>
            </a:r>
            <a:endParaRPr lang="pt-PT" sz="4000" dirty="0" smtClean="0">
              <a:latin typeface="Agency FB" pitchFamily="34" charset="0"/>
            </a:endParaRPr>
          </a:p>
          <a:p>
            <a:pPr lvl="0">
              <a:buFont typeface="Arial" pitchFamily="34" charset="0"/>
              <a:buChar char="•"/>
            </a:pPr>
            <a:r>
              <a:rPr lang="en-US" sz="4000" dirty="0" smtClean="0">
                <a:latin typeface="Agency FB" pitchFamily="34" charset="0"/>
              </a:rPr>
              <a:t>Unique Taste;</a:t>
            </a:r>
            <a:endParaRPr lang="pt-PT" sz="4000" dirty="0" smtClean="0">
              <a:latin typeface="Agency FB" pitchFamily="34" charset="0"/>
            </a:endParaRPr>
          </a:p>
          <a:p>
            <a:pPr lvl="0">
              <a:buFont typeface="Arial" pitchFamily="34" charset="0"/>
              <a:buChar char="•"/>
            </a:pPr>
            <a:r>
              <a:rPr lang="en-US" sz="4000" dirty="0" smtClean="0">
                <a:latin typeface="Agency FB" pitchFamily="34" charset="0"/>
              </a:rPr>
              <a:t>Cake Design.</a:t>
            </a:r>
            <a:endParaRPr lang="pt-PT" sz="4000" dirty="0" smtClean="0">
              <a:latin typeface="Agency FB" pitchFamily="34" charset="0"/>
            </a:endParaRPr>
          </a:p>
        </p:txBody>
      </p:sp>
      <p:sp>
        <p:nvSpPr>
          <p:cNvPr id="28" name="TextBox 27"/>
          <p:cNvSpPr txBox="1"/>
          <p:nvPr/>
        </p:nvSpPr>
        <p:spPr>
          <a:xfrm>
            <a:off x="575990" y="941819"/>
            <a:ext cx="7272808" cy="83099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pt-PT" sz="2400" dirty="0" err="1" smtClean="0">
                <a:latin typeface="Agency FB" pitchFamily="34" charset="0"/>
              </a:rPr>
              <a:t>The</a:t>
            </a:r>
            <a:r>
              <a:rPr lang="pt-PT" sz="2400" dirty="0" smtClean="0">
                <a:latin typeface="Agency FB" pitchFamily="34" charset="0"/>
              </a:rPr>
              <a:t> </a:t>
            </a:r>
            <a:r>
              <a:rPr lang="pt-PT" sz="2400" dirty="0" err="1" smtClean="0">
                <a:latin typeface="Agency FB" pitchFamily="34" charset="0"/>
              </a:rPr>
              <a:t>answer</a:t>
            </a:r>
            <a:r>
              <a:rPr lang="pt-PT" sz="2400" dirty="0" smtClean="0">
                <a:latin typeface="Agency FB" pitchFamily="34" charset="0"/>
              </a:rPr>
              <a:t> to </a:t>
            </a:r>
            <a:r>
              <a:rPr lang="pt-PT" sz="2400" dirty="0" err="1" smtClean="0">
                <a:latin typeface="Agency FB" pitchFamily="34" charset="0"/>
              </a:rPr>
              <a:t>this</a:t>
            </a:r>
            <a:r>
              <a:rPr lang="pt-PT" sz="2400" dirty="0" smtClean="0">
                <a:latin typeface="Agency FB" pitchFamily="34" charset="0"/>
              </a:rPr>
              <a:t> </a:t>
            </a:r>
            <a:r>
              <a:rPr lang="pt-PT" sz="2400" dirty="0" err="1" smtClean="0">
                <a:latin typeface="Agency FB" pitchFamily="34" charset="0"/>
              </a:rPr>
              <a:t>question</a:t>
            </a:r>
            <a:r>
              <a:rPr lang="pt-PT" sz="2400" dirty="0" smtClean="0">
                <a:latin typeface="Agency FB" pitchFamily="34" charset="0"/>
              </a:rPr>
              <a:t> </a:t>
            </a:r>
            <a:r>
              <a:rPr lang="pt-PT" sz="2400" dirty="0" err="1" smtClean="0">
                <a:latin typeface="Agency FB" pitchFamily="34" charset="0"/>
              </a:rPr>
              <a:t>may</a:t>
            </a:r>
            <a:r>
              <a:rPr lang="pt-PT" sz="2400" dirty="0" smtClean="0">
                <a:latin typeface="Agency FB" pitchFamily="34" charset="0"/>
              </a:rPr>
              <a:t> </a:t>
            </a:r>
            <a:r>
              <a:rPr lang="pt-PT" sz="2400" dirty="0" err="1" smtClean="0">
                <a:latin typeface="Agency FB" pitchFamily="34" charset="0"/>
              </a:rPr>
              <a:t>have</a:t>
            </a:r>
            <a:r>
              <a:rPr lang="pt-PT" sz="2400" dirty="0" smtClean="0">
                <a:latin typeface="Agency FB" pitchFamily="34" charset="0"/>
              </a:rPr>
              <a:t> </a:t>
            </a:r>
            <a:r>
              <a:rPr lang="pt-PT" sz="2400" dirty="0" err="1" smtClean="0">
                <a:latin typeface="Agency FB" pitchFamily="34" charset="0"/>
              </a:rPr>
              <a:t>these</a:t>
            </a:r>
            <a:r>
              <a:rPr lang="pt-PT" sz="2400" dirty="0" smtClean="0">
                <a:latin typeface="Agency FB" pitchFamily="34" charset="0"/>
              </a:rPr>
              <a:t> 5 </a:t>
            </a:r>
            <a:r>
              <a:rPr lang="pt-PT" sz="2400" dirty="0" err="1" smtClean="0">
                <a:latin typeface="Agency FB" pitchFamily="34" charset="0"/>
              </a:rPr>
              <a:t>factors</a:t>
            </a:r>
            <a:r>
              <a:rPr lang="pt-PT" sz="2400" dirty="0" smtClean="0">
                <a:latin typeface="Agency FB" pitchFamily="34" charset="0"/>
              </a:rPr>
              <a:t> </a:t>
            </a:r>
            <a:r>
              <a:rPr lang="pt-PT" sz="2400" dirty="0" err="1" smtClean="0">
                <a:latin typeface="Agency FB" pitchFamily="34" charset="0"/>
              </a:rPr>
              <a:t>but</a:t>
            </a:r>
            <a:r>
              <a:rPr lang="pt-PT" sz="2400" dirty="0" smtClean="0">
                <a:latin typeface="Agency FB" pitchFamily="34" charset="0"/>
              </a:rPr>
              <a:t> </a:t>
            </a:r>
            <a:r>
              <a:rPr lang="pt-PT" sz="2400" b="1" dirty="0" err="1" smtClean="0">
                <a:latin typeface="Agency FB" pitchFamily="34" charset="0"/>
              </a:rPr>
              <a:t>people</a:t>
            </a:r>
            <a:r>
              <a:rPr lang="pt-PT" sz="2400" b="1" dirty="0" smtClean="0">
                <a:latin typeface="Agency FB" pitchFamily="34" charset="0"/>
              </a:rPr>
              <a:t> </a:t>
            </a:r>
            <a:r>
              <a:rPr lang="pt-PT" sz="2400" b="1" dirty="0" err="1" smtClean="0">
                <a:latin typeface="Agency FB" pitchFamily="34" charset="0"/>
              </a:rPr>
              <a:t>can</a:t>
            </a:r>
            <a:r>
              <a:rPr lang="pt-PT" sz="2400" b="1" dirty="0" smtClean="0">
                <a:latin typeface="Agency FB" pitchFamily="34" charset="0"/>
              </a:rPr>
              <a:t> </a:t>
            </a:r>
            <a:r>
              <a:rPr lang="pt-PT" sz="2400" b="1" dirty="0" err="1" smtClean="0">
                <a:latin typeface="Agency FB" pitchFamily="34" charset="0"/>
              </a:rPr>
              <a:t>give</a:t>
            </a:r>
            <a:r>
              <a:rPr lang="pt-PT" sz="2400" b="1" dirty="0" smtClean="0">
                <a:latin typeface="Agency FB" pitchFamily="34" charset="0"/>
              </a:rPr>
              <a:t> </a:t>
            </a:r>
            <a:r>
              <a:rPr lang="pt-PT" sz="2400" dirty="0" smtClean="0">
                <a:latin typeface="Agency FB" pitchFamily="34" charset="0"/>
              </a:rPr>
              <a:t>some </a:t>
            </a:r>
            <a:r>
              <a:rPr lang="pt-PT" sz="2400" dirty="0" err="1" smtClean="0">
                <a:latin typeface="Agency FB" pitchFamily="34" charset="0"/>
              </a:rPr>
              <a:t>other</a:t>
            </a:r>
            <a:r>
              <a:rPr lang="pt-PT" sz="2400" dirty="0" smtClean="0">
                <a:latin typeface="Agency FB" pitchFamily="34" charset="0"/>
              </a:rPr>
              <a:t> </a:t>
            </a:r>
            <a:r>
              <a:rPr lang="pt-PT" sz="2400" dirty="0" err="1" smtClean="0">
                <a:latin typeface="Agency FB" pitchFamily="34" charset="0"/>
              </a:rPr>
              <a:t>examples</a:t>
            </a:r>
            <a:r>
              <a:rPr lang="pt-PT" sz="2400" dirty="0" smtClean="0">
                <a:latin typeface="Agency FB" pitchFamily="34" charset="0"/>
              </a:rPr>
              <a:t>, </a:t>
            </a:r>
            <a:r>
              <a:rPr lang="pt-PT" sz="2400" dirty="0" err="1" smtClean="0">
                <a:latin typeface="Agency FB" pitchFamily="34" charset="0"/>
              </a:rPr>
              <a:t>and</a:t>
            </a:r>
            <a:r>
              <a:rPr lang="pt-PT" sz="2400" dirty="0" smtClean="0">
                <a:latin typeface="Agency FB" pitchFamily="34" charset="0"/>
              </a:rPr>
              <a:t> </a:t>
            </a:r>
            <a:r>
              <a:rPr lang="pt-PT" sz="2400" dirty="0" err="1" smtClean="0">
                <a:latin typeface="Agency FB" pitchFamily="34" charset="0"/>
              </a:rPr>
              <a:t>not</a:t>
            </a:r>
            <a:r>
              <a:rPr lang="pt-PT" sz="2400" dirty="0" smtClean="0">
                <a:latin typeface="Agency FB" pitchFamily="34" charset="0"/>
              </a:rPr>
              <a:t> </a:t>
            </a:r>
            <a:r>
              <a:rPr lang="pt-PT" sz="2400" dirty="0" err="1" smtClean="0">
                <a:latin typeface="Agency FB" pitchFamily="34" charset="0"/>
              </a:rPr>
              <a:t>be</a:t>
            </a:r>
            <a:r>
              <a:rPr lang="pt-PT" sz="2400" dirty="0" smtClean="0">
                <a:latin typeface="Agency FB" pitchFamily="34" charset="0"/>
              </a:rPr>
              <a:t> </a:t>
            </a:r>
            <a:r>
              <a:rPr lang="pt-PT" sz="2400" dirty="0" err="1" smtClean="0">
                <a:latin typeface="Agency FB" pitchFamily="34" charset="0"/>
              </a:rPr>
              <a:t>limited</a:t>
            </a:r>
            <a:r>
              <a:rPr lang="pt-PT" sz="2400" dirty="0" smtClean="0">
                <a:latin typeface="Agency FB" pitchFamily="34" charset="0"/>
              </a:rPr>
              <a:t> to </a:t>
            </a:r>
            <a:r>
              <a:rPr lang="pt-PT" sz="2400" dirty="0" err="1" smtClean="0">
                <a:latin typeface="Agency FB" pitchFamily="34" charset="0"/>
              </a:rPr>
              <a:t>this</a:t>
            </a:r>
            <a:r>
              <a:rPr lang="pt-PT" sz="2400" dirty="0" smtClean="0">
                <a:latin typeface="Agency FB" pitchFamily="34" charset="0"/>
              </a:rPr>
              <a:t> </a:t>
            </a:r>
            <a:r>
              <a:rPr lang="pt-PT" sz="2400" dirty="0" err="1" smtClean="0">
                <a:latin typeface="Agency FB" pitchFamily="34" charset="0"/>
              </a:rPr>
              <a:t>five</a:t>
            </a:r>
            <a:endParaRPr lang="pt-PT" sz="2400" dirty="0">
              <a:latin typeface="Agency FB" pitchFamily="34" charset="0"/>
            </a:endParaRPr>
          </a:p>
        </p:txBody>
      </p:sp>
      <p:pic>
        <p:nvPicPr>
          <p:cNvPr id="14" name="Picture 2"/>
          <p:cNvPicPr>
            <a:picLocks noChangeAspect="1" noChangeArrowheads="1"/>
          </p:cNvPicPr>
          <p:nvPr/>
        </p:nvPicPr>
        <p:blipFill>
          <a:blip r:embed="rId6" cstate="print"/>
          <a:srcRect/>
          <a:stretch>
            <a:fillRect/>
          </a:stretch>
        </p:blipFill>
        <p:spPr bwMode="auto">
          <a:xfrm>
            <a:off x="3384302" y="2636912"/>
            <a:ext cx="190500" cy="190500"/>
          </a:xfrm>
          <a:prstGeom prst="rect">
            <a:avLst/>
          </a:prstGeom>
          <a:noFill/>
          <a:ln w="9525">
            <a:noFill/>
            <a:miter lim="800000"/>
            <a:headEnd/>
            <a:tailEnd/>
          </a:ln>
        </p:spPr>
      </p:pic>
      <p:pic>
        <p:nvPicPr>
          <p:cNvPr id="15" name="Picture 2"/>
          <p:cNvPicPr>
            <a:picLocks noChangeAspect="1" noChangeArrowheads="1"/>
          </p:cNvPicPr>
          <p:nvPr/>
        </p:nvPicPr>
        <p:blipFill>
          <a:blip r:embed="rId6" cstate="print"/>
          <a:srcRect/>
          <a:stretch>
            <a:fillRect/>
          </a:stretch>
        </p:blipFill>
        <p:spPr bwMode="auto">
          <a:xfrm>
            <a:off x="3384302" y="3238500"/>
            <a:ext cx="190500" cy="190500"/>
          </a:xfrm>
          <a:prstGeom prst="rect">
            <a:avLst/>
          </a:prstGeom>
          <a:noFill/>
          <a:ln w="9525">
            <a:noFill/>
            <a:miter lim="800000"/>
            <a:headEnd/>
            <a:tailEnd/>
          </a:ln>
        </p:spPr>
      </p:pic>
      <p:pic>
        <p:nvPicPr>
          <p:cNvPr id="16" name="Picture 2"/>
          <p:cNvPicPr>
            <a:picLocks noChangeAspect="1" noChangeArrowheads="1"/>
          </p:cNvPicPr>
          <p:nvPr/>
        </p:nvPicPr>
        <p:blipFill>
          <a:blip r:embed="rId6" cstate="print"/>
          <a:srcRect/>
          <a:stretch>
            <a:fillRect/>
          </a:stretch>
        </p:blipFill>
        <p:spPr bwMode="auto">
          <a:xfrm>
            <a:off x="3384302" y="3789040"/>
            <a:ext cx="190500" cy="190500"/>
          </a:xfrm>
          <a:prstGeom prst="rect">
            <a:avLst/>
          </a:prstGeom>
          <a:noFill/>
          <a:ln w="9525">
            <a:noFill/>
            <a:miter lim="800000"/>
            <a:headEnd/>
            <a:tailEnd/>
          </a:ln>
        </p:spPr>
      </p:pic>
      <p:pic>
        <p:nvPicPr>
          <p:cNvPr id="17" name="Picture 2"/>
          <p:cNvPicPr>
            <a:picLocks noChangeAspect="1" noChangeArrowheads="1"/>
          </p:cNvPicPr>
          <p:nvPr/>
        </p:nvPicPr>
        <p:blipFill>
          <a:blip r:embed="rId6" cstate="print"/>
          <a:srcRect/>
          <a:stretch>
            <a:fillRect/>
          </a:stretch>
        </p:blipFill>
        <p:spPr bwMode="auto">
          <a:xfrm>
            <a:off x="3384302" y="4437112"/>
            <a:ext cx="190500" cy="190500"/>
          </a:xfrm>
          <a:prstGeom prst="rect">
            <a:avLst/>
          </a:prstGeom>
          <a:noFill/>
          <a:ln w="9525">
            <a:noFill/>
            <a:miter lim="800000"/>
            <a:headEnd/>
            <a:tailEnd/>
          </a:ln>
        </p:spPr>
      </p:pic>
      <p:pic>
        <p:nvPicPr>
          <p:cNvPr id="18" name="Picture 2"/>
          <p:cNvPicPr>
            <a:picLocks noChangeAspect="1" noChangeArrowheads="1"/>
          </p:cNvPicPr>
          <p:nvPr/>
        </p:nvPicPr>
        <p:blipFill>
          <a:blip r:embed="rId6" cstate="print"/>
          <a:srcRect/>
          <a:stretch>
            <a:fillRect/>
          </a:stretch>
        </p:blipFill>
        <p:spPr bwMode="auto">
          <a:xfrm>
            <a:off x="3384302" y="5085184"/>
            <a:ext cx="190500" cy="190500"/>
          </a:xfrm>
          <a:prstGeom prst="rect">
            <a:avLst/>
          </a:prstGeom>
          <a:noFill/>
          <a:ln w="9525">
            <a:noFill/>
            <a:miter lim="800000"/>
            <a:headEnd/>
            <a:tailEnd/>
          </a:ln>
        </p:spPr>
      </p:pic>
      <p:sp>
        <p:nvSpPr>
          <p:cNvPr id="19" name="Rectangle 18"/>
          <p:cNvSpPr/>
          <p:nvPr/>
        </p:nvSpPr>
        <p:spPr>
          <a:xfrm>
            <a:off x="143942" y="6488668"/>
            <a:ext cx="6005427" cy="369332"/>
          </a:xfrm>
          <a:prstGeom prst="rect">
            <a:avLst/>
          </a:prstGeom>
        </p:spPr>
        <p:txBody>
          <a:bodyPr wrap="none">
            <a:spAutoFit/>
          </a:bodyPr>
          <a:lstStyle/>
          <a:p>
            <a:r>
              <a:rPr lang="en-US" dirty="0" smtClean="0">
                <a:solidFill>
                  <a:srgbClr val="ED376F"/>
                </a:solidFill>
                <a:latin typeface="Forte" pitchFamily="66" charset="0"/>
              </a:rPr>
              <a:t>“God gave the angels wings, and he gave humans cupcakes.”</a:t>
            </a:r>
            <a:endParaRPr lang="en-US" dirty="0">
              <a:solidFill>
                <a:srgbClr val="ED376F"/>
              </a:solidFill>
              <a:latin typeface="Forte" pitchFamily="66" charset="0"/>
            </a:endParaRPr>
          </a:p>
        </p:txBody>
      </p:sp>
      <p:pic>
        <p:nvPicPr>
          <p:cNvPr id="31746" name="Picture 2" descr="http://i.telegraph.co.uk/telegraph/multimedia/archive/01745/p_cupcakes-half-te_1745301c.jpg"/>
          <p:cNvPicPr>
            <a:picLocks noChangeAspect="1" noChangeArrowheads="1"/>
          </p:cNvPicPr>
          <p:nvPr/>
        </p:nvPicPr>
        <p:blipFill>
          <a:blip r:embed="rId7" cstate="print"/>
          <a:srcRect l="23008" r="19471"/>
          <a:stretch>
            <a:fillRect/>
          </a:stretch>
        </p:blipFill>
        <p:spPr bwMode="auto">
          <a:xfrm>
            <a:off x="1008038" y="2348880"/>
            <a:ext cx="2520280" cy="31752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9" name="Marcador de Posição do Número do Diapositivo 28"/>
          <p:cNvSpPr>
            <a:spLocks noGrp="1"/>
          </p:cNvSpPr>
          <p:nvPr>
            <p:ph type="sldNum" sz="quarter" idx="12"/>
          </p:nvPr>
        </p:nvSpPr>
        <p:spPr/>
        <p:txBody>
          <a:bodyPr/>
          <a:lstStyle/>
          <a:p>
            <a:fld id="{16315B5E-456F-45DF-A5AE-7FBAF663C37F}" type="slidenum">
              <a:rPr lang="pt-PT" b="1" smtClean="0">
                <a:solidFill>
                  <a:srgbClr val="ED376F"/>
                </a:solidFill>
              </a:rPr>
              <a:pPr/>
              <a:t>10</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06886" y="6060064"/>
            <a:ext cx="1547218" cy="369332"/>
          </a:xfrm>
          <a:prstGeom prst="rect">
            <a:avLst/>
          </a:prstGeom>
          <a:noFill/>
        </p:spPr>
        <p:txBody>
          <a:bodyPr wrap="none" rtlCol="0">
            <a:spAutoFit/>
          </a:bodyPr>
          <a:lstStyle/>
          <a:p>
            <a:r>
              <a:rPr lang="pt-PT" dirty="0" smtClean="0">
                <a:latin typeface="Agency FB" pitchFamily="34" charset="0"/>
              </a:rPr>
              <a:t>FONTE </a:t>
            </a:r>
            <a:r>
              <a:rPr lang="pt-PT" i="1" dirty="0" smtClean="0">
                <a:latin typeface="Agency FB" pitchFamily="34" charset="0"/>
              </a:rPr>
              <a:t>www.laco.pt</a:t>
            </a:r>
            <a:endParaRPr lang="pt-PT" i="1" dirty="0">
              <a:latin typeface="Agency FB" pitchFamily="34" charset="0"/>
            </a:endParaRPr>
          </a:p>
        </p:txBody>
      </p:sp>
      <p:sp>
        <p:nvSpPr>
          <p:cNvPr id="3" name="CaixaDeTexto 2"/>
          <p:cNvSpPr txBox="1"/>
          <p:nvPr/>
        </p:nvSpPr>
        <p:spPr>
          <a:xfrm>
            <a:off x="4906160" y="285728"/>
            <a:ext cx="6429420"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OBJECTIVOS ESTRATÉGICOS</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4" name="CaixaDeTexto 3"/>
          <p:cNvSpPr txBox="1"/>
          <p:nvPr/>
        </p:nvSpPr>
        <p:spPr>
          <a:xfrm>
            <a:off x="4906160" y="1214422"/>
            <a:ext cx="6786610" cy="4531882"/>
          </a:xfrm>
          <a:prstGeom prst="rect">
            <a:avLst/>
          </a:prstGeom>
          <a:noFill/>
        </p:spPr>
        <p:txBody>
          <a:bodyPr wrap="square" rtlCol="0">
            <a:spAutoFit/>
          </a:bodyPr>
          <a:lstStyle/>
          <a:p>
            <a:pPr algn="just">
              <a:lnSpc>
                <a:spcPct val="150000"/>
              </a:lnSpc>
              <a:buBlip>
                <a:blip r:embed="rId3"/>
              </a:buBlip>
            </a:pPr>
            <a:r>
              <a:rPr lang="pt-PT" sz="2800" dirty="0" smtClean="0">
                <a:solidFill>
                  <a:schemeClr val="tx1">
                    <a:lumMod val="75000"/>
                    <a:lumOff val="25000"/>
                  </a:schemeClr>
                </a:solidFill>
                <a:latin typeface="Agency FB" pitchFamily="34" charset="0"/>
              </a:rPr>
              <a:t> Informar e divulgar a doença aos diversos </a:t>
            </a:r>
            <a:r>
              <a:rPr lang="pt-PT" sz="2800" i="1" dirty="0" smtClean="0">
                <a:solidFill>
                  <a:schemeClr val="tx1">
                    <a:lumMod val="75000"/>
                    <a:lumOff val="25000"/>
                  </a:schemeClr>
                </a:solidFill>
                <a:latin typeface="Agency FB" pitchFamily="34" charset="0"/>
              </a:rPr>
              <a:t>stakeholders</a:t>
            </a:r>
            <a:r>
              <a:rPr lang="pt-PT" sz="2800" dirty="0" smtClean="0">
                <a:solidFill>
                  <a:schemeClr val="tx1">
                    <a:lumMod val="75000"/>
                    <a:lumOff val="25000"/>
                  </a:schemeClr>
                </a:solidFill>
                <a:latin typeface="Agency FB" pitchFamily="34" charset="0"/>
              </a:rPr>
              <a:t>, de forma a mudar a atitude e o comportamento perante a doença  </a:t>
            </a:r>
          </a:p>
          <a:p>
            <a:pPr algn="just">
              <a:lnSpc>
                <a:spcPct val="150000"/>
              </a:lnSpc>
              <a:buBlip>
                <a:blip r:embed="rId3"/>
              </a:buBlip>
            </a:pPr>
            <a:r>
              <a:rPr lang="pt-PT" sz="2800" dirty="0" smtClean="0">
                <a:solidFill>
                  <a:schemeClr val="tx1">
                    <a:lumMod val="75000"/>
                    <a:lumOff val="25000"/>
                  </a:schemeClr>
                </a:solidFill>
                <a:latin typeface="Agency FB" pitchFamily="34" charset="0"/>
              </a:rPr>
              <a:t> Angariar fundos para apoiar projectos com grande impacto na luta contra o cancro da mama em Portugal</a:t>
            </a:r>
          </a:p>
          <a:p>
            <a:pPr algn="just">
              <a:lnSpc>
                <a:spcPct val="150000"/>
              </a:lnSpc>
              <a:buBlip>
                <a:blip r:embed="rId3"/>
              </a:buBlip>
            </a:pPr>
            <a:r>
              <a:rPr lang="pt-PT" sz="2800" dirty="0" smtClean="0">
                <a:solidFill>
                  <a:schemeClr val="tx1">
                    <a:lumMod val="75000"/>
                    <a:lumOff val="25000"/>
                  </a:schemeClr>
                </a:solidFill>
                <a:latin typeface="Agency FB" pitchFamily="34" charset="0"/>
              </a:rPr>
              <a:t> Acompanhar de perto os projectos apoiados de forma a poder avaliar os resultados.</a:t>
            </a:r>
            <a:endParaRPr lang="pt-PT" sz="2800" dirty="0">
              <a:solidFill>
                <a:schemeClr val="tx1">
                  <a:lumMod val="75000"/>
                  <a:lumOff val="25000"/>
                </a:schemeClr>
              </a:solidFill>
              <a:latin typeface="Agency FB" pitchFamily="34" charset="0"/>
            </a:endParaRPr>
          </a:p>
        </p:txBody>
      </p:sp>
      <p:sp>
        <p:nvSpPr>
          <p:cNvPr id="5" name="Chamada com Linha 2 (Limite e Barra de Destaque) 4"/>
          <p:cNvSpPr/>
          <p:nvPr/>
        </p:nvSpPr>
        <p:spPr>
          <a:xfrm>
            <a:off x="142876" y="6500858"/>
            <a:ext cx="334128" cy="285728"/>
          </a:xfrm>
          <a:prstGeom prst="accentBorderCallout2">
            <a:avLst>
              <a:gd name="adj1" fmla="val 23527"/>
              <a:gd name="adj2" fmla="val -41010"/>
              <a:gd name="adj3" fmla="val 18750"/>
              <a:gd name="adj4" fmla="val -73851"/>
              <a:gd name="adj5" fmla="val 112500"/>
              <a:gd name="adj6" fmla="val -46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effectLst>
                  <a:outerShdw blurRad="38100" dist="38100" dir="2700000" algn="tl">
                    <a:srgbClr val="000000">
                      <a:alpha val="43137"/>
                    </a:srgbClr>
                  </a:outerShdw>
                </a:effectLst>
                <a:latin typeface="Agency FB" pitchFamily="34" charset="0"/>
              </a:rPr>
              <a:t>5</a:t>
            </a:r>
            <a:endParaRPr lang="pt-PT" sz="1400" dirty="0">
              <a:effectLst>
                <a:outerShdw blurRad="38100" dist="38100" dir="2700000" algn="tl">
                  <a:srgbClr val="000000">
                    <a:alpha val="43137"/>
                  </a:srgbClr>
                </a:outerShdw>
              </a:effectLst>
              <a:latin typeface="Agency FB" pitchFamily="34" charset="0"/>
            </a:endParaRPr>
          </a:p>
        </p:txBody>
      </p:sp>
      <p:pic>
        <p:nvPicPr>
          <p:cNvPr id="7" name="Picture 6" descr="c1.jpg"/>
          <p:cNvPicPr>
            <a:picLocks noChangeAspect="1"/>
          </p:cNvPicPr>
          <p:nvPr/>
        </p:nvPicPr>
        <p:blipFill>
          <a:blip r:embed="rId4" cstate="print"/>
          <a:stretch>
            <a:fillRect/>
          </a:stretch>
        </p:blipFill>
        <p:spPr>
          <a:xfrm>
            <a:off x="0" y="0"/>
            <a:ext cx="12241213" cy="6858000"/>
          </a:xfrm>
          <a:prstGeom prst="rect">
            <a:avLst/>
          </a:prstGeom>
        </p:spPr>
      </p:pic>
      <p:sp>
        <p:nvSpPr>
          <p:cNvPr id="9" name="Rectângulo 8"/>
          <p:cNvSpPr/>
          <p:nvPr/>
        </p:nvSpPr>
        <p:spPr>
          <a:xfrm>
            <a:off x="1152054" y="1340768"/>
            <a:ext cx="9721080" cy="3960440"/>
          </a:xfrm>
          <a:prstGeom prst="rect">
            <a:avLst/>
          </a:prstGeom>
          <a:solidFill>
            <a:srgbClr val="F4789E"/>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gency FB" pitchFamily="34" charset="0"/>
              </a:rPr>
              <a:t>QUESTION 4</a:t>
            </a:r>
            <a:endParaRPr lang="pt-PT" sz="4400" dirty="0" smtClean="0"/>
          </a:p>
          <a:p>
            <a:pPr lvl="0" algn="ctr"/>
            <a:r>
              <a:rPr lang="en-US" sz="4400" dirty="0" smtClean="0">
                <a:latin typeface="Agency FB" pitchFamily="34" charset="0"/>
              </a:rPr>
              <a:t>Describe the current Segmentation, Targeting and Positioning chosen by </a:t>
            </a:r>
            <a:r>
              <a:rPr lang="en-US" sz="4400" i="1" dirty="0" smtClean="0">
                <a:latin typeface="Agency FB" pitchFamily="34" charset="0"/>
              </a:rPr>
              <a:t>Merry Cupcakes</a:t>
            </a:r>
            <a:r>
              <a:rPr lang="en-US" sz="4400" dirty="0" smtClean="0">
                <a:latin typeface="Agency FB" pitchFamily="34" charset="0"/>
              </a:rPr>
              <a:t>. </a:t>
            </a:r>
          </a:p>
          <a:p>
            <a:pPr lvl="0" algn="ctr"/>
            <a:r>
              <a:rPr lang="en-US" sz="4400" dirty="0" smtClean="0">
                <a:latin typeface="Agency FB" pitchFamily="34" charset="0"/>
              </a:rPr>
              <a:t>(2 Values) </a:t>
            </a:r>
            <a:endParaRPr lang="pt-PT" sz="4400" dirty="0">
              <a:latin typeface="Agency FB" pitchFamily="34" charset="0"/>
            </a:endParaRP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3" cstate="print"/>
          <a:stretch>
            <a:fillRect/>
          </a:stretch>
        </p:blipFill>
        <p:spPr>
          <a:xfrm>
            <a:off x="0" y="0"/>
            <a:ext cx="12241213" cy="6858000"/>
          </a:xfrm>
          <a:prstGeom prst="rect">
            <a:avLst/>
          </a:prstGeom>
        </p:spPr>
      </p:pic>
      <p:pic>
        <p:nvPicPr>
          <p:cNvPr id="7170" name="Picture 2" descr="http://www.cupcakesonline.com/blog/wp-content/uploads/2008/09/cupcakekids.jpg"/>
          <p:cNvPicPr>
            <a:picLocks noChangeAspect="1" noChangeArrowheads="1"/>
          </p:cNvPicPr>
          <p:nvPr/>
        </p:nvPicPr>
        <p:blipFill>
          <a:blip r:embed="rId4" cstate="print"/>
          <a:srcRect l="58486"/>
          <a:stretch>
            <a:fillRect/>
          </a:stretch>
        </p:blipFill>
        <p:spPr bwMode="auto">
          <a:xfrm>
            <a:off x="215950" y="332656"/>
            <a:ext cx="3480098" cy="58326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13" name="Group 12"/>
          <p:cNvGrpSpPr/>
          <p:nvPr/>
        </p:nvGrpSpPr>
        <p:grpSpPr>
          <a:xfrm>
            <a:off x="3362208" y="165768"/>
            <a:ext cx="8735061" cy="6071543"/>
            <a:chOff x="3418602" y="510088"/>
            <a:chExt cx="8534652" cy="5367184"/>
          </a:xfrm>
        </p:grpSpPr>
        <p:grpSp>
          <p:nvGrpSpPr>
            <p:cNvPr id="10" name="Group 9"/>
            <p:cNvGrpSpPr/>
            <p:nvPr/>
          </p:nvGrpSpPr>
          <p:grpSpPr>
            <a:xfrm>
              <a:off x="3888358" y="548680"/>
              <a:ext cx="8064896" cy="5328592"/>
              <a:chOff x="3816350" y="908720"/>
              <a:chExt cx="8064896" cy="4968552"/>
            </a:xfrm>
          </p:grpSpPr>
          <p:sp>
            <p:nvSpPr>
              <p:cNvPr id="8" name="Rectangle 7"/>
              <p:cNvSpPr/>
              <p:nvPr/>
            </p:nvSpPr>
            <p:spPr>
              <a:xfrm>
                <a:off x="3816350" y="908720"/>
                <a:ext cx="8064896" cy="4968552"/>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PT"/>
              </a:p>
            </p:txBody>
          </p:sp>
          <p:sp>
            <p:nvSpPr>
              <p:cNvPr id="9" name="Rectangle 8"/>
              <p:cNvSpPr/>
              <p:nvPr/>
            </p:nvSpPr>
            <p:spPr>
              <a:xfrm>
                <a:off x="3816350" y="908720"/>
                <a:ext cx="8064896" cy="42061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PT"/>
              </a:p>
            </p:txBody>
          </p:sp>
        </p:grpSp>
        <p:pic>
          <p:nvPicPr>
            <p:cNvPr id="11" name="Picture 10" descr="c.png"/>
            <p:cNvPicPr>
              <a:picLocks noChangeAspect="1"/>
            </p:cNvPicPr>
            <p:nvPr/>
          </p:nvPicPr>
          <p:blipFill>
            <a:blip r:embed="rId5" cstate="print"/>
            <a:stretch>
              <a:fillRect/>
            </a:stretch>
          </p:blipFill>
          <p:spPr>
            <a:xfrm rot="18653643">
              <a:off x="3490427" y="438263"/>
              <a:ext cx="605826" cy="749476"/>
            </a:xfrm>
            <a:prstGeom prst="rect">
              <a:avLst/>
            </a:prstGeom>
          </p:spPr>
        </p:pic>
      </p:grpSp>
      <p:sp>
        <p:nvSpPr>
          <p:cNvPr id="14" name="CaixaDeTexto 11"/>
          <p:cNvSpPr txBox="1"/>
          <p:nvPr/>
        </p:nvSpPr>
        <p:spPr>
          <a:xfrm>
            <a:off x="4248398" y="231031"/>
            <a:ext cx="7776864"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4 – SEGMENTATION, TARGETING AND POSITIONING</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25" name="CaixaDeTexto 13"/>
          <p:cNvSpPr txBox="1"/>
          <p:nvPr/>
        </p:nvSpPr>
        <p:spPr>
          <a:xfrm>
            <a:off x="4032374" y="836712"/>
            <a:ext cx="3816424" cy="461665"/>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smtClean="0">
                <a:latin typeface="Agency FB" pitchFamily="34" charset="0"/>
              </a:rPr>
              <a:t>Segmentation Criteria</a:t>
            </a:r>
            <a:endParaRPr lang="en-US" sz="2400">
              <a:latin typeface="Agency FB" pitchFamily="34" charset="0"/>
            </a:endParaRPr>
          </a:p>
        </p:txBody>
      </p:sp>
      <p:sp>
        <p:nvSpPr>
          <p:cNvPr id="26" name="CaixaDeTexto 14"/>
          <p:cNvSpPr txBox="1"/>
          <p:nvPr/>
        </p:nvSpPr>
        <p:spPr>
          <a:xfrm>
            <a:off x="4104382" y="1412776"/>
            <a:ext cx="3600400" cy="3416320"/>
          </a:xfrm>
          <a:prstGeom prst="rect">
            <a:avLst/>
          </a:prstGeom>
          <a:noFill/>
        </p:spPr>
        <p:txBody>
          <a:bodyPr wrap="square" rtlCol="0">
            <a:spAutoFit/>
          </a:bodyPr>
          <a:lstStyle/>
          <a:p>
            <a:pPr>
              <a:lnSpc>
                <a:spcPct val="150000"/>
              </a:lnSpc>
              <a:buFont typeface="Arial" pitchFamily="34" charset="0"/>
              <a:buChar char="•"/>
            </a:pPr>
            <a:r>
              <a:rPr lang="en-US" sz="2400" b="1" dirty="0" smtClean="0">
                <a:latin typeface="Agency FB" pitchFamily="34" charset="0"/>
              </a:rPr>
              <a:t> </a:t>
            </a:r>
            <a:r>
              <a:rPr lang="en-US" sz="2400" b="1" dirty="0" smtClean="0">
                <a:solidFill>
                  <a:schemeClr val="accent2"/>
                </a:solidFill>
                <a:latin typeface="Agency FB" pitchFamily="34" charset="0"/>
              </a:rPr>
              <a:t>Demographic</a:t>
            </a:r>
            <a:r>
              <a:rPr lang="en-US" sz="2400" dirty="0" smtClean="0">
                <a:latin typeface="Agency FB" pitchFamily="34" charset="0"/>
              </a:rPr>
              <a:t>: age and gender;</a:t>
            </a:r>
          </a:p>
          <a:p>
            <a:pPr>
              <a:lnSpc>
                <a:spcPct val="150000"/>
              </a:lnSpc>
              <a:buFont typeface="Arial" pitchFamily="34" charset="0"/>
              <a:buChar char="•"/>
            </a:pPr>
            <a:r>
              <a:rPr lang="en-US" sz="2400" b="1" dirty="0" smtClean="0">
                <a:latin typeface="Agency FB" pitchFamily="34" charset="0"/>
              </a:rPr>
              <a:t> </a:t>
            </a:r>
            <a:r>
              <a:rPr lang="en-US" sz="2400" b="1" dirty="0" smtClean="0">
                <a:solidFill>
                  <a:schemeClr val="accent2"/>
                </a:solidFill>
                <a:latin typeface="Agency FB" pitchFamily="34" charset="0"/>
              </a:rPr>
              <a:t>Geographic: </a:t>
            </a:r>
            <a:r>
              <a:rPr lang="en-US" sz="2400" dirty="0" smtClean="0">
                <a:latin typeface="Agency FB" pitchFamily="34" charset="0"/>
              </a:rPr>
              <a:t>employment or housing places;</a:t>
            </a:r>
          </a:p>
          <a:p>
            <a:pPr>
              <a:lnSpc>
                <a:spcPct val="150000"/>
              </a:lnSpc>
              <a:buFont typeface="Arial" pitchFamily="34" charset="0"/>
              <a:buChar char="•"/>
            </a:pPr>
            <a:r>
              <a:rPr lang="en-US" sz="2400" dirty="0" smtClean="0">
                <a:latin typeface="Agency FB" pitchFamily="34" charset="0"/>
              </a:rPr>
              <a:t> </a:t>
            </a:r>
            <a:r>
              <a:rPr lang="en-US" sz="2400" b="1" dirty="0" smtClean="0">
                <a:solidFill>
                  <a:schemeClr val="accent2"/>
                </a:solidFill>
                <a:latin typeface="Agency FB" pitchFamily="34" charset="0"/>
              </a:rPr>
              <a:t>Social Economic: </a:t>
            </a:r>
            <a:r>
              <a:rPr lang="en-US" sz="2400" dirty="0" smtClean="0">
                <a:latin typeface="Agency FB" pitchFamily="34" charset="0"/>
              </a:rPr>
              <a:t>social class</a:t>
            </a:r>
            <a:endParaRPr lang="en-US" sz="2400" b="1" dirty="0" smtClean="0">
              <a:latin typeface="Agency FB" pitchFamily="34" charset="0"/>
            </a:endParaRPr>
          </a:p>
          <a:p>
            <a:pPr>
              <a:lnSpc>
                <a:spcPct val="150000"/>
              </a:lnSpc>
              <a:buFont typeface="Arial" pitchFamily="34" charset="0"/>
              <a:buChar char="•"/>
            </a:pPr>
            <a:r>
              <a:rPr lang="en-US" sz="2400" dirty="0" smtClean="0">
                <a:latin typeface="Agency FB" pitchFamily="34" charset="0"/>
              </a:rPr>
              <a:t> </a:t>
            </a:r>
            <a:r>
              <a:rPr lang="en-US" sz="2400" b="1" dirty="0" smtClean="0">
                <a:solidFill>
                  <a:schemeClr val="accent2"/>
                </a:solidFill>
                <a:latin typeface="Agency FB" pitchFamily="34" charset="0"/>
              </a:rPr>
              <a:t>Behavioral: </a:t>
            </a:r>
            <a:r>
              <a:rPr lang="en-US" sz="2400" dirty="0" smtClean="0">
                <a:latin typeface="Agency FB" pitchFamily="34" charset="0"/>
              </a:rPr>
              <a:t>personality, attitude</a:t>
            </a:r>
          </a:p>
          <a:p>
            <a:pPr>
              <a:lnSpc>
                <a:spcPct val="150000"/>
              </a:lnSpc>
            </a:pPr>
            <a:endParaRPr lang="en-US" sz="2400" b="1" dirty="0">
              <a:solidFill>
                <a:schemeClr val="accent2"/>
              </a:solidFill>
              <a:latin typeface="Agency FB" pitchFamily="34" charset="0"/>
            </a:endParaRPr>
          </a:p>
        </p:txBody>
      </p:sp>
      <p:sp>
        <p:nvSpPr>
          <p:cNvPr id="27" name="Rectângulo 15"/>
          <p:cNvSpPr/>
          <p:nvPr/>
        </p:nvSpPr>
        <p:spPr>
          <a:xfrm>
            <a:off x="8208838" y="1690930"/>
            <a:ext cx="3672408" cy="3970318"/>
          </a:xfrm>
          <a:prstGeom prst="rect">
            <a:avLst/>
          </a:prstGeom>
        </p:spPr>
        <p:txBody>
          <a:bodyPr wrap="square">
            <a:spAutoFit/>
          </a:bodyPr>
          <a:lstStyle/>
          <a:p>
            <a:pPr>
              <a:lnSpc>
                <a:spcPct val="150000"/>
              </a:lnSpc>
              <a:buFont typeface="Arial" pitchFamily="34" charset="0"/>
              <a:buChar char="•"/>
            </a:pPr>
            <a:r>
              <a:rPr lang="en-US" sz="2400" smtClean="0">
                <a:latin typeface="Agency FB" pitchFamily="34" charset="0"/>
              </a:rPr>
              <a:t> </a:t>
            </a:r>
            <a:r>
              <a:rPr lang="en-US" sz="2400" b="1" smtClean="0">
                <a:solidFill>
                  <a:schemeClr val="accent2"/>
                </a:solidFill>
                <a:latin typeface="Agency FB" pitchFamily="34" charset="0"/>
              </a:rPr>
              <a:t>Age: </a:t>
            </a:r>
            <a:r>
              <a:rPr lang="en-US" sz="2400" smtClean="0">
                <a:latin typeface="Agency FB" pitchFamily="34" charset="0"/>
              </a:rPr>
              <a:t>[3-10]; [11-17]; [18-45]</a:t>
            </a:r>
          </a:p>
          <a:p>
            <a:pPr>
              <a:lnSpc>
                <a:spcPct val="150000"/>
              </a:lnSpc>
              <a:buFont typeface="Arial" pitchFamily="34" charset="0"/>
              <a:buChar char="•"/>
            </a:pPr>
            <a:r>
              <a:rPr lang="en-US" sz="2400" smtClean="0">
                <a:latin typeface="Agency FB" pitchFamily="34" charset="0"/>
              </a:rPr>
              <a:t> </a:t>
            </a:r>
            <a:r>
              <a:rPr lang="en-US" sz="2400" b="1" smtClean="0">
                <a:solidFill>
                  <a:schemeClr val="accent2"/>
                </a:solidFill>
                <a:latin typeface="Agency FB" pitchFamily="34" charset="0"/>
              </a:rPr>
              <a:t>Gender</a:t>
            </a:r>
            <a:r>
              <a:rPr lang="en-US" sz="2400" smtClean="0">
                <a:latin typeface="Agency FB" pitchFamily="34" charset="0"/>
              </a:rPr>
              <a:t>: Females</a:t>
            </a:r>
          </a:p>
          <a:p>
            <a:pPr>
              <a:lnSpc>
                <a:spcPct val="150000"/>
              </a:lnSpc>
              <a:buFont typeface="Arial" pitchFamily="34" charset="0"/>
              <a:buChar char="•"/>
            </a:pPr>
            <a:r>
              <a:rPr lang="en-US" sz="2400" smtClean="0">
                <a:latin typeface="Agency FB" pitchFamily="34" charset="0"/>
              </a:rPr>
              <a:t> </a:t>
            </a:r>
            <a:r>
              <a:rPr lang="en-US" sz="2400" b="1" smtClean="0">
                <a:solidFill>
                  <a:schemeClr val="accent2"/>
                </a:solidFill>
                <a:latin typeface="Agency FB" pitchFamily="34" charset="0"/>
              </a:rPr>
              <a:t>Geographic: </a:t>
            </a:r>
            <a:r>
              <a:rPr lang="en-US" sz="2400" smtClean="0">
                <a:latin typeface="Agency FB" pitchFamily="34" charset="0"/>
              </a:rPr>
              <a:t>Lisbon and Oporto City</a:t>
            </a:r>
          </a:p>
          <a:p>
            <a:pPr>
              <a:lnSpc>
                <a:spcPct val="150000"/>
              </a:lnSpc>
              <a:buFont typeface="Arial" pitchFamily="34" charset="0"/>
              <a:buChar char="•"/>
            </a:pPr>
            <a:r>
              <a:rPr lang="en-US" sz="2400" b="1" smtClean="0">
                <a:latin typeface="Agency FB" pitchFamily="34" charset="0"/>
              </a:rPr>
              <a:t> </a:t>
            </a:r>
            <a:r>
              <a:rPr lang="en-US" sz="2400" b="1" smtClean="0">
                <a:solidFill>
                  <a:schemeClr val="accent2"/>
                </a:solidFill>
                <a:latin typeface="Agency FB" pitchFamily="34" charset="0"/>
              </a:rPr>
              <a:t>Social Economic: </a:t>
            </a:r>
            <a:r>
              <a:rPr lang="en-US" sz="2400" smtClean="0">
                <a:latin typeface="Agency FB" pitchFamily="34" charset="0"/>
              </a:rPr>
              <a:t>Class A/B and C1</a:t>
            </a:r>
          </a:p>
          <a:p>
            <a:pPr>
              <a:lnSpc>
                <a:spcPct val="150000"/>
              </a:lnSpc>
            </a:pPr>
            <a:endParaRPr lang="en-US" sz="2400" smtClean="0">
              <a:latin typeface="Agency FB" pitchFamily="34" charset="0"/>
            </a:endParaRPr>
          </a:p>
        </p:txBody>
      </p:sp>
      <p:sp>
        <p:nvSpPr>
          <p:cNvPr id="28" name="CaixaDeTexto 13"/>
          <p:cNvSpPr txBox="1"/>
          <p:nvPr/>
        </p:nvSpPr>
        <p:spPr>
          <a:xfrm>
            <a:off x="8136830" y="836712"/>
            <a:ext cx="3816424" cy="461665"/>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dirty="0" smtClean="0">
                <a:latin typeface="Agency FB" pitchFamily="34" charset="0"/>
              </a:rPr>
              <a:t>Targeting Criteria</a:t>
            </a:r>
            <a:endParaRPr lang="en-US" sz="2400" dirty="0">
              <a:latin typeface="Agency FB" pitchFamily="34" charset="0"/>
            </a:endParaRPr>
          </a:p>
        </p:txBody>
      </p:sp>
      <p:sp>
        <p:nvSpPr>
          <p:cNvPr id="16" name="Rectangle 15"/>
          <p:cNvSpPr/>
          <p:nvPr/>
        </p:nvSpPr>
        <p:spPr>
          <a:xfrm>
            <a:off x="71935" y="6309320"/>
            <a:ext cx="3744416" cy="584775"/>
          </a:xfrm>
          <a:prstGeom prst="rect">
            <a:avLst/>
          </a:prstGeom>
        </p:spPr>
        <p:txBody>
          <a:bodyPr wrap="square">
            <a:spAutoFit/>
          </a:bodyPr>
          <a:lstStyle/>
          <a:p>
            <a:pPr algn="ctr"/>
            <a:r>
              <a:rPr lang="en-US" sz="1600" dirty="0" smtClean="0">
                <a:solidFill>
                  <a:srgbClr val="ED376F"/>
                </a:solidFill>
                <a:latin typeface="Forte" pitchFamily="66" charset="0"/>
              </a:rPr>
              <a:t>“Cupcakes are happiness condensed in one second.”</a:t>
            </a:r>
            <a:endParaRPr lang="en-US" sz="1600" dirty="0">
              <a:solidFill>
                <a:srgbClr val="ED376F"/>
              </a:solidFill>
              <a:latin typeface="Forte" pitchFamily="66" charset="0"/>
            </a:endParaRPr>
          </a:p>
        </p:txBody>
      </p:sp>
      <p:sp>
        <p:nvSpPr>
          <p:cNvPr id="17" name="Marcador de Posição do Número do Diapositivo 16"/>
          <p:cNvSpPr>
            <a:spLocks noGrp="1"/>
          </p:cNvSpPr>
          <p:nvPr>
            <p:ph type="sldNum" sz="quarter" idx="12"/>
          </p:nvPr>
        </p:nvSpPr>
        <p:spPr/>
        <p:txBody>
          <a:bodyPr/>
          <a:lstStyle/>
          <a:p>
            <a:fld id="{16315B5E-456F-45DF-A5AE-7FBAF663C37F}" type="slidenum">
              <a:rPr lang="pt-PT" b="1" smtClean="0">
                <a:solidFill>
                  <a:srgbClr val="ED376F"/>
                </a:solidFill>
              </a:rPr>
              <a:pPr/>
              <a:t>12</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2" cstate="print"/>
          <a:stretch>
            <a:fillRect/>
          </a:stretch>
        </p:blipFill>
        <p:spPr>
          <a:xfrm>
            <a:off x="-1" y="0"/>
            <a:ext cx="12241213" cy="6858000"/>
          </a:xfrm>
          <a:prstGeom prst="rect">
            <a:avLst/>
          </a:prstGeom>
        </p:spPr>
      </p:pic>
      <p:pic>
        <p:nvPicPr>
          <p:cNvPr id="7170" name="Picture 2" descr="http://www.cupcakesonline.com/blog/wp-content/uploads/2008/09/cupcakekids.jpg"/>
          <p:cNvPicPr>
            <a:picLocks noChangeAspect="1" noChangeArrowheads="1"/>
          </p:cNvPicPr>
          <p:nvPr/>
        </p:nvPicPr>
        <p:blipFill>
          <a:blip r:embed="rId3" cstate="print"/>
          <a:srcRect l="58486"/>
          <a:stretch>
            <a:fillRect/>
          </a:stretch>
        </p:blipFill>
        <p:spPr bwMode="auto">
          <a:xfrm>
            <a:off x="215950" y="332656"/>
            <a:ext cx="3480098" cy="58326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4" name="Group 12"/>
          <p:cNvGrpSpPr/>
          <p:nvPr/>
        </p:nvGrpSpPr>
        <p:grpSpPr>
          <a:xfrm>
            <a:off x="3168278" y="188640"/>
            <a:ext cx="8735061" cy="6071543"/>
            <a:chOff x="3418602" y="510088"/>
            <a:chExt cx="8534652" cy="5367184"/>
          </a:xfrm>
        </p:grpSpPr>
        <p:grpSp>
          <p:nvGrpSpPr>
            <p:cNvPr id="5" name="Group 9"/>
            <p:cNvGrpSpPr/>
            <p:nvPr/>
          </p:nvGrpSpPr>
          <p:grpSpPr>
            <a:xfrm>
              <a:off x="3888358" y="548680"/>
              <a:ext cx="8064896" cy="5328592"/>
              <a:chOff x="3816350" y="908720"/>
              <a:chExt cx="8064896" cy="4968552"/>
            </a:xfrm>
          </p:grpSpPr>
          <p:sp>
            <p:nvSpPr>
              <p:cNvPr id="8" name="Rectangle 7"/>
              <p:cNvSpPr/>
              <p:nvPr/>
            </p:nvSpPr>
            <p:spPr>
              <a:xfrm>
                <a:off x="3816350" y="908720"/>
                <a:ext cx="8064896" cy="4968552"/>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b="1"/>
              </a:p>
            </p:txBody>
          </p:sp>
          <p:sp>
            <p:nvSpPr>
              <p:cNvPr id="9" name="Rectangle 8"/>
              <p:cNvSpPr/>
              <p:nvPr/>
            </p:nvSpPr>
            <p:spPr>
              <a:xfrm>
                <a:off x="3816350" y="908720"/>
                <a:ext cx="8064896" cy="42061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b="1"/>
              </a:p>
            </p:txBody>
          </p:sp>
        </p:grpSp>
        <p:pic>
          <p:nvPicPr>
            <p:cNvPr id="11" name="Picture 10" descr="c.png"/>
            <p:cNvPicPr>
              <a:picLocks noChangeAspect="1"/>
            </p:cNvPicPr>
            <p:nvPr/>
          </p:nvPicPr>
          <p:blipFill>
            <a:blip r:embed="rId4" cstate="print"/>
            <a:stretch>
              <a:fillRect/>
            </a:stretch>
          </p:blipFill>
          <p:spPr>
            <a:xfrm rot="18653643">
              <a:off x="3490427" y="438263"/>
              <a:ext cx="605826" cy="749476"/>
            </a:xfrm>
            <a:prstGeom prst="rect">
              <a:avLst/>
            </a:prstGeom>
          </p:spPr>
        </p:pic>
      </p:grpSp>
      <p:sp>
        <p:nvSpPr>
          <p:cNvPr id="14" name="CaixaDeTexto 11"/>
          <p:cNvSpPr txBox="1"/>
          <p:nvPr/>
        </p:nvSpPr>
        <p:spPr>
          <a:xfrm>
            <a:off x="4248398" y="231031"/>
            <a:ext cx="7776864"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4 – SEGMENTATION, TARGETING AND POSITIONING</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21" name="Rectângulo 12"/>
          <p:cNvSpPr/>
          <p:nvPr/>
        </p:nvSpPr>
        <p:spPr>
          <a:xfrm>
            <a:off x="3960367" y="1792560"/>
            <a:ext cx="4032447" cy="769441"/>
          </a:xfrm>
          <a:prstGeom prst="rect">
            <a:avLst/>
          </a:prstGeom>
        </p:spPr>
        <p:txBody>
          <a:bodyPr wrap="square">
            <a:spAutoFit/>
          </a:bodyPr>
          <a:lstStyle/>
          <a:p>
            <a:pPr>
              <a:buFont typeface="Arial" pitchFamily="34" charset="0"/>
              <a:buChar char="•"/>
            </a:pPr>
            <a:r>
              <a:rPr lang="en-US" sz="2400" dirty="0" smtClean="0">
                <a:latin typeface="Agency FB" pitchFamily="34" charset="0"/>
              </a:rPr>
              <a:t> </a:t>
            </a:r>
            <a:r>
              <a:rPr lang="en-US" sz="2400" b="1" dirty="0" smtClean="0">
                <a:solidFill>
                  <a:schemeClr val="accent2"/>
                </a:solidFill>
                <a:latin typeface="Agency FB" pitchFamily="34" charset="0"/>
              </a:rPr>
              <a:t>Behavioral: </a:t>
            </a:r>
          </a:p>
          <a:p>
            <a:endParaRPr lang="en-US" sz="2000" b="1" dirty="0" smtClean="0">
              <a:solidFill>
                <a:schemeClr val="accent2"/>
              </a:solidFill>
              <a:latin typeface="Agency FB" pitchFamily="34" charset="0"/>
            </a:endParaRPr>
          </a:p>
        </p:txBody>
      </p:sp>
      <p:sp>
        <p:nvSpPr>
          <p:cNvPr id="22" name="CaixaDeTexto 14"/>
          <p:cNvSpPr txBox="1"/>
          <p:nvPr/>
        </p:nvSpPr>
        <p:spPr>
          <a:xfrm>
            <a:off x="3888358" y="1340768"/>
            <a:ext cx="7920880" cy="461665"/>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latin typeface="Agency FB" pitchFamily="34" charset="0"/>
              </a:rPr>
              <a:t>Targeting</a:t>
            </a:r>
            <a:r>
              <a:rPr lang="en-US" sz="2400" dirty="0" smtClean="0">
                <a:latin typeface="Agency FB" pitchFamily="34" charset="0"/>
              </a:rPr>
              <a:t> – Behavioral: In and/or out of home</a:t>
            </a:r>
            <a:endParaRPr lang="en-US" sz="2400" dirty="0">
              <a:latin typeface="Agency FB" pitchFamily="34" charset="0"/>
            </a:endParaRPr>
          </a:p>
        </p:txBody>
      </p:sp>
      <p:sp>
        <p:nvSpPr>
          <p:cNvPr id="23" name="CaixaDeTexto 13"/>
          <p:cNvSpPr txBox="1"/>
          <p:nvPr/>
        </p:nvSpPr>
        <p:spPr>
          <a:xfrm>
            <a:off x="4104382" y="4390072"/>
            <a:ext cx="3744416" cy="1631216"/>
          </a:xfrm>
          <a:prstGeom prst="rect">
            <a:avLst/>
          </a:prstGeom>
          <a:noFill/>
        </p:spPr>
        <p:txBody>
          <a:bodyPr wrap="square" rtlCol="0">
            <a:spAutoFit/>
          </a:bodyPr>
          <a:lstStyle/>
          <a:p>
            <a:pPr lvl="1">
              <a:buFont typeface="Arial" pitchFamily="34" charset="0"/>
              <a:buChar char="•"/>
            </a:pPr>
            <a:r>
              <a:rPr lang="en-US" sz="2000" smtClean="0">
                <a:latin typeface="Agency FB" pitchFamily="34" charset="0"/>
              </a:rPr>
              <a:t> [11-17]</a:t>
            </a:r>
          </a:p>
          <a:p>
            <a:pPr lvl="2">
              <a:buFont typeface="Arial" pitchFamily="34" charset="0"/>
              <a:buChar char="•"/>
            </a:pPr>
            <a:r>
              <a:rPr lang="en-US" sz="2000" smtClean="0">
                <a:latin typeface="Agency FB" pitchFamily="34" charset="0"/>
              </a:rPr>
              <a:t> Hit girls;</a:t>
            </a:r>
          </a:p>
          <a:p>
            <a:pPr lvl="2">
              <a:buFont typeface="Arial" pitchFamily="34" charset="0"/>
              <a:buChar char="•"/>
            </a:pPr>
            <a:r>
              <a:rPr lang="en-US" sz="2000" smtClean="0">
                <a:latin typeface="Agency FB" pitchFamily="34" charset="0"/>
              </a:rPr>
              <a:t> Modern;</a:t>
            </a:r>
          </a:p>
          <a:p>
            <a:pPr lvl="2">
              <a:buFont typeface="Arial" pitchFamily="34" charset="0"/>
              <a:buChar char="•"/>
            </a:pPr>
            <a:r>
              <a:rPr lang="en-US" sz="2000" smtClean="0">
                <a:latin typeface="Agency FB" pitchFamily="34" charset="0"/>
              </a:rPr>
              <a:t> Girly;</a:t>
            </a:r>
          </a:p>
          <a:p>
            <a:pPr lvl="2">
              <a:buFont typeface="Arial" pitchFamily="34" charset="0"/>
              <a:buChar char="•"/>
            </a:pPr>
            <a:r>
              <a:rPr lang="en-US" sz="2000" smtClean="0">
                <a:latin typeface="Agency FB" pitchFamily="34" charset="0"/>
              </a:rPr>
              <a:t> Pop girls.</a:t>
            </a:r>
            <a:endParaRPr lang="en-US" sz="2000">
              <a:latin typeface="Agency FB" pitchFamily="34" charset="0"/>
            </a:endParaRPr>
          </a:p>
        </p:txBody>
      </p:sp>
      <p:sp>
        <p:nvSpPr>
          <p:cNvPr id="24" name="CaixaDeTexto 15"/>
          <p:cNvSpPr txBox="1"/>
          <p:nvPr/>
        </p:nvSpPr>
        <p:spPr>
          <a:xfrm>
            <a:off x="4032374" y="2296616"/>
            <a:ext cx="3744416" cy="1631216"/>
          </a:xfrm>
          <a:prstGeom prst="rect">
            <a:avLst/>
          </a:prstGeom>
          <a:noFill/>
        </p:spPr>
        <p:txBody>
          <a:bodyPr wrap="square" rtlCol="0">
            <a:spAutoFit/>
          </a:bodyPr>
          <a:lstStyle/>
          <a:p>
            <a:pPr lvl="1">
              <a:buFont typeface="Arial" pitchFamily="34" charset="0"/>
              <a:buChar char="•"/>
            </a:pPr>
            <a:r>
              <a:rPr lang="en-US" sz="2000" smtClean="0">
                <a:latin typeface="Agency FB" pitchFamily="34" charset="0"/>
              </a:rPr>
              <a:t> [3-10]</a:t>
            </a:r>
          </a:p>
          <a:p>
            <a:pPr lvl="2">
              <a:buFont typeface="Arial" pitchFamily="34" charset="0"/>
              <a:buChar char="•"/>
            </a:pPr>
            <a:r>
              <a:rPr lang="en-US" sz="2000" smtClean="0">
                <a:latin typeface="Agency FB" pitchFamily="34" charset="0"/>
              </a:rPr>
              <a:t> Extrovert;</a:t>
            </a:r>
          </a:p>
          <a:p>
            <a:pPr lvl="2">
              <a:buFont typeface="Arial" pitchFamily="34" charset="0"/>
              <a:buChar char="•"/>
            </a:pPr>
            <a:r>
              <a:rPr lang="en-US" sz="2000" smtClean="0">
                <a:latin typeface="Agency FB" pitchFamily="34" charset="0"/>
              </a:rPr>
              <a:t> Creative; </a:t>
            </a:r>
          </a:p>
          <a:p>
            <a:pPr lvl="2">
              <a:buFont typeface="Arial" pitchFamily="34" charset="0"/>
              <a:buChar char="•"/>
            </a:pPr>
            <a:r>
              <a:rPr lang="en-US" sz="2000" smtClean="0">
                <a:latin typeface="Agency FB" pitchFamily="34" charset="0"/>
              </a:rPr>
              <a:t> Impulsive;</a:t>
            </a:r>
          </a:p>
          <a:p>
            <a:pPr lvl="2">
              <a:buFont typeface="Arial" pitchFamily="34" charset="0"/>
              <a:buChar char="•"/>
            </a:pPr>
            <a:r>
              <a:rPr lang="en-US" sz="2000" smtClean="0">
                <a:latin typeface="Agency FB" pitchFamily="34" charset="0"/>
              </a:rPr>
              <a:t> Enjoy sweet candies.</a:t>
            </a:r>
            <a:endParaRPr lang="en-US" sz="2000">
              <a:latin typeface="Agency FB" pitchFamily="34" charset="0"/>
            </a:endParaRPr>
          </a:p>
        </p:txBody>
      </p:sp>
      <p:sp>
        <p:nvSpPr>
          <p:cNvPr id="16" name="Rectangle 15"/>
          <p:cNvSpPr/>
          <p:nvPr/>
        </p:nvSpPr>
        <p:spPr>
          <a:xfrm>
            <a:off x="7491140" y="2255380"/>
            <a:ext cx="4246090" cy="3170099"/>
          </a:xfrm>
          <a:prstGeom prst="rect">
            <a:avLst/>
          </a:prstGeom>
        </p:spPr>
        <p:txBody>
          <a:bodyPr wrap="square">
            <a:spAutoFit/>
          </a:bodyPr>
          <a:lstStyle/>
          <a:p>
            <a:pPr lvl="1">
              <a:buFont typeface="Arial" pitchFamily="34" charset="0"/>
              <a:buChar char="•"/>
            </a:pPr>
            <a:r>
              <a:rPr lang="en-US" sz="2000" dirty="0" smtClean="0">
                <a:latin typeface="Agency FB" pitchFamily="34" charset="0"/>
              </a:rPr>
              <a:t>[18-45]</a:t>
            </a:r>
          </a:p>
          <a:p>
            <a:pPr lvl="2">
              <a:buFont typeface="Arial" pitchFamily="34" charset="0"/>
              <a:buChar char="•"/>
            </a:pPr>
            <a:r>
              <a:rPr lang="en-US" sz="2000" dirty="0" smtClean="0">
                <a:latin typeface="Agency FB" pitchFamily="34" charset="0"/>
              </a:rPr>
              <a:t> Fashion followers;</a:t>
            </a:r>
          </a:p>
          <a:p>
            <a:pPr lvl="2">
              <a:buFont typeface="Arial" pitchFamily="34" charset="0"/>
              <a:buChar char="•"/>
            </a:pPr>
            <a:r>
              <a:rPr lang="en-US" sz="2000" dirty="0" smtClean="0">
                <a:latin typeface="Agency FB" pitchFamily="34" charset="0"/>
              </a:rPr>
              <a:t> Trend followers;</a:t>
            </a:r>
          </a:p>
          <a:p>
            <a:pPr lvl="2">
              <a:buFont typeface="Arial" pitchFamily="34" charset="0"/>
              <a:buChar char="•"/>
            </a:pPr>
            <a:r>
              <a:rPr lang="en-US" sz="2000" dirty="0" smtClean="0">
                <a:latin typeface="Agency FB" pitchFamily="34" charset="0"/>
              </a:rPr>
              <a:t> Like to experiment new products;</a:t>
            </a:r>
          </a:p>
          <a:p>
            <a:pPr lvl="2">
              <a:buFont typeface="Arial" pitchFamily="34" charset="0"/>
              <a:buChar char="•"/>
            </a:pPr>
            <a:r>
              <a:rPr lang="en-US" sz="2000" dirty="0" smtClean="0">
                <a:latin typeface="Agency FB" pitchFamily="34" charset="0"/>
              </a:rPr>
              <a:t> Modern;</a:t>
            </a:r>
          </a:p>
          <a:p>
            <a:pPr lvl="2">
              <a:buFont typeface="Arial" pitchFamily="34" charset="0"/>
              <a:buChar char="•"/>
            </a:pPr>
            <a:r>
              <a:rPr lang="en-US" sz="2000" dirty="0" smtClean="0">
                <a:latin typeface="Agency FB" pitchFamily="34" charset="0"/>
              </a:rPr>
              <a:t> Active; </a:t>
            </a:r>
          </a:p>
          <a:p>
            <a:pPr lvl="2">
              <a:buFont typeface="Arial" pitchFamily="34" charset="0"/>
              <a:buChar char="•"/>
            </a:pPr>
            <a:r>
              <a:rPr lang="en-US" sz="2000" dirty="0" smtClean="0">
                <a:latin typeface="Agency FB" pitchFamily="34" charset="0"/>
              </a:rPr>
              <a:t> Girly; </a:t>
            </a:r>
          </a:p>
          <a:p>
            <a:pPr lvl="2">
              <a:buFont typeface="Arial" pitchFamily="34" charset="0"/>
              <a:buChar char="•"/>
            </a:pPr>
            <a:r>
              <a:rPr lang="en-US" sz="2000" dirty="0" smtClean="0">
                <a:latin typeface="Agency FB" pitchFamily="34" charset="0"/>
              </a:rPr>
              <a:t> Urban;</a:t>
            </a:r>
          </a:p>
          <a:p>
            <a:pPr lvl="2">
              <a:buFont typeface="Arial" pitchFamily="34" charset="0"/>
              <a:buChar char="•"/>
            </a:pPr>
            <a:r>
              <a:rPr lang="en-US" sz="2000" dirty="0" smtClean="0">
                <a:latin typeface="Agency FB" pitchFamily="34" charset="0"/>
              </a:rPr>
              <a:t> Greedy;</a:t>
            </a:r>
          </a:p>
          <a:p>
            <a:pPr lvl="2">
              <a:buFont typeface="Arial" pitchFamily="34" charset="0"/>
              <a:buChar char="•"/>
            </a:pPr>
            <a:r>
              <a:rPr lang="en-US" sz="2000" dirty="0" smtClean="0">
                <a:latin typeface="Agency FB" pitchFamily="34" charset="0"/>
              </a:rPr>
              <a:t> Happy and with attitude.</a:t>
            </a:r>
            <a:endParaRPr lang="en-US" sz="2000" dirty="0">
              <a:latin typeface="Agency FB" pitchFamily="34" charset="0"/>
            </a:endParaRPr>
          </a:p>
        </p:txBody>
      </p:sp>
      <p:sp>
        <p:nvSpPr>
          <p:cNvPr id="17" name="TextBox 16"/>
          <p:cNvSpPr txBox="1"/>
          <p:nvPr/>
        </p:nvSpPr>
        <p:spPr>
          <a:xfrm>
            <a:off x="3888358" y="764704"/>
            <a:ext cx="7920880" cy="40011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000" dirty="0" smtClean="0">
                <a:latin typeface="Agency FB" pitchFamily="34" charset="0"/>
              </a:rPr>
              <a:t>In targeting, we gave </a:t>
            </a:r>
            <a:r>
              <a:rPr lang="en-US" sz="2000" b="1" dirty="0" smtClean="0">
                <a:latin typeface="Agency FB" pitchFamily="34" charset="0"/>
              </a:rPr>
              <a:t>four or more possible factors</a:t>
            </a:r>
            <a:r>
              <a:rPr lang="en-US" sz="2000" dirty="0" smtClean="0">
                <a:latin typeface="Agency FB" pitchFamily="34" charset="0"/>
              </a:rPr>
              <a:t>. People can make </a:t>
            </a:r>
            <a:r>
              <a:rPr lang="en-US" sz="2000" b="1" dirty="0" smtClean="0">
                <a:latin typeface="Agency FB" pitchFamily="34" charset="0"/>
              </a:rPr>
              <a:t>other correct factors.</a:t>
            </a:r>
            <a:endParaRPr lang="en-US" sz="2000" dirty="0" smtClean="0">
              <a:latin typeface="Agency FB" pitchFamily="34" charset="0"/>
            </a:endParaRPr>
          </a:p>
        </p:txBody>
      </p:sp>
      <p:sp>
        <p:nvSpPr>
          <p:cNvPr id="19" name="Rectangle 18"/>
          <p:cNvSpPr/>
          <p:nvPr/>
        </p:nvSpPr>
        <p:spPr>
          <a:xfrm>
            <a:off x="0" y="6237312"/>
            <a:ext cx="3744416" cy="584775"/>
          </a:xfrm>
          <a:prstGeom prst="rect">
            <a:avLst/>
          </a:prstGeom>
        </p:spPr>
        <p:txBody>
          <a:bodyPr wrap="square">
            <a:spAutoFit/>
          </a:bodyPr>
          <a:lstStyle/>
          <a:p>
            <a:pPr algn="ctr"/>
            <a:r>
              <a:rPr lang="en-US" sz="1600" dirty="0" smtClean="0">
                <a:solidFill>
                  <a:srgbClr val="ED376F"/>
                </a:solidFill>
                <a:latin typeface="Forte" pitchFamily="66" charset="0"/>
              </a:rPr>
              <a:t>“Cupcakes are happiness condensed in one second.”</a:t>
            </a:r>
            <a:endParaRPr lang="en-US" sz="1600" dirty="0">
              <a:solidFill>
                <a:srgbClr val="ED376F"/>
              </a:solidFill>
              <a:latin typeface="Forte" pitchFamily="66" charset="0"/>
            </a:endParaRPr>
          </a:p>
        </p:txBody>
      </p:sp>
      <p:sp>
        <p:nvSpPr>
          <p:cNvPr id="20" name="Marcador de Posição do Número do Diapositivo 19"/>
          <p:cNvSpPr>
            <a:spLocks noGrp="1"/>
          </p:cNvSpPr>
          <p:nvPr>
            <p:ph type="sldNum" sz="quarter" idx="12"/>
          </p:nvPr>
        </p:nvSpPr>
        <p:spPr/>
        <p:txBody>
          <a:bodyPr/>
          <a:lstStyle/>
          <a:p>
            <a:fld id="{16315B5E-456F-45DF-A5AE-7FBAF663C37F}" type="slidenum">
              <a:rPr lang="pt-PT" b="1" smtClean="0">
                <a:solidFill>
                  <a:srgbClr val="ED376F"/>
                </a:solidFill>
              </a:rPr>
              <a:pPr/>
              <a:t>13</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2" cstate="print"/>
          <a:stretch>
            <a:fillRect/>
          </a:stretch>
        </p:blipFill>
        <p:spPr>
          <a:xfrm>
            <a:off x="-1" y="0"/>
            <a:ext cx="12241213" cy="6858000"/>
          </a:xfrm>
          <a:prstGeom prst="rect">
            <a:avLst/>
          </a:prstGeom>
        </p:spPr>
      </p:pic>
      <p:pic>
        <p:nvPicPr>
          <p:cNvPr id="7170" name="Picture 2" descr="http://www.cupcakesonline.com/blog/wp-content/uploads/2008/09/cupcakekids.jpg"/>
          <p:cNvPicPr>
            <a:picLocks noChangeAspect="1" noChangeArrowheads="1"/>
          </p:cNvPicPr>
          <p:nvPr/>
        </p:nvPicPr>
        <p:blipFill>
          <a:blip r:embed="rId3" cstate="print"/>
          <a:srcRect l="58486"/>
          <a:stretch>
            <a:fillRect/>
          </a:stretch>
        </p:blipFill>
        <p:spPr bwMode="auto">
          <a:xfrm>
            <a:off x="215950" y="332656"/>
            <a:ext cx="3480098" cy="58326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4" name="Group 12"/>
          <p:cNvGrpSpPr/>
          <p:nvPr/>
        </p:nvGrpSpPr>
        <p:grpSpPr>
          <a:xfrm>
            <a:off x="3362208" y="165768"/>
            <a:ext cx="8735061" cy="6071543"/>
            <a:chOff x="3418602" y="510088"/>
            <a:chExt cx="8534652" cy="5367184"/>
          </a:xfrm>
        </p:grpSpPr>
        <p:grpSp>
          <p:nvGrpSpPr>
            <p:cNvPr id="5" name="Group 9"/>
            <p:cNvGrpSpPr/>
            <p:nvPr/>
          </p:nvGrpSpPr>
          <p:grpSpPr>
            <a:xfrm>
              <a:off x="3888358" y="548680"/>
              <a:ext cx="8064896" cy="5328592"/>
              <a:chOff x="3816350" y="908720"/>
              <a:chExt cx="8064896" cy="4968552"/>
            </a:xfrm>
          </p:grpSpPr>
          <p:sp>
            <p:nvSpPr>
              <p:cNvPr id="8" name="Rectangle 7"/>
              <p:cNvSpPr/>
              <p:nvPr/>
            </p:nvSpPr>
            <p:spPr>
              <a:xfrm>
                <a:off x="3816350" y="908720"/>
                <a:ext cx="8064896" cy="4968552"/>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angle 8"/>
              <p:cNvSpPr/>
              <p:nvPr/>
            </p:nvSpPr>
            <p:spPr>
              <a:xfrm>
                <a:off x="3816350" y="908720"/>
                <a:ext cx="8064896" cy="42061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11" name="Picture 10" descr="c.png"/>
            <p:cNvPicPr>
              <a:picLocks noChangeAspect="1"/>
            </p:cNvPicPr>
            <p:nvPr/>
          </p:nvPicPr>
          <p:blipFill>
            <a:blip r:embed="rId4" cstate="print"/>
            <a:stretch>
              <a:fillRect/>
            </a:stretch>
          </p:blipFill>
          <p:spPr>
            <a:xfrm rot="18653643">
              <a:off x="3490427" y="438263"/>
              <a:ext cx="605826" cy="749476"/>
            </a:xfrm>
            <a:prstGeom prst="rect">
              <a:avLst/>
            </a:prstGeom>
          </p:spPr>
        </p:pic>
      </p:grpSp>
      <p:sp>
        <p:nvSpPr>
          <p:cNvPr id="12" name="CaixaDeTexto 12"/>
          <p:cNvSpPr txBox="1"/>
          <p:nvPr/>
        </p:nvSpPr>
        <p:spPr>
          <a:xfrm>
            <a:off x="3960366" y="807095"/>
            <a:ext cx="7992888" cy="461665"/>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smtClean="0">
                <a:latin typeface="Agency FB" pitchFamily="34" charset="0"/>
              </a:rPr>
              <a:t>Positioning</a:t>
            </a:r>
            <a:endParaRPr lang="en-US" sz="2400">
              <a:latin typeface="Agency FB" pitchFamily="34" charset="0"/>
            </a:endParaRPr>
          </a:p>
        </p:txBody>
      </p:sp>
      <p:sp>
        <p:nvSpPr>
          <p:cNvPr id="14" name="CaixaDeTexto 11"/>
          <p:cNvSpPr txBox="1"/>
          <p:nvPr/>
        </p:nvSpPr>
        <p:spPr>
          <a:xfrm>
            <a:off x="4248398" y="231031"/>
            <a:ext cx="7776864"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4 – SEGMENTATION, TARGETING AND POSITIONING</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15" name="CaixaDeTexto 13"/>
          <p:cNvSpPr txBox="1"/>
          <p:nvPr/>
        </p:nvSpPr>
        <p:spPr>
          <a:xfrm>
            <a:off x="4032374" y="1340768"/>
            <a:ext cx="3672408" cy="707886"/>
          </a:xfrm>
          <a:prstGeom prst="rect">
            <a:avLst/>
          </a:prstGeom>
          <a:noFill/>
        </p:spPr>
        <p:txBody>
          <a:bodyPr wrap="square" rtlCol="0">
            <a:spAutoFit/>
          </a:bodyPr>
          <a:lstStyle/>
          <a:p>
            <a:pPr algn="ctr"/>
            <a:r>
              <a:rPr lang="en-US" sz="2000" b="1" smtClean="0">
                <a:solidFill>
                  <a:schemeClr val="accent2"/>
                </a:solidFill>
                <a:latin typeface="Agency FB" pitchFamily="34" charset="0"/>
              </a:rPr>
              <a:t>Identification</a:t>
            </a:r>
            <a:r>
              <a:rPr lang="en-US" sz="2000" u="sng" smtClean="0">
                <a:latin typeface="Agency FB" pitchFamily="34" charset="0"/>
              </a:rPr>
              <a:t>:</a:t>
            </a:r>
            <a:r>
              <a:rPr lang="en-US" sz="2000" smtClean="0">
                <a:latin typeface="Agency FB" pitchFamily="34" charset="0"/>
              </a:rPr>
              <a:t> cakes with decorative coverage</a:t>
            </a:r>
            <a:endParaRPr lang="en-US" sz="2000">
              <a:latin typeface="Agency FB" pitchFamily="34" charset="0"/>
            </a:endParaRPr>
          </a:p>
        </p:txBody>
      </p:sp>
      <p:sp>
        <p:nvSpPr>
          <p:cNvPr id="16" name="CaixaDeTexto 14"/>
          <p:cNvSpPr txBox="1"/>
          <p:nvPr/>
        </p:nvSpPr>
        <p:spPr>
          <a:xfrm>
            <a:off x="7704782" y="1340768"/>
            <a:ext cx="4104456" cy="707886"/>
          </a:xfrm>
          <a:prstGeom prst="rect">
            <a:avLst/>
          </a:prstGeom>
          <a:noFill/>
        </p:spPr>
        <p:txBody>
          <a:bodyPr wrap="square" rtlCol="0">
            <a:spAutoFit/>
          </a:bodyPr>
          <a:lstStyle/>
          <a:p>
            <a:pPr algn="ctr"/>
            <a:r>
              <a:rPr lang="en-US" sz="2000" b="1" smtClean="0">
                <a:solidFill>
                  <a:schemeClr val="accent2"/>
                </a:solidFill>
                <a:latin typeface="Agency FB" pitchFamily="34" charset="0"/>
              </a:rPr>
              <a:t>Differentiation: </a:t>
            </a:r>
            <a:r>
              <a:rPr lang="en-US" sz="2000" smtClean="0">
                <a:latin typeface="Agency FB" pitchFamily="34" charset="0"/>
              </a:rPr>
              <a:t>artistic cupcakes, unique, with thematic and personalized decorations.</a:t>
            </a:r>
            <a:endParaRPr lang="en-US" sz="2000">
              <a:latin typeface="Agency FB" pitchFamily="34" charset="0"/>
            </a:endParaRPr>
          </a:p>
        </p:txBody>
      </p:sp>
      <p:sp>
        <p:nvSpPr>
          <p:cNvPr id="17" name="Triângulo isósceles 12"/>
          <p:cNvSpPr/>
          <p:nvPr/>
        </p:nvSpPr>
        <p:spPr>
          <a:xfrm>
            <a:off x="6984702" y="3717032"/>
            <a:ext cx="2376264" cy="2448272"/>
          </a:xfrm>
          <a:prstGeom prst="triangle">
            <a:avLst/>
          </a:prstGeom>
          <a:solidFill>
            <a:srgbClr val="F4789E"/>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PT">
              <a:latin typeface="Agency FB" pitchFamily="34" charset="0"/>
            </a:endParaRPr>
          </a:p>
        </p:txBody>
      </p:sp>
      <p:sp>
        <p:nvSpPr>
          <p:cNvPr id="18" name="Rectângulo 15"/>
          <p:cNvSpPr/>
          <p:nvPr/>
        </p:nvSpPr>
        <p:spPr>
          <a:xfrm>
            <a:off x="3960366" y="3645024"/>
            <a:ext cx="2915890" cy="2520280"/>
          </a:xfrm>
          <a:prstGeom prst="rect">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gency FB" pitchFamily="34" charset="0"/>
              </a:rPr>
              <a:t>Competitors’ positioning:</a:t>
            </a:r>
            <a:r>
              <a:rPr lang="en-US" dirty="0" smtClean="0">
                <a:solidFill>
                  <a:schemeClr val="tx1"/>
                </a:solidFill>
                <a:latin typeface="Agency FB" pitchFamily="34" charset="0"/>
              </a:rPr>
              <a:t> </a:t>
            </a:r>
          </a:p>
          <a:p>
            <a:pPr algn="ctr"/>
            <a:endParaRPr lang="en-US" sz="1200" dirty="0" smtClean="0">
              <a:solidFill>
                <a:schemeClr val="tx1"/>
              </a:solidFill>
              <a:latin typeface="Agency FB" pitchFamily="34" charset="0"/>
            </a:endParaRPr>
          </a:p>
          <a:p>
            <a:pPr algn="ctr"/>
            <a:r>
              <a:rPr lang="en-US" sz="1600" i="1" u="sng" dirty="0" smtClean="0">
                <a:solidFill>
                  <a:schemeClr val="tx1"/>
                </a:solidFill>
                <a:latin typeface="Agency FB" pitchFamily="34" charset="0"/>
              </a:rPr>
              <a:t>Tease</a:t>
            </a:r>
            <a:r>
              <a:rPr lang="en-US" sz="1600" u="sng" dirty="0" smtClean="0">
                <a:solidFill>
                  <a:schemeClr val="tx1"/>
                </a:solidFill>
                <a:latin typeface="Agency FB" pitchFamily="34" charset="0"/>
              </a:rPr>
              <a:t>:</a:t>
            </a:r>
            <a:r>
              <a:rPr lang="en-US" sz="1600" dirty="0" smtClean="0">
                <a:solidFill>
                  <a:schemeClr val="tx1"/>
                </a:solidFill>
                <a:latin typeface="Agency FB" pitchFamily="34" charset="0"/>
              </a:rPr>
              <a:t> offer an unique experience, beyond the cupcake; desire and curiosity arousal through a provocative image; to rebel people, who enjoy to dazzle with design and with what the brand provides</a:t>
            </a:r>
          </a:p>
          <a:p>
            <a:pPr algn="ctr"/>
            <a:r>
              <a:rPr lang="en-US" sz="1600" i="1" u="sng" dirty="0" smtClean="0">
                <a:solidFill>
                  <a:schemeClr val="tx1"/>
                </a:solidFill>
                <a:latin typeface="Agency FB" pitchFamily="34" charset="0"/>
              </a:rPr>
              <a:t>Bazaar:</a:t>
            </a:r>
            <a:r>
              <a:rPr lang="en-US" sz="1600" i="1" dirty="0" smtClean="0">
                <a:solidFill>
                  <a:schemeClr val="tx1"/>
                </a:solidFill>
                <a:latin typeface="Agency FB" pitchFamily="34" charset="0"/>
              </a:rPr>
              <a:t>  </a:t>
            </a:r>
            <a:r>
              <a:rPr lang="en-US" sz="1600" dirty="0" smtClean="0">
                <a:solidFill>
                  <a:schemeClr val="tx1"/>
                </a:solidFill>
                <a:latin typeface="Agency FB" pitchFamily="34" charset="0"/>
              </a:rPr>
              <a:t>homemade cupcakes, tailored to each consumer and to share funny moments with other people</a:t>
            </a:r>
            <a:endParaRPr lang="en-US" sz="1600" dirty="0">
              <a:solidFill>
                <a:schemeClr val="tx1"/>
              </a:solidFill>
              <a:latin typeface="Agency FB" pitchFamily="34" charset="0"/>
            </a:endParaRPr>
          </a:p>
        </p:txBody>
      </p:sp>
      <p:sp>
        <p:nvSpPr>
          <p:cNvPr id="19" name="Rectângulo 13"/>
          <p:cNvSpPr/>
          <p:nvPr/>
        </p:nvSpPr>
        <p:spPr>
          <a:xfrm>
            <a:off x="6264622" y="2420888"/>
            <a:ext cx="3816424" cy="1152128"/>
          </a:xfrm>
          <a:prstGeom prst="rect">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gency FB" pitchFamily="34" charset="0"/>
              </a:rPr>
              <a:t>Consumers’ expectations:</a:t>
            </a:r>
            <a:r>
              <a:rPr lang="en-US" dirty="0" smtClean="0">
                <a:solidFill>
                  <a:schemeClr val="tx1"/>
                </a:solidFill>
                <a:latin typeface="Agency FB" pitchFamily="34" charset="0"/>
              </a:rPr>
              <a:t> </a:t>
            </a:r>
          </a:p>
          <a:p>
            <a:pPr algn="ctr"/>
            <a:endParaRPr lang="en-US" sz="1200" dirty="0" smtClean="0">
              <a:solidFill>
                <a:schemeClr val="tx1"/>
              </a:solidFill>
              <a:latin typeface="Agency FB" pitchFamily="34" charset="0"/>
            </a:endParaRPr>
          </a:p>
          <a:p>
            <a:pPr algn="ctr"/>
            <a:r>
              <a:rPr lang="en-US" sz="1600" dirty="0" smtClean="0">
                <a:solidFill>
                  <a:schemeClr val="tx1"/>
                </a:solidFill>
                <a:latin typeface="Agency FB" pitchFamily="34" charset="0"/>
              </a:rPr>
              <a:t>Quality, appealing, flavor, diversity, tasty, a good experience</a:t>
            </a:r>
            <a:endParaRPr lang="en-US" sz="1600" dirty="0">
              <a:solidFill>
                <a:schemeClr val="tx1"/>
              </a:solidFill>
              <a:latin typeface="Agency FB" pitchFamily="34" charset="0"/>
            </a:endParaRPr>
          </a:p>
        </p:txBody>
      </p:sp>
      <p:sp>
        <p:nvSpPr>
          <p:cNvPr id="20" name="Rectângulo 14"/>
          <p:cNvSpPr/>
          <p:nvPr/>
        </p:nvSpPr>
        <p:spPr>
          <a:xfrm>
            <a:off x="9504982" y="3645024"/>
            <a:ext cx="2520280" cy="2520280"/>
          </a:xfrm>
          <a:prstGeom prst="rect">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latin typeface="Agency FB" pitchFamily="34" charset="0"/>
              </a:rPr>
              <a:t>Merry Cupcakes</a:t>
            </a:r>
            <a:r>
              <a:rPr lang="en-US" b="1" dirty="0" smtClean="0">
                <a:solidFill>
                  <a:schemeClr val="tx1"/>
                </a:solidFill>
                <a:latin typeface="Agency FB" pitchFamily="34" charset="0"/>
              </a:rPr>
              <a:t>’ trumps:</a:t>
            </a:r>
          </a:p>
          <a:p>
            <a:pPr algn="ctr"/>
            <a:r>
              <a:rPr lang="en-US" dirty="0" smtClean="0">
                <a:solidFill>
                  <a:schemeClr val="tx1"/>
                </a:solidFill>
                <a:latin typeface="Agency FB" pitchFamily="34" charset="0"/>
              </a:rPr>
              <a:t> </a:t>
            </a:r>
          </a:p>
          <a:p>
            <a:pPr algn="ctr"/>
            <a:r>
              <a:rPr lang="en-US" sz="1600" dirty="0" smtClean="0">
                <a:solidFill>
                  <a:schemeClr val="tx1"/>
                </a:solidFill>
                <a:latin typeface="Agency FB" pitchFamily="34" charset="0"/>
              </a:rPr>
              <a:t>Pioneer, appealing image associated to several events, provide services in order to assist in important moments</a:t>
            </a:r>
            <a:endParaRPr lang="en-US" sz="1600" dirty="0">
              <a:solidFill>
                <a:schemeClr val="tx1"/>
              </a:solidFill>
              <a:latin typeface="Agency FB" pitchFamily="34" charset="0"/>
            </a:endParaRPr>
          </a:p>
        </p:txBody>
      </p:sp>
      <p:sp>
        <p:nvSpPr>
          <p:cNvPr id="21" name="Rectangle 20"/>
          <p:cNvSpPr/>
          <p:nvPr/>
        </p:nvSpPr>
        <p:spPr>
          <a:xfrm>
            <a:off x="71935" y="6309320"/>
            <a:ext cx="3744416" cy="584775"/>
          </a:xfrm>
          <a:prstGeom prst="rect">
            <a:avLst/>
          </a:prstGeom>
        </p:spPr>
        <p:txBody>
          <a:bodyPr wrap="square">
            <a:spAutoFit/>
          </a:bodyPr>
          <a:lstStyle/>
          <a:p>
            <a:pPr algn="ctr"/>
            <a:r>
              <a:rPr lang="en-US" sz="1600" dirty="0" smtClean="0">
                <a:solidFill>
                  <a:srgbClr val="ED376F"/>
                </a:solidFill>
                <a:latin typeface="Forte" pitchFamily="66" charset="0"/>
              </a:rPr>
              <a:t>“Cupcakes are happiness condensed in one second.”</a:t>
            </a:r>
            <a:endParaRPr lang="en-US" sz="1600" dirty="0">
              <a:solidFill>
                <a:srgbClr val="ED376F"/>
              </a:solidFill>
              <a:latin typeface="Forte" pitchFamily="66" charset="0"/>
            </a:endParaRPr>
          </a:p>
        </p:txBody>
      </p:sp>
      <p:sp>
        <p:nvSpPr>
          <p:cNvPr id="22" name="Marcador de Posição do Número do Diapositivo 21"/>
          <p:cNvSpPr>
            <a:spLocks noGrp="1"/>
          </p:cNvSpPr>
          <p:nvPr>
            <p:ph type="sldNum" sz="quarter" idx="12"/>
          </p:nvPr>
        </p:nvSpPr>
        <p:spPr/>
        <p:txBody>
          <a:bodyPr/>
          <a:lstStyle/>
          <a:p>
            <a:fld id="{16315B5E-456F-45DF-A5AE-7FBAF663C37F}" type="slidenum">
              <a:rPr lang="pt-PT" b="1" smtClean="0">
                <a:solidFill>
                  <a:srgbClr val="ED376F"/>
                </a:solidFill>
              </a:rPr>
              <a:pPr/>
              <a:t>14</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06886" y="6060064"/>
            <a:ext cx="1547218" cy="369332"/>
          </a:xfrm>
          <a:prstGeom prst="rect">
            <a:avLst/>
          </a:prstGeom>
          <a:noFill/>
        </p:spPr>
        <p:txBody>
          <a:bodyPr wrap="none" rtlCol="0">
            <a:spAutoFit/>
          </a:bodyPr>
          <a:lstStyle/>
          <a:p>
            <a:r>
              <a:rPr lang="pt-PT" dirty="0" smtClean="0">
                <a:latin typeface="Agency FB" pitchFamily="34" charset="0"/>
              </a:rPr>
              <a:t>FONTE </a:t>
            </a:r>
            <a:r>
              <a:rPr lang="pt-PT" i="1" dirty="0" smtClean="0">
                <a:latin typeface="Agency FB" pitchFamily="34" charset="0"/>
              </a:rPr>
              <a:t>www.laco.pt</a:t>
            </a:r>
            <a:endParaRPr lang="pt-PT" i="1" dirty="0">
              <a:latin typeface="Agency FB" pitchFamily="34" charset="0"/>
            </a:endParaRPr>
          </a:p>
        </p:txBody>
      </p:sp>
      <p:sp>
        <p:nvSpPr>
          <p:cNvPr id="3" name="CaixaDeTexto 2"/>
          <p:cNvSpPr txBox="1"/>
          <p:nvPr/>
        </p:nvSpPr>
        <p:spPr>
          <a:xfrm>
            <a:off x="4906160" y="285728"/>
            <a:ext cx="6429420"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OBJECTIVOS ESTRATÉGICOS</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4" name="CaixaDeTexto 3"/>
          <p:cNvSpPr txBox="1"/>
          <p:nvPr/>
        </p:nvSpPr>
        <p:spPr>
          <a:xfrm>
            <a:off x="4906160" y="1214422"/>
            <a:ext cx="6786610" cy="4531882"/>
          </a:xfrm>
          <a:prstGeom prst="rect">
            <a:avLst/>
          </a:prstGeom>
          <a:noFill/>
        </p:spPr>
        <p:txBody>
          <a:bodyPr wrap="square" rtlCol="0">
            <a:spAutoFit/>
          </a:bodyPr>
          <a:lstStyle/>
          <a:p>
            <a:pPr algn="just">
              <a:lnSpc>
                <a:spcPct val="150000"/>
              </a:lnSpc>
              <a:buBlip>
                <a:blip r:embed="rId3"/>
              </a:buBlip>
            </a:pPr>
            <a:r>
              <a:rPr lang="pt-PT" sz="2800" dirty="0" smtClean="0">
                <a:solidFill>
                  <a:schemeClr val="tx1">
                    <a:lumMod val="75000"/>
                    <a:lumOff val="25000"/>
                  </a:schemeClr>
                </a:solidFill>
                <a:latin typeface="Agency FB" pitchFamily="34" charset="0"/>
              </a:rPr>
              <a:t> Informar e divulgar a doença aos diversos </a:t>
            </a:r>
            <a:r>
              <a:rPr lang="pt-PT" sz="2800" i="1" dirty="0" smtClean="0">
                <a:solidFill>
                  <a:schemeClr val="tx1">
                    <a:lumMod val="75000"/>
                    <a:lumOff val="25000"/>
                  </a:schemeClr>
                </a:solidFill>
                <a:latin typeface="Agency FB" pitchFamily="34" charset="0"/>
              </a:rPr>
              <a:t>stakeholders</a:t>
            </a:r>
            <a:r>
              <a:rPr lang="pt-PT" sz="2800" dirty="0" smtClean="0">
                <a:solidFill>
                  <a:schemeClr val="tx1">
                    <a:lumMod val="75000"/>
                    <a:lumOff val="25000"/>
                  </a:schemeClr>
                </a:solidFill>
                <a:latin typeface="Agency FB" pitchFamily="34" charset="0"/>
              </a:rPr>
              <a:t>, de forma a mudar a atitude e o comportamento perante a doença  </a:t>
            </a:r>
          </a:p>
          <a:p>
            <a:pPr algn="just">
              <a:lnSpc>
                <a:spcPct val="150000"/>
              </a:lnSpc>
              <a:buBlip>
                <a:blip r:embed="rId3"/>
              </a:buBlip>
            </a:pPr>
            <a:r>
              <a:rPr lang="pt-PT" sz="2800" dirty="0" smtClean="0">
                <a:solidFill>
                  <a:schemeClr val="tx1">
                    <a:lumMod val="75000"/>
                    <a:lumOff val="25000"/>
                  </a:schemeClr>
                </a:solidFill>
                <a:latin typeface="Agency FB" pitchFamily="34" charset="0"/>
              </a:rPr>
              <a:t> Angariar fundos para apoiar projectos com grande impacto na luta contra o cancro da mama em Portugal</a:t>
            </a:r>
          </a:p>
          <a:p>
            <a:pPr algn="just">
              <a:lnSpc>
                <a:spcPct val="150000"/>
              </a:lnSpc>
              <a:buBlip>
                <a:blip r:embed="rId3"/>
              </a:buBlip>
            </a:pPr>
            <a:r>
              <a:rPr lang="pt-PT" sz="2800" dirty="0" smtClean="0">
                <a:solidFill>
                  <a:schemeClr val="tx1">
                    <a:lumMod val="75000"/>
                    <a:lumOff val="25000"/>
                  </a:schemeClr>
                </a:solidFill>
                <a:latin typeface="Agency FB" pitchFamily="34" charset="0"/>
              </a:rPr>
              <a:t> Acompanhar de perto os projectos apoiados de forma a poder avaliar os resultados.</a:t>
            </a:r>
            <a:endParaRPr lang="pt-PT" sz="2800" dirty="0">
              <a:solidFill>
                <a:schemeClr val="tx1">
                  <a:lumMod val="75000"/>
                  <a:lumOff val="25000"/>
                </a:schemeClr>
              </a:solidFill>
              <a:latin typeface="Agency FB" pitchFamily="34" charset="0"/>
            </a:endParaRPr>
          </a:p>
        </p:txBody>
      </p:sp>
      <p:sp>
        <p:nvSpPr>
          <p:cNvPr id="5" name="Chamada com Linha 2 (Limite e Barra de Destaque) 4"/>
          <p:cNvSpPr/>
          <p:nvPr/>
        </p:nvSpPr>
        <p:spPr>
          <a:xfrm>
            <a:off x="142876" y="6500858"/>
            <a:ext cx="334128" cy="285728"/>
          </a:xfrm>
          <a:prstGeom prst="accentBorderCallout2">
            <a:avLst>
              <a:gd name="adj1" fmla="val 23527"/>
              <a:gd name="adj2" fmla="val -41010"/>
              <a:gd name="adj3" fmla="val 18750"/>
              <a:gd name="adj4" fmla="val -73851"/>
              <a:gd name="adj5" fmla="val 112500"/>
              <a:gd name="adj6" fmla="val -46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effectLst>
                  <a:outerShdw blurRad="38100" dist="38100" dir="2700000" algn="tl">
                    <a:srgbClr val="000000">
                      <a:alpha val="43137"/>
                    </a:srgbClr>
                  </a:outerShdw>
                </a:effectLst>
                <a:latin typeface="Agency FB" pitchFamily="34" charset="0"/>
              </a:rPr>
              <a:t>5</a:t>
            </a:r>
            <a:endParaRPr lang="pt-PT" sz="1400" dirty="0">
              <a:effectLst>
                <a:outerShdw blurRad="38100" dist="38100" dir="2700000" algn="tl">
                  <a:srgbClr val="000000">
                    <a:alpha val="43137"/>
                  </a:srgbClr>
                </a:outerShdw>
              </a:effectLst>
              <a:latin typeface="Agency FB" pitchFamily="34" charset="0"/>
            </a:endParaRPr>
          </a:p>
        </p:txBody>
      </p:sp>
      <p:pic>
        <p:nvPicPr>
          <p:cNvPr id="7" name="Picture 6" descr="c1.jpg"/>
          <p:cNvPicPr>
            <a:picLocks noChangeAspect="1"/>
          </p:cNvPicPr>
          <p:nvPr/>
        </p:nvPicPr>
        <p:blipFill>
          <a:blip r:embed="rId4" cstate="print"/>
          <a:stretch>
            <a:fillRect/>
          </a:stretch>
        </p:blipFill>
        <p:spPr>
          <a:xfrm>
            <a:off x="0" y="0"/>
            <a:ext cx="12241213" cy="6858000"/>
          </a:xfrm>
          <a:prstGeom prst="rect">
            <a:avLst/>
          </a:prstGeom>
        </p:spPr>
      </p:pic>
      <p:sp>
        <p:nvSpPr>
          <p:cNvPr id="9" name="Rectângulo 8"/>
          <p:cNvSpPr/>
          <p:nvPr/>
        </p:nvSpPr>
        <p:spPr>
          <a:xfrm>
            <a:off x="1152054" y="980728"/>
            <a:ext cx="9721080" cy="5040560"/>
          </a:xfrm>
          <a:prstGeom prst="rect">
            <a:avLst/>
          </a:prstGeom>
          <a:solidFill>
            <a:srgbClr val="F4789E"/>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gency FB" pitchFamily="34" charset="0"/>
              </a:rPr>
              <a:t>QUESTION 5</a:t>
            </a:r>
            <a:endParaRPr lang="pt-PT" sz="4400" dirty="0" smtClean="0">
              <a:latin typeface="Agency FB" pitchFamily="34" charset="0"/>
            </a:endParaRPr>
          </a:p>
          <a:p>
            <a:pPr lvl="0" algn="ctr"/>
            <a:r>
              <a:rPr lang="en-US" sz="4400" dirty="0" smtClean="0">
                <a:latin typeface="Agency FB" pitchFamily="34" charset="0"/>
              </a:rPr>
              <a:t>With the Segmentation and Targeting that you define in the previous question, choose the cluster that you think is more relevant for </a:t>
            </a:r>
            <a:r>
              <a:rPr lang="en-US" sz="4400" i="1" dirty="0" smtClean="0">
                <a:latin typeface="Agency FB" pitchFamily="34" charset="0"/>
              </a:rPr>
              <a:t>Merry Cupcakes</a:t>
            </a:r>
            <a:r>
              <a:rPr lang="en-US" sz="4400" dirty="0" smtClean="0">
                <a:latin typeface="Agency FB" pitchFamily="34" charset="0"/>
              </a:rPr>
              <a:t>. Justify your answer and make a communication strategy for that same cluster.</a:t>
            </a:r>
          </a:p>
          <a:p>
            <a:pPr lvl="0" algn="ctr"/>
            <a:r>
              <a:rPr lang="en-US" sz="4400" dirty="0" smtClean="0">
                <a:latin typeface="Agency FB" pitchFamily="34" charset="0"/>
              </a:rPr>
              <a:t> (3 values)</a:t>
            </a:r>
            <a:endParaRPr lang="pt-PT" sz="4400" dirty="0">
              <a:latin typeface="Agency FB" pitchFamily="34" charset="0"/>
            </a:endParaRPr>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3" cstate="print"/>
          <a:stretch>
            <a:fillRect/>
          </a:stretch>
        </p:blipFill>
        <p:spPr>
          <a:xfrm>
            <a:off x="-1" y="0"/>
            <a:ext cx="12241213" cy="6858000"/>
          </a:xfrm>
          <a:prstGeom prst="rect">
            <a:avLst/>
          </a:prstGeom>
        </p:spPr>
      </p:pic>
      <p:pic>
        <p:nvPicPr>
          <p:cNvPr id="324610" name="Picture 2" descr="http://magazine.zankyou.com/pt/wp-content/uploads/2010/04/cupcake_foto7.jpg"/>
          <p:cNvPicPr>
            <a:picLocks noChangeAspect="1" noChangeArrowheads="1"/>
          </p:cNvPicPr>
          <p:nvPr/>
        </p:nvPicPr>
        <p:blipFill>
          <a:blip r:embed="rId4" cstate="print"/>
          <a:srcRect/>
          <a:stretch>
            <a:fillRect/>
          </a:stretch>
        </p:blipFill>
        <p:spPr bwMode="auto">
          <a:xfrm>
            <a:off x="8640886" y="260648"/>
            <a:ext cx="3451751" cy="59046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33" name="Group 12"/>
          <p:cNvGrpSpPr/>
          <p:nvPr/>
        </p:nvGrpSpPr>
        <p:grpSpPr>
          <a:xfrm flipH="1">
            <a:off x="143936" y="101978"/>
            <a:ext cx="8866617" cy="6279351"/>
            <a:chOff x="3443075" y="149973"/>
            <a:chExt cx="8510184" cy="5860157"/>
          </a:xfrm>
        </p:grpSpPr>
        <p:grpSp>
          <p:nvGrpSpPr>
            <p:cNvPr id="34" name="Group 9"/>
            <p:cNvGrpSpPr/>
            <p:nvPr/>
          </p:nvGrpSpPr>
          <p:grpSpPr>
            <a:xfrm>
              <a:off x="3888361" y="230851"/>
              <a:ext cx="8064898" cy="5779279"/>
              <a:chOff x="3816353" y="612366"/>
              <a:chExt cx="8064898" cy="5388787"/>
            </a:xfrm>
          </p:grpSpPr>
          <p:sp>
            <p:nvSpPr>
              <p:cNvPr id="36" name="Rectangle 35"/>
              <p:cNvSpPr/>
              <p:nvPr/>
            </p:nvSpPr>
            <p:spPr>
              <a:xfrm>
                <a:off x="3816353" y="1050988"/>
                <a:ext cx="8064896" cy="4950165"/>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7" name="Rectangle 36"/>
              <p:cNvSpPr/>
              <p:nvPr/>
            </p:nvSpPr>
            <p:spPr>
              <a:xfrm>
                <a:off x="3816355" y="612366"/>
                <a:ext cx="8064896" cy="43862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5" name="Picture 34" descr="c.png"/>
            <p:cNvPicPr>
              <a:picLocks noChangeAspect="1"/>
            </p:cNvPicPr>
            <p:nvPr/>
          </p:nvPicPr>
          <p:blipFill>
            <a:blip r:embed="rId5" cstate="print"/>
            <a:stretch>
              <a:fillRect/>
            </a:stretch>
          </p:blipFill>
          <p:spPr>
            <a:xfrm rot="18791695">
              <a:off x="3513017" y="80031"/>
              <a:ext cx="589947" cy="729831"/>
            </a:xfrm>
            <a:prstGeom prst="rect">
              <a:avLst/>
            </a:prstGeom>
          </p:spPr>
        </p:pic>
      </p:grpSp>
      <p:sp>
        <p:nvSpPr>
          <p:cNvPr id="32" name="CaixaDeTexto 11"/>
          <p:cNvSpPr txBox="1"/>
          <p:nvPr/>
        </p:nvSpPr>
        <p:spPr>
          <a:xfrm>
            <a:off x="215950" y="231031"/>
            <a:ext cx="8208912"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5 – CHOOSE A CLUSTER AND MAKE A COMMUNICATION STRATEGY </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12" name="CaixaDeTexto 17"/>
          <p:cNvSpPr txBox="1"/>
          <p:nvPr/>
        </p:nvSpPr>
        <p:spPr>
          <a:xfrm>
            <a:off x="215950" y="920914"/>
            <a:ext cx="8280920" cy="707886"/>
          </a:xfrm>
          <a:prstGeom prst="rect">
            <a:avLst/>
          </a:prstGeom>
          <a:noFill/>
        </p:spPr>
        <p:txBody>
          <a:bodyPr wrap="square" rtlCol="0">
            <a:spAutoFit/>
          </a:bodyPr>
          <a:lstStyle/>
          <a:p>
            <a:pPr algn="ctr"/>
            <a:r>
              <a:rPr lang="en-US" sz="2000" dirty="0" smtClean="0">
                <a:latin typeface="Agency FB" pitchFamily="34" charset="0"/>
              </a:rPr>
              <a:t>In terms of communication, we consider that the company should continue with their strategy of promotion (bellow the line), based in:</a:t>
            </a:r>
          </a:p>
        </p:txBody>
      </p:sp>
      <p:sp>
        <p:nvSpPr>
          <p:cNvPr id="13" name="Rectangle 12"/>
          <p:cNvSpPr/>
          <p:nvPr/>
        </p:nvSpPr>
        <p:spPr>
          <a:xfrm>
            <a:off x="215950" y="1979548"/>
            <a:ext cx="8280920" cy="369332"/>
          </a:xfrm>
          <a:prstGeom prst="rect">
            <a:avLst/>
          </a:prstGeom>
        </p:spPr>
        <p:txBody>
          <a:bodyPr wrap="square">
            <a:spAutoFit/>
          </a:bodyPr>
          <a:lstStyle/>
          <a:p>
            <a:pPr algn="ctr"/>
            <a:r>
              <a:rPr lang="en-US" b="1" dirty="0" smtClean="0">
                <a:latin typeface="Agency FB" pitchFamily="34" charset="0"/>
              </a:rPr>
              <a:t>Word of Mouth; Viral Marketing; Sensorial Marketing; Events; Television Interviews.</a:t>
            </a:r>
            <a:endParaRPr lang="en-US" b="1" dirty="0">
              <a:latin typeface="Agency FB" pitchFamily="34" charset="0"/>
            </a:endParaRPr>
          </a:p>
        </p:txBody>
      </p:sp>
      <p:sp>
        <p:nvSpPr>
          <p:cNvPr id="17" name="TextBox 16"/>
          <p:cNvSpPr txBox="1"/>
          <p:nvPr/>
        </p:nvSpPr>
        <p:spPr>
          <a:xfrm>
            <a:off x="431974" y="2996952"/>
            <a:ext cx="7848872" cy="2677656"/>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800" dirty="0" smtClean="0">
                <a:latin typeface="Agency FB" pitchFamily="34" charset="0"/>
              </a:rPr>
              <a:t>We create </a:t>
            </a:r>
            <a:r>
              <a:rPr lang="en-US" sz="2800" b="1" dirty="0" smtClean="0">
                <a:latin typeface="Agency FB" pitchFamily="34" charset="0"/>
              </a:rPr>
              <a:t>four alternatives</a:t>
            </a:r>
            <a:r>
              <a:rPr lang="en-US" sz="2800" dirty="0" smtClean="0">
                <a:latin typeface="Agency FB" pitchFamily="34" charset="0"/>
              </a:rPr>
              <a:t> to answer this question. S</a:t>
            </a:r>
            <a:r>
              <a:rPr lang="en-US" sz="2800" dirty="0" smtClean="0">
                <a:solidFill>
                  <a:schemeClr val="bg1"/>
                </a:solidFill>
                <a:latin typeface="Agency FB" pitchFamily="34" charset="0"/>
              </a:rPr>
              <a:t>tudents </a:t>
            </a:r>
            <a:r>
              <a:rPr lang="en-US" sz="2800" dirty="0" smtClean="0">
                <a:latin typeface="Agency FB" pitchFamily="34" charset="0"/>
              </a:rPr>
              <a:t>only need to </a:t>
            </a:r>
            <a:r>
              <a:rPr lang="en-US" sz="2800" b="1" dirty="0" smtClean="0">
                <a:latin typeface="Agency FB" pitchFamily="34" charset="0"/>
              </a:rPr>
              <a:t>chose one</a:t>
            </a:r>
            <a:r>
              <a:rPr lang="en-US" sz="2800" dirty="0" smtClean="0">
                <a:latin typeface="Agency FB" pitchFamily="34" charset="0"/>
              </a:rPr>
              <a:t>.</a:t>
            </a:r>
          </a:p>
          <a:p>
            <a:pPr algn="ctr"/>
            <a:r>
              <a:rPr lang="en-US" sz="2800" dirty="0" smtClean="0">
                <a:latin typeface="Agency FB" pitchFamily="34" charset="0"/>
              </a:rPr>
              <a:t>In each alternative, we gave three or four </a:t>
            </a:r>
            <a:r>
              <a:rPr lang="en-US" sz="2800" b="1" dirty="0" smtClean="0">
                <a:latin typeface="Agency FB" pitchFamily="34" charset="0"/>
              </a:rPr>
              <a:t>possible actions, </a:t>
            </a:r>
            <a:r>
              <a:rPr lang="en-US" sz="2800" dirty="0" smtClean="0">
                <a:solidFill>
                  <a:schemeClr val="bg1"/>
                </a:solidFill>
                <a:latin typeface="Agency FB" pitchFamily="34" charset="0"/>
              </a:rPr>
              <a:t>but students can give more or less actions. However they can also suggest other actions since they are creative, innovative and using relevant media to get to the main target. </a:t>
            </a:r>
            <a:endParaRPr lang="en-US" sz="2800" dirty="0" smtClean="0">
              <a:latin typeface="Agency FB" pitchFamily="34" charset="0"/>
            </a:endParaRPr>
          </a:p>
        </p:txBody>
      </p:sp>
      <p:sp>
        <p:nvSpPr>
          <p:cNvPr id="15" name="Marcador de Posição do Número do Diapositivo 14"/>
          <p:cNvSpPr>
            <a:spLocks noGrp="1"/>
          </p:cNvSpPr>
          <p:nvPr>
            <p:ph type="sldNum" sz="quarter" idx="12"/>
          </p:nvPr>
        </p:nvSpPr>
        <p:spPr/>
        <p:txBody>
          <a:bodyPr/>
          <a:lstStyle/>
          <a:p>
            <a:fld id="{16315B5E-456F-45DF-A5AE-7FBAF663C37F}" type="slidenum">
              <a:rPr lang="pt-PT" b="1" smtClean="0">
                <a:solidFill>
                  <a:srgbClr val="ED376F"/>
                </a:solidFill>
              </a:rPr>
              <a:pPr/>
              <a:t>16</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3" cstate="print"/>
          <a:stretch>
            <a:fillRect/>
          </a:stretch>
        </p:blipFill>
        <p:spPr>
          <a:xfrm>
            <a:off x="-1" y="0"/>
            <a:ext cx="12241213" cy="6858000"/>
          </a:xfrm>
          <a:prstGeom prst="rect">
            <a:avLst/>
          </a:prstGeom>
        </p:spPr>
      </p:pic>
      <p:pic>
        <p:nvPicPr>
          <p:cNvPr id="324610" name="Picture 2" descr="http://magazine.zankyou.com/pt/wp-content/uploads/2010/04/cupcake_foto7.jpg"/>
          <p:cNvPicPr>
            <a:picLocks noChangeAspect="1" noChangeArrowheads="1"/>
          </p:cNvPicPr>
          <p:nvPr/>
        </p:nvPicPr>
        <p:blipFill>
          <a:blip r:embed="rId4" cstate="print"/>
          <a:srcRect/>
          <a:stretch>
            <a:fillRect/>
          </a:stretch>
        </p:blipFill>
        <p:spPr bwMode="auto">
          <a:xfrm>
            <a:off x="8640886" y="260648"/>
            <a:ext cx="3451751" cy="59046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4" name="Group 12"/>
          <p:cNvGrpSpPr/>
          <p:nvPr/>
        </p:nvGrpSpPr>
        <p:grpSpPr>
          <a:xfrm flipH="1">
            <a:off x="143936" y="101978"/>
            <a:ext cx="8866617" cy="6279351"/>
            <a:chOff x="3443075" y="149973"/>
            <a:chExt cx="8510184" cy="5860157"/>
          </a:xfrm>
        </p:grpSpPr>
        <p:grpSp>
          <p:nvGrpSpPr>
            <p:cNvPr id="5" name="Group 9"/>
            <p:cNvGrpSpPr/>
            <p:nvPr/>
          </p:nvGrpSpPr>
          <p:grpSpPr>
            <a:xfrm>
              <a:off x="3888361" y="230851"/>
              <a:ext cx="8064898" cy="5779279"/>
              <a:chOff x="3816353" y="612366"/>
              <a:chExt cx="8064898" cy="5388787"/>
            </a:xfrm>
          </p:grpSpPr>
          <p:sp>
            <p:nvSpPr>
              <p:cNvPr id="36" name="Rectangle 35"/>
              <p:cNvSpPr/>
              <p:nvPr/>
            </p:nvSpPr>
            <p:spPr>
              <a:xfrm>
                <a:off x="3816353" y="1050988"/>
                <a:ext cx="8064896" cy="4950165"/>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ctangle 36"/>
              <p:cNvSpPr/>
              <p:nvPr/>
            </p:nvSpPr>
            <p:spPr>
              <a:xfrm>
                <a:off x="3816355" y="612366"/>
                <a:ext cx="8064896" cy="43862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5" name="Picture 34" descr="c.png"/>
            <p:cNvPicPr>
              <a:picLocks noChangeAspect="1"/>
            </p:cNvPicPr>
            <p:nvPr/>
          </p:nvPicPr>
          <p:blipFill>
            <a:blip r:embed="rId5" cstate="print"/>
            <a:stretch>
              <a:fillRect/>
            </a:stretch>
          </p:blipFill>
          <p:spPr>
            <a:xfrm rot="18791695">
              <a:off x="3513017" y="80031"/>
              <a:ext cx="589947" cy="729831"/>
            </a:xfrm>
            <a:prstGeom prst="rect">
              <a:avLst/>
            </a:prstGeom>
          </p:spPr>
        </p:pic>
      </p:grpSp>
      <p:sp>
        <p:nvSpPr>
          <p:cNvPr id="32" name="CaixaDeTexto 11"/>
          <p:cNvSpPr txBox="1"/>
          <p:nvPr/>
        </p:nvSpPr>
        <p:spPr>
          <a:xfrm>
            <a:off x="215950" y="231031"/>
            <a:ext cx="7992888"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5 – CHOOSE A CLUSTER AND MAKE A COMMUNICATION STRATEGY </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14" name="CaixaDeTexto 19"/>
          <p:cNvSpPr txBox="1"/>
          <p:nvPr/>
        </p:nvSpPr>
        <p:spPr>
          <a:xfrm>
            <a:off x="287958" y="836712"/>
            <a:ext cx="8064896"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b="1" dirty="0" smtClean="0">
                <a:latin typeface="Agency FB" pitchFamily="34" charset="0"/>
              </a:rPr>
              <a:t>First Alternative</a:t>
            </a:r>
            <a:endParaRPr lang="en-US" sz="2000" b="1" dirty="0">
              <a:latin typeface="Agency FB" pitchFamily="34" charset="0"/>
            </a:endParaRPr>
          </a:p>
        </p:txBody>
      </p:sp>
      <p:graphicFrame>
        <p:nvGraphicFramePr>
          <p:cNvPr id="15" name="Tabela 17"/>
          <p:cNvGraphicFramePr>
            <a:graphicFrameLocks noGrp="1"/>
          </p:cNvGraphicFramePr>
          <p:nvPr/>
        </p:nvGraphicFramePr>
        <p:xfrm>
          <a:off x="647998" y="1484784"/>
          <a:ext cx="7296714" cy="1798320"/>
        </p:xfrm>
        <a:graphic>
          <a:graphicData uri="http://schemas.openxmlformats.org/drawingml/2006/table">
            <a:tbl>
              <a:tblPr firstRow="1" firstCol="1" lastRow="1" bandRow="1">
                <a:tableStyleId>{5C22544A-7EE6-4342-B048-85BDC9FD1C3A}</a:tableStyleId>
              </a:tblPr>
              <a:tblGrid>
                <a:gridCol w="3648357"/>
                <a:gridCol w="3648357"/>
              </a:tblGrid>
              <a:tr h="384043">
                <a:tc>
                  <a:txBody>
                    <a:bodyPr/>
                    <a:lstStyle/>
                    <a:p>
                      <a:pPr algn="ctr"/>
                      <a:r>
                        <a:rPr lang="en-US" sz="2000" noProof="0" dirty="0" smtClean="0">
                          <a:latin typeface="Agency FB" pitchFamily="34" charset="0"/>
                        </a:rPr>
                        <a:t>Target</a:t>
                      </a:r>
                      <a:endParaRPr lang="en-US" sz="2000" noProof="0" dirty="0">
                        <a:latin typeface="Agency FB" pitchFamily="34" charset="0"/>
                      </a:endParaRPr>
                    </a:p>
                  </a:txBody>
                  <a:tcPr>
                    <a:solidFill>
                      <a:srgbClr val="ED376F"/>
                    </a:solidFill>
                  </a:tcPr>
                </a:tc>
                <a:tc>
                  <a:txBody>
                    <a:bodyPr/>
                    <a:lstStyle/>
                    <a:p>
                      <a:pPr algn="ctr"/>
                      <a:r>
                        <a:rPr lang="en-US" sz="2000" noProof="0" smtClean="0">
                          <a:latin typeface="Agency FB" pitchFamily="34" charset="0"/>
                        </a:rPr>
                        <a:t>3-10</a:t>
                      </a:r>
                      <a:r>
                        <a:rPr lang="en-US" sz="2000" baseline="0" noProof="0" smtClean="0">
                          <a:latin typeface="Agency FB" pitchFamily="34" charset="0"/>
                        </a:rPr>
                        <a:t> (Kids)</a:t>
                      </a:r>
                      <a:endParaRPr lang="en-US" sz="2000" noProof="0">
                        <a:latin typeface="Agency FB" pitchFamily="34" charset="0"/>
                      </a:endParaRPr>
                    </a:p>
                  </a:txBody>
                  <a:tcPr>
                    <a:solidFill>
                      <a:srgbClr val="F4789E"/>
                    </a:solidFill>
                  </a:tcPr>
                </a:tc>
              </a:tr>
              <a:tr h="384043">
                <a:tc>
                  <a:txBody>
                    <a:bodyPr/>
                    <a:lstStyle/>
                    <a:p>
                      <a:pPr algn="ctr"/>
                      <a:r>
                        <a:rPr lang="en-US" sz="2000" noProof="0" smtClean="0">
                          <a:latin typeface="Agency FB" pitchFamily="34" charset="0"/>
                        </a:rPr>
                        <a:t>Message</a:t>
                      </a:r>
                      <a:endParaRPr lang="en-US" sz="2000" noProof="0">
                        <a:latin typeface="Agency FB" pitchFamily="34" charset="0"/>
                      </a:endParaRPr>
                    </a:p>
                  </a:txBody>
                  <a:tcPr>
                    <a:solidFill>
                      <a:srgbClr val="ED376F"/>
                    </a:solidFill>
                  </a:tcPr>
                </a:tc>
                <a:tc>
                  <a:txBody>
                    <a:bodyPr/>
                    <a:lstStyle/>
                    <a:p>
                      <a:pPr algn="ctr"/>
                      <a:r>
                        <a:rPr lang="en-US" sz="2000" b="1" noProof="0" smtClean="0">
                          <a:solidFill>
                            <a:schemeClr val="bg1"/>
                          </a:solidFill>
                          <a:latin typeface="Agency FB" pitchFamily="34" charset="0"/>
                        </a:rPr>
                        <a:t>Have fun with kids</a:t>
                      </a:r>
                      <a:endParaRPr lang="en-US" sz="2000" b="1" noProof="0">
                        <a:solidFill>
                          <a:schemeClr val="bg1"/>
                        </a:solidFill>
                        <a:latin typeface="Agency FB" pitchFamily="34" charset="0"/>
                      </a:endParaRPr>
                    </a:p>
                  </a:txBody>
                  <a:tcPr>
                    <a:solidFill>
                      <a:srgbClr val="F4789E"/>
                    </a:solidFill>
                  </a:tcPr>
                </a:tc>
              </a:tr>
              <a:tr h="384043">
                <a:tc>
                  <a:txBody>
                    <a:bodyPr/>
                    <a:lstStyle/>
                    <a:p>
                      <a:pPr algn="ctr"/>
                      <a:r>
                        <a:rPr lang="en-US" sz="2000" noProof="0" smtClean="0">
                          <a:latin typeface="Agency FB" pitchFamily="34" charset="0"/>
                        </a:rPr>
                        <a:t>Action</a:t>
                      </a:r>
                      <a:endParaRPr lang="en-US" sz="2000" noProof="0">
                        <a:latin typeface="Agency FB" pitchFamily="34" charset="0"/>
                      </a:endParaRPr>
                    </a:p>
                  </a:txBody>
                  <a:tcPr anchor="ctr">
                    <a:solidFill>
                      <a:srgbClr val="ED376F"/>
                    </a:solidFill>
                  </a:tcPr>
                </a:tc>
                <a:tc>
                  <a:txBody>
                    <a:bodyPr/>
                    <a:lstStyle/>
                    <a:p>
                      <a:pPr marL="342900" indent="-342900" algn="ctr">
                        <a:buFont typeface="+mj-lt"/>
                        <a:buAutoNum type="arabicPeriod"/>
                      </a:pPr>
                      <a:r>
                        <a:rPr lang="en-US" sz="2000" noProof="0" dirty="0" smtClean="0">
                          <a:latin typeface="Agency FB" pitchFamily="34" charset="0"/>
                        </a:rPr>
                        <a:t>Create a mascot to attract</a:t>
                      </a:r>
                      <a:r>
                        <a:rPr lang="en-US" sz="2000" baseline="0" noProof="0" dirty="0" smtClean="0">
                          <a:latin typeface="Agency FB" pitchFamily="34" charset="0"/>
                        </a:rPr>
                        <a:t> children</a:t>
                      </a:r>
                    </a:p>
                    <a:p>
                      <a:pPr marL="342900" indent="-342900" algn="ctr">
                        <a:buFont typeface="+mj-lt"/>
                        <a:buAutoNum type="arabicPeriod"/>
                      </a:pPr>
                      <a:r>
                        <a:rPr lang="en-US" sz="2000" baseline="0" noProof="0" dirty="0" smtClean="0">
                          <a:latin typeface="Agency FB" pitchFamily="34" charset="0"/>
                        </a:rPr>
                        <a:t>Partnership with </a:t>
                      </a:r>
                      <a:r>
                        <a:rPr lang="en-US" sz="2000" i="1" baseline="0" noProof="0" dirty="0" smtClean="0">
                          <a:latin typeface="Agency FB" pitchFamily="34" charset="0"/>
                        </a:rPr>
                        <a:t>Panda Channel</a:t>
                      </a:r>
                    </a:p>
                    <a:p>
                      <a:pPr marL="342900" indent="-342900" algn="ctr">
                        <a:buFont typeface="+mj-lt"/>
                        <a:buAutoNum type="arabicPeriod"/>
                      </a:pPr>
                      <a:r>
                        <a:rPr lang="en-US" sz="2000" baseline="0" noProof="0" dirty="0" smtClean="0">
                          <a:latin typeface="Agency FB" pitchFamily="34" charset="0"/>
                        </a:rPr>
                        <a:t>Develop a birthday service</a:t>
                      </a:r>
                      <a:endParaRPr lang="en-US" sz="2000" noProof="0" dirty="0">
                        <a:latin typeface="Agency FB" pitchFamily="34" charset="0"/>
                      </a:endParaRPr>
                    </a:p>
                  </a:txBody>
                  <a:tcPr>
                    <a:solidFill>
                      <a:srgbClr val="F4789E"/>
                    </a:solidFill>
                  </a:tcPr>
                </a:tc>
              </a:tr>
            </a:tbl>
          </a:graphicData>
        </a:graphic>
      </p:graphicFrame>
      <p:sp>
        <p:nvSpPr>
          <p:cNvPr id="16" name="CaixaDeTexto 18"/>
          <p:cNvSpPr txBox="1"/>
          <p:nvPr/>
        </p:nvSpPr>
        <p:spPr>
          <a:xfrm>
            <a:off x="287958" y="4077072"/>
            <a:ext cx="8136904" cy="1323439"/>
          </a:xfrm>
          <a:prstGeom prst="rect">
            <a:avLst/>
          </a:prstGeom>
          <a:noFill/>
        </p:spPr>
        <p:txBody>
          <a:bodyPr wrap="square" rtlCol="0">
            <a:spAutoFit/>
          </a:bodyPr>
          <a:lstStyle/>
          <a:p>
            <a:pPr algn="ctr"/>
            <a:r>
              <a:rPr lang="en-US" sz="2000" dirty="0" smtClean="0">
                <a:latin typeface="Agency FB" pitchFamily="34" charset="0"/>
              </a:rPr>
              <a:t>Children are an important target to </a:t>
            </a:r>
            <a:r>
              <a:rPr lang="en-US" sz="2000" i="1" dirty="0" smtClean="0">
                <a:latin typeface="Agency FB" pitchFamily="34" charset="0"/>
              </a:rPr>
              <a:t>Merry Cupc</a:t>
            </a:r>
            <a:r>
              <a:rPr lang="en-US" sz="2000" dirty="0" smtClean="0">
                <a:latin typeface="Agency FB" pitchFamily="34" charset="0"/>
              </a:rPr>
              <a:t>akes. Children are attracted by Cupcakes due to its color and fun decorations. Their persuasiveness is huge, which makes it easy to influence parents to buy them cupcakes. </a:t>
            </a:r>
            <a:r>
              <a:rPr lang="en-US" sz="2000" b="1" dirty="0" smtClean="0">
                <a:latin typeface="Agency FB" pitchFamily="34" charset="0"/>
              </a:rPr>
              <a:t>Objectives are</a:t>
            </a:r>
            <a:r>
              <a:rPr lang="en-US" sz="2000" dirty="0" smtClean="0">
                <a:latin typeface="Agency FB" pitchFamily="34" charset="0"/>
              </a:rPr>
              <a:t>: create an identification brand, something different and funny for playing. Using a streamline communication for the  younger segment.</a:t>
            </a:r>
            <a:endParaRPr lang="en-US" sz="2000" dirty="0">
              <a:latin typeface="Agency FB" pitchFamily="34" charset="0"/>
            </a:endParaRPr>
          </a:p>
        </p:txBody>
      </p:sp>
      <p:sp>
        <p:nvSpPr>
          <p:cNvPr id="17" name="Marcador de Posição do Número do Diapositivo 16"/>
          <p:cNvSpPr>
            <a:spLocks noGrp="1"/>
          </p:cNvSpPr>
          <p:nvPr>
            <p:ph type="sldNum" sz="quarter" idx="12"/>
          </p:nvPr>
        </p:nvSpPr>
        <p:spPr/>
        <p:txBody>
          <a:bodyPr/>
          <a:lstStyle/>
          <a:p>
            <a:fld id="{16315B5E-456F-45DF-A5AE-7FBAF663C37F}" type="slidenum">
              <a:rPr lang="pt-PT" b="1" smtClean="0">
                <a:solidFill>
                  <a:srgbClr val="ED376F"/>
                </a:solidFill>
              </a:rPr>
              <a:pPr/>
              <a:t>17</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3" cstate="print"/>
          <a:stretch>
            <a:fillRect/>
          </a:stretch>
        </p:blipFill>
        <p:spPr>
          <a:xfrm>
            <a:off x="-1" y="0"/>
            <a:ext cx="12241213" cy="6858000"/>
          </a:xfrm>
          <a:prstGeom prst="rect">
            <a:avLst/>
          </a:prstGeom>
        </p:spPr>
      </p:pic>
      <p:pic>
        <p:nvPicPr>
          <p:cNvPr id="324610" name="Picture 2" descr="http://magazine.zankyou.com/pt/wp-content/uploads/2010/04/cupcake_foto7.jpg"/>
          <p:cNvPicPr>
            <a:picLocks noChangeAspect="1" noChangeArrowheads="1"/>
          </p:cNvPicPr>
          <p:nvPr/>
        </p:nvPicPr>
        <p:blipFill>
          <a:blip r:embed="rId4" cstate="print"/>
          <a:srcRect/>
          <a:stretch>
            <a:fillRect/>
          </a:stretch>
        </p:blipFill>
        <p:spPr bwMode="auto">
          <a:xfrm>
            <a:off x="8640886" y="260648"/>
            <a:ext cx="3451751" cy="59046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4" name="Group 12"/>
          <p:cNvGrpSpPr/>
          <p:nvPr/>
        </p:nvGrpSpPr>
        <p:grpSpPr>
          <a:xfrm flipH="1">
            <a:off x="143936" y="101978"/>
            <a:ext cx="8866617" cy="6279351"/>
            <a:chOff x="3443075" y="149973"/>
            <a:chExt cx="8510184" cy="5860157"/>
          </a:xfrm>
        </p:grpSpPr>
        <p:grpSp>
          <p:nvGrpSpPr>
            <p:cNvPr id="5" name="Group 9"/>
            <p:cNvGrpSpPr/>
            <p:nvPr/>
          </p:nvGrpSpPr>
          <p:grpSpPr>
            <a:xfrm>
              <a:off x="3888361" y="230851"/>
              <a:ext cx="8064898" cy="5779279"/>
              <a:chOff x="3816353" y="612366"/>
              <a:chExt cx="8064898" cy="5388787"/>
            </a:xfrm>
          </p:grpSpPr>
          <p:sp>
            <p:nvSpPr>
              <p:cNvPr id="36" name="Rectangle 35"/>
              <p:cNvSpPr/>
              <p:nvPr/>
            </p:nvSpPr>
            <p:spPr>
              <a:xfrm>
                <a:off x="3816353" y="1050988"/>
                <a:ext cx="8064896" cy="4950165"/>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ctangle 36"/>
              <p:cNvSpPr/>
              <p:nvPr/>
            </p:nvSpPr>
            <p:spPr>
              <a:xfrm>
                <a:off x="3816355" y="612366"/>
                <a:ext cx="8064896" cy="43862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5" name="Picture 34" descr="c.png"/>
            <p:cNvPicPr>
              <a:picLocks noChangeAspect="1"/>
            </p:cNvPicPr>
            <p:nvPr/>
          </p:nvPicPr>
          <p:blipFill>
            <a:blip r:embed="rId5" cstate="print"/>
            <a:stretch>
              <a:fillRect/>
            </a:stretch>
          </p:blipFill>
          <p:spPr>
            <a:xfrm rot="18791695">
              <a:off x="3513017" y="80031"/>
              <a:ext cx="589947" cy="729831"/>
            </a:xfrm>
            <a:prstGeom prst="rect">
              <a:avLst/>
            </a:prstGeom>
          </p:spPr>
        </p:pic>
      </p:grpSp>
      <p:sp>
        <p:nvSpPr>
          <p:cNvPr id="32" name="CaixaDeTexto 11"/>
          <p:cNvSpPr txBox="1"/>
          <p:nvPr/>
        </p:nvSpPr>
        <p:spPr>
          <a:xfrm>
            <a:off x="215950" y="231031"/>
            <a:ext cx="8136904"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5 – CHOOSE A CLUSTER AND MAKE A COMMUNICATION STRATEGY </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17" name="CaixaDeTexto 12"/>
          <p:cNvSpPr txBox="1"/>
          <p:nvPr/>
        </p:nvSpPr>
        <p:spPr>
          <a:xfrm>
            <a:off x="287958" y="908720"/>
            <a:ext cx="806489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b="1" dirty="0" smtClean="0">
                <a:solidFill>
                  <a:schemeClr val="accent2"/>
                </a:solidFill>
                <a:latin typeface="Agency FB" pitchFamily="34" charset="0"/>
              </a:rPr>
              <a:t>1. Create a mascot: </a:t>
            </a:r>
            <a:r>
              <a:rPr lang="en-US" dirty="0" smtClean="0">
                <a:latin typeface="Agency FB" pitchFamily="34" charset="0"/>
              </a:rPr>
              <a:t>for example, we think that the mascot could be a unicorn (because of fairy tales) called “Merry” (to keep the brand name, so that there is identification with the </a:t>
            </a:r>
            <a:r>
              <a:rPr lang="en-US" dirty="0" smtClean="0">
                <a:solidFill>
                  <a:schemeClr val="tx1"/>
                </a:solidFill>
                <a:latin typeface="Agency FB" pitchFamily="34" charset="0"/>
              </a:rPr>
              <a:t>company</a:t>
            </a:r>
            <a:r>
              <a:rPr lang="en-US" dirty="0" smtClean="0">
                <a:latin typeface="Agency FB" pitchFamily="34" charset="0"/>
              </a:rPr>
              <a:t>).</a:t>
            </a:r>
            <a:r>
              <a:rPr lang="en-US" dirty="0" smtClean="0">
                <a:solidFill>
                  <a:srgbClr val="FF0000"/>
                </a:solidFill>
                <a:latin typeface="Agency FB" pitchFamily="34" charset="0"/>
              </a:rPr>
              <a:t> </a:t>
            </a:r>
            <a:r>
              <a:rPr lang="en-US" dirty="0" smtClean="0">
                <a:solidFill>
                  <a:schemeClr val="tx1"/>
                </a:solidFill>
                <a:latin typeface="Agency FB" pitchFamily="34" charset="0"/>
              </a:rPr>
              <a:t>So we think </a:t>
            </a:r>
            <a:r>
              <a:rPr lang="en-US" dirty="0" smtClean="0">
                <a:latin typeface="Agency FB" pitchFamily="34" charset="0"/>
              </a:rPr>
              <a:t>that the unicorn may represent the brand and the concept because we want to transmit to children a nice, docile and imaginary brand. </a:t>
            </a:r>
            <a:endParaRPr lang="en-US" dirty="0">
              <a:latin typeface="Agency FB" pitchFamily="34" charset="0"/>
            </a:endParaRPr>
          </a:p>
        </p:txBody>
      </p:sp>
      <p:sp>
        <p:nvSpPr>
          <p:cNvPr id="18" name="CaixaDeTexto 12"/>
          <p:cNvSpPr txBox="1"/>
          <p:nvPr/>
        </p:nvSpPr>
        <p:spPr>
          <a:xfrm>
            <a:off x="287958" y="2564904"/>
            <a:ext cx="8064896"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b="1" dirty="0" smtClean="0">
                <a:solidFill>
                  <a:schemeClr val="accent2"/>
                </a:solidFill>
                <a:latin typeface="Agency FB" pitchFamily="34" charset="0"/>
              </a:rPr>
              <a:t>2. Partnership with Panda Channel: </a:t>
            </a:r>
            <a:r>
              <a:rPr lang="en-US" dirty="0" smtClean="0">
                <a:latin typeface="Agency FB" pitchFamily="34" charset="0"/>
              </a:rPr>
              <a:t>Make a cupcake party with Merry Mascot and Panda. Tickets would be charged. </a:t>
            </a:r>
          </a:p>
          <a:p>
            <a:pPr algn="just"/>
            <a:r>
              <a:rPr lang="en-US" dirty="0" smtClean="0">
                <a:latin typeface="Agency FB" pitchFamily="34" charset="0"/>
              </a:rPr>
              <a:t>To develop the following activities: </a:t>
            </a:r>
          </a:p>
          <a:p>
            <a:pPr lvl="1" algn="just">
              <a:buFont typeface="Arial" pitchFamily="34" charset="0"/>
              <a:buChar char="•"/>
            </a:pPr>
            <a:r>
              <a:rPr lang="en-US" dirty="0" smtClean="0">
                <a:latin typeface="Agency FB" pitchFamily="34" charset="0"/>
              </a:rPr>
              <a:t> Race of cupcakes: clothes that children dress in races and have to win to make cupcakes or other accessories (Merry unicorns, merchandising mentioned in the previous action.);</a:t>
            </a:r>
          </a:p>
          <a:p>
            <a:pPr lvl="1" algn="just">
              <a:buFont typeface="Arial" pitchFamily="34" charset="0"/>
              <a:buChar char="•"/>
            </a:pPr>
            <a:r>
              <a:rPr lang="en-US" dirty="0" smtClean="0">
                <a:latin typeface="Agency FB" pitchFamily="34" charset="0"/>
              </a:rPr>
              <a:t> Each ticket has a coupon that is used to decorate a cupcake, so each child has the opportunity to decorate to their taste, however they can only do it once;</a:t>
            </a:r>
          </a:p>
          <a:p>
            <a:pPr lvl="1" algn="just">
              <a:buFont typeface="Arial" pitchFamily="34" charset="0"/>
              <a:buChar char="•"/>
            </a:pPr>
            <a:r>
              <a:rPr lang="en-US" dirty="0" smtClean="0">
                <a:latin typeface="Agency FB" pitchFamily="34" charset="0"/>
              </a:rPr>
              <a:t> Inflatables;</a:t>
            </a:r>
          </a:p>
          <a:p>
            <a:pPr lvl="1" algn="just">
              <a:buFont typeface="Arial" pitchFamily="34" charset="0"/>
              <a:buChar char="•"/>
            </a:pPr>
            <a:r>
              <a:rPr lang="en-US" dirty="0" smtClean="0">
                <a:latin typeface="Agency FB" pitchFamily="34" charset="0"/>
              </a:rPr>
              <a:t> Music – mini Panda concert</a:t>
            </a:r>
            <a:endParaRPr lang="en-US" dirty="0">
              <a:latin typeface="Agency FB" pitchFamily="34" charset="0"/>
            </a:endParaRPr>
          </a:p>
        </p:txBody>
      </p:sp>
      <p:sp>
        <p:nvSpPr>
          <p:cNvPr id="19" name="CaixaDeTexto 12"/>
          <p:cNvSpPr txBox="1"/>
          <p:nvPr/>
        </p:nvSpPr>
        <p:spPr>
          <a:xfrm>
            <a:off x="287958" y="5589240"/>
            <a:ext cx="806489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b="1" dirty="0" smtClean="0">
                <a:solidFill>
                  <a:schemeClr val="accent2"/>
                </a:solidFill>
                <a:latin typeface="Agency FB" pitchFamily="34" charset="0"/>
              </a:rPr>
              <a:t>3. Develop a birthday service: </a:t>
            </a:r>
            <a:r>
              <a:rPr lang="en-US" dirty="0" smtClean="0">
                <a:latin typeface="Agency FB" pitchFamily="34" charset="0"/>
              </a:rPr>
              <a:t>Animate birthday parties. Having two face painters, playing games and cooking cupcakes with children.</a:t>
            </a:r>
            <a:endParaRPr lang="en-US" dirty="0">
              <a:latin typeface="Agency FB" pitchFamily="34" charset="0"/>
            </a:endParaRPr>
          </a:p>
        </p:txBody>
      </p:sp>
      <p:sp>
        <p:nvSpPr>
          <p:cNvPr id="15" name="Marcador de Posição do Número do Diapositivo 14"/>
          <p:cNvSpPr>
            <a:spLocks noGrp="1"/>
          </p:cNvSpPr>
          <p:nvPr>
            <p:ph type="sldNum" sz="quarter" idx="12"/>
          </p:nvPr>
        </p:nvSpPr>
        <p:spPr/>
        <p:txBody>
          <a:bodyPr/>
          <a:lstStyle/>
          <a:p>
            <a:fld id="{16315B5E-456F-45DF-A5AE-7FBAF663C37F}" type="slidenum">
              <a:rPr lang="pt-PT" b="1" smtClean="0">
                <a:solidFill>
                  <a:srgbClr val="ED376F"/>
                </a:solidFill>
              </a:rPr>
              <a:pPr/>
              <a:t>18</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3" cstate="print"/>
          <a:stretch>
            <a:fillRect/>
          </a:stretch>
        </p:blipFill>
        <p:spPr>
          <a:xfrm>
            <a:off x="-1" y="0"/>
            <a:ext cx="12241213" cy="6858000"/>
          </a:xfrm>
          <a:prstGeom prst="rect">
            <a:avLst/>
          </a:prstGeom>
        </p:spPr>
      </p:pic>
      <p:pic>
        <p:nvPicPr>
          <p:cNvPr id="324610" name="Picture 2" descr="http://magazine.zankyou.com/pt/wp-content/uploads/2010/04/cupcake_foto7.jpg"/>
          <p:cNvPicPr>
            <a:picLocks noChangeAspect="1" noChangeArrowheads="1"/>
          </p:cNvPicPr>
          <p:nvPr/>
        </p:nvPicPr>
        <p:blipFill>
          <a:blip r:embed="rId4" cstate="print"/>
          <a:srcRect/>
          <a:stretch>
            <a:fillRect/>
          </a:stretch>
        </p:blipFill>
        <p:spPr bwMode="auto">
          <a:xfrm>
            <a:off x="8640886" y="260648"/>
            <a:ext cx="3451751" cy="59046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4" name="Group 12"/>
          <p:cNvGrpSpPr/>
          <p:nvPr/>
        </p:nvGrpSpPr>
        <p:grpSpPr>
          <a:xfrm flipH="1">
            <a:off x="143936" y="101978"/>
            <a:ext cx="8866617" cy="6279351"/>
            <a:chOff x="3443075" y="149973"/>
            <a:chExt cx="8510184" cy="5860157"/>
          </a:xfrm>
        </p:grpSpPr>
        <p:grpSp>
          <p:nvGrpSpPr>
            <p:cNvPr id="5" name="Group 9"/>
            <p:cNvGrpSpPr/>
            <p:nvPr/>
          </p:nvGrpSpPr>
          <p:grpSpPr>
            <a:xfrm>
              <a:off x="3888361" y="230851"/>
              <a:ext cx="8064898" cy="5779279"/>
              <a:chOff x="3816353" y="612366"/>
              <a:chExt cx="8064898" cy="5388787"/>
            </a:xfrm>
          </p:grpSpPr>
          <p:sp>
            <p:nvSpPr>
              <p:cNvPr id="36" name="Rectangle 35"/>
              <p:cNvSpPr/>
              <p:nvPr/>
            </p:nvSpPr>
            <p:spPr>
              <a:xfrm>
                <a:off x="3816353" y="1050988"/>
                <a:ext cx="8064896" cy="4950165"/>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ctangle 36"/>
              <p:cNvSpPr/>
              <p:nvPr/>
            </p:nvSpPr>
            <p:spPr>
              <a:xfrm>
                <a:off x="3816355" y="612366"/>
                <a:ext cx="8064896" cy="43862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5" name="Picture 34" descr="c.png"/>
            <p:cNvPicPr>
              <a:picLocks noChangeAspect="1"/>
            </p:cNvPicPr>
            <p:nvPr/>
          </p:nvPicPr>
          <p:blipFill>
            <a:blip r:embed="rId5" cstate="print"/>
            <a:stretch>
              <a:fillRect/>
            </a:stretch>
          </p:blipFill>
          <p:spPr>
            <a:xfrm rot="18791695">
              <a:off x="3513017" y="80031"/>
              <a:ext cx="589947" cy="729831"/>
            </a:xfrm>
            <a:prstGeom prst="rect">
              <a:avLst/>
            </a:prstGeom>
          </p:spPr>
        </p:pic>
      </p:grpSp>
      <p:sp>
        <p:nvSpPr>
          <p:cNvPr id="32" name="CaixaDeTexto 11"/>
          <p:cNvSpPr txBox="1"/>
          <p:nvPr/>
        </p:nvSpPr>
        <p:spPr>
          <a:xfrm>
            <a:off x="215950" y="231031"/>
            <a:ext cx="7992888"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5 – CHOOSE A CLUSTER AND MAKE A COMMUNICATION STRATEGY </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12" name="CaixaDeTexto 12"/>
          <p:cNvSpPr txBox="1"/>
          <p:nvPr/>
        </p:nvSpPr>
        <p:spPr>
          <a:xfrm>
            <a:off x="215950" y="764704"/>
            <a:ext cx="820891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smtClean="0">
                <a:latin typeface="Agency FB" pitchFamily="34" charset="0"/>
              </a:rPr>
              <a:t>Second Alternative</a:t>
            </a:r>
            <a:endParaRPr lang="en-US" sz="2400" b="1">
              <a:latin typeface="Agency FB" pitchFamily="34" charset="0"/>
            </a:endParaRPr>
          </a:p>
        </p:txBody>
      </p:sp>
      <p:graphicFrame>
        <p:nvGraphicFramePr>
          <p:cNvPr id="13" name="Tabela 13"/>
          <p:cNvGraphicFramePr>
            <a:graphicFrameLocks noGrp="1"/>
          </p:cNvGraphicFramePr>
          <p:nvPr/>
        </p:nvGraphicFramePr>
        <p:xfrm>
          <a:off x="264052" y="1412776"/>
          <a:ext cx="8160810" cy="2712720"/>
        </p:xfrm>
        <a:graphic>
          <a:graphicData uri="http://schemas.openxmlformats.org/drawingml/2006/table">
            <a:tbl>
              <a:tblPr firstRow="1" firstCol="1" lastRow="1" bandRow="1">
                <a:tableStyleId>{5C22544A-7EE6-4342-B048-85BDC9FD1C3A}</a:tableStyleId>
              </a:tblPr>
              <a:tblGrid>
                <a:gridCol w="4080405"/>
                <a:gridCol w="4080405"/>
              </a:tblGrid>
              <a:tr h="370840">
                <a:tc>
                  <a:txBody>
                    <a:bodyPr/>
                    <a:lstStyle/>
                    <a:p>
                      <a:pPr algn="ctr"/>
                      <a:r>
                        <a:rPr lang="en-US" sz="2000" noProof="0" dirty="0" smtClean="0">
                          <a:solidFill>
                            <a:schemeClr val="bg1"/>
                          </a:solidFill>
                          <a:latin typeface="Agency FB" pitchFamily="34" charset="0"/>
                        </a:rPr>
                        <a:t>Target</a:t>
                      </a:r>
                    </a:p>
                  </a:txBody>
                  <a:tcPr>
                    <a:solidFill>
                      <a:srgbClr val="ED376F"/>
                    </a:solidFill>
                  </a:tcPr>
                </a:tc>
                <a:tc>
                  <a:txBody>
                    <a:bodyPr/>
                    <a:lstStyle/>
                    <a:p>
                      <a:pPr algn="ctr"/>
                      <a:r>
                        <a:rPr lang="en-US" sz="2000" b="1" noProof="0" smtClean="0">
                          <a:solidFill>
                            <a:schemeClr val="bg1"/>
                          </a:solidFill>
                          <a:latin typeface="Agency FB" pitchFamily="34" charset="0"/>
                        </a:rPr>
                        <a:t>11-17 Teenagers</a:t>
                      </a:r>
                      <a:endParaRPr lang="en-US" sz="2000" b="1" noProof="0">
                        <a:solidFill>
                          <a:schemeClr val="bg1"/>
                        </a:solidFill>
                        <a:latin typeface="Agency FB" pitchFamily="34" charset="0"/>
                      </a:endParaRPr>
                    </a:p>
                  </a:txBody>
                  <a:tcPr>
                    <a:solidFill>
                      <a:srgbClr val="F4789E"/>
                    </a:solidFill>
                  </a:tcPr>
                </a:tc>
              </a:tr>
              <a:tr h="370840">
                <a:tc>
                  <a:txBody>
                    <a:bodyPr/>
                    <a:lstStyle/>
                    <a:p>
                      <a:pPr algn="ctr"/>
                      <a:r>
                        <a:rPr lang="en-US" sz="2000" noProof="0" smtClean="0">
                          <a:solidFill>
                            <a:schemeClr val="bg1"/>
                          </a:solidFill>
                          <a:latin typeface="Agency FB" pitchFamily="34" charset="0"/>
                        </a:rPr>
                        <a:t>Message</a:t>
                      </a:r>
                      <a:endParaRPr lang="en-US" sz="2000" noProof="0">
                        <a:solidFill>
                          <a:schemeClr val="bg1"/>
                        </a:solidFill>
                        <a:latin typeface="Agency FB" pitchFamily="34" charset="0"/>
                      </a:endParaRPr>
                    </a:p>
                  </a:txBody>
                  <a:tcPr>
                    <a:solidFill>
                      <a:srgbClr val="ED376F"/>
                    </a:solidFill>
                  </a:tcPr>
                </a:tc>
                <a:tc>
                  <a:txBody>
                    <a:bodyPr/>
                    <a:lstStyle/>
                    <a:p>
                      <a:pPr algn="ctr"/>
                      <a:r>
                        <a:rPr lang="en-US" sz="2000" b="1" noProof="0" smtClean="0">
                          <a:solidFill>
                            <a:schemeClr val="bg1"/>
                          </a:solidFill>
                          <a:latin typeface="Agency FB" pitchFamily="34" charset="0"/>
                        </a:rPr>
                        <a:t>Enjoy pink life</a:t>
                      </a:r>
                      <a:endParaRPr lang="en-US" sz="2000" b="1" noProof="0">
                        <a:solidFill>
                          <a:schemeClr val="bg1"/>
                        </a:solidFill>
                        <a:latin typeface="Agency FB" pitchFamily="34" charset="0"/>
                      </a:endParaRPr>
                    </a:p>
                  </a:txBody>
                  <a:tcPr>
                    <a:solidFill>
                      <a:srgbClr val="F4789E"/>
                    </a:solidFill>
                  </a:tcPr>
                </a:tc>
              </a:tr>
              <a:tr h="370840">
                <a:tc>
                  <a:txBody>
                    <a:bodyPr/>
                    <a:lstStyle/>
                    <a:p>
                      <a:pPr algn="ctr"/>
                      <a:r>
                        <a:rPr lang="en-US" sz="2000" noProof="0" smtClean="0">
                          <a:solidFill>
                            <a:schemeClr val="bg1"/>
                          </a:solidFill>
                          <a:latin typeface="Agency FB" pitchFamily="34" charset="0"/>
                        </a:rPr>
                        <a:t>Action</a:t>
                      </a:r>
                      <a:endParaRPr lang="en-US" sz="2000" noProof="0">
                        <a:solidFill>
                          <a:schemeClr val="bg1"/>
                        </a:solidFill>
                        <a:latin typeface="Agency FB" pitchFamily="34" charset="0"/>
                      </a:endParaRPr>
                    </a:p>
                  </a:txBody>
                  <a:tcPr anchor="ctr">
                    <a:solidFill>
                      <a:srgbClr val="ED376F"/>
                    </a:solidFill>
                  </a:tcPr>
                </a:tc>
                <a:tc>
                  <a:txBody>
                    <a:bodyPr/>
                    <a:lstStyle/>
                    <a:p>
                      <a:pPr marL="342900" indent="-342900" algn="ctr">
                        <a:buAutoNum type="arabicPeriod"/>
                      </a:pPr>
                      <a:r>
                        <a:rPr lang="en-US" sz="2000" dirty="0" smtClean="0">
                          <a:latin typeface="Agency FB" charset="0"/>
                        </a:rPr>
                        <a:t>Write a column in a magazine for teenagers</a:t>
                      </a:r>
                    </a:p>
                    <a:p>
                      <a:pPr marL="342900" indent="-342900" algn="ctr">
                        <a:buAutoNum type="arabicPeriod"/>
                      </a:pPr>
                      <a:r>
                        <a:rPr lang="en-US" sz="2000" b="1" noProof="0" dirty="0" smtClean="0">
                          <a:solidFill>
                            <a:schemeClr val="bg1"/>
                          </a:solidFill>
                          <a:latin typeface="Agency FB" pitchFamily="34" charset="0"/>
                        </a:rPr>
                        <a:t>Applications on Social Network</a:t>
                      </a:r>
                    </a:p>
                    <a:p>
                      <a:pPr marL="342900" indent="-342900" algn="ctr">
                        <a:buAutoNum type="arabicPeriod"/>
                      </a:pPr>
                      <a:r>
                        <a:rPr lang="en-US" sz="2000" b="1" noProof="0" dirty="0" smtClean="0">
                          <a:solidFill>
                            <a:schemeClr val="bg1"/>
                          </a:solidFill>
                          <a:latin typeface="Agency FB" pitchFamily="34" charset="0"/>
                        </a:rPr>
                        <a:t>Sell</a:t>
                      </a:r>
                      <a:r>
                        <a:rPr lang="en-US" sz="2000" b="1" baseline="0" noProof="0" dirty="0" smtClean="0">
                          <a:solidFill>
                            <a:schemeClr val="bg1"/>
                          </a:solidFill>
                          <a:latin typeface="Agency FB" pitchFamily="34" charset="0"/>
                        </a:rPr>
                        <a:t> cupcakes cheaper between 11 and 12 p.m., in malls with cinema</a:t>
                      </a:r>
                    </a:p>
                    <a:p>
                      <a:pPr marL="342900" indent="-342900" algn="ctr">
                        <a:buAutoNum type="arabicPeriod"/>
                      </a:pPr>
                      <a:r>
                        <a:rPr lang="en-US" sz="2000" b="1" noProof="0" dirty="0" smtClean="0">
                          <a:solidFill>
                            <a:schemeClr val="bg1"/>
                          </a:solidFill>
                          <a:latin typeface="Agency FB" pitchFamily="34" charset="0"/>
                        </a:rPr>
                        <a:t>Offer a cupcake at consumer</a:t>
                      </a:r>
                      <a:r>
                        <a:rPr lang="en-US" sz="2000" b="1" baseline="0" noProof="0" dirty="0" smtClean="0">
                          <a:solidFill>
                            <a:schemeClr val="bg1"/>
                          </a:solidFill>
                          <a:latin typeface="Agency FB" pitchFamily="34" charset="0"/>
                        </a:rPr>
                        <a:t> </a:t>
                      </a:r>
                      <a:r>
                        <a:rPr lang="en-US" sz="2000" b="1" noProof="0" dirty="0" smtClean="0">
                          <a:solidFill>
                            <a:schemeClr val="bg1"/>
                          </a:solidFill>
                          <a:latin typeface="Agency FB" pitchFamily="34" charset="0"/>
                        </a:rPr>
                        <a:t>birthday</a:t>
                      </a:r>
                      <a:endParaRPr lang="en-US" sz="2000" b="1" noProof="0" dirty="0">
                        <a:solidFill>
                          <a:schemeClr val="bg1"/>
                        </a:solidFill>
                        <a:latin typeface="Agency FB" pitchFamily="34" charset="0"/>
                      </a:endParaRPr>
                    </a:p>
                  </a:txBody>
                  <a:tcPr>
                    <a:solidFill>
                      <a:srgbClr val="F4789E"/>
                    </a:solidFill>
                  </a:tcPr>
                </a:tc>
              </a:tr>
            </a:tbl>
          </a:graphicData>
        </a:graphic>
      </p:graphicFrame>
      <p:sp>
        <p:nvSpPr>
          <p:cNvPr id="14" name="CaixaDeTexto 14"/>
          <p:cNvSpPr txBox="1"/>
          <p:nvPr/>
        </p:nvSpPr>
        <p:spPr>
          <a:xfrm>
            <a:off x="287958" y="4221088"/>
            <a:ext cx="8136904" cy="1631216"/>
          </a:xfrm>
          <a:prstGeom prst="rect">
            <a:avLst/>
          </a:prstGeom>
          <a:noFill/>
        </p:spPr>
        <p:txBody>
          <a:bodyPr wrap="square" rtlCol="0">
            <a:spAutoFit/>
          </a:bodyPr>
          <a:lstStyle/>
          <a:p>
            <a:pPr algn="ctr"/>
            <a:r>
              <a:rPr lang="en-US" sz="2000" dirty="0" smtClean="0">
                <a:latin typeface="Agency FB" pitchFamily="34" charset="0"/>
              </a:rPr>
              <a:t>This segment is very important, because teenagers (specially girls) like to follow trends.  Girls like fashionable things and love spend quality time with their friends.</a:t>
            </a:r>
          </a:p>
          <a:p>
            <a:pPr algn="ctr"/>
            <a:r>
              <a:rPr lang="en-US" sz="2000" b="1" dirty="0" smtClean="0">
                <a:latin typeface="Agency FB" pitchFamily="34" charset="0"/>
              </a:rPr>
              <a:t>Objectives are:</a:t>
            </a:r>
            <a:r>
              <a:rPr lang="en-US" sz="2000" dirty="0" smtClean="0">
                <a:latin typeface="Agency FB" pitchFamily="34" charset="0"/>
              </a:rPr>
              <a:t> promote </a:t>
            </a:r>
            <a:r>
              <a:rPr lang="en-US" sz="2000" i="1" dirty="0" smtClean="0">
                <a:latin typeface="Agency FB" pitchFamily="34" charset="0"/>
              </a:rPr>
              <a:t>Merry Cupcakes</a:t>
            </a:r>
            <a:r>
              <a:rPr lang="en-US" sz="2000" dirty="0" smtClean="0">
                <a:latin typeface="Agency FB" pitchFamily="34" charset="0"/>
              </a:rPr>
              <a:t>’ brand, creating a brand connection. Its also important boost the brand generating some buzz around it and turn the activity of eating cupcakes in a fun experience to have with friends</a:t>
            </a:r>
            <a:endParaRPr lang="en-US" sz="2000" dirty="0">
              <a:latin typeface="Agency FB" pitchFamily="34" charset="0"/>
            </a:endParaRPr>
          </a:p>
        </p:txBody>
      </p:sp>
      <p:sp>
        <p:nvSpPr>
          <p:cNvPr id="15" name="Marcador de Posição do Número do Diapositivo 14"/>
          <p:cNvSpPr>
            <a:spLocks noGrp="1"/>
          </p:cNvSpPr>
          <p:nvPr>
            <p:ph type="sldNum" sz="quarter" idx="12"/>
          </p:nvPr>
        </p:nvSpPr>
        <p:spPr/>
        <p:txBody>
          <a:bodyPr/>
          <a:lstStyle/>
          <a:p>
            <a:fld id="{16315B5E-456F-45DF-A5AE-7FBAF663C37F}" type="slidenum">
              <a:rPr lang="pt-PT" b="1" smtClean="0">
                <a:solidFill>
                  <a:srgbClr val="ED376F"/>
                </a:solidFill>
              </a:rPr>
              <a:pPr/>
              <a:t>19</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ângulo 13"/>
          <p:cNvSpPr/>
          <p:nvPr/>
        </p:nvSpPr>
        <p:spPr>
          <a:xfrm>
            <a:off x="0" y="0"/>
            <a:ext cx="12241213"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PT" sz="28700" b="1" dirty="0" smtClean="0">
              <a:solidFill>
                <a:srgbClr val="FF438F"/>
              </a:solidFill>
              <a:effectLst>
                <a:outerShdw blurRad="38100" dist="38100" dir="2700000" algn="tl">
                  <a:srgbClr val="000000">
                    <a:alpha val="43137"/>
                  </a:srgbClr>
                </a:outerShdw>
              </a:effectLst>
              <a:latin typeface="Agency FB" pitchFamily="34" charset="0"/>
            </a:endParaRPr>
          </a:p>
        </p:txBody>
      </p:sp>
      <p:pic>
        <p:nvPicPr>
          <p:cNvPr id="62468" name="Picture 4" descr="http://2.bp.blogspot.com/_OBNBQLIg4Ks/TE15dcRZXcI/AAAAAAAAB2A/-T8hNZ96cj8/s1600/cupcake+wrappers.JPG"/>
          <p:cNvPicPr>
            <a:picLocks noChangeAspect="1" noChangeArrowheads="1"/>
          </p:cNvPicPr>
          <p:nvPr/>
        </p:nvPicPr>
        <p:blipFill>
          <a:blip r:embed="rId3" cstate="print"/>
          <a:srcRect t="3176" b="4707"/>
          <a:stretch>
            <a:fillRect/>
          </a:stretch>
        </p:blipFill>
        <p:spPr bwMode="auto">
          <a:xfrm rot="1383922">
            <a:off x="7679288" y="2297695"/>
            <a:ext cx="3699560" cy="31978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 Box 10"/>
          <p:cNvSpPr txBox="1">
            <a:spLocks noChangeArrowheads="1"/>
          </p:cNvSpPr>
          <p:nvPr/>
        </p:nvSpPr>
        <p:spPr bwMode="auto">
          <a:xfrm>
            <a:off x="10657110" y="5715016"/>
            <a:ext cx="1357322" cy="1015663"/>
          </a:xfrm>
          <a:prstGeom prst="rect">
            <a:avLst/>
          </a:prstGeom>
          <a:noFill/>
          <a:ln w="9525">
            <a:noFill/>
            <a:miter lim="800000"/>
            <a:headEnd/>
            <a:tailEnd/>
          </a:ln>
          <a:effectLst/>
        </p:spPr>
        <p:txBody>
          <a:bodyPr wrap="square" numCol="1">
            <a:spAutoFit/>
          </a:bodyPr>
          <a:lstStyle/>
          <a:p>
            <a:r>
              <a:rPr lang="pt-PT" sz="2000" b="1" dirty="0" smtClean="0">
                <a:solidFill>
                  <a:srgbClr val="ED376F"/>
                </a:solidFill>
                <a:effectLst>
                  <a:outerShdw blurRad="38100" dist="38100" dir="2700000" algn="tl">
                    <a:srgbClr val="C0C0C0"/>
                  </a:outerShdw>
                </a:effectLst>
                <a:latin typeface="Agency FB" pitchFamily="34" charset="0"/>
              </a:rPr>
              <a:t>Rita Andrade</a:t>
            </a:r>
          </a:p>
          <a:p>
            <a:r>
              <a:rPr lang="pt-PT" sz="2000" b="1" dirty="0" err="1" smtClean="0">
                <a:solidFill>
                  <a:srgbClr val="ED376F"/>
                </a:solidFill>
                <a:effectLst>
                  <a:outerShdw blurRad="38100" dist="38100" dir="2700000" algn="tl">
                    <a:srgbClr val="C0C0C0"/>
                  </a:outerShdw>
                </a:effectLst>
                <a:latin typeface="Agency FB" pitchFamily="34" charset="0"/>
              </a:rPr>
              <a:t>Roger</a:t>
            </a:r>
            <a:r>
              <a:rPr lang="pt-PT" sz="2000" b="1" dirty="0" smtClean="0">
                <a:solidFill>
                  <a:srgbClr val="ED376F"/>
                </a:solidFill>
                <a:effectLst>
                  <a:outerShdw blurRad="38100" dist="38100" dir="2700000" algn="tl">
                    <a:srgbClr val="C0C0C0"/>
                  </a:outerShdw>
                </a:effectLst>
                <a:latin typeface="Agency FB" pitchFamily="34" charset="0"/>
              </a:rPr>
              <a:t> </a:t>
            </a:r>
            <a:r>
              <a:rPr lang="pt-PT" sz="2000" b="1" dirty="0" err="1" smtClean="0">
                <a:solidFill>
                  <a:srgbClr val="ED376F"/>
                </a:solidFill>
                <a:effectLst>
                  <a:outerShdw blurRad="38100" dist="38100" dir="2700000" algn="tl">
                    <a:srgbClr val="C0C0C0"/>
                  </a:outerShdw>
                </a:effectLst>
                <a:latin typeface="Agency FB" pitchFamily="34" charset="0"/>
              </a:rPr>
              <a:t>Cao</a:t>
            </a:r>
            <a:r>
              <a:rPr lang="pt-PT" sz="2000" b="1" dirty="0" smtClean="0">
                <a:solidFill>
                  <a:srgbClr val="ED376F"/>
                </a:solidFill>
                <a:effectLst>
                  <a:outerShdw blurRad="38100" dist="38100" dir="2700000" algn="tl">
                    <a:srgbClr val="C0C0C0"/>
                  </a:outerShdw>
                </a:effectLst>
                <a:latin typeface="Agency FB" pitchFamily="34" charset="0"/>
              </a:rPr>
              <a:t> Vera Moreira</a:t>
            </a:r>
            <a:endParaRPr lang="pt-PT" sz="2000" b="1" dirty="0">
              <a:solidFill>
                <a:srgbClr val="ED376F"/>
              </a:solidFill>
              <a:effectLst>
                <a:outerShdw blurRad="38100" dist="38100" dir="2700000" algn="tl">
                  <a:srgbClr val="C0C0C0"/>
                </a:outerShdw>
              </a:effectLst>
              <a:latin typeface="Agency FB" pitchFamily="34" charset="0"/>
            </a:endParaRPr>
          </a:p>
        </p:txBody>
      </p:sp>
      <p:pic>
        <p:nvPicPr>
          <p:cNvPr id="12" name="Imagem 11" descr="iscte_iul_ibs_ing_gr.png"/>
          <p:cNvPicPr>
            <a:picLocks noChangeAspect="1"/>
          </p:cNvPicPr>
          <p:nvPr/>
        </p:nvPicPr>
        <p:blipFill>
          <a:blip r:embed="rId4" cstate="print"/>
          <a:stretch>
            <a:fillRect/>
          </a:stretch>
        </p:blipFill>
        <p:spPr>
          <a:xfrm>
            <a:off x="3062145" y="0"/>
            <a:ext cx="6130295" cy="1460889"/>
          </a:xfrm>
          <a:prstGeom prst="rect">
            <a:avLst/>
          </a:prstGeom>
        </p:spPr>
      </p:pic>
      <p:sp>
        <p:nvSpPr>
          <p:cNvPr id="16" name="Text Box 10"/>
          <p:cNvSpPr txBox="1">
            <a:spLocks noChangeArrowheads="1"/>
          </p:cNvSpPr>
          <p:nvPr/>
        </p:nvSpPr>
        <p:spPr bwMode="auto">
          <a:xfrm>
            <a:off x="-1" y="1285860"/>
            <a:ext cx="12241213" cy="954107"/>
          </a:xfrm>
          <a:prstGeom prst="rect">
            <a:avLst/>
          </a:prstGeom>
          <a:noFill/>
          <a:ln w="9525">
            <a:noFill/>
            <a:miter lim="800000"/>
            <a:headEnd/>
            <a:tailEnd/>
          </a:ln>
          <a:effectLst/>
        </p:spPr>
        <p:txBody>
          <a:bodyPr wrap="square">
            <a:spAutoFit/>
          </a:bodyPr>
          <a:lstStyle/>
          <a:p>
            <a:pPr algn="ctr"/>
            <a:r>
              <a:rPr lang="pt-PT" sz="2800" b="1" dirty="0" err="1" smtClean="0">
                <a:solidFill>
                  <a:srgbClr val="D00054"/>
                </a:solidFill>
                <a:effectLst>
                  <a:outerShdw blurRad="38100" dist="38100" dir="2700000" algn="tl">
                    <a:srgbClr val="C0C0C0"/>
                  </a:outerShdw>
                </a:effectLst>
                <a:latin typeface="Agency FB" pitchFamily="34" charset="0"/>
              </a:rPr>
              <a:t>Master</a:t>
            </a:r>
            <a:r>
              <a:rPr lang="pt-PT" sz="2800" b="1" dirty="0" smtClean="0">
                <a:solidFill>
                  <a:srgbClr val="D00054"/>
                </a:solidFill>
                <a:effectLst>
                  <a:outerShdw blurRad="38100" dist="38100" dir="2700000" algn="tl">
                    <a:srgbClr val="C0C0C0"/>
                  </a:outerShdw>
                </a:effectLst>
                <a:latin typeface="Agency FB" pitchFamily="34" charset="0"/>
              </a:rPr>
              <a:t> </a:t>
            </a:r>
            <a:r>
              <a:rPr lang="pt-PT" sz="2800" b="1" dirty="0" err="1" smtClean="0">
                <a:solidFill>
                  <a:srgbClr val="D00054"/>
                </a:solidFill>
                <a:effectLst>
                  <a:outerShdw blurRad="38100" dist="38100" dir="2700000" algn="tl">
                    <a:srgbClr val="C0C0C0"/>
                  </a:outerShdw>
                </a:effectLst>
                <a:latin typeface="Agency FB" pitchFamily="34" charset="0"/>
              </a:rPr>
              <a:t>in</a:t>
            </a:r>
            <a:r>
              <a:rPr lang="pt-PT" sz="2800" b="1" dirty="0" smtClean="0">
                <a:solidFill>
                  <a:srgbClr val="D00054"/>
                </a:solidFill>
                <a:effectLst>
                  <a:outerShdw blurRad="38100" dist="38100" dir="2700000" algn="tl">
                    <a:srgbClr val="C0C0C0"/>
                  </a:outerShdw>
                </a:effectLst>
                <a:latin typeface="Agency FB" pitchFamily="34" charset="0"/>
              </a:rPr>
              <a:t> Marketing</a:t>
            </a:r>
            <a:endParaRPr lang="pt-PT" sz="2800" b="1" dirty="0">
              <a:solidFill>
                <a:srgbClr val="D00054"/>
              </a:solidFill>
              <a:effectLst>
                <a:outerShdw blurRad="38100" dist="38100" dir="2700000" algn="tl">
                  <a:srgbClr val="C0C0C0"/>
                </a:outerShdw>
              </a:effectLst>
              <a:latin typeface="Agency FB" pitchFamily="34" charset="0"/>
            </a:endParaRPr>
          </a:p>
          <a:p>
            <a:pPr algn="ctr"/>
            <a:r>
              <a:rPr lang="pt-PT" sz="2800" b="1" dirty="0" err="1" smtClean="0">
                <a:solidFill>
                  <a:srgbClr val="D00054"/>
                </a:solidFill>
                <a:effectLst>
                  <a:outerShdw blurRad="38100" dist="38100" dir="2700000" algn="tl">
                    <a:srgbClr val="C0C0C0"/>
                  </a:outerShdw>
                </a:effectLst>
                <a:latin typeface="Agency FB" pitchFamily="34" charset="0"/>
              </a:rPr>
              <a:t>Strategic</a:t>
            </a:r>
            <a:r>
              <a:rPr lang="pt-PT" sz="2800" b="1" dirty="0" smtClean="0">
                <a:solidFill>
                  <a:srgbClr val="D00054"/>
                </a:solidFill>
                <a:effectLst>
                  <a:outerShdw blurRad="38100" dist="38100" dir="2700000" algn="tl">
                    <a:srgbClr val="C0C0C0"/>
                  </a:outerShdw>
                </a:effectLst>
                <a:latin typeface="Agency FB" pitchFamily="34" charset="0"/>
              </a:rPr>
              <a:t> Marketing</a:t>
            </a:r>
            <a:endParaRPr lang="pt-PT" sz="2800" b="1" dirty="0">
              <a:solidFill>
                <a:srgbClr val="D00054"/>
              </a:solidFill>
              <a:effectLst>
                <a:outerShdw blurRad="38100" dist="38100" dir="2700000" algn="tl">
                  <a:srgbClr val="C0C0C0"/>
                </a:outerShdw>
              </a:effectLst>
              <a:latin typeface="Agency FB" pitchFamily="34" charset="0"/>
            </a:endParaRPr>
          </a:p>
        </p:txBody>
      </p:sp>
      <p:sp>
        <p:nvSpPr>
          <p:cNvPr id="17" name="Text Box 10"/>
          <p:cNvSpPr txBox="1">
            <a:spLocks noChangeArrowheads="1"/>
          </p:cNvSpPr>
          <p:nvPr/>
        </p:nvSpPr>
        <p:spPr bwMode="auto">
          <a:xfrm>
            <a:off x="-1285884" y="5715016"/>
            <a:ext cx="11942994" cy="1015663"/>
          </a:xfrm>
          <a:prstGeom prst="rect">
            <a:avLst/>
          </a:prstGeom>
          <a:noFill/>
          <a:ln w="9525">
            <a:noFill/>
            <a:miter lim="800000"/>
            <a:headEnd/>
            <a:tailEnd/>
          </a:ln>
          <a:effectLst/>
        </p:spPr>
        <p:txBody>
          <a:bodyPr wrap="square" numCol="1">
            <a:spAutoFit/>
          </a:bodyPr>
          <a:lstStyle/>
          <a:p>
            <a:pPr algn="r"/>
            <a:r>
              <a:rPr lang="pt-PT" sz="2000" b="1" dirty="0" err="1" smtClean="0">
                <a:solidFill>
                  <a:srgbClr val="ED376F"/>
                </a:solidFill>
                <a:effectLst>
                  <a:outerShdw blurRad="38100" dist="38100" dir="2700000" algn="tl">
                    <a:srgbClr val="C0C0C0"/>
                  </a:outerShdw>
                </a:effectLst>
                <a:latin typeface="Agency FB" pitchFamily="34" charset="0"/>
              </a:rPr>
              <a:t>Cátia</a:t>
            </a:r>
            <a:r>
              <a:rPr lang="pt-PT" sz="2000" b="1" dirty="0" smtClean="0">
                <a:solidFill>
                  <a:srgbClr val="ED376F"/>
                </a:solidFill>
                <a:effectLst>
                  <a:outerShdw blurRad="38100" dist="38100" dir="2700000" algn="tl">
                    <a:srgbClr val="C0C0C0"/>
                  </a:outerShdw>
                </a:effectLst>
                <a:latin typeface="Agency FB" pitchFamily="34" charset="0"/>
              </a:rPr>
              <a:t> Machado</a:t>
            </a:r>
          </a:p>
          <a:p>
            <a:pPr algn="r"/>
            <a:r>
              <a:rPr lang="pt-PT" sz="2000" b="1" dirty="0" smtClean="0">
                <a:solidFill>
                  <a:srgbClr val="ED376F"/>
                </a:solidFill>
                <a:effectLst>
                  <a:outerShdw blurRad="38100" dist="38100" dir="2700000" algn="tl">
                    <a:srgbClr val="C0C0C0"/>
                  </a:outerShdw>
                </a:effectLst>
                <a:latin typeface="Agency FB" pitchFamily="34" charset="0"/>
              </a:rPr>
              <a:t>Daniela </a:t>
            </a:r>
            <a:r>
              <a:rPr lang="pt-PT" sz="2000" b="1" dirty="0" err="1" smtClean="0">
                <a:solidFill>
                  <a:srgbClr val="ED376F"/>
                </a:solidFill>
                <a:effectLst>
                  <a:outerShdw blurRad="38100" dist="38100" dir="2700000" algn="tl">
                    <a:srgbClr val="C0C0C0"/>
                  </a:outerShdw>
                </a:effectLst>
                <a:latin typeface="Agency FB" pitchFamily="34" charset="0"/>
              </a:rPr>
              <a:t>Silva</a:t>
            </a:r>
            <a:endParaRPr lang="pt-PT" sz="2000" b="1" dirty="0" smtClean="0">
              <a:solidFill>
                <a:srgbClr val="ED376F"/>
              </a:solidFill>
              <a:effectLst>
                <a:outerShdw blurRad="38100" dist="38100" dir="2700000" algn="tl">
                  <a:srgbClr val="C0C0C0"/>
                </a:outerShdw>
              </a:effectLst>
              <a:latin typeface="Agency FB" pitchFamily="34" charset="0"/>
            </a:endParaRPr>
          </a:p>
          <a:p>
            <a:pPr algn="r"/>
            <a:r>
              <a:rPr lang="pt-PT" sz="2000" b="1" dirty="0" smtClean="0">
                <a:solidFill>
                  <a:srgbClr val="ED376F"/>
                </a:solidFill>
                <a:effectLst>
                  <a:outerShdw blurRad="38100" dist="38100" dir="2700000" algn="tl">
                    <a:srgbClr val="C0C0C0"/>
                  </a:outerShdw>
                </a:effectLst>
                <a:latin typeface="Agency FB" pitchFamily="34" charset="0"/>
              </a:rPr>
              <a:t>Joana </a:t>
            </a:r>
            <a:r>
              <a:rPr lang="pt-PT" sz="2000" b="1" dirty="0" err="1" smtClean="0">
                <a:solidFill>
                  <a:srgbClr val="ED376F"/>
                </a:solidFill>
                <a:effectLst>
                  <a:outerShdw blurRad="38100" dist="38100" dir="2700000" algn="tl">
                    <a:srgbClr val="C0C0C0"/>
                  </a:outerShdw>
                </a:effectLst>
                <a:latin typeface="Agency FB" pitchFamily="34" charset="0"/>
              </a:rPr>
              <a:t>Ramalho</a:t>
            </a:r>
            <a:endParaRPr lang="pt-PT" sz="2000" b="1" dirty="0" smtClean="0">
              <a:solidFill>
                <a:srgbClr val="ED376F"/>
              </a:solidFill>
              <a:effectLst>
                <a:outerShdw blurRad="38100" dist="38100" dir="2700000" algn="tl">
                  <a:srgbClr val="C0C0C0"/>
                </a:outerShdw>
              </a:effectLst>
              <a:latin typeface="Agency FB" pitchFamily="34" charset="0"/>
            </a:endParaRPr>
          </a:p>
        </p:txBody>
      </p:sp>
      <p:pic>
        <p:nvPicPr>
          <p:cNvPr id="62472" name="Picture 8" descr="http://anastory.blog.com/files/2009/10/a99769_win03_cupcakes_xl.jpg"/>
          <p:cNvPicPr>
            <a:picLocks noChangeAspect="1" noChangeArrowheads="1"/>
          </p:cNvPicPr>
          <p:nvPr/>
        </p:nvPicPr>
        <p:blipFill>
          <a:blip r:embed="rId5" cstate="print"/>
          <a:srcRect b="4028"/>
          <a:stretch>
            <a:fillRect/>
          </a:stretch>
        </p:blipFill>
        <p:spPr bwMode="auto">
          <a:xfrm rot="20661431">
            <a:off x="849199" y="1825915"/>
            <a:ext cx="3667374" cy="43897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2470" name="Picture 6" descr="http://adashofcinnamon.files.wordpress.com/2008/11/cupcake_011.jpg"/>
          <p:cNvPicPr>
            <a:picLocks noChangeAspect="1" noChangeArrowheads="1"/>
          </p:cNvPicPr>
          <p:nvPr/>
        </p:nvPicPr>
        <p:blipFill>
          <a:blip r:embed="rId6" cstate="print"/>
          <a:srcRect l="6517" r="8760"/>
          <a:stretch>
            <a:fillRect/>
          </a:stretch>
        </p:blipFill>
        <p:spPr bwMode="auto">
          <a:xfrm rot="738436">
            <a:off x="3743497" y="3011696"/>
            <a:ext cx="3964450" cy="3126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 Box 10"/>
          <p:cNvSpPr txBox="1">
            <a:spLocks noChangeArrowheads="1"/>
          </p:cNvSpPr>
          <p:nvPr/>
        </p:nvSpPr>
        <p:spPr bwMode="auto">
          <a:xfrm>
            <a:off x="359966" y="5929330"/>
            <a:ext cx="11975746" cy="830997"/>
          </a:xfrm>
          <a:prstGeom prst="rect">
            <a:avLst/>
          </a:prstGeom>
          <a:noFill/>
          <a:ln w="9525">
            <a:noFill/>
            <a:miter lim="800000"/>
            <a:headEnd/>
            <a:tailEnd/>
          </a:ln>
          <a:effectLst/>
        </p:spPr>
        <p:txBody>
          <a:bodyPr wrap="square">
            <a:spAutoFit/>
          </a:bodyPr>
          <a:lstStyle/>
          <a:p>
            <a:r>
              <a:rPr lang="pt-PT" sz="2400" b="1" dirty="0" smtClean="0">
                <a:solidFill>
                  <a:srgbClr val="D00054"/>
                </a:solidFill>
                <a:effectLst>
                  <a:outerShdw blurRad="38100" dist="38100" dir="2700000" algn="tl">
                    <a:srgbClr val="C0C0C0"/>
                  </a:outerShdw>
                </a:effectLst>
                <a:latin typeface="Agency FB" pitchFamily="34" charset="0"/>
              </a:rPr>
              <a:t>Professor: </a:t>
            </a:r>
            <a:r>
              <a:rPr lang="pt-PT" sz="2400" b="1" dirty="0" err="1" smtClean="0">
                <a:solidFill>
                  <a:srgbClr val="D00054"/>
                </a:solidFill>
                <a:effectLst>
                  <a:outerShdw blurRad="38100" dist="38100" dir="2700000" algn="tl">
                    <a:srgbClr val="C0C0C0"/>
                  </a:outerShdw>
                </a:effectLst>
                <a:latin typeface="Agency FB" pitchFamily="34" charset="0"/>
              </a:rPr>
              <a:t>Hélia</a:t>
            </a:r>
            <a:r>
              <a:rPr lang="pt-PT" sz="2400" b="1" dirty="0" smtClean="0">
                <a:solidFill>
                  <a:srgbClr val="D00054"/>
                </a:solidFill>
                <a:effectLst>
                  <a:outerShdw blurRad="38100" dist="38100" dir="2700000" algn="tl">
                    <a:srgbClr val="C0C0C0"/>
                  </a:outerShdw>
                </a:effectLst>
                <a:latin typeface="Agency FB" pitchFamily="34" charset="0"/>
              </a:rPr>
              <a:t> Pereira</a:t>
            </a:r>
            <a:endParaRPr lang="pt-PT" sz="2400" b="1" dirty="0">
              <a:solidFill>
                <a:srgbClr val="D00054"/>
              </a:solidFill>
              <a:effectLst>
                <a:outerShdw blurRad="38100" dist="38100" dir="2700000" algn="tl">
                  <a:srgbClr val="C0C0C0"/>
                </a:outerShdw>
              </a:effectLst>
              <a:latin typeface="Agency FB" pitchFamily="34" charset="0"/>
            </a:endParaRPr>
          </a:p>
          <a:p>
            <a:r>
              <a:rPr lang="pt-PT" sz="2400" b="1" dirty="0" err="1" smtClean="0">
                <a:solidFill>
                  <a:srgbClr val="D00054"/>
                </a:solidFill>
                <a:effectLst>
                  <a:outerShdw blurRad="38100" dist="38100" dir="2700000" algn="tl">
                    <a:srgbClr val="C0C0C0"/>
                  </a:outerShdw>
                </a:effectLst>
                <a:latin typeface="Agency FB" pitchFamily="34" charset="0"/>
              </a:rPr>
              <a:t>November</a:t>
            </a:r>
            <a:r>
              <a:rPr lang="pt-PT" sz="2400" b="1" dirty="0" smtClean="0">
                <a:solidFill>
                  <a:srgbClr val="D00054"/>
                </a:solidFill>
                <a:effectLst>
                  <a:outerShdw blurRad="38100" dist="38100" dir="2700000" algn="tl">
                    <a:srgbClr val="C0C0C0"/>
                  </a:outerShdw>
                </a:effectLst>
                <a:latin typeface="Agency FB" pitchFamily="34" charset="0"/>
              </a:rPr>
              <a:t> 2010</a:t>
            </a:r>
            <a:endParaRPr lang="pt-PT" sz="2400" b="1" dirty="0">
              <a:solidFill>
                <a:srgbClr val="D00054"/>
              </a:solidFill>
              <a:effectLst>
                <a:outerShdw blurRad="38100" dist="38100" dir="2700000" algn="tl">
                  <a:srgbClr val="C0C0C0"/>
                </a:outerShdw>
              </a:effectLst>
              <a:latin typeface="Agency FB" pitchFamily="34" charset="0"/>
            </a:endParaRP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3" cstate="print"/>
          <a:stretch>
            <a:fillRect/>
          </a:stretch>
        </p:blipFill>
        <p:spPr>
          <a:xfrm>
            <a:off x="-1" y="0"/>
            <a:ext cx="12241213" cy="6858000"/>
          </a:xfrm>
          <a:prstGeom prst="rect">
            <a:avLst/>
          </a:prstGeom>
        </p:spPr>
      </p:pic>
      <p:pic>
        <p:nvPicPr>
          <p:cNvPr id="324610" name="Picture 2" descr="http://magazine.zankyou.com/pt/wp-content/uploads/2010/04/cupcake_foto7.jpg"/>
          <p:cNvPicPr>
            <a:picLocks noChangeAspect="1" noChangeArrowheads="1"/>
          </p:cNvPicPr>
          <p:nvPr/>
        </p:nvPicPr>
        <p:blipFill>
          <a:blip r:embed="rId4" cstate="print"/>
          <a:srcRect/>
          <a:stretch>
            <a:fillRect/>
          </a:stretch>
        </p:blipFill>
        <p:spPr bwMode="auto">
          <a:xfrm>
            <a:off x="8640886" y="260648"/>
            <a:ext cx="3451751" cy="59046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4" name="Group 12"/>
          <p:cNvGrpSpPr/>
          <p:nvPr/>
        </p:nvGrpSpPr>
        <p:grpSpPr>
          <a:xfrm flipH="1">
            <a:off x="143936" y="101978"/>
            <a:ext cx="8866617" cy="6279351"/>
            <a:chOff x="3443075" y="149973"/>
            <a:chExt cx="8510184" cy="5860157"/>
          </a:xfrm>
        </p:grpSpPr>
        <p:grpSp>
          <p:nvGrpSpPr>
            <p:cNvPr id="5" name="Group 9"/>
            <p:cNvGrpSpPr/>
            <p:nvPr/>
          </p:nvGrpSpPr>
          <p:grpSpPr>
            <a:xfrm>
              <a:off x="3888361" y="230851"/>
              <a:ext cx="8064898" cy="5779279"/>
              <a:chOff x="3816353" y="612366"/>
              <a:chExt cx="8064898" cy="5388787"/>
            </a:xfrm>
          </p:grpSpPr>
          <p:sp>
            <p:nvSpPr>
              <p:cNvPr id="36" name="Rectangle 35"/>
              <p:cNvSpPr/>
              <p:nvPr/>
            </p:nvSpPr>
            <p:spPr>
              <a:xfrm>
                <a:off x="3816353" y="1050988"/>
                <a:ext cx="8064896" cy="4950165"/>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ctangle 36"/>
              <p:cNvSpPr/>
              <p:nvPr/>
            </p:nvSpPr>
            <p:spPr>
              <a:xfrm>
                <a:off x="3816355" y="612366"/>
                <a:ext cx="8064896" cy="43862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5" name="Picture 34" descr="c.png"/>
            <p:cNvPicPr>
              <a:picLocks noChangeAspect="1"/>
            </p:cNvPicPr>
            <p:nvPr/>
          </p:nvPicPr>
          <p:blipFill>
            <a:blip r:embed="rId5" cstate="print"/>
            <a:stretch>
              <a:fillRect/>
            </a:stretch>
          </p:blipFill>
          <p:spPr>
            <a:xfrm rot="18791695">
              <a:off x="3513017" y="80031"/>
              <a:ext cx="589947" cy="729831"/>
            </a:xfrm>
            <a:prstGeom prst="rect">
              <a:avLst/>
            </a:prstGeom>
          </p:spPr>
        </p:pic>
      </p:grpSp>
      <p:sp>
        <p:nvSpPr>
          <p:cNvPr id="32" name="CaixaDeTexto 11"/>
          <p:cNvSpPr txBox="1"/>
          <p:nvPr/>
        </p:nvSpPr>
        <p:spPr>
          <a:xfrm>
            <a:off x="215950" y="231031"/>
            <a:ext cx="7992888"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5 – CHOOSE A CLUSTER AND MAKE A COMMUNICATION STRATEGY </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16" name="CaixaDeTexto 18"/>
          <p:cNvSpPr txBox="1"/>
          <p:nvPr/>
        </p:nvSpPr>
        <p:spPr>
          <a:xfrm>
            <a:off x="215950" y="908720"/>
            <a:ext cx="8208912"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77800" indent="-177800" algn="just">
              <a:buAutoNum type="arabicPeriod"/>
            </a:pPr>
            <a:r>
              <a:rPr lang="en-US" b="1" dirty="0" smtClean="0">
                <a:solidFill>
                  <a:schemeClr val="accent2"/>
                </a:solidFill>
                <a:latin typeface="Agency FB" pitchFamily="34" charset="0"/>
              </a:rPr>
              <a:t>Press: </a:t>
            </a:r>
            <a:r>
              <a:rPr lang="en-US" dirty="0" smtClean="0">
                <a:latin typeface="Agency FB" pitchFamily="34" charset="0"/>
              </a:rPr>
              <a:t>since </a:t>
            </a:r>
            <a:r>
              <a:rPr lang="en-US" i="1" dirty="0" smtClean="0">
                <a:latin typeface="Agency FB" pitchFamily="34" charset="0"/>
              </a:rPr>
              <a:t>Merry Cupcakes </a:t>
            </a:r>
            <a:r>
              <a:rPr lang="en-US" dirty="0" smtClean="0">
                <a:latin typeface="Agency FB" pitchFamily="34" charset="0"/>
              </a:rPr>
              <a:t>have a stand in series “</a:t>
            </a:r>
            <a:r>
              <a:rPr lang="en-US" i="1" dirty="0" err="1" smtClean="0">
                <a:latin typeface="Agency FB" pitchFamily="34" charset="0"/>
              </a:rPr>
              <a:t>Morangos</a:t>
            </a:r>
            <a:r>
              <a:rPr lang="en-US" i="1" dirty="0" smtClean="0">
                <a:latin typeface="Agency FB" pitchFamily="34" charset="0"/>
              </a:rPr>
              <a:t> com </a:t>
            </a:r>
            <a:r>
              <a:rPr lang="en-US" i="1" dirty="0" err="1" smtClean="0">
                <a:latin typeface="Agency FB" pitchFamily="34" charset="0"/>
              </a:rPr>
              <a:t>Açúcar</a:t>
            </a:r>
            <a:r>
              <a:rPr lang="en-US" dirty="0" smtClean="0">
                <a:latin typeface="Agency FB" pitchFamily="34" charset="0"/>
              </a:rPr>
              <a:t>” is relevant to continue to promote the brand for this cluster. They could have a column in a magazine that is more relevant to this target as “100% </a:t>
            </a:r>
            <a:r>
              <a:rPr lang="en-US" dirty="0" err="1" smtClean="0">
                <a:latin typeface="Agency FB" pitchFamily="34" charset="0"/>
              </a:rPr>
              <a:t>Jovem</a:t>
            </a:r>
            <a:r>
              <a:rPr lang="en-US" dirty="0" smtClean="0">
                <a:latin typeface="Agency FB" pitchFamily="34" charset="0"/>
              </a:rPr>
              <a:t>” and “Bravo”. This column will have some statements about the cupcake concept, to give tips, with little revenue, on how to organize a party or a snack with friends. They could also update events, parties and lunches that </a:t>
            </a:r>
            <a:r>
              <a:rPr lang="en-US" i="1" dirty="0" smtClean="0">
                <a:latin typeface="Agency FB" pitchFamily="34" charset="0"/>
              </a:rPr>
              <a:t>Merry Cupcakes </a:t>
            </a:r>
            <a:r>
              <a:rPr lang="en-US" dirty="0" smtClean="0">
                <a:latin typeface="Agency FB" pitchFamily="34" charset="0"/>
              </a:rPr>
              <a:t>may do (MTV, Portugal Fashion).</a:t>
            </a:r>
            <a:endParaRPr lang="en-US" b="1" dirty="0">
              <a:latin typeface="Agency FB" pitchFamily="34" charset="0"/>
            </a:endParaRPr>
          </a:p>
        </p:txBody>
      </p:sp>
      <p:sp>
        <p:nvSpPr>
          <p:cNvPr id="20" name="CaixaDeTexto 18"/>
          <p:cNvSpPr txBox="1"/>
          <p:nvPr/>
        </p:nvSpPr>
        <p:spPr>
          <a:xfrm>
            <a:off x="215950" y="2782669"/>
            <a:ext cx="820891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77800" indent="-177800" algn="just"/>
            <a:r>
              <a:rPr lang="en-US" b="1" dirty="0" smtClean="0">
                <a:solidFill>
                  <a:schemeClr val="accent2"/>
                </a:solidFill>
                <a:latin typeface="Agency FB" pitchFamily="34" charset="0"/>
              </a:rPr>
              <a:t>2. Applications on Social Network: </a:t>
            </a:r>
            <a:r>
              <a:rPr lang="en-US" dirty="0" smtClean="0">
                <a:latin typeface="Agency FB" pitchFamily="34" charset="0"/>
              </a:rPr>
              <a:t>create applications with phrases and questions about their friends on </a:t>
            </a:r>
            <a:r>
              <a:rPr lang="en-US" i="1" dirty="0" smtClean="0">
                <a:latin typeface="Agency FB" pitchFamily="34" charset="0"/>
              </a:rPr>
              <a:t>Facebook</a:t>
            </a:r>
            <a:r>
              <a:rPr lang="en-US" dirty="0" smtClean="0">
                <a:latin typeface="Agency FB" pitchFamily="34" charset="0"/>
              </a:rPr>
              <a:t>. These phrases are related with themes like friendship, fun, </a:t>
            </a:r>
            <a:r>
              <a:rPr lang="en-US" dirty="0" smtClean="0">
                <a:solidFill>
                  <a:schemeClr val="tx1"/>
                </a:solidFill>
                <a:latin typeface="Agency FB" pitchFamily="34" charset="0"/>
              </a:rPr>
              <a:t>love</a:t>
            </a:r>
            <a:r>
              <a:rPr lang="en-US" dirty="0" smtClean="0">
                <a:latin typeface="Agency FB" pitchFamily="34" charset="0"/>
              </a:rPr>
              <a:t> and adventure.</a:t>
            </a:r>
            <a:r>
              <a:rPr lang="en-US" b="1" dirty="0" smtClean="0">
                <a:latin typeface="Agency FB" pitchFamily="34" charset="0"/>
              </a:rPr>
              <a:t> </a:t>
            </a:r>
            <a:endParaRPr lang="en-US" b="1" dirty="0">
              <a:latin typeface="Agency FB" pitchFamily="34" charset="0"/>
            </a:endParaRPr>
          </a:p>
        </p:txBody>
      </p:sp>
      <p:sp>
        <p:nvSpPr>
          <p:cNvPr id="21" name="CaixaDeTexto 18"/>
          <p:cNvSpPr txBox="1"/>
          <p:nvPr/>
        </p:nvSpPr>
        <p:spPr>
          <a:xfrm>
            <a:off x="215950" y="3801814"/>
            <a:ext cx="820891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77800" indent="-177800" algn="just"/>
            <a:r>
              <a:rPr lang="en-US" b="1" dirty="0" smtClean="0">
                <a:solidFill>
                  <a:schemeClr val="accent2"/>
                </a:solidFill>
                <a:latin typeface="Agency FB" pitchFamily="34" charset="0"/>
              </a:rPr>
              <a:t>3. Sell cheaper cupcakes between 11 and 12 p.m., in malls with cinema: </a:t>
            </a:r>
            <a:r>
              <a:rPr lang="en-US" dirty="0" smtClean="0">
                <a:solidFill>
                  <a:schemeClr val="tx1"/>
                </a:solidFill>
                <a:latin typeface="Agency FB" pitchFamily="34" charset="0"/>
              </a:rPr>
              <a:t>in malls where </a:t>
            </a:r>
            <a:r>
              <a:rPr lang="en-US" i="1" dirty="0" smtClean="0">
                <a:solidFill>
                  <a:schemeClr val="tx1"/>
                </a:solidFill>
                <a:latin typeface="Agency FB" pitchFamily="34" charset="0"/>
              </a:rPr>
              <a:t>Merry Cupcakes </a:t>
            </a:r>
            <a:r>
              <a:rPr lang="en-US" dirty="0" smtClean="0">
                <a:solidFill>
                  <a:schemeClr val="tx1"/>
                </a:solidFill>
                <a:latin typeface="Agency FB" pitchFamily="34" charset="0"/>
              </a:rPr>
              <a:t>exist and where exist cinema, cupcakes should be sold at lower prices, for example, with 20% of discount to all students, between 11 and 12 p.m.</a:t>
            </a:r>
            <a:endParaRPr lang="en-US" b="1" dirty="0" smtClean="0">
              <a:solidFill>
                <a:schemeClr val="tx1"/>
              </a:solidFill>
              <a:latin typeface="Agency FB" pitchFamily="34" charset="0"/>
            </a:endParaRPr>
          </a:p>
        </p:txBody>
      </p:sp>
      <p:sp>
        <p:nvSpPr>
          <p:cNvPr id="22" name="CaixaDeTexto 14"/>
          <p:cNvSpPr txBox="1"/>
          <p:nvPr/>
        </p:nvSpPr>
        <p:spPr>
          <a:xfrm>
            <a:off x="215950" y="5077633"/>
            <a:ext cx="8208912"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77800" indent="-177800" algn="just"/>
            <a:r>
              <a:rPr lang="en-US" b="1" dirty="0" smtClean="0">
                <a:solidFill>
                  <a:schemeClr val="accent2"/>
                </a:solidFill>
                <a:latin typeface="Agency FB" pitchFamily="34" charset="0"/>
              </a:rPr>
              <a:t>4. </a:t>
            </a:r>
            <a:r>
              <a:rPr lang="en-US" b="1" dirty="0" smtClean="0">
                <a:solidFill>
                  <a:schemeClr val="accent2">
                    <a:lumMod val="75000"/>
                  </a:schemeClr>
                </a:solidFill>
                <a:latin typeface="Agency FB" pitchFamily="34" charset="0"/>
              </a:rPr>
              <a:t>Offer a cupcake at consumer birthday</a:t>
            </a:r>
            <a:r>
              <a:rPr lang="pt-PT" b="1" dirty="0" smtClean="0">
                <a:solidFill>
                  <a:schemeClr val="accent2">
                    <a:lumMod val="75000"/>
                  </a:schemeClr>
                </a:solidFill>
                <a:latin typeface="Agency FB" pitchFamily="34" charset="0"/>
              </a:rPr>
              <a:t>: </a:t>
            </a:r>
            <a:r>
              <a:rPr lang="en-US" dirty="0" smtClean="0">
                <a:latin typeface="Agency FB" pitchFamily="34" charset="0"/>
              </a:rPr>
              <a:t>on birthday, by showing an identity card, you receive a free cupcake.</a:t>
            </a:r>
            <a:endParaRPr lang="en-US" b="1" dirty="0" smtClean="0">
              <a:solidFill>
                <a:srgbClr val="00B050"/>
              </a:solidFill>
              <a:latin typeface="Agency FB" pitchFamily="34" charset="0"/>
            </a:endParaRPr>
          </a:p>
          <a:p>
            <a:pPr marL="177800" indent="-177800" algn="just"/>
            <a:endParaRPr lang="en-US" b="1" dirty="0" smtClean="0">
              <a:latin typeface="Agency FB" pitchFamily="34" charset="0"/>
            </a:endParaRPr>
          </a:p>
        </p:txBody>
      </p:sp>
      <p:sp>
        <p:nvSpPr>
          <p:cNvPr id="17" name="Marcador de Posição do Número do Diapositivo 16"/>
          <p:cNvSpPr>
            <a:spLocks noGrp="1"/>
          </p:cNvSpPr>
          <p:nvPr>
            <p:ph type="sldNum" sz="quarter" idx="12"/>
          </p:nvPr>
        </p:nvSpPr>
        <p:spPr/>
        <p:txBody>
          <a:bodyPr/>
          <a:lstStyle/>
          <a:p>
            <a:fld id="{16315B5E-456F-45DF-A5AE-7FBAF663C37F}" type="slidenum">
              <a:rPr lang="pt-PT" b="1" smtClean="0">
                <a:solidFill>
                  <a:srgbClr val="ED376F"/>
                </a:solidFill>
              </a:rPr>
              <a:pPr/>
              <a:t>20</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3" cstate="print"/>
          <a:stretch>
            <a:fillRect/>
          </a:stretch>
        </p:blipFill>
        <p:spPr>
          <a:xfrm>
            <a:off x="-1" y="0"/>
            <a:ext cx="12241213" cy="6858000"/>
          </a:xfrm>
          <a:prstGeom prst="rect">
            <a:avLst/>
          </a:prstGeom>
        </p:spPr>
      </p:pic>
      <p:pic>
        <p:nvPicPr>
          <p:cNvPr id="324610" name="Picture 2" descr="http://magazine.zankyou.com/pt/wp-content/uploads/2010/04/cupcake_foto7.jpg"/>
          <p:cNvPicPr>
            <a:picLocks noChangeAspect="1" noChangeArrowheads="1"/>
          </p:cNvPicPr>
          <p:nvPr/>
        </p:nvPicPr>
        <p:blipFill>
          <a:blip r:embed="rId4" cstate="print"/>
          <a:srcRect/>
          <a:stretch>
            <a:fillRect/>
          </a:stretch>
        </p:blipFill>
        <p:spPr bwMode="auto">
          <a:xfrm>
            <a:off x="8640886" y="260648"/>
            <a:ext cx="3451751" cy="59046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4" name="Group 12"/>
          <p:cNvGrpSpPr/>
          <p:nvPr/>
        </p:nvGrpSpPr>
        <p:grpSpPr>
          <a:xfrm flipH="1">
            <a:off x="215950" y="188640"/>
            <a:ext cx="8866617" cy="6279351"/>
            <a:chOff x="3443075" y="149973"/>
            <a:chExt cx="8510184" cy="5860157"/>
          </a:xfrm>
        </p:grpSpPr>
        <p:grpSp>
          <p:nvGrpSpPr>
            <p:cNvPr id="5" name="Group 9"/>
            <p:cNvGrpSpPr/>
            <p:nvPr/>
          </p:nvGrpSpPr>
          <p:grpSpPr>
            <a:xfrm>
              <a:off x="3888361" y="230851"/>
              <a:ext cx="8064898" cy="5779279"/>
              <a:chOff x="3816353" y="612366"/>
              <a:chExt cx="8064898" cy="5388787"/>
            </a:xfrm>
          </p:grpSpPr>
          <p:sp>
            <p:nvSpPr>
              <p:cNvPr id="36" name="Rectangle 35"/>
              <p:cNvSpPr/>
              <p:nvPr/>
            </p:nvSpPr>
            <p:spPr>
              <a:xfrm>
                <a:off x="3816353" y="1050988"/>
                <a:ext cx="8064896" cy="4950165"/>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ctangle 36"/>
              <p:cNvSpPr/>
              <p:nvPr/>
            </p:nvSpPr>
            <p:spPr>
              <a:xfrm>
                <a:off x="3816355" y="612366"/>
                <a:ext cx="8064896" cy="43862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5" name="Picture 34" descr="c.png"/>
            <p:cNvPicPr>
              <a:picLocks noChangeAspect="1"/>
            </p:cNvPicPr>
            <p:nvPr/>
          </p:nvPicPr>
          <p:blipFill>
            <a:blip r:embed="rId5" cstate="print"/>
            <a:stretch>
              <a:fillRect/>
            </a:stretch>
          </p:blipFill>
          <p:spPr>
            <a:xfrm rot="18791695">
              <a:off x="3513017" y="80031"/>
              <a:ext cx="589947" cy="729831"/>
            </a:xfrm>
            <a:prstGeom prst="rect">
              <a:avLst/>
            </a:prstGeom>
          </p:spPr>
        </p:pic>
      </p:grpSp>
      <p:sp>
        <p:nvSpPr>
          <p:cNvPr id="32" name="CaixaDeTexto 11"/>
          <p:cNvSpPr txBox="1"/>
          <p:nvPr/>
        </p:nvSpPr>
        <p:spPr>
          <a:xfrm>
            <a:off x="215950" y="231031"/>
            <a:ext cx="7992888"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5 – CHOOSE A CLUSTER AND MAKE A COMMUNICATION STRATEGY </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12" name="CaixaDeTexto 12"/>
          <p:cNvSpPr txBox="1"/>
          <p:nvPr/>
        </p:nvSpPr>
        <p:spPr>
          <a:xfrm>
            <a:off x="215950" y="764704"/>
            <a:ext cx="820891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latin typeface="Agency FB" pitchFamily="34" charset="0"/>
              </a:rPr>
              <a:t>Third Alternative</a:t>
            </a:r>
            <a:endParaRPr lang="en-US" sz="2400" b="1" dirty="0">
              <a:latin typeface="Agency FB" pitchFamily="34" charset="0"/>
            </a:endParaRPr>
          </a:p>
        </p:txBody>
      </p:sp>
      <p:graphicFrame>
        <p:nvGraphicFramePr>
          <p:cNvPr id="13" name="Tabela 13"/>
          <p:cNvGraphicFramePr>
            <a:graphicFrameLocks noGrp="1"/>
          </p:cNvGraphicFramePr>
          <p:nvPr/>
        </p:nvGraphicFramePr>
        <p:xfrm>
          <a:off x="287958" y="1628800"/>
          <a:ext cx="8160810" cy="1798320"/>
        </p:xfrm>
        <a:graphic>
          <a:graphicData uri="http://schemas.openxmlformats.org/drawingml/2006/table">
            <a:tbl>
              <a:tblPr firstRow="1" firstCol="1" lastRow="1" bandRow="1">
                <a:tableStyleId>{5C22544A-7EE6-4342-B048-85BDC9FD1C3A}</a:tableStyleId>
              </a:tblPr>
              <a:tblGrid>
                <a:gridCol w="4080405"/>
                <a:gridCol w="4080405"/>
              </a:tblGrid>
              <a:tr h="370840">
                <a:tc>
                  <a:txBody>
                    <a:bodyPr/>
                    <a:lstStyle/>
                    <a:p>
                      <a:pPr algn="ctr"/>
                      <a:r>
                        <a:rPr lang="en-US" sz="2000" noProof="0" dirty="0" smtClean="0">
                          <a:solidFill>
                            <a:schemeClr val="bg1"/>
                          </a:solidFill>
                          <a:latin typeface="Agency FB" pitchFamily="34" charset="0"/>
                        </a:rPr>
                        <a:t>Target</a:t>
                      </a:r>
                    </a:p>
                  </a:txBody>
                  <a:tcPr>
                    <a:solidFill>
                      <a:srgbClr val="ED376F"/>
                    </a:solidFill>
                  </a:tcPr>
                </a:tc>
                <a:tc>
                  <a:txBody>
                    <a:bodyPr/>
                    <a:lstStyle/>
                    <a:p>
                      <a:pPr algn="ctr"/>
                      <a:r>
                        <a:rPr lang="en-US" sz="2000" b="1" noProof="0" smtClean="0">
                          <a:solidFill>
                            <a:schemeClr val="bg1"/>
                          </a:solidFill>
                          <a:latin typeface="Agency FB" pitchFamily="34" charset="0"/>
                        </a:rPr>
                        <a:t>18-45 Grownups</a:t>
                      </a:r>
                      <a:endParaRPr lang="en-US" sz="2000" b="1" noProof="0">
                        <a:solidFill>
                          <a:schemeClr val="bg1"/>
                        </a:solidFill>
                        <a:latin typeface="Agency FB" pitchFamily="34" charset="0"/>
                      </a:endParaRPr>
                    </a:p>
                  </a:txBody>
                  <a:tcPr>
                    <a:solidFill>
                      <a:srgbClr val="F4789E"/>
                    </a:solidFill>
                  </a:tcPr>
                </a:tc>
              </a:tr>
              <a:tr h="370840">
                <a:tc>
                  <a:txBody>
                    <a:bodyPr/>
                    <a:lstStyle/>
                    <a:p>
                      <a:pPr algn="ctr"/>
                      <a:r>
                        <a:rPr lang="en-US" sz="2000" noProof="0" smtClean="0">
                          <a:solidFill>
                            <a:schemeClr val="bg1"/>
                          </a:solidFill>
                          <a:latin typeface="Agency FB" pitchFamily="34" charset="0"/>
                        </a:rPr>
                        <a:t>Message</a:t>
                      </a:r>
                      <a:endParaRPr lang="en-US" sz="2000" noProof="0">
                        <a:solidFill>
                          <a:schemeClr val="bg1"/>
                        </a:solidFill>
                        <a:latin typeface="Agency FB" pitchFamily="34" charset="0"/>
                      </a:endParaRPr>
                    </a:p>
                  </a:txBody>
                  <a:tcPr>
                    <a:solidFill>
                      <a:srgbClr val="ED376F"/>
                    </a:solidFill>
                  </a:tcPr>
                </a:tc>
                <a:tc>
                  <a:txBody>
                    <a:bodyPr/>
                    <a:lstStyle/>
                    <a:p>
                      <a:pPr algn="ctr"/>
                      <a:r>
                        <a:rPr lang="en-US" sz="2000" b="1" noProof="0" smtClean="0">
                          <a:solidFill>
                            <a:schemeClr val="bg1"/>
                          </a:solidFill>
                          <a:latin typeface="Agency FB" pitchFamily="34" charset="0"/>
                        </a:rPr>
                        <a:t>Unique</a:t>
                      </a:r>
                      <a:r>
                        <a:rPr lang="en-US" sz="2000" b="1" baseline="0" noProof="0" smtClean="0">
                          <a:solidFill>
                            <a:schemeClr val="bg1"/>
                          </a:solidFill>
                          <a:latin typeface="Agency FB" pitchFamily="34" charset="0"/>
                        </a:rPr>
                        <a:t> moments to share with your friends</a:t>
                      </a:r>
                      <a:endParaRPr lang="en-US" sz="2000" b="1" noProof="0">
                        <a:solidFill>
                          <a:schemeClr val="bg1"/>
                        </a:solidFill>
                        <a:latin typeface="Agency FB" pitchFamily="34" charset="0"/>
                      </a:endParaRPr>
                    </a:p>
                  </a:txBody>
                  <a:tcPr>
                    <a:solidFill>
                      <a:srgbClr val="F4789E"/>
                    </a:solidFill>
                  </a:tcPr>
                </a:tc>
              </a:tr>
              <a:tr h="370840">
                <a:tc>
                  <a:txBody>
                    <a:bodyPr/>
                    <a:lstStyle/>
                    <a:p>
                      <a:pPr algn="ctr"/>
                      <a:r>
                        <a:rPr lang="en-US" sz="2000" noProof="0" smtClean="0">
                          <a:solidFill>
                            <a:schemeClr val="bg1"/>
                          </a:solidFill>
                          <a:latin typeface="Agency FB" pitchFamily="34" charset="0"/>
                        </a:rPr>
                        <a:t>Action</a:t>
                      </a:r>
                      <a:endParaRPr lang="en-US" sz="2000" noProof="0">
                        <a:solidFill>
                          <a:schemeClr val="bg1"/>
                        </a:solidFill>
                        <a:latin typeface="Agency FB" pitchFamily="34" charset="0"/>
                      </a:endParaRPr>
                    </a:p>
                  </a:txBody>
                  <a:tcPr anchor="ctr">
                    <a:solidFill>
                      <a:srgbClr val="ED376F"/>
                    </a:solidFill>
                  </a:tcPr>
                </a:tc>
                <a:tc>
                  <a:txBody>
                    <a:bodyPr/>
                    <a:lstStyle/>
                    <a:p>
                      <a:pPr marL="342900" indent="-342900" algn="ctr">
                        <a:buAutoNum type="arabicPeriod"/>
                      </a:pPr>
                      <a:r>
                        <a:rPr lang="en-US" sz="2000" b="1" noProof="0" dirty="0" smtClean="0">
                          <a:solidFill>
                            <a:schemeClr val="bg1"/>
                          </a:solidFill>
                          <a:latin typeface="Agency FB" pitchFamily="34" charset="0"/>
                        </a:rPr>
                        <a:t>Write a</a:t>
                      </a:r>
                      <a:r>
                        <a:rPr lang="en-US" sz="2000" b="1" baseline="0" noProof="0" dirty="0" smtClean="0">
                          <a:solidFill>
                            <a:schemeClr val="bg1"/>
                          </a:solidFill>
                          <a:latin typeface="Agency FB" pitchFamily="34" charset="0"/>
                        </a:rPr>
                        <a:t> column in fashion magazines </a:t>
                      </a:r>
                      <a:endParaRPr lang="en-US" sz="2000" b="1" noProof="0" dirty="0" smtClean="0">
                        <a:solidFill>
                          <a:schemeClr val="bg1"/>
                        </a:solidFill>
                        <a:latin typeface="Agency FB" pitchFamily="34" charset="0"/>
                      </a:endParaRPr>
                    </a:p>
                    <a:p>
                      <a:pPr marL="342900" indent="-342900" algn="ctr">
                        <a:buAutoNum type="arabicPeriod"/>
                      </a:pPr>
                      <a:r>
                        <a:rPr lang="en-US" sz="2000" b="1" noProof="0" dirty="0" smtClean="0">
                          <a:solidFill>
                            <a:schemeClr val="bg1"/>
                          </a:solidFill>
                          <a:latin typeface="Agency FB" pitchFamily="34" charset="0"/>
                        </a:rPr>
                        <a:t>Hot air balloon photo contest</a:t>
                      </a:r>
                    </a:p>
                    <a:p>
                      <a:pPr marL="342900" indent="-342900" algn="ctr">
                        <a:buAutoNum type="arabicPeriod"/>
                      </a:pPr>
                      <a:r>
                        <a:rPr lang="en-US" sz="2000" b="1" noProof="0" dirty="0" smtClean="0">
                          <a:solidFill>
                            <a:schemeClr val="bg1"/>
                          </a:solidFill>
                          <a:latin typeface="Agency FB" pitchFamily="34" charset="0"/>
                        </a:rPr>
                        <a:t> Teaser Campaign</a:t>
                      </a:r>
                      <a:endParaRPr lang="en-US" sz="2000" b="1" noProof="0" dirty="0">
                        <a:solidFill>
                          <a:schemeClr val="bg1"/>
                        </a:solidFill>
                        <a:latin typeface="Agency FB" pitchFamily="34" charset="0"/>
                      </a:endParaRPr>
                    </a:p>
                  </a:txBody>
                  <a:tcPr>
                    <a:solidFill>
                      <a:srgbClr val="F4789E"/>
                    </a:solidFill>
                  </a:tcPr>
                </a:tc>
              </a:tr>
            </a:tbl>
          </a:graphicData>
        </a:graphic>
      </p:graphicFrame>
      <p:sp>
        <p:nvSpPr>
          <p:cNvPr id="14" name="CaixaDeTexto 14"/>
          <p:cNvSpPr txBox="1"/>
          <p:nvPr/>
        </p:nvSpPr>
        <p:spPr>
          <a:xfrm>
            <a:off x="359966" y="4221088"/>
            <a:ext cx="8064896" cy="1631216"/>
          </a:xfrm>
          <a:prstGeom prst="rect">
            <a:avLst/>
          </a:prstGeom>
          <a:noFill/>
        </p:spPr>
        <p:txBody>
          <a:bodyPr wrap="square" rtlCol="0">
            <a:spAutoFit/>
          </a:bodyPr>
          <a:lstStyle/>
          <a:p>
            <a:pPr algn="ctr"/>
            <a:r>
              <a:rPr lang="en-US" sz="2000" dirty="0" smtClean="0">
                <a:latin typeface="Agency FB" pitchFamily="34" charset="0"/>
              </a:rPr>
              <a:t>Basically grownups eat cupcakes to remember their childhood. Life is too complicated that some times people just want to enjoy a good/magical moment. Besides that, they have a high power of decision and purchase which is very important for Merry Cupcakes business .</a:t>
            </a:r>
          </a:p>
          <a:p>
            <a:pPr algn="ctr"/>
            <a:r>
              <a:rPr lang="en-US" sz="2000" b="1" dirty="0" smtClean="0">
                <a:latin typeface="Agency FB" pitchFamily="34" charset="0"/>
              </a:rPr>
              <a:t>Objectives are:</a:t>
            </a:r>
            <a:r>
              <a:rPr lang="en-US" sz="2000" dirty="0" smtClean="0">
                <a:latin typeface="Agency FB" pitchFamily="34" charset="0"/>
              </a:rPr>
              <a:t> increase reputation, create a brand connection to customers, create buzz and to promote the relationship with clients.</a:t>
            </a:r>
            <a:endParaRPr lang="en-US" sz="2000" dirty="0">
              <a:latin typeface="Agency FB" pitchFamily="34" charset="0"/>
            </a:endParaRPr>
          </a:p>
        </p:txBody>
      </p:sp>
      <p:sp>
        <p:nvSpPr>
          <p:cNvPr id="15" name="Marcador de Posição do Número do Diapositivo 14"/>
          <p:cNvSpPr>
            <a:spLocks noGrp="1"/>
          </p:cNvSpPr>
          <p:nvPr>
            <p:ph type="sldNum" sz="quarter" idx="12"/>
          </p:nvPr>
        </p:nvSpPr>
        <p:spPr/>
        <p:txBody>
          <a:bodyPr/>
          <a:lstStyle/>
          <a:p>
            <a:fld id="{16315B5E-456F-45DF-A5AE-7FBAF663C37F}" type="slidenum">
              <a:rPr lang="pt-PT" b="1" smtClean="0">
                <a:solidFill>
                  <a:srgbClr val="ED376F"/>
                </a:solidFill>
              </a:rPr>
              <a:pPr/>
              <a:t>21</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3" cstate="print"/>
          <a:stretch>
            <a:fillRect/>
          </a:stretch>
        </p:blipFill>
        <p:spPr>
          <a:xfrm>
            <a:off x="-1" y="0"/>
            <a:ext cx="12241213" cy="6858000"/>
          </a:xfrm>
          <a:prstGeom prst="rect">
            <a:avLst/>
          </a:prstGeom>
        </p:spPr>
      </p:pic>
      <p:pic>
        <p:nvPicPr>
          <p:cNvPr id="324610" name="Picture 2" descr="http://magazine.zankyou.com/pt/wp-content/uploads/2010/04/cupcake_foto7.jpg"/>
          <p:cNvPicPr>
            <a:picLocks noChangeAspect="1" noChangeArrowheads="1"/>
          </p:cNvPicPr>
          <p:nvPr/>
        </p:nvPicPr>
        <p:blipFill>
          <a:blip r:embed="rId4" cstate="print"/>
          <a:srcRect/>
          <a:stretch>
            <a:fillRect/>
          </a:stretch>
        </p:blipFill>
        <p:spPr bwMode="auto">
          <a:xfrm>
            <a:off x="8640886" y="260648"/>
            <a:ext cx="3451751" cy="59046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4" name="Group 12"/>
          <p:cNvGrpSpPr/>
          <p:nvPr/>
        </p:nvGrpSpPr>
        <p:grpSpPr>
          <a:xfrm flipH="1">
            <a:off x="143936" y="116632"/>
            <a:ext cx="8866617" cy="6279351"/>
            <a:chOff x="3443075" y="149973"/>
            <a:chExt cx="8510184" cy="5860157"/>
          </a:xfrm>
        </p:grpSpPr>
        <p:grpSp>
          <p:nvGrpSpPr>
            <p:cNvPr id="5" name="Group 9"/>
            <p:cNvGrpSpPr/>
            <p:nvPr/>
          </p:nvGrpSpPr>
          <p:grpSpPr>
            <a:xfrm>
              <a:off x="3888361" y="230851"/>
              <a:ext cx="8064898" cy="5779279"/>
              <a:chOff x="3816353" y="612366"/>
              <a:chExt cx="8064898" cy="5388787"/>
            </a:xfrm>
          </p:grpSpPr>
          <p:sp>
            <p:nvSpPr>
              <p:cNvPr id="36" name="Rectangle 35"/>
              <p:cNvSpPr/>
              <p:nvPr/>
            </p:nvSpPr>
            <p:spPr>
              <a:xfrm>
                <a:off x="3816353" y="1050988"/>
                <a:ext cx="8064896" cy="4950165"/>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ctangle 36"/>
              <p:cNvSpPr/>
              <p:nvPr/>
            </p:nvSpPr>
            <p:spPr>
              <a:xfrm>
                <a:off x="3816355" y="612366"/>
                <a:ext cx="8064896" cy="43862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5" name="Picture 34" descr="c.png"/>
            <p:cNvPicPr>
              <a:picLocks noChangeAspect="1"/>
            </p:cNvPicPr>
            <p:nvPr/>
          </p:nvPicPr>
          <p:blipFill>
            <a:blip r:embed="rId5" cstate="print"/>
            <a:stretch>
              <a:fillRect/>
            </a:stretch>
          </p:blipFill>
          <p:spPr>
            <a:xfrm rot="18791695">
              <a:off x="3513017" y="80031"/>
              <a:ext cx="589947" cy="729831"/>
            </a:xfrm>
            <a:prstGeom prst="rect">
              <a:avLst/>
            </a:prstGeom>
          </p:spPr>
        </p:pic>
      </p:grpSp>
      <p:sp>
        <p:nvSpPr>
          <p:cNvPr id="32" name="CaixaDeTexto 11"/>
          <p:cNvSpPr txBox="1"/>
          <p:nvPr/>
        </p:nvSpPr>
        <p:spPr>
          <a:xfrm>
            <a:off x="215950" y="231031"/>
            <a:ext cx="7992888"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5 – CHOOSE A CLUSTER AND MAKE A COMMUNICATION STRATEGY </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13" name="CaixaDeTexto 18"/>
          <p:cNvSpPr txBox="1"/>
          <p:nvPr/>
        </p:nvSpPr>
        <p:spPr>
          <a:xfrm>
            <a:off x="215950" y="1071546"/>
            <a:ext cx="813690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just"/>
            <a:r>
              <a:rPr lang="en-US" b="1" dirty="0" smtClean="0">
                <a:solidFill>
                  <a:schemeClr val="accent2"/>
                </a:solidFill>
                <a:latin typeface="Agency FB" pitchFamily="34" charset="0"/>
              </a:rPr>
              <a:t>1. Press: </a:t>
            </a:r>
            <a:r>
              <a:rPr lang="en-US" dirty="0" smtClean="0">
                <a:solidFill>
                  <a:schemeClr val="tx1"/>
                </a:solidFill>
                <a:latin typeface="Agency FB" pitchFamily="34" charset="0"/>
              </a:rPr>
              <a:t>have a</a:t>
            </a:r>
            <a:r>
              <a:rPr lang="en-US" dirty="0" smtClean="0">
                <a:latin typeface="Agency FB" pitchFamily="34" charset="0"/>
              </a:rPr>
              <a:t> column in magazines that are more relevant to this target such as: “Happy”, “Cosmopolitan”.</a:t>
            </a:r>
          </a:p>
          <a:p>
            <a:pPr algn="just"/>
            <a:r>
              <a:rPr lang="en-US" dirty="0" smtClean="0">
                <a:latin typeface="Agency FB" pitchFamily="34" charset="0"/>
              </a:rPr>
              <a:t>They can develop tips for parties and snacks with friends, activities, important phrases about women and cupcakes, disclosure of the concept through cupcake accessories (Clothing, boots, fashion accessories).</a:t>
            </a:r>
            <a:endParaRPr lang="en-US" dirty="0">
              <a:latin typeface="Agency FB" pitchFamily="34" charset="0"/>
            </a:endParaRPr>
          </a:p>
        </p:txBody>
      </p:sp>
      <p:sp>
        <p:nvSpPr>
          <p:cNvPr id="14" name="CaixaDeTexto 18"/>
          <p:cNvSpPr txBox="1"/>
          <p:nvPr/>
        </p:nvSpPr>
        <p:spPr>
          <a:xfrm>
            <a:off x="215950" y="2389054"/>
            <a:ext cx="8136904"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177800" algn="just">
              <a:buAutoNum type="arabicPeriod" startAt="2"/>
            </a:pPr>
            <a:r>
              <a:rPr lang="en-US" b="1" dirty="0" smtClean="0">
                <a:solidFill>
                  <a:schemeClr val="accent2"/>
                </a:solidFill>
                <a:latin typeface="Agency FB" pitchFamily="34" charset="0"/>
              </a:rPr>
              <a:t>Hot Air Balloon Contest: </a:t>
            </a:r>
            <a:r>
              <a:rPr lang="en-US" dirty="0" smtClean="0">
                <a:latin typeface="Agency FB" pitchFamily="34" charset="0"/>
              </a:rPr>
              <a:t>a contest to celebrate the first anniversary of </a:t>
            </a:r>
            <a:r>
              <a:rPr lang="en-US" i="1" dirty="0" smtClean="0">
                <a:latin typeface="Agency FB" pitchFamily="34" charset="0"/>
              </a:rPr>
              <a:t>Merry Cupcakes</a:t>
            </a:r>
            <a:r>
              <a:rPr lang="en-US" dirty="0" smtClean="0">
                <a:latin typeface="Agency FB" pitchFamily="34" charset="0"/>
              </a:rPr>
              <a:t>, which consists on the following: during the entire month of February of the next year, all Portuguese population could compete, by sending a super original photo (for instance, a photo of people eating a Merry cupcake). </a:t>
            </a:r>
          </a:p>
          <a:p>
            <a:pPr algn="just"/>
            <a:r>
              <a:rPr lang="en-US" dirty="0" smtClean="0">
                <a:latin typeface="Agency FB" pitchFamily="34" charset="0"/>
              </a:rPr>
              <a:t>These same photos will be uploaded on Facebook and fans will vote on the photo they like the most.</a:t>
            </a:r>
          </a:p>
          <a:p>
            <a:pPr algn="just"/>
            <a:r>
              <a:rPr lang="en-US" dirty="0" smtClean="0">
                <a:latin typeface="Agency FB" pitchFamily="34" charset="0"/>
              </a:rPr>
              <a:t>Five most voted photos win a trip in a hot air balloon for four people. Winners will be announced at </a:t>
            </a:r>
            <a:r>
              <a:rPr lang="en-US" i="1" dirty="0" smtClean="0">
                <a:latin typeface="Agency FB" pitchFamily="34" charset="0"/>
              </a:rPr>
              <a:t>Merry Cupcakes </a:t>
            </a:r>
            <a:r>
              <a:rPr lang="en-US" dirty="0" smtClean="0">
                <a:latin typeface="Agency FB" pitchFamily="34" charset="0"/>
              </a:rPr>
              <a:t>birthday, March 15</a:t>
            </a:r>
            <a:r>
              <a:rPr lang="en-US" baseline="30000" dirty="0" smtClean="0">
                <a:latin typeface="Agency FB" pitchFamily="34" charset="0"/>
              </a:rPr>
              <a:t>t</a:t>
            </a:r>
            <a:r>
              <a:rPr lang="en-US" sz="1400" baseline="30000" dirty="0" smtClean="0">
                <a:latin typeface="Agency FB" pitchFamily="34" charset="0"/>
              </a:rPr>
              <a:t>h</a:t>
            </a:r>
            <a:r>
              <a:rPr lang="en-US" dirty="0" smtClean="0">
                <a:latin typeface="Agency FB" pitchFamily="34" charset="0"/>
              </a:rPr>
              <a:t>, 2011.</a:t>
            </a:r>
            <a:endParaRPr lang="en-US" dirty="0">
              <a:latin typeface="Agency FB" pitchFamily="34" charset="0"/>
            </a:endParaRPr>
          </a:p>
        </p:txBody>
      </p:sp>
      <p:sp>
        <p:nvSpPr>
          <p:cNvPr id="15" name="CaixaDeTexto 18"/>
          <p:cNvSpPr txBox="1"/>
          <p:nvPr/>
        </p:nvSpPr>
        <p:spPr>
          <a:xfrm>
            <a:off x="215950" y="4500570"/>
            <a:ext cx="8136904"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77800" indent="-177800" algn="just"/>
            <a:r>
              <a:rPr lang="en-US" b="1" dirty="0" smtClean="0">
                <a:solidFill>
                  <a:schemeClr val="accent2"/>
                </a:solidFill>
                <a:latin typeface="Agency FB" charset="0"/>
              </a:rPr>
              <a:t>4. Teaser Campaign: </a:t>
            </a:r>
            <a:r>
              <a:rPr lang="en-US" dirty="0" smtClean="0">
                <a:latin typeface="Agency FB" charset="0"/>
              </a:rPr>
              <a:t>create a campaign of suspense, during two weeks, using some marketing guerrilla. Those are the actions that we propose.</a:t>
            </a:r>
          </a:p>
          <a:p>
            <a:pPr algn="just">
              <a:buFont typeface="Arial" pitchFamily="34" charset="0"/>
              <a:buChar char="•"/>
            </a:pPr>
            <a:r>
              <a:rPr lang="en-US" dirty="0" smtClean="0">
                <a:latin typeface="Agency FB" charset="0"/>
              </a:rPr>
              <a:t> </a:t>
            </a:r>
            <a:r>
              <a:rPr lang="en-US" dirty="0" err="1" smtClean="0">
                <a:latin typeface="Agency FB" charset="0"/>
              </a:rPr>
              <a:t>Muppies</a:t>
            </a:r>
            <a:r>
              <a:rPr lang="en-US" dirty="0" smtClean="0">
                <a:latin typeface="Agency FB" charset="0"/>
              </a:rPr>
              <a:t> in subway stations and buses;</a:t>
            </a:r>
          </a:p>
          <a:p>
            <a:pPr algn="just">
              <a:buFont typeface="Arial" pitchFamily="34" charset="0"/>
              <a:buChar char="•"/>
            </a:pPr>
            <a:r>
              <a:rPr lang="en-US" dirty="0" smtClean="0">
                <a:latin typeface="Agency FB" charset="0"/>
              </a:rPr>
              <a:t> Painted messages on the road with pink fluorescent ink;</a:t>
            </a:r>
          </a:p>
          <a:p>
            <a:pPr algn="just">
              <a:buFont typeface="Arial" pitchFamily="34" charset="0"/>
              <a:buChar char="•"/>
            </a:pPr>
            <a:r>
              <a:rPr lang="en-US" dirty="0" smtClean="0">
                <a:latin typeface="Agency FB" charset="0"/>
              </a:rPr>
              <a:t> Underlining some of the trees in Lisbon and Porto with pink card</a:t>
            </a:r>
          </a:p>
          <a:p>
            <a:pPr algn="just">
              <a:buFont typeface="Arial" pitchFamily="34" charset="0"/>
              <a:buChar char="•"/>
            </a:pPr>
            <a:r>
              <a:rPr lang="en-US" dirty="0" smtClean="0">
                <a:latin typeface="Agency FB" charset="0"/>
              </a:rPr>
              <a:t> Pink arrows in shopping centers to indicate the path to Merry Cupcakes stands;</a:t>
            </a:r>
          </a:p>
          <a:p>
            <a:pPr algn="just"/>
            <a:r>
              <a:rPr lang="en-US" dirty="0" smtClean="0">
                <a:latin typeface="Agency FB" charset="0"/>
              </a:rPr>
              <a:t>After these two weeks, do a campaign to identify the product and brand.</a:t>
            </a:r>
            <a:endParaRPr lang="en-US" dirty="0">
              <a:latin typeface="Agency FB" charset="0"/>
            </a:endParaRPr>
          </a:p>
        </p:txBody>
      </p:sp>
      <p:sp>
        <p:nvSpPr>
          <p:cNvPr id="16" name="Marcador de Posição do Número do Diapositivo 15"/>
          <p:cNvSpPr>
            <a:spLocks noGrp="1"/>
          </p:cNvSpPr>
          <p:nvPr>
            <p:ph type="sldNum" sz="quarter" idx="12"/>
          </p:nvPr>
        </p:nvSpPr>
        <p:spPr/>
        <p:txBody>
          <a:bodyPr/>
          <a:lstStyle/>
          <a:p>
            <a:fld id="{16315B5E-456F-45DF-A5AE-7FBAF663C37F}" type="slidenum">
              <a:rPr lang="pt-PT" b="1" smtClean="0">
                <a:solidFill>
                  <a:srgbClr val="ED376F"/>
                </a:solidFill>
              </a:rPr>
              <a:pPr/>
              <a:t>22</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3" cstate="print"/>
          <a:stretch>
            <a:fillRect/>
          </a:stretch>
        </p:blipFill>
        <p:spPr>
          <a:xfrm>
            <a:off x="-1" y="0"/>
            <a:ext cx="12241213" cy="6858000"/>
          </a:xfrm>
          <a:prstGeom prst="rect">
            <a:avLst/>
          </a:prstGeom>
        </p:spPr>
      </p:pic>
      <p:pic>
        <p:nvPicPr>
          <p:cNvPr id="324610" name="Picture 2" descr="http://magazine.zankyou.com/pt/wp-content/uploads/2010/04/cupcake_foto7.jpg"/>
          <p:cNvPicPr>
            <a:picLocks noChangeAspect="1" noChangeArrowheads="1"/>
          </p:cNvPicPr>
          <p:nvPr/>
        </p:nvPicPr>
        <p:blipFill>
          <a:blip r:embed="rId4" cstate="print"/>
          <a:srcRect/>
          <a:stretch>
            <a:fillRect/>
          </a:stretch>
        </p:blipFill>
        <p:spPr bwMode="auto">
          <a:xfrm>
            <a:off x="8640886" y="260648"/>
            <a:ext cx="3451751" cy="59046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4" name="Group 12"/>
          <p:cNvGrpSpPr/>
          <p:nvPr/>
        </p:nvGrpSpPr>
        <p:grpSpPr>
          <a:xfrm flipH="1">
            <a:off x="143936" y="101978"/>
            <a:ext cx="8866617" cy="6279351"/>
            <a:chOff x="3443075" y="149973"/>
            <a:chExt cx="8510184" cy="5860157"/>
          </a:xfrm>
        </p:grpSpPr>
        <p:grpSp>
          <p:nvGrpSpPr>
            <p:cNvPr id="5" name="Group 9"/>
            <p:cNvGrpSpPr/>
            <p:nvPr/>
          </p:nvGrpSpPr>
          <p:grpSpPr>
            <a:xfrm>
              <a:off x="3888361" y="230851"/>
              <a:ext cx="8064898" cy="5779279"/>
              <a:chOff x="3816353" y="612366"/>
              <a:chExt cx="8064898" cy="5388787"/>
            </a:xfrm>
          </p:grpSpPr>
          <p:sp>
            <p:nvSpPr>
              <p:cNvPr id="36" name="Rectangle 35"/>
              <p:cNvSpPr/>
              <p:nvPr/>
            </p:nvSpPr>
            <p:spPr>
              <a:xfrm>
                <a:off x="3816353" y="1050988"/>
                <a:ext cx="8064896" cy="4950165"/>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ctangle 36"/>
              <p:cNvSpPr/>
              <p:nvPr/>
            </p:nvSpPr>
            <p:spPr>
              <a:xfrm>
                <a:off x="3816355" y="612366"/>
                <a:ext cx="8064896" cy="43862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5" name="Picture 34" descr="c.png"/>
            <p:cNvPicPr>
              <a:picLocks noChangeAspect="1"/>
            </p:cNvPicPr>
            <p:nvPr/>
          </p:nvPicPr>
          <p:blipFill>
            <a:blip r:embed="rId5" cstate="print"/>
            <a:stretch>
              <a:fillRect/>
            </a:stretch>
          </p:blipFill>
          <p:spPr>
            <a:xfrm rot="18791695">
              <a:off x="3513017" y="80031"/>
              <a:ext cx="589947" cy="729831"/>
            </a:xfrm>
            <a:prstGeom prst="rect">
              <a:avLst/>
            </a:prstGeom>
          </p:spPr>
        </p:pic>
      </p:grpSp>
      <p:sp>
        <p:nvSpPr>
          <p:cNvPr id="32" name="CaixaDeTexto 11"/>
          <p:cNvSpPr txBox="1"/>
          <p:nvPr/>
        </p:nvSpPr>
        <p:spPr>
          <a:xfrm>
            <a:off x="215950" y="231031"/>
            <a:ext cx="7992888"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5 – CHOOSE A CLUSTER AND MAKE A COMMUNICATION STRATEGY </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12" name="CaixaDeTexto 12"/>
          <p:cNvSpPr txBox="1"/>
          <p:nvPr/>
        </p:nvSpPr>
        <p:spPr>
          <a:xfrm>
            <a:off x="215950" y="764704"/>
            <a:ext cx="820891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latin typeface="Agency FB" pitchFamily="34" charset="0"/>
              </a:rPr>
              <a:t>Fourth Alternative</a:t>
            </a:r>
            <a:endParaRPr lang="en-US" sz="2400" b="1" dirty="0">
              <a:latin typeface="Agency FB" pitchFamily="34" charset="0"/>
            </a:endParaRPr>
          </a:p>
        </p:txBody>
      </p:sp>
      <p:graphicFrame>
        <p:nvGraphicFramePr>
          <p:cNvPr id="13" name="Tabela 13"/>
          <p:cNvGraphicFramePr>
            <a:graphicFrameLocks noGrp="1"/>
          </p:cNvGraphicFramePr>
          <p:nvPr/>
        </p:nvGraphicFramePr>
        <p:xfrm>
          <a:off x="287958" y="1628800"/>
          <a:ext cx="8160810" cy="2164080"/>
        </p:xfrm>
        <a:graphic>
          <a:graphicData uri="http://schemas.openxmlformats.org/drawingml/2006/table">
            <a:tbl>
              <a:tblPr firstRow="1" firstCol="1" lastRow="1" bandRow="1">
                <a:tableStyleId>{5C22544A-7EE6-4342-B048-85BDC9FD1C3A}</a:tableStyleId>
              </a:tblPr>
              <a:tblGrid>
                <a:gridCol w="4080405"/>
                <a:gridCol w="4080405"/>
              </a:tblGrid>
              <a:tr h="370840">
                <a:tc>
                  <a:txBody>
                    <a:bodyPr/>
                    <a:lstStyle/>
                    <a:p>
                      <a:pPr algn="ctr"/>
                      <a:r>
                        <a:rPr lang="en-US" sz="2000" b="1" noProof="0" dirty="0" smtClean="0">
                          <a:solidFill>
                            <a:schemeClr val="bg1"/>
                          </a:solidFill>
                          <a:latin typeface="Agency FB" pitchFamily="34" charset="0"/>
                        </a:rPr>
                        <a:t>Target</a:t>
                      </a:r>
                    </a:p>
                  </a:txBody>
                  <a:tcPr>
                    <a:solidFill>
                      <a:srgbClr val="ED376F"/>
                    </a:solidFill>
                  </a:tcPr>
                </a:tc>
                <a:tc>
                  <a:txBody>
                    <a:bodyPr/>
                    <a:lstStyle/>
                    <a:p>
                      <a:pPr algn="ctr"/>
                      <a:r>
                        <a:rPr lang="en-US" sz="2000" b="1" kern="1200" noProof="0" smtClean="0">
                          <a:solidFill>
                            <a:schemeClr val="bg1"/>
                          </a:solidFill>
                          <a:latin typeface="Agency FB" pitchFamily="34" charset="0"/>
                          <a:ea typeface="+mn-ea"/>
                          <a:cs typeface="+mn-cs"/>
                        </a:rPr>
                        <a:t>Take Home </a:t>
                      </a:r>
                      <a:endParaRPr lang="en-US" sz="2000" b="1" noProof="0">
                        <a:solidFill>
                          <a:schemeClr val="bg1"/>
                        </a:solidFill>
                        <a:latin typeface="Agency FB" pitchFamily="34" charset="0"/>
                      </a:endParaRPr>
                    </a:p>
                  </a:txBody>
                  <a:tcPr>
                    <a:solidFill>
                      <a:srgbClr val="F4789E"/>
                    </a:solidFill>
                  </a:tcPr>
                </a:tc>
              </a:tr>
              <a:tr h="370840">
                <a:tc>
                  <a:txBody>
                    <a:bodyPr/>
                    <a:lstStyle/>
                    <a:p>
                      <a:pPr algn="ctr"/>
                      <a:r>
                        <a:rPr lang="en-US" sz="2000" b="1" noProof="0" smtClean="0">
                          <a:solidFill>
                            <a:schemeClr val="bg1"/>
                          </a:solidFill>
                          <a:latin typeface="Agency FB" pitchFamily="34" charset="0"/>
                        </a:rPr>
                        <a:t>Message</a:t>
                      </a:r>
                      <a:endParaRPr lang="en-US" sz="2000" b="1" noProof="0">
                        <a:solidFill>
                          <a:schemeClr val="bg1"/>
                        </a:solidFill>
                        <a:latin typeface="Agency FB" pitchFamily="34" charset="0"/>
                      </a:endParaRPr>
                    </a:p>
                  </a:txBody>
                  <a:tcPr>
                    <a:solidFill>
                      <a:srgbClr val="ED376F"/>
                    </a:solidFill>
                  </a:tcPr>
                </a:tc>
                <a:tc>
                  <a:txBody>
                    <a:bodyPr/>
                    <a:lstStyle/>
                    <a:p>
                      <a:pPr algn="ctr"/>
                      <a:r>
                        <a:rPr lang="en-US" sz="2000" b="1" kern="1200" noProof="0" smtClean="0">
                          <a:solidFill>
                            <a:schemeClr val="bg1"/>
                          </a:solidFill>
                          <a:latin typeface="Agency FB" pitchFamily="34" charset="0"/>
                          <a:ea typeface="+mn-ea"/>
                          <a:cs typeface="+mn-cs"/>
                        </a:rPr>
                        <a:t>For special moments</a:t>
                      </a:r>
                      <a:endParaRPr lang="en-US" sz="2000" b="1" noProof="0">
                        <a:solidFill>
                          <a:schemeClr val="bg1"/>
                        </a:solidFill>
                        <a:latin typeface="Agency FB" pitchFamily="34" charset="0"/>
                      </a:endParaRPr>
                    </a:p>
                  </a:txBody>
                  <a:tcPr>
                    <a:solidFill>
                      <a:srgbClr val="F4789E"/>
                    </a:solidFill>
                  </a:tcPr>
                </a:tc>
              </a:tr>
              <a:tr h="370840">
                <a:tc>
                  <a:txBody>
                    <a:bodyPr/>
                    <a:lstStyle/>
                    <a:p>
                      <a:pPr algn="ctr"/>
                      <a:r>
                        <a:rPr lang="en-US" sz="2000" b="1" noProof="0" smtClean="0">
                          <a:solidFill>
                            <a:schemeClr val="bg1"/>
                          </a:solidFill>
                          <a:latin typeface="Agency FB" pitchFamily="34" charset="0"/>
                        </a:rPr>
                        <a:t>Action</a:t>
                      </a:r>
                      <a:endParaRPr lang="en-US" sz="2000" b="1" noProof="0">
                        <a:solidFill>
                          <a:schemeClr val="bg1"/>
                        </a:solidFill>
                        <a:latin typeface="Agency FB" pitchFamily="34" charset="0"/>
                      </a:endParaRPr>
                    </a:p>
                  </a:txBody>
                  <a:tcPr anchor="ctr">
                    <a:solidFill>
                      <a:srgbClr val="ED376F"/>
                    </a:solidFill>
                  </a:tcPr>
                </a:tc>
                <a:tc>
                  <a:txBody>
                    <a:bodyPr/>
                    <a:lstStyle/>
                    <a:p>
                      <a:pPr marL="342900" lvl="0" indent="-342900" algn="just">
                        <a:lnSpc>
                          <a:spcPct val="150000"/>
                        </a:lnSpc>
                        <a:spcAft>
                          <a:spcPts val="0"/>
                        </a:spcAft>
                        <a:buFont typeface="+mj-lt"/>
                        <a:buAutoNum type="arabicPeriod"/>
                        <a:tabLst>
                          <a:tab pos="179070" algn="l"/>
                        </a:tabLst>
                      </a:pPr>
                      <a:r>
                        <a:rPr lang="en-US" sz="2000" b="1" noProof="0" dirty="0" smtClean="0">
                          <a:solidFill>
                            <a:schemeClr val="bg1"/>
                          </a:solidFill>
                          <a:latin typeface="Agency FB" pitchFamily="34" charset="0"/>
                          <a:ea typeface="SimSun"/>
                        </a:rPr>
                        <a:t>Partnership with wedding planners.</a:t>
                      </a:r>
                    </a:p>
                    <a:p>
                      <a:pPr marL="342900" lvl="0" indent="-342900" algn="just">
                        <a:lnSpc>
                          <a:spcPct val="150000"/>
                        </a:lnSpc>
                        <a:spcAft>
                          <a:spcPts val="0"/>
                        </a:spcAft>
                        <a:buFont typeface="+mj-lt"/>
                        <a:buAutoNum type="arabicPeriod"/>
                        <a:tabLst>
                          <a:tab pos="179070" algn="l"/>
                        </a:tabLst>
                      </a:pPr>
                      <a:r>
                        <a:rPr lang="en-US" sz="2000" b="1" kern="1200" noProof="0" dirty="0" smtClean="0">
                          <a:solidFill>
                            <a:schemeClr val="bg1"/>
                          </a:solidFill>
                          <a:latin typeface="Agency FB" pitchFamily="34" charset="0"/>
                          <a:ea typeface="+mn-ea"/>
                          <a:cs typeface="+mn-cs"/>
                        </a:rPr>
                        <a:t>Start to organize birthday parties</a:t>
                      </a:r>
                    </a:p>
                    <a:p>
                      <a:pPr marL="342900" lvl="0" indent="-342900" algn="just">
                        <a:lnSpc>
                          <a:spcPct val="150000"/>
                        </a:lnSpc>
                        <a:spcAft>
                          <a:spcPts val="0"/>
                        </a:spcAft>
                        <a:buFont typeface="+mj-lt"/>
                        <a:buAutoNum type="arabicPeriod"/>
                        <a:tabLst>
                          <a:tab pos="179070" algn="l"/>
                        </a:tabLst>
                      </a:pPr>
                      <a:r>
                        <a:rPr lang="en-US" sz="2000" b="1" kern="1200" noProof="0" dirty="0" smtClean="0">
                          <a:solidFill>
                            <a:schemeClr val="bg1"/>
                          </a:solidFill>
                          <a:latin typeface="Agency FB" pitchFamily="34" charset="0"/>
                          <a:ea typeface="+mn-ea"/>
                          <a:cs typeface="+mn-cs"/>
                        </a:rPr>
                        <a:t> Flyers</a:t>
                      </a:r>
                      <a:r>
                        <a:rPr lang="en-US" sz="2000" b="1" kern="1200" baseline="0" noProof="0" dirty="0" smtClean="0">
                          <a:solidFill>
                            <a:schemeClr val="bg1"/>
                          </a:solidFill>
                          <a:latin typeface="Agency FB" pitchFamily="34" charset="0"/>
                          <a:ea typeface="+mn-ea"/>
                          <a:cs typeface="+mn-cs"/>
                        </a:rPr>
                        <a:t> on Birthday party shops</a:t>
                      </a:r>
                      <a:endParaRPr lang="en-US" sz="2000" b="1" kern="1200" noProof="0" dirty="0" smtClean="0">
                        <a:solidFill>
                          <a:schemeClr val="bg1"/>
                        </a:solidFill>
                        <a:latin typeface="Agency FB" pitchFamily="34" charset="0"/>
                        <a:ea typeface="+mn-ea"/>
                        <a:cs typeface="+mn-cs"/>
                      </a:endParaRPr>
                    </a:p>
                  </a:txBody>
                  <a:tcPr marL="89535" marR="89535" marT="0" marB="0">
                    <a:solidFill>
                      <a:srgbClr val="F4789E"/>
                    </a:solidFill>
                  </a:tcPr>
                </a:tc>
              </a:tr>
            </a:tbl>
          </a:graphicData>
        </a:graphic>
      </p:graphicFrame>
      <p:sp>
        <p:nvSpPr>
          <p:cNvPr id="16" name="Rectangle 15"/>
          <p:cNvSpPr/>
          <p:nvPr/>
        </p:nvSpPr>
        <p:spPr>
          <a:xfrm>
            <a:off x="287958" y="4581128"/>
            <a:ext cx="8208912" cy="1477328"/>
          </a:xfrm>
          <a:prstGeom prst="rect">
            <a:avLst/>
          </a:prstGeom>
        </p:spPr>
        <p:txBody>
          <a:bodyPr wrap="square">
            <a:spAutoFit/>
          </a:bodyPr>
          <a:lstStyle/>
          <a:p>
            <a:pPr lvl="0" algn="ctr"/>
            <a:r>
              <a:rPr lang="en-US" dirty="0" smtClean="0">
                <a:latin typeface="Agency FB" pitchFamily="34" charset="0"/>
              </a:rPr>
              <a:t>We create this third alternative because this target are very important in terms of income to </a:t>
            </a:r>
            <a:r>
              <a:rPr lang="en-US" i="1" dirty="0" smtClean="0">
                <a:latin typeface="Agency FB" pitchFamily="34" charset="0"/>
              </a:rPr>
              <a:t>Merry Cupcakes</a:t>
            </a:r>
            <a:r>
              <a:rPr lang="en-US" dirty="0" smtClean="0">
                <a:latin typeface="Agency FB" pitchFamily="34" charset="0"/>
              </a:rPr>
              <a:t>. Majorly, people buy cupcakes in the stand to eat at home or make online orders to some parties.</a:t>
            </a:r>
          </a:p>
          <a:p>
            <a:pPr lvl="0" algn="ctr"/>
            <a:r>
              <a:rPr lang="en-US" b="1" dirty="0" smtClean="0">
                <a:latin typeface="Agency FB" pitchFamily="34" charset="0"/>
              </a:rPr>
              <a:t>Objectives are: </a:t>
            </a:r>
            <a:r>
              <a:rPr lang="en-US" dirty="0" smtClean="0">
                <a:latin typeface="Agency FB" pitchFamily="34" charset="0"/>
              </a:rPr>
              <a:t> boost the brand,  gain more clients, simplify and facilitate the life of the person who organizes the party and associate the brand “</a:t>
            </a:r>
            <a:r>
              <a:rPr lang="en-US" i="1" dirty="0" smtClean="0">
                <a:latin typeface="Agency FB" pitchFamily="34" charset="0"/>
              </a:rPr>
              <a:t>Merry Cupcakes</a:t>
            </a:r>
            <a:r>
              <a:rPr lang="en-US" dirty="0" smtClean="0">
                <a:latin typeface="Agency FB" pitchFamily="34" charset="0"/>
              </a:rPr>
              <a:t>” with a sense of belonging, confidence and fun.</a:t>
            </a:r>
          </a:p>
          <a:p>
            <a:pPr algn="ctr"/>
            <a:endParaRPr lang="pt-PT" dirty="0">
              <a:latin typeface="Agency FB" pitchFamily="34" charset="0"/>
            </a:endParaRPr>
          </a:p>
        </p:txBody>
      </p:sp>
      <p:sp>
        <p:nvSpPr>
          <p:cNvPr id="15" name="Marcador de Posição do Número do Diapositivo 14"/>
          <p:cNvSpPr>
            <a:spLocks noGrp="1"/>
          </p:cNvSpPr>
          <p:nvPr>
            <p:ph type="sldNum" sz="quarter" idx="12"/>
          </p:nvPr>
        </p:nvSpPr>
        <p:spPr/>
        <p:txBody>
          <a:bodyPr/>
          <a:lstStyle/>
          <a:p>
            <a:fld id="{16315B5E-456F-45DF-A5AE-7FBAF663C37F}" type="slidenum">
              <a:rPr lang="pt-PT" b="1" smtClean="0">
                <a:solidFill>
                  <a:srgbClr val="ED376F"/>
                </a:solidFill>
              </a:rPr>
              <a:pPr/>
              <a:t>23</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3" cstate="print"/>
          <a:stretch>
            <a:fillRect/>
          </a:stretch>
        </p:blipFill>
        <p:spPr>
          <a:xfrm>
            <a:off x="-1" y="0"/>
            <a:ext cx="12241213" cy="6858000"/>
          </a:xfrm>
          <a:prstGeom prst="rect">
            <a:avLst/>
          </a:prstGeom>
        </p:spPr>
      </p:pic>
      <p:pic>
        <p:nvPicPr>
          <p:cNvPr id="324610" name="Picture 2" descr="http://magazine.zankyou.com/pt/wp-content/uploads/2010/04/cupcake_foto7.jpg"/>
          <p:cNvPicPr>
            <a:picLocks noChangeAspect="1" noChangeArrowheads="1"/>
          </p:cNvPicPr>
          <p:nvPr/>
        </p:nvPicPr>
        <p:blipFill>
          <a:blip r:embed="rId4" cstate="print"/>
          <a:srcRect/>
          <a:stretch>
            <a:fillRect/>
          </a:stretch>
        </p:blipFill>
        <p:spPr bwMode="auto">
          <a:xfrm>
            <a:off x="8640886" y="260648"/>
            <a:ext cx="3451751" cy="59046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4" name="Group 12"/>
          <p:cNvGrpSpPr/>
          <p:nvPr/>
        </p:nvGrpSpPr>
        <p:grpSpPr>
          <a:xfrm flipH="1">
            <a:off x="143935" y="101978"/>
            <a:ext cx="8866617" cy="6567382"/>
            <a:chOff x="3443075" y="149973"/>
            <a:chExt cx="8510184" cy="5860157"/>
          </a:xfrm>
        </p:grpSpPr>
        <p:grpSp>
          <p:nvGrpSpPr>
            <p:cNvPr id="5" name="Group 9"/>
            <p:cNvGrpSpPr/>
            <p:nvPr/>
          </p:nvGrpSpPr>
          <p:grpSpPr>
            <a:xfrm>
              <a:off x="3888361" y="230851"/>
              <a:ext cx="8064898" cy="5779279"/>
              <a:chOff x="3816353" y="612366"/>
              <a:chExt cx="8064898" cy="5388787"/>
            </a:xfrm>
          </p:grpSpPr>
          <p:sp>
            <p:nvSpPr>
              <p:cNvPr id="36" name="Rectangle 35"/>
              <p:cNvSpPr/>
              <p:nvPr/>
            </p:nvSpPr>
            <p:spPr>
              <a:xfrm>
                <a:off x="3816353" y="1050988"/>
                <a:ext cx="8064896" cy="4950165"/>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ctangle 36"/>
              <p:cNvSpPr/>
              <p:nvPr/>
            </p:nvSpPr>
            <p:spPr>
              <a:xfrm>
                <a:off x="3816355" y="612366"/>
                <a:ext cx="8064896" cy="43862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5" name="Picture 34" descr="c.png"/>
            <p:cNvPicPr>
              <a:picLocks noChangeAspect="1"/>
            </p:cNvPicPr>
            <p:nvPr/>
          </p:nvPicPr>
          <p:blipFill>
            <a:blip r:embed="rId5" cstate="print"/>
            <a:stretch>
              <a:fillRect/>
            </a:stretch>
          </p:blipFill>
          <p:spPr>
            <a:xfrm rot="18791695">
              <a:off x="3513017" y="80031"/>
              <a:ext cx="589947" cy="729831"/>
            </a:xfrm>
            <a:prstGeom prst="rect">
              <a:avLst/>
            </a:prstGeom>
          </p:spPr>
        </p:pic>
      </p:grpSp>
      <p:sp>
        <p:nvSpPr>
          <p:cNvPr id="32" name="CaixaDeTexto 11"/>
          <p:cNvSpPr txBox="1"/>
          <p:nvPr/>
        </p:nvSpPr>
        <p:spPr>
          <a:xfrm>
            <a:off x="215950" y="231031"/>
            <a:ext cx="7992888"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5 – CHOOSE A CLUSTER AND MAKE A COMMUNICATION STRATEGY </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14" name="Rectangle 13"/>
          <p:cNvSpPr/>
          <p:nvPr/>
        </p:nvSpPr>
        <p:spPr>
          <a:xfrm>
            <a:off x="215950" y="821611"/>
            <a:ext cx="8208912"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smtClean="0">
                <a:solidFill>
                  <a:schemeClr val="accent2"/>
                </a:solidFill>
                <a:latin typeface="Agency FB" pitchFamily="34" charset="0"/>
                <a:ea typeface="SimSun"/>
              </a:rPr>
              <a:t>1. Partnership with wedding planners: </a:t>
            </a:r>
            <a:r>
              <a:rPr lang="en-US" dirty="0" smtClean="0">
                <a:latin typeface="Agency FB" pitchFamily="34" charset="0"/>
              </a:rPr>
              <a:t>Make a partnership with wedding planners, so when the fiancés contract this company, </a:t>
            </a:r>
            <a:r>
              <a:rPr lang="en-US" i="1" dirty="0" smtClean="0">
                <a:latin typeface="Agency FB" pitchFamily="34" charset="0"/>
              </a:rPr>
              <a:t>Merry Cupcakes </a:t>
            </a:r>
            <a:r>
              <a:rPr lang="en-US" dirty="0" smtClean="0">
                <a:latin typeface="Agency FB" pitchFamily="34" charset="0"/>
              </a:rPr>
              <a:t>can be a choice to have in their marriage, because they show their work to them.</a:t>
            </a:r>
            <a:endParaRPr lang="pt-PT" dirty="0" smtClean="0">
              <a:latin typeface="Agency FB" pitchFamily="34" charset="0"/>
            </a:endParaRPr>
          </a:p>
          <a:p>
            <a:r>
              <a:rPr lang="en-US" dirty="0" smtClean="0">
                <a:latin typeface="Agency FB" pitchFamily="34" charset="0"/>
              </a:rPr>
              <a:t>They can offer cupcakes to guests, have these sweets in their lunch or snack, or maybe have a wedding cake with this format.</a:t>
            </a:r>
            <a:endParaRPr lang="pt-PT" dirty="0" smtClean="0">
              <a:latin typeface="Agency FB" pitchFamily="34" charset="0"/>
            </a:endParaRPr>
          </a:p>
          <a:p>
            <a:r>
              <a:rPr lang="en-US" dirty="0" smtClean="0">
                <a:latin typeface="Agency FB" pitchFamily="34" charset="0"/>
              </a:rPr>
              <a:t>For example, with this partnership we can have the name of our company in the home page of the organizing wedding companies.</a:t>
            </a:r>
            <a:endParaRPr lang="en-US" b="1" dirty="0" smtClean="0">
              <a:latin typeface="Agency FB" pitchFamily="34" charset="0"/>
              <a:ea typeface="SimSun"/>
            </a:endParaRPr>
          </a:p>
        </p:txBody>
      </p:sp>
      <p:sp>
        <p:nvSpPr>
          <p:cNvPr id="15" name="Rectangle 14"/>
          <p:cNvSpPr/>
          <p:nvPr/>
        </p:nvSpPr>
        <p:spPr>
          <a:xfrm>
            <a:off x="215950" y="2970818"/>
            <a:ext cx="8208912"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b="1" dirty="0" smtClean="0">
                <a:solidFill>
                  <a:schemeClr val="accent2"/>
                </a:solidFill>
                <a:latin typeface="Agency FB" pitchFamily="34" charset="0"/>
              </a:rPr>
              <a:t> 2. Start to organize birthday parties: </a:t>
            </a:r>
            <a:r>
              <a:rPr lang="en-US" dirty="0" smtClean="0">
                <a:solidFill>
                  <a:schemeClr val="tx1"/>
                </a:solidFill>
                <a:latin typeface="Agency FB" pitchFamily="34" charset="0"/>
              </a:rPr>
              <a:t>After the initial contact from the parent or other type of consumer</a:t>
            </a:r>
            <a:r>
              <a:rPr lang="en-US" dirty="0" smtClean="0">
                <a:latin typeface="Agency FB" pitchFamily="34" charset="0"/>
              </a:rPr>
              <a:t>, we take care of everything that has to be done:</a:t>
            </a:r>
            <a:endParaRPr lang="pt-PT" dirty="0" smtClean="0">
              <a:latin typeface="Agency FB" pitchFamily="34" charset="0"/>
            </a:endParaRPr>
          </a:p>
          <a:p>
            <a:r>
              <a:rPr lang="en-US" dirty="0" smtClean="0">
                <a:latin typeface="Agency FB" pitchFamily="34" charset="0"/>
              </a:rPr>
              <a:t>- Establishment of calls</a:t>
            </a:r>
            <a:endParaRPr lang="pt-PT" dirty="0" smtClean="0">
              <a:latin typeface="Agency FB" pitchFamily="34" charset="0"/>
            </a:endParaRPr>
          </a:p>
          <a:p>
            <a:r>
              <a:rPr lang="en-US" dirty="0" smtClean="0">
                <a:latin typeface="Agency FB" pitchFamily="34" charset="0"/>
              </a:rPr>
              <a:t>- Rental of Space</a:t>
            </a:r>
            <a:endParaRPr lang="pt-PT" dirty="0" smtClean="0">
              <a:latin typeface="Agency FB" pitchFamily="34" charset="0"/>
            </a:endParaRPr>
          </a:p>
          <a:p>
            <a:r>
              <a:rPr lang="en-US" dirty="0" smtClean="0">
                <a:latin typeface="Agency FB" pitchFamily="34" charset="0"/>
              </a:rPr>
              <a:t>- Providence of catering</a:t>
            </a:r>
            <a:endParaRPr lang="pt-PT" dirty="0" smtClean="0">
              <a:latin typeface="Agency FB" pitchFamily="34" charset="0"/>
            </a:endParaRPr>
          </a:p>
          <a:p>
            <a:r>
              <a:rPr lang="en-US" dirty="0" smtClean="0">
                <a:latin typeface="Agency FB" pitchFamily="34" charset="0"/>
              </a:rPr>
              <a:t>- Children’ entertainers</a:t>
            </a:r>
            <a:endParaRPr lang="pt-PT" dirty="0" smtClean="0">
              <a:latin typeface="Agency FB" pitchFamily="34" charset="0"/>
            </a:endParaRPr>
          </a:p>
        </p:txBody>
      </p:sp>
      <p:sp>
        <p:nvSpPr>
          <p:cNvPr id="16" name="Rectangle 15"/>
          <p:cNvSpPr/>
          <p:nvPr/>
        </p:nvSpPr>
        <p:spPr>
          <a:xfrm>
            <a:off x="215950" y="4843026"/>
            <a:ext cx="8208912"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smtClean="0">
                <a:solidFill>
                  <a:schemeClr val="accent2"/>
                </a:solidFill>
                <a:latin typeface="Agency FB" pitchFamily="34" charset="0"/>
              </a:rPr>
              <a:t>3. Flyers on Birthday party shops: Objectives:</a:t>
            </a:r>
            <a:r>
              <a:rPr lang="pt-PT" dirty="0" smtClean="0">
                <a:solidFill>
                  <a:schemeClr val="accent2"/>
                </a:solidFill>
                <a:latin typeface="Agency FB" pitchFamily="34" charset="0"/>
              </a:rPr>
              <a:t> </a:t>
            </a:r>
            <a:r>
              <a:rPr lang="en-US" dirty="0" smtClean="0">
                <a:latin typeface="Agency FB" pitchFamily="34" charset="0"/>
              </a:rPr>
              <a:t>Give information about our services:</a:t>
            </a:r>
            <a:r>
              <a:rPr lang="pt-PT" dirty="0" smtClean="0">
                <a:latin typeface="Agency FB" pitchFamily="34" charset="0"/>
              </a:rPr>
              <a:t> </a:t>
            </a:r>
            <a:r>
              <a:rPr lang="en-US" dirty="0" smtClean="0">
                <a:latin typeface="Agency FB" pitchFamily="34" charset="0"/>
              </a:rPr>
              <a:t>Organization of children parties</a:t>
            </a:r>
            <a:r>
              <a:rPr lang="pt-PT" dirty="0" smtClean="0">
                <a:latin typeface="Agency FB" pitchFamily="34" charset="0"/>
              </a:rPr>
              <a:t> </a:t>
            </a:r>
            <a:r>
              <a:rPr lang="pt-PT" dirty="0" err="1" smtClean="0">
                <a:latin typeface="Agency FB" pitchFamily="34" charset="0"/>
              </a:rPr>
              <a:t>and</a:t>
            </a:r>
            <a:r>
              <a:rPr lang="pt-PT" dirty="0" smtClean="0">
                <a:latin typeface="Agency FB" pitchFamily="34" charset="0"/>
              </a:rPr>
              <a:t> </a:t>
            </a:r>
            <a:r>
              <a:rPr lang="en-US" dirty="0" smtClean="0">
                <a:latin typeface="Agency FB" pitchFamily="34" charset="0"/>
              </a:rPr>
              <a:t>accept orders of cupcakes for parties.</a:t>
            </a:r>
            <a:endParaRPr lang="pt-PT" dirty="0" smtClean="0">
              <a:latin typeface="Agency FB" pitchFamily="34" charset="0"/>
            </a:endParaRPr>
          </a:p>
          <a:p>
            <a:pPr lvl="0"/>
            <a:r>
              <a:rPr lang="en-US" dirty="0" smtClean="0">
                <a:latin typeface="Agency FB" pitchFamily="34" charset="0"/>
              </a:rPr>
              <a:t>Reach the target in a direct way</a:t>
            </a:r>
            <a:endParaRPr lang="pt-PT" dirty="0" smtClean="0">
              <a:latin typeface="Agency FB" pitchFamily="34" charset="0"/>
            </a:endParaRPr>
          </a:p>
          <a:p>
            <a:r>
              <a:rPr lang="en-US" dirty="0" smtClean="0">
                <a:latin typeface="Agency FB" pitchFamily="34" charset="0"/>
              </a:rPr>
              <a:t>Description:</a:t>
            </a:r>
            <a:endParaRPr lang="pt-PT" dirty="0" smtClean="0">
              <a:latin typeface="Agency FB" pitchFamily="34" charset="0"/>
            </a:endParaRPr>
          </a:p>
          <a:p>
            <a:pPr lvl="0"/>
            <a:r>
              <a:rPr lang="en-US" dirty="0" smtClean="0">
                <a:solidFill>
                  <a:schemeClr val="tx1"/>
                </a:solidFill>
                <a:latin typeface="Agency FB" pitchFamily="34" charset="0"/>
              </a:rPr>
              <a:t>Make flyers with the important information, and with an attractive look</a:t>
            </a:r>
            <a:endParaRPr lang="pt-PT" dirty="0" smtClean="0">
              <a:solidFill>
                <a:schemeClr val="tx1"/>
              </a:solidFill>
              <a:latin typeface="Agency FB" pitchFamily="34" charset="0"/>
            </a:endParaRPr>
          </a:p>
          <a:p>
            <a:pPr lvl="0"/>
            <a:r>
              <a:rPr lang="en-US" dirty="0" smtClean="0">
                <a:latin typeface="Agency FB" pitchFamily="34" charset="0"/>
              </a:rPr>
              <a:t>Request to shops that sell party items that allow us to put our flyers on the counter</a:t>
            </a:r>
            <a:endParaRPr lang="en-US" b="1" dirty="0" smtClean="0">
              <a:latin typeface="Agency FB" pitchFamily="34" charset="0"/>
            </a:endParaRPr>
          </a:p>
        </p:txBody>
      </p:sp>
      <p:sp>
        <p:nvSpPr>
          <p:cNvPr id="17" name="Marcador de Posição do Número do Diapositivo 16"/>
          <p:cNvSpPr>
            <a:spLocks noGrp="1"/>
          </p:cNvSpPr>
          <p:nvPr>
            <p:ph type="sldNum" sz="quarter" idx="12"/>
          </p:nvPr>
        </p:nvSpPr>
        <p:spPr/>
        <p:txBody>
          <a:bodyPr/>
          <a:lstStyle/>
          <a:p>
            <a:fld id="{16315B5E-456F-45DF-A5AE-7FBAF663C37F}" type="slidenum">
              <a:rPr lang="pt-PT" b="1" smtClean="0">
                <a:solidFill>
                  <a:srgbClr val="ED376F"/>
                </a:solidFill>
              </a:rPr>
              <a:pPr/>
              <a:t>24</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06886" y="6060064"/>
            <a:ext cx="1547218" cy="369332"/>
          </a:xfrm>
          <a:prstGeom prst="rect">
            <a:avLst/>
          </a:prstGeom>
          <a:noFill/>
        </p:spPr>
        <p:txBody>
          <a:bodyPr wrap="none" rtlCol="0">
            <a:spAutoFit/>
          </a:bodyPr>
          <a:lstStyle/>
          <a:p>
            <a:r>
              <a:rPr lang="pt-PT" dirty="0" smtClean="0">
                <a:latin typeface="Agency FB" pitchFamily="34" charset="0"/>
              </a:rPr>
              <a:t>FONTE </a:t>
            </a:r>
            <a:r>
              <a:rPr lang="pt-PT" i="1" dirty="0" smtClean="0">
                <a:latin typeface="Agency FB" pitchFamily="34" charset="0"/>
              </a:rPr>
              <a:t>www.laco.pt</a:t>
            </a:r>
            <a:endParaRPr lang="pt-PT" i="1" dirty="0">
              <a:latin typeface="Agency FB" pitchFamily="34" charset="0"/>
            </a:endParaRPr>
          </a:p>
        </p:txBody>
      </p:sp>
      <p:sp>
        <p:nvSpPr>
          <p:cNvPr id="3" name="CaixaDeTexto 2"/>
          <p:cNvSpPr txBox="1"/>
          <p:nvPr/>
        </p:nvSpPr>
        <p:spPr>
          <a:xfrm>
            <a:off x="4906160" y="285728"/>
            <a:ext cx="6429420"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OBJECTIVOS ESTRATÉGICOS</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4" name="CaixaDeTexto 3"/>
          <p:cNvSpPr txBox="1"/>
          <p:nvPr/>
        </p:nvSpPr>
        <p:spPr>
          <a:xfrm>
            <a:off x="4906160" y="1214422"/>
            <a:ext cx="6786610" cy="4531882"/>
          </a:xfrm>
          <a:prstGeom prst="rect">
            <a:avLst/>
          </a:prstGeom>
          <a:noFill/>
        </p:spPr>
        <p:txBody>
          <a:bodyPr wrap="square" rtlCol="0">
            <a:spAutoFit/>
          </a:bodyPr>
          <a:lstStyle/>
          <a:p>
            <a:pPr algn="just">
              <a:lnSpc>
                <a:spcPct val="150000"/>
              </a:lnSpc>
              <a:buBlip>
                <a:blip r:embed="rId3"/>
              </a:buBlip>
            </a:pPr>
            <a:r>
              <a:rPr lang="pt-PT" sz="2800" dirty="0" smtClean="0">
                <a:solidFill>
                  <a:schemeClr val="tx1">
                    <a:lumMod val="75000"/>
                    <a:lumOff val="25000"/>
                  </a:schemeClr>
                </a:solidFill>
                <a:latin typeface="Agency FB" pitchFamily="34" charset="0"/>
              </a:rPr>
              <a:t> Informar e divulgar a doença aos diversos </a:t>
            </a:r>
            <a:r>
              <a:rPr lang="pt-PT" sz="2800" i="1" dirty="0" smtClean="0">
                <a:solidFill>
                  <a:schemeClr val="tx1">
                    <a:lumMod val="75000"/>
                    <a:lumOff val="25000"/>
                  </a:schemeClr>
                </a:solidFill>
                <a:latin typeface="Agency FB" pitchFamily="34" charset="0"/>
              </a:rPr>
              <a:t>stakeholders</a:t>
            </a:r>
            <a:r>
              <a:rPr lang="pt-PT" sz="2800" dirty="0" smtClean="0">
                <a:solidFill>
                  <a:schemeClr val="tx1">
                    <a:lumMod val="75000"/>
                    <a:lumOff val="25000"/>
                  </a:schemeClr>
                </a:solidFill>
                <a:latin typeface="Agency FB" pitchFamily="34" charset="0"/>
              </a:rPr>
              <a:t>, de forma a mudar a atitude e o comportamento perante a doença  </a:t>
            </a:r>
          </a:p>
          <a:p>
            <a:pPr algn="just">
              <a:lnSpc>
                <a:spcPct val="150000"/>
              </a:lnSpc>
              <a:buBlip>
                <a:blip r:embed="rId3"/>
              </a:buBlip>
            </a:pPr>
            <a:r>
              <a:rPr lang="pt-PT" sz="2800" dirty="0" smtClean="0">
                <a:solidFill>
                  <a:schemeClr val="tx1">
                    <a:lumMod val="75000"/>
                    <a:lumOff val="25000"/>
                  </a:schemeClr>
                </a:solidFill>
                <a:latin typeface="Agency FB" pitchFamily="34" charset="0"/>
              </a:rPr>
              <a:t> Angariar fundos para apoiar projectos com grande impacto na luta contra o cancro da mama em Portugal</a:t>
            </a:r>
          </a:p>
          <a:p>
            <a:pPr algn="just">
              <a:lnSpc>
                <a:spcPct val="150000"/>
              </a:lnSpc>
              <a:buBlip>
                <a:blip r:embed="rId3"/>
              </a:buBlip>
            </a:pPr>
            <a:r>
              <a:rPr lang="pt-PT" sz="2800" dirty="0" smtClean="0">
                <a:solidFill>
                  <a:schemeClr val="tx1">
                    <a:lumMod val="75000"/>
                    <a:lumOff val="25000"/>
                  </a:schemeClr>
                </a:solidFill>
                <a:latin typeface="Agency FB" pitchFamily="34" charset="0"/>
              </a:rPr>
              <a:t> Acompanhar de perto os projectos apoiados de forma a poder avaliar os resultados.</a:t>
            </a:r>
            <a:endParaRPr lang="pt-PT" sz="2800" dirty="0">
              <a:solidFill>
                <a:schemeClr val="tx1">
                  <a:lumMod val="75000"/>
                  <a:lumOff val="25000"/>
                </a:schemeClr>
              </a:solidFill>
              <a:latin typeface="Agency FB" pitchFamily="34" charset="0"/>
            </a:endParaRPr>
          </a:p>
        </p:txBody>
      </p:sp>
      <p:sp>
        <p:nvSpPr>
          <p:cNvPr id="5" name="Chamada com Linha 2 (Limite e Barra de Destaque) 4"/>
          <p:cNvSpPr/>
          <p:nvPr/>
        </p:nvSpPr>
        <p:spPr>
          <a:xfrm>
            <a:off x="142876" y="6500858"/>
            <a:ext cx="334128" cy="285728"/>
          </a:xfrm>
          <a:prstGeom prst="accentBorderCallout2">
            <a:avLst>
              <a:gd name="adj1" fmla="val 23527"/>
              <a:gd name="adj2" fmla="val -41010"/>
              <a:gd name="adj3" fmla="val 18750"/>
              <a:gd name="adj4" fmla="val -73851"/>
              <a:gd name="adj5" fmla="val 112500"/>
              <a:gd name="adj6" fmla="val -46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effectLst>
                  <a:outerShdw blurRad="38100" dist="38100" dir="2700000" algn="tl">
                    <a:srgbClr val="000000">
                      <a:alpha val="43137"/>
                    </a:srgbClr>
                  </a:outerShdw>
                </a:effectLst>
                <a:latin typeface="Agency FB" pitchFamily="34" charset="0"/>
              </a:rPr>
              <a:t>5</a:t>
            </a:r>
            <a:endParaRPr lang="pt-PT" sz="1400" dirty="0">
              <a:effectLst>
                <a:outerShdw blurRad="38100" dist="38100" dir="2700000" algn="tl">
                  <a:srgbClr val="000000">
                    <a:alpha val="43137"/>
                  </a:srgbClr>
                </a:outerShdw>
              </a:effectLst>
              <a:latin typeface="Agency FB" pitchFamily="34" charset="0"/>
            </a:endParaRPr>
          </a:p>
        </p:txBody>
      </p:sp>
      <p:pic>
        <p:nvPicPr>
          <p:cNvPr id="7" name="Picture 6" descr="c1.jpg"/>
          <p:cNvPicPr>
            <a:picLocks noChangeAspect="1"/>
          </p:cNvPicPr>
          <p:nvPr/>
        </p:nvPicPr>
        <p:blipFill>
          <a:blip r:embed="rId4" cstate="print"/>
          <a:stretch>
            <a:fillRect/>
          </a:stretch>
        </p:blipFill>
        <p:spPr>
          <a:xfrm>
            <a:off x="0" y="0"/>
            <a:ext cx="12241213" cy="6858000"/>
          </a:xfrm>
          <a:prstGeom prst="rect">
            <a:avLst/>
          </a:prstGeom>
        </p:spPr>
      </p:pic>
      <p:sp>
        <p:nvSpPr>
          <p:cNvPr id="9" name="Rectângulo 8"/>
          <p:cNvSpPr/>
          <p:nvPr/>
        </p:nvSpPr>
        <p:spPr>
          <a:xfrm>
            <a:off x="1152054" y="1340768"/>
            <a:ext cx="9721080" cy="4032448"/>
          </a:xfrm>
          <a:prstGeom prst="rect">
            <a:avLst/>
          </a:prstGeom>
          <a:solidFill>
            <a:srgbClr val="F4789E"/>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gency FB" pitchFamily="34" charset="0"/>
              </a:rPr>
              <a:t>QUESTION 6</a:t>
            </a:r>
            <a:endParaRPr lang="pt-PT" sz="4400" dirty="0" smtClean="0">
              <a:latin typeface="Agency FB" pitchFamily="34" charset="0"/>
            </a:endParaRPr>
          </a:p>
          <a:p>
            <a:pPr lvl="0" algn="ctr"/>
            <a:r>
              <a:rPr lang="en-US" sz="4400" dirty="0" smtClean="0">
                <a:latin typeface="Agency FB" pitchFamily="34" charset="0"/>
              </a:rPr>
              <a:t>Do you think that </a:t>
            </a:r>
            <a:r>
              <a:rPr lang="en-US" sz="4400" i="1" dirty="0" smtClean="0">
                <a:latin typeface="Agency FB" pitchFamily="34" charset="0"/>
              </a:rPr>
              <a:t>Merry Cupcakes</a:t>
            </a:r>
            <a:r>
              <a:rPr lang="en-US" sz="4400" dirty="0" smtClean="0">
                <a:latin typeface="Agency FB" pitchFamily="34" charset="0"/>
              </a:rPr>
              <a:t>  has what it takes to be a tribal brand in the future? Justify your answer. (2,5 values)</a:t>
            </a:r>
            <a:endParaRPr lang="pt-PT" sz="4400" dirty="0">
              <a:latin typeface="Agency FB" pitchFamily="34" charset="0"/>
            </a:endParaRPr>
          </a:p>
        </p:txBody>
      </p:sp>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3" cstate="print"/>
          <a:stretch>
            <a:fillRect/>
          </a:stretch>
        </p:blipFill>
        <p:spPr>
          <a:xfrm>
            <a:off x="-1" y="0"/>
            <a:ext cx="12241213" cy="6858000"/>
          </a:xfrm>
          <a:prstGeom prst="rect">
            <a:avLst/>
          </a:prstGeom>
        </p:spPr>
      </p:pic>
      <p:pic>
        <p:nvPicPr>
          <p:cNvPr id="325634" name="Picture 2" descr="http://4.bp.blogspot.com/_S92KqDX2xqw/S7yqjc8kAAI/AAAAAAAABGE/dNs8sdCE1mY/s1600/4457947602_bf2ab9bb6e.jpg"/>
          <p:cNvPicPr>
            <a:picLocks noChangeAspect="1" noChangeArrowheads="1"/>
          </p:cNvPicPr>
          <p:nvPr/>
        </p:nvPicPr>
        <p:blipFill>
          <a:blip r:embed="rId4" cstate="print"/>
          <a:srcRect/>
          <a:stretch>
            <a:fillRect/>
          </a:stretch>
        </p:blipFill>
        <p:spPr bwMode="auto">
          <a:xfrm>
            <a:off x="143942" y="250676"/>
            <a:ext cx="3571875" cy="58426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12" name="Group 12"/>
          <p:cNvGrpSpPr/>
          <p:nvPr/>
        </p:nvGrpSpPr>
        <p:grpSpPr>
          <a:xfrm>
            <a:off x="3362208" y="165768"/>
            <a:ext cx="8735061" cy="6071543"/>
            <a:chOff x="3418602" y="510088"/>
            <a:chExt cx="8534652" cy="5367184"/>
          </a:xfrm>
        </p:grpSpPr>
        <p:grpSp>
          <p:nvGrpSpPr>
            <p:cNvPr id="13" name="Group 9"/>
            <p:cNvGrpSpPr/>
            <p:nvPr/>
          </p:nvGrpSpPr>
          <p:grpSpPr>
            <a:xfrm>
              <a:off x="3888358" y="548680"/>
              <a:ext cx="8064896" cy="5328592"/>
              <a:chOff x="3816350" y="908720"/>
              <a:chExt cx="8064896" cy="4968552"/>
            </a:xfrm>
          </p:grpSpPr>
          <p:sp>
            <p:nvSpPr>
              <p:cNvPr id="15" name="Rectangle 14"/>
              <p:cNvSpPr/>
              <p:nvPr/>
            </p:nvSpPr>
            <p:spPr>
              <a:xfrm>
                <a:off x="3816350" y="908720"/>
                <a:ext cx="8064896" cy="4968552"/>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3816350" y="908720"/>
                <a:ext cx="8064896" cy="42061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14" name="Picture 13" descr="c.png"/>
            <p:cNvPicPr>
              <a:picLocks noChangeAspect="1"/>
            </p:cNvPicPr>
            <p:nvPr/>
          </p:nvPicPr>
          <p:blipFill>
            <a:blip r:embed="rId5" cstate="print"/>
            <a:stretch>
              <a:fillRect/>
            </a:stretch>
          </p:blipFill>
          <p:spPr>
            <a:xfrm rot="18653643">
              <a:off x="3490427" y="438263"/>
              <a:ext cx="605826" cy="749476"/>
            </a:xfrm>
            <a:prstGeom prst="rect">
              <a:avLst/>
            </a:prstGeom>
          </p:spPr>
        </p:pic>
      </p:grpSp>
      <p:sp>
        <p:nvSpPr>
          <p:cNvPr id="17" name="CaixaDeTexto 11"/>
          <p:cNvSpPr txBox="1"/>
          <p:nvPr/>
        </p:nvSpPr>
        <p:spPr>
          <a:xfrm>
            <a:off x="4248398" y="231031"/>
            <a:ext cx="7776864"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6 – TRIBAL BRAND_IN THE FUTURE </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18" name="CaixaDeTexto 18"/>
          <p:cNvSpPr txBox="1"/>
          <p:nvPr/>
        </p:nvSpPr>
        <p:spPr>
          <a:xfrm>
            <a:off x="4032374" y="980728"/>
            <a:ext cx="3024336"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pt-PT" sz="2000" b="1" dirty="0" smtClean="0">
                <a:latin typeface="Agency FB" pitchFamily="34" charset="0"/>
              </a:rPr>
              <a:t>Tribal Marketing</a:t>
            </a:r>
            <a:endParaRPr lang="pt-PT" sz="2000" b="1" dirty="0">
              <a:latin typeface="Agency FB" pitchFamily="34" charset="0"/>
            </a:endParaRPr>
          </a:p>
        </p:txBody>
      </p:sp>
      <p:sp>
        <p:nvSpPr>
          <p:cNvPr id="19" name="CaixaDeTexto 21"/>
          <p:cNvSpPr txBox="1"/>
          <p:nvPr/>
        </p:nvSpPr>
        <p:spPr>
          <a:xfrm>
            <a:off x="4032374" y="1484784"/>
            <a:ext cx="3024336" cy="1938992"/>
          </a:xfrm>
          <a:prstGeom prst="rect">
            <a:avLst/>
          </a:prstGeom>
          <a:noFill/>
        </p:spPr>
        <p:txBody>
          <a:bodyPr wrap="square" rtlCol="0">
            <a:spAutoFit/>
          </a:bodyPr>
          <a:lstStyle/>
          <a:p>
            <a:pPr algn="ctr">
              <a:lnSpc>
                <a:spcPct val="150000"/>
              </a:lnSpc>
            </a:pPr>
            <a:r>
              <a:rPr lang="en-US" sz="2000" dirty="0" smtClean="0">
                <a:latin typeface="Agency FB" pitchFamily="34" charset="0"/>
              </a:rPr>
              <a:t>Way of marketing that focuses on creating groups with common interests and give them products that meet their needs and desires</a:t>
            </a:r>
            <a:endParaRPr lang="en-US" sz="2000" dirty="0">
              <a:latin typeface="Agency FB" pitchFamily="34" charset="0"/>
            </a:endParaRPr>
          </a:p>
        </p:txBody>
      </p:sp>
      <p:sp>
        <p:nvSpPr>
          <p:cNvPr id="20" name="CaixaDeTexto 22"/>
          <p:cNvSpPr txBox="1"/>
          <p:nvPr/>
        </p:nvSpPr>
        <p:spPr>
          <a:xfrm>
            <a:off x="7344742" y="980728"/>
            <a:ext cx="4536504" cy="1015663"/>
          </a:xfrm>
          <a:prstGeom prst="rect">
            <a:avLst/>
          </a:prstGeom>
          <a:noFill/>
        </p:spPr>
        <p:txBody>
          <a:bodyPr wrap="square" rtlCol="0">
            <a:spAutoFit/>
          </a:bodyPr>
          <a:lstStyle/>
          <a:p>
            <a:pPr algn="ctr"/>
            <a:r>
              <a:rPr lang="en-US" sz="2000" dirty="0" smtClean="0">
                <a:latin typeface="Agency FB" pitchFamily="34" charset="0"/>
              </a:rPr>
              <a:t>We believe that this brand have all that it takes to </a:t>
            </a:r>
            <a:r>
              <a:rPr lang="en-US" sz="2000" b="1" dirty="0" smtClean="0">
                <a:latin typeface="Agency FB" pitchFamily="34" charset="0"/>
              </a:rPr>
              <a:t>became a tribal brand in the next years</a:t>
            </a:r>
            <a:r>
              <a:rPr lang="en-US" sz="2000" dirty="0" smtClean="0">
                <a:latin typeface="Agency FB" pitchFamily="34" charset="0"/>
              </a:rPr>
              <a:t>, but only a few factors will lead to this situation, like: </a:t>
            </a:r>
            <a:endParaRPr lang="pt-PT" sz="2000" dirty="0">
              <a:latin typeface="Agency FB" pitchFamily="34" charset="0"/>
            </a:endParaRPr>
          </a:p>
        </p:txBody>
      </p:sp>
      <p:sp>
        <p:nvSpPr>
          <p:cNvPr id="21" name="CaixaDeTexto 23"/>
          <p:cNvSpPr txBox="1"/>
          <p:nvPr/>
        </p:nvSpPr>
        <p:spPr>
          <a:xfrm>
            <a:off x="7632774" y="2564904"/>
            <a:ext cx="4032448" cy="707886"/>
          </a:xfrm>
          <a:prstGeom prst="rect">
            <a:avLst/>
          </a:prstGeom>
          <a:noFill/>
        </p:spPr>
        <p:txBody>
          <a:bodyPr wrap="square" rtlCol="0">
            <a:spAutoFit/>
          </a:bodyPr>
          <a:lstStyle/>
          <a:p>
            <a:pPr algn="ctr"/>
            <a:r>
              <a:rPr lang="en-US" sz="2000" smtClean="0">
                <a:latin typeface="Agency FB" pitchFamily="34" charset="0"/>
              </a:rPr>
              <a:t>Increase of fans in </a:t>
            </a:r>
            <a:r>
              <a:rPr lang="en-US" sz="2000" b="1" i="1" smtClean="0">
                <a:latin typeface="Agency FB" pitchFamily="34" charset="0"/>
              </a:rPr>
              <a:t>Facebook</a:t>
            </a:r>
            <a:r>
              <a:rPr lang="en-US" sz="2000" smtClean="0">
                <a:latin typeface="Agency FB" pitchFamily="34" charset="0"/>
              </a:rPr>
              <a:t> (less than a month they have more 5282 fans)</a:t>
            </a:r>
            <a:endParaRPr lang="en-US" sz="2000">
              <a:latin typeface="Agency FB" pitchFamily="34" charset="0"/>
            </a:endParaRPr>
          </a:p>
        </p:txBody>
      </p:sp>
      <p:sp>
        <p:nvSpPr>
          <p:cNvPr id="22" name="CaixaDeTexto 28"/>
          <p:cNvSpPr txBox="1"/>
          <p:nvPr/>
        </p:nvSpPr>
        <p:spPr>
          <a:xfrm>
            <a:off x="7704782" y="3861048"/>
            <a:ext cx="4176464" cy="1938992"/>
          </a:xfrm>
          <a:prstGeom prst="rect">
            <a:avLst/>
          </a:prstGeom>
          <a:noFill/>
        </p:spPr>
        <p:txBody>
          <a:bodyPr wrap="square" rtlCol="0">
            <a:spAutoFit/>
          </a:bodyPr>
          <a:lstStyle/>
          <a:p>
            <a:pPr algn="ctr"/>
            <a:r>
              <a:rPr lang="en-US" sz="2000" dirty="0" smtClean="0">
                <a:latin typeface="Agency FB" pitchFamily="34" charset="0"/>
              </a:rPr>
              <a:t>It’s not just a number, consumers use this home page to </a:t>
            </a:r>
            <a:r>
              <a:rPr lang="en-US" sz="2000" b="1" dirty="0" smtClean="0">
                <a:latin typeface="Agency FB" pitchFamily="34" charset="0"/>
              </a:rPr>
              <a:t>share experiences </a:t>
            </a:r>
            <a:r>
              <a:rPr lang="en-US" sz="2000" dirty="0" smtClean="0">
                <a:latin typeface="Agency FB" pitchFamily="34" charset="0"/>
              </a:rPr>
              <a:t>about making or eating cupcakes, to ask for advices to </a:t>
            </a:r>
            <a:r>
              <a:rPr lang="en-US" sz="2000" b="1" i="1" dirty="0" smtClean="0">
                <a:latin typeface="Agency FB" pitchFamily="34" charset="0"/>
              </a:rPr>
              <a:t>Merry Cupcakes</a:t>
            </a:r>
            <a:r>
              <a:rPr lang="en-US" sz="2000" dirty="0" smtClean="0">
                <a:latin typeface="Agency FB" pitchFamily="34" charset="0"/>
              </a:rPr>
              <a:t>, and more other things. And now they launched their </a:t>
            </a:r>
            <a:r>
              <a:rPr lang="en-US" sz="2000" b="1" dirty="0" smtClean="0">
                <a:latin typeface="Agency FB" pitchFamily="34" charset="0"/>
              </a:rPr>
              <a:t>recipe book</a:t>
            </a:r>
            <a:r>
              <a:rPr lang="en-US" sz="2000" dirty="0" smtClean="0">
                <a:latin typeface="Agency FB" pitchFamily="34" charset="0"/>
              </a:rPr>
              <a:t>, so people can make their own cupcakes and share this in </a:t>
            </a:r>
            <a:r>
              <a:rPr lang="en-US" sz="2000" b="1" i="1" dirty="0" smtClean="0">
                <a:latin typeface="Agency FB" pitchFamily="34" charset="0"/>
              </a:rPr>
              <a:t>Facebook</a:t>
            </a:r>
            <a:r>
              <a:rPr lang="en-US" sz="2000" dirty="0" smtClean="0">
                <a:latin typeface="Agency FB" pitchFamily="34" charset="0"/>
              </a:rPr>
              <a:t>.</a:t>
            </a:r>
            <a:endParaRPr lang="pt-PT" sz="2000" dirty="0">
              <a:latin typeface="Agency FB" pitchFamily="34" charset="0"/>
            </a:endParaRPr>
          </a:p>
        </p:txBody>
      </p:sp>
      <p:sp>
        <p:nvSpPr>
          <p:cNvPr id="23" name="Down Arrow 22"/>
          <p:cNvSpPr/>
          <p:nvPr/>
        </p:nvSpPr>
        <p:spPr>
          <a:xfrm>
            <a:off x="9360966" y="2060848"/>
            <a:ext cx="504056" cy="432048"/>
          </a:xfrm>
          <a:prstGeom prst="downArrow">
            <a:avLst/>
          </a:prstGeom>
          <a:solidFill>
            <a:srgbClr val="ED376F"/>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Down Arrow 23"/>
          <p:cNvSpPr/>
          <p:nvPr/>
        </p:nvSpPr>
        <p:spPr>
          <a:xfrm>
            <a:off x="9360966" y="3356992"/>
            <a:ext cx="504056" cy="432048"/>
          </a:xfrm>
          <a:prstGeom prst="downArrow">
            <a:avLst/>
          </a:prstGeom>
          <a:solidFill>
            <a:srgbClr val="ED376F"/>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Rectangle 24"/>
          <p:cNvSpPr/>
          <p:nvPr/>
        </p:nvSpPr>
        <p:spPr>
          <a:xfrm>
            <a:off x="143943" y="6237312"/>
            <a:ext cx="3528392" cy="584775"/>
          </a:xfrm>
          <a:prstGeom prst="rect">
            <a:avLst/>
          </a:prstGeom>
        </p:spPr>
        <p:txBody>
          <a:bodyPr wrap="square">
            <a:spAutoFit/>
          </a:bodyPr>
          <a:lstStyle/>
          <a:p>
            <a:pPr algn="ctr"/>
            <a:r>
              <a:rPr lang="en-US" sz="1600" dirty="0" smtClean="0">
                <a:solidFill>
                  <a:srgbClr val="ED376F"/>
                </a:solidFill>
                <a:latin typeface="Forte" pitchFamily="66" charset="0"/>
              </a:rPr>
              <a:t>“Don't wreck a sublime experience by feeling guilty.”</a:t>
            </a:r>
            <a:endParaRPr lang="en-US" sz="1600" dirty="0">
              <a:solidFill>
                <a:srgbClr val="ED376F"/>
              </a:solidFill>
              <a:latin typeface="Forte" pitchFamily="66" charset="0"/>
            </a:endParaRPr>
          </a:p>
        </p:txBody>
      </p:sp>
      <p:pic>
        <p:nvPicPr>
          <p:cNvPr id="9217" name="Picture 1"/>
          <p:cNvPicPr>
            <a:picLocks noChangeAspect="1" noChangeArrowheads="1"/>
          </p:cNvPicPr>
          <p:nvPr/>
        </p:nvPicPr>
        <p:blipFill>
          <a:blip r:embed="rId6" cstate="print"/>
          <a:srcRect l="26382" t="26100" r="46450" b="12476"/>
          <a:stretch>
            <a:fillRect/>
          </a:stretch>
        </p:blipFill>
        <p:spPr bwMode="auto">
          <a:xfrm>
            <a:off x="5472534" y="3933056"/>
            <a:ext cx="1584176" cy="2238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9" name="Straight Arrow Connector 28"/>
          <p:cNvCxnSpPr>
            <a:stCxn id="22" idx="1"/>
          </p:cNvCxnSpPr>
          <p:nvPr/>
        </p:nvCxnSpPr>
        <p:spPr>
          <a:xfrm rot="10800000" flipV="1">
            <a:off x="7272734" y="4830543"/>
            <a:ext cx="432048" cy="3986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6" name="Marcador de Posição do Número do Diapositivo 25"/>
          <p:cNvSpPr>
            <a:spLocks noGrp="1"/>
          </p:cNvSpPr>
          <p:nvPr>
            <p:ph type="sldNum" sz="quarter" idx="12"/>
          </p:nvPr>
        </p:nvSpPr>
        <p:spPr/>
        <p:txBody>
          <a:bodyPr/>
          <a:lstStyle/>
          <a:p>
            <a:fld id="{16315B5E-456F-45DF-A5AE-7FBAF663C37F}" type="slidenum">
              <a:rPr lang="pt-PT" b="1" smtClean="0">
                <a:solidFill>
                  <a:srgbClr val="ED376F"/>
                </a:solidFill>
              </a:rPr>
              <a:pPr/>
              <a:t>26</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2" cstate="print"/>
          <a:stretch>
            <a:fillRect/>
          </a:stretch>
        </p:blipFill>
        <p:spPr>
          <a:xfrm>
            <a:off x="-1" y="0"/>
            <a:ext cx="12241213" cy="6858000"/>
          </a:xfrm>
          <a:prstGeom prst="rect">
            <a:avLst/>
          </a:prstGeom>
        </p:spPr>
      </p:pic>
      <p:pic>
        <p:nvPicPr>
          <p:cNvPr id="325634" name="Picture 2" descr="http://4.bp.blogspot.com/_S92KqDX2xqw/S7yqjc8kAAI/AAAAAAAABGE/dNs8sdCE1mY/s1600/4457947602_bf2ab9bb6e.jpg"/>
          <p:cNvPicPr>
            <a:picLocks noChangeAspect="1" noChangeArrowheads="1"/>
          </p:cNvPicPr>
          <p:nvPr/>
        </p:nvPicPr>
        <p:blipFill>
          <a:blip r:embed="rId3" cstate="print"/>
          <a:srcRect/>
          <a:stretch>
            <a:fillRect/>
          </a:stretch>
        </p:blipFill>
        <p:spPr bwMode="auto">
          <a:xfrm>
            <a:off x="143942" y="250676"/>
            <a:ext cx="3571875" cy="58426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4" name="Group 12"/>
          <p:cNvGrpSpPr/>
          <p:nvPr/>
        </p:nvGrpSpPr>
        <p:grpSpPr>
          <a:xfrm>
            <a:off x="3362208" y="165768"/>
            <a:ext cx="8735061" cy="6071543"/>
            <a:chOff x="3418602" y="510088"/>
            <a:chExt cx="8534652" cy="5367184"/>
          </a:xfrm>
        </p:grpSpPr>
        <p:grpSp>
          <p:nvGrpSpPr>
            <p:cNvPr id="5" name="Group 9"/>
            <p:cNvGrpSpPr/>
            <p:nvPr/>
          </p:nvGrpSpPr>
          <p:grpSpPr>
            <a:xfrm>
              <a:off x="3888358" y="548680"/>
              <a:ext cx="8064896" cy="5328592"/>
              <a:chOff x="3816350" y="908720"/>
              <a:chExt cx="8064896" cy="4968552"/>
            </a:xfrm>
          </p:grpSpPr>
          <p:sp>
            <p:nvSpPr>
              <p:cNvPr id="15" name="Rectangle 14"/>
              <p:cNvSpPr/>
              <p:nvPr/>
            </p:nvSpPr>
            <p:spPr>
              <a:xfrm>
                <a:off x="3816350" y="908720"/>
                <a:ext cx="8064896" cy="4968552"/>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3816350" y="908720"/>
                <a:ext cx="8064896" cy="42061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14" name="Picture 13" descr="c.png"/>
            <p:cNvPicPr>
              <a:picLocks noChangeAspect="1"/>
            </p:cNvPicPr>
            <p:nvPr/>
          </p:nvPicPr>
          <p:blipFill>
            <a:blip r:embed="rId4" cstate="print"/>
            <a:stretch>
              <a:fillRect/>
            </a:stretch>
          </p:blipFill>
          <p:spPr>
            <a:xfrm rot="18653643">
              <a:off x="3490427" y="438263"/>
              <a:ext cx="605826" cy="749476"/>
            </a:xfrm>
            <a:prstGeom prst="rect">
              <a:avLst/>
            </a:prstGeom>
          </p:spPr>
        </p:pic>
      </p:grpSp>
      <p:sp>
        <p:nvSpPr>
          <p:cNvPr id="17" name="CaixaDeTexto 11"/>
          <p:cNvSpPr txBox="1"/>
          <p:nvPr/>
        </p:nvSpPr>
        <p:spPr>
          <a:xfrm>
            <a:off x="4248398" y="231031"/>
            <a:ext cx="7776864"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6 – TRIBAL BRAND_IN THE FUTURE </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28" name="CaixaDeTexto 28"/>
          <p:cNvSpPr txBox="1"/>
          <p:nvPr/>
        </p:nvSpPr>
        <p:spPr>
          <a:xfrm>
            <a:off x="4032374" y="3501008"/>
            <a:ext cx="3744416" cy="2554545"/>
          </a:xfrm>
          <a:prstGeom prst="rect">
            <a:avLst/>
          </a:prstGeom>
          <a:noFill/>
        </p:spPr>
        <p:txBody>
          <a:bodyPr wrap="square" rtlCol="0">
            <a:spAutoFit/>
          </a:bodyPr>
          <a:lstStyle/>
          <a:p>
            <a:pPr algn="ctr"/>
            <a:r>
              <a:rPr lang="en-US" sz="2000" dirty="0" smtClean="0">
                <a:latin typeface="Agency FB" pitchFamily="34" charset="0"/>
              </a:rPr>
              <a:t>This is a funny product, that has to be present in all happy moments of consumers. The cute and magical appearance of the cupcake gives us a feeling of joy, and it’s also because of it that lots of people call it fairy cake. This whole feeling of unity, sharing and joy makes consumers join in a group, a tribe. </a:t>
            </a:r>
            <a:endParaRPr lang="pt-PT" sz="2000" dirty="0">
              <a:latin typeface="Agency FB" pitchFamily="34" charset="0"/>
            </a:endParaRPr>
          </a:p>
        </p:txBody>
      </p:sp>
      <p:sp>
        <p:nvSpPr>
          <p:cNvPr id="29" name="CaixaDeTexto 19"/>
          <p:cNvSpPr txBox="1"/>
          <p:nvPr/>
        </p:nvSpPr>
        <p:spPr>
          <a:xfrm>
            <a:off x="8136830" y="3501008"/>
            <a:ext cx="3744416" cy="1938992"/>
          </a:xfrm>
          <a:prstGeom prst="rect">
            <a:avLst/>
          </a:prstGeom>
          <a:noFill/>
        </p:spPr>
        <p:txBody>
          <a:bodyPr wrap="square" rtlCol="0">
            <a:spAutoFit/>
          </a:bodyPr>
          <a:lstStyle/>
          <a:p>
            <a:pPr algn="ctr"/>
            <a:r>
              <a:rPr lang="en-US" sz="2000" dirty="0" smtClean="0">
                <a:latin typeface="Agency FB" pitchFamily="34" charset="0"/>
              </a:rPr>
              <a:t>The interaction between elements of the company with many fans of the brand, the photo sharing and experiences of consumers to indulge themselves with cupcakes, has the chance to promote this new concept of tribe.</a:t>
            </a:r>
            <a:endParaRPr lang="pt-PT" sz="2000" dirty="0">
              <a:latin typeface="Agency FB" pitchFamily="34" charset="0"/>
            </a:endParaRPr>
          </a:p>
        </p:txBody>
      </p:sp>
      <p:sp>
        <p:nvSpPr>
          <p:cNvPr id="30" name="CaixaDeTexto 24"/>
          <p:cNvSpPr txBox="1"/>
          <p:nvPr/>
        </p:nvSpPr>
        <p:spPr>
          <a:xfrm>
            <a:off x="4032374" y="836712"/>
            <a:ext cx="3744416"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b="1" smtClean="0">
                <a:latin typeface="Agency FB" pitchFamily="34" charset="0"/>
              </a:rPr>
              <a:t>Cupcakes</a:t>
            </a:r>
            <a:endParaRPr lang="en-US" sz="2000" b="1">
              <a:latin typeface="Agency FB" pitchFamily="34" charset="0"/>
            </a:endParaRPr>
          </a:p>
        </p:txBody>
      </p:sp>
      <p:sp>
        <p:nvSpPr>
          <p:cNvPr id="31" name="CaixaDeTexto 30"/>
          <p:cNvSpPr txBox="1"/>
          <p:nvPr/>
        </p:nvSpPr>
        <p:spPr>
          <a:xfrm>
            <a:off x="4032374" y="2204864"/>
            <a:ext cx="3672408" cy="400110"/>
          </a:xfrm>
          <a:prstGeom prst="rect">
            <a:avLst/>
          </a:prstGeom>
          <a:noFill/>
        </p:spPr>
        <p:txBody>
          <a:bodyPr wrap="square" rtlCol="0">
            <a:spAutoFit/>
          </a:bodyPr>
          <a:lstStyle/>
          <a:p>
            <a:pPr algn="ctr"/>
            <a:r>
              <a:rPr lang="en-US" sz="2000" dirty="0" smtClean="0">
                <a:latin typeface="Agency FB" pitchFamily="34" charset="0"/>
              </a:rPr>
              <a:t>Core business of </a:t>
            </a:r>
            <a:r>
              <a:rPr lang="en-US" sz="2000" i="1" dirty="0" smtClean="0">
                <a:latin typeface="Agency FB" pitchFamily="34" charset="0"/>
              </a:rPr>
              <a:t>Merry Cupcakes</a:t>
            </a:r>
            <a:endParaRPr lang="en-US" sz="2000" i="1" dirty="0">
              <a:latin typeface="Agency FB" pitchFamily="34" charset="0"/>
            </a:endParaRPr>
          </a:p>
        </p:txBody>
      </p:sp>
      <p:sp>
        <p:nvSpPr>
          <p:cNvPr id="32" name="CaixaDeTexto 32"/>
          <p:cNvSpPr txBox="1"/>
          <p:nvPr/>
        </p:nvSpPr>
        <p:spPr>
          <a:xfrm>
            <a:off x="8136830" y="836712"/>
            <a:ext cx="3744416"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b="1" smtClean="0">
                <a:latin typeface="Agency FB" pitchFamily="34" charset="0"/>
              </a:rPr>
              <a:t>Concept</a:t>
            </a:r>
            <a:endParaRPr lang="en-US" sz="2000" b="1">
              <a:latin typeface="Agency FB" pitchFamily="34" charset="0"/>
            </a:endParaRPr>
          </a:p>
        </p:txBody>
      </p:sp>
      <p:sp>
        <p:nvSpPr>
          <p:cNvPr id="33" name="CaixaDeTexto 34"/>
          <p:cNvSpPr txBox="1"/>
          <p:nvPr/>
        </p:nvSpPr>
        <p:spPr>
          <a:xfrm>
            <a:off x="8192308" y="2204864"/>
            <a:ext cx="3831814" cy="400110"/>
          </a:xfrm>
          <a:prstGeom prst="rect">
            <a:avLst/>
          </a:prstGeom>
          <a:noFill/>
        </p:spPr>
        <p:txBody>
          <a:bodyPr wrap="square" rtlCol="0">
            <a:spAutoFit/>
          </a:bodyPr>
          <a:lstStyle/>
          <a:p>
            <a:pPr algn="ctr"/>
            <a:r>
              <a:rPr lang="en-US" sz="2000" dirty="0" smtClean="0">
                <a:latin typeface="Agency FB" pitchFamily="34" charset="0"/>
              </a:rPr>
              <a:t>Connect people and help them to feel special</a:t>
            </a:r>
            <a:endParaRPr lang="en-US" sz="2000" dirty="0">
              <a:latin typeface="Agency FB" pitchFamily="34" charset="0"/>
            </a:endParaRPr>
          </a:p>
        </p:txBody>
      </p:sp>
      <p:sp>
        <p:nvSpPr>
          <p:cNvPr id="34" name="Down Arrow 33"/>
          <p:cNvSpPr/>
          <p:nvPr/>
        </p:nvSpPr>
        <p:spPr>
          <a:xfrm>
            <a:off x="5616550" y="1628800"/>
            <a:ext cx="504056" cy="432048"/>
          </a:xfrm>
          <a:prstGeom prst="downArrow">
            <a:avLst/>
          </a:prstGeom>
          <a:solidFill>
            <a:srgbClr val="ED376F"/>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5" name="Down Arrow 34"/>
          <p:cNvSpPr/>
          <p:nvPr/>
        </p:nvSpPr>
        <p:spPr>
          <a:xfrm>
            <a:off x="9793014" y="1628800"/>
            <a:ext cx="504056" cy="432048"/>
          </a:xfrm>
          <a:prstGeom prst="downArrow">
            <a:avLst/>
          </a:prstGeom>
          <a:solidFill>
            <a:srgbClr val="ED376F"/>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6" name="Down Arrow 35"/>
          <p:cNvSpPr/>
          <p:nvPr/>
        </p:nvSpPr>
        <p:spPr>
          <a:xfrm>
            <a:off x="5616550" y="2780928"/>
            <a:ext cx="504056" cy="432048"/>
          </a:xfrm>
          <a:prstGeom prst="downArrow">
            <a:avLst/>
          </a:prstGeom>
          <a:solidFill>
            <a:srgbClr val="ED376F"/>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Down Arrow 36"/>
          <p:cNvSpPr/>
          <p:nvPr/>
        </p:nvSpPr>
        <p:spPr>
          <a:xfrm>
            <a:off x="9793014" y="2780928"/>
            <a:ext cx="504056" cy="432048"/>
          </a:xfrm>
          <a:prstGeom prst="downArrow">
            <a:avLst/>
          </a:prstGeom>
          <a:solidFill>
            <a:srgbClr val="ED376F"/>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ctangle 21"/>
          <p:cNvSpPr/>
          <p:nvPr/>
        </p:nvSpPr>
        <p:spPr>
          <a:xfrm>
            <a:off x="143943" y="6237312"/>
            <a:ext cx="3528392" cy="584775"/>
          </a:xfrm>
          <a:prstGeom prst="rect">
            <a:avLst/>
          </a:prstGeom>
        </p:spPr>
        <p:txBody>
          <a:bodyPr wrap="square">
            <a:spAutoFit/>
          </a:bodyPr>
          <a:lstStyle/>
          <a:p>
            <a:pPr algn="ctr"/>
            <a:r>
              <a:rPr lang="en-US" sz="1600" dirty="0" smtClean="0">
                <a:solidFill>
                  <a:srgbClr val="ED376F"/>
                </a:solidFill>
                <a:latin typeface="Forte" pitchFamily="66" charset="0"/>
              </a:rPr>
              <a:t>“Don't wreck a sublime experience by feeling guilty.”</a:t>
            </a:r>
            <a:endParaRPr lang="en-US" sz="1600" dirty="0">
              <a:solidFill>
                <a:srgbClr val="ED376F"/>
              </a:solidFill>
              <a:latin typeface="Forte" pitchFamily="66" charset="0"/>
            </a:endParaRPr>
          </a:p>
        </p:txBody>
      </p:sp>
      <p:sp>
        <p:nvSpPr>
          <p:cNvPr id="23" name="Marcador de Posição do Número do Diapositivo 22"/>
          <p:cNvSpPr>
            <a:spLocks noGrp="1"/>
          </p:cNvSpPr>
          <p:nvPr>
            <p:ph type="sldNum" sz="quarter" idx="12"/>
          </p:nvPr>
        </p:nvSpPr>
        <p:spPr/>
        <p:txBody>
          <a:bodyPr/>
          <a:lstStyle/>
          <a:p>
            <a:fld id="{16315B5E-456F-45DF-A5AE-7FBAF663C37F}" type="slidenum">
              <a:rPr lang="pt-PT" b="1" smtClean="0">
                <a:solidFill>
                  <a:srgbClr val="ED376F"/>
                </a:solidFill>
              </a:rPr>
              <a:pPr/>
              <a:t>27</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06886" y="6060064"/>
            <a:ext cx="1547218" cy="369332"/>
          </a:xfrm>
          <a:prstGeom prst="rect">
            <a:avLst/>
          </a:prstGeom>
          <a:noFill/>
        </p:spPr>
        <p:txBody>
          <a:bodyPr wrap="none" rtlCol="0">
            <a:spAutoFit/>
          </a:bodyPr>
          <a:lstStyle/>
          <a:p>
            <a:r>
              <a:rPr lang="pt-PT" dirty="0" smtClean="0">
                <a:latin typeface="Agency FB" pitchFamily="34" charset="0"/>
              </a:rPr>
              <a:t>FONTE </a:t>
            </a:r>
            <a:r>
              <a:rPr lang="pt-PT" i="1" dirty="0" smtClean="0">
                <a:latin typeface="Agency FB" pitchFamily="34" charset="0"/>
              </a:rPr>
              <a:t>www.laco.pt</a:t>
            </a:r>
            <a:endParaRPr lang="pt-PT" i="1" dirty="0">
              <a:latin typeface="Agency FB" pitchFamily="34" charset="0"/>
            </a:endParaRPr>
          </a:p>
        </p:txBody>
      </p:sp>
      <p:sp>
        <p:nvSpPr>
          <p:cNvPr id="3" name="CaixaDeTexto 2"/>
          <p:cNvSpPr txBox="1"/>
          <p:nvPr/>
        </p:nvSpPr>
        <p:spPr>
          <a:xfrm>
            <a:off x="4906160" y="285728"/>
            <a:ext cx="6429420"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OBJECTIVOS ESTRATÉGICOS</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4" name="CaixaDeTexto 3"/>
          <p:cNvSpPr txBox="1"/>
          <p:nvPr/>
        </p:nvSpPr>
        <p:spPr>
          <a:xfrm>
            <a:off x="4906160" y="1214422"/>
            <a:ext cx="6786610" cy="4531882"/>
          </a:xfrm>
          <a:prstGeom prst="rect">
            <a:avLst/>
          </a:prstGeom>
          <a:noFill/>
        </p:spPr>
        <p:txBody>
          <a:bodyPr wrap="square" rtlCol="0">
            <a:spAutoFit/>
          </a:bodyPr>
          <a:lstStyle/>
          <a:p>
            <a:pPr algn="just">
              <a:lnSpc>
                <a:spcPct val="150000"/>
              </a:lnSpc>
              <a:buBlip>
                <a:blip r:embed="rId3"/>
              </a:buBlip>
            </a:pPr>
            <a:r>
              <a:rPr lang="pt-PT" sz="2800" dirty="0" smtClean="0">
                <a:solidFill>
                  <a:schemeClr val="tx1">
                    <a:lumMod val="75000"/>
                    <a:lumOff val="25000"/>
                  </a:schemeClr>
                </a:solidFill>
                <a:latin typeface="Agency FB" pitchFamily="34" charset="0"/>
              </a:rPr>
              <a:t> Informar e divulgar a doença aos diversos </a:t>
            </a:r>
            <a:r>
              <a:rPr lang="pt-PT" sz="2800" i="1" dirty="0" smtClean="0">
                <a:solidFill>
                  <a:schemeClr val="tx1">
                    <a:lumMod val="75000"/>
                    <a:lumOff val="25000"/>
                  </a:schemeClr>
                </a:solidFill>
                <a:latin typeface="Agency FB" pitchFamily="34" charset="0"/>
              </a:rPr>
              <a:t>stakeholders</a:t>
            </a:r>
            <a:r>
              <a:rPr lang="pt-PT" sz="2800" dirty="0" smtClean="0">
                <a:solidFill>
                  <a:schemeClr val="tx1">
                    <a:lumMod val="75000"/>
                    <a:lumOff val="25000"/>
                  </a:schemeClr>
                </a:solidFill>
                <a:latin typeface="Agency FB" pitchFamily="34" charset="0"/>
              </a:rPr>
              <a:t>, de forma a mudar a atitude e o comportamento perante a doença  </a:t>
            </a:r>
          </a:p>
          <a:p>
            <a:pPr algn="just">
              <a:lnSpc>
                <a:spcPct val="150000"/>
              </a:lnSpc>
              <a:buBlip>
                <a:blip r:embed="rId3"/>
              </a:buBlip>
            </a:pPr>
            <a:r>
              <a:rPr lang="pt-PT" sz="2800" dirty="0" smtClean="0">
                <a:solidFill>
                  <a:schemeClr val="tx1">
                    <a:lumMod val="75000"/>
                    <a:lumOff val="25000"/>
                  </a:schemeClr>
                </a:solidFill>
                <a:latin typeface="Agency FB" pitchFamily="34" charset="0"/>
              </a:rPr>
              <a:t> Angariar fundos para apoiar projectos com grande impacto na luta contra o cancro da mama em Portugal</a:t>
            </a:r>
          </a:p>
          <a:p>
            <a:pPr algn="just">
              <a:lnSpc>
                <a:spcPct val="150000"/>
              </a:lnSpc>
              <a:buBlip>
                <a:blip r:embed="rId3"/>
              </a:buBlip>
            </a:pPr>
            <a:r>
              <a:rPr lang="pt-PT" sz="2800" dirty="0" smtClean="0">
                <a:solidFill>
                  <a:schemeClr val="tx1">
                    <a:lumMod val="75000"/>
                    <a:lumOff val="25000"/>
                  </a:schemeClr>
                </a:solidFill>
                <a:latin typeface="Agency FB" pitchFamily="34" charset="0"/>
              </a:rPr>
              <a:t> Acompanhar de perto os projectos apoiados de forma a poder avaliar os resultados.</a:t>
            </a:r>
            <a:endParaRPr lang="pt-PT" sz="2800" dirty="0">
              <a:solidFill>
                <a:schemeClr val="tx1">
                  <a:lumMod val="75000"/>
                  <a:lumOff val="25000"/>
                </a:schemeClr>
              </a:solidFill>
              <a:latin typeface="Agency FB" pitchFamily="34" charset="0"/>
            </a:endParaRPr>
          </a:p>
        </p:txBody>
      </p:sp>
      <p:sp>
        <p:nvSpPr>
          <p:cNvPr id="5" name="Chamada com Linha 2 (Limite e Barra de Destaque) 4"/>
          <p:cNvSpPr/>
          <p:nvPr/>
        </p:nvSpPr>
        <p:spPr>
          <a:xfrm>
            <a:off x="142876" y="6500858"/>
            <a:ext cx="334128" cy="285728"/>
          </a:xfrm>
          <a:prstGeom prst="accentBorderCallout2">
            <a:avLst>
              <a:gd name="adj1" fmla="val 23527"/>
              <a:gd name="adj2" fmla="val -41010"/>
              <a:gd name="adj3" fmla="val 18750"/>
              <a:gd name="adj4" fmla="val -73851"/>
              <a:gd name="adj5" fmla="val 112500"/>
              <a:gd name="adj6" fmla="val -46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effectLst>
                  <a:outerShdw blurRad="38100" dist="38100" dir="2700000" algn="tl">
                    <a:srgbClr val="000000">
                      <a:alpha val="43137"/>
                    </a:srgbClr>
                  </a:outerShdw>
                </a:effectLst>
                <a:latin typeface="Agency FB" pitchFamily="34" charset="0"/>
              </a:rPr>
              <a:t>5</a:t>
            </a:r>
            <a:endParaRPr lang="pt-PT" sz="1400" dirty="0">
              <a:effectLst>
                <a:outerShdw blurRad="38100" dist="38100" dir="2700000" algn="tl">
                  <a:srgbClr val="000000">
                    <a:alpha val="43137"/>
                  </a:srgbClr>
                </a:outerShdw>
              </a:effectLst>
              <a:latin typeface="Agency FB" pitchFamily="34" charset="0"/>
            </a:endParaRPr>
          </a:p>
        </p:txBody>
      </p:sp>
      <p:pic>
        <p:nvPicPr>
          <p:cNvPr id="7" name="Picture 6" descr="c1.jpg"/>
          <p:cNvPicPr>
            <a:picLocks noChangeAspect="1"/>
          </p:cNvPicPr>
          <p:nvPr/>
        </p:nvPicPr>
        <p:blipFill>
          <a:blip r:embed="rId4" cstate="print"/>
          <a:stretch>
            <a:fillRect/>
          </a:stretch>
        </p:blipFill>
        <p:spPr>
          <a:xfrm>
            <a:off x="0" y="0"/>
            <a:ext cx="12241213" cy="6858000"/>
          </a:xfrm>
          <a:prstGeom prst="rect">
            <a:avLst/>
          </a:prstGeom>
        </p:spPr>
      </p:pic>
      <p:sp>
        <p:nvSpPr>
          <p:cNvPr id="9" name="Rectângulo 8"/>
          <p:cNvSpPr/>
          <p:nvPr/>
        </p:nvSpPr>
        <p:spPr>
          <a:xfrm>
            <a:off x="1152054" y="1340768"/>
            <a:ext cx="9721080" cy="4032448"/>
          </a:xfrm>
          <a:prstGeom prst="rect">
            <a:avLst/>
          </a:prstGeom>
          <a:solidFill>
            <a:srgbClr val="F4789E"/>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gency FB" pitchFamily="34" charset="0"/>
              </a:rPr>
              <a:t>QUESTION 7</a:t>
            </a:r>
          </a:p>
          <a:p>
            <a:pPr lvl="0" algn="ctr"/>
            <a:r>
              <a:rPr lang="en-US" sz="4400" dirty="0" smtClean="0">
                <a:latin typeface="Agency FB" pitchFamily="34" charset="0"/>
              </a:rPr>
              <a:t>What kind of strategy did </a:t>
            </a:r>
            <a:r>
              <a:rPr lang="en-US" sz="4400" i="1" dirty="0" smtClean="0">
                <a:latin typeface="Agency FB" pitchFamily="34" charset="0"/>
              </a:rPr>
              <a:t>Merry Cupcakes</a:t>
            </a:r>
            <a:r>
              <a:rPr lang="en-US" sz="4400" dirty="0" smtClean="0">
                <a:latin typeface="Agency FB" pitchFamily="34" charset="0"/>
              </a:rPr>
              <a:t>  use? In your answer use the model that you think it fit´s better. (2 Values)</a:t>
            </a:r>
            <a:endParaRPr lang="pt-PT" sz="4400" dirty="0" smtClean="0">
              <a:latin typeface="Agency FB" pitchFamily="34" charset="0"/>
            </a:endParaRPr>
          </a:p>
        </p:txBody>
      </p:sp>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2" cstate="print"/>
          <a:stretch>
            <a:fillRect/>
          </a:stretch>
        </p:blipFill>
        <p:spPr>
          <a:xfrm>
            <a:off x="-1" y="0"/>
            <a:ext cx="12241213" cy="6858000"/>
          </a:xfrm>
          <a:prstGeom prst="rect">
            <a:avLst/>
          </a:prstGeom>
        </p:spPr>
      </p:pic>
      <p:pic>
        <p:nvPicPr>
          <p:cNvPr id="13" name="Picture 2" descr="http://farm5.static.flickr.com/4132/5090996064_aa1a595b91.jpg"/>
          <p:cNvPicPr>
            <a:picLocks noChangeAspect="1" noChangeArrowheads="1"/>
          </p:cNvPicPr>
          <p:nvPr/>
        </p:nvPicPr>
        <p:blipFill>
          <a:blip r:embed="rId3" cstate="print"/>
          <a:srcRect/>
          <a:stretch>
            <a:fillRect/>
          </a:stretch>
        </p:blipFill>
        <p:spPr bwMode="auto">
          <a:xfrm>
            <a:off x="8712894" y="404664"/>
            <a:ext cx="3312368" cy="56886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14" name="Group 12"/>
          <p:cNvGrpSpPr/>
          <p:nvPr/>
        </p:nvGrpSpPr>
        <p:grpSpPr>
          <a:xfrm flipH="1">
            <a:off x="143937" y="50678"/>
            <a:ext cx="8936549" cy="6330651"/>
            <a:chOff x="3375954" y="102098"/>
            <a:chExt cx="8577305" cy="5908032"/>
          </a:xfrm>
        </p:grpSpPr>
        <p:grpSp>
          <p:nvGrpSpPr>
            <p:cNvPr id="15" name="Group 9"/>
            <p:cNvGrpSpPr/>
            <p:nvPr/>
          </p:nvGrpSpPr>
          <p:grpSpPr>
            <a:xfrm>
              <a:off x="3888361" y="230851"/>
              <a:ext cx="8064898" cy="5779279"/>
              <a:chOff x="3816353" y="612366"/>
              <a:chExt cx="8064898" cy="5388787"/>
            </a:xfrm>
          </p:grpSpPr>
          <p:sp>
            <p:nvSpPr>
              <p:cNvPr id="17" name="Rectangle 16"/>
              <p:cNvSpPr/>
              <p:nvPr/>
            </p:nvSpPr>
            <p:spPr>
              <a:xfrm>
                <a:off x="3816353" y="1050988"/>
                <a:ext cx="8064896" cy="4950165"/>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ectangle 17"/>
              <p:cNvSpPr/>
              <p:nvPr/>
            </p:nvSpPr>
            <p:spPr>
              <a:xfrm>
                <a:off x="3816355" y="612366"/>
                <a:ext cx="8064896" cy="43862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16" name="Picture 15" descr="c.png"/>
            <p:cNvPicPr>
              <a:picLocks noChangeAspect="1"/>
            </p:cNvPicPr>
            <p:nvPr/>
          </p:nvPicPr>
          <p:blipFill>
            <a:blip r:embed="rId4" cstate="print"/>
            <a:stretch>
              <a:fillRect/>
            </a:stretch>
          </p:blipFill>
          <p:spPr>
            <a:xfrm rot="18791695">
              <a:off x="3464920" y="13132"/>
              <a:ext cx="750404" cy="928335"/>
            </a:xfrm>
            <a:prstGeom prst="rect">
              <a:avLst/>
            </a:prstGeom>
          </p:spPr>
        </p:pic>
      </p:grpSp>
      <p:pic>
        <p:nvPicPr>
          <p:cNvPr id="19" name="Imagem 12" descr="Ansoff.jpg"/>
          <p:cNvPicPr/>
          <p:nvPr/>
        </p:nvPicPr>
        <p:blipFill>
          <a:blip r:embed="rId5" cstate="print"/>
          <a:srcRect/>
          <a:stretch>
            <a:fillRect/>
          </a:stretch>
        </p:blipFill>
        <p:spPr bwMode="auto">
          <a:xfrm>
            <a:off x="359966" y="3573016"/>
            <a:ext cx="4104456" cy="2520280"/>
          </a:xfrm>
          <a:prstGeom prst="rect">
            <a:avLst/>
          </a:prstGeom>
          <a:noFill/>
          <a:ln w="9525">
            <a:noFill/>
            <a:miter lim="800000"/>
            <a:headEnd/>
            <a:tailEnd/>
          </a:ln>
        </p:spPr>
      </p:pic>
      <p:sp>
        <p:nvSpPr>
          <p:cNvPr id="20" name="CaixaDeTexto 11"/>
          <p:cNvSpPr txBox="1"/>
          <p:nvPr/>
        </p:nvSpPr>
        <p:spPr>
          <a:xfrm>
            <a:off x="215950" y="188640"/>
            <a:ext cx="7776864"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7 – MARKETING STRATEGY </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21" name="Rectangle 20"/>
          <p:cNvSpPr/>
          <p:nvPr/>
        </p:nvSpPr>
        <p:spPr>
          <a:xfrm>
            <a:off x="287958" y="764704"/>
            <a:ext cx="8064896" cy="400110"/>
          </a:xfrm>
          <a:prstGeom prst="rect">
            <a:avLst/>
          </a:prstGeom>
        </p:spPr>
        <p:txBody>
          <a:bodyPr wrap="square">
            <a:spAutoFit/>
          </a:bodyPr>
          <a:lstStyle/>
          <a:p>
            <a:r>
              <a:rPr lang="en-US" sz="2000" dirty="0" smtClean="0">
                <a:latin typeface="Agency FB" pitchFamily="34" charset="0"/>
              </a:rPr>
              <a:t>We are going to analyze </a:t>
            </a:r>
            <a:r>
              <a:rPr lang="en-US" sz="2000" i="1" dirty="0" smtClean="0">
                <a:latin typeface="Agency FB" pitchFamily="34" charset="0"/>
              </a:rPr>
              <a:t>Merry Cupcakes</a:t>
            </a:r>
            <a:r>
              <a:rPr lang="en-US" sz="2000" dirty="0" smtClean="0">
                <a:latin typeface="Agency FB" pitchFamily="34" charset="0"/>
              </a:rPr>
              <a:t>’ strategy, using </a:t>
            </a:r>
            <a:r>
              <a:rPr lang="en-US" sz="2000" dirty="0" err="1" smtClean="0">
                <a:latin typeface="Agency FB" pitchFamily="34" charset="0"/>
              </a:rPr>
              <a:t>Ansoff</a:t>
            </a:r>
            <a:r>
              <a:rPr lang="en-US" sz="2000" dirty="0" smtClean="0">
                <a:latin typeface="Agency FB" pitchFamily="34" charset="0"/>
              </a:rPr>
              <a:t> matrix.</a:t>
            </a:r>
            <a:endParaRPr lang="pt-PT" sz="2000" dirty="0">
              <a:latin typeface="Agency FB" pitchFamily="34" charset="0"/>
            </a:endParaRPr>
          </a:p>
        </p:txBody>
      </p:sp>
      <p:sp>
        <p:nvSpPr>
          <p:cNvPr id="22" name="Rectangle 21"/>
          <p:cNvSpPr/>
          <p:nvPr/>
        </p:nvSpPr>
        <p:spPr>
          <a:xfrm>
            <a:off x="287958" y="1556792"/>
            <a:ext cx="7632848" cy="1692771"/>
          </a:xfrm>
          <a:prstGeom prst="rect">
            <a:avLst/>
          </a:prstGeom>
        </p:spPr>
        <p:txBody>
          <a:bodyPr wrap="square">
            <a:spAutoFit/>
          </a:bodyPr>
          <a:lstStyle/>
          <a:p>
            <a:pPr algn="just"/>
            <a:r>
              <a:rPr lang="en-US" sz="2400" b="1" dirty="0" smtClean="0">
                <a:solidFill>
                  <a:schemeClr val="accent2"/>
                </a:solidFill>
                <a:latin typeface="Agency FB" pitchFamily="34" charset="0"/>
              </a:rPr>
              <a:t>New niche market:</a:t>
            </a:r>
          </a:p>
          <a:p>
            <a:pPr algn="just">
              <a:buFont typeface="Arial" pitchFamily="34" charset="0"/>
              <a:buChar char="•"/>
            </a:pPr>
            <a:r>
              <a:rPr lang="en-US" sz="2000" dirty="0" smtClean="0">
                <a:latin typeface="Agency FB" pitchFamily="34" charset="0"/>
              </a:rPr>
              <a:t> The concept of offering an experience of happiness and sharing it with people they like, occupies a completely different segment from what already exists.</a:t>
            </a:r>
          </a:p>
          <a:p>
            <a:pPr algn="just">
              <a:buFont typeface="Arial" pitchFamily="34" charset="0"/>
              <a:buChar char="•"/>
            </a:pPr>
            <a:r>
              <a:rPr lang="en-US" sz="2000" dirty="0" smtClean="0">
                <a:latin typeface="Agency FB" pitchFamily="34" charset="0"/>
              </a:rPr>
              <a:t> Pioneer in selling cupcakes, in Portugal, because the concept of femininity, cuteness and fairytales awoke in the consumer a need that was not previously explored.</a:t>
            </a:r>
          </a:p>
        </p:txBody>
      </p:sp>
      <p:sp>
        <p:nvSpPr>
          <p:cNvPr id="25" name="Rectangle 24"/>
          <p:cNvSpPr/>
          <p:nvPr/>
        </p:nvSpPr>
        <p:spPr>
          <a:xfrm>
            <a:off x="4464422" y="3722256"/>
            <a:ext cx="3960440" cy="1938992"/>
          </a:xfrm>
          <a:prstGeom prst="rect">
            <a:avLst/>
          </a:prstGeom>
        </p:spPr>
        <p:txBody>
          <a:bodyPr wrap="square">
            <a:spAutoFit/>
          </a:bodyPr>
          <a:lstStyle/>
          <a:p>
            <a:pPr algn="just"/>
            <a:r>
              <a:rPr lang="en-US" sz="2000" b="1" dirty="0" smtClean="0">
                <a:solidFill>
                  <a:schemeClr val="accent2"/>
                </a:solidFill>
                <a:latin typeface="Agency FB" pitchFamily="34" charset="0"/>
              </a:rPr>
              <a:t>New Product:</a:t>
            </a:r>
          </a:p>
          <a:p>
            <a:pPr>
              <a:buFont typeface="Arial" pitchFamily="34" charset="0"/>
              <a:buChar char="•"/>
            </a:pPr>
            <a:r>
              <a:rPr lang="en-US" sz="2000" dirty="0" smtClean="0">
                <a:latin typeface="Agency FB" pitchFamily="34" charset="0"/>
              </a:rPr>
              <a:t> More than one “product added”, the cupcake wants to offer a special moment of happiness to those who eat it.</a:t>
            </a:r>
          </a:p>
          <a:p>
            <a:pPr>
              <a:buFont typeface="Arial" pitchFamily="34" charset="0"/>
              <a:buChar char="•"/>
            </a:pPr>
            <a:r>
              <a:rPr lang="en-US" sz="2000" dirty="0" smtClean="0">
                <a:latin typeface="Agency FB" pitchFamily="34" charset="0"/>
              </a:rPr>
              <a:t> It’s not so much the physical product that is new, but the whole concept that surrounds it.</a:t>
            </a:r>
            <a:endParaRPr lang="en-US" sz="2000" dirty="0">
              <a:latin typeface="Agency FB" pitchFamily="34" charset="0"/>
            </a:endParaRPr>
          </a:p>
        </p:txBody>
      </p:sp>
      <p:sp>
        <p:nvSpPr>
          <p:cNvPr id="23" name="Marcador de Posição do Número do Diapositivo 22"/>
          <p:cNvSpPr>
            <a:spLocks noGrp="1"/>
          </p:cNvSpPr>
          <p:nvPr>
            <p:ph type="sldNum" sz="quarter" idx="12"/>
          </p:nvPr>
        </p:nvSpPr>
        <p:spPr/>
        <p:txBody>
          <a:bodyPr/>
          <a:lstStyle/>
          <a:p>
            <a:fld id="{16315B5E-456F-45DF-A5AE-7FBAF663C37F}" type="slidenum">
              <a:rPr lang="pt-PT" b="1" smtClean="0">
                <a:solidFill>
                  <a:srgbClr val="ED376F"/>
                </a:solidFill>
              </a:rPr>
              <a:pPr/>
              <a:t>29</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06886" y="6060064"/>
            <a:ext cx="1547218" cy="369332"/>
          </a:xfrm>
          <a:prstGeom prst="rect">
            <a:avLst/>
          </a:prstGeom>
          <a:noFill/>
        </p:spPr>
        <p:txBody>
          <a:bodyPr wrap="none" rtlCol="0">
            <a:spAutoFit/>
          </a:bodyPr>
          <a:lstStyle/>
          <a:p>
            <a:r>
              <a:rPr lang="pt-PT" dirty="0" smtClean="0">
                <a:latin typeface="Agency FB" pitchFamily="34" charset="0"/>
              </a:rPr>
              <a:t>FONTE </a:t>
            </a:r>
            <a:r>
              <a:rPr lang="pt-PT" i="1" dirty="0" smtClean="0">
                <a:latin typeface="Agency FB" pitchFamily="34" charset="0"/>
              </a:rPr>
              <a:t>www.laco.pt</a:t>
            </a:r>
            <a:endParaRPr lang="pt-PT" i="1" dirty="0">
              <a:latin typeface="Agency FB" pitchFamily="34" charset="0"/>
            </a:endParaRPr>
          </a:p>
        </p:txBody>
      </p:sp>
      <p:sp>
        <p:nvSpPr>
          <p:cNvPr id="3" name="CaixaDeTexto 2"/>
          <p:cNvSpPr txBox="1"/>
          <p:nvPr/>
        </p:nvSpPr>
        <p:spPr>
          <a:xfrm>
            <a:off x="4906160" y="285728"/>
            <a:ext cx="6429420"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OBJECTIVOS ESTRATÉGICOS</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4" name="CaixaDeTexto 3"/>
          <p:cNvSpPr txBox="1"/>
          <p:nvPr/>
        </p:nvSpPr>
        <p:spPr>
          <a:xfrm>
            <a:off x="4906160" y="1214422"/>
            <a:ext cx="6786610" cy="4531882"/>
          </a:xfrm>
          <a:prstGeom prst="rect">
            <a:avLst/>
          </a:prstGeom>
          <a:noFill/>
        </p:spPr>
        <p:txBody>
          <a:bodyPr wrap="square" rtlCol="0">
            <a:spAutoFit/>
          </a:bodyPr>
          <a:lstStyle/>
          <a:p>
            <a:pPr algn="just">
              <a:lnSpc>
                <a:spcPct val="150000"/>
              </a:lnSpc>
              <a:buBlip>
                <a:blip r:embed="rId3"/>
              </a:buBlip>
            </a:pPr>
            <a:r>
              <a:rPr lang="pt-PT" sz="2800" dirty="0" smtClean="0">
                <a:solidFill>
                  <a:schemeClr val="tx1">
                    <a:lumMod val="75000"/>
                    <a:lumOff val="25000"/>
                  </a:schemeClr>
                </a:solidFill>
                <a:latin typeface="Agency FB" pitchFamily="34" charset="0"/>
              </a:rPr>
              <a:t> Informar e divulgar a doença aos diversos </a:t>
            </a:r>
            <a:r>
              <a:rPr lang="pt-PT" sz="2800" i="1" dirty="0" smtClean="0">
                <a:solidFill>
                  <a:schemeClr val="tx1">
                    <a:lumMod val="75000"/>
                    <a:lumOff val="25000"/>
                  </a:schemeClr>
                </a:solidFill>
                <a:latin typeface="Agency FB" pitchFamily="34" charset="0"/>
              </a:rPr>
              <a:t>stakeholders</a:t>
            </a:r>
            <a:r>
              <a:rPr lang="pt-PT" sz="2800" dirty="0" smtClean="0">
                <a:solidFill>
                  <a:schemeClr val="tx1">
                    <a:lumMod val="75000"/>
                    <a:lumOff val="25000"/>
                  </a:schemeClr>
                </a:solidFill>
                <a:latin typeface="Agency FB" pitchFamily="34" charset="0"/>
              </a:rPr>
              <a:t>, de forma a mudar a atitude e o comportamento perante a doença  </a:t>
            </a:r>
          </a:p>
          <a:p>
            <a:pPr algn="just">
              <a:lnSpc>
                <a:spcPct val="150000"/>
              </a:lnSpc>
              <a:buBlip>
                <a:blip r:embed="rId3"/>
              </a:buBlip>
            </a:pPr>
            <a:r>
              <a:rPr lang="pt-PT" sz="2800" dirty="0" smtClean="0">
                <a:solidFill>
                  <a:schemeClr val="tx1">
                    <a:lumMod val="75000"/>
                    <a:lumOff val="25000"/>
                  </a:schemeClr>
                </a:solidFill>
                <a:latin typeface="Agency FB" pitchFamily="34" charset="0"/>
              </a:rPr>
              <a:t> Angariar fundos para apoiar projectos com grande impacto na luta contra o cancro da mama em Portugal</a:t>
            </a:r>
          </a:p>
          <a:p>
            <a:pPr algn="just">
              <a:lnSpc>
                <a:spcPct val="150000"/>
              </a:lnSpc>
              <a:buBlip>
                <a:blip r:embed="rId3"/>
              </a:buBlip>
            </a:pPr>
            <a:r>
              <a:rPr lang="pt-PT" sz="2800" dirty="0" smtClean="0">
                <a:solidFill>
                  <a:schemeClr val="tx1">
                    <a:lumMod val="75000"/>
                    <a:lumOff val="25000"/>
                  </a:schemeClr>
                </a:solidFill>
                <a:latin typeface="Agency FB" pitchFamily="34" charset="0"/>
              </a:rPr>
              <a:t> Acompanhar de perto os projectos apoiados de forma a poder avaliar os resultados.</a:t>
            </a:r>
            <a:endParaRPr lang="pt-PT" sz="2800" dirty="0">
              <a:solidFill>
                <a:schemeClr val="tx1">
                  <a:lumMod val="75000"/>
                  <a:lumOff val="25000"/>
                </a:schemeClr>
              </a:solidFill>
              <a:latin typeface="Agency FB" pitchFamily="34" charset="0"/>
            </a:endParaRPr>
          </a:p>
        </p:txBody>
      </p:sp>
      <p:sp>
        <p:nvSpPr>
          <p:cNvPr id="5" name="Chamada com Linha 2 (Limite e Barra de Destaque) 4"/>
          <p:cNvSpPr/>
          <p:nvPr/>
        </p:nvSpPr>
        <p:spPr>
          <a:xfrm>
            <a:off x="142876" y="6500858"/>
            <a:ext cx="334128" cy="285728"/>
          </a:xfrm>
          <a:prstGeom prst="accentBorderCallout2">
            <a:avLst>
              <a:gd name="adj1" fmla="val 23527"/>
              <a:gd name="adj2" fmla="val -41010"/>
              <a:gd name="adj3" fmla="val 18750"/>
              <a:gd name="adj4" fmla="val -73851"/>
              <a:gd name="adj5" fmla="val 112500"/>
              <a:gd name="adj6" fmla="val -46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effectLst>
                  <a:outerShdw blurRad="38100" dist="38100" dir="2700000" algn="tl">
                    <a:srgbClr val="000000">
                      <a:alpha val="43137"/>
                    </a:srgbClr>
                  </a:outerShdw>
                </a:effectLst>
                <a:latin typeface="Agency FB" pitchFamily="34" charset="0"/>
              </a:rPr>
              <a:t>5</a:t>
            </a:r>
            <a:endParaRPr lang="pt-PT" sz="1400" dirty="0">
              <a:effectLst>
                <a:outerShdw blurRad="38100" dist="38100" dir="2700000" algn="tl">
                  <a:srgbClr val="000000">
                    <a:alpha val="43137"/>
                  </a:srgbClr>
                </a:outerShdw>
              </a:effectLst>
              <a:latin typeface="Agency FB" pitchFamily="34" charset="0"/>
            </a:endParaRPr>
          </a:p>
        </p:txBody>
      </p:sp>
      <p:pic>
        <p:nvPicPr>
          <p:cNvPr id="7" name="Picture 6" descr="c1.jpg"/>
          <p:cNvPicPr>
            <a:picLocks noChangeAspect="1"/>
          </p:cNvPicPr>
          <p:nvPr/>
        </p:nvPicPr>
        <p:blipFill>
          <a:blip r:embed="rId4" cstate="print"/>
          <a:stretch>
            <a:fillRect/>
          </a:stretch>
        </p:blipFill>
        <p:spPr>
          <a:xfrm>
            <a:off x="0" y="-24"/>
            <a:ext cx="12241213" cy="6858000"/>
          </a:xfrm>
          <a:prstGeom prst="rect">
            <a:avLst/>
          </a:prstGeom>
        </p:spPr>
      </p:pic>
      <p:sp>
        <p:nvSpPr>
          <p:cNvPr id="9" name="Rectângulo 8"/>
          <p:cNvSpPr/>
          <p:nvPr/>
        </p:nvSpPr>
        <p:spPr>
          <a:xfrm>
            <a:off x="1152054" y="1340768"/>
            <a:ext cx="9721080" cy="3960440"/>
          </a:xfrm>
          <a:prstGeom prst="rect">
            <a:avLst/>
          </a:prstGeom>
          <a:solidFill>
            <a:srgbClr val="F4789E"/>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gency FB" pitchFamily="34" charset="0"/>
              </a:rPr>
              <a:t>QUESTION 1</a:t>
            </a:r>
          </a:p>
          <a:p>
            <a:pPr algn="ctr"/>
            <a:r>
              <a:rPr lang="en-US" sz="4400" dirty="0" smtClean="0">
                <a:latin typeface="Agency FB" pitchFamily="34" charset="0"/>
              </a:rPr>
              <a:t>Cupcakes are a new market niche with a huge success in Portugal. Analyze their business attractiveness. </a:t>
            </a:r>
          </a:p>
          <a:p>
            <a:pPr algn="ctr"/>
            <a:r>
              <a:rPr lang="en-US" sz="4400" dirty="0" smtClean="0">
                <a:latin typeface="Agency FB" pitchFamily="34" charset="0"/>
              </a:rPr>
              <a:t>(2 Values)</a:t>
            </a:r>
            <a:endParaRPr lang="en-US" sz="4400" dirty="0">
              <a:latin typeface="Agency FB" pitchFamily="34" charset="0"/>
            </a:endParaRPr>
          </a:p>
        </p:txBody>
      </p:sp>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06886" y="6060064"/>
            <a:ext cx="1547218" cy="369332"/>
          </a:xfrm>
          <a:prstGeom prst="rect">
            <a:avLst/>
          </a:prstGeom>
          <a:noFill/>
        </p:spPr>
        <p:txBody>
          <a:bodyPr wrap="none" rtlCol="0">
            <a:spAutoFit/>
          </a:bodyPr>
          <a:lstStyle/>
          <a:p>
            <a:r>
              <a:rPr lang="pt-PT" dirty="0" smtClean="0">
                <a:latin typeface="Agency FB" pitchFamily="34" charset="0"/>
              </a:rPr>
              <a:t>FONTE </a:t>
            </a:r>
            <a:r>
              <a:rPr lang="pt-PT" i="1" dirty="0" smtClean="0">
                <a:latin typeface="Agency FB" pitchFamily="34" charset="0"/>
              </a:rPr>
              <a:t>www.laco.pt</a:t>
            </a:r>
            <a:endParaRPr lang="pt-PT" i="1" dirty="0">
              <a:latin typeface="Agency FB" pitchFamily="34" charset="0"/>
            </a:endParaRPr>
          </a:p>
        </p:txBody>
      </p:sp>
      <p:sp>
        <p:nvSpPr>
          <p:cNvPr id="3" name="CaixaDeTexto 2"/>
          <p:cNvSpPr txBox="1"/>
          <p:nvPr/>
        </p:nvSpPr>
        <p:spPr>
          <a:xfrm>
            <a:off x="4906160" y="285728"/>
            <a:ext cx="6429420"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OBJECTIVOS ESTRATÉGICOS</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4" name="CaixaDeTexto 3"/>
          <p:cNvSpPr txBox="1"/>
          <p:nvPr/>
        </p:nvSpPr>
        <p:spPr>
          <a:xfrm>
            <a:off x="4906160" y="1214422"/>
            <a:ext cx="6786610" cy="4531882"/>
          </a:xfrm>
          <a:prstGeom prst="rect">
            <a:avLst/>
          </a:prstGeom>
          <a:noFill/>
        </p:spPr>
        <p:txBody>
          <a:bodyPr wrap="square" rtlCol="0">
            <a:spAutoFit/>
          </a:bodyPr>
          <a:lstStyle/>
          <a:p>
            <a:pPr algn="just">
              <a:lnSpc>
                <a:spcPct val="150000"/>
              </a:lnSpc>
              <a:buBlip>
                <a:blip r:embed="rId3"/>
              </a:buBlip>
            </a:pPr>
            <a:r>
              <a:rPr lang="pt-PT" sz="2800" dirty="0" smtClean="0">
                <a:solidFill>
                  <a:schemeClr val="tx1">
                    <a:lumMod val="75000"/>
                    <a:lumOff val="25000"/>
                  </a:schemeClr>
                </a:solidFill>
                <a:latin typeface="Agency FB" pitchFamily="34" charset="0"/>
              </a:rPr>
              <a:t> Informar e divulgar a doença aos diversos </a:t>
            </a:r>
            <a:r>
              <a:rPr lang="pt-PT" sz="2800" i="1" dirty="0" smtClean="0">
                <a:solidFill>
                  <a:schemeClr val="tx1">
                    <a:lumMod val="75000"/>
                    <a:lumOff val="25000"/>
                  </a:schemeClr>
                </a:solidFill>
                <a:latin typeface="Agency FB" pitchFamily="34" charset="0"/>
              </a:rPr>
              <a:t>stakeholders</a:t>
            </a:r>
            <a:r>
              <a:rPr lang="pt-PT" sz="2800" dirty="0" smtClean="0">
                <a:solidFill>
                  <a:schemeClr val="tx1">
                    <a:lumMod val="75000"/>
                    <a:lumOff val="25000"/>
                  </a:schemeClr>
                </a:solidFill>
                <a:latin typeface="Agency FB" pitchFamily="34" charset="0"/>
              </a:rPr>
              <a:t>, de forma a mudar a atitude e o comportamento perante a doença  </a:t>
            </a:r>
          </a:p>
          <a:p>
            <a:pPr algn="just">
              <a:lnSpc>
                <a:spcPct val="150000"/>
              </a:lnSpc>
              <a:buBlip>
                <a:blip r:embed="rId3"/>
              </a:buBlip>
            </a:pPr>
            <a:r>
              <a:rPr lang="pt-PT" sz="2800" dirty="0" smtClean="0">
                <a:solidFill>
                  <a:schemeClr val="tx1">
                    <a:lumMod val="75000"/>
                    <a:lumOff val="25000"/>
                  </a:schemeClr>
                </a:solidFill>
                <a:latin typeface="Agency FB" pitchFamily="34" charset="0"/>
              </a:rPr>
              <a:t> Angariar fundos para apoiar projectos com grande impacto na luta contra o cancro da mama em Portugal</a:t>
            </a:r>
          </a:p>
          <a:p>
            <a:pPr algn="just">
              <a:lnSpc>
                <a:spcPct val="150000"/>
              </a:lnSpc>
              <a:buBlip>
                <a:blip r:embed="rId3"/>
              </a:buBlip>
            </a:pPr>
            <a:r>
              <a:rPr lang="pt-PT" sz="2800" dirty="0" smtClean="0">
                <a:solidFill>
                  <a:schemeClr val="tx1">
                    <a:lumMod val="75000"/>
                    <a:lumOff val="25000"/>
                  </a:schemeClr>
                </a:solidFill>
                <a:latin typeface="Agency FB" pitchFamily="34" charset="0"/>
              </a:rPr>
              <a:t> Acompanhar de perto os projectos apoiados de forma a poder avaliar os resultados.</a:t>
            </a:r>
            <a:endParaRPr lang="pt-PT" sz="2800" dirty="0">
              <a:solidFill>
                <a:schemeClr val="tx1">
                  <a:lumMod val="75000"/>
                  <a:lumOff val="25000"/>
                </a:schemeClr>
              </a:solidFill>
              <a:latin typeface="Agency FB" pitchFamily="34" charset="0"/>
            </a:endParaRPr>
          </a:p>
        </p:txBody>
      </p:sp>
      <p:sp>
        <p:nvSpPr>
          <p:cNvPr id="5" name="Chamada com Linha 2 (Limite e Barra de Destaque) 4"/>
          <p:cNvSpPr/>
          <p:nvPr/>
        </p:nvSpPr>
        <p:spPr>
          <a:xfrm>
            <a:off x="142876" y="6500858"/>
            <a:ext cx="334128" cy="285728"/>
          </a:xfrm>
          <a:prstGeom prst="accentBorderCallout2">
            <a:avLst>
              <a:gd name="adj1" fmla="val 23527"/>
              <a:gd name="adj2" fmla="val -41010"/>
              <a:gd name="adj3" fmla="val 18750"/>
              <a:gd name="adj4" fmla="val -73851"/>
              <a:gd name="adj5" fmla="val 112500"/>
              <a:gd name="adj6" fmla="val -46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effectLst>
                  <a:outerShdw blurRad="38100" dist="38100" dir="2700000" algn="tl">
                    <a:srgbClr val="000000">
                      <a:alpha val="43137"/>
                    </a:srgbClr>
                  </a:outerShdw>
                </a:effectLst>
                <a:latin typeface="Agency FB" pitchFamily="34" charset="0"/>
              </a:rPr>
              <a:t>5</a:t>
            </a:r>
            <a:endParaRPr lang="pt-PT" sz="1400" dirty="0">
              <a:effectLst>
                <a:outerShdw blurRad="38100" dist="38100" dir="2700000" algn="tl">
                  <a:srgbClr val="000000">
                    <a:alpha val="43137"/>
                  </a:srgbClr>
                </a:outerShdw>
              </a:effectLst>
              <a:latin typeface="Agency FB" pitchFamily="34" charset="0"/>
            </a:endParaRPr>
          </a:p>
        </p:txBody>
      </p:sp>
      <p:pic>
        <p:nvPicPr>
          <p:cNvPr id="7" name="Picture 6" descr="c1.jpg"/>
          <p:cNvPicPr>
            <a:picLocks noChangeAspect="1"/>
          </p:cNvPicPr>
          <p:nvPr/>
        </p:nvPicPr>
        <p:blipFill>
          <a:blip r:embed="rId4" cstate="print"/>
          <a:stretch>
            <a:fillRect/>
          </a:stretch>
        </p:blipFill>
        <p:spPr>
          <a:xfrm>
            <a:off x="0" y="0"/>
            <a:ext cx="12241213" cy="6858000"/>
          </a:xfrm>
          <a:prstGeom prst="rect">
            <a:avLst/>
          </a:prstGeom>
        </p:spPr>
      </p:pic>
      <p:sp>
        <p:nvSpPr>
          <p:cNvPr id="9" name="Rectângulo 8"/>
          <p:cNvSpPr/>
          <p:nvPr/>
        </p:nvSpPr>
        <p:spPr>
          <a:xfrm>
            <a:off x="360040" y="1340768"/>
            <a:ext cx="11593214" cy="4536504"/>
          </a:xfrm>
          <a:prstGeom prst="rect">
            <a:avLst/>
          </a:prstGeom>
          <a:solidFill>
            <a:srgbClr val="F4789E"/>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gency FB" pitchFamily="34" charset="0"/>
              </a:rPr>
              <a:t>QUESTION 8</a:t>
            </a:r>
          </a:p>
          <a:p>
            <a:pPr lvl="0" algn="ctr"/>
            <a:r>
              <a:rPr lang="en-US" sz="3600" dirty="0" smtClean="0">
                <a:latin typeface="Agency FB" pitchFamily="34" charset="0"/>
              </a:rPr>
              <a:t>As is stated in the case, cupcakes emerged in America as a way to meet the needs of its inhabitants. Knowing that American culture is different of European culture in terms of consumption and eating habits, did </a:t>
            </a:r>
            <a:r>
              <a:rPr lang="en-US" sz="3600" i="1" dirty="0" smtClean="0">
                <a:latin typeface="Agency FB" pitchFamily="34" charset="0"/>
              </a:rPr>
              <a:t>Merry Cupcakes</a:t>
            </a:r>
            <a:r>
              <a:rPr lang="en-US" sz="3600" dirty="0" smtClean="0">
                <a:latin typeface="Agency FB" pitchFamily="34" charset="0"/>
              </a:rPr>
              <a:t> come with the right concept and the right product to the Portuguese market? What should have been done from the beginning to improve its market perception and position? And what can be done now for the </a:t>
            </a:r>
            <a:r>
              <a:rPr lang="en-US" sz="3600" i="1" dirty="0" smtClean="0">
                <a:latin typeface="Agency FB" pitchFamily="34" charset="0"/>
              </a:rPr>
              <a:t>Merry Cupcakes</a:t>
            </a:r>
            <a:r>
              <a:rPr lang="en-US" sz="3600" dirty="0" smtClean="0">
                <a:latin typeface="Agency FB" pitchFamily="34" charset="0"/>
              </a:rPr>
              <a:t>’ triumph in this market in the next years?  (2,5 Values)</a:t>
            </a:r>
            <a:endParaRPr lang="pt-PT" sz="3600" dirty="0">
              <a:latin typeface="Agency FB" pitchFamily="34" charset="0"/>
            </a:endParaRPr>
          </a:p>
        </p:txBody>
      </p:sp>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2" cstate="print"/>
          <a:stretch>
            <a:fillRect/>
          </a:stretch>
        </p:blipFill>
        <p:spPr>
          <a:xfrm>
            <a:off x="-1" y="0"/>
            <a:ext cx="12241213" cy="6858000"/>
          </a:xfrm>
          <a:prstGeom prst="rect">
            <a:avLst/>
          </a:prstGeom>
        </p:spPr>
      </p:pic>
      <p:pic>
        <p:nvPicPr>
          <p:cNvPr id="8194" name="Picture 2" descr="http://www.smh.com.au/ffximage/2008/03/10/kids_cakes_narrowweb__300x451,0.jpg"/>
          <p:cNvPicPr>
            <a:picLocks noChangeAspect="1" noChangeArrowheads="1"/>
          </p:cNvPicPr>
          <p:nvPr/>
        </p:nvPicPr>
        <p:blipFill>
          <a:blip r:embed="rId3" cstate="print"/>
          <a:srcRect/>
          <a:stretch>
            <a:fillRect/>
          </a:stretch>
        </p:blipFill>
        <p:spPr bwMode="auto">
          <a:xfrm>
            <a:off x="215950" y="332656"/>
            <a:ext cx="3456384" cy="58326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4" name="Group 12"/>
          <p:cNvGrpSpPr/>
          <p:nvPr/>
        </p:nvGrpSpPr>
        <p:grpSpPr>
          <a:xfrm>
            <a:off x="3506152" y="260648"/>
            <a:ext cx="8735061" cy="6071543"/>
            <a:chOff x="3418602" y="510088"/>
            <a:chExt cx="8534652" cy="5367184"/>
          </a:xfrm>
        </p:grpSpPr>
        <p:grpSp>
          <p:nvGrpSpPr>
            <p:cNvPr id="5" name="Group 9"/>
            <p:cNvGrpSpPr/>
            <p:nvPr/>
          </p:nvGrpSpPr>
          <p:grpSpPr>
            <a:xfrm>
              <a:off x="3888358" y="548680"/>
              <a:ext cx="8064896" cy="5328592"/>
              <a:chOff x="3816350" y="908720"/>
              <a:chExt cx="8064896" cy="4968552"/>
            </a:xfrm>
          </p:grpSpPr>
          <p:sp>
            <p:nvSpPr>
              <p:cNvPr id="15" name="Rectangle 14"/>
              <p:cNvSpPr/>
              <p:nvPr/>
            </p:nvSpPr>
            <p:spPr>
              <a:xfrm>
                <a:off x="3816350" y="908720"/>
                <a:ext cx="8064896" cy="4968552"/>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3816350" y="908720"/>
                <a:ext cx="8064896" cy="42061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14" name="Picture 13" descr="c.png"/>
            <p:cNvPicPr>
              <a:picLocks noChangeAspect="1"/>
            </p:cNvPicPr>
            <p:nvPr/>
          </p:nvPicPr>
          <p:blipFill>
            <a:blip r:embed="rId4" cstate="print"/>
            <a:stretch>
              <a:fillRect/>
            </a:stretch>
          </p:blipFill>
          <p:spPr>
            <a:xfrm rot="18653643">
              <a:off x="3490427" y="438263"/>
              <a:ext cx="605826" cy="749476"/>
            </a:xfrm>
            <a:prstGeom prst="rect">
              <a:avLst/>
            </a:prstGeom>
          </p:spPr>
        </p:pic>
      </p:grpSp>
      <p:sp>
        <p:nvSpPr>
          <p:cNvPr id="17" name="CaixaDeTexto 11"/>
          <p:cNvSpPr txBox="1"/>
          <p:nvPr/>
        </p:nvSpPr>
        <p:spPr>
          <a:xfrm>
            <a:off x="4248398" y="303039"/>
            <a:ext cx="7776864"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8 – </a:t>
            </a:r>
            <a:r>
              <a:rPr lang="en-US" sz="2400" b="1" dirty="0" smtClean="0">
                <a:solidFill>
                  <a:schemeClr val="bg1"/>
                </a:solidFill>
                <a:effectLst>
                  <a:outerShdw blurRad="38100" dist="38100" dir="2700000" algn="tl">
                    <a:srgbClr val="000000">
                      <a:alpha val="43137"/>
                    </a:srgbClr>
                  </a:outerShdw>
                </a:effectLst>
                <a:latin typeface="Agency FB" pitchFamily="34" charset="0"/>
              </a:rPr>
              <a:t>CONSUMER BEHAVIOR</a:t>
            </a:r>
            <a:r>
              <a:rPr lang="pt-PT" sz="2400" b="1" dirty="0" smtClean="0">
                <a:solidFill>
                  <a:schemeClr val="bg1"/>
                </a:solidFill>
                <a:effectLst>
                  <a:outerShdw blurRad="38100" dist="38100" dir="2700000" algn="tl">
                    <a:srgbClr val="000000">
                      <a:alpha val="43137"/>
                    </a:srgbClr>
                  </a:outerShdw>
                </a:effectLst>
                <a:latin typeface="Agency FB" pitchFamily="34" charset="0"/>
              </a:rPr>
              <a:t> </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12" name="CaixaDeTexto 18"/>
          <p:cNvSpPr txBox="1"/>
          <p:nvPr/>
        </p:nvSpPr>
        <p:spPr>
          <a:xfrm>
            <a:off x="8208838" y="980728"/>
            <a:ext cx="3672408"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pt-PT" sz="2800" dirty="0" smtClean="0">
                <a:latin typeface="Agency FB" pitchFamily="34" charset="0"/>
              </a:rPr>
              <a:t>Portugal:</a:t>
            </a:r>
            <a:endParaRPr lang="pt-PT" sz="2800" dirty="0">
              <a:latin typeface="Agency FB" pitchFamily="34" charset="0"/>
            </a:endParaRPr>
          </a:p>
        </p:txBody>
      </p:sp>
      <p:sp>
        <p:nvSpPr>
          <p:cNvPr id="13" name="CaixaDeTexto 14"/>
          <p:cNvSpPr txBox="1"/>
          <p:nvPr/>
        </p:nvSpPr>
        <p:spPr>
          <a:xfrm>
            <a:off x="4032374" y="980728"/>
            <a:ext cx="3672408"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dirty="0" smtClean="0">
                <a:latin typeface="Agency FB" pitchFamily="34" charset="0"/>
              </a:rPr>
              <a:t>America</a:t>
            </a:r>
            <a:r>
              <a:rPr lang="pt-PT" sz="2800" dirty="0" smtClean="0">
                <a:latin typeface="Agency FB" pitchFamily="34" charset="0"/>
              </a:rPr>
              <a:t>:</a:t>
            </a:r>
            <a:endParaRPr lang="pt-PT" sz="2800" dirty="0">
              <a:latin typeface="Agency FB" pitchFamily="34" charset="0"/>
            </a:endParaRPr>
          </a:p>
        </p:txBody>
      </p:sp>
      <p:pic>
        <p:nvPicPr>
          <p:cNvPr id="18" name="Picture 2" descr="http://asktherd.files.wordpress.com/2010/10/sugar.jpg"/>
          <p:cNvPicPr>
            <a:picLocks noChangeAspect="1" noChangeArrowheads="1"/>
          </p:cNvPicPr>
          <p:nvPr/>
        </p:nvPicPr>
        <p:blipFill>
          <a:blip r:embed="rId5" cstate="print"/>
          <a:srcRect l="2491" t="2994" b="8682"/>
          <a:stretch>
            <a:fillRect/>
          </a:stretch>
        </p:blipFill>
        <p:spPr bwMode="auto">
          <a:xfrm rot="16200000">
            <a:off x="3819040" y="3138278"/>
            <a:ext cx="2900426" cy="2185726"/>
          </a:xfrm>
          <a:prstGeom prst="rect">
            <a:avLst/>
          </a:prstGeom>
          <a:noFill/>
        </p:spPr>
      </p:pic>
      <p:pic>
        <p:nvPicPr>
          <p:cNvPr id="19" name="Picture 4" descr="http://www.istockphoto.com/file_thumbview_approve/406369/2/istockphoto_406369-pink-candy-heart.jpg"/>
          <p:cNvPicPr>
            <a:picLocks noChangeAspect="1" noChangeArrowheads="1"/>
          </p:cNvPicPr>
          <p:nvPr/>
        </p:nvPicPr>
        <p:blipFill>
          <a:blip r:embed="rId6" cstate="print"/>
          <a:srcRect l="27852" t="14940" r="34348" b="19321"/>
          <a:stretch>
            <a:fillRect/>
          </a:stretch>
        </p:blipFill>
        <p:spPr bwMode="auto">
          <a:xfrm>
            <a:off x="5760566" y="2394359"/>
            <a:ext cx="1080120" cy="1250665"/>
          </a:xfrm>
          <a:prstGeom prst="rect">
            <a:avLst/>
          </a:prstGeom>
          <a:noFill/>
        </p:spPr>
      </p:pic>
      <p:sp>
        <p:nvSpPr>
          <p:cNvPr id="20" name="Seta para a direita 16"/>
          <p:cNvSpPr/>
          <p:nvPr/>
        </p:nvSpPr>
        <p:spPr>
          <a:xfrm>
            <a:off x="7192176" y="3068960"/>
            <a:ext cx="648072" cy="1440160"/>
          </a:xfrm>
          <a:prstGeom prst="rightArrow">
            <a:avLst/>
          </a:prstGeom>
          <a:solidFill>
            <a:srgbClr val="F4789E"/>
          </a:solidFill>
          <a:ln>
            <a:solidFill>
              <a:srgbClr val="ED3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Agency FB" pitchFamily="34" charset="0"/>
            </a:endParaRPr>
          </a:p>
        </p:txBody>
      </p:sp>
      <p:sp>
        <p:nvSpPr>
          <p:cNvPr id="21" name="Rectângulo 17"/>
          <p:cNvSpPr/>
          <p:nvPr/>
        </p:nvSpPr>
        <p:spPr>
          <a:xfrm>
            <a:off x="7977994" y="1956896"/>
            <a:ext cx="4406094" cy="3416320"/>
          </a:xfrm>
          <a:prstGeom prst="rect">
            <a:avLst/>
          </a:prstGeom>
        </p:spPr>
        <p:txBody>
          <a:bodyPr wrap="square">
            <a:spAutoFit/>
          </a:bodyPr>
          <a:lstStyle/>
          <a:p>
            <a:pPr>
              <a:lnSpc>
                <a:spcPct val="150000"/>
              </a:lnSpc>
              <a:buFont typeface="Arial" pitchFamily="34" charset="0"/>
              <a:buChar char="•"/>
            </a:pPr>
            <a:r>
              <a:rPr lang="en-US" sz="2400" dirty="0" smtClean="0">
                <a:latin typeface="Agency FB" pitchFamily="34" charset="0"/>
              </a:rPr>
              <a:t> The recipe of cupcakes that they use is too sweet and caloric to our regular diet</a:t>
            </a:r>
          </a:p>
          <a:p>
            <a:pPr>
              <a:lnSpc>
                <a:spcPct val="150000"/>
              </a:lnSpc>
              <a:buFont typeface="Arial" pitchFamily="34" charset="0"/>
              <a:buChar char="•"/>
            </a:pPr>
            <a:r>
              <a:rPr lang="en-US" sz="2400" dirty="0" smtClean="0">
                <a:latin typeface="Agency FB" pitchFamily="34" charset="0"/>
              </a:rPr>
              <a:t> The recipe is based in the American and English cupcake without any adaptation</a:t>
            </a:r>
          </a:p>
          <a:p>
            <a:pPr>
              <a:lnSpc>
                <a:spcPct val="150000"/>
              </a:lnSpc>
              <a:buFont typeface="Arial" pitchFamily="34" charset="0"/>
              <a:buChar char="•"/>
            </a:pPr>
            <a:r>
              <a:rPr lang="en-US" sz="2400" dirty="0" smtClean="0">
                <a:latin typeface="Agency FB" pitchFamily="34" charset="0"/>
              </a:rPr>
              <a:t> Flavors that they choose are inconsistent with the Portuguese favorite ones</a:t>
            </a:r>
            <a:endParaRPr lang="en-US" sz="2400" dirty="0">
              <a:latin typeface="Agency FB" pitchFamily="34" charset="0"/>
            </a:endParaRPr>
          </a:p>
        </p:txBody>
      </p:sp>
      <p:sp>
        <p:nvSpPr>
          <p:cNvPr id="22" name="Rectângulo 19"/>
          <p:cNvSpPr/>
          <p:nvPr/>
        </p:nvSpPr>
        <p:spPr>
          <a:xfrm>
            <a:off x="4032374" y="2492896"/>
            <a:ext cx="3312368" cy="2590068"/>
          </a:xfrm>
          <a:prstGeom prst="rect">
            <a:avLst/>
          </a:prstGeom>
        </p:spPr>
        <p:txBody>
          <a:bodyPr wrap="square">
            <a:spAutoFit/>
          </a:bodyPr>
          <a:lstStyle/>
          <a:p>
            <a:pPr algn="ctr">
              <a:lnSpc>
                <a:spcPct val="150000"/>
              </a:lnSpc>
            </a:pPr>
            <a:r>
              <a:rPr lang="en-US" sz="2800" b="1" dirty="0" smtClean="0">
                <a:latin typeface="Agency FB" pitchFamily="34" charset="0"/>
              </a:rPr>
              <a:t>American people love sugar and consume the double in comparison with Portugal</a:t>
            </a:r>
            <a:endParaRPr lang="en-US" sz="2800" b="1" dirty="0">
              <a:latin typeface="Agency FB" pitchFamily="34" charset="0"/>
            </a:endParaRPr>
          </a:p>
        </p:txBody>
      </p:sp>
      <p:sp>
        <p:nvSpPr>
          <p:cNvPr id="23" name="Rectangle 22"/>
          <p:cNvSpPr/>
          <p:nvPr/>
        </p:nvSpPr>
        <p:spPr>
          <a:xfrm>
            <a:off x="312116" y="6309320"/>
            <a:ext cx="3144194" cy="338554"/>
          </a:xfrm>
          <a:prstGeom prst="rect">
            <a:avLst/>
          </a:prstGeom>
        </p:spPr>
        <p:txBody>
          <a:bodyPr wrap="none">
            <a:spAutoFit/>
          </a:bodyPr>
          <a:lstStyle/>
          <a:p>
            <a:r>
              <a:rPr lang="en-US" sz="1600" smtClean="0">
                <a:solidFill>
                  <a:srgbClr val="ED376F"/>
                </a:solidFill>
                <a:latin typeface="Forte" pitchFamily="66" charset="0"/>
              </a:rPr>
              <a:t>“Life is uncertain. Eet dessert first.”</a:t>
            </a:r>
            <a:endParaRPr lang="en-US" sz="1600">
              <a:solidFill>
                <a:srgbClr val="ED376F"/>
              </a:solidFill>
              <a:latin typeface="Forte" pitchFamily="66" charset="0"/>
            </a:endParaRPr>
          </a:p>
        </p:txBody>
      </p:sp>
      <p:sp>
        <p:nvSpPr>
          <p:cNvPr id="24" name="Marcador de Posição do Número do Diapositivo 23"/>
          <p:cNvSpPr>
            <a:spLocks noGrp="1"/>
          </p:cNvSpPr>
          <p:nvPr>
            <p:ph type="sldNum" sz="quarter" idx="12"/>
          </p:nvPr>
        </p:nvSpPr>
        <p:spPr/>
        <p:txBody>
          <a:bodyPr/>
          <a:lstStyle/>
          <a:p>
            <a:fld id="{16315B5E-456F-45DF-A5AE-7FBAF663C37F}" type="slidenum">
              <a:rPr lang="pt-PT" b="1" smtClean="0">
                <a:solidFill>
                  <a:srgbClr val="ED376F"/>
                </a:solidFill>
              </a:rPr>
              <a:pPr/>
              <a:t>31</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2" cstate="print"/>
          <a:stretch>
            <a:fillRect/>
          </a:stretch>
        </p:blipFill>
        <p:spPr>
          <a:xfrm>
            <a:off x="-1" y="0"/>
            <a:ext cx="12241213" cy="6858000"/>
          </a:xfrm>
          <a:prstGeom prst="rect">
            <a:avLst/>
          </a:prstGeom>
        </p:spPr>
      </p:pic>
      <p:pic>
        <p:nvPicPr>
          <p:cNvPr id="8194" name="Picture 2" descr="http://www.smh.com.au/ffximage/2008/03/10/kids_cakes_narrowweb__300x451,0.jpg"/>
          <p:cNvPicPr>
            <a:picLocks noChangeAspect="1" noChangeArrowheads="1"/>
          </p:cNvPicPr>
          <p:nvPr/>
        </p:nvPicPr>
        <p:blipFill>
          <a:blip r:embed="rId3" cstate="print"/>
          <a:srcRect/>
          <a:stretch>
            <a:fillRect/>
          </a:stretch>
        </p:blipFill>
        <p:spPr bwMode="auto">
          <a:xfrm>
            <a:off x="215950" y="332656"/>
            <a:ext cx="3456384" cy="58326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4" name="Group 12"/>
          <p:cNvGrpSpPr/>
          <p:nvPr/>
        </p:nvGrpSpPr>
        <p:grpSpPr>
          <a:xfrm>
            <a:off x="3384302" y="188640"/>
            <a:ext cx="8735061" cy="6071543"/>
            <a:chOff x="3418602" y="510088"/>
            <a:chExt cx="8534652" cy="5367184"/>
          </a:xfrm>
        </p:grpSpPr>
        <p:grpSp>
          <p:nvGrpSpPr>
            <p:cNvPr id="5" name="Group 9"/>
            <p:cNvGrpSpPr/>
            <p:nvPr/>
          </p:nvGrpSpPr>
          <p:grpSpPr>
            <a:xfrm>
              <a:off x="3888358" y="548680"/>
              <a:ext cx="8064896" cy="5328592"/>
              <a:chOff x="3816350" y="908720"/>
              <a:chExt cx="8064896" cy="4968552"/>
            </a:xfrm>
          </p:grpSpPr>
          <p:sp>
            <p:nvSpPr>
              <p:cNvPr id="15" name="Rectangle 14"/>
              <p:cNvSpPr/>
              <p:nvPr/>
            </p:nvSpPr>
            <p:spPr>
              <a:xfrm>
                <a:off x="3816350" y="908720"/>
                <a:ext cx="8064896" cy="4968552"/>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3816350" y="908720"/>
                <a:ext cx="8064896" cy="42061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14" name="Picture 13" descr="c.png"/>
            <p:cNvPicPr>
              <a:picLocks noChangeAspect="1"/>
            </p:cNvPicPr>
            <p:nvPr/>
          </p:nvPicPr>
          <p:blipFill>
            <a:blip r:embed="rId4" cstate="print"/>
            <a:stretch>
              <a:fillRect/>
            </a:stretch>
          </p:blipFill>
          <p:spPr>
            <a:xfrm rot="18653643">
              <a:off x="3490427" y="438263"/>
              <a:ext cx="605826" cy="749476"/>
            </a:xfrm>
            <a:prstGeom prst="rect">
              <a:avLst/>
            </a:prstGeom>
          </p:spPr>
        </p:pic>
      </p:grpSp>
      <p:sp>
        <p:nvSpPr>
          <p:cNvPr id="17" name="CaixaDeTexto 11"/>
          <p:cNvSpPr txBox="1"/>
          <p:nvPr/>
        </p:nvSpPr>
        <p:spPr>
          <a:xfrm>
            <a:off x="4248398" y="231031"/>
            <a:ext cx="7776864"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8 – </a:t>
            </a:r>
            <a:r>
              <a:rPr lang="en-US" sz="2400" b="1" dirty="0" smtClean="0">
                <a:solidFill>
                  <a:schemeClr val="bg1"/>
                </a:solidFill>
                <a:effectLst>
                  <a:outerShdw blurRad="38100" dist="38100" dir="2700000" algn="tl">
                    <a:srgbClr val="000000">
                      <a:alpha val="43137"/>
                    </a:srgbClr>
                  </a:outerShdw>
                </a:effectLst>
                <a:latin typeface="Agency FB" pitchFamily="34" charset="0"/>
              </a:rPr>
              <a:t>CONSUMER BEHAVIOR</a:t>
            </a:r>
            <a:r>
              <a:rPr lang="pt-PT" sz="2400" b="1" dirty="0" smtClean="0">
                <a:solidFill>
                  <a:schemeClr val="bg1"/>
                </a:solidFill>
                <a:effectLst>
                  <a:outerShdw blurRad="38100" dist="38100" dir="2700000" algn="tl">
                    <a:srgbClr val="000000">
                      <a:alpha val="43137"/>
                    </a:srgbClr>
                  </a:outerShdw>
                </a:effectLst>
                <a:latin typeface="Agency FB" pitchFamily="34" charset="0"/>
              </a:rPr>
              <a:t> </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23" name="Rectangle 1"/>
          <p:cNvSpPr>
            <a:spLocks noChangeArrowheads="1"/>
          </p:cNvSpPr>
          <p:nvPr/>
        </p:nvSpPr>
        <p:spPr bwMode="auto">
          <a:xfrm>
            <a:off x="4032374" y="944404"/>
            <a:ext cx="784887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altLang="zh-CN" sz="2400" b="0" i="0" u="none" strike="noStrike" cap="none" normalizeH="0" baseline="0" dirty="0" smtClean="0">
                <a:ln>
                  <a:noFill/>
                </a:ln>
                <a:solidFill>
                  <a:schemeClr val="tx1"/>
                </a:solidFill>
                <a:effectLst/>
                <a:latin typeface="Agency FB" pitchFamily="34" charset="0"/>
                <a:ea typeface="Calibri" pitchFamily="34" charset="0"/>
                <a:cs typeface="Times New Roman" pitchFamily="18" charset="0"/>
              </a:rPr>
              <a:t> Keep the concept behind the cupcake equal to either light or normal products. </a:t>
            </a: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altLang="zh-CN" sz="2400" b="0" i="0" u="none" strike="noStrike" cap="none" normalizeH="0" baseline="0" dirty="0" smtClean="0">
                <a:ln>
                  <a:noFill/>
                </a:ln>
                <a:solidFill>
                  <a:schemeClr val="tx1"/>
                </a:solidFill>
                <a:effectLst/>
                <a:latin typeface="Agency FB" pitchFamily="34" charset="0"/>
                <a:ea typeface="Calibri" pitchFamily="34" charset="0"/>
                <a:cs typeface="Times New Roman" pitchFamily="18" charset="0"/>
              </a:rPr>
              <a:t> Maintain the feeling of a special moment, of a dream and also of a delicious singular cupcake.</a:t>
            </a:r>
            <a:endParaRPr kumimoji="0" lang="pt-PT" altLang="zh-CN" sz="2400" b="0" i="0" u="none" strike="noStrike" cap="none" normalizeH="0" baseline="0" dirty="0" smtClean="0">
              <a:ln>
                <a:noFill/>
              </a:ln>
              <a:solidFill>
                <a:schemeClr val="tx1"/>
              </a:solidFill>
              <a:effectLst/>
              <a:latin typeface="Agency FB" pitchFamily="34" charset="0"/>
              <a:cs typeface="Arial" pitchFamily="34" charset="0"/>
            </a:endParaRPr>
          </a:p>
          <a:p>
            <a:pPr lvl="0" algn="just" eaLnBrk="0" fontAlgn="base" hangingPunct="0">
              <a:lnSpc>
                <a:spcPct val="150000"/>
              </a:lnSpc>
              <a:spcBef>
                <a:spcPct val="0"/>
              </a:spcBef>
              <a:spcAft>
                <a:spcPct val="0"/>
              </a:spcAft>
              <a:buFont typeface="Arial" pitchFamily="34" charset="0"/>
              <a:buChar char="•"/>
            </a:pPr>
            <a:r>
              <a:rPr kumimoji="0" lang="en-US" altLang="zh-CN" sz="2400" b="0" i="0" u="none" strike="noStrike" cap="none" normalizeH="0" baseline="0" dirty="0" smtClean="0">
                <a:ln>
                  <a:noFill/>
                </a:ln>
                <a:solidFill>
                  <a:schemeClr val="tx1"/>
                </a:solidFill>
                <a:effectLst/>
                <a:latin typeface="Agency FB" pitchFamily="34" charset="0"/>
                <a:ea typeface="Calibri" pitchFamily="34" charset="0"/>
                <a:cs typeface="Times New Roman" pitchFamily="18" charset="0"/>
              </a:rPr>
              <a:t> Maintain the original recipe and continue to innovate in flavors, such</a:t>
            </a:r>
            <a:r>
              <a:rPr kumimoji="0" lang="en-US" altLang="zh-CN" sz="2400" b="0" i="0" u="none" strike="noStrike" cap="none" normalizeH="0" dirty="0" smtClean="0">
                <a:ln>
                  <a:noFill/>
                </a:ln>
                <a:solidFill>
                  <a:schemeClr val="tx1"/>
                </a:solidFill>
                <a:effectLst/>
                <a:latin typeface="Agency FB" pitchFamily="34" charset="0"/>
                <a:ea typeface="Calibri" pitchFamily="34" charset="0"/>
                <a:cs typeface="Times New Roman" pitchFamily="18" charset="0"/>
              </a:rPr>
              <a:t> as,</a:t>
            </a:r>
            <a:r>
              <a:rPr kumimoji="0" lang="en-US" altLang="zh-CN" sz="2400" b="0" i="0" u="none" strike="noStrike" cap="none" normalizeH="0" dirty="0" smtClean="0">
                <a:ln>
                  <a:noFill/>
                </a:ln>
                <a:solidFill>
                  <a:srgbClr val="FF0000"/>
                </a:solidFill>
                <a:effectLst/>
                <a:latin typeface="Agency FB" pitchFamily="34" charset="0"/>
                <a:ea typeface="Calibri" pitchFamily="34" charset="0"/>
                <a:cs typeface="Times New Roman" pitchFamily="18" charset="0"/>
              </a:rPr>
              <a:t> </a:t>
            </a:r>
            <a:r>
              <a:rPr kumimoji="0" lang="en-US" altLang="zh-CN" sz="2400" b="0" i="0" u="none" strike="noStrike" cap="none" normalizeH="0" dirty="0" smtClean="0">
                <a:ln>
                  <a:noFill/>
                </a:ln>
                <a:effectLst/>
                <a:latin typeface="Agency FB" pitchFamily="34" charset="0"/>
                <a:ea typeface="Calibri" pitchFamily="34" charset="0"/>
                <a:cs typeface="Times New Roman" pitchFamily="18" charset="0"/>
              </a:rPr>
              <a:t>fruit with a less sugar, for Portuguese flavors</a:t>
            </a:r>
            <a:r>
              <a:rPr kumimoji="0" lang="en-US" altLang="zh-CN" sz="2400" b="0" i="0" u="none" strike="noStrike" cap="none" normalizeH="0" dirty="0" smtClean="0">
                <a:ln>
                  <a:noFill/>
                </a:ln>
                <a:solidFill>
                  <a:srgbClr val="FF0000"/>
                </a:solidFill>
                <a:effectLst/>
                <a:latin typeface="Agency FB" pitchFamily="34" charset="0"/>
                <a:ea typeface="Calibri" pitchFamily="34" charset="0"/>
                <a:cs typeface="Times New Roman" pitchFamily="18" charset="0"/>
              </a:rPr>
              <a:t> </a:t>
            </a:r>
            <a:r>
              <a:rPr kumimoji="0" lang="en-US" altLang="zh-CN" sz="2400" b="0" i="0" u="none" strike="noStrike" cap="none" normalizeH="0" dirty="0" smtClean="0">
                <a:ln>
                  <a:noFill/>
                </a:ln>
                <a:solidFill>
                  <a:schemeClr val="tx1"/>
                </a:solidFill>
                <a:effectLst/>
                <a:latin typeface="Agency FB" pitchFamily="34" charset="0"/>
                <a:ea typeface="Calibri" pitchFamily="34" charset="0"/>
                <a:cs typeface="Times New Roman" pitchFamily="18" charset="0"/>
              </a:rPr>
              <a:t>(</a:t>
            </a:r>
            <a:r>
              <a:rPr lang="en-US" altLang="zh-CN" sz="2400" dirty="0" smtClean="0">
                <a:latin typeface="Agency FB" pitchFamily="34" charset="0"/>
                <a:ea typeface="Calibri" pitchFamily="34" charset="0"/>
                <a:cs typeface="Times New Roman" pitchFamily="18" charset="0"/>
              </a:rPr>
              <a:t>not all consumers are concerned about the amount of sugar they ingest when enjoying a cupcake)</a:t>
            </a:r>
            <a:endParaRPr kumimoji="0" lang="en-US" altLang="zh-CN" sz="3600" b="0" i="0" u="none" strike="noStrike" cap="none" normalizeH="0" baseline="0" dirty="0" smtClean="0">
              <a:ln>
                <a:noFill/>
              </a:ln>
              <a:solidFill>
                <a:schemeClr val="tx1"/>
              </a:solidFill>
              <a:effectLst/>
              <a:latin typeface="Agency FB" pitchFamily="34" charset="0"/>
              <a:cs typeface="Arial" pitchFamily="34" charset="0"/>
            </a:endParaRPr>
          </a:p>
        </p:txBody>
      </p:sp>
      <p:sp>
        <p:nvSpPr>
          <p:cNvPr id="13" name="Rectangle 12"/>
          <p:cNvSpPr/>
          <p:nvPr/>
        </p:nvSpPr>
        <p:spPr>
          <a:xfrm>
            <a:off x="312116" y="6309320"/>
            <a:ext cx="3144194" cy="338554"/>
          </a:xfrm>
          <a:prstGeom prst="rect">
            <a:avLst/>
          </a:prstGeom>
        </p:spPr>
        <p:txBody>
          <a:bodyPr wrap="none">
            <a:spAutoFit/>
          </a:bodyPr>
          <a:lstStyle/>
          <a:p>
            <a:r>
              <a:rPr lang="en-US" sz="1600" smtClean="0">
                <a:solidFill>
                  <a:srgbClr val="ED376F"/>
                </a:solidFill>
                <a:latin typeface="Forte" pitchFamily="66" charset="0"/>
              </a:rPr>
              <a:t>“Life is uncertain. Eet dessert first.”</a:t>
            </a:r>
            <a:endParaRPr lang="en-US" sz="1600">
              <a:solidFill>
                <a:srgbClr val="ED376F"/>
              </a:solidFill>
              <a:latin typeface="Forte" pitchFamily="66" charset="0"/>
            </a:endParaRPr>
          </a:p>
        </p:txBody>
      </p:sp>
      <p:pic>
        <p:nvPicPr>
          <p:cNvPr id="5123" name="Picture 3" descr="http://t0.gstatic.com/images?q=tbn:ANd9GcSUu7uFH5IMhnbXuk_PbsobasucYk4XUhc5p8D3GND5cN9v9LBL"/>
          <p:cNvPicPr>
            <a:picLocks noChangeAspect="1" noChangeArrowheads="1"/>
          </p:cNvPicPr>
          <p:nvPr/>
        </p:nvPicPr>
        <p:blipFill>
          <a:blip r:embed="rId5" cstate="print"/>
          <a:srcRect/>
          <a:stretch>
            <a:fillRect/>
          </a:stretch>
        </p:blipFill>
        <p:spPr bwMode="auto">
          <a:xfrm rot="1255861">
            <a:off x="9954895" y="4660446"/>
            <a:ext cx="1885174" cy="1254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5" name="Picture 5" descr="http://t1.gstatic.com/images?q=tbn:ANd9GcRKcjgC_xeVmNPDwc9MTWHPkKFmVWZRnLzTo2gSMzAwZwDR84Px80o_CxKS"/>
          <p:cNvPicPr>
            <a:picLocks noChangeAspect="1" noChangeArrowheads="1"/>
          </p:cNvPicPr>
          <p:nvPr/>
        </p:nvPicPr>
        <p:blipFill>
          <a:blip r:embed="rId6" cstate="print"/>
          <a:srcRect/>
          <a:stretch>
            <a:fillRect/>
          </a:stretch>
        </p:blipFill>
        <p:spPr bwMode="auto">
          <a:xfrm rot="19807384">
            <a:off x="8404572" y="4619017"/>
            <a:ext cx="1634572" cy="1221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7" name="Picture 7" descr="http://t3.gstatic.com/images?q=tbn:ANd9GcTC8tjucbUvAhJapkIoaFcn4yaXazftVFdUm5k-jJIe3_JTTLFC8A"/>
          <p:cNvPicPr>
            <a:picLocks noChangeAspect="1" noChangeArrowheads="1"/>
          </p:cNvPicPr>
          <p:nvPr/>
        </p:nvPicPr>
        <p:blipFill>
          <a:blip r:embed="rId7" cstate="print"/>
          <a:srcRect/>
          <a:stretch>
            <a:fillRect/>
          </a:stretch>
        </p:blipFill>
        <p:spPr bwMode="auto">
          <a:xfrm>
            <a:off x="6984702" y="4437112"/>
            <a:ext cx="1423045" cy="14230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9" name="Picture 9" descr="http://t2.gstatic.com/images?q=tbn:ANd9GcRaEUHshDLITHOai0xXIi19pw6cQGxJQ-bwsl6YJtvjQb2Ddd8JfnlhEIs-gA"/>
          <p:cNvPicPr>
            <a:picLocks noChangeAspect="1" noChangeArrowheads="1"/>
          </p:cNvPicPr>
          <p:nvPr/>
        </p:nvPicPr>
        <p:blipFill>
          <a:blip r:embed="rId8" cstate="print"/>
          <a:srcRect/>
          <a:stretch>
            <a:fillRect/>
          </a:stretch>
        </p:blipFill>
        <p:spPr bwMode="auto">
          <a:xfrm rot="20524536">
            <a:off x="5330960" y="4665712"/>
            <a:ext cx="1677385" cy="121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31" name="Picture 11" descr="http://t3.gstatic.com/images?q=tbn:ANd9GcSYwdt-CFHSGNaJJlKDJ7ngKHHXg6fXZzeKmNjUhVuZ7jk2U9RfzTG6y3nX"/>
          <p:cNvPicPr>
            <a:picLocks noChangeAspect="1" noChangeArrowheads="1"/>
          </p:cNvPicPr>
          <p:nvPr/>
        </p:nvPicPr>
        <p:blipFill>
          <a:blip r:embed="rId9" cstate="print"/>
          <a:srcRect/>
          <a:stretch>
            <a:fillRect/>
          </a:stretch>
        </p:blipFill>
        <p:spPr bwMode="auto">
          <a:xfrm>
            <a:off x="4104382" y="4581128"/>
            <a:ext cx="1190625" cy="1381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Marcador de Posição do Número do Diapositivo 18"/>
          <p:cNvSpPr>
            <a:spLocks noGrp="1"/>
          </p:cNvSpPr>
          <p:nvPr>
            <p:ph type="sldNum" sz="quarter" idx="12"/>
          </p:nvPr>
        </p:nvSpPr>
        <p:spPr/>
        <p:txBody>
          <a:bodyPr/>
          <a:lstStyle/>
          <a:p>
            <a:fld id="{16315B5E-456F-45DF-A5AE-7FBAF663C37F}" type="slidenum">
              <a:rPr lang="pt-PT" b="1" smtClean="0">
                <a:solidFill>
                  <a:srgbClr val="ED376F"/>
                </a:solidFill>
              </a:rPr>
              <a:pPr/>
              <a:t>32</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06886" y="6060064"/>
            <a:ext cx="1547218" cy="369332"/>
          </a:xfrm>
          <a:prstGeom prst="rect">
            <a:avLst/>
          </a:prstGeom>
          <a:noFill/>
        </p:spPr>
        <p:txBody>
          <a:bodyPr wrap="none" rtlCol="0">
            <a:spAutoFit/>
          </a:bodyPr>
          <a:lstStyle/>
          <a:p>
            <a:r>
              <a:rPr lang="pt-PT" dirty="0" smtClean="0">
                <a:latin typeface="Agency FB" pitchFamily="34" charset="0"/>
              </a:rPr>
              <a:t>FONTE </a:t>
            </a:r>
            <a:r>
              <a:rPr lang="pt-PT" i="1" dirty="0" smtClean="0">
                <a:latin typeface="Agency FB" pitchFamily="34" charset="0"/>
              </a:rPr>
              <a:t>www.laco.pt</a:t>
            </a:r>
            <a:endParaRPr lang="pt-PT" i="1" dirty="0">
              <a:latin typeface="Agency FB" pitchFamily="34" charset="0"/>
            </a:endParaRPr>
          </a:p>
        </p:txBody>
      </p:sp>
      <p:sp>
        <p:nvSpPr>
          <p:cNvPr id="3" name="CaixaDeTexto 2"/>
          <p:cNvSpPr txBox="1"/>
          <p:nvPr/>
        </p:nvSpPr>
        <p:spPr>
          <a:xfrm>
            <a:off x="4906160" y="285728"/>
            <a:ext cx="6429420"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OBJECTIVOS ESTRATÉGICOS</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4" name="CaixaDeTexto 3"/>
          <p:cNvSpPr txBox="1"/>
          <p:nvPr/>
        </p:nvSpPr>
        <p:spPr>
          <a:xfrm>
            <a:off x="4906160" y="1214422"/>
            <a:ext cx="6786610" cy="4531882"/>
          </a:xfrm>
          <a:prstGeom prst="rect">
            <a:avLst/>
          </a:prstGeom>
          <a:noFill/>
        </p:spPr>
        <p:txBody>
          <a:bodyPr wrap="square" rtlCol="0">
            <a:spAutoFit/>
          </a:bodyPr>
          <a:lstStyle/>
          <a:p>
            <a:pPr algn="just">
              <a:lnSpc>
                <a:spcPct val="150000"/>
              </a:lnSpc>
              <a:buBlip>
                <a:blip r:embed="rId3"/>
              </a:buBlip>
            </a:pPr>
            <a:r>
              <a:rPr lang="pt-PT" sz="2800" dirty="0" smtClean="0">
                <a:solidFill>
                  <a:schemeClr val="tx1">
                    <a:lumMod val="75000"/>
                    <a:lumOff val="25000"/>
                  </a:schemeClr>
                </a:solidFill>
                <a:latin typeface="Agency FB" pitchFamily="34" charset="0"/>
              </a:rPr>
              <a:t> Informar e divulgar a doença aos diversos </a:t>
            </a:r>
            <a:r>
              <a:rPr lang="pt-PT" sz="2800" i="1" dirty="0" smtClean="0">
                <a:solidFill>
                  <a:schemeClr val="tx1">
                    <a:lumMod val="75000"/>
                    <a:lumOff val="25000"/>
                  </a:schemeClr>
                </a:solidFill>
                <a:latin typeface="Agency FB" pitchFamily="34" charset="0"/>
              </a:rPr>
              <a:t>stakeholders</a:t>
            </a:r>
            <a:r>
              <a:rPr lang="pt-PT" sz="2800" dirty="0" smtClean="0">
                <a:solidFill>
                  <a:schemeClr val="tx1">
                    <a:lumMod val="75000"/>
                    <a:lumOff val="25000"/>
                  </a:schemeClr>
                </a:solidFill>
                <a:latin typeface="Agency FB" pitchFamily="34" charset="0"/>
              </a:rPr>
              <a:t>, de forma a mudar a atitude e o comportamento perante a doença  </a:t>
            </a:r>
          </a:p>
          <a:p>
            <a:pPr algn="just">
              <a:lnSpc>
                <a:spcPct val="150000"/>
              </a:lnSpc>
              <a:buBlip>
                <a:blip r:embed="rId3"/>
              </a:buBlip>
            </a:pPr>
            <a:r>
              <a:rPr lang="pt-PT" sz="2800" dirty="0" smtClean="0">
                <a:solidFill>
                  <a:schemeClr val="tx1">
                    <a:lumMod val="75000"/>
                    <a:lumOff val="25000"/>
                  </a:schemeClr>
                </a:solidFill>
                <a:latin typeface="Agency FB" pitchFamily="34" charset="0"/>
              </a:rPr>
              <a:t> Angariar fundos para apoiar projectos com grande impacto na luta contra o cancro da mama em Portugal</a:t>
            </a:r>
          </a:p>
          <a:p>
            <a:pPr algn="just">
              <a:lnSpc>
                <a:spcPct val="150000"/>
              </a:lnSpc>
              <a:buBlip>
                <a:blip r:embed="rId3"/>
              </a:buBlip>
            </a:pPr>
            <a:r>
              <a:rPr lang="pt-PT" sz="2800" dirty="0" smtClean="0">
                <a:solidFill>
                  <a:schemeClr val="tx1">
                    <a:lumMod val="75000"/>
                    <a:lumOff val="25000"/>
                  </a:schemeClr>
                </a:solidFill>
                <a:latin typeface="Agency FB" pitchFamily="34" charset="0"/>
              </a:rPr>
              <a:t> Acompanhar de perto os projectos apoiados de forma a poder avaliar os resultados.</a:t>
            </a:r>
            <a:endParaRPr lang="pt-PT" sz="2800" dirty="0">
              <a:solidFill>
                <a:schemeClr val="tx1">
                  <a:lumMod val="75000"/>
                  <a:lumOff val="25000"/>
                </a:schemeClr>
              </a:solidFill>
              <a:latin typeface="Agency FB" pitchFamily="34" charset="0"/>
            </a:endParaRPr>
          </a:p>
        </p:txBody>
      </p:sp>
      <p:sp>
        <p:nvSpPr>
          <p:cNvPr id="5" name="Chamada com Linha 2 (Limite e Barra de Destaque) 4"/>
          <p:cNvSpPr/>
          <p:nvPr/>
        </p:nvSpPr>
        <p:spPr>
          <a:xfrm>
            <a:off x="142876" y="6500858"/>
            <a:ext cx="334128" cy="285728"/>
          </a:xfrm>
          <a:prstGeom prst="accentBorderCallout2">
            <a:avLst>
              <a:gd name="adj1" fmla="val 23527"/>
              <a:gd name="adj2" fmla="val -41010"/>
              <a:gd name="adj3" fmla="val 18750"/>
              <a:gd name="adj4" fmla="val -73851"/>
              <a:gd name="adj5" fmla="val 112500"/>
              <a:gd name="adj6" fmla="val -46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effectLst>
                  <a:outerShdw blurRad="38100" dist="38100" dir="2700000" algn="tl">
                    <a:srgbClr val="000000">
                      <a:alpha val="43137"/>
                    </a:srgbClr>
                  </a:outerShdw>
                </a:effectLst>
                <a:latin typeface="Agency FB" pitchFamily="34" charset="0"/>
              </a:rPr>
              <a:t>5</a:t>
            </a:r>
            <a:endParaRPr lang="pt-PT" sz="1400" dirty="0">
              <a:effectLst>
                <a:outerShdw blurRad="38100" dist="38100" dir="2700000" algn="tl">
                  <a:srgbClr val="000000">
                    <a:alpha val="43137"/>
                  </a:srgbClr>
                </a:outerShdw>
              </a:effectLst>
              <a:latin typeface="Agency FB" pitchFamily="34" charset="0"/>
            </a:endParaRPr>
          </a:p>
        </p:txBody>
      </p:sp>
      <p:pic>
        <p:nvPicPr>
          <p:cNvPr id="7" name="Picture 6" descr="c1.jpg"/>
          <p:cNvPicPr>
            <a:picLocks noChangeAspect="1"/>
          </p:cNvPicPr>
          <p:nvPr/>
        </p:nvPicPr>
        <p:blipFill>
          <a:blip r:embed="rId4" cstate="print"/>
          <a:stretch>
            <a:fillRect/>
          </a:stretch>
        </p:blipFill>
        <p:spPr>
          <a:xfrm>
            <a:off x="0" y="0"/>
            <a:ext cx="12241213" cy="6858000"/>
          </a:xfrm>
          <a:prstGeom prst="rect">
            <a:avLst/>
          </a:prstGeom>
        </p:spPr>
      </p:pic>
      <p:sp>
        <p:nvSpPr>
          <p:cNvPr id="9" name="Rectângulo 8"/>
          <p:cNvSpPr/>
          <p:nvPr/>
        </p:nvSpPr>
        <p:spPr>
          <a:xfrm>
            <a:off x="1080046" y="1412776"/>
            <a:ext cx="10225062" cy="3888432"/>
          </a:xfrm>
          <a:prstGeom prst="rect">
            <a:avLst/>
          </a:prstGeom>
          <a:solidFill>
            <a:srgbClr val="F4789E"/>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gency FB" pitchFamily="34" charset="0"/>
              </a:rPr>
              <a:t>QUESTION 9</a:t>
            </a:r>
          </a:p>
          <a:p>
            <a:pPr lvl="0" algn="ctr"/>
            <a:r>
              <a:rPr lang="en-US" sz="4400" dirty="0" smtClean="0">
                <a:latin typeface="Agency FB" pitchFamily="34" charset="0"/>
              </a:rPr>
              <a:t>Being </a:t>
            </a:r>
            <a:r>
              <a:rPr lang="en-US" sz="4400" i="1" dirty="0" smtClean="0">
                <a:latin typeface="Agency FB" pitchFamily="34" charset="0"/>
              </a:rPr>
              <a:t>Merry Cupcakes  </a:t>
            </a:r>
            <a:r>
              <a:rPr lang="en-US" sz="4400" dirty="0" smtClean="0">
                <a:latin typeface="Agency FB" pitchFamily="34" charset="0"/>
              </a:rPr>
              <a:t>a company with an easy </a:t>
            </a:r>
            <a:r>
              <a:rPr lang="en-US" sz="4400" dirty="0" err="1" smtClean="0">
                <a:latin typeface="Agency FB" pitchFamily="34" charset="0"/>
              </a:rPr>
              <a:t>copyable</a:t>
            </a:r>
            <a:r>
              <a:rPr lang="en-US" sz="4400" dirty="0" smtClean="0">
                <a:latin typeface="Agency FB" pitchFamily="34" charset="0"/>
              </a:rPr>
              <a:t> product, what should they do, to keep their market position in a way to defend themselves to the growing entrance of new competitors? (2,5 Values)</a:t>
            </a:r>
            <a:endParaRPr lang="en-US" sz="4400" dirty="0">
              <a:latin typeface="Agency FB" pitchFamily="34" charset="0"/>
            </a:endParaRPr>
          </a:p>
        </p:txBody>
      </p:sp>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3" cstate="print"/>
          <a:stretch>
            <a:fillRect/>
          </a:stretch>
        </p:blipFill>
        <p:spPr>
          <a:xfrm>
            <a:off x="-1" y="0"/>
            <a:ext cx="12241213" cy="6858000"/>
          </a:xfrm>
          <a:prstGeom prst="rect">
            <a:avLst/>
          </a:prstGeom>
        </p:spPr>
      </p:pic>
      <p:pic>
        <p:nvPicPr>
          <p:cNvPr id="10241" name="il_fi" descr="cupcakes_PNG"/>
          <p:cNvPicPr>
            <a:picLocks noChangeAspect="1" noChangeArrowheads="1"/>
          </p:cNvPicPr>
          <p:nvPr/>
        </p:nvPicPr>
        <p:blipFill>
          <a:blip r:embed="rId4" cstate="print"/>
          <a:srcRect/>
          <a:stretch>
            <a:fillRect/>
          </a:stretch>
        </p:blipFill>
        <p:spPr bwMode="auto">
          <a:xfrm>
            <a:off x="8784902" y="260648"/>
            <a:ext cx="3312368" cy="27363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4" name="Group 12"/>
          <p:cNvGrpSpPr/>
          <p:nvPr/>
        </p:nvGrpSpPr>
        <p:grpSpPr>
          <a:xfrm flipH="1">
            <a:off x="206316" y="44624"/>
            <a:ext cx="8866617" cy="6552728"/>
            <a:chOff x="3443075" y="149973"/>
            <a:chExt cx="8510184" cy="5860157"/>
          </a:xfrm>
        </p:grpSpPr>
        <p:grpSp>
          <p:nvGrpSpPr>
            <p:cNvPr id="5" name="Group 9"/>
            <p:cNvGrpSpPr/>
            <p:nvPr/>
          </p:nvGrpSpPr>
          <p:grpSpPr>
            <a:xfrm>
              <a:off x="3888361" y="230851"/>
              <a:ext cx="8064898" cy="5779279"/>
              <a:chOff x="3816353" y="612366"/>
              <a:chExt cx="8064898" cy="5388787"/>
            </a:xfrm>
          </p:grpSpPr>
          <p:sp>
            <p:nvSpPr>
              <p:cNvPr id="36" name="Rectangle 35"/>
              <p:cNvSpPr/>
              <p:nvPr/>
            </p:nvSpPr>
            <p:spPr>
              <a:xfrm>
                <a:off x="3816353" y="1050988"/>
                <a:ext cx="8064896" cy="4950165"/>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7" name="Rectangle 36"/>
              <p:cNvSpPr/>
              <p:nvPr/>
            </p:nvSpPr>
            <p:spPr>
              <a:xfrm>
                <a:off x="3816355" y="612366"/>
                <a:ext cx="8064896" cy="43862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5" name="Picture 34" descr="c.png"/>
            <p:cNvPicPr>
              <a:picLocks noChangeAspect="1"/>
            </p:cNvPicPr>
            <p:nvPr/>
          </p:nvPicPr>
          <p:blipFill>
            <a:blip r:embed="rId5" cstate="print"/>
            <a:stretch>
              <a:fillRect/>
            </a:stretch>
          </p:blipFill>
          <p:spPr>
            <a:xfrm rot="18791695">
              <a:off x="3513017" y="80031"/>
              <a:ext cx="589947" cy="729831"/>
            </a:xfrm>
            <a:prstGeom prst="rect">
              <a:avLst/>
            </a:prstGeom>
          </p:spPr>
        </p:pic>
      </p:grpSp>
      <p:sp>
        <p:nvSpPr>
          <p:cNvPr id="32" name="CaixaDeTexto 11"/>
          <p:cNvSpPr txBox="1"/>
          <p:nvPr/>
        </p:nvSpPr>
        <p:spPr>
          <a:xfrm>
            <a:off x="215950" y="159023"/>
            <a:ext cx="7776864"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9 – </a:t>
            </a:r>
            <a:r>
              <a:rPr lang="en-US" sz="2400" b="1" dirty="0" smtClean="0">
                <a:solidFill>
                  <a:schemeClr val="bg1"/>
                </a:solidFill>
                <a:effectLst>
                  <a:outerShdw blurRad="38100" dist="38100" dir="2700000" algn="tl">
                    <a:srgbClr val="000000">
                      <a:alpha val="43137"/>
                    </a:srgbClr>
                  </a:outerShdw>
                </a:effectLst>
                <a:latin typeface="Agency FB" pitchFamily="34" charset="0"/>
              </a:rPr>
              <a:t>MARKETING STRATEGY</a:t>
            </a:r>
            <a:r>
              <a:rPr lang="pt-PT" sz="2400" b="1" dirty="0" smtClean="0">
                <a:solidFill>
                  <a:schemeClr val="bg1"/>
                </a:solidFill>
                <a:effectLst>
                  <a:outerShdw blurRad="38100" dist="38100" dir="2700000" algn="tl">
                    <a:srgbClr val="000000">
                      <a:alpha val="43137"/>
                    </a:srgbClr>
                  </a:outerShdw>
                </a:effectLst>
                <a:latin typeface="Agency FB" pitchFamily="34" charset="0"/>
              </a:rPr>
              <a:t>_</a:t>
            </a:r>
            <a:r>
              <a:rPr lang="en-US" sz="2400" b="1" dirty="0" smtClean="0">
                <a:solidFill>
                  <a:schemeClr val="bg1"/>
                </a:solidFill>
                <a:effectLst>
                  <a:outerShdw blurRad="38100" dist="38100" dir="2700000" algn="tl">
                    <a:srgbClr val="000000">
                      <a:alpha val="43137"/>
                    </a:srgbClr>
                  </a:outerShdw>
                </a:effectLst>
                <a:latin typeface="Agency FB" pitchFamily="34" charset="0"/>
              </a:rPr>
              <a:t>COMPETITIVE ADVANTAGES</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pic>
        <p:nvPicPr>
          <p:cNvPr id="10242" name="il_fi" descr="Cupcake+Kids"/>
          <p:cNvPicPr>
            <a:picLocks noChangeAspect="1" noChangeArrowheads="1"/>
          </p:cNvPicPr>
          <p:nvPr/>
        </p:nvPicPr>
        <p:blipFill>
          <a:blip r:embed="rId6" cstate="print"/>
          <a:srcRect/>
          <a:stretch>
            <a:fillRect/>
          </a:stretch>
        </p:blipFill>
        <p:spPr bwMode="auto">
          <a:xfrm>
            <a:off x="8784902" y="3356992"/>
            <a:ext cx="3312368" cy="26642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3" name="Rectangle 22"/>
          <p:cNvSpPr/>
          <p:nvPr/>
        </p:nvSpPr>
        <p:spPr>
          <a:xfrm>
            <a:off x="359966" y="5229200"/>
            <a:ext cx="8064896" cy="1200329"/>
          </a:xfrm>
          <a:prstGeom prst="rect">
            <a:avLst/>
          </a:prstGeom>
        </p:spPr>
        <p:txBody>
          <a:bodyPr wrap="square">
            <a:spAutoFit/>
          </a:bodyPr>
          <a:lstStyle/>
          <a:p>
            <a:pPr algn="ctr"/>
            <a:r>
              <a:rPr lang="en-US" sz="2400" dirty="0" smtClean="0">
                <a:latin typeface="Agency FB" pitchFamily="34" charset="0"/>
              </a:rPr>
              <a:t>Products with colorful toppings and flavors.</a:t>
            </a:r>
          </a:p>
          <a:p>
            <a:pPr algn="ctr"/>
            <a:r>
              <a:rPr lang="en-US" sz="2400" dirty="0" smtClean="0">
                <a:latin typeface="Agency FB" pitchFamily="34" charset="0"/>
              </a:rPr>
              <a:t> It’s important that new products, </a:t>
            </a:r>
            <a:r>
              <a:rPr lang="en-US" sz="2400" b="1" dirty="0" smtClean="0">
                <a:solidFill>
                  <a:srgbClr val="ED376F"/>
                </a:solidFill>
                <a:latin typeface="Agency FB" pitchFamily="34" charset="0"/>
              </a:rPr>
              <a:t>follow the concept </a:t>
            </a:r>
            <a:r>
              <a:rPr lang="en-US" sz="2400" dirty="0" smtClean="0">
                <a:latin typeface="Agency FB" pitchFamily="34" charset="0"/>
              </a:rPr>
              <a:t>of funny, cuteness, happiness of </a:t>
            </a:r>
            <a:r>
              <a:rPr lang="en-US" sz="2400" i="1" dirty="0" smtClean="0">
                <a:latin typeface="Agency FB" pitchFamily="34" charset="0"/>
              </a:rPr>
              <a:t>Merry Cupcakes</a:t>
            </a:r>
            <a:r>
              <a:rPr lang="en-US" sz="2400" dirty="0" smtClean="0">
                <a:latin typeface="Agency FB" pitchFamily="34" charset="0"/>
              </a:rPr>
              <a:t>.</a:t>
            </a:r>
            <a:endParaRPr lang="en-US" sz="2400" dirty="0">
              <a:latin typeface="Agency FB" pitchFamily="34" charset="0"/>
            </a:endParaRPr>
          </a:p>
        </p:txBody>
      </p:sp>
      <p:sp>
        <p:nvSpPr>
          <p:cNvPr id="16" name="TextBox 15"/>
          <p:cNvSpPr txBox="1"/>
          <p:nvPr/>
        </p:nvSpPr>
        <p:spPr>
          <a:xfrm>
            <a:off x="359966" y="727536"/>
            <a:ext cx="8064896" cy="155427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1900" dirty="0" smtClean="0">
                <a:latin typeface="Agency FB" pitchFamily="34" charset="0"/>
              </a:rPr>
              <a:t>We create </a:t>
            </a:r>
            <a:r>
              <a:rPr lang="en-US" sz="1900" b="1" dirty="0" smtClean="0">
                <a:latin typeface="Agency FB" pitchFamily="34" charset="0"/>
              </a:rPr>
              <a:t>two alternatives</a:t>
            </a:r>
            <a:r>
              <a:rPr lang="en-US" sz="1900" dirty="0" smtClean="0">
                <a:latin typeface="Agency FB" pitchFamily="34" charset="0"/>
              </a:rPr>
              <a:t> to answer this question.</a:t>
            </a:r>
            <a:r>
              <a:rPr lang="en-US" sz="1900" dirty="0" smtClean="0">
                <a:solidFill>
                  <a:srgbClr val="FF0000"/>
                </a:solidFill>
                <a:latin typeface="Agency FB" pitchFamily="34" charset="0"/>
              </a:rPr>
              <a:t> </a:t>
            </a:r>
            <a:r>
              <a:rPr lang="en-US" sz="1900" dirty="0" smtClean="0">
                <a:solidFill>
                  <a:schemeClr val="bg1"/>
                </a:solidFill>
                <a:latin typeface="Agency FB" pitchFamily="34" charset="0"/>
              </a:rPr>
              <a:t>Students </a:t>
            </a:r>
            <a:r>
              <a:rPr lang="en-US" sz="1900" dirty="0" smtClean="0">
                <a:latin typeface="Agency FB" pitchFamily="34" charset="0"/>
              </a:rPr>
              <a:t>only need to </a:t>
            </a:r>
            <a:r>
              <a:rPr lang="en-US" sz="1900" b="1" dirty="0" smtClean="0">
                <a:latin typeface="Agency FB" pitchFamily="34" charset="0"/>
              </a:rPr>
              <a:t>choose one</a:t>
            </a:r>
            <a:r>
              <a:rPr lang="en-US" sz="1900" dirty="0" smtClean="0">
                <a:latin typeface="Agency FB" pitchFamily="34" charset="0"/>
              </a:rPr>
              <a:t>.</a:t>
            </a:r>
          </a:p>
          <a:p>
            <a:pPr algn="ctr"/>
            <a:r>
              <a:rPr lang="en-US" sz="1900" dirty="0" smtClean="0">
                <a:latin typeface="Agency FB" pitchFamily="34" charset="0"/>
              </a:rPr>
              <a:t>In each of these alternatives, we gave some possible examples. People can make </a:t>
            </a:r>
            <a:r>
              <a:rPr lang="en-US" sz="1900" b="1" dirty="0" smtClean="0">
                <a:latin typeface="Agency FB" pitchFamily="34" charset="0"/>
              </a:rPr>
              <a:t>other examples </a:t>
            </a:r>
            <a:r>
              <a:rPr lang="en-US" sz="1900" dirty="0" smtClean="0">
                <a:latin typeface="Agency FB" pitchFamily="34" charset="0"/>
              </a:rPr>
              <a:t>since they are creative and relevant. Examples that we gave are merely illustrative of a possible product that can be expanded. They may differ from person to person, provided that the response is well-founded.</a:t>
            </a:r>
          </a:p>
        </p:txBody>
      </p:sp>
      <p:sp>
        <p:nvSpPr>
          <p:cNvPr id="17" name="CaixaDeTexto 19"/>
          <p:cNvSpPr txBox="1"/>
          <p:nvPr/>
        </p:nvSpPr>
        <p:spPr>
          <a:xfrm>
            <a:off x="359966" y="2370048"/>
            <a:ext cx="8064896"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b="1" dirty="0" smtClean="0">
                <a:latin typeface="Agency FB" pitchFamily="34" charset="0"/>
              </a:rPr>
              <a:t>First Alternative</a:t>
            </a:r>
            <a:endParaRPr lang="en-US" sz="2000" b="1" dirty="0">
              <a:latin typeface="Agency FB" pitchFamily="34" charset="0"/>
            </a:endParaRPr>
          </a:p>
        </p:txBody>
      </p:sp>
      <p:sp>
        <p:nvSpPr>
          <p:cNvPr id="18" name="Rectangle 17"/>
          <p:cNvSpPr/>
          <p:nvPr/>
        </p:nvSpPr>
        <p:spPr>
          <a:xfrm>
            <a:off x="2448198" y="2874104"/>
            <a:ext cx="383232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b="1" smtClean="0">
                <a:latin typeface="Agency FB" pitchFamily="34" charset="0"/>
              </a:rPr>
              <a:t>Extension of the product</a:t>
            </a:r>
            <a:endParaRPr lang="en-US" b="1">
              <a:latin typeface="Agency FB" pitchFamily="34" charset="0"/>
            </a:endParaRPr>
          </a:p>
        </p:txBody>
      </p:sp>
      <p:pic>
        <p:nvPicPr>
          <p:cNvPr id="2050" name="Picture 2" descr="http://t2.gstatic.com/images?q=tbn:ANd9GcTBCk9JmMAItt2S1AW8isEh-D9Z_-NiCeee0cgHSv3sZYjolPBP_Q"/>
          <p:cNvPicPr>
            <a:picLocks noChangeAspect="1" noChangeArrowheads="1"/>
          </p:cNvPicPr>
          <p:nvPr/>
        </p:nvPicPr>
        <p:blipFill>
          <a:blip r:embed="rId7" cstate="print"/>
          <a:srcRect/>
          <a:stretch>
            <a:fillRect/>
          </a:stretch>
        </p:blipFill>
        <p:spPr bwMode="auto">
          <a:xfrm>
            <a:off x="359966" y="2915652"/>
            <a:ext cx="1440160" cy="1872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http://t1.gstatic.com/images?q=tbn:ANd9GcRQhK0DD0FBdww3vIGqjktFu_crPmhhzWu2vTH2bhqkmKvrqeGDtwpqfX9x1w"/>
          <p:cNvPicPr>
            <a:picLocks noChangeAspect="1" noChangeArrowheads="1"/>
          </p:cNvPicPr>
          <p:nvPr/>
        </p:nvPicPr>
        <p:blipFill>
          <a:blip r:embed="rId8" cstate="print"/>
          <a:srcRect/>
          <a:stretch>
            <a:fillRect/>
          </a:stretch>
        </p:blipFill>
        <p:spPr bwMode="auto">
          <a:xfrm>
            <a:off x="7017072" y="2946111"/>
            <a:ext cx="1407790" cy="18941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Rectangle 20"/>
          <p:cNvSpPr/>
          <p:nvPr/>
        </p:nvSpPr>
        <p:spPr>
          <a:xfrm>
            <a:off x="287958" y="4859868"/>
            <a:ext cx="1584176" cy="369332"/>
          </a:xfrm>
          <a:prstGeom prst="rect">
            <a:avLst/>
          </a:prstGeom>
        </p:spPr>
        <p:txBody>
          <a:bodyPr wrap="square">
            <a:spAutoFit/>
          </a:bodyPr>
          <a:lstStyle/>
          <a:p>
            <a:pPr algn="ctr"/>
            <a:r>
              <a:rPr lang="en-US" b="1" smtClean="0">
                <a:latin typeface="Agency FB" pitchFamily="34" charset="0"/>
              </a:rPr>
              <a:t>Macarons</a:t>
            </a:r>
            <a:endParaRPr lang="en-US" b="1">
              <a:latin typeface="Agency FB" pitchFamily="34" charset="0"/>
            </a:endParaRPr>
          </a:p>
        </p:txBody>
      </p:sp>
      <p:sp>
        <p:nvSpPr>
          <p:cNvPr id="22" name="Rectangle 21"/>
          <p:cNvSpPr/>
          <p:nvPr/>
        </p:nvSpPr>
        <p:spPr>
          <a:xfrm>
            <a:off x="7013898" y="4859868"/>
            <a:ext cx="1513556" cy="369332"/>
          </a:xfrm>
          <a:prstGeom prst="rect">
            <a:avLst/>
          </a:prstGeom>
        </p:spPr>
        <p:txBody>
          <a:bodyPr wrap="none">
            <a:spAutoFit/>
          </a:bodyPr>
          <a:lstStyle/>
          <a:p>
            <a:r>
              <a:rPr lang="en-US" b="1" smtClean="0">
                <a:latin typeface="Agency FB" pitchFamily="34" charset="0"/>
              </a:rPr>
              <a:t>American donuts</a:t>
            </a:r>
            <a:endParaRPr lang="en-US" b="1">
              <a:latin typeface="Agency FB" pitchFamily="34" charset="0"/>
            </a:endParaRPr>
          </a:p>
        </p:txBody>
      </p:sp>
      <p:sp>
        <p:nvSpPr>
          <p:cNvPr id="24" name="Marcador de Posição do Número do Diapositivo 23"/>
          <p:cNvSpPr>
            <a:spLocks noGrp="1"/>
          </p:cNvSpPr>
          <p:nvPr>
            <p:ph type="sldNum" sz="quarter" idx="12"/>
          </p:nvPr>
        </p:nvSpPr>
        <p:spPr/>
        <p:txBody>
          <a:bodyPr/>
          <a:lstStyle/>
          <a:p>
            <a:fld id="{16315B5E-456F-45DF-A5AE-7FBAF663C37F}" type="slidenum">
              <a:rPr lang="pt-PT" b="1" smtClean="0">
                <a:solidFill>
                  <a:srgbClr val="ED376F"/>
                </a:solidFill>
              </a:rPr>
              <a:pPr/>
              <a:t>34</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3" cstate="print"/>
          <a:stretch>
            <a:fillRect/>
          </a:stretch>
        </p:blipFill>
        <p:spPr>
          <a:xfrm>
            <a:off x="-1" y="0"/>
            <a:ext cx="12241213" cy="6858000"/>
          </a:xfrm>
          <a:prstGeom prst="rect">
            <a:avLst/>
          </a:prstGeom>
        </p:spPr>
      </p:pic>
      <p:pic>
        <p:nvPicPr>
          <p:cNvPr id="10241" name="il_fi" descr="cupcakes_PNG"/>
          <p:cNvPicPr>
            <a:picLocks noChangeAspect="1" noChangeArrowheads="1"/>
          </p:cNvPicPr>
          <p:nvPr/>
        </p:nvPicPr>
        <p:blipFill>
          <a:blip r:embed="rId4" cstate="print"/>
          <a:srcRect/>
          <a:stretch>
            <a:fillRect/>
          </a:stretch>
        </p:blipFill>
        <p:spPr bwMode="auto">
          <a:xfrm>
            <a:off x="8784902" y="260648"/>
            <a:ext cx="3312368" cy="27363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4" name="Group 12"/>
          <p:cNvGrpSpPr/>
          <p:nvPr/>
        </p:nvGrpSpPr>
        <p:grpSpPr>
          <a:xfrm flipH="1">
            <a:off x="206316" y="58272"/>
            <a:ext cx="8866617" cy="6552728"/>
            <a:chOff x="3443075" y="149973"/>
            <a:chExt cx="8510184" cy="5860157"/>
          </a:xfrm>
        </p:grpSpPr>
        <p:grpSp>
          <p:nvGrpSpPr>
            <p:cNvPr id="5" name="Group 9"/>
            <p:cNvGrpSpPr/>
            <p:nvPr/>
          </p:nvGrpSpPr>
          <p:grpSpPr>
            <a:xfrm>
              <a:off x="3888361" y="230851"/>
              <a:ext cx="8064898" cy="5779279"/>
              <a:chOff x="3816353" y="612366"/>
              <a:chExt cx="8064898" cy="5388787"/>
            </a:xfrm>
          </p:grpSpPr>
          <p:sp>
            <p:nvSpPr>
              <p:cNvPr id="36" name="Rectangle 35"/>
              <p:cNvSpPr/>
              <p:nvPr/>
            </p:nvSpPr>
            <p:spPr>
              <a:xfrm>
                <a:off x="3816353" y="1050988"/>
                <a:ext cx="8064896" cy="4950165"/>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00"/>
              </a:p>
            </p:txBody>
          </p:sp>
          <p:sp>
            <p:nvSpPr>
              <p:cNvPr id="37" name="Rectangle 36"/>
              <p:cNvSpPr/>
              <p:nvPr/>
            </p:nvSpPr>
            <p:spPr>
              <a:xfrm>
                <a:off x="3816355" y="612366"/>
                <a:ext cx="8064896" cy="43862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00"/>
              </a:p>
            </p:txBody>
          </p:sp>
        </p:grpSp>
        <p:pic>
          <p:nvPicPr>
            <p:cNvPr id="35" name="Picture 34" descr="c.png"/>
            <p:cNvPicPr>
              <a:picLocks noChangeAspect="1"/>
            </p:cNvPicPr>
            <p:nvPr/>
          </p:nvPicPr>
          <p:blipFill>
            <a:blip r:embed="rId5" cstate="print"/>
            <a:stretch>
              <a:fillRect/>
            </a:stretch>
          </p:blipFill>
          <p:spPr>
            <a:xfrm rot="18791695">
              <a:off x="3513017" y="80031"/>
              <a:ext cx="589947" cy="729831"/>
            </a:xfrm>
            <a:prstGeom prst="rect">
              <a:avLst/>
            </a:prstGeom>
          </p:spPr>
        </p:pic>
      </p:grpSp>
      <p:sp>
        <p:nvSpPr>
          <p:cNvPr id="32" name="CaixaDeTexto 11"/>
          <p:cNvSpPr txBox="1"/>
          <p:nvPr/>
        </p:nvSpPr>
        <p:spPr>
          <a:xfrm>
            <a:off x="215950" y="159023"/>
            <a:ext cx="7776864"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9 – </a:t>
            </a:r>
            <a:r>
              <a:rPr lang="en-US" sz="2400" b="1" dirty="0" smtClean="0">
                <a:solidFill>
                  <a:schemeClr val="bg1"/>
                </a:solidFill>
                <a:effectLst>
                  <a:outerShdw blurRad="38100" dist="38100" dir="2700000" algn="tl">
                    <a:srgbClr val="000000">
                      <a:alpha val="43137"/>
                    </a:srgbClr>
                  </a:outerShdw>
                </a:effectLst>
                <a:latin typeface="Agency FB" pitchFamily="34" charset="0"/>
              </a:rPr>
              <a:t>MARKETING STRATEGY</a:t>
            </a:r>
            <a:r>
              <a:rPr lang="pt-PT" sz="2400" b="1" dirty="0" smtClean="0">
                <a:solidFill>
                  <a:schemeClr val="bg1"/>
                </a:solidFill>
                <a:effectLst>
                  <a:outerShdw blurRad="38100" dist="38100" dir="2700000" algn="tl">
                    <a:srgbClr val="000000">
                      <a:alpha val="43137"/>
                    </a:srgbClr>
                  </a:outerShdw>
                </a:effectLst>
                <a:latin typeface="Agency FB" pitchFamily="34" charset="0"/>
              </a:rPr>
              <a:t>_</a:t>
            </a:r>
            <a:r>
              <a:rPr lang="en-US" sz="2400" b="1" dirty="0" smtClean="0">
                <a:solidFill>
                  <a:schemeClr val="bg1"/>
                </a:solidFill>
                <a:effectLst>
                  <a:outerShdw blurRad="38100" dist="38100" dir="2700000" algn="tl">
                    <a:srgbClr val="000000">
                      <a:alpha val="43137"/>
                    </a:srgbClr>
                  </a:outerShdw>
                </a:effectLst>
                <a:latin typeface="Agency FB" pitchFamily="34" charset="0"/>
              </a:rPr>
              <a:t>COMPETITIVE ADVANTAGES</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pic>
        <p:nvPicPr>
          <p:cNvPr id="10242" name="il_fi" descr="Cupcake+Kids"/>
          <p:cNvPicPr>
            <a:picLocks noChangeAspect="1" noChangeArrowheads="1"/>
          </p:cNvPicPr>
          <p:nvPr/>
        </p:nvPicPr>
        <p:blipFill>
          <a:blip r:embed="rId6" cstate="print"/>
          <a:srcRect/>
          <a:stretch>
            <a:fillRect/>
          </a:stretch>
        </p:blipFill>
        <p:spPr bwMode="auto">
          <a:xfrm>
            <a:off x="8784902" y="3356992"/>
            <a:ext cx="3312368" cy="26642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CaixaDeTexto 18"/>
          <p:cNvSpPr txBox="1"/>
          <p:nvPr/>
        </p:nvSpPr>
        <p:spPr>
          <a:xfrm>
            <a:off x="359966" y="1268760"/>
            <a:ext cx="374441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solidFill>
                  <a:schemeClr val="tx1"/>
                </a:solidFill>
                <a:latin typeface="Agency FB" pitchFamily="34" charset="0"/>
              </a:rPr>
              <a:t>Not Just Sell Cupcakes</a:t>
            </a:r>
            <a:endParaRPr lang="en-US" b="1" dirty="0">
              <a:solidFill>
                <a:schemeClr val="tx1"/>
              </a:solidFill>
              <a:latin typeface="Agency FB" pitchFamily="34" charset="0"/>
            </a:endParaRPr>
          </a:p>
        </p:txBody>
      </p:sp>
      <p:sp>
        <p:nvSpPr>
          <p:cNvPr id="14" name="CaixaDeTexto 21"/>
          <p:cNvSpPr txBox="1"/>
          <p:nvPr/>
        </p:nvSpPr>
        <p:spPr>
          <a:xfrm>
            <a:off x="431974" y="2492896"/>
            <a:ext cx="3312368" cy="1938992"/>
          </a:xfrm>
          <a:prstGeom prst="rect">
            <a:avLst/>
          </a:prstGeom>
          <a:noFill/>
        </p:spPr>
        <p:txBody>
          <a:bodyPr wrap="square" rtlCol="0">
            <a:spAutoFit/>
          </a:bodyPr>
          <a:lstStyle/>
          <a:p>
            <a:pPr algn="ctr"/>
            <a:r>
              <a:rPr lang="en-US" sz="2000" dirty="0" smtClean="0">
                <a:latin typeface="Agency FB" pitchFamily="34" charset="0"/>
              </a:rPr>
              <a:t>Create an entire experience around the purchase and consumption of the cupcake.</a:t>
            </a:r>
          </a:p>
          <a:p>
            <a:pPr algn="ctr"/>
            <a:r>
              <a:rPr lang="en-US" sz="2000" dirty="0" smtClean="0">
                <a:latin typeface="Agency FB" pitchFamily="34" charset="0"/>
              </a:rPr>
              <a:t>Consumers want a store to relax and to pass good moments with their friends     </a:t>
            </a:r>
            <a:endParaRPr lang="en-US" sz="2000" dirty="0">
              <a:latin typeface="Agency FB" pitchFamily="34" charset="0"/>
            </a:endParaRPr>
          </a:p>
        </p:txBody>
      </p:sp>
      <p:sp>
        <p:nvSpPr>
          <p:cNvPr id="15" name="Down Arrow 14"/>
          <p:cNvSpPr/>
          <p:nvPr/>
        </p:nvSpPr>
        <p:spPr>
          <a:xfrm>
            <a:off x="1872134" y="1916832"/>
            <a:ext cx="504056" cy="432048"/>
          </a:xfrm>
          <a:prstGeom prst="downArrow">
            <a:avLst/>
          </a:prstGeom>
          <a:solidFill>
            <a:srgbClr val="ED376F"/>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CaixaDeTexto 22"/>
          <p:cNvSpPr txBox="1"/>
          <p:nvPr/>
        </p:nvSpPr>
        <p:spPr>
          <a:xfrm>
            <a:off x="4536430" y="1255112"/>
            <a:ext cx="388843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latin typeface="Agency FB" pitchFamily="34" charset="0"/>
              </a:rPr>
              <a:t>Solution: Open Stores</a:t>
            </a:r>
            <a:endParaRPr lang="pt-PT" b="1" dirty="0">
              <a:latin typeface="Agency FB" pitchFamily="34" charset="0"/>
            </a:endParaRPr>
          </a:p>
        </p:txBody>
      </p:sp>
      <p:sp>
        <p:nvSpPr>
          <p:cNvPr id="17" name="CaixaDeTexto 23"/>
          <p:cNvSpPr txBox="1"/>
          <p:nvPr/>
        </p:nvSpPr>
        <p:spPr>
          <a:xfrm>
            <a:off x="4608438" y="2348006"/>
            <a:ext cx="3816424" cy="707886"/>
          </a:xfrm>
          <a:prstGeom prst="rect">
            <a:avLst/>
          </a:prstGeom>
          <a:noFill/>
        </p:spPr>
        <p:txBody>
          <a:bodyPr wrap="square" rtlCol="0">
            <a:spAutoFit/>
          </a:bodyPr>
          <a:lstStyle/>
          <a:p>
            <a:pPr algn="ctr"/>
            <a:r>
              <a:rPr lang="en-US" sz="2000" dirty="0" smtClean="0">
                <a:latin typeface="Agency FB" pitchFamily="34" charset="0"/>
              </a:rPr>
              <a:t>We will have a new advantage to compete with </a:t>
            </a:r>
            <a:r>
              <a:rPr lang="en-US" sz="2000" i="1" dirty="0" smtClean="0">
                <a:latin typeface="Agency FB" pitchFamily="34" charset="0"/>
              </a:rPr>
              <a:t>Tease</a:t>
            </a:r>
            <a:r>
              <a:rPr lang="en-US" sz="2000" dirty="0" smtClean="0">
                <a:latin typeface="Agency FB" pitchFamily="34" charset="0"/>
              </a:rPr>
              <a:t>, </a:t>
            </a:r>
            <a:r>
              <a:rPr lang="en-US" sz="2000" i="1" dirty="0" smtClean="0">
                <a:latin typeface="Agency FB" pitchFamily="34" charset="0"/>
              </a:rPr>
              <a:t>Bazaar </a:t>
            </a:r>
            <a:r>
              <a:rPr lang="en-US" sz="2000" dirty="0" smtClean="0">
                <a:latin typeface="Agency FB" pitchFamily="34" charset="0"/>
              </a:rPr>
              <a:t>and </a:t>
            </a:r>
            <a:r>
              <a:rPr lang="en-US" sz="2000" i="1" dirty="0" err="1" smtClean="0">
                <a:latin typeface="Agency FB" pitchFamily="34" charset="0"/>
              </a:rPr>
              <a:t>Pingo</a:t>
            </a:r>
            <a:r>
              <a:rPr lang="en-US" sz="2000" i="1" dirty="0" smtClean="0">
                <a:latin typeface="Agency FB" pitchFamily="34" charset="0"/>
              </a:rPr>
              <a:t> </a:t>
            </a:r>
            <a:r>
              <a:rPr lang="en-US" sz="2000" i="1" dirty="0" err="1" smtClean="0">
                <a:latin typeface="Agency FB" pitchFamily="34" charset="0"/>
              </a:rPr>
              <a:t>Doce</a:t>
            </a:r>
            <a:r>
              <a:rPr lang="en-US" sz="2000" dirty="0" smtClean="0">
                <a:latin typeface="Agency FB" pitchFamily="34" charset="0"/>
              </a:rPr>
              <a:t>.</a:t>
            </a:r>
            <a:endParaRPr lang="en-US" sz="2000" dirty="0">
              <a:latin typeface="Agency FB" pitchFamily="34" charset="0"/>
            </a:endParaRPr>
          </a:p>
        </p:txBody>
      </p:sp>
      <p:sp>
        <p:nvSpPr>
          <p:cNvPr id="18" name="CaixaDeTexto 28"/>
          <p:cNvSpPr txBox="1"/>
          <p:nvPr/>
        </p:nvSpPr>
        <p:spPr>
          <a:xfrm>
            <a:off x="4680446" y="3834914"/>
            <a:ext cx="3744416" cy="1754326"/>
          </a:xfrm>
          <a:prstGeom prst="rect">
            <a:avLst/>
          </a:prstGeom>
          <a:noFill/>
        </p:spPr>
        <p:txBody>
          <a:bodyPr wrap="square" rtlCol="0">
            <a:spAutoFit/>
          </a:bodyPr>
          <a:lstStyle/>
          <a:p>
            <a:pPr>
              <a:buFont typeface="Arial" pitchFamily="34" charset="0"/>
              <a:buChar char="•"/>
            </a:pPr>
            <a:r>
              <a:rPr lang="en-US" dirty="0" smtClean="0">
                <a:latin typeface="Agency FB" pitchFamily="34" charset="0"/>
              </a:rPr>
              <a:t>Space for 18-50 years target</a:t>
            </a:r>
          </a:p>
          <a:p>
            <a:pPr>
              <a:buFont typeface="Arial" pitchFamily="34" charset="0"/>
              <a:buChar char="•"/>
            </a:pPr>
            <a:r>
              <a:rPr lang="en-US" dirty="0" smtClean="0">
                <a:latin typeface="Agency FB" pitchFamily="34" charset="0"/>
              </a:rPr>
              <a:t>Feminine and cosmopolitan atmosphere</a:t>
            </a:r>
          </a:p>
          <a:p>
            <a:pPr>
              <a:buFont typeface="Arial" pitchFamily="34" charset="0"/>
              <a:buChar char="•"/>
            </a:pPr>
            <a:r>
              <a:rPr lang="en-US" dirty="0" smtClean="0">
                <a:latin typeface="Agency FB" pitchFamily="34" charset="0"/>
              </a:rPr>
              <a:t>Chic modern style</a:t>
            </a:r>
          </a:p>
          <a:p>
            <a:pPr>
              <a:buFont typeface="Arial" pitchFamily="34" charset="0"/>
              <a:buChar char="•"/>
            </a:pPr>
            <a:r>
              <a:rPr lang="en-US" dirty="0" smtClean="0">
                <a:latin typeface="Agency FB" pitchFamily="34" charset="0"/>
              </a:rPr>
              <a:t>Lively and calm style of music</a:t>
            </a:r>
          </a:p>
          <a:p>
            <a:pPr>
              <a:buFont typeface="Arial" pitchFamily="34" charset="0"/>
              <a:buChar char="•"/>
            </a:pPr>
            <a:r>
              <a:rPr lang="en-US" dirty="0" smtClean="0">
                <a:latin typeface="Agency FB" pitchFamily="34" charset="0"/>
              </a:rPr>
              <a:t>Irresistible smell of freshly baked cupcakes to attract people to our store</a:t>
            </a:r>
            <a:endParaRPr lang="pt-PT" dirty="0">
              <a:latin typeface="Agency FB" pitchFamily="34" charset="0"/>
            </a:endParaRPr>
          </a:p>
        </p:txBody>
      </p:sp>
      <p:sp>
        <p:nvSpPr>
          <p:cNvPr id="19" name="Down Arrow 18"/>
          <p:cNvSpPr/>
          <p:nvPr/>
        </p:nvSpPr>
        <p:spPr>
          <a:xfrm>
            <a:off x="6264622" y="1903184"/>
            <a:ext cx="504056" cy="432048"/>
          </a:xfrm>
          <a:prstGeom prst="downArrow">
            <a:avLst/>
          </a:prstGeom>
          <a:solidFill>
            <a:srgbClr val="ED376F"/>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Down Arrow 19"/>
          <p:cNvSpPr/>
          <p:nvPr/>
        </p:nvSpPr>
        <p:spPr>
          <a:xfrm>
            <a:off x="6264622" y="3271336"/>
            <a:ext cx="504056" cy="432048"/>
          </a:xfrm>
          <a:prstGeom prst="downArrow">
            <a:avLst/>
          </a:prstGeom>
          <a:solidFill>
            <a:srgbClr val="ED376F"/>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CaixaDeTexto 24"/>
          <p:cNvSpPr txBox="1"/>
          <p:nvPr/>
        </p:nvSpPr>
        <p:spPr>
          <a:xfrm>
            <a:off x="359966" y="5661248"/>
            <a:ext cx="8064896" cy="707886"/>
          </a:xfrm>
          <a:prstGeom prst="rect">
            <a:avLst/>
          </a:prstGeom>
          <a:solidFill>
            <a:srgbClr val="ED376F"/>
          </a:solidFill>
          <a:ln w="38100">
            <a:solidFill>
              <a:srgbClr val="F4789E"/>
            </a:solidFill>
          </a:ln>
        </p:spPr>
        <p:txBody>
          <a:bodyPr wrap="square" rtlCol="0">
            <a:spAutoFit/>
          </a:bodyPr>
          <a:lstStyle/>
          <a:p>
            <a:pPr algn="ctr"/>
            <a:r>
              <a:rPr lang="en-US" sz="2000" b="1" dirty="0" smtClean="0">
                <a:solidFill>
                  <a:schemeClr val="bg1"/>
                </a:solidFill>
                <a:latin typeface="Agency FB" pitchFamily="34" charset="0"/>
              </a:rPr>
              <a:t>Stands should be maintained, because probably exist some people that don´t have time or don´t want to enjoy the cupcake in the store, but in other places, like home or work.</a:t>
            </a:r>
            <a:endParaRPr lang="en-US" sz="2000" b="1" dirty="0">
              <a:solidFill>
                <a:schemeClr val="bg1"/>
              </a:solidFill>
              <a:latin typeface="Agency FB" pitchFamily="34" charset="0"/>
            </a:endParaRPr>
          </a:p>
        </p:txBody>
      </p:sp>
      <p:sp>
        <p:nvSpPr>
          <p:cNvPr id="22" name="CaixaDeTexto 19"/>
          <p:cNvSpPr txBox="1"/>
          <p:nvPr/>
        </p:nvSpPr>
        <p:spPr>
          <a:xfrm>
            <a:off x="359966" y="764704"/>
            <a:ext cx="8064896"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b="1" dirty="0" smtClean="0">
                <a:latin typeface="Agency FB" pitchFamily="34" charset="0"/>
              </a:rPr>
              <a:t>Second Alternative</a:t>
            </a:r>
            <a:endParaRPr lang="en-US" sz="2000" b="1" dirty="0">
              <a:latin typeface="Agency FB" pitchFamily="34" charset="0"/>
            </a:endParaRPr>
          </a:p>
        </p:txBody>
      </p:sp>
      <p:sp>
        <p:nvSpPr>
          <p:cNvPr id="23" name="Marcador de Posição do Número do Diapositivo 22"/>
          <p:cNvSpPr>
            <a:spLocks noGrp="1"/>
          </p:cNvSpPr>
          <p:nvPr>
            <p:ph type="sldNum" sz="quarter" idx="12"/>
          </p:nvPr>
        </p:nvSpPr>
        <p:spPr/>
        <p:txBody>
          <a:bodyPr/>
          <a:lstStyle/>
          <a:p>
            <a:fld id="{16315B5E-456F-45DF-A5AE-7FBAF663C37F}" type="slidenum">
              <a:rPr lang="pt-PT" b="1" smtClean="0">
                <a:solidFill>
                  <a:srgbClr val="ED376F"/>
                </a:solidFill>
              </a:rPr>
              <a:pPr/>
              <a:t>35</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06886" y="6060064"/>
            <a:ext cx="1547218" cy="369332"/>
          </a:xfrm>
          <a:prstGeom prst="rect">
            <a:avLst/>
          </a:prstGeom>
          <a:noFill/>
        </p:spPr>
        <p:txBody>
          <a:bodyPr wrap="none" rtlCol="0">
            <a:spAutoFit/>
          </a:bodyPr>
          <a:lstStyle/>
          <a:p>
            <a:r>
              <a:rPr lang="pt-PT" dirty="0" smtClean="0">
                <a:latin typeface="Agency FB" pitchFamily="34" charset="0"/>
              </a:rPr>
              <a:t>FONTE </a:t>
            </a:r>
            <a:r>
              <a:rPr lang="pt-PT" i="1" dirty="0" smtClean="0">
                <a:latin typeface="Agency FB" pitchFamily="34" charset="0"/>
              </a:rPr>
              <a:t>www.laco.pt</a:t>
            </a:r>
            <a:endParaRPr lang="pt-PT" i="1" dirty="0">
              <a:latin typeface="Agency FB" pitchFamily="34" charset="0"/>
            </a:endParaRPr>
          </a:p>
        </p:txBody>
      </p:sp>
      <p:sp>
        <p:nvSpPr>
          <p:cNvPr id="3" name="CaixaDeTexto 2"/>
          <p:cNvSpPr txBox="1"/>
          <p:nvPr/>
        </p:nvSpPr>
        <p:spPr>
          <a:xfrm>
            <a:off x="4906160" y="285728"/>
            <a:ext cx="6429420"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OBJECTIVOS ESTRATÉGICOS</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4" name="CaixaDeTexto 3"/>
          <p:cNvSpPr txBox="1"/>
          <p:nvPr/>
        </p:nvSpPr>
        <p:spPr>
          <a:xfrm>
            <a:off x="4906160" y="1214422"/>
            <a:ext cx="6786610" cy="4531882"/>
          </a:xfrm>
          <a:prstGeom prst="rect">
            <a:avLst/>
          </a:prstGeom>
          <a:noFill/>
        </p:spPr>
        <p:txBody>
          <a:bodyPr wrap="square" rtlCol="0">
            <a:spAutoFit/>
          </a:bodyPr>
          <a:lstStyle/>
          <a:p>
            <a:pPr algn="just">
              <a:lnSpc>
                <a:spcPct val="150000"/>
              </a:lnSpc>
              <a:buBlip>
                <a:blip r:embed="rId3"/>
              </a:buBlip>
            </a:pPr>
            <a:r>
              <a:rPr lang="pt-PT" sz="2800" dirty="0" smtClean="0">
                <a:solidFill>
                  <a:schemeClr val="tx1">
                    <a:lumMod val="75000"/>
                    <a:lumOff val="25000"/>
                  </a:schemeClr>
                </a:solidFill>
                <a:latin typeface="Agency FB" pitchFamily="34" charset="0"/>
              </a:rPr>
              <a:t> Informar e divulgar a doença aos diversos </a:t>
            </a:r>
            <a:r>
              <a:rPr lang="pt-PT" sz="2800" i="1" dirty="0" smtClean="0">
                <a:solidFill>
                  <a:schemeClr val="tx1">
                    <a:lumMod val="75000"/>
                    <a:lumOff val="25000"/>
                  </a:schemeClr>
                </a:solidFill>
                <a:latin typeface="Agency FB" pitchFamily="34" charset="0"/>
              </a:rPr>
              <a:t>stakeholders</a:t>
            </a:r>
            <a:r>
              <a:rPr lang="pt-PT" sz="2800" dirty="0" smtClean="0">
                <a:solidFill>
                  <a:schemeClr val="tx1">
                    <a:lumMod val="75000"/>
                    <a:lumOff val="25000"/>
                  </a:schemeClr>
                </a:solidFill>
                <a:latin typeface="Agency FB" pitchFamily="34" charset="0"/>
              </a:rPr>
              <a:t>, de forma a mudar a atitude e o comportamento perante a doença  </a:t>
            </a:r>
          </a:p>
          <a:p>
            <a:pPr algn="just">
              <a:lnSpc>
                <a:spcPct val="150000"/>
              </a:lnSpc>
              <a:buBlip>
                <a:blip r:embed="rId3"/>
              </a:buBlip>
            </a:pPr>
            <a:r>
              <a:rPr lang="pt-PT" sz="2800" dirty="0" smtClean="0">
                <a:solidFill>
                  <a:schemeClr val="tx1">
                    <a:lumMod val="75000"/>
                    <a:lumOff val="25000"/>
                  </a:schemeClr>
                </a:solidFill>
                <a:latin typeface="Agency FB" pitchFamily="34" charset="0"/>
              </a:rPr>
              <a:t> Angariar fundos para apoiar projectos com grande impacto na luta contra o cancro da mama em Portugal</a:t>
            </a:r>
          </a:p>
          <a:p>
            <a:pPr algn="just">
              <a:lnSpc>
                <a:spcPct val="150000"/>
              </a:lnSpc>
              <a:buBlip>
                <a:blip r:embed="rId3"/>
              </a:buBlip>
            </a:pPr>
            <a:r>
              <a:rPr lang="pt-PT" sz="2800" dirty="0" smtClean="0">
                <a:solidFill>
                  <a:schemeClr val="tx1">
                    <a:lumMod val="75000"/>
                    <a:lumOff val="25000"/>
                  </a:schemeClr>
                </a:solidFill>
                <a:latin typeface="Agency FB" pitchFamily="34" charset="0"/>
              </a:rPr>
              <a:t> Acompanhar de perto os projectos apoiados de forma a poder avaliar os resultados.</a:t>
            </a:r>
            <a:endParaRPr lang="pt-PT" sz="2800" dirty="0">
              <a:solidFill>
                <a:schemeClr val="tx1">
                  <a:lumMod val="75000"/>
                  <a:lumOff val="25000"/>
                </a:schemeClr>
              </a:solidFill>
              <a:latin typeface="Agency FB" pitchFamily="34" charset="0"/>
            </a:endParaRPr>
          </a:p>
        </p:txBody>
      </p:sp>
      <p:sp>
        <p:nvSpPr>
          <p:cNvPr id="5" name="Chamada com Linha 2 (Limite e Barra de Destaque) 4"/>
          <p:cNvSpPr/>
          <p:nvPr/>
        </p:nvSpPr>
        <p:spPr>
          <a:xfrm>
            <a:off x="142876" y="6500858"/>
            <a:ext cx="334128" cy="285728"/>
          </a:xfrm>
          <a:prstGeom prst="accentBorderCallout2">
            <a:avLst>
              <a:gd name="adj1" fmla="val 23527"/>
              <a:gd name="adj2" fmla="val -41010"/>
              <a:gd name="adj3" fmla="val 18750"/>
              <a:gd name="adj4" fmla="val -73851"/>
              <a:gd name="adj5" fmla="val 112500"/>
              <a:gd name="adj6" fmla="val -46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effectLst>
                  <a:outerShdw blurRad="38100" dist="38100" dir="2700000" algn="tl">
                    <a:srgbClr val="000000">
                      <a:alpha val="43137"/>
                    </a:srgbClr>
                  </a:outerShdw>
                </a:effectLst>
                <a:latin typeface="Agency FB" pitchFamily="34" charset="0"/>
              </a:rPr>
              <a:t>5</a:t>
            </a:r>
            <a:endParaRPr lang="pt-PT" sz="1400" dirty="0">
              <a:effectLst>
                <a:outerShdw blurRad="38100" dist="38100" dir="2700000" algn="tl">
                  <a:srgbClr val="000000">
                    <a:alpha val="43137"/>
                  </a:srgbClr>
                </a:outerShdw>
              </a:effectLst>
              <a:latin typeface="Agency FB" pitchFamily="34" charset="0"/>
            </a:endParaRPr>
          </a:p>
        </p:txBody>
      </p:sp>
      <p:pic>
        <p:nvPicPr>
          <p:cNvPr id="7" name="Picture 6" descr="c1.jpg"/>
          <p:cNvPicPr>
            <a:picLocks noChangeAspect="1"/>
          </p:cNvPicPr>
          <p:nvPr/>
        </p:nvPicPr>
        <p:blipFill>
          <a:blip r:embed="rId4" cstate="print"/>
          <a:stretch>
            <a:fillRect/>
          </a:stretch>
        </p:blipFill>
        <p:spPr>
          <a:xfrm>
            <a:off x="0" y="0"/>
            <a:ext cx="12241213" cy="6858000"/>
          </a:xfrm>
          <a:prstGeom prst="rect">
            <a:avLst/>
          </a:prstGeom>
        </p:spPr>
      </p:pic>
      <p:sp>
        <p:nvSpPr>
          <p:cNvPr id="9" name="Rectângulo 8"/>
          <p:cNvSpPr/>
          <p:nvPr/>
        </p:nvSpPr>
        <p:spPr>
          <a:xfrm>
            <a:off x="1080046" y="1412776"/>
            <a:ext cx="10225062" cy="3888432"/>
          </a:xfrm>
          <a:prstGeom prst="rect">
            <a:avLst/>
          </a:prstGeom>
          <a:solidFill>
            <a:srgbClr val="F4789E"/>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latin typeface="Agency FB" pitchFamily="34" charset="0"/>
              </a:rPr>
              <a:t>Quotations</a:t>
            </a:r>
          </a:p>
        </p:txBody>
      </p:sp>
    </p:spTree>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3" cstate="print"/>
          <a:stretch>
            <a:fillRect/>
          </a:stretch>
        </p:blipFill>
        <p:spPr>
          <a:xfrm>
            <a:off x="0" y="0"/>
            <a:ext cx="12241213" cy="6858000"/>
          </a:xfrm>
          <a:prstGeom prst="rect">
            <a:avLst/>
          </a:prstGeom>
        </p:spPr>
      </p:pic>
      <p:sp>
        <p:nvSpPr>
          <p:cNvPr id="16" name="Rectangle 15"/>
          <p:cNvSpPr/>
          <p:nvPr/>
        </p:nvSpPr>
        <p:spPr>
          <a:xfrm>
            <a:off x="503909" y="188640"/>
            <a:ext cx="11737304" cy="510289"/>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CaixaDeTexto 11"/>
          <p:cNvSpPr txBox="1"/>
          <p:nvPr/>
        </p:nvSpPr>
        <p:spPr>
          <a:xfrm>
            <a:off x="936030" y="5715"/>
            <a:ext cx="10945216" cy="830997"/>
          </a:xfrm>
          <a:prstGeom prst="rect">
            <a:avLst/>
          </a:prstGeom>
          <a:noFill/>
        </p:spPr>
        <p:txBody>
          <a:bodyPr wrap="square" rtlCol="0">
            <a:spAutoFit/>
          </a:bodyPr>
          <a:lstStyle/>
          <a:p>
            <a:pPr algn="ctr"/>
            <a:r>
              <a:rPr lang="pt-PT" sz="4800" b="1" dirty="0" err="1" smtClean="0">
                <a:solidFill>
                  <a:schemeClr val="bg1"/>
                </a:solidFill>
                <a:effectLst>
                  <a:outerShdw blurRad="38100" dist="38100" dir="2700000" algn="tl">
                    <a:srgbClr val="000000">
                      <a:alpha val="43137"/>
                    </a:srgbClr>
                  </a:outerShdw>
                </a:effectLst>
                <a:latin typeface="Agency FB" pitchFamily="34" charset="0"/>
              </a:rPr>
              <a:t>Quotations</a:t>
            </a:r>
            <a:r>
              <a:rPr lang="pt-PT" sz="4800" b="1" dirty="0" smtClean="0">
                <a:solidFill>
                  <a:schemeClr val="bg1"/>
                </a:solidFill>
                <a:effectLst>
                  <a:outerShdw blurRad="38100" dist="38100" dir="2700000" algn="tl">
                    <a:srgbClr val="000000">
                      <a:alpha val="43137"/>
                    </a:srgbClr>
                  </a:outerShdw>
                </a:effectLst>
                <a:latin typeface="Agency FB" pitchFamily="34" charset="0"/>
              </a:rPr>
              <a:t> for </a:t>
            </a:r>
            <a:r>
              <a:rPr lang="pt-PT" sz="4800" b="1" dirty="0" err="1" smtClean="0">
                <a:solidFill>
                  <a:schemeClr val="bg1"/>
                </a:solidFill>
                <a:effectLst>
                  <a:outerShdw blurRad="38100" dist="38100" dir="2700000" algn="tl">
                    <a:srgbClr val="000000">
                      <a:alpha val="43137"/>
                    </a:srgbClr>
                  </a:outerShdw>
                </a:effectLst>
                <a:latin typeface="Agency FB" pitchFamily="34" charset="0"/>
              </a:rPr>
              <a:t>the</a:t>
            </a:r>
            <a:r>
              <a:rPr lang="pt-PT" sz="4800" b="1" dirty="0" smtClean="0">
                <a:solidFill>
                  <a:schemeClr val="bg1"/>
                </a:solidFill>
                <a:effectLst>
                  <a:outerShdw blurRad="38100" dist="38100" dir="2700000" algn="tl">
                    <a:srgbClr val="000000">
                      <a:alpha val="43137"/>
                    </a:srgbClr>
                  </a:outerShdw>
                </a:effectLst>
                <a:latin typeface="Agency FB" pitchFamily="34" charset="0"/>
              </a:rPr>
              <a:t> </a:t>
            </a:r>
            <a:r>
              <a:rPr lang="pt-PT" sz="4800" b="1" dirty="0" err="1" smtClean="0">
                <a:solidFill>
                  <a:schemeClr val="bg1"/>
                </a:solidFill>
                <a:effectLst>
                  <a:outerShdw blurRad="38100" dist="38100" dir="2700000" algn="tl">
                    <a:srgbClr val="000000">
                      <a:alpha val="43137"/>
                    </a:srgbClr>
                  </a:outerShdw>
                </a:effectLst>
                <a:latin typeface="Agency FB" pitchFamily="34" charset="0"/>
              </a:rPr>
              <a:t>answers</a:t>
            </a:r>
            <a:endParaRPr lang="pt-PT" sz="4800" b="1" dirty="0">
              <a:solidFill>
                <a:schemeClr val="bg1"/>
              </a:solidFill>
              <a:effectLst>
                <a:outerShdw blurRad="38100" dist="38100" dir="2700000" algn="tl">
                  <a:srgbClr val="000000">
                    <a:alpha val="43137"/>
                  </a:srgbClr>
                </a:outerShdw>
              </a:effectLst>
              <a:latin typeface="Agency FB" pitchFamily="34" charset="0"/>
            </a:endParaRPr>
          </a:p>
        </p:txBody>
      </p:sp>
      <p:sp>
        <p:nvSpPr>
          <p:cNvPr id="26" name="Marcador de Posição do Número do Diapositivo 25"/>
          <p:cNvSpPr>
            <a:spLocks noGrp="1"/>
          </p:cNvSpPr>
          <p:nvPr>
            <p:ph type="sldNum" sz="quarter" idx="12"/>
          </p:nvPr>
        </p:nvSpPr>
        <p:spPr/>
        <p:txBody>
          <a:bodyPr/>
          <a:lstStyle/>
          <a:p>
            <a:fld id="{16315B5E-456F-45DF-A5AE-7FBAF663C37F}" type="slidenum">
              <a:rPr lang="pt-PT" b="1" smtClean="0">
                <a:solidFill>
                  <a:srgbClr val="ED376F"/>
                </a:solidFill>
              </a:rPr>
              <a:pPr/>
              <a:t>37</a:t>
            </a:fld>
            <a:endParaRPr lang="pt-PT" b="1" dirty="0">
              <a:solidFill>
                <a:srgbClr val="ED376F"/>
              </a:solidFill>
            </a:endParaRPr>
          </a:p>
        </p:txBody>
      </p:sp>
      <p:pic>
        <p:nvPicPr>
          <p:cNvPr id="27" name="Picture 13" descr="c.png"/>
          <p:cNvPicPr>
            <a:picLocks noChangeAspect="1"/>
          </p:cNvPicPr>
          <p:nvPr/>
        </p:nvPicPr>
        <p:blipFill>
          <a:blip r:embed="rId4" cstate="print"/>
          <a:stretch>
            <a:fillRect/>
          </a:stretch>
        </p:blipFill>
        <p:spPr>
          <a:xfrm rot="18653643">
            <a:off x="7615" y="2585"/>
            <a:ext cx="685331" cy="956234"/>
          </a:xfrm>
          <a:prstGeom prst="rect">
            <a:avLst/>
          </a:prstGeom>
        </p:spPr>
      </p:pic>
      <p:graphicFrame>
        <p:nvGraphicFramePr>
          <p:cNvPr id="32" name="Tabela 31"/>
          <p:cNvGraphicFramePr>
            <a:graphicFrameLocks noGrp="1"/>
          </p:cNvGraphicFramePr>
          <p:nvPr/>
        </p:nvGraphicFramePr>
        <p:xfrm>
          <a:off x="936031" y="850736"/>
          <a:ext cx="10945215" cy="5262880"/>
        </p:xfrm>
        <a:graphic>
          <a:graphicData uri="http://schemas.openxmlformats.org/drawingml/2006/table">
            <a:tbl>
              <a:tblPr firstRow="1" bandRow="1">
                <a:tableStyleId>{5C22544A-7EE6-4342-B048-85BDC9FD1C3A}</a:tableStyleId>
              </a:tblPr>
              <a:tblGrid>
                <a:gridCol w="1152128"/>
                <a:gridCol w="7272808"/>
                <a:gridCol w="1368152"/>
                <a:gridCol w="1152127"/>
              </a:tblGrid>
              <a:tr h="370840">
                <a:tc>
                  <a:txBody>
                    <a:bodyPr/>
                    <a:lstStyle/>
                    <a:p>
                      <a:pPr algn="ctr"/>
                      <a:r>
                        <a:rPr lang="en-US" sz="2400" noProof="0" dirty="0" smtClean="0">
                          <a:latin typeface="Agency FB" pitchFamily="34" charset="0"/>
                        </a:rPr>
                        <a:t>Question</a:t>
                      </a:r>
                      <a:endParaRPr lang="en-US" sz="2400" noProof="0" dirty="0">
                        <a:latin typeface="Agency FB" pitchFamily="34" charset="0"/>
                      </a:endParaRPr>
                    </a:p>
                  </a:txBody>
                  <a:tcPr>
                    <a:solidFill>
                      <a:srgbClr val="F4789E"/>
                    </a:solidFill>
                  </a:tcPr>
                </a:tc>
                <a:tc>
                  <a:txBody>
                    <a:bodyPr/>
                    <a:lstStyle/>
                    <a:p>
                      <a:pPr algn="ctr"/>
                      <a:r>
                        <a:rPr lang="en-US" sz="2400" noProof="0" dirty="0" smtClean="0">
                          <a:latin typeface="Agency FB" pitchFamily="34" charset="0"/>
                        </a:rPr>
                        <a:t>Themes</a:t>
                      </a:r>
                      <a:endParaRPr lang="en-US" sz="2400" noProof="0" dirty="0">
                        <a:latin typeface="Agency FB" pitchFamily="34" charset="0"/>
                      </a:endParaRPr>
                    </a:p>
                  </a:txBody>
                  <a:tcPr>
                    <a:solidFill>
                      <a:srgbClr val="F4789E"/>
                    </a:solidFill>
                  </a:tcPr>
                </a:tc>
                <a:tc>
                  <a:txBody>
                    <a:bodyPr/>
                    <a:lstStyle/>
                    <a:p>
                      <a:pPr algn="ctr"/>
                      <a:r>
                        <a:rPr lang="en-US" sz="2400" noProof="0" dirty="0" smtClean="0">
                          <a:latin typeface="Agency FB" pitchFamily="34" charset="0"/>
                        </a:rPr>
                        <a:t>Quotation</a:t>
                      </a:r>
                      <a:endParaRPr lang="en-US" sz="2400" noProof="0" dirty="0">
                        <a:latin typeface="Agency FB" pitchFamily="34" charset="0"/>
                      </a:endParaRPr>
                    </a:p>
                  </a:txBody>
                  <a:tcPr>
                    <a:solidFill>
                      <a:srgbClr val="F4789E"/>
                    </a:solidFill>
                  </a:tcPr>
                </a:tc>
                <a:tc>
                  <a:txBody>
                    <a:bodyPr/>
                    <a:lstStyle/>
                    <a:p>
                      <a:pPr algn="ctr"/>
                      <a:r>
                        <a:rPr lang="en-US" sz="2400" noProof="0" dirty="0" smtClean="0">
                          <a:latin typeface="Agency FB" pitchFamily="34" charset="0"/>
                        </a:rPr>
                        <a:t>Total</a:t>
                      </a:r>
                      <a:endParaRPr lang="en-US" sz="2400" noProof="0" dirty="0">
                        <a:latin typeface="Agency FB" pitchFamily="34" charset="0"/>
                      </a:endParaRPr>
                    </a:p>
                  </a:txBody>
                  <a:tcPr>
                    <a:solidFill>
                      <a:srgbClr val="F4789E"/>
                    </a:solidFill>
                  </a:tcPr>
                </a:tc>
              </a:tr>
              <a:tr h="370840">
                <a:tc rowSpan="4">
                  <a:txBody>
                    <a:bodyPr/>
                    <a:lstStyle/>
                    <a:p>
                      <a:r>
                        <a:rPr lang="en-US" sz="1600" b="1" noProof="0" dirty="0" smtClean="0">
                          <a:latin typeface="Agency FB" pitchFamily="34" charset="0"/>
                        </a:rPr>
                        <a:t>          </a:t>
                      </a:r>
                    </a:p>
                    <a:p>
                      <a:pPr algn="ctr"/>
                      <a:endParaRPr lang="en-US" sz="2000" b="1" noProof="0" dirty="0" smtClean="0">
                        <a:latin typeface="Agency FB" pitchFamily="34" charset="0"/>
                      </a:endParaRPr>
                    </a:p>
                    <a:p>
                      <a:pPr algn="ctr"/>
                      <a:r>
                        <a:rPr lang="en-US" sz="2000" b="1" noProof="0" dirty="0" smtClean="0">
                          <a:latin typeface="Agency FB" pitchFamily="34" charset="0"/>
                        </a:rPr>
                        <a:t>1</a:t>
                      </a:r>
                      <a:endParaRPr lang="en-US" sz="2000" b="1" noProof="0" dirty="0">
                        <a:latin typeface="Agency FB" pitchFamily="34" charset="0"/>
                      </a:endParaRPr>
                    </a:p>
                  </a:txBody>
                  <a:tcPr>
                    <a:solidFill>
                      <a:schemeClr val="accent2">
                        <a:lumMod val="40000"/>
                        <a:lumOff val="60000"/>
                      </a:schemeClr>
                    </a:solidFill>
                  </a:tcPr>
                </a:tc>
                <a:tc>
                  <a:txBody>
                    <a:bodyPr/>
                    <a:lstStyle/>
                    <a:p>
                      <a:pPr algn="ctr"/>
                      <a:r>
                        <a:rPr lang="en-US" sz="1400" noProof="0" dirty="0" smtClean="0">
                          <a:latin typeface="Agency FB" pitchFamily="34" charset="0"/>
                        </a:rPr>
                        <a:t>Threat</a:t>
                      </a:r>
                      <a:r>
                        <a:rPr lang="en-US" sz="1400" baseline="0" noProof="0" dirty="0" smtClean="0">
                          <a:latin typeface="Agency FB" pitchFamily="34" charset="0"/>
                        </a:rPr>
                        <a:t> of new entrants – Minimum of 3 points</a:t>
                      </a:r>
                      <a:endParaRPr lang="en-US" sz="1400" noProof="0" dirty="0">
                        <a:latin typeface="Agency FB" pitchFamily="34" charset="0"/>
                      </a:endParaRPr>
                    </a:p>
                  </a:txBody>
                  <a:tcPr>
                    <a:solidFill>
                      <a:schemeClr val="accent2">
                        <a:lumMod val="40000"/>
                        <a:lumOff val="60000"/>
                      </a:schemeClr>
                    </a:solidFill>
                  </a:tcPr>
                </a:tc>
                <a:tc>
                  <a:txBody>
                    <a:bodyPr/>
                    <a:lstStyle/>
                    <a:p>
                      <a:pPr algn="ctr"/>
                      <a:r>
                        <a:rPr lang="en-US" sz="1400" noProof="0" smtClean="0">
                          <a:latin typeface="Agency FB" pitchFamily="34" charset="0"/>
                        </a:rPr>
                        <a:t>0,5 values</a:t>
                      </a:r>
                      <a:endParaRPr lang="en-US" sz="1400" noProof="0">
                        <a:latin typeface="Agency FB" pitchFamily="34" charset="0"/>
                      </a:endParaRPr>
                    </a:p>
                  </a:txBody>
                  <a:tcPr>
                    <a:solidFill>
                      <a:schemeClr val="accent2">
                        <a:lumMod val="40000"/>
                        <a:lumOff val="60000"/>
                      </a:schemeClr>
                    </a:solidFill>
                  </a:tcPr>
                </a:tc>
                <a:tc rowSpan="4">
                  <a:txBody>
                    <a:bodyPr/>
                    <a:lstStyle/>
                    <a:p>
                      <a:endParaRPr lang="en-US" sz="1600" noProof="0" dirty="0" smtClean="0">
                        <a:latin typeface="Agency FB" pitchFamily="34" charset="0"/>
                      </a:endParaRPr>
                    </a:p>
                    <a:p>
                      <a:endParaRPr lang="en-US" sz="1600" noProof="0" dirty="0" smtClean="0">
                        <a:latin typeface="Agency FB" pitchFamily="34" charset="0"/>
                      </a:endParaRPr>
                    </a:p>
                    <a:p>
                      <a:pPr algn="ctr"/>
                      <a:r>
                        <a:rPr lang="en-US" sz="1600" b="1" noProof="0" dirty="0" smtClean="0">
                          <a:latin typeface="Agency FB" pitchFamily="34" charset="0"/>
                        </a:rPr>
                        <a:t>2 Values</a:t>
                      </a:r>
                      <a:endParaRPr lang="en-US" sz="1600" b="1" noProof="0" dirty="0">
                        <a:latin typeface="Agency FB" pitchFamily="34" charset="0"/>
                      </a:endParaRPr>
                    </a:p>
                  </a:txBody>
                  <a:tcPr>
                    <a:solidFill>
                      <a:schemeClr val="accent2">
                        <a:lumMod val="40000"/>
                        <a:lumOff val="60000"/>
                      </a:schemeClr>
                    </a:solidFill>
                  </a:tcPr>
                </a:tc>
              </a:tr>
              <a:tr h="370840">
                <a:tc vMerge="1">
                  <a:txBody>
                    <a:bodyPr/>
                    <a:lstStyle/>
                    <a:p>
                      <a:endParaRPr lang="pt-PT" sz="1600">
                        <a:latin typeface="Agency FB" pitchFamily="34" charset="0"/>
                      </a:endParaRPr>
                    </a:p>
                  </a:txBody>
                  <a:tcPr/>
                </a:tc>
                <a:tc>
                  <a:txBody>
                    <a:bodyPr/>
                    <a:lstStyle/>
                    <a:p>
                      <a:pPr algn="ctr"/>
                      <a:r>
                        <a:rPr lang="en-US" sz="1400" noProof="0" dirty="0" smtClean="0">
                          <a:latin typeface="Agency FB" pitchFamily="34" charset="0"/>
                        </a:rPr>
                        <a:t>Threat of substitutes – Minimum of 3 points</a:t>
                      </a:r>
                      <a:endParaRPr lang="en-US" sz="1400" noProof="0" dirty="0">
                        <a:latin typeface="Agency FB" pitchFamily="34" charset="0"/>
                      </a:endParaRPr>
                    </a:p>
                  </a:txBody>
                  <a:tcPr>
                    <a:solidFill>
                      <a:schemeClr val="accent2">
                        <a:lumMod val="40000"/>
                        <a:lumOff val="60000"/>
                      </a:schemeClr>
                    </a:solidFill>
                  </a:tcPr>
                </a:tc>
                <a:tc>
                  <a:txBody>
                    <a:bodyPr/>
                    <a:lstStyle/>
                    <a:p>
                      <a:pPr algn="ctr"/>
                      <a:r>
                        <a:rPr lang="en-US" sz="1400" noProof="0" dirty="0" smtClean="0">
                          <a:latin typeface="Agency FB" pitchFamily="34" charset="0"/>
                        </a:rPr>
                        <a:t>0,5 values</a:t>
                      </a:r>
                      <a:endParaRPr lang="en-US" sz="1400" noProof="0" dirty="0">
                        <a:latin typeface="Agency FB" pitchFamily="34" charset="0"/>
                      </a:endParaRPr>
                    </a:p>
                  </a:txBody>
                  <a:tcPr>
                    <a:solidFill>
                      <a:schemeClr val="accent2">
                        <a:lumMod val="40000"/>
                        <a:lumOff val="60000"/>
                      </a:schemeClr>
                    </a:solidFill>
                  </a:tcPr>
                </a:tc>
                <a:tc vMerge="1">
                  <a:txBody>
                    <a:bodyPr/>
                    <a:lstStyle/>
                    <a:p>
                      <a:endParaRPr lang="pt-PT" sz="1600" dirty="0">
                        <a:latin typeface="Agency FB" pitchFamily="34" charset="0"/>
                      </a:endParaRPr>
                    </a:p>
                  </a:txBody>
                  <a:tcPr/>
                </a:tc>
              </a:tr>
              <a:tr h="370840">
                <a:tc vMerge="1">
                  <a:txBody>
                    <a:bodyPr/>
                    <a:lstStyle/>
                    <a:p>
                      <a:endParaRPr lang="pt-PT" sz="1600">
                        <a:latin typeface="Agency FB" pitchFamily="34" charset="0"/>
                      </a:endParaRPr>
                    </a:p>
                  </a:txBody>
                  <a:tcPr/>
                </a:tc>
                <a:tc>
                  <a:txBody>
                    <a:bodyPr/>
                    <a:lstStyle/>
                    <a:p>
                      <a:pPr algn="ctr"/>
                      <a:r>
                        <a:rPr lang="en-US" sz="1400" noProof="0" dirty="0" smtClean="0">
                          <a:latin typeface="Agency FB" pitchFamily="34" charset="0"/>
                        </a:rPr>
                        <a:t>Power of Buyers – </a:t>
                      </a:r>
                      <a:r>
                        <a:rPr lang="en-US" sz="1400" noProof="0" dirty="0" err="1" smtClean="0">
                          <a:latin typeface="Agency FB" pitchFamily="34" charset="0"/>
                        </a:rPr>
                        <a:t>Mininum</a:t>
                      </a:r>
                      <a:r>
                        <a:rPr lang="en-US" sz="1400" noProof="0" dirty="0" smtClean="0">
                          <a:latin typeface="Agency FB" pitchFamily="34" charset="0"/>
                        </a:rPr>
                        <a:t> of 3 points</a:t>
                      </a:r>
                      <a:endParaRPr lang="en-US" sz="1400" noProof="0" dirty="0">
                        <a:latin typeface="Agency FB" pitchFamily="34" charset="0"/>
                      </a:endParaRPr>
                    </a:p>
                  </a:txBody>
                  <a:tcPr>
                    <a:solidFill>
                      <a:schemeClr val="accent2">
                        <a:lumMod val="40000"/>
                        <a:lumOff val="60000"/>
                      </a:schemeClr>
                    </a:solidFill>
                  </a:tcPr>
                </a:tc>
                <a:tc>
                  <a:txBody>
                    <a:bodyPr/>
                    <a:lstStyle/>
                    <a:p>
                      <a:pPr algn="ctr"/>
                      <a:r>
                        <a:rPr lang="en-US" sz="1400" noProof="0" dirty="0" smtClean="0">
                          <a:latin typeface="Agency FB" pitchFamily="34" charset="0"/>
                        </a:rPr>
                        <a:t>0,5</a:t>
                      </a:r>
                      <a:r>
                        <a:rPr lang="en-US" sz="1400" baseline="0" noProof="0" dirty="0" smtClean="0">
                          <a:latin typeface="Agency FB" pitchFamily="34" charset="0"/>
                        </a:rPr>
                        <a:t> values</a:t>
                      </a:r>
                      <a:endParaRPr lang="en-US" sz="1400" noProof="0" dirty="0">
                        <a:latin typeface="Agency FB" pitchFamily="34" charset="0"/>
                      </a:endParaRPr>
                    </a:p>
                  </a:txBody>
                  <a:tcPr>
                    <a:solidFill>
                      <a:schemeClr val="accent2">
                        <a:lumMod val="40000"/>
                        <a:lumOff val="60000"/>
                      </a:schemeClr>
                    </a:solidFill>
                  </a:tcPr>
                </a:tc>
                <a:tc vMerge="1">
                  <a:txBody>
                    <a:bodyPr/>
                    <a:lstStyle/>
                    <a:p>
                      <a:endParaRPr lang="pt-PT" sz="1600" dirty="0">
                        <a:latin typeface="Agency FB" pitchFamily="34" charset="0"/>
                      </a:endParaRPr>
                    </a:p>
                  </a:txBody>
                  <a:tcPr/>
                </a:tc>
              </a:tr>
              <a:tr h="370840">
                <a:tc vMerge="1">
                  <a:txBody>
                    <a:bodyPr/>
                    <a:lstStyle/>
                    <a:p>
                      <a:endParaRPr lang="pt-PT" sz="1600" dirty="0">
                        <a:latin typeface="Agency FB" pitchFamily="34" charset="0"/>
                      </a:endParaRPr>
                    </a:p>
                  </a:txBody>
                  <a:tcPr/>
                </a:tc>
                <a:tc>
                  <a:txBody>
                    <a:bodyPr/>
                    <a:lstStyle/>
                    <a:p>
                      <a:pPr algn="ctr"/>
                      <a:r>
                        <a:rPr lang="en-US" sz="1400" noProof="0" dirty="0" smtClean="0">
                          <a:latin typeface="Agency FB" pitchFamily="34" charset="0"/>
                        </a:rPr>
                        <a:t>Rivalry – </a:t>
                      </a:r>
                      <a:r>
                        <a:rPr lang="en-US" sz="1400" noProof="0" dirty="0" err="1" smtClean="0">
                          <a:latin typeface="Agency FB" pitchFamily="34" charset="0"/>
                        </a:rPr>
                        <a:t>Mininum</a:t>
                      </a:r>
                      <a:r>
                        <a:rPr lang="en-US" sz="1400" noProof="0" dirty="0" smtClean="0">
                          <a:latin typeface="Agency FB" pitchFamily="34" charset="0"/>
                        </a:rPr>
                        <a:t> of 3 points</a:t>
                      </a:r>
                      <a:endParaRPr lang="en-US" sz="1400" noProof="0" dirty="0">
                        <a:latin typeface="Agency FB" pitchFamily="34" charset="0"/>
                      </a:endParaRPr>
                    </a:p>
                  </a:txBody>
                  <a:tcPr>
                    <a:solidFill>
                      <a:schemeClr val="accent2">
                        <a:lumMod val="40000"/>
                        <a:lumOff val="60000"/>
                      </a:schemeClr>
                    </a:solidFill>
                  </a:tcPr>
                </a:tc>
                <a:tc>
                  <a:txBody>
                    <a:bodyPr/>
                    <a:lstStyle/>
                    <a:p>
                      <a:pPr algn="ctr"/>
                      <a:r>
                        <a:rPr lang="en-US" sz="1400" noProof="0" dirty="0" smtClean="0">
                          <a:latin typeface="Agency FB" pitchFamily="34" charset="0"/>
                        </a:rPr>
                        <a:t>0,5 values</a:t>
                      </a:r>
                      <a:endParaRPr lang="en-US" sz="1400" noProof="0" dirty="0">
                        <a:latin typeface="Agency FB" pitchFamily="34" charset="0"/>
                      </a:endParaRPr>
                    </a:p>
                  </a:txBody>
                  <a:tcPr>
                    <a:solidFill>
                      <a:schemeClr val="accent2">
                        <a:lumMod val="40000"/>
                        <a:lumOff val="60000"/>
                      </a:schemeClr>
                    </a:solidFill>
                  </a:tcPr>
                </a:tc>
                <a:tc vMerge="1">
                  <a:txBody>
                    <a:bodyPr/>
                    <a:lstStyle/>
                    <a:p>
                      <a:endParaRPr lang="pt-PT" sz="1600" dirty="0">
                        <a:latin typeface="Agency FB" pitchFamily="34" charset="0"/>
                      </a:endParaRPr>
                    </a:p>
                  </a:txBody>
                  <a:tcPr/>
                </a:tc>
              </a:tr>
              <a:tr h="370840">
                <a:tc rowSpan="4">
                  <a:txBody>
                    <a:bodyPr/>
                    <a:lstStyle/>
                    <a:p>
                      <a:pPr algn="ctr"/>
                      <a:endParaRPr lang="pt-PT" sz="2000" b="0" dirty="0" smtClean="0">
                        <a:latin typeface="Agency FB" pitchFamily="34" charset="0"/>
                      </a:endParaRPr>
                    </a:p>
                    <a:p>
                      <a:pPr algn="ctr"/>
                      <a:endParaRPr lang="pt-PT" sz="2000" b="0" dirty="0" smtClean="0">
                        <a:latin typeface="Agency FB" pitchFamily="34" charset="0"/>
                      </a:endParaRPr>
                    </a:p>
                    <a:p>
                      <a:pPr algn="ctr"/>
                      <a:r>
                        <a:rPr lang="pt-PT" sz="2000" b="0" dirty="0" smtClean="0">
                          <a:latin typeface="Agency FB" pitchFamily="34" charset="0"/>
                        </a:rPr>
                        <a:t> </a:t>
                      </a:r>
                      <a:r>
                        <a:rPr lang="pt-PT" sz="2000" b="1" dirty="0" smtClean="0">
                          <a:latin typeface="Agency FB" pitchFamily="34" charset="0"/>
                        </a:rPr>
                        <a:t>2</a:t>
                      </a:r>
                      <a:endParaRPr lang="pt-PT" sz="2000" b="1" dirty="0">
                        <a:latin typeface="Agency FB" pitchFamily="34" charset="0"/>
                      </a:endParaRPr>
                    </a:p>
                  </a:txBody>
                  <a:tcPr>
                    <a:solidFill>
                      <a:schemeClr val="accent2">
                        <a:lumMod val="40000"/>
                        <a:lumOff val="60000"/>
                      </a:schemeClr>
                    </a:solidFill>
                  </a:tcPr>
                </a:tc>
                <a:tc>
                  <a:txBody>
                    <a:bodyPr/>
                    <a:lstStyle/>
                    <a:p>
                      <a:pPr algn="ctr"/>
                      <a:r>
                        <a:rPr lang="pt-PT" sz="1400" dirty="0" err="1" smtClean="0">
                          <a:latin typeface="Agency FB" pitchFamily="34" charset="0"/>
                        </a:rPr>
                        <a:t>Opportunitites</a:t>
                      </a:r>
                      <a:r>
                        <a:rPr lang="pt-PT" sz="1400" dirty="0" smtClean="0">
                          <a:latin typeface="Agency FB" pitchFamily="34" charset="0"/>
                        </a:rPr>
                        <a:t> – </a:t>
                      </a:r>
                      <a:r>
                        <a:rPr lang="pt-PT" sz="1400" dirty="0" err="1" smtClean="0">
                          <a:latin typeface="Agency FB" pitchFamily="34" charset="0"/>
                        </a:rPr>
                        <a:t>Mininum</a:t>
                      </a:r>
                      <a:r>
                        <a:rPr lang="pt-PT" sz="1400" dirty="0" smtClean="0">
                          <a:latin typeface="Agency FB" pitchFamily="34" charset="0"/>
                        </a:rPr>
                        <a:t> 4 </a:t>
                      </a:r>
                      <a:r>
                        <a:rPr lang="pt-PT" sz="1400" dirty="0" err="1" smtClean="0">
                          <a:latin typeface="Agency FB" pitchFamily="34" charset="0"/>
                        </a:rPr>
                        <a:t>points</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dirty="0" smtClean="0">
                          <a:latin typeface="Agency FB" pitchFamily="34" charset="0"/>
                        </a:rPr>
                        <a:t>0,5 </a:t>
                      </a:r>
                      <a:r>
                        <a:rPr lang="pt-PT" sz="1400" dirty="0" err="1" smtClean="0">
                          <a:latin typeface="Agency FB" pitchFamily="34" charset="0"/>
                        </a:rPr>
                        <a:t>values</a:t>
                      </a:r>
                      <a:endParaRPr lang="pt-PT" sz="1400" dirty="0">
                        <a:latin typeface="Agency FB" pitchFamily="34" charset="0"/>
                      </a:endParaRPr>
                    </a:p>
                  </a:txBody>
                  <a:tcPr>
                    <a:solidFill>
                      <a:schemeClr val="accent2">
                        <a:lumMod val="40000"/>
                        <a:lumOff val="60000"/>
                      </a:schemeClr>
                    </a:solid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latin typeface="Agency FB"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noProof="0" dirty="0" smtClean="0">
                        <a:latin typeface="Agency FB"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noProof="0" dirty="0" smtClean="0">
                          <a:latin typeface="Agency FB" pitchFamily="34" charset="0"/>
                        </a:rPr>
                        <a:t>2 Values</a:t>
                      </a:r>
                    </a:p>
                    <a:p>
                      <a:endParaRPr lang="pt-PT" sz="1600" dirty="0">
                        <a:latin typeface="Agency FB" pitchFamily="34" charset="0"/>
                      </a:endParaRPr>
                    </a:p>
                  </a:txBody>
                  <a:tcPr>
                    <a:solidFill>
                      <a:schemeClr val="accent2">
                        <a:lumMod val="40000"/>
                        <a:lumOff val="60000"/>
                      </a:schemeClr>
                    </a:solidFill>
                  </a:tcPr>
                </a:tc>
              </a:tr>
              <a:tr h="223232">
                <a:tc vMerge="1">
                  <a:txBody>
                    <a:bodyPr/>
                    <a:lstStyle/>
                    <a:p>
                      <a:endParaRPr lang="pt-PT" sz="1600" dirty="0">
                        <a:latin typeface="Agency FB" pitchFamily="34" charset="0"/>
                      </a:endParaRPr>
                    </a:p>
                  </a:txBody>
                  <a:tcPr>
                    <a:solidFill>
                      <a:schemeClr val="accent2">
                        <a:lumMod val="40000"/>
                        <a:lumOff val="60000"/>
                      </a:schemeClr>
                    </a:solidFill>
                  </a:tcPr>
                </a:tc>
                <a:tc>
                  <a:txBody>
                    <a:bodyPr/>
                    <a:lstStyle/>
                    <a:p>
                      <a:pPr algn="ctr"/>
                      <a:r>
                        <a:rPr lang="pt-PT" sz="1400" dirty="0" err="1" smtClean="0">
                          <a:latin typeface="Agency FB" pitchFamily="34" charset="0"/>
                        </a:rPr>
                        <a:t>Threats</a:t>
                      </a:r>
                      <a:r>
                        <a:rPr lang="pt-PT" sz="1400" dirty="0" smtClean="0">
                          <a:latin typeface="Agency FB" pitchFamily="34" charset="0"/>
                        </a:rPr>
                        <a:t> – </a:t>
                      </a:r>
                      <a:r>
                        <a:rPr lang="pt-PT" sz="1400" dirty="0" err="1" smtClean="0">
                          <a:latin typeface="Agency FB" pitchFamily="34" charset="0"/>
                        </a:rPr>
                        <a:t>Minimum</a:t>
                      </a:r>
                      <a:r>
                        <a:rPr lang="pt-PT" sz="1400" dirty="0" smtClean="0">
                          <a:latin typeface="Agency FB" pitchFamily="34" charset="0"/>
                        </a:rPr>
                        <a:t> 4 </a:t>
                      </a:r>
                      <a:r>
                        <a:rPr lang="pt-PT" sz="1400" dirty="0" err="1" smtClean="0">
                          <a:latin typeface="Agency FB" pitchFamily="34" charset="0"/>
                        </a:rPr>
                        <a:t>points</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dirty="0" smtClean="0">
                          <a:latin typeface="Agency FB" pitchFamily="34" charset="0"/>
                        </a:rPr>
                        <a:t>0,5 </a:t>
                      </a:r>
                      <a:r>
                        <a:rPr lang="pt-PT" sz="1400" dirty="0" err="1" smtClean="0">
                          <a:latin typeface="Agency FB" pitchFamily="34" charset="0"/>
                        </a:rPr>
                        <a:t>values</a:t>
                      </a:r>
                      <a:endParaRPr lang="pt-PT" sz="1400" dirty="0">
                        <a:latin typeface="Agency FB" pitchFamily="34" charset="0"/>
                      </a:endParaRPr>
                    </a:p>
                  </a:txBody>
                  <a:tcPr>
                    <a:solidFill>
                      <a:schemeClr val="accent2">
                        <a:lumMod val="40000"/>
                        <a:lumOff val="60000"/>
                      </a:schemeClr>
                    </a:solidFill>
                  </a:tcPr>
                </a:tc>
                <a:tc vMerge="1">
                  <a:txBody>
                    <a:bodyPr/>
                    <a:lstStyle/>
                    <a:p>
                      <a:endParaRPr lang="pt-PT" sz="1600" dirty="0">
                        <a:latin typeface="Agency FB" pitchFamily="34" charset="0"/>
                      </a:endParaRPr>
                    </a:p>
                  </a:txBody>
                  <a:tcPr>
                    <a:solidFill>
                      <a:schemeClr val="accent2">
                        <a:lumMod val="40000"/>
                        <a:lumOff val="60000"/>
                      </a:schemeClr>
                    </a:solidFill>
                  </a:tcPr>
                </a:tc>
              </a:tr>
              <a:tr h="370840">
                <a:tc vMerge="1">
                  <a:txBody>
                    <a:bodyPr/>
                    <a:lstStyle/>
                    <a:p>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dirty="0" err="1" smtClean="0">
                          <a:latin typeface="Agency FB" pitchFamily="34" charset="0"/>
                        </a:rPr>
                        <a:t>Weakeness</a:t>
                      </a:r>
                      <a:r>
                        <a:rPr lang="pt-PT" sz="1400" dirty="0" smtClean="0">
                          <a:latin typeface="Agency FB" pitchFamily="34" charset="0"/>
                        </a:rPr>
                        <a:t> – </a:t>
                      </a:r>
                      <a:r>
                        <a:rPr lang="pt-PT" sz="1400" dirty="0" err="1" smtClean="0">
                          <a:latin typeface="Agency FB" pitchFamily="34" charset="0"/>
                        </a:rPr>
                        <a:t>Mininum</a:t>
                      </a:r>
                      <a:r>
                        <a:rPr lang="pt-PT" sz="1400" dirty="0" smtClean="0">
                          <a:latin typeface="Agency FB" pitchFamily="34" charset="0"/>
                        </a:rPr>
                        <a:t> 4 </a:t>
                      </a:r>
                      <a:r>
                        <a:rPr lang="pt-PT" sz="1400" dirty="0" err="1" smtClean="0">
                          <a:latin typeface="Agency FB" pitchFamily="34" charset="0"/>
                        </a:rPr>
                        <a:t>points</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dirty="0" smtClean="0">
                          <a:latin typeface="Agency FB" pitchFamily="34" charset="0"/>
                        </a:rPr>
                        <a:t>0,5 </a:t>
                      </a:r>
                      <a:r>
                        <a:rPr lang="pt-PT" sz="1400" dirty="0" err="1" smtClean="0">
                          <a:latin typeface="Agency FB" pitchFamily="34" charset="0"/>
                        </a:rPr>
                        <a:t>values</a:t>
                      </a:r>
                      <a:endParaRPr lang="pt-PT" sz="1400" dirty="0">
                        <a:latin typeface="Agency FB" pitchFamily="34" charset="0"/>
                      </a:endParaRPr>
                    </a:p>
                  </a:txBody>
                  <a:tcPr>
                    <a:solidFill>
                      <a:schemeClr val="accent2">
                        <a:lumMod val="40000"/>
                        <a:lumOff val="60000"/>
                      </a:schemeClr>
                    </a:solidFill>
                  </a:tcPr>
                </a:tc>
                <a:tc vMerge="1">
                  <a:txBody>
                    <a:bodyPr/>
                    <a:lstStyle/>
                    <a:p>
                      <a:endParaRPr lang="pt-PT" sz="1400" dirty="0">
                        <a:latin typeface="Agency FB" pitchFamily="34" charset="0"/>
                      </a:endParaRPr>
                    </a:p>
                  </a:txBody>
                  <a:tcPr>
                    <a:solidFill>
                      <a:schemeClr val="accent2">
                        <a:lumMod val="40000"/>
                        <a:lumOff val="60000"/>
                      </a:schemeClr>
                    </a:solidFill>
                  </a:tcPr>
                </a:tc>
              </a:tr>
              <a:tr h="370840">
                <a:tc vMerge="1">
                  <a:txBody>
                    <a:bodyPr/>
                    <a:lstStyle/>
                    <a:p>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dirty="0" err="1" smtClean="0">
                          <a:latin typeface="Agency FB" pitchFamily="34" charset="0"/>
                        </a:rPr>
                        <a:t>Strenghts</a:t>
                      </a:r>
                      <a:r>
                        <a:rPr lang="pt-PT" sz="1400" dirty="0" smtClean="0">
                          <a:latin typeface="Agency FB" pitchFamily="34" charset="0"/>
                        </a:rPr>
                        <a:t> – </a:t>
                      </a:r>
                      <a:r>
                        <a:rPr lang="pt-PT" sz="1400" dirty="0" err="1" smtClean="0">
                          <a:latin typeface="Agency FB" pitchFamily="34" charset="0"/>
                        </a:rPr>
                        <a:t>Minimum</a:t>
                      </a:r>
                      <a:r>
                        <a:rPr lang="pt-PT" sz="1400" dirty="0" smtClean="0">
                          <a:latin typeface="Agency FB" pitchFamily="34" charset="0"/>
                        </a:rPr>
                        <a:t> 4 </a:t>
                      </a:r>
                      <a:r>
                        <a:rPr lang="pt-PT" sz="1400" dirty="0" err="1" smtClean="0">
                          <a:latin typeface="Agency FB" pitchFamily="34" charset="0"/>
                        </a:rPr>
                        <a:t>points</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dirty="0" smtClean="0">
                          <a:latin typeface="Agency FB" pitchFamily="34" charset="0"/>
                        </a:rPr>
                        <a:t>0,5 </a:t>
                      </a:r>
                      <a:r>
                        <a:rPr lang="pt-PT" sz="1400" dirty="0" err="1" smtClean="0">
                          <a:latin typeface="Agency FB" pitchFamily="34" charset="0"/>
                        </a:rPr>
                        <a:t>values</a:t>
                      </a:r>
                      <a:endParaRPr lang="pt-PT" sz="1400" dirty="0">
                        <a:latin typeface="Agency FB" pitchFamily="34" charset="0"/>
                      </a:endParaRPr>
                    </a:p>
                  </a:txBody>
                  <a:tcPr>
                    <a:solidFill>
                      <a:schemeClr val="accent2">
                        <a:lumMod val="40000"/>
                        <a:lumOff val="60000"/>
                      </a:schemeClr>
                    </a:solidFill>
                  </a:tcPr>
                </a:tc>
                <a:tc vMerge="1">
                  <a:txBody>
                    <a:bodyPr/>
                    <a:lstStyle/>
                    <a:p>
                      <a:endParaRPr lang="pt-PT" sz="1400" dirty="0">
                        <a:latin typeface="Agency FB" pitchFamily="34" charset="0"/>
                      </a:endParaRPr>
                    </a:p>
                  </a:txBody>
                  <a:tcPr>
                    <a:solidFill>
                      <a:schemeClr val="accent2">
                        <a:lumMod val="40000"/>
                        <a:lumOff val="60000"/>
                      </a:schemeClr>
                    </a:solidFill>
                  </a:tcPr>
                </a:tc>
              </a:tr>
              <a:tr h="370840">
                <a:tc>
                  <a:txBody>
                    <a:bodyPr/>
                    <a:lstStyle/>
                    <a:p>
                      <a:pPr algn="ctr"/>
                      <a:r>
                        <a:rPr lang="pt-PT" sz="2000" b="1" dirty="0" smtClean="0">
                          <a:latin typeface="Agency FB" pitchFamily="34" charset="0"/>
                        </a:rPr>
                        <a:t>3</a:t>
                      </a:r>
                      <a:endParaRPr lang="pt-PT" sz="2000" b="1" dirty="0">
                        <a:latin typeface="Agency FB" pitchFamily="34" charset="0"/>
                      </a:endParaRPr>
                    </a:p>
                  </a:txBody>
                  <a:tcPr>
                    <a:solidFill>
                      <a:schemeClr val="accent2">
                        <a:lumMod val="40000"/>
                        <a:lumOff val="60000"/>
                      </a:schemeClr>
                    </a:solidFill>
                  </a:tcPr>
                </a:tc>
                <a:tc>
                  <a:txBody>
                    <a:bodyPr/>
                    <a:lstStyle/>
                    <a:p>
                      <a:r>
                        <a:rPr lang="pt-PT" sz="1400" dirty="0" smtClean="0">
                          <a:latin typeface="Agency FB" pitchFamily="34" charset="0"/>
                        </a:rPr>
                        <a:t>To </a:t>
                      </a:r>
                      <a:r>
                        <a:rPr lang="pt-PT" sz="1400" dirty="0" err="1" smtClean="0">
                          <a:latin typeface="Agency FB" pitchFamily="34" charset="0"/>
                        </a:rPr>
                        <a:t>have</a:t>
                      </a:r>
                      <a:r>
                        <a:rPr lang="pt-PT" sz="1400" dirty="0" smtClean="0">
                          <a:latin typeface="Agency FB" pitchFamily="34" charset="0"/>
                        </a:rPr>
                        <a:t> </a:t>
                      </a:r>
                      <a:r>
                        <a:rPr lang="pt-PT" sz="1400" dirty="0" err="1" smtClean="0">
                          <a:latin typeface="Agency FB" pitchFamily="34" charset="0"/>
                        </a:rPr>
                        <a:t>all</a:t>
                      </a:r>
                      <a:r>
                        <a:rPr lang="pt-PT" sz="1400" dirty="0" smtClean="0">
                          <a:latin typeface="Agency FB" pitchFamily="34" charset="0"/>
                        </a:rPr>
                        <a:t> </a:t>
                      </a:r>
                      <a:r>
                        <a:rPr lang="pt-PT" sz="1400" dirty="0" err="1" smtClean="0">
                          <a:latin typeface="Agency FB" pitchFamily="34" charset="0"/>
                        </a:rPr>
                        <a:t>the</a:t>
                      </a:r>
                      <a:r>
                        <a:rPr lang="pt-PT" sz="1400" dirty="0" smtClean="0">
                          <a:latin typeface="Agency FB" pitchFamily="34" charset="0"/>
                        </a:rPr>
                        <a:t> </a:t>
                      </a:r>
                      <a:r>
                        <a:rPr lang="pt-PT" sz="1400" dirty="0" err="1" smtClean="0">
                          <a:latin typeface="Agency FB" pitchFamily="34" charset="0"/>
                        </a:rPr>
                        <a:t>value</a:t>
                      </a:r>
                      <a:r>
                        <a:rPr lang="pt-PT" sz="1400" dirty="0" smtClean="0">
                          <a:latin typeface="Agency FB" pitchFamily="34" charset="0"/>
                        </a:rPr>
                        <a:t>, </a:t>
                      </a:r>
                      <a:r>
                        <a:rPr lang="pt-PT" sz="1400" dirty="0" err="1" smtClean="0">
                          <a:latin typeface="Agency FB" pitchFamily="34" charset="0"/>
                        </a:rPr>
                        <a:t>they</a:t>
                      </a:r>
                      <a:r>
                        <a:rPr lang="pt-PT" sz="1400" baseline="0" dirty="0" smtClean="0">
                          <a:latin typeface="Agency FB" pitchFamily="34" charset="0"/>
                        </a:rPr>
                        <a:t> </a:t>
                      </a:r>
                      <a:r>
                        <a:rPr lang="pt-PT" sz="1400" baseline="0" dirty="0" err="1" smtClean="0">
                          <a:latin typeface="Agency FB" pitchFamily="34" charset="0"/>
                        </a:rPr>
                        <a:t>have</a:t>
                      </a:r>
                      <a:r>
                        <a:rPr lang="pt-PT" sz="1400" baseline="0" dirty="0" smtClean="0">
                          <a:latin typeface="Agency FB" pitchFamily="34" charset="0"/>
                        </a:rPr>
                        <a:t> to </a:t>
                      </a:r>
                      <a:r>
                        <a:rPr lang="pt-PT" sz="1400" baseline="0" dirty="0" err="1" smtClean="0">
                          <a:latin typeface="Agency FB" pitchFamily="34" charset="0"/>
                        </a:rPr>
                        <a:t>answer</a:t>
                      </a:r>
                      <a:r>
                        <a:rPr lang="pt-PT" sz="1400" baseline="0" dirty="0" smtClean="0">
                          <a:latin typeface="Agency FB" pitchFamily="34" charset="0"/>
                        </a:rPr>
                        <a:t> </a:t>
                      </a:r>
                      <a:r>
                        <a:rPr lang="pt-PT" sz="1400" baseline="0" dirty="0" err="1" smtClean="0">
                          <a:latin typeface="Agency FB" pitchFamily="34" charset="0"/>
                        </a:rPr>
                        <a:t>these</a:t>
                      </a:r>
                      <a:r>
                        <a:rPr lang="pt-PT" sz="1400" baseline="0" dirty="0" smtClean="0">
                          <a:latin typeface="Agency FB" pitchFamily="34" charset="0"/>
                        </a:rPr>
                        <a:t> </a:t>
                      </a:r>
                      <a:r>
                        <a:rPr lang="pt-PT" sz="1400" baseline="0" dirty="0" err="1" smtClean="0">
                          <a:latin typeface="Agency FB" pitchFamily="34" charset="0"/>
                        </a:rPr>
                        <a:t>three</a:t>
                      </a:r>
                      <a:r>
                        <a:rPr lang="pt-PT" sz="1400" baseline="0" dirty="0" smtClean="0">
                          <a:latin typeface="Agency FB" pitchFamily="34" charset="0"/>
                        </a:rPr>
                        <a:t> </a:t>
                      </a:r>
                      <a:r>
                        <a:rPr lang="pt-PT" sz="1400" baseline="0" dirty="0" err="1" smtClean="0">
                          <a:latin typeface="Agency FB" pitchFamily="34" charset="0"/>
                        </a:rPr>
                        <a:t>factors</a:t>
                      </a:r>
                      <a:r>
                        <a:rPr lang="pt-PT" sz="1400" baseline="0" dirty="0" smtClean="0">
                          <a:latin typeface="Agency FB" pitchFamily="34" charset="0"/>
                        </a:rPr>
                        <a:t>: </a:t>
                      </a:r>
                      <a:r>
                        <a:rPr lang="pt-PT" sz="1400" baseline="0" dirty="0" err="1" smtClean="0">
                          <a:latin typeface="Agency FB" pitchFamily="34" charset="0"/>
                        </a:rPr>
                        <a:t>Price</a:t>
                      </a:r>
                      <a:r>
                        <a:rPr lang="pt-PT" sz="1400" baseline="0" dirty="0" smtClean="0">
                          <a:latin typeface="Agency FB" pitchFamily="34" charset="0"/>
                        </a:rPr>
                        <a:t>/</a:t>
                      </a:r>
                      <a:r>
                        <a:rPr lang="pt-PT" sz="1400" baseline="0" dirty="0" err="1" smtClean="0">
                          <a:latin typeface="Agency FB" pitchFamily="34" charset="0"/>
                        </a:rPr>
                        <a:t>Quality</a:t>
                      </a:r>
                      <a:r>
                        <a:rPr lang="pt-PT" sz="1400" baseline="0" dirty="0" smtClean="0">
                          <a:latin typeface="Agency FB" pitchFamily="34" charset="0"/>
                        </a:rPr>
                        <a:t> </a:t>
                      </a:r>
                      <a:r>
                        <a:rPr lang="pt-PT" sz="1400" baseline="0" dirty="0" err="1" smtClean="0">
                          <a:latin typeface="Agency FB" pitchFamily="34" charset="0"/>
                        </a:rPr>
                        <a:t>relationship</a:t>
                      </a:r>
                      <a:r>
                        <a:rPr lang="pt-PT" sz="1400" baseline="0" dirty="0" smtClean="0">
                          <a:latin typeface="Agency FB" pitchFamily="34" charset="0"/>
                        </a:rPr>
                        <a:t>, </a:t>
                      </a:r>
                      <a:r>
                        <a:rPr lang="pt-PT" sz="1400" baseline="0" dirty="0" err="1" smtClean="0">
                          <a:latin typeface="Agency FB" pitchFamily="34" charset="0"/>
                        </a:rPr>
                        <a:t>Concept</a:t>
                      </a:r>
                      <a:r>
                        <a:rPr lang="pt-PT" sz="1400" baseline="0" dirty="0" smtClean="0">
                          <a:latin typeface="Agency FB" pitchFamily="34" charset="0"/>
                        </a:rPr>
                        <a:t>, </a:t>
                      </a:r>
                      <a:r>
                        <a:rPr lang="pt-PT" sz="1400" baseline="0" dirty="0" err="1" smtClean="0">
                          <a:latin typeface="Agency FB" pitchFamily="34" charset="0"/>
                        </a:rPr>
                        <a:t>Creativity</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dirty="0" smtClean="0">
                          <a:latin typeface="Agency FB" pitchFamily="34" charset="0"/>
                        </a:rPr>
                        <a:t>1,5 </a:t>
                      </a:r>
                      <a:r>
                        <a:rPr lang="pt-PT" sz="1400" dirty="0" err="1" smtClean="0">
                          <a:latin typeface="Agency FB" pitchFamily="34" charset="0"/>
                        </a:rPr>
                        <a:t>values</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600" b="1" dirty="0" smtClean="0">
                          <a:latin typeface="Agency FB" pitchFamily="34" charset="0"/>
                        </a:rPr>
                        <a:t>1,5 </a:t>
                      </a:r>
                      <a:r>
                        <a:rPr lang="pt-PT" sz="1600" b="1" dirty="0" err="1" smtClean="0">
                          <a:latin typeface="Agency FB" pitchFamily="34" charset="0"/>
                        </a:rPr>
                        <a:t>values</a:t>
                      </a:r>
                      <a:endParaRPr lang="pt-PT" sz="1600" b="1" dirty="0">
                        <a:latin typeface="Agency FB" pitchFamily="34" charset="0"/>
                      </a:endParaRPr>
                    </a:p>
                  </a:txBody>
                  <a:tcPr>
                    <a:solidFill>
                      <a:schemeClr val="accent2">
                        <a:lumMod val="40000"/>
                        <a:lumOff val="60000"/>
                      </a:schemeClr>
                    </a:solidFill>
                  </a:tcPr>
                </a:tc>
              </a:tr>
              <a:tr h="370840">
                <a:tc rowSpan="3">
                  <a:txBody>
                    <a:bodyPr/>
                    <a:lstStyle/>
                    <a:p>
                      <a:pPr algn="ctr"/>
                      <a:endParaRPr lang="pt-PT" sz="2000" b="1" dirty="0" smtClean="0">
                        <a:latin typeface="Agency FB" pitchFamily="34" charset="0"/>
                      </a:endParaRPr>
                    </a:p>
                    <a:p>
                      <a:pPr algn="ctr"/>
                      <a:r>
                        <a:rPr lang="pt-PT" sz="2000" b="1" dirty="0" smtClean="0">
                          <a:latin typeface="Agency FB" pitchFamily="34" charset="0"/>
                        </a:rPr>
                        <a:t>4</a:t>
                      </a:r>
                      <a:endParaRPr lang="pt-PT" sz="2000" b="1" dirty="0">
                        <a:latin typeface="Agency FB" pitchFamily="34" charset="0"/>
                      </a:endParaRPr>
                    </a:p>
                  </a:txBody>
                  <a:tcPr>
                    <a:solidFill>
                      <a:schemeClr val="accent2">
                        <a:lumMod val="40000"/>
                        <a:lumOff val="60000"/>
                      </a:schemeClr>
                    </a:solidFill>
                  </a:tcPr>
                </a:tc>
                <a:tc>
                  <a:txBody>
                    <a:bodyPr/>
                    <a:lstStyle/>
                    <a:p>
                      <a:r>
                        <a:rPr lang="pt-PT" sz="1400" dirty="0" err="1" smtClean="0">
                          <a:latin typeface="Agency FB" pitchFamily="34" charset="0"/>
                        </a:rPr>
                        <a:t>Segmentation</a:t>
                      </a:r>
                      <a:r>
                        <a:rPr lang="pt-PT" sz="1400" dirty="0" smtClean="0">
                          <a:latin typeface="Agency FB" pitchFamily="34" charset="0"/>
                        </a:rPr>
                        <a:t> – </a:t>
                      </a:r>
                      <a:r>
                        <a:rPr lang="pt-PT" sz="1400" dirty="0" err="1" smtClean="0">
                          <a:latin typeface="Agency FB" pitchFamily="34" charset="0"/>
                        </a:rPr>
                        <a:t>Have</a:t>
                      </a:r>
                      <a:r>
                        <a:rPr lang="pt-PT" sz="1400" dirty="0" smtClean="0">
                          <a:latin typeface="Agency FB" pitchFamily="34" charset="0"/>
                        </a:rPr>
                        <a:t> to </a:t>
                      </a:r>
                      <a:r>
                        <a:rPr lang="pt-PT" sz="1400" dirty="0" err="1" smtClean="0">
                          <a:latin typeface="Agency FB" pitchFamily="34" charset="0"/>
                        </a:rPr>
                        <a:t>choose</a:t>
                      </a:r>
                      <a:r>
                        <a:rPr lang="pt-PT" sz="1400" dirty="0" smtClean="0">
                          <a:latin typeface="Agency FB" pitchFamily="34" charset="0"/>
                        </a:rPr>
                        <a:t> </a:t>
                      </a:r>
                      <a:r>
                        <a:rPr lang="pt-PT" sz="1400" dirty="0" err="1" smtClean="0">
                          <a:latin typeface="Agency FB" pitchFamily="34" charset="0"/>
                        </a:rPr>
                        <a:t>this</a:t>
                      </a:r>
                      <a:r>
                        <a:rPr lang="pt-PT" sz="1400" dirty="0" smtClean="0">
                          <a:latin typeface="Agency FB" pitchFamily="34" charset="0"/>
                        </a:rPr>
                        <a:t> </a:t>
                      </a:r>
                      <a:r>
                        <a:rPr lang="pt-PT" sz="1400" dirty="0" err="1" smtClean="0">
                          <a:latin typeface="Agency FB" pitchFamily="34" charset="0"/>
                        </a:rPr>
                        <a:t>three</a:t>
                      </a:r>
                      <a:r>
                        <a:rPr lang="pt-PT" sz="1400" baseline="0" dirty="0" smtClean="0">
                          <a:latin typeface="Agency FB" pitchFamily="34" charset="0"/>
                        </a:rPr>
                        <a:t> </a:t>
                      </a:r>
                      <a:r>
                        <a:rPr lang="pt-PT" sz="1400" baseline="0" dirty="0" err="1" smtClean="0">
                          <a:latin typeface="Agency FB" pitchFamily="34" charset="0"/>
                        </a:rPr>
                        <a:t>criteria</a:t>
                      </a:r>
                      <a:r>
                        <a:rPr lang="pt-PT" sz="1400" baseline="0" dirty="0" smtClean="0">
                          <a:latin typeface="Agency FB" pitchFamily="34" charset="0"/>
                        </a:rPr>
                        <a:t> to </a:t>
                      </a:r>
                      <a:r>
                        <a:rPr lang="pt-PT" sz="1400" baseline="0" dirty="0" err="1" smtClean="0">
                          <a:latin typeface="Agency FB" pitchFamily="34" charset="0"/>
                        </a:rPr>
                        <a:t>have</a:t>
                      </a:r>
                      <a:r>
                        <a:rPr lang="pt-PT" sz="1400" baseline="0" dirty="0" smtClean="0">
                          <a:latin typeface="Agency FB" pitchFamily="34" charset="0"/>
                        </a:rPr>
                        <a:t> </a:t>
                      </a:r>
                      <a:r>
                        <a:rPr lang="pt-PT" sz="1400" baseline="0" dirty="0" err="1" smtClean="0">
                          <a:latin typeface="Agency FB" pitchFamily="34" charset="0"/>
                        </a:rPr>
                        <a:t>all</a:t>
                      </a:r>
                      <a:r>
                        <a:rPr lang="pt-PT" sz="1400" baseline="0" dirty="0" smtClean="0">
                          <a:latin typeface="Agency FB" pitchFamily="34" charset="0"/>
                        </a:rPr>
                        <a:t> </a:t>
                      </a:r>
                      <a:r>
                        <a:rPr lang="pt-PT" sz="1400" baseline="0" dirty="0" err="1" smtClean="0">
                          <a:latin typeface="Agency FB" pitchFamily="34" charset="0"/>
                        </a:rPr>
                        <a:t>the</a:t>
                      </a:r>
                      <a:r>
                        <a:rPr lang="pt-PT" sz="1400" baseline="0" dirty="0" smtClean="0">
                          <a:latin typeface="Agency FB" pitchFamily="34" charset="0"/>
                        </a:rPr>
                        <a:t> </a:t>
                      </a:r>
                      <a:r>
                        <a:rPr lang="pt-PT" sz="1400" baseline="0" dirty="0" err="1" smtClean="0">
                          <a:latin typeface="Agency FB" pitchFamily="34" charset="0"/>
                        </a:rPr>
                        <a:t>values</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b="0" dirty="0" smtClean="0">
                          <a:latin typeface="Agency FB" pitchFamily="34" charset="0"/>
                        </a:rPr>
                        <a:t>0,5 </a:t>
                      </a:r>
                      <a:r>
                        <a:rPr lang="pt-PT" sz="1400" b="0" dirty="0" err="1" smtClean="0">
                          <a:latin typeface="Agency FB" pitchFamily="34" charset="0"/>
                        </a:rPr>
                        <a:t>values</a:t>
                      </a:r>
                      <a:endParaRPr lang="pt-PT" sz="1400" b="0" dirty="0">
                        <a:latin typeface="Agency FB" pitchFamily="34" charset="0"/>
                      </a:endParaRPr>
                    </a:p>
                  </a:txBody>
                  <a:tcPr>
                    <a:solidFill>
                      <a:schemeClr val="accent2">
                        <a:lumMod val="40000"/>
                        <a:lumOff val="60000"/>
                      </a:schemeClr>
                    </a:solidFill>
                  </a:tcPr>
                </a:tc>
                <a:tc rowSpan="3">
                  <a:txBody>
                    <a:bodyPr/>
                    <a:lstStyle/>
                    <a:p>
                      <a:pPr algn="ctr"/>
                      <a:endParaRPr lang="pt-PT" sz="1600" b="1" dirty="0" smtClean="0">
                        <a:latin typeface="Agency FB" pitchFamily="34" charset="0"/>
                      </a:endParaRPr>
                    </a:p>
                    <a:p>
                      <a:pPr algn="ctr"/>
                      <a:r>
                        <a:rPr lang="pt-PT" sz="1600" b="1" dirty="0" smtClean="0">
                          <a:latin typeface="Agency FB" pitchFamily="34" charset="0"/>
                        </a:rPr>
                        <a:t>2</a:t>
                      </a:r>
                      <a:r>
                        <a:rPr lang="pt-PT" sz="1600" b="1" baseline="0" dirty="0" smtClean="0">
                          <a:latin typeface="Agency FB" pitchFamily="34" charset="0"/>
                        </a:rPr>
                        <a:t> </a:t>
                      </a:r>
                      <a:r>
                        <a:rPr lang="pt-PT" sz="1600" b="1" baseline="0" dirty="0" err="1" smtClean="0">
                          <a:latin typeface="Agency FB" pitchFamily="34" charset="0"/>
                        </a:rPr>
                        <a:t>Values</a:t>
                      </a:r>
                      <a:endParaRPr lang="pt-PT" sz="1600" b="1" dirty="0">
                        <a:latin typeface="Agency FB" pitchFamily="34" charset="0"/>
                      </a:endParaRPr>
                    </a:p>
                  </a:txBody>
                  <a:tcPr>
                    <a:solidFill>
                      <a:schemeClr val="accent2">
                        <a:lumMod val="40000"/>
                        <a:lumOff val="60000"/>
                      </a:schemeClr>
                    </a:solidFill>
                  </a:tcPr>
                </a:tc>
              </a:tr>
              <a:tr h="370840">
                <a:tc vMerge="1">
                  <a:txBody>
                    <a:bodyPr/>
                    <a:lstStyle/>
                    <a:p>
                      <a:endParaRPr lang="pt-PT" sz="1400" dirty="0">
                        <a:latin typeface="Agency FB" pitchFamily="34" charset="0"/>
                      </a:endParaRPr>
                    </a:p>
                  </a:txBody>
                  <a:tcPr>
                    <a:solidFill>
                      <a:schemeClr val="accent2">
                        <a:lumMod val="40000"/>
                        <a:lumOff val="60000"/>
                      </a:schemeClr>
                    </a:solidFill>
                  </a:tcPr>
                </a:tc>
                <a:tc>
                  <a:txBody>
                    <a:bodyPr/>
                    <a:lstStyle/>
                    <a:p>
                      <a:r>
                        <a:rPr lang="pt-PT" sz="1400" dirty="0" err="1" smtClean="0">
                          <a:latin typeface="Agency FB" pitchFamily="34" charset="0"/>
                        </a:rPr>
                        <a:t>Targeting</a:t>
                      </a:r>
                      <a:r>
                        <a:rPr lang="pt-PT" sz="1400" dirty="0" smtClean="0">
                          <a:latin typeface="Agency FB" pitchFamily="34" charset="0"/>
                        </a:rPr>
                        <a:t> – </a:t>
                      </a:r>
                      <a:r>
                        <a:rPr lang="pt-PT" sz="1400" dirty="0" err="1" smtClean="0">
                          <a:latin typeface="Agency FB" pitchFamily="34" charset="0"/>
                        </a:rPr>
                        <a:t>Have</a:t>
                      </a:r>
                      <a:r>
                        <a:rPr lang="pt-PT" sz="1400" baseline="0" dirty="0" smtClean="0">
                          <a:latin typeface="Agency FB" pitchFamily="34" charset="0"/>
                        </a:rPr>
                        <a:t> to </a:t>
                      </a:r>
                      <a:r>
                        <a:rPr lang="pt-PT" sz="1400" baseline="0" dirty="0" err="1" smtClean="0">
                          <a:latin typeface="Agency FB" pitchFamily="34" charset="0"/>
                        </a:rPr>
                        <a:t>choose</a:t>
                      </a:r>
                      <a:r>
                        <a:rPr lang="pt-PT" sz="1400" baseline="0" dirty="0" smtClean="0">
                          <a:latin typeface="Agency FB" pitchFamily="34" charset="0"/>
                        </a:rPr>
                        <a:t> </a:t>
                      </a:r>
                      <a:r>
                        <a:rPr lang="pt-PT" sz="1400" baseline="0" dirty="0" err="1" smtClean="0">
                          <a:latin typeface="Agency FB" pitchFamily="34" charset="0"/>
                        </a:rPr>
                        <a:t>these</a:t>
                      </a:r>
                      <a:r>
                        <a:rPr lang="pt-PT" sz="1400" baseline="0" dirty="0" smtClean="0">
                          <a:latin typeface="Agency FB" pitchFamily="34" charset="0"/>
                        </a:rPr>
                        <a:t> </a:t>
                      </a:r>
                      <a:r>
                        <a:rPr lang="pt-PT" sz="1400" baseline="0" dirty="0" err="1" smtClean="0">
                          <a:latin typeface="Agency FB" pitchFamily="34" charset="0"/>
                        </a:rPr>
                        <a:t>differente</a:t>
                      </a:r>
                      <a:r>
                        <a:rPr lang="pt-PT" sz="1400" baseline="0" dirty="0" smtClean="0">
                          <a:latin typeface="Agency FB" pitchFamily="34" charset="0"/>
                        </a:rPr>
                        <a:t> ages </a:t>
                      </a:r>
                      <a:r>
                        <a:rPr lang="pt-PT" sz="1400" baseline="0" dirty="0" err="1" smtClean="0">
                          <a:latin typeface="Agency FB" pitchFamily="34" charset="0"/>
                        </a:rPr>
                        <a:t>between</a:t>
                      </a:r>
                      <a:r>
                        <a:rPr lang="pt-PT" sz="1400" baseline="0" dirty="0" smtClean="0">
                          <a:latin typeface="Agency FB" pitchFamily="34" charset="0"/>
                        </a:rPr>
                        <a:t> 3 </a:t>
                      </a:r>
                      <a:r>
                        <a:rPr lang="pt-PT" sz="1400" baseline="0" dirty="0" err="1" smtClean="0">
                          <a:latin typeface="Agency FB" pitchFamily="34" charset="0"/>
                        </a:rPr>
                        <a:t>and</a:t>
                      </a:r>
                      <a:r>
                        <a:rPr lang="pt-PT" sz="1400" baseline="0" dirty="0" smtClean="0">
                          <a:latin typeface="Agency FB" pitchFamily="34" charset="0"/>
                        </a:rPr>
                        <a:t> 45, </a:t>
                      </a:r>
                      <a:r>
                        <a:rPr lang="pt-PT" sz="1400" baseline="0" dirty="0" err="1" smtClean="0">
                          <a:latin typeface="Agency FB" pitchFamily="34" charset="0"/>
                        </a:rPr>
                        <a:t>and</a:t>
                      </a:r>
                      <a:r>
                        <a:rPr lang="pt-PT" sz="1400" baseline="0" dirty="0" smtClean="0">
                          <a:latin typeface="Agency FB" pitchFamily="34" charset="0"/>
                        </a:rPr>
                        <a:t> </a:t>
                      </a:r>
                      <a:r>
                        <a:rPr lang="pt-PT" sz="1400" baseline="0" dirty="0" err="1" smtClean="0">
                          <a:latin typeface="Agency FB" pitchFamily="34" charset="0"/>
                        </a:rPr>
                        <a:t>just</a:t>
                      </a:r>
                      <a:r>
                        <a:rPr lang="pt-PT" sz="1400" baseline="0" dirty="0" smtClean="0">
                          <a:latin typeface="Agency FB" pitchFamily="34" charset="0"/>
                        </a:rPr>
                        <a:t> </a:t>
                      </a:r>
                      <a:r>
                        <a:rPr lang="pt-PT" sz="1400" baseline="0" dirty="0" err="1" smtClean="0">
                          <a:latin typeface="Agency FB" pitchFamily="34" charset="0"/>
                        </a:rPr>
                        <a:t>womens</a:t>
                      </a:r>
                      <a:r>
                        <a:rPr lang="pt-PT" sz="1400" baseline="0" dirty="0" smtClean="0">
                          <a:latin typeface="Agency FB" pitchFamily="34" charset="0"/>
                        </a:rPr>
                        <a:t> to </a:t>
                      </a:r>
                      <a:r>
                        <a:rPr lang="pt-PT" sz="1400" baseline="0" dirty="0" err="1" smtClean="0">
                          <a:latin typeface="Agency FB" pitchFamily="34" charset="0"/>
                        </a:rPr>
                        <a:t>gain</a:t>
                      </a:r>
                      <a:r>
                        <a:rPr lang="pt-PT" sz="1400" baseline="0" dirty="0" smtClean="0">
                          <a:latin typeface="Agency FB" pitchFamily="34" charset="0"/>
                        </a:rPr>
                        <a:t> </a:t>
                      </a:r>
                      <a:r>
                        <a:rPr lang="pt-PT" sz="1400" baseline="0" dirty="0" err="1" smtClean="0">
                          <a:latin typeface="Agency FB" pitchFamily="34" charset="0"/>
                        </a:rPr>
                        <a:t>the</a:t>
                      </a:r>
                      <a:r>
                        <a:rPr lang="pt-PT" sz="1400" baseline="0" dirty="0" smtClean="0">
                          <a:latin typeface="Agency FB" pitchFamily="34" charset="0"/>
                        </a:rPr>
                        <a:t> total </a:t>
                      </a:r>
                      <a:r>
                        <a:rPr lang="pt-PT" sz="1400" baseline="0" dirty="0" err="1" smtClean="0">
                          <a:latin typeface="Agency FB" pitchFamily="34" charset="0"/>
                        </a:rPr>
                        <a:t>of</a:t>
                      </a:r>
                      <a:r>
                        <a:rPr lang="pt-PT" sz="1400" baseline="0" dirty="0" smtClean="0">
                          <a:latin typeface="Agency FB" pitchFamily="34" charset="0"/>
                        </a:rPr>
                        <a:t> </a:t>
                      </a:r>
                      <a:r>
                        <a:rPr lang="pt-PT" sz="1400" baseline="0" dirty="0" err="1" smtClean="0">
                          <a:latin typeface="Agency FB" pitchFamily="34" charset="0"/>
                        </a:rPr>
                        <a:t>the</a:t>
                      </a:r>
                      <a:r>
                        <a:rPr lang="pt-PT" sz="1400" baseline="0" dirty="0" smtClean="0">
                          <a:latin typeface="Agency FB" pitchFamily="34" charset="0"/>
                        </a:rPr>
                        <a:t> </a:t>
                      </a:r>
                      <a:r>
                        <a:rPr lang="pt-PT" sz="1400" baseline="0" dirty="0" err="1" smtClean="0">
                          <a:latin typeface="Agency FB" pitchFamily="34" charset="0"/>
                        </a:rPr>
                        <a:t>values</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b="0" dirty="0" smtClean="0">
                          <a:latin typeface="Agency FB" pitchFamily="34" charset="0"/>
                        </a:rPr>
                        <a:t>0,5 </a:t>
                      </a:r>
                      <a:r>
                        <a:rPr lang="pt-PT" sz="1400" b="0" dirty="0" err="1" smtClean="0">
                          <a:latin typeface="Agency FB" pitchFamily="34" charset="0"/>
                        </a:rPr>
                        <a:t>values</a:t>
                      </a:r>
                      <a:endParaRPr lang="pt-PT" sz="1400" b="0" dirty="0">
                        <a:latin typeface="Agency FB" pitchFamily="34" charset="0"/>
                      </a:endParaRPr>
                    </a:p>
                  </a:txBody>
                  <a:tcPr>
                    <a:solidFill>
                      <a:schemeClr val="accent2">
                        <a:lumMod val="40000"/>
                        <a:lumOff val="60000"/>
                      </a:schemeClr>
                    </a:solidFill>
                  </a:tcPr>
                </a:tc>
                <a:tc vMerge="1">
                  <a:txBody>
                    <a:bodyPr/>
                    <a:lstStyle/>
                    <a:p>
                      <a:endParaRPr lang="pt-PT" sz="1400" dirty="0">
                        <a:latin typeface="Agency FB" pitchFamily="34" charset="0"/>
                      </a:endParaRPr>
                    </a:p>
                  </a:txBody>
                  <a:tcPr>
                    <a:solidFill>
                      <a:schemeClr val="accent2">
                        <a:lumMod val="40000"/>
                        <a:lumOff val="60000"/>
                      </a:schemeClr>
                    </a:solidFill>
                  </a:tcPr>
                </a:tc>
              </a:tr>
              <a:tr h="370840">
                <a:tc vMerge="1">
                  <a:txBody>
                    <a:bodyPr/>
                    <a:lstStyle/>
                    <a:p>
                      <a:endParaRPr lang="pt-PT" sz="1400" dirty="0">
                        <a:latin typeface="Agency FB" pitchFamily="34" charset="0"/>
                      </a:endParaRPr>
                    </a:p>
                  </a:txBody>
                  <a:tcPr>
                    <a:solidFill>
                      <a:schemeClr val="accent2">
                        <a:lumMod val="40000"/>
                        <a:lumOff val="60000"/>
                      </a:schemeClr>
                    </a:solidFill>
                  </a:tcPr>
                </a:tc>
                <a:tc>
                  <a:txBody>
                    <a:bodyPr/>
                    <a:lstStyle/>
                    <a:p>
                      <a:r>
                        <a:rPr lang="pt-PT" sz="1400" dirty="0" err="1" smtClean="0">
                          <a:latin typeface="Agency FB" pitchFamily="34" charset="0"/>
                        </a:rPr>
                        <a:t>Positioning</a:t>
                      </a:r>
                      <a:r>
                        <a:rPr lang="pt-PT" sz="1400" dirty="0" smtClean="0">
                          <a:latin typeface="Agency FB" pitchFamily="34" charset="0"/>
                        </a:rPr>
                        <a:t> – </a:t>
                      </a:r>
                      <a:r>
                        <a:rPr lang="pt-PT" sz="1400" dirty="0" err="1" smtClean="0">
                          <a:latin typeface="Agency FB" pitchFamily="34" charset="0"/>
                        </a:rPr>
                        <a:t>Talk</a:t>
                      </a:r>
                      <a:r>
                        <a:rPr lang="pt-PT" sz="1400" dirty="0" smtClean="0">
                          <a:latin typeface="Agency FB" pitchFamily="34" charset="0"/>
                        </a:rPr>
                        <a:t> </a:t>
                      </a:r>
                      <a:r>
                        <a:rPr lang="pt-PT" sz="1400" dirty="0" err="1" smtClean="0">
                          <a:latin typeface="Agency FB" pitchFamily="34" charset="0"/>
                        </a:rPr>
                        <a:t>about</a:t>
                      </a:r>
                      <a:r>
                        <a:rPr lang="pt-PT" sz="1400" dirty="0" smtClean="0">
                          <a:latin typeface="Agency FB" pitchFamily="34" charset="0"/>
                        </a:rPr>
                        <a:t> </a:t>
                      </a:r>
                      <a:r>
                        <a:rPr lang="pt-PT" sz="1400" dirty="0" err="1" smtClean="0">
                          <a:latin typeface="Agency FB" pitchFamily="34" charset="0"/>
                        </a:rPr>
                        <a:t>the</a:t>
                      </a:r>
                      <a:r>
                        <a:rPr lang="pt-PT" sz="1400" dirty="0" smtClean="0">
                          <a:latin typeface="Agency FB" pitchFamily="34" charset="0"/>
                        </a:rPr>
                        <a:t> </a:t>
                      </a:r>
                      <a:r>
                        <a:rPr lang="pt-PT" sz="1400" dirty="0" err="1" smtClean="0">
                          <a:latin typeface="Agency FB" pitchFamily="34" charset="0"/>
                        </a:rPr>
                        <a:t>positioning</a:t>
                      </a:r>
                      <a:r>
                        <a:rPr lang="pt-PT" sz="1400" baseline="0" dirty="0" smtClean="0">
                          <a:latin typeface="Agency FB" pitchFamily="34" charset="0"/>
                        </a:rPr>
                        <a:t> </a:t>
                      </a:r>
                      <a:r>
                        <a:rPr lang="pt-PT" sz="1400" baseline="0" dirty="0" err="1" smtClean="0">
                          <a:latin typeface="Agency FB" pitchFamily="34" charset="0"/>
                        </a:rPr>
                        <a:t>triangle</a:t>
                      </a:r>
                      <a:r>
                        <a:rPr lang="pt-PT" sz="1400" baseline="0" dirty="0" smtClean="0">
                          <a:latin typeface="Agency FB" pitchFamily="34" charset="0"/>
                        </a:rPr>
                        <a:t>, </a:t>
                      </a:r>
                      <a:r>
                        <a:rPr lang="pt-PT" sz="1400" baseline="0" dirty="0" err="1" smtClean="0">
                          <a:latin typeface="Agency FB" pitchFamily="34" charset="0"/>
                        </a:rPr>
                        <a:t>the</a:t>
                      </a:r>
                      <a:r>
                        <a:rPr lang="pt-PT" sz="1400" baseline="0" dirty="0" smtClean="0">
                          <a:latin typeface="Agency FB" pitchFamily="34" charset="0"/>
                        </a:rPr>
                        <a:t> </a:t>
                      </a:r>
                      <a:r>
                        <a:rPr lang="pt-PT" sz="1400" baseline="0" dirty="0" err="1" smtClean="0">
                          <a:latin typeface="Agency FB" pitchFamily="34" charset="0"/>
                        </a:rPr>
                        <a:t>identification</a:t>
                      </a:r>
                      <a:r>
                        <a:rPr lang="pt-PT" sz="1400" baseline="0" dirty="0" smtClean="0">
                          <a:latin typeface="Agency FB" pitchFamily="34" charset="0"/>
                        </a:rPr>
                        <a:t> </a:t>
                      </a:r>
                      <a:r>
                        <a:rPr lang="pt-PT" sz="1400" baseline="0" dirty="0" err="1" smtClean="0">
                          <a:latin typeface="Agency FB" pitchFamily="34" charset="0"/>
                        </a:rPr>
                        <a:t>and</a:t>
                      </a:r>
                      <a:r>
                        <a:rPr lang="pt-PT" sz="1400" baseline="0" dirty="0" smtClean="0">
                          <a:latin typeface="Agency FB" pitchFamily="34" charset="0"/>
                        </a:rPr>
                        <a:t> </a:t>
                      </a:r>
                      <a:r>
                        <a:rPr lang="pt-PT" sz="1400" baseline="0" dirty="0" err="1" smtClean="0">
                          <a:latin typeface="Agency FB" pitchFamily="34" charset="0"/>
                        </a:rPr>
                        <a:t>diferentiation</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b="0" dirty="0" smtClean="0">
                          <a:latin typeface="Agency FB" pitchFamily="34" charset="0"/>
                        </a:rPr>
                        <a:t>1 </a:t>
                      </a:r>
                      <a:r>
                        <a:rPr lang="pt-PT" sz="1400" b="0" dirty="0" err="1" smtClean="0">
                          <a:latin typeface="Agency FB" pitchFamily="34" charset="0"/>
                        </a:rPr>
                        <a:t>value</a:t>
                      </a:r>
                      <a:endParaRPr lang="pt-PT" sz="1400" b="0" dirty="0">
                        <a:latin typeface="Agency FB" pitchFamily="34" charset="0"/>
                      </a:endParaRPr>
                    </a:p>
                  </a:txBody>
                  <a:tcPr>
                    <a:solidFill>
                      <a:schemeClr val="accent2">
                        <a:lumMod val="40000"/>
                        <a:lumOff val="60000"/>
                      </a:schemeClr>
                    </a:solidFill>
                  </a:tcPr>
                </a:tc>
                <a:tc vMerge="1">
                  <a:txBody>
                    <a:bodyPr/>
                    <a:lstStyle/>
                    <a:p>
                      <a:endParaRPr lang="pt-PT" sz="1400" dirty="0">
                        <a:latin typeface="Agency FB" pitchFamily="34" charset="0"/>
                      </a:endParaRPr>
                    </a:p>
                  </a:txBody>
                  <a:tcPr>
                    <a:solidFill>
                      <a:schemeClr val="accent2">
                        <a:lumMod val="40000"/>
                        <a:lumOff val="60000"/>
                      </a:schemeClr>
                    </a:solidFill>
                  </a:tcPr>
                </a:tc>
              </a:tr>
              <a:tr h="370840">
                <a:tc>
                  <a:txBody>
                    <a:bodyPr/>
                    <a:lstStyle/>
                    <a:p>
                      <a:pPr algn="ctr"/>
                      <a:r>
                        <a:rPr lang="pt-PT" sz="2000" b="1" dirty="0" smtClean="0">
                          <a:latin typeface="Agency FB" pitchFamily="34" charset="0"/>
                        </a:rPr>
                        <a:t>5</a:t>
                      </a:r>
                      <a:endParaRPr lang="pt-PT" sz="2000" b="1" dirty="0">
                        <a:latin typeface="Agency FB" pitchFamily="34" charset="0"/>
                      </a:endParaRPr>
                    </a:p>
                  </a:txBody>
                  <a:tcPr>
                    <a:solidFill>
                      <a:schemeClr val="accent2">
                        <a:lumMod val="40000"/>
                        <a:lumOff val="60000"/>
                      </a:schemeClr>
                    </a:solidFill>
                  </a:tcPr>
                </a:tc>
                <a:tc>
                  <a:txBody>
                    <a:bodyPr/>
                    <a:lstStyle/>
                    <a:p>
                      <a:r>
                        <a:rPr lang="pt-PT" sz="1400" baseline="0" dirty="0" err="1" smtClean="0">
                          <a:latin typeface="Agency FB" pitchFamily="34" charset="0"/>
                        </a:rPr>
                        <a:t>Choose</a:t>
                      </a:r>
                      <a:r>
                        <a:rPr lang="pt-PT" sz="1400" baseline="0" dirty="0" smtClean="0">
                          <a:latin typeface="Agency FB" pitchFamily="34" charset="0"/>
                        </a:rPr>
                        <a:t> </a:t>
                      </a:r>
                      <a:r>
                        <a:rPr lang="pt-PT" sz="1400" baseline="0" dirty="0" err="1" smtClean="0">
                          <a:latin typeface="Agency FB" pitchFamily="34" charset="0"/>
                        </a:rPr>
                        <a:t>one</a:t>
                      </a:r>
                      <a:r>
                        <a:rPr lang="pt-PT" sz="1400" baseline="0" dirty="0" smtClean="0">
                          <a:latin typeface="Agency FB" pitchFamily="34" charset="0"/>
                        </a:rPr>
                        <a:t> </a:t>
                      </a:r>
                      <a:r>
                        <a:rPr lang="pt-PT" sz="1400" baseline="0" dirty="0" err="1" smtClean="0">
                          <a:latin typeface="Agency FB" pitchFamily="34" charset="0"/>
                        </a:rPr>
                        <a:t>of</a:t>
                      </a:r>
                      <a:r>
                        <a:rPr lang="pt-PT" sz="1400" baseline="0" dirty="0" smtClean="0">
                          <a:latin typeface="Agency FB" pitchFamily="34" charset="0"/>
                        </a:rPr>
                        <a:t> </a:t>
                      </a:r>
                      <a:r>
                        <a:rPr lang="pt-PT" sz="1400" baseline="0" dirty="0" err="1" smtClean="0">
                          <a:latin typeface="Agency FB" pitchFamily="34" charset="0"/>
                        </a:rPr>
                        <a:t>the</a:t>
                      </a:r>
                      <a:r>
                        <a:rPr lang="pt-PT" sz="1400" baseline="0" dirty="0" smtClean="0">
                          <a:latin typeface="Agency FB" pitchFamily="34" charset="0"/>
                        </a:rPr>
                        <a:t> </a:t>
                      </a:r>
                      <a:r>
                        <a:rPr lang="pt-PT" sz="1400" baseline="0" dirty="0" err="1" smtClean="0">
                          <a:latin typeface="Agency FB" pitchFamily="34" charset="0"/>
                        </a:rPr>
                        <a:t>propose</a:t>
                      </a:r>
                      <a:r>
                        <a:rPr lang="pt-PT" sz="1400" baseline="0" dirty="0" smtClean="0">
                          <a:latin typeface="Agency FB" pitchFamily="34" charset="0"/>
                        </a:rPr>
                        <a:t> </a:t>
                      </a:r>
                      <a:r>
                        <a:rPr lang="pt-PT" sz="1400" baseline="0" dirty="0" err="1" smtClean="0">
                          <a:latin typeface="Agency FB" pitchFamily="34" charset="0"/>
                        </a:rPr>
                        <a:t>alternatives</a:t>
                      </a:r>
                      <a:r>
                        <a:rPr lang="pt-PT" sz="1400" baseline="0" dirty="0" smtClean="0">
                          <a:latin typeface="Agency FB" pitchFamily="34" charset="0"/>
                        </a:rPr>
                        <a:t> </a:t>
                      </a:r>
                      <a:r>
                        <a:rPr lang="pt-PT" sz="1400" baseline="0" dirty="0" err="1" smtClean="0">
                          <a:latin typeface="Agency FB" pitchFamily="34" charset="0"/>
                        </a:rPr>
                        <a:t>in</a:t>
                      </a:r>
                      <a:r>
                        <a:rPr lang="pt-PT" sz="1400" baseline="0" dirty="0" smtClean="0">
                          <a:latin typeface="Agency FB" pitchFamily="34" charset="0"/>
                        </a:rPr>
                        <a:t> </a:t>
                      </a:r>
                      <a:r>
                        <a:rPr lang="pt-PT" sz="1400" baseline="0" dirty="0" err="1" smtClean="0">
                          <a:latin typeface="Agency FB" pitchFamily="34" charset="0"/>
                        </a:rPr>
                        <a:t>terms</a:t>
                      </a:r>
                      <a:r>
                        <a:rPr lang="pt-PT" sz="1400" baseline="0" dirty="0" smtClean="0">
                          <a:latin typeface="Agency FB" pitchFamily="34" charset="0"/>
                        </a:rPr>
                        <a:t> </a:t>
                      </a:r>
                      <a:r>
                        <a:rPr lang="pt-PT" sz="1400" baseline="0" dirty="0" err="1" smtClean="0">
                          <a:latin typeface="Agency FB" pitchFamily="34" charset="0"/>
                        </a:rPr>
                        <a:t>of</a:t>
                      </a:r>
                      <a:r>
                        <a:rPr lang="pt-PT" sz="1400" baseline="0" dirty="0" smtClean="0">
                          <a:latin typeface="Agency FB" pitchFamily="34" charset="0"/>
                        </a:rPr>
                        <a:t> </a:t>
                      </a:r>
                      <a:r>
                        <a:rPr lang="pt-PT" sz="1400" baseline="0" dirty="0" err="1" smtClean="0">
                          <a:latin typeface="Agency FB" pitchFamily="34" charset="0"/>
                        </a:rPr>
                        <a:t>targeting</a:t>
                      </a:r>
                      <a:r>
                        <a:rPr lang="pt-PT" sz="1400" baseline="0" dirty="0" smtClean="0">
                          <a:latin typeface="Agency FB" pitchFamily="34" charset="0"/>
                        </a:rPr>
                        <a:t>, </a:t>
                      </a:r>
                      <a:r>
                        <a:rPr lang="pt-PT" sz="1400" baseline="0" dirty="0" err="1" smtClean="0">
                          <a:latin typeface="Agency FB" pitchFamily="34" charset="0"/>
                        </a:rPr>
                        <a:t>the</a:t>
                      </a:r>
                      <a:r>
                        <a:rPr lang="pt-PT" sz="1400" baseline="0" dirty="0" smtClean="0">
                          <a:latin typeface="Agency FB" pitchFamily="34" charset="0"/>
                        </a:rPr>
                        <a:t> </a:t>
                      </a:r>
                      <a:r>
                        <a:rPr lang="pt-PT" sz="1400" baseline="0" dirty="0" err="1" smtClean="0">
                          <a:latin typeface="Agency FB" pitchFamily="34" charset="0"/>
                        </a:rPr>
                        <a:t>communication</a:t>
                      </a:r>
                      <a:r>
                        <a:rPr lang="pt-PT" sz="1400" baseline="0" dirty="0" smtClean="0">
                          <a:latin typeface="Agency FB" pitchFamily="34" charset="0"/>
                        </a:rPr>
                        <a:t> </a:t>
                      </a:r>
                      <a:r>
                        <a:rPr lang="pt-PT" sz="1400" baseline="0" dirty="0" err="1" smtClean="0">
                          <a:latin typeface="Agency FB" pitchFamily="34" charset="0"/>
                        </a:rPr>
                        <a:t>actions</a:t>
                      </a:r>
                      <a:r>
                        <a:rPr lang="pt-PT" sz="1400" baseline="0" dirty="0" smtClean="0">
                          <a:latin typeface="Agency FB" pitchFamily="34" charset="0"/>
                        </a:rPr>
                        <a:t> </a:t>
                      </a:r>
                      <a:r>
                        <a:rPr lang="pt-PT" sz="1400" baseline="0" dirty="0" err="1" smtClean="0">
                          <a:latin typeface="Agency FB" pitchFamily="34" charset="0"/>
                        </a:rPr>
                        <a:t>have</a:t>
                      </a:r>
                      <a:r>
                        <a:rPr lang="pt-PT" sz="1400" baseline="0" dirty="0" smtClean="0">
                          <a:latin typeface="Agency FB" pitchFamily="34" charset="0"/>
                        </a:rPr>
                        <a:t> to </a:t>
                      </a:r>
                      <a:r>
                        <a:rPr lang="pt-PT" sz="1400" baseline="0" dirty="0" err="1" smtClean="0">
                          <a:latin typeface="Agency FB" pitchFamily="34" charset="0"/>
                        </a:rPr>
                        <a:t>be</a:t>
                      </a:r>
                      <a:r>
                        <a:rPr lang="pt-PT" sz="1400" baseline="0" dirty="0" smtClean="0">
                          <a:latin typeface="Agency FB" pitchFamily="34" charset="0"/>
                        </a:rPr>
                        <a:t> </a:t>
                      </a:r>
                      <a:r>
                        <a:rPr lang="pt-PT" sz="1400" baseline="0" dirty="0" err="1" smtClean="0">
                          <a:latin typeface="Agency FB" pitchFamily="34" charset="0"/>
                        </a:rPr>
                        <a:t>creativites</a:t>
                      </a:r>
                      <a:r>
                        <a:rPr lang="pt-PT" sz="1400" baseline="0" dirty="0" smtClean="0">
                          <a:latin typeface="Agency FB" pitchFamily="34" charset="0"/>
                        </a:rPr>
                        <a:t> </a:t>
                      </a:r>
                      <a:r>
                        <a:rPr lang="pt-PT" sz="1400" baseline="0" dirty="0" err="1" smtClean="0">
                          <a:latin typeface="Agency FB" pitchFamily="34" charset="0"/>
                        </a:rPr>
                        <a:t>and</a:t>
                      </a:r>
                      <a:r>
                        <a:rPr lang="pt-PT" sz="1400" baseline="0" dirty="0" smtClean="0">
                          <a:latin typeface="Agency FB" pitchFamily="34" charset="0"/>
                        </a:rPr>
                        <a:t> </a:t>
                      </a:r>
                      <a:r>
                        <a:rPr lang="pt-PT" sz="1400" baseline="0" dirty="0" err="1" smtClean="0">
                          <a:latin typeface="Agency FB" pitchFamily="34" charset="0"/>
                        </a:rPr>
                        <a:t>reals</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dirty="0" smtClean="0">
                          <a:latin typeface="Agency FB" pitchFamily="34" charset="0"/>
                        </a:rPr>
                        <a:t>3 </a:t>
                      </a:r>
                      <a:r>
                        <a:rPr lang="pt-PT" sz="1400" dirty="0" err="1" smtClean="0">
                          <a:latin typeface="Agency FB" pitchFamily="34" charset="0"/>
                        </a:rPr>
                        <a:t>values</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600" b="1" dirty="0" smtClean="0">
                          <a:latin typeface="Agency FB" pitchFamily="34" charset="0"/>
                        </a:rPr>
                        <a:t>3 </a:t>
                      </a:r>
                      <a:r>
                        <a:rPr lang="pt-PT" sz="1600" b="1" dirty="0" err="1" smtClean="0">
                          <a:latin typeface="Agency FB" pitchFamily="34" charset="0"/>
                        </a:rPr>
                        <a:t>values</a:t>
                      </a:r>
                      <a:endParaRPr lang="pt-PT" sz="1600" b="1" dirty="0">
                        <a:latin typeface="Agency FB" pitchFamily="34" charset="0"/>
                      </a:endParaRPr>
                    </a:p>
                  </a:txBody>
                  <a:tcPr>
                    <a:solidFill>
                      <a:schemeClr val="accent2">
                        <a:lumMod val="40000"/>
                        <a:lumOff val="60000"/>
                      </a:schemeClr>
                    </a:solidFill>
                  </a:tcPr>
                </a:tc>
              </a:tr>
            </a:tbl>
          </a:graphicData>
        </a:graphic>
      </p:graphicFrame>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3" cstate="print"/>
          <a:stretch>
            <a:fillRect/>
          </a:stretch>
        </p:blipFill>
        <p:spPr>
          <a:xfrm>
            <a:off x="0" y="0"/>
            <a:ext cx="12241213" cy="6858000"/>
          </a:xfrm>
          <a:prstGeom prst="rect">
            <a:avLst/>
          </a:prstGeom>
        </p:spPr>
      </p:pic>
      <p:sp>
        <p:nvSpPr>
          <p:cNvPr id="16" name="Rectangle 15"/>
          <p:cNvSpPr/>
          <p:nvPr/>
        </p:nvSpPr>
        <p:spPr>
          <a:xfrm>
            <a:off x="503909" y="188640"/>
            <a:ext cx="11737304" cy="510289"/>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 name="Marcador de Posição do Número do Diapositivo 25"/>
          <p:cNvSpPr>
            <a:spLocks noGrp="1"/>
          </p:cNvSpPr>
          <p:nvPr>
            <p:ph type="sldNum" sz="quarter" idx="12"/>
          </p:nvPr>
        </p:nvSpPr>
        <p:spPr/>
        <p:txBody>
          <a:bodyPr/>
          <a:lstStyle/>
          <a:p>
            <a:fld id="{16315B5E-456F-45DF-A5AE-7FBAF663C37F}" type="slidenum">
              <a:rPr lang="pt-PT" b="1" smtClean="0">
                <a:solidFill>
                  <a:srgbClr val="ED376F"/>
                </a:solidFill>
              </a:rPr>
              <a:pPr/>
              <a:t>38</a:t>
            </a:fld>
            <a:endParaRPr lang="pt-PT" b="1" dirty="0">
              <a:solidFill>
                <a:srgbClr val="ED376F"/>
              </a:solidFill>
            </a:endParaRPr>
          </a:p>
        </p:txBody>
      </p:sp>
      <p:pic>
        <p:nvPicPr>
          <p:cNvPr id="27" name="Picture 13" descr="c.png"/>
          <p:cNvPicPr>
            <a:picLocks noChangeAspect="1"/>
          </p:cNvPicPr>
          <p:nvPr/>
        </p:nvPicPr>
        <p:blipFill>
          <a:blip r:embed="rId4" cstate="print"/>
          <a:stretch>
            <a:fillRect/>
          </a:stretch>
        </p:blipFill>
        <p:spPr>
          <a:xfrm rot="18653643">
            <a:off x="7615" y="2585"/>
            <a:ext cx="685331" cy="956234"/>
          </a:xfrm>
          <a:prstGeom prst="rect">
            <a:avLst/>
          </a:prstGeom>
        </p:spPr>
      </p:pic>
      <p:graphicFrame>
        <p:nvGraphicFramePr>
          <p:cNvPr id="32" name="Tabela 31"/>
          <p:cNvGraphicFramePr>
            <a:graphicFrameLocks noGrp="1"/>
          </p:cNvGraphicFramePr>
          <p:nvPr/>
        </p:nvGraphicFramePr>
        <p:xfrm>
          <a:off x="1048508" y="1285860"/>
          <a:ext cx="10945215" cy="4211320"/>
        </p:xfrm>
        <a:graphic>
          <a:graphicData uri="http://schemas.openxmlformats.org/drawingml/2006/table">
            <a:tbl>
              <a:tblPr firstRow="1" bandRow="1">
                <a:tableStyleId>{5C22544A-7EE6-4342-B048-85BDC9FD1C3A}</a:tableStyleId>
              </a:tblPr>
              <a:tblGrid>
                <a:gridCol w="1152128"/>
                <a:gridCol w="7272808"/>
                <a:gridCol w="1368152"/>
                <a:gridCol w="1152127"/>
              </a:tblGrid>
              <a:tr h="370840">
                <a:tc>
                  <a:txBody>
                    <a:bodyPr/>
                    <a:lstStyle/>
                    <a:p>
                      <a:pPr algn="ctr"/>
                      <a:r>
                        <a:rPr lang="en-US" sz="2400" noProof="0" dirty="0" smtClean="0">
                          <a:latin typeface="Agency FB" pitchFamily="34" charset="0"/>
                        </a:rPr>
                        <a:t>Question</a:t>
                      </a:r>
                      <a:endParaRPr lang="en-US" sz="2400" noProof="0" dirty="0">
                        <a:latin typeface="Agency FB" pitchFamily="34" charset="0"/>
                      </a:endParaRPr>
                    </a:p>
                  </a:txBody>
                  <a:tcPr>
                    <a:solidFill>
                      <a:srgbClr val="F4789E"/>
                    </a:solidFill>
                  </a:tcPr>
                </a:tc>
                <a:tc>
                  <a:txBody>
                    <a:bodyPr/>
                    <a:lstStyle/>
                    <a:p>
                      <a:pPr algn="ctr"/>
                      <a:r>
                        <a:rPr lang="en-US" sz="2400" noProof="0" dirty="0" smtClean="0">
                          <a:latin typeface="Agency FB" pitchFamily="34" charset="0"/>
                        </a:rPr>
                        <a:t>Themes</a:t>
                      </a:r>
                      <a:endParaRPr lang="en-US" sz="2400" noProof="0" dirty="0">
                        <a:latin typeface="Agency FB" pitchFamily="34" charset="0"/>
                      </a:endParaRPr>
                    </a:p>
                  </a:txBody>
                  <a:tcPr>
                    <a:solidFill>
                      <a:srgbClr val="F4789E"/>
                    </a:solidFill>
                  </a:tcPr>
                </a:tc>
                <a:tc>
                  <a:txBody>
                    <a:bodyPr/>
                    <a:lstStyle/>
                    <a:p>
                      <a:pPr algn="ctr"/>
                      <a:r>
                        <a:rPr lang="en-US" sz="2400" noProof="0" dirty="0" smtClean="0">
                          <a:latin typeface="Agency FB" pitchFamily="34" charset="0"/>
                        </a:rPr>
                        <a:t>Quotation</a:t>
                      </a:r>
                      <a:endParaRPr lang="en-US" sz="2400" noProof="0" dirty="0">
                        <a:latin typeface="Agency FB" pitchFamily="34" charset="0"/>
                      </a:endParaRPr>
                    </a:p>
                  </a:txBody>
                  <a:tcPr>
                    <a:solidFill>
                      <a:srgbClr val="F4789E"/>
                    </a:solidFill>
                  </a:tcPr>
                </a:tc>
                <a:tc>
                  <a:txBody>
                    <a:bodyPr/>
                    <a:lstStyle/>
                    <a:p>
                      <a:pPr algn="ctr"/>
                      <a:r>
                        <a:rPr lang="en-US" sz="2400" noProof="0" dirty="0" smtClean="0">
                          <a:latin typeface="Agency FB" pitchFamily="34" charset="0"/>
                        </a:rPr>
                        <a:t>Total</a:t>
                      </a:r>
                      <a:endParaRPr lang="en-US" sz="2400" noProof="0" dirty="0">
                        <a:latin typeface="Agency FB" pitchFamily="34" charset="0"/>
                      </a:endParaRPr>
                    </a:p>
                  </a:txBody>
                  <a:tcPr>
                    <a:solidFill>
                      <a:srgbClr val="F4789E"/>
                    </a:solidFill>
                  </a:tcPr>
                </a:tc>
              </a:tr>
              <a:tr h="370840">
                <a:tc rowSpan="3">
                  <a:txBody>
                    <a:bodyPr/>
                    <a:lstStyle/>
                    <a:p>
                      <a:r>
                        <a:rPr lang="en-US" sz="1600" b="1" noProof="0" dirty="0" smtClean="0">
                          <a:latin typeface="Agency FB" pitchFamily="34" charset="0"/>
                        </a:rPr>
                        <a:t>          </a:t>
                      </a:r>
                    </a:p>
                    <a:p>
                      <a:pPr algn="ctr"/>
                      <a:endParaRPr lang="en-US" sz="2000" b="1" noProof="0" dirty="0" smtClean="0">
                        <a:latin typeface="Agency FB" pitchFamily="34" charset="0"/>
                      </a:endParaRPr>
                    </a:p>
                    <a:p>
                      <a:pPr algn="ctr"/>
                      <a:r>
                        <a:rPr lang="en-US" sz="2000" b="1" noProof="0" dirty="0" smtClean="0">
                          <a:latin typeface="Agency FB" pitchFamily="34" charset="0"/>
                        </a:rPr>
                        <a:t>6</a:t>
                      </a:r>
                      <a:endParaRPr lang="en-US" sz="2000" b="1" noProof="0" dirty="0">
                        <a:latin typeface="Agency FB" pitchFamily="34" charset="0"/>
                      </a:endParaRPr>
                    </a:p>
                  </a:txBody>
                  <a:tcPr>
                    <a:solidFill>
                      <a:schemeClr val="accent2">
                        <a:lumMod val="40000"/>
                        <a:lumOff val="60000"/>
                      </a:schemeClr>
                    </a:solidFill>
                  </a:tcPr>
                </a:tc>
                <a:tc>
                  <a:txBody>
                    <a:bodyPr/>
                    <a:lstStyle/>
                    <a:p>
                      <a:pPr algn="ctr"/>
                      <a:r>
                        <a:rPr lang="en-US" sz="1400" noProof="0" dirty="0" smtClean="0">
                          <a:latin typeface="Agency FB" pitchFamily="34" charset="0"/>
                        </a:rPr>
                        <a:t>Marketing Tribal</a:t>
                      </a:r>
                      <a:r>
                        <a:rPr lang="en-US" sz="1400" baseline="0" noProof="0" dirty="0" smtClean="0">
                          <a:latin typeface="Agency FB" pitchFamily="34" charset="0"/>
                        </a:rPr>
                        <a:t> definition</a:t>
                      </a:r>
                      <a:endParaRPr lang="en-US" sz="1400" noProof="0" dirty="0">
                        <a:latin typeface="Agency FB" pitchFamily="34" charset="0"/>
                      </a:endParaRPr>
                    </a:p>
                  </a:txBody>
                  <a:tcPr>
                    <a:solidFill>
                      <a:schemeClr val="accent2">
                        <a:lumMod val="40000"/>
                        <a:lumOff val="60000"/>
                      </a:schemeClr>
                    </a:solidFill>
                  </a:tcPr>
                </a:tc>
                <a:tc>
                  <a:txBody>
                    <a:bodyPr/>
                    <a:lstStyle/>
                    <a:p>
                      <a:pPr algn="ctr"/>
                      <a:r>
                        <a:rPr lang="en-US" sz="1400" noProof="0" smtClean="0">
                          <a:latin typeface="Agency FB" pitchFamily="34" charset="0"/>
                        </a:rPr>
                        <a:t>0,5 values</a:t>
                      </a:r>
                      <a:endParaRPr lang="en-US" sz="1400" noProof="0">
                        <a:latin typeface="Agency FB" pitchFamily="34" charset="0"/>
                      </a:endParaRPr>
                    </a:p>
                  </a:txBody>
                  <a:tcPr>
                    <a:solidFill>
                      <a:schemeClr val="accent2">
                        <a:lumMod val="40000"/>
                        <a:lumOff val="60000"/>
                      </a:schemeClr>
                    </a:solidFill>
                  </a:tcPr>
                </a:tc>
                <a:tc rowSpan="3">
                  <a:txBody>
                    <a:bodyPr/>
                    <a:lstStyle/>
                    <a:p>
                      <a:endParaRPr lang="en-US" sz="1600" noProof="0" dirty="0" smtClean="0">
                        <a:latin typeface="Agency FB" pitchFamily="34" charset="0"/>
                      </a:endParaRPr>
                    </a:p>
                    <a:p>
                      <a:endParaRPr lang="en-US" sz="1600" noProof="0" dirty="0" smtClean="0">
                        <a:latin typeface="Agency FB" pitchFamily="34" charset="0"/>
                      </a:endParaRPr>
                    </a:p>
                    <a:p>
                      <a:pPr algn="ctr"/>
                      <a:r>
                        <a:rPr lang="en-US" sz="1600" b="1" noProof="0" dirty="0" smtClean="0">
                          <a:latin typeface="Agency FB" pitchFamily="34" charset="0"/>
                        </a:rPr>
                        <a:t>2,5 Values</a:t>
                      </a:r>
                      <a:endParaRPr lang="en-US" sz="1600" b="1" noProof="0" dirty="0">
                        <a:latin typeface="Agency FB" pitchFamily="34" charset="0"/>
                      </a:endParaRPr>
                    </a:p>
                  </a:txBody>
                  <a:tcPr>
                    <a:solidFill>
                      <a:schemeClr val="accent2">
                        <a:lumMod val="40000"/>
                        <a:lumOff val="60000"/>
                      </a:schemeClr>
                    </a:solidFill>
                  </a:tcPr>
                </a:tc>
              </a:tr>
              <a:tr h="370840">
                <a:tc vMerge="1">
                  <a:txBody>
                    <a:bodyPr/>
                    <a:lstStyle/>
                    <a:p>
                      <a:endParaRPr lang="pt-PT" sz="1600">
                        <a:latin typeface="Agency FB" pitchFamily="34" charset="0"/>
                      </a:endParaRPr>
                    </a:p>
                  </a:txBody>
                  <a:tcPr/>
                </a:tc>
                <a:tc>
                  <a:txBody>
                    <a:bodyPr/>
                    <a:lstStyle/>
                    <a:p>
                      <a:pPr algn="ctr"/>
                      <a:r>
                        <a:rPr lang="en-US" sz="1400" noProof="0" dirty="0" err="1" smtClean="0">
                          <a:latin typeface="Agency FB" pitchFamily="34" charset="0"/>
                        </a:rPr>
                        <a:t>Facebook</a:t>
                      </a:r>
                      <a:r>
                        <a:rPr lang="en-US" sz="1400" noProof="0" dirty="0" smtClean="0">
                          <a:latin typeface="Agency FB" pitchFamily="34" charset="0"/>
                        </a:rPr>
                        <a:t> a good </a:t>
                      </a:r>
                      <a:r>
                        <a:rPr lang="en-US" sz="1400" noProof="0" dirty="0" err="1" smtClean="0">
                          <a:latin typeface="Agency FB" pitchFamily="34" charset="0"/>
                        </a:rPr>
                        <a:t>oppotunity</a:t>
                      </a:r>
                      <a:r>
                        <a:rPr lang="en-US" sz="1400" noProof="0" dirty="0" smtClean="0">
                          <a:latin typeface="Agency FB" pitchFamily="34" charset="0"/>
                        </a:rPr>
                        <a:t> to have a tribal brand</a:t>
                      </a:r>
                      <a:endParaRPr lang="en-US" sz="1400" noProof="0" dirty="0">
                        <a:latin typeface="Agency FB" pitchFamily="34" charset="0"/>
                      </a:endParaRPr>
                    </a:p>
                  </a:txBody>
                  <a:tcPr>
                    <a:solidFill>
                      <a:schemeClr val="accent2">
                        <a:lumMod val="40000"/>
                        <a:lumOff val="60000"/>
                      </a:schemeClr>
                    </a:solidFill>
                  </a:tcPr>
                </a:tc>
                <a:tc>
                  <a:txBody>
                    <a:bodyPr/>
                    <a:lstStyle/>
                    <a:p>
                      <a:pPr algn="ctr"/>
                      <a:r>
                        <a:rPr lang="en-US" sz="1400" noProof="0" dirty="0" smtClean="0">
                          <a:latin typeface="Agency FB" pitchFamily="34" charset="0"/>
                        </a:rPr>
                        <a:t>1 value</a:t>
                      </a:r>
                      <a:endParaRPr lang="en-US" sz="1400" noProof="0" dirty="0">
                        <a:latin typeface="Agency FB" pitchFamily="34" charset="0"/>
                      </a:endParaRPr>
                    </a:p>
                  </a:txBody>
                  <a:tcPr>
                    <a:solidFill>
                      <a:schemeClr val="accent2">
                        <a:lumMod val="40000"/>
                        <a:lumOff val="60000"/>
                      </a:schemeClr>
                    </a:solidFill>
                  </a:tcPr>
                </a:tc>
                <a:tc vMerge="1">
                  <a:txBody>
                    <a:bodyPr/>
                    <a:lstStyle/>
                    <a:p>
                      <a:endParaRPr lang="pt-PT" sz="1600" dirty="0">
                        <a:latin typeface="Agency FB" pitchFamily="34" charset="0"/>
                      </a:endParaRPr>
                    </a:p>
                  </a:txBody>
                  <a:tcPr/>
                </a:tc>
              </a:tr>
              <a:tr h="370840">
                <a:tc vMerge="1">
                  <a:txBody>
                    <a:bodyPr/>
                    <a:lstStyle/>
                    <a:p>
                      <a:endParaRPr lang="pt-PT" sz="1600">
                        <a:latin typeface="Agency FB" pitchFamily="34" charset="0"/>
                      </a:endParaRPr>
                    </a:p>
                  </a:txBody>
                  <a:tcPr/>
                </a:tc>
                <a:tc>
                  <a:txBody>
                    <a:bodyPr/>
                    <a:lstStyle/>
                    <a:p>
                      <a:pPr algn="ctr"/>
                      <a:r>
                        <a:rPr lang="en-US" sz="1400" noProof="0" dirty="0" smtClean="0">
                          <a:latin typeface="Agency FB" pitchFamily="34" charset="0"/>
                        </a:rPr>
                        <a:t>Explanations</a:t>
                      </a:r>
                      <a:r>
                        <a:rPr lang="en-US" sz="1400" baseline="0" noProof="0" dirty="0" smtClean="0">
                          <a:latin typeface="Agency FB" pitchFamily="34" charset="0"/>
                        </a:rPr>
                        <a:t> why or not the Merry Cupcakes can be a Tribal Brand</a:t>
                      </a:r>
                      <a:endParaRPr lang="en-US" sz="1400" noProof="0" dirty="0">
                        <a:latin typeface="Agency FB" pitchFamily="34" charset="0"/>
                      </a:endParaRPr>
                    </a:p>
                  </a:txBody>
                  <a:tcPr>
                    <a:solidFill>
                      <a:schemeClr val="accent2">
                        <a:lumMod val="40000"/>
                        <a:lumOff val="60000"/>
                      </a:schemeClr>
                    </a:solidFill>
                  </a:tcPr>
                </a:tc>
                <a:tc>
                  <a:txBody>
                    <a:bodyPr/>
                    <a:lstStyle/>
                    <a:p>
                      <a:pPr algn="ctr"/>
                      <a:r>
                        <a:rPr lang="en-US" sz="1400" noProof="0" dirty="0" smtClean="0">
                          <a:latin typeface="Agency FB" pitchFamily="34" charset="0"/>
                        </a:rPr>
                        <a:t>1</a:t>
                      </a:r>
                      <a:r>
                        <a:rPr lang="en-US" sz="1400" baseline="0" noProof="0" dirty="0" smtClean="0">
                          <a:latin typeface="Agency FB" pitchFamily="34" charset="0"/>
                        </a:rPr>
                        <a:t> value</a:t>
                      </a:r>
                      <a:endParaRPr lang="en-US" sz="1400" noProof="0" dirty="0">
                        <a:latin typeface="Agency FB" pitchFamily="34" charset="0"/>
                      </a:endParaRPr>
                    </a:p>
                  </a:txBody>
                  <a:tcPr>
                    <a:solidFill>
                      <a:schemeClr val="accent2">
                        <a:lumMod val="40000"/>
                        <a:lumOff val="60000"/>
                      </a:schemeClr>
                    </a:solidFill>
                  </a:tcPr>
                </a:tc>
                <a:tc vMerge="1">
                  <a:txBody>
                    <a:bodyPr/>
                    <a:lstStyle/>
                    <a:p>
                      <a:endParaRPr lang="pt-PT" sz="1600" dirty="0">
                        <a:latin typeface="Agency FB" pitchFamily="34" charset="0"/>
                      </a:endParaRPr>
                    </a:p>
                  </a:txBody>
                  <a:tcPr/>
                </a:tc>
              </a:tr>
              <a:tr h="370840">
                <a:tc rowSpan="3">
                  <a:txBody>
                    <a:bodyPr/>
                    <a:lstStyle/>
                    <a:p>
                      <a:pPr algn="ctr"/>
                      <a:endParaRPr lang="pt-PT" sz="2000" b="0" dirty="0" smtClean="0">
                        <a:latin typeface="Agency FB" pitchFamily="34" charset="0"/>
                      </a:endParaRPr>
                    </a:p>
                    <a:p>
                      <a:pPr algn="ctr"/>
                      <a:r>
                        <a:rPr lang="pt-PT" sz="2000" b="1" dirty="0" smtClean="0">
                          <a:latin typeface="Agency FB" pitchFamily="34" charset="0"/>
                        </a:rPr>
                        <a:t>7</a:t>
                      </a:r>
                      <a:endParaRPr lang="pt-PT" sz="2000" b="1" dirty="0">
                        <a:latin typeface="Agency FB" pitchFamily="34" charset="0"/>
                      </a:endParaRPr>
                    </a:p>
                  </a:txBody>
                  <a:tcPr>
                    <a:solidFill>
                      <a:schemeClr val="accent2">
                        <a:lumMod val="40000"/>
                        <a:lumOff val="60000"/>
                      </a:schemeClr>
                    </a:solidFill>
                  </a:tcPr>
                </a:tc>
                <a:tc>
                  <a:txBody>
                    <a:bodyPr/>
                    <a:lstStyle/>
                    <a:p>
                      <a:pPr algn="ctr"/>
                      <a:r>
                        <a:rPr lang="pt-PT" sz="1400" dirty="0" err="1" smtClean="0">
                          <a:latin typeface="Agency FB" pitchFamily="34" charset="0"/>
                        </a:rPr>
                        <a:t>If</a:t>
                      </a:r>
                      <a:r>
                        <a:rPr lang="pt-PT" sz="1400" baseline="0" dirty="0" smtClean="0">
                          <a:latin typeface="Agency FB" pitchFamily="34" charset="0"/>
                        </a:rPr>
                        <a:t> </a:t>
                      </a:r>
                      <a:r>
                        <a:rPr lang="pt-PT" sz="1400" baseline="0" dirty="0" err="1" smtClean="0">
                          <a:latin typeface="Agency FB" pitchFamily="34" charset="0"/>
                        </a:rPr>
                        <a:t>they</a:t>
                      </a:r>
                      <a:r>
                        <a:rPr lang="pt-PT" sz="1400" baseline="0" dirty="0" smtClean="0">
                          <a:latin typeface="Agency FB" pitchFamily="34" charset="0"/>
                        </a:rPr>
                        <a:t> use </a:t>
                      </a:r>
                      <a:r>
                        <a:rPr lang="pt-PT" sz="1400" baseline="0" dirty="0" err="1" smtClean="0">
                          <a:latin typeface="Agency FB" pitchFamily="34" charset="0"/>
                        </a:rPr>
                        <a:t>the</a:t>
                      </a:r>
                      <a:r>
                        <a:rPr lang="pt-PT" sz="1400" baseline="0" dirty="0" smtClean="0">
                          <a:latin typeface="Agency FB" pitchFamily="34" charset="0"/>
                        </a:rPr>
                        <a:t> </a:t>
                      </a:r>
                      <a:r>
                        <a:rPr lang="pt-PT" sz="1400" baseline="0" dirty="0" err="1" smtClean="0">
                          <a:latin typeface="Agency FB" pitchFamily="34" charset="0"/>
                        </a:rPr>
                        <a:t>Ansoff</a:t>
                      </a:r>
                      <a:r>
                        <a:rPr lang="pt-PT" sz="1400" baseline="0" dirty="0" smtClean="0">
                          <a:latin typeface="Agency FB" pitchFamily="34" charset="0"/>
                        </a:rPr>
                        <a:t> </a:t>
                      </a:r>
                      <a:r>
                        <a:rPr lang="pt-PT" sz="1400" baseline="0" dirty="0" err="1" smtClean="0">
                          <a:latin typeface="Agency FB" pitchFamily="34" charset="0"/>
                        </a:rPr>
                        <a:t>Matrix</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dirty="0" smtClean="0">
                          <a:latin typeface="Agency FB" pitchFamily="34" charset="0"/>
                        </a:rPr>
                        <a:t>0,5 </a:t>
                      </a:r>
                      <a:r>
                        <a:rPr lang="pt-PT" sz="1400" dirty="0" err="1" smtClean="0">
                          <a:latin typeface="Agency FB" pitchFamily="34" charset="0"/>
                        </a:rPr>
                        <a:t>values</a:t>
                      </a:r>
                      <a:endParaRPr lang="pt-PT" sz="1400" dirty="0">
                        <a:latin typeface="Agency FB" pitchFamily="34" charset="0"/>
                      </a:endParaRPr>
                    </a:p>
                  </a:txBody>
                  <a:tcPr>
                    <a:solidFill>
                      <a:schemeClr val="accent2">
                        <a:lumMod val="40000"/>
                        <a:lumOff val="6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latin typeface="Agency FB"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noProof="0" dirty="0" smtClean="0">
                          <a:latin typeface="Agency FB" pitchFamily="34" charset="0"/>
                        </a:rPr>
                        <a:t>2 Values</a:t>
                      </a:r>
                    </a:p>
                    <a:p>
                      <a:endParaRPr lang="pt-PT" sz="1600" dirty="0">
                        <a:latin typeface="Agency FB" pitchFamily="34" charset="0"/>
                      </a:endParaRPr>
                    </a:p>
                  </a:txBody>
                  <a:tcPr>
                    <a:solidFill>
                      <a:schemeClr val="accent2">
                        <a:lumMod val="40000"/>
                        <a:lumOff val="60000"/>
                      </a:schemeClr>
                    </a:solidFill>
                  </a:tcPr>
                </a:tc>
              </a:tr>
              <a:tr h="360276">
                <a:tc vMerge="1">
                  <a:txBody>
                    <a:bodyPr/>
                    <a:lstStyle/>
                    <a:p>
                      <a:endParaRPr lang="pt-PT" sz="1600" dirty="0">
                        <a:latin typeface="Agency FB" pitchFamily="34" charset="0"/>
                      </a:endParaRPr>
                    </a:p>
                  </a:txBody>
                  <a:tcPr>
                    <a:solidFill>
                      <a:schemeClr val="accent2">
                        <a:lumMod val="40000"/>
                        <a:lumOff val="60000"/>
                      </a:schemeClr>
                    </a:solidFill>
                  </a:tcPr>
                </a:tc>
                <a:tc>
                  <a:txBody>
                    <a:bodyPr/>
                    <a:lstStyle/>
                    <a:p>
                      <a:pPr algn="ctr"/>
                      <a:r>
                        <a:rPr lang="pt-PT" sz="1400" dirty="0" err="1" smtClean="0">
                          <a:latin typeface="Agency FB" pitchFamily="34" charset="0"/>
                        </a:rPr>
                        <a:t>Correct</a:t>
                      </a:r>
                      <a:r>
                        <a:rPr lang="pt-PT" sz="1400" baseline="0" dirty="0" smtClean="0">
                          <a:latin typeface="Agency FB" pitchFamily="34" charset="0"/>
                        </a:rPr>
                        <a:t> </a:t>
                      </a:r>
                      <a:r>
                        <a:rPr lang="pt-PT" sz="1400" baseline="0" dirty="0" err="1" smtClean="0">
                          <a:latin typeface="Agency FB" pitchFamily="34" charset="0"/>
                        </a:rPr>
                        <a:t>answer</a:t>
                      </a:r>
                      <a:r>
                        <a:rPr lang="pt-PT" sz="1400" baseline="0" dirty="0" smtClean="0">
                          <a:latin typeface="Agency FB" pitchFamily="34" charset="0"/>
                        </a:rPr>
                        <a:t>:  </a:t>
                      </a:r>
                      <a:r>
                        <a:rPr lang="pt-PT" sz="1400" baseline="0" dirty="0" err="1" smtClean="0">
                          <a:latin typeface="Agency FB" pitchFamily="34" charset="0"/>
                        </a:rPr>
                        <a:t>Diversification</a:t>
                      </a:r>
                      <a:r>
                        <a:rPr lang="pt-PT" sz="1400" baseline="0" dirty="0" smtClean="0">
                          <a:latin typeface="Agency FB" pitchFamily="34" charset="0"/>
                        </a:rPr>
                        <a:t> </a:t>
                      </a:r>
                      <a:r>
                        <a:rPr lang="pt-PT" sz="1400" baseline="0" dirty="0" err="1" smtClean="0">
                          <a:latin typeface="Agency FB" pitchFamily="34" charset="0"/>
                        </a:rPr>
                        <a:t>Strategy</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dirty="0" smtClean="0">
                          <a:latin typeface="Agency FB" pitchFamily="34" charset="0"/>
                        </a:rPr>
                        <a:t>0,5 </a:t>
                      </a:r>
                      <a:r>
                        <a:rPr lang="pt-PT" sz="1400" dirty="0" err="1" smtClean="0">
                          <a:latin typeface="Agency FB" pitchFamily="34" charset="0"/>
                        </a:rPr>
                        <a:t>values</a:t>
                      </a:r>
                      <a:endParaRPr lang="pt-PT" sz="1400" dirty="0">
                        <a:latin typeface="Agency FB" pitchFamily="34" charset="0"/>
                      </a:endParaRPr>
                    </a:p>
                  </a:txBody>
                  <a:tcPr>
                    <a:solidFill>
                      <a:schemeClr val="accent2">
                        <a:lumMod val="40000"/>
                        <a:lumOff val="60000"/>
                      </a:schemeClr>
                    </a:solidFill>
                  </a:tcPr>
                </a:tc>
                <a:tc vMerge="1">
                  <a:txBody>
                    <a:bodyPr/>
                    <a:lstStyle/>
                    <a:p>
                      <a:endParaRPr lang="pt-PT" sz="1600" dirty="0">
                        <a:latin typeface="Agency FB" pitchFamily="34" charset="0"/>
                      </a:endParaRPr>
                    </a:p>
                  </a:txBody>
                  <a:tcPr>
                    <a:solidFill>
                      <a:schemeClr val="accent2">
                        <a:lumMod val="40000"/>
                        <a:lumOff val="60000"/>
                      </a:schemeClr>
                    </a:solidFill>
                  </a:tcPr>
                </a:tc>
              </a:tr>
              <a:tr h="321964">
                <a:tc vMerge="1">
                  <a:txBody>
                    <a:bodyPr/>
                    <a:lstStyle/>
                    <a:p>
                      <a:pPr algn="ctr"/>
                      <a:endParaRPr lang="pt-PT" sz="2000" b="1" dirty="0">
                        <a:latin typeface="Agency FB" pitchFamily="34" charset="0"/>
                      </a:endParaRPr>
                    </a:p>
                  </a:txBody>
                  <a:tcPr>
                    <a:solidFill>
                      <a:schemeClr val="accent2">
                        <a:lumMod val="40000"/>
                        <a:lumOff val="60000"/>
                      </a:schemeClr>
                    </a:solidFill>
                  </a:tcPr>
                </a:tc>
                <a:tc>
                  <a:txBody>
                    <a:bodyPr/>
                    <a:lstStyle/>
                    <a:p>
                      <a:pPr algn="ctr"/>
                      <a:r>
                        <a:rPr lang="pt-PT" sz="1400" dirty="0" err="1" smtClean="0">
                          <a:latin typeface="Agency FB" pitchFamily="34" charset="0"/>
                        </a:rPr>
                        <a:t>Justification</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dirty="0" smtClean="0">
                          <a:latin typeface="Agency FB" pitchFamily="34" charset="0"/>
                        </a:rPr>
                        <a:t>1 </a:t>
                      </a:r>
                      <a:r>
                        <a:rPr lang="pt-PT" sz="1400" dirty="0" err="1" smtClean="0">
                          <a:latin typeface="Agency FB" pitchFamily="34" charset="0"/>
                        </a:rPr>
                        <a:t>value</a:t>
                      </a:r>
                      <a:endParaRPr lang="pt-PT" sz="1400" dirty="0">
                        <a:latin typeface="Agency FB" pitchFamily="34" charset="0"/>
                      </a:endParaRPr>
                    </a:p>
                  </a:txBody>
                  <a:tcPr>
                    <a:solidFill>
                      <a:schemeClr val="accent2">
                        <a:lumMod val="40000"/>
                        <a:lumOff val="60000"/>
                      </a:schemeClr>
                    </a:solidFill>
                  </a:tcPr>
                </a:tc>
                <a:tc>
                  <a:txBody>
                    <a:bodyPr/>
                    <a:lstStyle/>
                    <a:p>
                      <a:endParaRPr lang="pt-PT" sz="1600" dirty="0">
                        <a:latin typeface="Agency FB" pitchFamily="34" charset="0"/>
                      </a:endParaRPr>
                    </a:p>
                  </a:txBody>
                  <a:tcPr>
                    <a:solidFill>
                      <a:schemeClr val="accent2">
                        <a:lumMod val="40000"/>
                        <a:lumOff val="60000"/>
                      </a:schemeClr>
                    </a:solidFill>
                  </a:tcPr>
                </a:tc>
              </a:tr>
              <a:tr h="370840">
                <a:tc rowSpan="2">
                  <a:txBody>
                    <a:bodyPr/>
                    <a:lstStyle/>
                    <a:p>
                      <a:pPr algn="ctr"/>
                      <a:endParaRPr lang="pt-PT" sz="2000" b="1" dirty="0" smtClean="0">
                        <a:latin typeface="Agency FB" pitchFamily="34" charset="0"/>
                      </a:endParaRPr>
                    </a:p>
                    <a:p>
                      <a:pPr algn="ctr"/>
                      <a:r>
                        <a:rPr lang="pt-PT" sz="2000" b="1" dirty="0" smtClean="0">
                          <a:latin typeface="Agency FB" pitchFamily="34" charset="0"/>
                        </a:rPr>
                        <a:t>8</a:t>
                      </a:r>
                      <a:endParaRPr lang="pt-PT" sz="2000" b="1" dirty="0">
                        <a:latin typeface="Agency FB" pitchFamily="34" charset="0"/>
                      </a:endParaRPr>
                    </a:p>
                  </a:txBody>
                  <a:tcPr>
                    <a:solidFill>
                      <a:schemeClr val="accent2">
                        <a:lumMod val="40000"/>
                        <a:lumOff val="60000"/>
                      </a:schemeClr>
                    </a:solidFill>
                  </a:tcPr>
                </a:tc>
                <a:tc>
                  <a:txBody>
                    <a:bodyPr/>
                    <a:lstStyle/>
                    <a:p>
                      <a:pPr algn="ctr"/>
                      <a:r>
                        <a:rPr lang="pt-PT" sz="1400" dirty="0" err="1" smtClean="0">
                          <a:latin typeface="Agency FB" pitchFamily="34" charset="0"/>
                        </a:rPr>
                        <a:t>Difference</a:t>
                      </a:r>
                      <a:r>
                        <a:rPr lang="pt-PT" sz="1400" dirty="0" smtClean="0">
                          <a:latin typeface="Agency FB" pitchFamily="34" charset="0"/>
                        </a:rPr>
                        <a:t> </a:t>
                      </a:r>
                      <a:r>
                        <a:rPr lang="pt-PT" sz="1400" dirty="0" err="1" smtClean="0">
                          <a:latin typeface="Agency FB" pitchFamily="34" charset="0"/>
                        </a:rPr>
                        <a:t>between</a:t>
                      </a:r>
                      <a:r>
                        <a:rPr lang="pt-PT" sz="1400" dirty="0" smtClean="0">
                          <a:latin typeface="Agency FB" pitchFamily="34" charset="0"/>
                        </a:rPr>
                        <a:t> </a:t>
                      </a:r>
                      <a:r>
                        <a:rPr lang="pt-PT" sz="1400" dirty="0" err="1" smtClean="0">
                          <a:latin typeface="Agency FB" pitchFamily="34" charset="0"/>
                        </a:rPr>
                        <a:t>America</a:t>
                      </a:r>
                      <a:r>
                        <a:rPr lang="pt-PT" sz="1400" baseline="0" dirty="0" smtClean="0">
                          <a:latin typeface="Agency FB" pitchFamily="34" charset="0"/>
                        </a:rPr>
                        <a:t> </a:t>
                      </a:r>
                      <a:r>
                        <a:rPr lang="pt-PT" sz="1400" baseline="0" dirty="0" err="1" smtClean="0">
                          <a:latin typeface="Agency FB" pitchFamily="34" charset="0"/>
                        </a:rPr>
                        <a:t>and</a:t>
                      </a:r>
                      <a:r>
                        <a:rPr lang="pt-PT" sz="1400" baseline="0" dirty="0" smtClean="0">
                          <a:latin typeface="Agency FB" pitchFamily="34" charset="0"/>
                        </a:rPr>
                        <a:t> Portugal </a:t>
                      </a:r>
                      <a:r>
                        <a:rPr lang="pt-PT" sz="1400" baseline="0" dirty="0" err="1" smtClean="0">
                          <a:latin typeface="Agency FB" pitchFamily="34" charset="0"/>
                        </a:rPr>
                        <a:t>consumer´s</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b="0" dirty="0" smtClean="0">
                          <a:latin typeface="Agency FB" pitchFamily="34" charset="0"/>
                        </a:rPr>
                        <a:t>1values</a:t>
                      </a:r>
                      <a:endParaRPr lang="pt-PT" sz="1400" b="0" dirty="0">
                        <a:latin typeface="Agency FB" pitchFamily="34" charset="0"/>
                      </a:endParaRPr>
                    </a:p>
                  </a:txBody>
                  <a:tcPr>
                    <a:solidFill>
                      <a:schemeClr val="accent2">
                        <a:lumMod val="40000"/>
                        <a:lumOff val="60000"/>
                      </a:schemeClr>
                    </a:solidFill>
                  </a:tcPr>
                </a:tc>
                <a:tc rowSpan="2">
                  <a:txBody>
                    <a:bodyPr/>
                    <a:lstStyle/>
                    <a:p>
                      <a:pPr algn="ctr"/>
                      <a:endParaRPr lang="pt-PT" sz="1600" b="1" dirty="0" smtClean="0">
                        <a:latin typeface="Agency FB" pitchFamily="34" charset="0"/>
                      </a:endParaRPr>
                    </a:p>
                    <a:p>
                      <a:pPr algn="ctr"/>
                      <a:r>
                        <a:rPr lang="pt-PT" sz="1600" b="1" dirty="0" smtClean="0">
                          <a:latin typeface="Agency FB" pitchFamily="34" charset="0"/>
                        </a:rPr>
                        <a:t>2,5</a:t>
                      </a:r>
                      <a:r>
                        <a:rPr lang="pt-PT" sz="1600" b="1" baseline="0" dirty="0" smtClean="0">
                          <a:latin typeface="Agency FB" pitchFamily="34" charset="0"/>
                        </a:rPr>
                        <a:t> </a:t>
                      </a:r>
                      <a:r>
                        <a:rPr lang="pt-PT" sz="1600" b="1" baseline="0" dirty="0" err="1" smtClean="0">
                          <a:latin typeface="Agency FB" pitchFamily="34" charset="0"/>
                        </a:rPr>
                        <a:t>Values</a:t>
                      </a:r>
                      <a:endParaRPr lang="pt-PT" sz="1600" b="1" dirty="0">
                        <a:latin typeface="Agency FB" pitchFamily="34" charset="0"/>
                      </a:endParaRPr>
                    </a:p>
                  </a:txBody>
                  <a:tcPr>
                    <a:solidFill>
                      <a:schemeClr val="accent2">
                        <a:lumMod val="40000"/>
                        <a:lumOff val="60000"/>
                      </a:schemeClr>
                    </a:solidFill>
                  </a:tcPr>
                </a:tc>
              </a:tr>
              <a:tr h="370840">
                <a:tc vMerge="1">
                  <a:txBody>
                    <a:bodyPr/>
                    <a:lstStyle/>
                    <a:p>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dirty="0" err="1" smtClean="0">
                          <a:latin typeface="Agency FB" pitchFamily="34" charset="0"/>
                        </a:rPr>
                        <a:t>Merry</a:t>
                      </a:r>
                      <a:r>
                        <a:rPr lang="pt-PT" sz="1400" baseline="0" dirty="0" smtClean="0">
                          <a:latin typeface="Agency FB" pitchFamily="34" charset="0"/>
                        </a:rPr>
                        <a:t> </a:t>
                      </a:r>
                      <a:r>
                        <a:rPr lang="pt-PT" sz="1400" baseline="0" dirty="0" err="1" smtClean="0">
                          <a:latin typeface="Agency FB" pitchFamily="34" charset="0"/>
                        </a:rPr>
                        <a:t>Cupcakes</a:t>
                      </a:r>
                      <a:r>
                        <a:rPr lang="pt-PT" sz="1400" baseline="0" dirty="0" smtClean="0">
                          <a:latin typeface="Agency FB" pitchFamily="34" charset="0"/>
                        </a:rPr>
                        <a:t> </a:t>
                      </a:r>
                      <a:r>
                        <a:rPr lang="pt-PT" sz="1400" baseline="0" dirty="0" err="1" smtClean="0">
                          <a:latin typeface="Agency FB" pitchFamily="34" charset="0"/>
                        </a:rPr>
                        <a:t>should</a:t>
                      </a:r>
                      <a:r>
                        <a:rPr lang="pt-PT" sz="1400" baseline="0" dirty="0" smtClean="0">
                          <a:latin typeface="Agency FB" pitchFamily="34" charset="0"/>
                        </a:rPr>
                        <a:t> </a:t>
                      </a:r>
                      <a:r>
                        <a:rPr lang="pt-PT" sz="1400" baseline="0" dirty="0" err="1" smtClean="0">
                          <a:latin typeface="Agency FB" pitchFamily="34" charset="0"/>
                        </a:rPr>
                        <a:t>have</a:t>
                      </a:r>
                      <a:r>
                        <a:rPr lang="pt-PT" sz="1400" baseline="0" dirty="0" smtClean="0">
                          <a:latin typeface="Agency FB" pitchFamily="34" charset="0"/>
                        </a:rPr>
                        <a:t> a </a:t>
                      </a:r>
                      <a:r>
                        <a:rPr lang="pt-PT" sz="1400" baseline="0" dirty="0" err="1" smtClean="0">
                          <a:latin typeface="Agency FB" pitchFamily="34" charset="0"/>
                        </a:rPr>
                        <a:t>line</a:t>
                      </a:r>
                      <a:r>
                        <a:rPr lang="pt-PT" sz="1400" baseline="0" dirty="0" smtClean="0">
                          <a:latin typeface="Agency FB" pitchFamily="34" charset="0"/>
                        </a:rPr>
                        <a:t> </a:t>
                      </a:r>
                      <a:r>
                        <a:rPr lang="pt-PT" sz="1400" baseline="0" dirty="0" err="1" smtClean="0">
                          <a:latin typeface="Agency FB" pitchFamily="34" charset="0"/>
                        </a:rPr>
                        <a:t>with</a:t>
                      </a:r>
                      <a:r>
                        <a:rPr lang="pt-PT" sz="1400" baseline="0" dirty="0" smtClean="0">
                          <a:latin typeface="Agency FB" pitchFamily="34" charset="0"/>
                        </a:rPr>
                        <a:t> a more </a:t>
                      </a:r>
                      <a:r>
                        <a:rPr lang="pt-PT" sz="1400" baseline="0" dirty="0" err="1" smtClean="0">
                          <a:latin typeface="Agency FB" pitchFamily="34" charset="0"/>
                        </a:rPr>
                        <a:t>adaptation</a:t>
                      </a:r>
                      <a:r>
                        <a:rPr lang="pt-PT" sz="1400" baseline="0" dirty="0" smtClean="0">
                          <a:latin typeface="Agency FB" pitchFamily="34" charset="0"/>
                        </a:rPr>
                        <a:t> to </a:t>
                      </a:r>
                      <a:r>
                        <a:rPr lang="pt-PT" sz="1400" baseline="0" dirty="0" err="1" smtClean="0">
                          <a:latin typeface="Agency FB" pitchFamily="34" charset="0"/>
                        </a:rPr>
                        <a:t>the</a:t>
                      </a:r>
                      <a:r>
                        <a:rPr lang="pt-PT" sz="1400" baseline="0" dirty="0" smtClean="0">
                          <a:latin typeface="Agency FB" pitchFamily="34" charset="0"/>
                        </a:rPr>
                        <a:t> Portugal </a:t>
                      </a:r>
                      <a:r>
                        <a:rPr lang="pt-PT" sz="1400" baseline="0" dirty="0" err="1" smtClean="0">
                          <a:latin typeface="Agency FB" pitchFamily="34" charset="0"/>
                        </a:rPr>
                        <a:t>Taste</a:t>
                      </a:r>
                      <a:r>
                        <a:rPr lang="pt-PT" sz="1400" baseline="0" dirty="0" smtClean="0">
                          <a:latin typeface="Agency FB" pitchFamily="34" charset="0"/>
                        </a:rPr>
                        <a:t>.</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b="0" dirty="0" smtClean="0">
                          <a:latin typeface="Agency FB" pitchFamily="34" charset="0"/>
                        </a:rPr>
                        <a:t>1,5 </a:t>
                      </a:r>
                      <a:r>
                        <a:rPr lang="pt-PT" sz="1400" b="0" dirty="0" err="1" smtClean="0">
                          <a:latin typeface="Agency FB" pitchFamily="34" charset="0"/>
                        </a:rPr>
                        <a:t>values</a:t>
                      </a:r>
                      <a:endParaRPr lang="pt-PT" sz="1400" b="0" dirty="0">
                        <a:latin typeface="Agency FB" pitchFamily="34" charset="0"/>
                      </a:endParaRPr>
                    </a:p>
                  </a:txBody>
                  <a:tcPr>
                    <a:solidFill>
                      <a:schemeClr val="accent2">
                        <a:lumMod val="40000"/>
                        <a:lumOff val="60000"/>
                      </a:schemeClr>
                    </a:solidFill>
                  </a:tcPr>
                </a:tc>
                <a:tc vMerge="1">
                  <a:txBody>
                    <a:bodyPr/>
                    <a:lstStyle/>
                    <a:p>
                      <a:endParaRPr lang="pt-PT" sz="1400" dirty="0">
                        <a:latin typeface="Agency FB" pitchFamily="34" charset="0"/>
                      </a:endParaRPr>
                    </a:p>
                  </a:txBody>
                  <a:tcPr>
                    <a:solidFill>
                      <a:schemeClr val="accent2">
                        <a:lumMod val="40000"/>
                        <a:lumOff val="60000"/>
                      </a:schemeClr>
                    </a:solidFill>
                  </a:tcPr>
                </a:tc>
              </a:tr>
              <a:tr h="370840">
                <a:tc rowSpan="2">
                  <a:txBody>
                    <a:bodyPr/>
                    <a:lstStyle/>
                    <a:p>
                      <a:pPr algn="ctr"/>
                      <a:endParaRPr lang="pt-PT" sz="2000" b="1" dirty="0" smtClean="0">
                        <a:latin typeface="Agency FB" pitchFamily="34" charset="0"/>
                      </a:endParaRPr>
                    </a:p>
                    <a:p>
                      <a:pPr algn="ctr"/>
                      <a:r>
                        <a:rPr lang="pt-PT" sz="2000" b="1" dirty="0" smtClean="0">
                          <a:latin typeface="Agency FB" pitchFamily="34" charset="0"/>
                        </a:rPr>
                        <a:t>9</a:t>
                      </a:r>
                      <a:endParaRPr lang="pt-PT" sz="2000" b="1" dirty="0">
                        <a:latin typeface="Agency FB" pitchFamily="34" charset="0"/>
                      </a:endParaRPr>
                    </a:p>
                  </a:txBody>
                  <a:tcPr>
                    <a:solidFill>
                      <a:schemeClr val="accent2">
                        <a:lumMod val="40000"/>
                        <a:lumOff val="60000"/>
                      </a:schemeClr>
                    </a:solidFill>
                  </a:tcPr>
                </a:tc>
                <a:tc>
                  <a:txBody>
                    <a:bodyPr/>
                    <a:lstStyle/>
                    <a:p>
                      <a:pPr algn="ctr"/>
                      <a:r>
                        <a:rPr lang="pt-PT" sz="1400" baseline="0" dirty="0" err="1" smtClean="0">
                          <a:latin typeface="Agency FB" pitchFamily="34" charset="0"/>
                        </a:rPr>
                        <a:t>Creativity</a:t>
                      </a:r>
                      <a:r>
                        <a:rPr lang="pt-PT" sz="1400" baseline="0" dirty="0" smtClean="0">
                          <a:latin typeface="Agency FB" pitchFamily="34" charset="0"/>
                        </a:rPr>
                        <a:t> </a:t>
                      </a:r>
                      <a:r>
                        <a:rPr lang="pt-PT" sz="1400" baseline="0" dirty="0" err="1" smtClean="0">
                          <a:latin typeface="Agency FB" pitchFamily="34" charset="0"/>
                        </a:rPr>
                        <a:t>and</a:t>
                      </a:r>
                      <a:r>
                        <a:rPr lang="pt-PT" sz="1400" baseline="0" dirty="0" smtClean="0">
                          <a:latin typeface="Agency FB" pitchFamily="34" charset="0"/>
                        </a:rPr>
                        <a:t> </a:t>
                      </a:r>
                      <a:r>
                        <a:rPr lang="pt-PT" sz="1400" baseline="0" dirty="0" err="1" smtClean="0">
                          <a:latin typeface="Agency FB" pitchFamily="34" charset="0"/>
                        </a:rPr>
                        <a:t>reality</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dirty="0" smtClean="0">
                          <a:latin typeface="Agency FB" pitchFamily="34" charset="0"/>
                        </a:rPr>
                        <a:t>1 </a:t>
                      </a:r>
                      <a:r>
                        <a:rPr lang="pt-PT" sz="1400" dirty="0" err="1" smtClean="0">
                          <a:latin typeface="Agency FB" pitchFamily="34" charset="0"/>
                        </a:rPr>
                        <a:t>values</a:t>
                      </a:r>
                      <a:endParaRPr lang="pt-PT" sz="1400" dirty="0">
                        <a:latin typeface="Agency FB" pitchFamily="34" charset="0"/>
                      </a:endParaRPr>
                    </a:p>
                  </a:txBody>
                  <a:tcPr>
                    <a:solidFill>
                      <a:schemeClr val="accent2">
                        <a:lumMod val="40000"/>
                        <a:lumOff val="60000"/>
                      </a:schemeClr>
                    </a:solidFill>
                  </a:tcPr>
                </a:tc>
                <a:tc rowSpan="2">
                  <a:txBody>
                    <a:bodyPr/>
                    <a:lstStyle/>
                    <a:p>
                      <a:pPr algn="ctr"/>
                      <a:r>
                        <a:rPr lang="pt-PT" sz="1600" b="1" dirty="0" smtClean="0">
                          <a:latin typeface="Agency FB" pitchFamily="34" charset="0"/>
                        </a:rPr>
                        <a:t>2.5 </a:t>
                      </a:r>
                      <a:r>
                        <a:rPr lang="pt-PT" sz="1600" b="1" dirty="0" err="1" smtClean="0">
                          <a:latin typeface="Agency FB" pitchFamily="34" charset="0"/>
                        </a:rPr>
                        <a:t>values</a:t>
                      </a:r>
                      <a:endParaRPr lang="pt-PT" sz="1600" b="1" dirty="0">
                        <a:latin typeface="Agency FB" pitchFamily="34" charset="0"/>
                      </a:endParaRPr>
                    </a:p>
                  </a:txBody>
                  <a:tcPr>
                    <a:solidFill>
                      <a:schemeClr val="accent2">
                        <a:lumMod val="40000"/>
                        <a:lumOff val="60000"/>
                      </a:schemeClr>
                    </a:solidFill>
                  </a:tcPr>
                </a:tc>
              </a:tr>
              <a:tr h="370840">
                <a:tc vMerge="1">
                  <a:txBody>
                    <a:bodyPr/>
                    <a:lstStyle/>
                    <a:p>
                      <a:pPr algn="ctr"/>
                      <a:endParaRPr lang="pt-PT" sz="2000" b="1" dirty="0">
                        <a:latin typeface="Agency FB" pitchFamily="34" charset="0"/>
                      </a:endParaRPr>
                    </a:p>
                  </a:txBody>
                  <a:tcPr>
                    <a:solidFill>
                      <a:schemeClr val="accent2">
                        <a:lumMod val="40000"/>
                        <a:lumOff val="60000"/>
                      </a:schemeClr>
                    </a:solidFill>
                  </a:tcPr>
                </a:tc>
                <a:tc>
                  <a:txBody>
                    <a:bodyPr/>
                    <a:lstStyle/>
                    <a:p>
                      <a:pPr algn="ctr"/>
                      <a:r>
                        <a:rPr lang="pt-PT" sz="1400" dirty="0" err="1" smtClean="0">
                          <a:latin typeface="Agency FB" pitchFamily="34" charset="0"/>
                        </a:rPr>
                        <a:t>Choose</a:t>
                      </a:r>
                      <a:r>
                        <a:rPr lang="pt-PT" sz="1400" baseline="0" dirty="0" smtClean="0">
                          <a:latin typeface="Agency FB" pitchFamily="34" charset="0"/>
                        </a:rPr>
                        <a:t> </a:t>
                      </a:r>
                      <a:r>
                        <a:rPr lang="pt-PT" sz="1400" baseline="0" dirty="0" err="1" smtClean="0">
                          <a:latin typeface="Agency FB" pitchFamily="34" charset="0"/>
                        </a:rPr>
                        <a:t>open</a:t>
                      </a:r>
                      <a:r>
                        <a:rPr lang="pt-PT" sz="1400" baseline="0" dirty="0" smtClean="0">
                          <a:latin typeface="Agency FB" pitchFamily="34" charset="0"/>
                        </a:rPr>
                        <a:t> </a:t>
                      </a:r>
                      <a:r>
                        <a:rPr lang="pt-PT" sz="1400" baseline="0" dirty="0" err="1" smtClean="0">
                          <a:latin typeface="Agency FB" pitchFamily="34" charset="0"/>
                        </a:rPr>
                        <a:t>new</a:t>
                      </a:r>
                      <a:r>
                        <a:rPr lang="pt-PT" sz="1400" baseline="0" dirty="0" smtClean="0">
                          <a:latin typeface="Agency FB" pitchFamily="34" charset="0"/>
                        </a:rPr>
                        <a:t> </a:t>
                      </a:r>
                      <a:r>
                        <a:rPr lang="pt-PT" sz="1400" baseline="0" dirty="0" err="1" smtClean="0">
                          <a:latin typeface="Agency FB" pitchFamily="34" charset="0"/>
                        </a:rPr>
                        <a:t>stores</a:t>
                      </a:r>
                      <a:r>
                        <a:rPr lang="pt-PT" sz="1400" baseline="0" dirty="0" smtClean="0">
                          <a:latin typeface="Agency FB" pitchFamily="34" charset="0"/>
                        </a:rPr>
                        <a:t>, </a:t>
                      </a:r>
                      <a:r>
                        <a:rPr lang="pt-PT" sz="1400" baseline="0" dirty="0" err="1" smtClean="0">
                          <a:latin typeface="Agency FB" pitchFamily="34" charset="0"/>
                        </a:rPr>
                        <a:t>or</a:t>
                      </a:r>
                      <a:r>
                        <a:rPr lang="pt-PT" sz="1400" baseline="0" dirty="0" smtClean="0">
                          <a:latin typeface="Agency FB" pitchFamily="34" charset="0"/>
                        </a:rPr>
                        <a:t> </a:t>
                      </a:r>
                      <a:r>
                        <a:rPr lang="pt-PT" sz="1400" baseline="0" dirty="0" err="1" smtClean="0">
                          <a:latin typeface="Agency FB" pitchFamily="34" charset="0"/>
                        </a:rPr>
                        <a:t>extension</a:t>
                      </a:r>
                      <a:r>
                        <a:rPr lang="pt-PT" sz="1400" baseline="0" dirty="0" smtClean="0">
                          <a:latin typeface="Agency FB" pitchFamily="34" charset="0"/>
                        </a:rPr>
                        <a:t> </a:t>
                      </a:r>
                      <a:r>
                        <a:rPr lang="pt-PT" sz="1400" baseline="0" dirty="0" err="1" smtClean="0">
                          <a:latin typeface="Agency FB" pitchFamily="34" charset="0"/>
                        </a:rPr>
                        <a:t>of</a:t>
                      </a:r>
                      <a:r>
                        <a:rPr lang="pt-PT" sz="1400" baseline="0" dirty="0" smtClean="0">
                          <a:latin typeface="Agency FB" pitchFamily="34" charset="0"/>
                        </a:rPr>
                        <a:t> </a:t>
                      </a:r>
                      <a:r>
                        <a:rPr lang="pt-PT" sz="1400" baseline="0" dirty="0" err="1" smtClean="0">
                          <a:latin typeface="Agency FB" pitchFamily="34" charset="0"/>
                        </a:rPr>
                        <a:t>the</a:t>
                      </a:r>
                      <a:r>
                        <a:rPr lang="pt-PT" sz="1400" baseline="0" dirty="0" smtClean="0">
                          <a:latin typeface="Agency FB" pitchFamily="34" charset="0"/>
                        </a:rPr>
                        <a:t> </a:t>
                      </a:r>
                      <a:r>
                        <a:rPr lang="pt-PT" sz="1400" baseline="0" dirty="0" err="1" smtClean="0">
                          <a:latin typeface="Agency FB" pitchFamily="34" charset="0"/>
                        </a:rPr>
                        <a:t>product</a:t>
                      </a:r>
                      <a:endParaRPr lang="pt-PT" sz="1400" dirty="0">
                        <a:latin typeface="Agency FB" pitchFamily="34" charset="0"/>
                      </a:endParaRPr>
                    </a:p>
                  </a:txBody>
                  <a:tcPr>
                    <a:solidFill>
                      <a:schemeClr val="accent2">
                        <a:lumMod val="40000"/>
                        <a:lumOff val="60000"/>
                      </a:schemeClr>
                    </a:solidFill>
                  </a:tcPr>
                </a:tc>
                <a:tc>
                  <a:txBody>
                    <a:bodyPr/>
                    <a:lstStyle/>
                    <a:p>
                      <a:pPr algn="ctr"/>
                      <a:r>
                        <a:rPr lang="pt-PT" sz="1400" dirty="0" smtClean="0">
                          <a:latin typeface="Agency FB" pitchFamily="34" charset="0"/>
                        </a:rPr>
                        <a:t>1,5</a:t>
                      </a:r>
                      <a:r>
                        <a:rPr lang="pt-PT" sz="1400" baseline="0" dirty="0" smtClean="0">
                          <a:latin typeface="Agency FB" pitchFamily="34" charset="0"/>
                        </a:rPr>
                        <a:t> </a:t>
                      </a:r>
                      <a:r>
                        <a:rPr lang="pt-PT" sz="1400" baseline="0" dirty="0" err="1" smtClean="0">
                          <a:latin typeface="Agency FB" pitchFamily="34" charset="0"/>
                        </a:rPr>
                        <a:t>values</a:t>
                      </a:r>
                      <a:endParaRPr lang="pt-PT" sz="1400" dirty="0">
                        <a:latin typeface="Agency FB" pitchFamily="34" charset="0"/>
                      </a:endParaRPr>
                    </a:p>
                  </a:txBody>
                  <a:tcPr>
                    <a:solidFill>
                      <a:schemeClr val="accent2">
                        <a:lumMod val="40000"/>
                        <a:lumOff val="60000"/>
                      </a:schemeClr>
                    </a:solidFill>
                  </a:tcPr>
                </a:tc>
                <a:tc vMerge="1">
                  <a:txBody>
                    <a:bodyPr/>
                    <a:lstStyle/>
                    <a:p>
                      <a:pPr algn="ctr"/>
                      <a:endParaRPr lang="pt-PT" sz="1600" b="1" dirty="0">
                        <a:latin typeface="Agency FB" pitchFamily="34" charset="0"/>
                      </a:endParaRPr>
                    </a:p>
                  </a:txBody>
                  <a:tcPr>
                    <a:solidFill>
                      <a:schemeClr val="accent2">
                        <a:lumMod val="40000"/>
                        <a:lumOff val="60000"/>
                      </a:schemeClr>
                    </a:solidFill>
                  </a:tcPr>
                </a:tc>
              </a:tr>
            </a:tbl>
          </a:graphicData>
        </a:graphic>
      </p:graphicFrame>
      <p:sp>
        <p:nvSpPr>
          <p:cNvPr id="10" name="CaixaDeTexto 11"/>
          <p:cNvSpPr txBox="1"/>
          <p:nvPr/>
        </p:nvSpPr>
        <p:spPr>
          <a:xfrm>
            <a:off x="936030" y="5715"/>
            <a:ext cx="10945216" cy="830997"/>
          </a:xfrm>
          <a:prstGeom prst="rect">
            <a:avLst/>
          </a:prstGeom>
          <a:noFill/>
        </p:spPr>
        <p:txBody>
          <a:bodyPr wrap="square" rtlCol="0">
            <a:spAutoFit/>
          </a:bodyPr>
          <a:lstStyle/>
          <a:p>
            <a:pPr algn="ctr"/>
            <a:r>
              <a:rPr lang="pt-PT" sz="4800" b="1" dirty="0" err="1" smtClean="0">
                <a:solidFill>
                  <a:schemeClr val="bg1"/>
                </a:solidFill>
                <a:effectLst>
                  <a:outerShdw blurRad="38100" dist="38100" dir="2700000" algn="tl">
                    <a:srgbClr val="000000">
                      <a:alpha val="43137"/>
                    </a:srgbClr>
                  </a:outerShdw>
                </a:effectLst>
                <a:latin typeface="Agency FB" pitchFamily="34" charset="0"/>
              </a:rPr>
              <a:t>Quotations</a:t>
            </a:r>
            <a:r>
              <a:rPr lang="pt-PT" sz="4800" b="1" dirty="0" smtClean="0">
                <a:solidFill>
                  <a:schemeClr val="bg1"/>
                </a:solidFill>
                <a:effectLst>
                  <a:outerShdw blurRad="38100" dist="38100" dir="2700000" algn="tl">
                    <a:srgbClr val="000000">
                      <a:alpha val="43137"/>
                    </a:srgbClr>
                  </a:outerShdw>
                </a:effectLst>
                <a:latin typeface="Agency FB" pitchFamily="34" charset="0"/>
              </a:rPr>
              <a:t> for </a:t>
            </a:r>
            <a:r>
              <a:rPr lang="pt-PT" sz="4800" b="1" dirty="0" err="1" smtClean="0">
                <a:solidFill>
                  <a:schemeClr val="bg1"/>
                </a:solidFill>
                <a:effectLst>
                  <a:outerShdw blurRad="38100" dist="38100" dir="2700000" algn="tl">
                    <a:srgbClr val="000000">
                      <a:alpha val="43137"/>
                    </a:srgbClr>
                  </a:outerShdw>
                </a:effectLst>
                <a:latin typeface="Agency FB" pitchFamily="34" charset="0"/>
              </a:rPr>
              <a:t>the</a:t>
            </a:r>
            <a:r>
              <a:rPr lang="pt-PT" sz="4800" b="1" dirty="0" smtClean="0">
                <a:solidFill>
                  <a:schemeClr val="bg1"/>
                </a:solidFill>
                <a:effectLst>
                  <a:outerShdw blurRad="38100" dist="38100" dir="2700000" algn="tl">
                    <a:srgbClr val="000000">
                      <a:alpha val="43137"/>
                    </a:srgbClr>
                  </a:outerShdw>
                </a:effectLst>
                <a:latin typeface="Agency FB" pitchFamily="34" charset="0"/>
              </a:rPr>
              <a:t> </a:t>
            </a:r>
            <a:r>
              <a:rPr lang="pt-PT" sz="4800" b="1" dirty="0" err="1" smtClean="0">
                <a:solidFill>
                  <a:schemeClr val="bg1"/>
                </a:solidFill>
                <a:effectLst>
                  <a:outerShdw blurRad="38100" dist="38100" dir="2700000" algn="tl">
                    <a:srgbClr val="000000">
                      <a:alpha val="43137"/>
                    </a:srgbClr>
                  </a:outerShdw>
                </a:effectLst>
                <a:latin typeface="Agency FB" pitchFamily="34" charset="0"/>
              </a:rPr>
              <a:t>answers</a:t>
            </a:r>
            <a:endParaRPr lang="pt-PT" sz="48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06886" y="6060064"/>
            <a:ext cx="1547218" cy="369332"/>
          </a:xfrm>
          <a:prstGeom prst="rect">
            <a:avLst/>
          </a:prstGeom>
          <a:noFill/>
        </p:spPr>
        <p:txBody>
          <a:bodyPr wrap="none" rtlCol="0">
            <a:spAutoFit/>
          </a:bodyPr>
          <a:lstStyle/>
          <a:p>
            <a:r>
              <a:rPr lang="pt-PT" dirty="0" smtClean="0">
                <a:latin typeface="Agency FB" pitchFamily="34" charset="0"/>
              </a:rPr>
              <a:t>FONTE </a:t>
            </a:r>
            <a:r>
              <a:rPr lang="pt-PT" i="1" dirty="0" smtClean="0">
                <a:latin typeface="Agency FB" pitchFamily="34" charset="0"/>
              </a:rPr>
              <a:t>www.laco.pt</a:t>
            </a:r>
            <a:endParaRPr lang="pt-PT" i="1" dirty="0">
              <a:latin typeface="Agency FB" pitchFamily="34" charset="0"/>
            </a:endParaRPr>
          </a:p>
        </p:txBody>
      </p:sp>
      <p:sp>
        <p:nvSpPr>
          <p:cNvPr id="3" name="CaixaDeTexto 2"/>
          <p:cNvSpPr txBox="1"/>
          <p:nvPr/>
        </p:nvSpPr>
        <p:spPr>
          <a:xfrm>
            <a:off x="4906160" y="285728"/>
            <a:ext cx="6429420"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OBJECTIVOS ESTRATÉGICOS</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4" name="CaixaDeTexto 3"/>
          <p:cNvSpPr txBox="1"/>
          <p:nvPr/>
        </p:nvSpPr>
        <p:spPr>
          <a:xfrm>
            <a:off x="4906160" y="1214422"/>
            <a:ext cx="6786610" cy="4531882"/>
          </a:xfrm>
          <a:prstGeom prst="rect">
            <a:avLst/>
          </a:prstGeom>
          <a:noFill/>
        </p:spPr>
        <p:txBody>
          <a:bodyPr wrap="square" rtlCol="0">
            <a:spAutoFit/>
          </a:bodyPr>
          <a:lstStyle/>
          <a:p>
            <a:pPr algn="just">
              <a:lnSpc>
                <a:spcPct val="150000"/>
              </a:lnSpc>
              <a:buBlip>
                <a:blip r:embed="rId3"/>
              </a:buBlip>
            </a:pPr>
            <a:r>
              <a:rPr lang="pt-PT" sz="2800" dirty="0" smtClean="0">
                <a:solidFill>
                  <a:schemeClr val="tx1">
                    <a:lumMod val="75000"/>
                    <a:lumOff val="25000"/>
                  </a:schemeClr>
                </a:solidFill>
                <a:latin typeface="Agency FB" pitchFamily="34" charset="0"/>
              </a:rPr>
              <a:t> Informar e divulgar a doença aos diversos </a:t>
            </a:r>
            <a:r>
              <a:rPr lang="pt-PT" sz="2800" i="1" dirty="0" smtClean="0">
                <a:solidFill>
                  <a:schemeClr val="tx1">
                    <a:lumMod val="75000"/>
                    <a:lumOff val="25000"/>
                  </a:schemeClr>
                </a:solidFill>
                <a:latin typeface="Agency FB" pitchFamily="34" charset="0"/>
              </a:rPr>
              <a:t>stakeholders</a:t>
            </a:r>
            <a:r>
              <a:rPr lang="pt-PT" sz="2800" dirty="0" smtClean="0">
                <a:solidFill>
                  <a:schemeClr val="tx1">
                    <a:lumMod val="75000"/>
                    <a:lumOff val="25000"/>
                  </a:schemeClr>
                </a:solidFill>
                <a:latin typeface="Agency FB" pitchFamily="34" charset="0"/>
              </a:rPr>
              <a:t>, de forma a mudar a atitude e o comportamento perante a doença  </a:t>
            </a:r>
          </a:p>
          <a:p>
            <a:pPr algn="just">
              <a:lnSpc>
                <a:spcPct val="150000"/>
              </a:lnSpc>
              <a:buBlip>
                <a:blip r:embed="rId3"/>
              </a:buBlip>
            </a:pPr>
            <a:r>
              <a:rPr lang="pt-PT" sz="2800" dirty="0" smtClean="0">
                <a:solidFill>
                  <a:schemeClr val="tx1">
                    <a:lumMod val="75000"/>
                    <a:lumOff val="25000"/>
                  </a:schemeClr>
                </a:solidFill>
                <a:latin typeface="Agency FB" pitchFamily="34" charset="0"/>
              </a:rPr>
              <a:t> Angariar fundos para apoiar projectos com grande impacto na luta contra o cancro da mama em Portugal</a:t>
            </a:r>
          </a:p>
          <a:p>
            <a:pPr algn="just">
              <a:lnSpc>
                <a:spcPct val="150000"/>
              </a:lnSpc>
              <a:buBlip>
                <a:blip r:embed="rId3"/>
              </a:buBlip>
            </a:pPr>
            <a:r>
              <a:rPr lang="pt-PT" sz="2800" dirty="0" smtClean="0">
                <a:solidFill>
                  <a:schemeClr val="tx1">
                    <a:lumMod val="75000"/>
                    <a:lumOff val="25000"/>
                  </a:schemeClr>
                </a:solidFill>
                <a:latin typeface="Agency FB" pitchFamily="34" charset="0"/>
              </a:rPr>
              <a:t> Acompanhar de perto os projectos apoiados de forma a poder avaliar os resultados.</a:t>
            </a:r>
            <a:endParaRPr lang="pt-PT" sz="2800" dirty="0">
              <a:solidFill>
                <a:schemeClr val="tx1">
                  <a:lumMod val="75000"/>
                  <a:lumOff val="25000"/>
                </a:schemeClr>
              </a:solidFill>
              <a:latin typeface="Agency FB" pitchFamily="34" charset="0"/>
            </a:endParaRPr>
          </a:p>
        </p:txBody>
      </p:sp>
      <p:sp>
        <p:nvSpPr>
          <p:cNvPr id="5" name="Chamada com Linha 2 (Limite e Barra de Destaque) 4"/>
          <p:cNvSpPr/>
          <p:nvPr/>
        </p:nvSpPr>
        <p:spPr>
          <a:xfrm>
            <a:off x="142876" y="6500858"/>
            <a:ext cx="334128" cy="285728"/>
          </a:xfrm>
          <a:prstGeom prst="accentBorderCallout2">
            <a:avLst>
              <a:gd name="adj1" fmla="val 23527"/>
              <a:gd name="adj2" fmla="val -41010"/>
              <a:gd name="adj3" fmla="val 18750"/>
              <a:gd name="adj4" fmla="val -73851"/>
              <a:gd name="adj5" fmla="val 112500"/>
              <a:gd name="adj6" fmla="val -46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effectLst>
                  <a:outerShdw blurRad="38100" dist="38100" dir="2700000" algn="tl">
                    <a:srgbClr val="000000">
                      <a:alpha val="43137"/>
                    </a:srgbClr>
                  </a:outerShdw>
                </a:effectLst>
                <a:latin typeface="Agency FB" pitchFamily="34" charset="0"/>
              </a:rPr>
              <a:t>5</a:t>
            </a:r>
            <a:endParaRPr lang="pt-PT" sz="1400" dirty="0">
              <a:effectLst>
                <a:outerShdw blurRad="38100" dist="38100" dir="2700000" algn="tl">
                  <a:srgbClr val="000000">
                    <a:alpha val="43137"/>
                  </a:srgbClr>
                </a:outerShdw>
              </a:effectLst>
              <a:latin typeface="Agency FB" pitchFamily="34" charset="0"/>
            </a:endParaRPr>
          </a:p>
        </p:txBody>
      </p:sp>
      <p:pic>
        <p:nvPicPr>
          <p:cNvPr id="7" name="Picture 6" descr="c1.jpg"/>
          <p:cNvPicPr>
            <a:picLocks noChangeAspect="1"/>
          </p:cNvPicPr>
          <p:nvPr/>
        </p:nvPicPr>
        <p:blipFill>
          <a:blip r:embed="rId4" cstate="print"/>
          <a:stretch>
            <a:fillRect/>
          </a:stretch>
        </p:blipFill>
        <p:spPr>
          <a:xfrm>
            <a:off x="-1" y="0"/>
            <a:ext cx="12241213" cy="6858000"/>
          </a:xfrm>
          <a:prstGeom prst="rect">
            <a:avLst/>
          </a:prstGeom>
        </p:spPr>
      </p:pic>
      <p:sp>
        <p:nvSpPr>
          <p:cNvPr id="8" name="CaixaDeTexto 7"/>
          <p:cNvSpPr txBox="1"/>
          <p:nvPr/>
        </p:nvSpPr>
        <p:spPr>
          <a:xfrm>
            <a:off x="-288106" y="620688"/>
            <a:ext cx="12889358" cy="584775"/>
          </a:xfrm>
          <a:prstGeom prst="rect">
            <a:avLst/>
          </a:prstGeom>
          <a:noFill/>
        </p:spPr>
        <p:txBody>
          <a:bodyPr wrap="square" rtlCol="0">
            <a:spAutoFit/>
          </a:bodyPr>
          <a:lstStyle/>
          <a:p>
            <a:pPr algn="ctr"/>
            <a:r>
              <a:rPr lang="pt-PT" sz="3200" b="1" dirty="0" err="1" smtClean="0">
                <a:solidFill>
                  <a:srgbClr val="663300"/>
                </a:solidFill>
                <a:latin typeface="Agency FB" pitchFamily="34" charset="0"/>
              </a:rPr>
              <a:t>Cátia</a:t>
            </a:r>
            <a:r>
              <a:rPr lang="pt-PT" sz="3200" b="1" dirty="0" smtClean="0">
                <a:solidFill>
                  <a:srgbClr val="663300"/>
                </a:solidFill>
                <a:latin typeface="Agency FB" pitchFamily="34" charset="0"/>
              </a:rPr>
              <a:t> </a:t>
            </a:r>
            <a:r>
              <a:rPr lang="pt-PT" sz="3200" b="1" dirty="0" err="1" smtClean="0">
                <a:solidFill>
                  <a:srgbClr val="663300"/>
                </a:solidFill>
                <a:latin typeface="Agency FB" pitchFamily="34" charset="0"/>
              </a:rPr>
              <a:t>Machado_Daniela</a:t>
            </a:r>
            <a:r>
              <a:rPr lang="pt-PT" sz="3200" b="1" dirty="0" smtClean="0">
                <a:solidFill>
                  <a:srgbClr val="663300"/>
                </a:solidFill>
                <a:latin typeface="Agency FB" pitchFamily="34" charset="0"/>
              </a:rPr>
              <a:t> </a:t>
            </a:r>
            <a:r>
              <a:rPr lang="pt-PT" sz="3200" b="1" dirty="0" err="1" smtClean="0">
                <a:solidFill>
                  <a:srgbClr val="663300"/>
                </a:solidFill>
                <a:latin typeface="Agency FB" pitchFamily="34" charset="0"/>
              </a:rPr>
              <a:t>Silva_Joana</a:t>
            </a:r>
            <a:r>
              <a:rPr lang="pt-PT" sz="3200" b="1" dirty="0" smtClean="0">
                <a:solidFill>
                  <a:srgbClr val="663300"/>
                </a:solidFill>
                <a:latin typeface="Agency FB" pitchFamily="34" charset="0"/>
              </a:rPr>
              <a:t> </a:t>
            </a:r>
            <a:r>
              <a:rPr lang="pt-PT" sz="3200" b="1" dirty="0" err="1" smtClean="0">
                <a:solidFill>
                  <a:srgbClr val="663300"/>
                </a:solidFill>
                <a:latin typeface="Agency FB" pitchFamily="34" charset="0"/>
              </a:rPr>
              <a:t>Ramalho_Rita</a:t>
            </a:r>
            <a:r>
              <a:rPr lang="pt-PT" sz="3200" b="1" dirty="0" smtClean="0">
                <a:solidFill>
                  <a:srgbClr val="663300"/>
                </a:solidFill>
                <a:latin typeface="Agency FB" pitchFamily="34" charset="0"/>
              </a:rPr>
              <a:t> </a:t>
            </a:r>
            <a:r>
              <a:rPr lang="pt-PT" sz="3200" b="1" dirty="0" err="1" smtClean="0">
                <a:solidFill>
                  <a:srgbClr val="663300"/>
                </a:solidFill>
                <a:latin typeface="Agency FB" pitchFamily="34" charset="0"/>
              </a:rPr>
              <a:t>Moreira_Roger</a:t>
            </a:r>
            <a:r>
              <a:rPr lang="pt-PT" sz="3200" b="1" dirty="0" smtClean="0">
                <a:solidFill>
                  <a:srgbClr val="663300"/>
                </a:solidFill>
                <a:latin typeface="Agency FB" pitchFamily="34" charset="0"/>
              </a:rPr>
              <a:t> </a:t>
            </a:r>
            <a:r>
              <a:rPr lang="pt-PT" sz="3200" b="1" dirty="0" err="1" smtClean="0">
                <a:solidFill>
                  <a:srgbClr val="663300"/>
                </a:solidFill>
                <a:latin typeface="Agency FB" pitchFamily="34" charset="0"/>
              </a:rPr>
              <a:t>Cao_Vera</a:t>
            </a:r>
            <a:r>
              <a:rPr lang="pt-PT" sz="3200" b="1" dirty="0" smtClean="0">
                <a:solidFill>
                  <a:srgbClr val="663300"/>
                </a:solidFill>
                <a:latin typeface="Agency FB" pitchFamily="34" charset="0"/>
              </a:rPr>
              <a:t> Moreira</a:t>
            </a:r>
            <a:endParaRPr lang="pt-PT" sz="3200" b="1" dirty="0">
              <a:solidFill>
                <a:srgbClr val="663300"/>
              </a:solidFill>
              <a:latin typeface="Agency FB" pitchFamily="34" charset="0"/>
            </a:endParaRP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3" cstate="print"/>
          <a:stretch>
            <a:fillRect/>
          </a:stretch>
        </p:blipFill>
        <p:spPr>
          <a:xfrm>
            <a:off x="-1" y="0"/>
            <a:ext cx="12241213" cy="6858000"/>
          </a:xfrm>
          <a:prstGeom prst="rect">
            <a:avLst/>
          </a:prstGeom>
        </p:spPr>
      </p:pic>
      <p:pic>
        <p:nvPicPr>
          <p:cNvPr id="4098" name="Picture 2" descr="http://4.bp.blogspot.com/_Ys0kr9HOTrM/TJJfoODf-MI/AAAAAAAAANc/8ygkDpl62QE/s400/charlotte_sex_and_the_city_2_cupcake_apron.jpg"/>
          <p:cNvPicPr>
            <a:picLocks noChangeAspect="1" noChangeArrowheads="1"/>
          </p:cNvPicPr>
          <p:nvPr/>
        </p:nvPicPr>
        <p:blipFill>
          <a:blip r:embed="rId4" cstate="print"/>
          <a:srcRect/>
          <a:stretch>
            <a:fillRect/>
          </a:stretch>
        </p:blipFill>
        <p:spPr bwMode="auto">
          <a:xfrm>
            <a:off x="8712894" y="332656"/>
            <a:ext cx="3312368" cy="56886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4" name="Group 12"/>
          <p:cNvGrpSpPr/>
          <p:nvPr/>
        </p:nvGrpSpPr>
        <p:grpSpPr>
          <a:xfrm flipH="1">
            <a:off x="143938" y="59130"/>
            <a:ext cx="8909469" cy="6610231"/>
            <a:chOff x="3401943" y="180135"/>
            <a:chExt cx="8551311" cy="5829994"/>
          </a:xfrm>
        </p:grpSpPr>
        <p:grpSp>
          <p:nvGrpSpPr>
            <p:cNvPr id="5" name="Group 9"/>
            <p:cNvGrpSpPr/>
            <p:nvPr/>
          </p:nvGrpSpPr>
          <p:grpSpPr>
            <a:xfrm>
              <a:off x="3888358" y="297278"/>
              <a:ext cx="8064896" cy="5712851"/>
              <a:chOff x="3816352" y="674305"/>
              <a:chExt cx="8064898" cy="5326847"/>
            </a:xfrm>
          </p:grpSpPr>
          <p:sp>
            <p:nvSpPr>
              <p:cNvPr id="8" name="Rectangle 7"/>
              <p:cNvSpPr/>
              <p:nvPr/>
            </p:nvSpPr>
            <p:spPr>
              <a:xfrm>
                <a:off x="3816352" y="1169826"/>
                <a:ext cx="8064896" cy="4831326"/>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angle 8"/>
              <p:cNvSpPr/>
              <p:nvPr/>
            </p:nvSpPr>
            <p:spPr>
              <a:xfrm>
                <a:off x="3816354" y="674305"/>
                <a:ext cx="8064896" cy="49552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11" name="Picture 10" descr="c.png"/>
            <p:cNvPicPr>
              <a:picLocks noChangeAspect="1"/>
            </p:cNvPicPr>
            <p:nvPr/>
          </p:nvPicPr>
          <p:blipFill>
            <a:blip r:embed="rId5" cstate="print"/>
            <a:stretch>
              <a:fillRect/>
            </a:stretch>
          </p:blipFill>
          <p:spPr>
            <a:xfrm rot="18791695">
              <a:off x="3497005" y="85073"/>
              <a:ext cx="801822" cy="991945"/>
            </a:xfrm>
            <a:prstGeom prst="rect">
              <a:avLst/>
            </a:prstGeom>
          </p:spPr>
        </p:pic>
      </p:grpSp>
      <p:sp>
        <p:nvSpPr>
          <p:cNvPr id="12" name="CaixaDeTexto 11"/>
          <p:cNvSpPr txBox="1"/>
          <p:nvPr/>
        </p:nvSpPr>
        <p:spPr>
          <a:xfrm>
            <a:off x="215950" y="260648"/>
            <a:ext cx="7776864"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1 – </a:t>
            </a:r>
            <a:r>
              <a:rPr lang="en-US" sz="2400" b="1" dirty="0" smtClean="0">
                <a:solidFill>
                  <a:schemeClr val="bg1"/>
                </a:solidFill>
                <a:effectLst>
                  <a:outerShdw blurRad="38100" dist="38100" dir="2700000" algn="tl">
                    <a:srgbClr val="000000">
                      <a:alpha val="43137"/>
                    </a:srgbClr>
                  </a:outerShdw>
                </a:effectLst>
                <a:latin typeface="Agency FB" pitchFamily="34" charset="0"/>
              </a:rPr>
              <a:t>BUSINESS ATTRACTIVENESS</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graphicFrame>
        <p:nvGraphicFramePr>
          <p:cNvPr id="13" name="Tabela 13"/>
          <p:cNvGraphicFramePr>
            <a:graphicFrameLocks noGrp="1"/>
          </p:cNvGraphicFramePr>
          <p:nvPr/>
        </p:nvGraphicFramePr>
        <p:xfrm>
          <a:off x="287958" y="1587584"/>
          <a:ext cx="8136904" cy="4937760"/>
        </p:xfrm>
        <a:graphic>
          <a:graphicData uri="http://schemas.openxmlformats.org/drawingml/2006/table">
            <a:tbl>
              <a:tblPr/>
              <a:tblGrid>
                <a:gridCol w="2179225"/>
                <a:gridCol w="5957679"/>
              </a:tblGrid>
              <a:tr h="2248459">
                <a:tc>
                  <a:txBody>
                    <a:bodyPr/>
                    <a:lstStyle/>
                    <a:p>
                      <a:pPr algn="ctr">
                        <a:lnSpc>
                          <a:spcPct val="150000"/>
                        </a:lnSpc>
                        <a:spcAft>
                          <a:spcPts val="0"/>
                        </a:spcAft>
                      </a:pPr>
                      <a:r>
                        <a:rPr lang="en-US" sz="1800" b="1" dirty="0">
                          <a:latin typeface="Agency FB" pitchFamily="34" charset="0"/>
                          <a:ea typeface="Times New Roman"/>
                        </a:rPr>
                        <a:t>Power of Buyers</a:t>
                      </a:r>
                      <a:endParaRPr lang="pt-PT" sz="1800" dirty="0">
                        <a:latin typeface="Agency FB" pitchFamily="34" charset="0"/>
                        <a:ea typeface="Calibri"/>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marL="342900" lvl="0" indent="-342900" algn="just">
                        <a:lnSpc>
                          <a:spcPct val="150000"/>
                        </a:lnSpc>
                        <a:spcAft>
                          <a:spcPts val="0"/>
                        </a:spcAft>
                        <a:buFont typeface="Symbol"/>
                        <a:buChar char=""/>
                      </a:pPr>
                      <a:r>
                        <a:rPr lang="en-US" sz="1800" dirty="0" smtClean="0">
                          <a:latin typeface="Agency FB" pitchFamily="34" charset="0"/>
                          <a:ea typeface="Times New Roman"/>
                        </a:rPr>
                        <a:t>Consumers are those who decide to</a:t>
                      </a:r>
                      <a:r>
                        <a:rPr lang="en-US" sz="1800" baseline="0" dirty="0" smtClean="0">
                          <a:latin typeface="Agency FB" pitchFamily="34" charset="0"/>
                          <a:ea typeface="Times New Roman"/>
                        </a:rPr>
                        <a:t> buy the product</a:t>
                      </a:r>
                    </a:p>
                    <a:p>
                      <a:pPr marL="342900" lvl="0" indent="-342900" algn="just">
                        <a:lnSpc>
                          <a:spcPct val="150000"/>
                        </a:lnSpc>
                        <a:spcAft>
                          <a:spcPts val="0"/>
                        </a:spcAft>
                        <a:buFont typeface="Symbol"/>
                        <a:buChar char=""/>
                      </a:pPr>
                      <a:r>
                        <a:rPr lang="en-US" sz="1800" baseline="0" dirty="0" smtClean="0">
                          <a:latin typeface="Agency FB" pitchFamily="34" charset="0"/>
                          <a:ea typeface="Calibri"/>
                        </a:rPr>
                        <a:t>Consumers can easily express their feelings and spread them to friends, family and also to strangers, by using blogs and social networks</a:t>
                      </a:r>
                      <a:endParaRPr lang="pt-PT" sz="1800" dirty="0">
                        <a:latin typeface="Agency FB" pitchFamily="34" charset="0"/>
                        <a:ea typeface="Calibri"/>
                      </a:endParaRPr>
                    </a:p>
                    <a:p>
                      <a:pPr marL="342900" lvl="0" indent="-342900" algn="just">
                        <a:lnSpc>
                          <a:spcPct val="150000"/>
                        </a:lnSpc>
                        <a:spcAft>
                          <a:spcPts val="0"/>
                        </a:spcAft>
                        <a:buFont typeface="Symbol"/>
                        <a:buChar char=""/>
                      </a:pPr>
                      <a:r>
                        <a:rPr lang="en-US" sz="1800" dirty="0" smtClean="0">
                          <a:latin typeface="Agency FB" pitchFamily="34" charset="0"/>
                          <a:ea typeface="Times New Roman"/>
                        </a:rPr>
                        <a:t>They</a:t>
                      </a:r>
                      <a:r>
                        <a:rPr lang="en-US" sz="1800" baseline="0" dirty="0" smtClean="0">
                          <a:latin typeface="Agency FB" pitchFamily="34" charset="0"/>
                          <a:ea typeface="Times New Roman"/>
                        </a:rPr>
                        <a:t> have all </a:t>
                      </a:r>
                      <a:r>
                        <a:rPr lang="en-US" sz="1800" dirty="0" smtClean="0">
                          <a:latin typeface="Agency FB" pitchFamily="34" charset="0"/>
                          <a:ea typeface="Times New Roman"/>
                        </a:rPr>
                        <a:t>the </a:t>
                      </a:r>
                      <a:r>
                        <a:rPr lang="en-US" sz="1800" dirty="0">
                          <a:latin typeface="Agency FB" pitchFamily="34" charset="0"/>
                          <a:ea typeface="Times New Roman"/>
                        </a:rPr>
                        <a:t>important information about the </a:t>
                      </a:r>
                      <a:r>
                        <a:rPr lang="en-US" sz="1800" dirty="0" smtClean="0">
                          <a:latin typeface="Agency FB" pitchFamily="34" charset="0"/>
                          <a:ea typeface="Times New Roman"/>
                        </a:rPr>
                        <a:t>company</a:t>
                      </a:r>
                    </a:p>
                    <a:p>
                      <a:pPr marL="342900" lvl="0" indent="-342900" algn="just">
                        <a:lnSpc>
                          <a:spcPct val="150000"/>
                        </a:lnSpc>
                        <a:spcAft>
                          <a:spcPts val="0"/>
                        </a:spcAft>
                        <a:buFont typeface="Symbol"/>
                        <a:buChar char=""/>
                      </a:pPr>
                      <a:r>
                        <a:rPr lang="en-US" sz="1800" dirty="0" smtClean="0">
                          <a:solidFill>
                            <a:schemeClr val="tx1"/>
                          </a:solidFill>
                          <a:latin typeface="Agency FB" pitchFamily="34" charset="0"/>
                          <a:ea typeface="Calibri"/>
                        </a:rPr>
                        <a:t>Low</a:t>
                      </a:r>
                      <a:r>
                        <a:rPr lang="en-US" sz="1800" baseline="0" dirty="0" smtClean="0">
                          <a:solidFill>
                            <a:schemeClr val="tx1"/>
                          </a:solidFill>
                          <a:latin typeface="Agency FB" pitchFamily="34" charset="0"/>
                          <a:ea typeface="Calibri"/>
                        </a:rPr>
                        <a:t> brand</a:t>
                      </a:r>
                      <a:r>
                        <a:rPr lang="en-US" sz="1800" dirty="0" smtClean="0">
                          <a:solidFill>
                            <a:schemeClr val="tx1"/>
                          </a:solidFill>
                          <a:latin typeface="Agency FB" pitchFamily="34" charset="0"/>
                          <a:ea typeface="Calibri"/>
                        </a:rPr>
                        <a:t> </a:t>
                      </a:r>
                      <a:r>
                        <a:rPr lang="en-US" sz="1800" baseline="0" dirty="0" smtClean="0">
                          <a:solidFill>
                            <a:schemeClr val="tx1"/>
                          </a:solidFill>
                          <a:latin typeface="Agency FB" pitchFamily="34" charset="0"/>
                          <a:ea typeface="Calibri"/>
                        </a:rPr>
                        <a:t>loyalty</a:t>
                      </a:r>
                    </a:p>
                    <a:p>
                      <a:pPr marL="342900" lvl="0" indent="-342900" algn="just">
                        <a:lnSpc>
                          <a:spcPct val="150000"/>
                        </a:lnSpc>
                        <a:spcAft>
                          <a:spcPts val="0"/>
                        </a:spcAft>
                        <a:buFont typeface="Symbol"/>
                        <a:buChar char=""/>
                      </a:pPr>
                      <a:r>
                        <a:rPr lang="en-US" sz="1800" baseline="0" dirty="0" smtClean="0">
                          <a:solidFill>
                            <a:schemeClr val="tx1"/>
                          </a:solidFill>
                          <a:latin typeface="Agency FB" pitchFamily="34" charset="0"/>
                          <a:ea typeface="Calibri"/>
                        </a:rPr>
                        <a:t> Consumers don’t like to have limited choices</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r>
              <a:tr h="2360053">
                <a:tc>
                  <a:txBody>
                    <a:bodyPr/>
                    <a:lstStyle/>
                    <a:p>
                      <a:pPr algn="ctr">
                        <a:lnSpc>
                          <a:spcPct val="150000"/>
                        </a:lnSpc>
                        <a:spcAft>
                          <a:spcPts val="0"/>
                        </a:spcAft>
                      </a:pPr>
                      <a:r>
                        <a:rPr lang="en-US" sz="1800" b="1" dirty="0" smtClean="0">
                          <a:latin typeface="Agency FB" pitchFamily="34" charset="0"/>
                          <a:ea typeface="Times New Roman"/>
                        </a:rPr>
                        <a:t>Rivalry within cupcake’s industry</a:t>
                      </a:r>
                      <a:endParaRPr lang="pt-PT" sz="1800" dirty="0">
                        <a:latin typeface="Agency FB" pitchFamily="34" charset="0"/>
                        <a:ea typeface="Calibri"/>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342900" lvl="0" indent="-342900" algn="just">
                        <a:lnSpc>
                          <a:spcPct val="150000"/>
                        </a:lnSpc>
                        <a:spcAft>
                          <a:spcPts val="0"/>
                        </a:spcAft>
                        <a:buFont typeface="Symbol"/>
                        <a:buChar char=""/>
                      </a:pPr>
                      <a:r>
                        <a:rPr lang="en-US" sz="1800" dirty="0" smtClean="0">
                          <a:latin typeface="Agency FB" pitchFamily="34" charset="0"/>
                          <a:ea typeface="Calibri"/>
                        </a:rPr>
                        <a:t>There</a:t>
                      </a:r>
                      <a:r>
                        <a:rPr lang="en-US" sz="1800" baseline="0" dirty="0" smtClean="0">
                          <a:latin typeface="Agency FB" pitchFamily="34" charset="0"/>
                          <a:ea typeface="Calibri"/>
                        </a:rPr>
                        <a:t> are only </a:t>
                      </a:r>
                      <a:r>
                        <a:rPr lang="en-US" sz="1800" dirty="0" smtClean="0">
                          <a:latin typeface="Agency FB" pitchFamily="34" charset="0"/>
                          <a:ea typeface="Calibri"/>
                        </a:rPr>
                        <a:t>three </a:t>
                      </a:r>
                      <a:r>
                        <a:rPr lang="en-US" sz="1800" dirty="0">
                          <a:latin typeface="Agency FB" pitchFamily="34" charset="0"/>
                          <a:ea typeface="Calibri"/>
                        </a:rPr>
                        <a:t>relevant </a:t>
                      </a:r>
                      <a:r>
                        <a:rPr lang="en-US" sz="1800" dirty="0" smtClean="0">
                          <a:latin typeface="Agency FB" pitchFamily="34" charset="0"/>
                          <a:ea typeface="Calibri"/>
                        </a:rPr>
                        <a:t>competitors:</a:t>
                      </a:r>
                      <a:r>
                        <a:rPr lang="en-US" sz="1800" baseline="0" dirty="0" smtClean="0">
                          <a:latin typeface="Agency FB" pitchFamily="34" charset="0"/>
                          <a:ea typeface="Calibri"/>
                        </a:rPr>
                        <a:t> </a:t>
                      </a:r>
                      <a:r>
                        <a:rPr lang="en-US" sz="1800" i="1" baseline="0" dirty="0" smtClean="0">
                          <a:latin typeface="Agency FB" pitchFamily="34" charset="0"/>
                          <a:ea typeface="Calibri"/>
                        </a:rPr>
                        <a:t>Tease</a:t>
                      </a:r>
                      <a:r>
                        <a:rPr lang="en-US" sz="1800" baseline="0" dirty="0" smtClean="0">
                          <a:latin typeface="Agency FB" pitchFamily="34" charset="0"/>
                          <a:ea typeface="Calibri"/>
                        </a:rPr>
                        <a:t>, </a:t>
                      </a:r>
                      <a:r>
                        <a:rPr lang="en-US" sz="1800" i="1" baseline="0" dirty="0" smtClean="0">
                          <a:latin typeface="Agency FB" pitchFamily="34" charset="0"/>
                          <a:ea typeface="Calibri"/>
                        </a:rPr>
                        <a:t>Cupcake*Bazaar</a:t>
                      </a:r>
                      <a:r>
                        <a:rPr lang="en-US" sz="1800" baseline="0" dirty="0" smtClean="0">
                          <a:latin typeface="Agency FB" pitchFamily="34" charset="0"/>
                          <a:ea typeface="Calibri"/>
                        </a:rPr>
                        <a:t> and </a:t>
                      </a:r>
                      <a:r>
                        <a:rPr lang="en-US" sz="1800" i="1" baseline="0" dirty="0" err="1" smtClean="0">
                          <a:latin typeface="Agency FB" pitchFamily="34" charset="0"/>
                          <a:ea typeface="Calibri"/>
                        </a:rPr>
                        <a:t>Pingo</a:t>
                      </a:r>
                      <a:r>
                        <a:rPr lang="en-US" sz="1800" i="1" baseline="0" dirty="0" smtClean="0">
                          <a:latin typeface="Agency FB" pitchFamily="34" charset="0"/>
                          <a:ea typeface="Calibri"/>
                        </a:rPr>
                        <a:t> </a:t>
                      </a:r>
                      <a:r>
                        <a:rPr lang="en-US" sz="1800" i="1" baseline="0" dirty="0" err="1" smtClean="0">
                          <a:latin typeface="Agency FB" pitchFamily="34" charset="0"/>
                          <a:ea typeface="Calibri"/>
                        </a:rPr>
                        <a:t>Doce</a:t>
                      </a:r>
                      <a:endParaRPr lang="pt-PT" sz="1800" i="1" dirty="0">
                        <a:latin typeface="Agency FB" pitchFamily="34" charset="0"/>
                        <a:ea typeface="Calibri"/>
                      </a:endParaRPr>
                    </a:p>
                    <a:p>
                      <a:pPr marL="342900" lvl="0" indent="-342900" algn="just">
                        <a:lnSpc>
                          <a:spcPct val="150000"/>
                        </a:lnSpc>
                        <a:spcAft>
                          <a:spcPts val="0"/>
                        </a:spcAft>
                        <a:buFont typeface="Symbol"/>
                        <a:buChar char=""/>
                      </a:pPr>
                      <a:r>
                        <a:rPr lang="en-US" sz="1800" dirty="0">
                          <a:latin typeface="Agency FB" pitchFamily="34" charset="0"/>
                          <a:ea typeface="Calibri"/>
                        </a:rPr>
                        <a:t>The communication </a:t>
                      </a:r>
                      <a:r>
                        <a:rPr lang="en-US" sz="1800" dirty="0" smtClean="0">
                          <a:latin typeface="Agency FB" pitchFamily="34" charset="0"/>
                          <a:ea typeface="Calibri"/>
                        </a:rPr>
                        <a:t>strategy of</a:t>
                      </a:r>
                      <a:r>
                        <a:rPr lang="en-US" sz="1800" baseline="0" dirty="0" smtClean="0">
                          <a:latin typeface="Agency FB" pitchFamily="34" charset="0"/>
                          <a:ea typeface="Calibri"/>
                        </a:rPr>
                        <a:t> the market</a:t>
                      </a:r>
                      <a:r>
                        <a:rPr lang="en-US" sz="1800" dirty="0" smtClean="0">
                          <a:latin typeface="Agency FB" pitchFamily="34" charset="0"/>
                          <a:ea typeface="Calibri"/>
                        </a:rPr>
                        <a:t> </a:t>
                      </a:r>
                      <a:r>
                        <a:rPr lang="en-US" sz="1800" dirty="0">
                          <a:latin typeface="Agency FB" pitchFamily="34" charset="0"/>
                          <a:ea typeface="Calibri"/>
                        </a:rPr>
                        <a:t>is majority below the line </a:t>
                      </a:r>
                      <a:endParaRPr lang="pt-PT" sz="1800" dirty="0">
                        <a:latin typeface="Agency FB" pitchFamily="34" charset="0"/>
                        <a:ea typeface="Calibri"/>
                      </a:endParaRPr>
                    </a:p>
                    <a:p>
                      <a:pPr marL="342900" lvl="0" indent="-342900" algn="just">
                        <a:lnSpc>
                          <a:spcPct val="150000"/>
                        </a:lnSpc>
                        <a:spcAft>
                          <a:spcPts val="0"/>
                        </a:spcAft>
                        <a:buFont typeface="Symbol"/>
                        <a:buChar char=""/>
                      </a:pPr>
                      <a:r>
                        <a:rPr lang="en-US" sz="1800" dirty="0" smtClean="0">
                          <a:latin typeface="Agency FB" pitchFamily="34" charset="0"/>
                          <a:ea typeface="Calibri"/>
                        </a:rPr>
                        <a:t>Products </a:t>
                      </a:r>
                      <a:r>
                        <a:rPr lang="en-US" sz="1800" dirty="0">
                          <a:latin typeface="Agency FB" pitchFamily="34" charset="0"/>
                          <a:ea typeface="Calibri"/>
                        </a:rPr>
                        <a:t>are very similar, the concept </a:t>
                      </a:r>
                      <a:r>
                        <a:rPr lang="en-US" sz="1800" dirty="0" smtClean="0">
                          <a:latin typeface="Agency FB" pitchFamily="34" charset="0"/>
                          <a:ea typeface="Calibri"/>
                        </a:rPr>
                        <a:t>is, mainly, the </a:t>
                      </a:r>
                      <a:r>
                        <a:rPr lang="en-US" sz="1800" dirty="0">
                          <a:latin typeface="Agency FB" pitchFamily="34" charset="0"/>
                          <a:ea typeface="Calibri"/>
                        </a:rPr>
                        <a:t>difference </a:t>
                      </a:r>
                      <a:r>
                        <a:rPr lang="en-US" sz="1800" dirty="0" smtClean="0">
                          <a:latin typeface="Agency FB" pitchFamily="34" charset="0"/>
                          <a:ea typeface="Calibri"/>
                        </a:rPr>
                        <a:t>between</a:t>
                      </a:r>
                      <a:r>
                        <a:rPr lang="en-US" sz="1800" baseline="0" dirty="0" smtClean="0">
                          <a:latin typeface="Agency FB" pitchFamily="34" charset="0"/>
                          <a:ea typeface="Calibri"/>
                        </a:rPr>
                        <a:t> </a:t>
                      </a:r>
                      <a:r>
                        <a:rPr lang="en-US" sz="1800" dirty="0" smtClean="0">
                          <a:latin typeface="Agency FB" pitchFamily="34" charset="0"/>
                          <a:ea typeface="Calibri"/>
                        </a:rPr>
                        <a:t>competitors </a:t>
                      </a:r>
                      <a:endParaRPr lang="pt-PT" sz="1800" dirty="0">
                        <a:latin typeface="Agency FB" pitchFamily="34" charset="0"/>
                        <a:ea typeface="Calibri"/>
                      </a:endParaRPr>
                    </a:p>
                    <a:p>
                      <a:pPr marL="342900" lvl="0" indent="-342900" algn="just">
                        <a:lnSpc>
                          <a:spcPct val="150000"/>
                        </a:lnSpc>
                        <a:spcAft>
                          <a:spcPts val="0"/>
                        </a:spcAft>
                        <a:buFont typeface="Symbol"/>
                        <a:buChar char=""/>
                      </a:pPr>
                      <a:r>
                        <a:rPr lang="en-US" sz="1800" dirty="0" smtClean="0">
                          <a:latin typeface="Agency FB" pitchFamily="34" charset="0"/>
                          <a:ea typeface="Calibri"/>
                        </a:rPr>
                        <a:t>Barriers to </a:t>
                      </a:r>
                      <a:r>
                        <a:rPr lang="en-US" sz="1800" dirty="0">
                          <a:latin typeface="Agency FB" pitchFamily="34" charset="0"/>
                          <a:ea typeface="Calibri"/>
                        </a:rPr>
                        <a:t>exit are </a:t>
                      </a:r>
                      <a:r>
                        <a:rPr lang="en-US" sz="1800" dirty="0" smtClean="0">
                          <a:latin typeface="Agency FB" pitchFamily="34" charset="0"/>
                          <a:ea typeface="Calibri"/>
                        </a:rPr>
                        <a:t>low</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bl>
          </a:graphicData>
        </a:graphic>
      </p:graphicFrame>
      <p:sp>
        <p:nvSpPr>
          <p:cNvPr id="14" name="Plus 13"/>
          <p:cNvSpPr/>
          <p:nvPr/>
        </p:nvSpPr>
        <p:spPr>
          <a:xfrm>
            <a:off x="720006" y="1988840"/>
            <a:ext cx="1368152" cy="1296144"/>
          </a:xfrm>
          <a:prstGeom prst="mathPlus">
            <a:avLst/>
          </a:prstGeom>
          <a:solidFill>
            <a:srgbClr val="ED376F"/>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smtClean="0">
                <a:latin typeface="Agency FB" pitchFamily="34" charset="0"/>
              </a:rPr>
              <a:t>High</a:t>
            </a:r>
            <a:endParaRPr lang="pt-PT" b="1" dirty="0">
              <a:latin typeface="Agency FB" pitchFamily="34" charset="0"/>
            </a:endParaRPr>
          </a:p>
        </p:txBody>
      </p:sp>
      <p:sp>
        <p:nvSpPr>
          <p:cNvPr id="15" name="Plus 14"/>
          <p:cNvSpPr/>
          <p:nvPr/>
        </p:nvSpPr>
        <p:spPr>
          <a:xfrm>
            <a:off x="720006" y="5085184"/>
            <a:ext cx="1368152" cy="1296144"/>
          </a:xfrm>
          <a:prstGeom prst="mathPlus">
            <a:avLst/>
          </a:prstGeom>
          <a:solidFill>
            <a:srgbClr val="ED376F"/>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smtClean="0">
                <a:latin typeface="Agency FB" pitchFamily="34" charset="0"/>
              </a:rPr>
              <a:t>High</a:t>
            </a:r>
            <a:endParaRPr lang="pt-PT" b="1" dirty="0">
              <a:latin typeface="Agency FB" pitchFamily="34" charset="0"/>
            </a:endParaRPr>
          </a:p>
        </p:txBody>
      </p:sp>
      <p:sp>
        <p:nvSpPr>
          <p:cNvPr id="16" name="TextBox 15"/>
          <p:cNvSpPr txBox="1"/>
          <p:nvPr/>
        </p:nvSpPr>
        <p:spPr>
          <a:xfrm>
            <a:off x="287958" y="940658"/>
            <a:ext cx="8136904" cy="40011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000" dirty="0" smtClean="0">
                <a:latin typeface="Agency FB" pitchFamily="34" charset="0"/>
              </a:rPr>
              <a:t>In each force, we gave </a:t>
            </a:r>
            <a:r>
              <a:rPr lang="en-US" sz="2000" b="1" dirty="0" smtClean="0">
                <a:latin typeface="Agency FB" pitchFamily="34" charset="0"/>
              </a:rPr>
              <a:t>four or more possible factors</a:t>
            </a:r>
            <a:r>
              <a:rPr lang="en-US" sz="2000" dirty="0" smtClean="0">
                <a:latin typeface="Agency FB" pitchFamily="34" charset="0"/>
              </a:rPr>
              <a:t>. People can make </a:t>
            </a:r>
            <a:r>
              <a:rPr lang="en-US" sz="2000" b="1" dirty="0" smtClean="0">
                <a:latin typeface="Agency FB" pitchFamily="34" charset="0"/>
              </a:rPr>
              <a:t>other correct factors.</a:t>
            </a:r>
            <a:endParaRPr lang="en-US" sz="2000" dirty="0" smtClean="0">
              <a:latin typeface="Agency FB" pitchFamily="34" charset="0"/>
            </a:endParaRPr>
          </a:p>
        </p:txBody>
      </p:sp>
      <p:sp>
        <p:nvSpPr>
          <p:cNvPr id="17" name="Marcador de Posição do Número do Diapositivo 16"/>
          <p:cNvSpPr>
            <a:spLocks noGrp="1"/>
          </p:cNvSpPr>
          <p:nvPr>
            <p:ph type="sldNum" sz="quarter" idx="12"/>
          </p:nvPr>
        </p:nvSpPr>
        <p:spPr/>
        <p:txBody>
          <a:bodyPr/>
          <a:lstStyle/>
          <a:p>
            <a:fld id="{16315B5E-456F-45DF-A5AE-7FBAF663C37F}" type="slidenum">
              <a:rPr lang="pt-PT" b="1" smtClean="0">
                <a:solidFill>
                  <a:srgbClr val="ED376F"/>
                </a:solidFill>
              </a:rPr>
              <a:pPr/>
              <a:t>4</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2" cstate="print"/>
          <a:stretch>
            <a:fillRect/>
          </a:stretch>
        </p:blipFill>
        <p:spPr>
          <a:xfrm>
            <a:off x="0" y="0"/>
            <a:ext cx="12241213" cy="6858000"/>
          </a:xfrm>
          <a:prstGeom prst="rect">
            <a:avLst/>
          </a:prstGeom>
        </p:spPr>
      </p:pic>
      <p:pic>
        <p:nvPicPr>
          <p:cNvPr id="4098" name="Picture 2" descr="http://4.bp.blogspot.com/_Ys0kr9HOTrM/TJJfoODf-MI/AAAAAAAAANc/8ygkDpl62QE/s400/charlotte_sex_and_the_city_2_cupcake_apron.jpg"/>
          <p:cNvPicPr>
            <a:picLocks noChangeAspect="1" noChangeArrowheads="1"/>
          </p:cNvPicPr>
          <p:nvPr/>
        </p:nvPicPr>
        <p:blipFill>
          <a:blip r:embed="rId3" cstate="print"/>
          <a:srcRect/>
          <a:stretch>
            <a:fillRect/>
          </a:stretch>
        </p:blipFill>
        <p:spPr bwMode="auto">
          <a:xfrm>
            <a:off x="8712894" y="332656"/>
            <a:ext cx="3312368" cy="56886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4" name="Group 12"/>
          <p:cNvGrpSpPr/>
          <p:nvPr/>
        </p:nvGrpSpPr>
        <p:grpSpPr>
          <a:xfrm flipH="1">
            <a:off x="143938" y="116632"/>
            <a:ext cx="8856988" cy="6552728"/>
            <a:chOff x="3452316" y="230850"/>
            <a:chExt cx="8500942" cy="5779279"/>
          </a:xfrm>
        </p:grpSpPr>
        <p:grpSp>
          <p:nvGrpSpPr>
            <p:cNvPr id="5" name="Group 9"/>
            <p:cNvGrpSpPr/>
            <p:nvPr/>
          </p:nvGrpSpPr>
          <p:grpSpPr>
            <a:xfrm>
              <a:off x="3888360" y="297278"/>
              <a:ext cx="8064898" cy="5712851"/>
              <a:chOff x="3816352" y="674305"/>
              <a:chExt cx="8064898" cy="5326847"/>
            </a:xfrm>
          </p:grpSpPr>
          <p:sp>
            <p:nvSpPr>
              <p:cNvPr id="8" name="Rectangle 7"/>
              <p:cNvSpPr/>
              <p:nvPr/>
            </p:nvSpPr>
            <p:spPr>
              <a:xfrm>
                <a:off x="3816352" y="1169826"/>
                <a:ext cx="8064896" cy="4831326"/>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angle 8"/>
              <p:cNvSpPr/>
              <p:nvPr/>
            </p:nvSpPr>
            <p:spPr>
              <a:xfrm>
                <a:off x="3816354" y="674305"/>
                <a:ext cx="8064896" cy="49552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11" name="Picture 10" descr="c.png"/>
            <p:cNvPicPr>
              <a:picLocks noChangeAspect="1"/>
            </p:cNvPicPr>
            <p:nvPr/>
          </p:nvPicPr>
          <p:blipFill>
            <a:blip r:embed="rId4" cstate="print"/>
            <a:stretch>
              <a:fillRect/>
            </a:stretch>
          </p:blipFill>
          <p:spPr>
            <a:xfrm rot="18791695">
              <a:off x="3547378" y="135788"/>
              <a:ext cx="801822" cy="991945"/>
            </a:xfrm>
            <a:prstGeom prst="rect">
              <a:avLst/>
            </a:prstGeom>
          </p:spPr>
        </p:pic>
      </p:grpSp>
      <p:sp>
        <p:nvSpPr>
          <p:cNvPr id="12" name="CaixaDeTexto 11"/>
          <p:cNvSpPr txBox="1"/>
          <p:nvPr/>
        </p:nvSpPr>
        <p:spPr>
          <a:xfrm>
            <a:off x="215950" y="260648"/>
            <a:ext cx="7776864"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1 – </a:t>
            </a:r>
            <a:r>
              <a:rPr lang="en-US" sz="2400" b="1" dirty="0" smtClean="0">
                <a:solidFill>
                  <a:schemeClr val="bg1"/>
                </a:solidFill>
                <a:effectLst>
                  <a:outerShdw blurRad="38100" dist="38100" dir="2700000" algn="tl">
                    <a:srgbClr val="000000">
                      <a:alpha val="43137"/>
                    </a:srgbClr>
                  </a:outerShdw>
                </a:effectLst>
                <a:latin typeface="Agency FB" pitchFamily="34" charset="0"/>
              </a:rPr>
              <a:t>BUSINESS ATTRACTIVENESS</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graphicFrame>
        <p:nvGraphicFramePr>
          <p:cNvPr id="14" name="Tabela 14"/>
          <p:cNvGraphicFramePr>
            <a:graphicFrameLocks noGrp="1"/>
          </p:cNvGraphicFramePr>
          <p:nvPr/>
        </p:nvGraphicFramePr>
        <p:xfrm>
          <a:off x="359966" y="908720"/>
          <a:ext cx="7992888" cy="4526280"/>
        </p:xfrm>
        <a:graphic>
          <a:graphicData uri="http://schemas.openxmlformats.org/drawingml/2006/table">
            <a:tbl>
              <a:tblPr/>
              <a:tblGrid>
                <a:gridCol w="2140655"/>
                <a:gridCol w="5852233"/>
              </a:tblGrid>
              <a:tr h="1580176">
                <a:tc>
                  <a:txBody>
                    <a:bodyPr/>
                    <a:lstStyle/>
                    <a:p>
                      <a:pPr algn="ctr">
                        <a:lnSpc>
                          <a:spcPct val="150000"/>
                        </a:lnSpc>
                        <a:spcAft>
                          <a:spcPts val="0"/>
                        </a:spcAft>
                      </a:pPr>
                      <a:r>
                        <a:rPr lang="en-US" sz="1800" b="1" dirty="0">
                          <a:latin typeface="Agency FB" pitchFamily="34" charset="0"/>
                          <a:ea typeface="Times New Roman"/>
                        </a:rPr>
                        <a:t>Threat of new entrants</a:t>
                      </a:r>
                      <a:endParaRPr lang="pt-PT" sz="1800" dirty="0">
                        <a:latin typeface="Agency FB" pitchFamily="34" charset="0"/>
                        <a:ea typeface="Calibri"/>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marL="342900" lvl="0" indent="-342900" algn="just">
                        <a:lnSpc>
                          <a:spcPct val="150000"/>
                        </a:lnSpc>
                        <a:spcAft>
                          <a:spcPts val="0"/>
                        </a:spcAft>
                        <a:buFont typeface="Symbol"/>
                        <a:buChar char=""/>
                      </a:pPr>
                      <a:r>
                        <a:rPr lang="en-US" sz="1800" b="0" noProof="0" dirty="0" smtClean="0">
                          <a:latin typeface="Agency FB" pitchFamily="34" charset="0"/>
                          <a:ea typeface="Times New Roman"/>
                        </a:rPr>
                        <a:t>Barriers to entry are low </a:t>
                      </a:r>
                      <a:endParaRPr lang="en-US" sz="1800" b="0" noProof="0" dirty="0" smtClean="0">
                        <a:latin typeface="Agency FB" pitchFamily="34" charset="0"/>
                        <a:ea typeface="Calibri"/>
                      </a:endParaRPr>
                    </a:p>
                    <a:p>
                      <a:pPr marL="342900" lvl="0" indent="-342900" algn="just">
                        <a:lnSpc>
                          <a:spcPct val="150000"/>
                        </a:lnSpc>
                        <a:spcAft>
                          <a:spcPts val="0"/>
                        </a:spcAft>
                        <a:buFont typeface="Symbol"/>
                        <a:buChar char=""/>
                      </a:pPr>
                      <a:r>
                        <a:rPr lang="en-US" sz="1800" b="0" noProof="0" dirty="0" smtClean="0">
                          <a:latin typeface="Agency FB" pitchFamily="34" charset="0"/>
                          <a:ea typeface="Times New Roman"/>
                        </a:rPr>
                        <a:t>Products are easy to copy</a:t>
                      </a:r>
                      <a:endParaRPr lang="en-US" sz="1800" b="0" noProof="0" dirty="0" smtClean="0">
                        <a:latin typeface="Agency FB" pitchFamily="34" charset="0"/>
                        <a:ea typeface="Calibri"/>
                      </a:endParaRPr>
                    </a:p>
                    <a:p>
                      <a:pPr marL="342900" lvl="0" indent="-342900" algn="just">
                        <a:lnSpc>
                          <a:spcPct val="150000"/>
                        </a:lnSpc>
                        <a:spcAft>
                          <a:spcPts val="0"/>
                        </a:spcAft>
                        <a:buFont typeface="Symbol"/>
                        <a:buChar char=""/>
                      </a:pPr>
                      <a:r>
                        <a:rPr lang="en-US" sz="1800" b="0" noProof="0" dirty="0" smtClean="0">
                          <a:latin typeface="Agency FB" pitchFamily="34" charset="0"/>
                          <a:ea typeface="Times New Roman"/>
                        </a:rPr>
                        <a:t>It´s not necessary a huge finance investment</a:t>
                      </a:r>
                    </a:p>
                    <a:p>
                      <a:pPr marL="342900" lvl="0" indent="-342900" algn="just">
                        <a:lnSpc>
                          <a:spcPct val="150000"/>
                        </a:lnSpc>
                        <a:spcAft>
                          <a:spcPts val="0"/>
                        </a:spcAft>
                        <a:buFont typeface="Symbol"/>
                        <a:buChar char=""/>
                      </a:pPr>
                      <a:r>
                        <a:rPr lang="en-US" sz="1800" b="0" noProof="0" dirty="0" smtClean="0">
                          <a:latin typeface="Agency FB" pitchFamily="34" charset="0"/>
                          <a:ea typeface="Calibri"/>
                        </a:rPr>
                        <a:t>Cupcake’s market is new and small. There are lots of space to new</a:t>
                      </a:r>
                      <a:r>
                        <a:rPr lang="en-US" sz="1800" b="0" baseline="0" noProof="0" dirty="0" smtClean="0">
                          <a:latin typeface="Agency FB" pitchFamily="34" charset="0"/>
                          <a:ea typeface="Calibri"/>
                        </a:rPr>
                        <a:t> entrants</a:t>
                      </a:r>
                      <a:endParaRPr lang="en-US" sz="1800" noProof="0" dirty="0">
                        <a:latin typeface="Agency FB" pitchFamily="34" charset="0"/>
                        <a:ea typeface="Calibri"/>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r>
              <a:tr h="2236248">
                <a:tc>
                  <a:txBody>
                    <a:bodyPr/>
                    <a:lstStyle/>
                    <a:p>
                      <a:pPr algn="ctr">
                        <a:lnSpc>
                          <a:spcPct val="150000"/>
                        </a:lnSpc>
                        <a:spcAft>
                          <a:spcPts val="0"/>
                        </a:spcAft>
                      </a:pPr>
                      <a:r>
                        <a:rPr lang="en-US" sz="1800" b="1">
                          <a:latin typeface="Agency FB" pitchFamily="34" charset="0"/>
                          <a:ea typeface="Times New Roman"/>
                        </a:rPr>
                        <a:t>Threat of substitutes</a:t>
                      </a:r>
                      <a:endParaRPr lang="pt-PT" sz="1800">
                        <a:latin typeface="Agency FB" pitchFamily="34" charset="0"/>
                        <a:ea typeface="Calibri"/>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342900" lvl="0" indent="-342900" algn="just">
                        <a:lnSpc>
                          <a:spcPct val="150000"/>
                        </a:lnSpc>
                        <a:spcAft>
                          <a:spcPts val="0"/>
                        </a:spcAft>
                        <a:buFont typeface="Symbol"/>
                        <a:buChar char=""/>
                      </a:pPr>
                      <a:r>
                        <a:rPr lang="en-US" sz="1800" dirty="0" smtClean="0">
                          <a:latin typeface="Agency FB" pitchFamily="34" charset="0"/>
                          <a:ea typeface="Calibri"/>
                        </a:rPr>
                        <a:t>Substitute </a:t>
                      </a:r>
                      <a:r>
                        <a:rPr lang="en-US" sz="1800" dirty="0">
                          <a:latin typeface="Agency FB" pitchFamily="34" charset="0"/>
                          <a:ea typeface="Calibri"/>
                        </a:rPr>
                        <a:t>Products: All pastry cakes </a:t>
                      </a:r>
                      <a:endParaRPr lang="pt-PT" sz="1800" dirty="0">
                        <a:latin typeface="Agency FB" pitchFamily="34" charset="0"/>
                        <a:ea typeface="Calibri"/>
                      </a:endParaRPr>
                    </a:p>
                    <a:p>
                      <a:pPr marL="342900" lvl="0" indent="-342900" algn="just">
                        <a:lnSpc>
                          <a:spcPct val="150000"/>
                        </a:lnSpc>
                        <a:spcAft>
                          <a:spcPts val="0"/>
                        </a:spcAft>
                        <a:buFont typeface="Symbol"/>
                        <a:buChar char=""/>
                      </a:pPr>
                      <a:r>
                        <a:rPr lang="en-US" sz="1800" dirty="0">
                          <a:latin typeface="Agency FB" pitchFamily="34" charset="0"/>
                          <a:ea typeface="Calibri"/>
                        </a:rPr>
                        <a:t>Just satisfied the rational side of </a:t>
                      </a:r>
                      <a:r>
                        <a:rPr lang="en-US" sz="1800" dirty="0" smtClean="0">
                          <a:latin typeface="Agency FB" pitchFamily="34" charset="0"/>
                          <a:ea typeface="Calibri"/>
                        </a:rPr>
                        <a:t>consumers</a:t>
                      </a:r>
                      <a:r>
                        <a:rPr lang="en-US" sz="1800" dirty="0">
                          <a:latin typeface="Agency FB" pitchFamily="34" charset="0"/>
                          <a:ea typeface="Calibri"/>
                        </a:rPr>
                        <a:t>, not the emotional </a:t>
                      </a:r>
                      <a:endParaRPr lang="pt-PT" sz="1800" dirty="0">
                        <a:latin typeface="Agency FB" pitchFamily="34" charset="0"/>
                        <a:ea typeface="Calibri"/>
                      </a:endParaRPr>
                    </a:p>
                    <a:p>
                      <a:pPr marL="342900" lvl="0" indent="-342900" algn="just">
                        <a:lnSpc>
                          <a:spcPct val="150000"/>
                        </a:lnSpc>
                        <a:spcAft>
                          <a:spcPts val="0"/>
                        </a:spcAft>
                        <a:buFont typeface="Symbol"/>
                        <a:buChar char=""/>
                      </a:pPr>
                      <a:r>
                        <a:rPr lang="en-US" sz="1800" dirty="0">
                          <a:latin typeface="Agency FB" pitchFamily="34" charset="0"/>
                          <a:ea typeface="Calibri"/>
                        </a:rPr>
                        <a:t>These products have </a:t>
                      </a:r>
                      <a:r>
                        <a:rPr lang="en-US" sz="1800" dirty="0" smtClean="0">
                          <a:latin typeface="Agency FB" pitchFamily="34" charset="0"/>
                          <a:ea typeface="Calibri"/>
                        </a:rPr>
                        <a:t>small prices</a:t>
                      </a:r>
                      <a:endParaRPr lang="pt-PT" sz="1800" dirty="0">
                        <a:latin typeface="Agency FB" pitchFamily="34" charset="0"/>
                        <a:ea typeface="Calibri"/>
                      </a:endParaRPr>
                    </a:p>
                    <a:p>
                      <a:pPr marL="342900" lvl="0" indent="-342900" algn="just">
                        <a:lnSpc>
                          <a:spcPct val="150000"/>
                        </a:lnSpc>
                        <a:spcAft>
                          <a:spcPts val="0"/>
                        </a:spcAft>
                        <a:buFont typeface="Symbol"/>
                        <a:buChar char=""/>
                      </a:pPr>
                      <a:r>
                        <a:rPr lang="en-US" sz="1800" dirty="0" smtClean="0">
                          <a:latin typeface="Agency FB" pitchFamily="34" charset="0"/>
                          <a:ea typeface="Calibri"/>
                        </a:rPr>
                        <a:t>In general,</a:t>
                      </a:r>
                      <a:r>
                        <a:rPr lang="en-US" sz="1800" baseline="0" dirty="0" smtClean="0">
                          <a:latin typeface="Agency FB" pitchFamily="34" charset="0"/>
                          <a:ea typeface="Calibri"/>
                        </a:rPr>
                        <a:t> they are</a:t>
                      </a:r>
                      <a:r>
                        <a:rPr lang="en-US" sz="1800" dirty="0" smtClean="0">
                          <a:latin typeface="Agency FB" pitchFamily="34" charset="0"/>
                          <a:ea typeface="Calibri"/>
                        </a:rPr>
                        <a:t> industrialized products, </a:t>
                      </a:r>
                      <a:r>
                        <a:rPr lang="en-US" sz="1800" dirty="0">
                          <a:latin typeface="Agency FB" pitchFamily="34" charset="0"/>
                          <a:ea typeface="Calibri"/>
                        </a:rPr>
                        <a:t>with a lower </a:t>
                      </a:r>
                      <a:r>
                        <a:rPr lang="en-US" sz="1800" dirty="0" smtClean="0">
                          <a:latin typeface="Agency FB" pitchFamily="34" charset="0"/>
                          <a:ea typeface="Calibri"/>
                        </a:rPr>
                        <a:t>quality</a:t>
                      </a:r>
                    </a:p>
                    <a:p>
                      <a:pPr marL="342900" lvl="0" indent="-342900" algn="just">
                        <a:lnSpc>
                          <a:spcPct val="150000"/>
                        </a:lnSpc>
                        <a:spcAft>
                          <a:spcPts val="0"/>
                        </a:spcAft>
                        <a:buFont typeface="Symbol"/>
                        <a:buChar char=""/>
                      </a:pPr>
                      <a:r>
                        <a:rPr lang="en-US" sz="1800" dirty="0" smtClean="0">
                          <a:latin typeface="Agency FB" pitchFamily="34" charset="0"/>
                          <a:ea typeface="Calibri"/>
                        </a:rPr>
                        <a:t>Big distribution channels like </a:t>
                      </a:r>
                      <a:r>
                        <a:rPr lang="en-US" sz="1800" i="1" dirty="0" err="1" smtClean="0">
                          <a:latin typeface="Agency FB" pitchFamily="34" charset="0"/>
                          <a:ea typeface="Calibri"/>
                        </a:rPr>
                        <a:t>Pingo</a:t>
                      </a:r>
                      <a:r>
                        <a:rPr lang="en-US" sz="1800" i="1" baseline="0" dirty="0" smtClean="0">
                          <a:latin typeface="Agency FB" pitchFamily="34" charset="0"/>
                          <a:ea typeface="Calibri"/>
                        </a:rPr>
                        <a:t> </a:t>
                      </a:r>
                      <a:r>
                        <a:rPr lang="en-US" sz="1800" i="1" baseline="0" dirty="0" err="1" smtClean="0">
                          <a:latin typeface="Agency FB" pitchFamily="34" charset="0"/>
                          <a:ea typeface="Calibri"/>
                        </a:rPr>
                        <a:t>Doce</a:t>
                      </a:r>
                      <a:r>
                        <a:rPr lang="en-US" sz="1800" i="1" baseline="0" dirty="0" smtClean="0">
                          <a:latin typeface="Agency FB" pitchFamily="34" charset="0"/>
                          <a:ea typeface="Calibri"/>
                        </a:rPr>
                        <a:t>, </a:t>
                      </a:r>
                      <a:r>
                        <a:rPr lang="en-US" sz="1800" i="1" baseline="0" dirty="0" err="1" smtClean="0">
                          <a:latin typeface="Agency FB" pitchFamily="34" charset="0"/>
                          <a:ea typeface="Calibri"/>
                        </a:rPr>
                        <a:t>Continente</a:t>
                      </a:r>
                      <a:r>
                        <a:rPr lang="en-US" sz="1800" i="1" baseline="0" dirty="0" smtClean="0">
                          <a:latin typeface="Agency FB" pitchFamily="34" charset="0"/>
                          <a:ea typeface="Calibri"/>
                        </a:rPr>
                        <a:t>, Jumbo </a:t>
                      </a:r>
                      <a:r>
                        <a:rPr lang="en-US" sz="1800" baseline="0" dirty="0" smtClean="0">
                          <a:latin typeface="Agency FB" pitchFamily="34" charset="0"/>
                          <a:ea typeface="Calibri"/>
                        </a:rPr>
                        <a:t>or </a:t>
                      </a:r>
                      <a:r>
                        <a:rPr lang="en-US" sz="1800" i="1" baseline="0" dirty="0" err="1" smtClean="0">
                          <a:latin typeface="Agency FB" pitchFamily="34" charset="0"/>
                          <a:ea typeface="Calibri"/>
                        </a:rPr>
                        <a:t>Intermarché</a:t>
                      </a:r>
                      <a:r>
                        <a:rPr lang="en-US" sz="1800" dirty="0" smtClean="0">
                          <a:latin typeface="Agency FB" pitchFamily="34" charset="0"/>
                          <a:ea typeface="Calibri"/>
                        </a:rPr>
                        <a:t>  </a:t>
                      </a:r>
                      <a:endParaRPr lang="pt-PT" sz="1800" dirty="0">
                        <a:latin typeface="Agency FB" pitchFamily="34" charset="0"/>
                        <a:ea typeface="Calibri"/>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bl>
          </a:graphicData>
        </a:graphic>
      </p:graphicFrame>
      <p:sp>
        <p:nvSpPr>
          <p:cNvPr id="13" name="TextBox 12"/>
          <p:cNvSpPr txBox="1"/>
          <p:nvPr/>
        </p:nvSpPr>
        <p:spPr>
          <a:xfrm>
            <a:off x="359966" y="6165304"/>
            <a:ext cx="799288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b="1" smtClean="0">
                <a:latin typeface="Agency FB" pitchFamily="34" charset="0"/>
              </a:rPr>
              <a:t>Conclusion: The bussiness is attractive!</a:t>
            </a:r>
            <a:endParaRPr lang="en-US" sz="2000" b="1">
              <a:latin typeface="Agency FB" pitchFamily="34" charset="0"/>
            </a:endParaRPr>
          </a:p>
        </p:txBody>
      </p:sp>
      <p:sp>
        <p:nvSpPr>
          <p:cNvPr id="15" name="TextBox 14"/>
          <p:cNvSpPr txBox="1"/>
          <p:nvPr/>
        </p:nvSpPr>
        <p:spPr>
          <a:xfrm>
            <a:off x="359966" y="5446965"/>
            <a:ext cx="7992888" cy="646331"/>
          </a:xfrm>
          <a:prstGeom prst="rect">
            <a:avLst/>
          </a:prstGeom>
          <a:noFill/>
        </p:spPr>
        <p:txBody>
          <a:bodyPr wrap="square" rtlCol="0">
            <a:spAutoFit/>
          </a:bodyPr>
          <a:lstStyle/>
          <a:p>
            <a:pPr algn="ctr"/>
            <a:r>
              <a:rPr lang="en-US" dirty="0" smtClean="0">
                <a:latin typeface="Agency FB" pitchFamily="34" charset="0"/>
              </a:rPr>
              <a:t>We just focuses in these four forces because we don’t have the necessary information in the case study about the power of suppliers.</a:t>
            </a:r>
          </a:p>
        </p:txBody>
      </p:sp>
      <p:sp>
        <p:nvSpPr>
          <p:cNvPr id="16" name="Plus 15"/>
          <p:cNvSpPr/>
          <p:nvPr/>
        </p:nvSpPr>
        <p:spPr>
          <a:xfrm>
            <a:off x="792014" y="1484784"/>
            <a:ext cx="1368152" cy="1296144"/>
          </a:xfrm>
          <a:prstGeom prst="mathPlus">
            <a:avLst/>
          </a:prstGeom>
          <a:solidFill>
            <a:srgbClr val="ED376F"/>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smtClean="0">
                <a:latin typeface="Agency FB" pitchFamily="34" charset="0"/>
              </a:rPr>
              <a:t>High</a:t>
            </a:r>
            <a:endParaRPr lang="pt-PT" b="1" dirty="0">
              <a:latin typeface="Agency FB" pitchFamily="34" charset="0"/>
            </a:endParaRPr>
          </a:p>
        </p:txBody>
      </p:sp>
      <p:sp>
        <p:nvSpPr>
          <p:cNvPr id="17" name="Minus 16"/>
          <p:cNvSpPr/>
          <p:nvPr/>
        </p:nvSpPr>
        <p:spPr>
          <a:xfrm>
            <a:off x="647998" y="4005064"/>
            <a:ext cx="1512168" cy="1224136"/>
          </a:xfrm>
          <a:prstGeom prst="mathMinus">
            <a:avLst/>
          </a:prstGeom>
          <a:solidFill>
            <a:srgbClr val="ED376F"/>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smtClean="0">
                <a:latin typeface="Agency FB" pitchFamily="34" charset="0"/>
              </a:rPr>
              <a:t>Low</a:t>
            </a:r>
            <a:endParaRPr lang="pt-PT" b="1" dirty="0">
              <a:latin typeface="Agency FB" pitchFamily="34" charset="0"/>
            </a:endParaRPr>
          </a:p>
        </p:txBody>
      </p:sp>
      <p:sp>
        <p:nvSpPr>
          <p:cNvPr id="18" name="Marcador de Posição do Número do Diapositivo 17"/>
          <p:cNvSpPr>
            <a:spLocks noGrp="1"/>
          </p:cNvSpPr>
          <p:nvPr>
            <p:ph type="sldNum" sz="quarter" idx="12"/>
          </p:nvPr>
        </p:nvSpPr>
        <p:spPr/>
        <p:txBody>
          <a:bodyPr/>
          <a:lstStyle/>
          <a:p>
            <a:fld id="{16315B5E-456F-45DF-A5AE-7FBAF663C37F}" type="slidenum">
              <a:rPr lang="pt-PT" b="1" smtClean="0">
                <a:solidFill>
                  <a:srgbClr val="ED376F"/>
                </a:solidFill>
              </a:rPr>
              <a:pPr/>
              <a:t>5</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06886" y="6060064"/>
            <a:ext cx="1547218" cy="369332"/>
          </a:xfrm>
          <a:prstGeom prst="rect">
            <a:avLst/>
          </a:prstGeom>
          <a:noFill/>
        </p:spPr>
        <p:txBody>
          <a:bodyPr wrap="none" rtlCol="0">
            <a:spAutoFit/>
          </a:bodyPr>
          <a:lstStyle/>
          <a:p>
            <a:r>
              <a:rPr lang="pt-PT" dirty="0" smtClean="0">
                <a:latin typeface="Agency FB" pitchFamily="34" charset="0"/>
              </a:rPr>
              <a:t>FONTE </a:t>
            </a:r>
            <a:r>
              <a:rPr lang="pt-PT" i="1" dirty="0" smtClean="0">
                <a:latin typeface="Agency FB" pitchFamily="34" charset="0"/>
              </a:rPr>
              <a:t>www.laco.pt</a:t>
            </a:r>
            <a:endParaRPr lang="pt-PT" i="1" dirty="0">
              <a:latin typeface="Agency FB" pitchFamily="34" charset="0"/>
            </a:endParaRPr>
          </a:p>
        </p:txBody>
      </p:sp>
      <p:sp>
        <p:nvSpPr>
          <p:cNvPr id="3" name="CaixaDeTexto 2"/>
          <p:cNvSpPr txBox="1"/>
          <p:nvPr/>
        </p:nvSpPr>
        <p:spPr>
          <a:xfrm>
            <a:off x="4906160" y="285728"/>
            <a:ext cx="6429420"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OBJECTIVOS ESTRATÉGICOS</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4" name="CaixaDeTexto 3"/>
          <p:cNvSpPr txBox="1"/>
          <p:nvPr/>
        </p:nvSpPr>
        <p:spPr>
          <a:xfrm>
            <a:off x="4906160" y="1214422"/>
            <a:ext cx="6786610" cy="4531882"/>
          </a:xfrm>
          <a:prstGeom prst="rect">
            <a:avLst/>
          </a:prstGeom>
          <a:noFill/>
        </p:spPr>
        <p:txBody>
          <a:bodyPr wrap="square" rtlCol="0">
            <a:spAutoFit/>
          </a:bodyPr>
          <a:lstStyle/>
          <a:p>
            <a:pPr algn="just">
              <a:lnSpc>
                <a:spcPct val="150000"/>
              </a:lnSpc>
              <a:buBlip>
                <a:blip r:embed="rId3"/>
              </a:buBlip>
            </a:pPr>
            <a:r>
              <a:rPr lang="pt-PT" sz="2800" dirty="0" smtClean="0">
                <a:solidFill>
                  <a:schemeClr val="tx1">
                    <a:lumMod val="75000"/>
                    <a:lumOff val="25000"/>
                  </a:schemeClr>
                </a:solidFill>
                <a:latin typeface="Agency FB" pitchFamily="34" charset="0"/>
              </a:rPr>
              <a:t> Informar e divulgar a doença aos diversos </a:t>
            </a:r>
            <a:r>
              <a:rPr lang="pt-PT" sz="2800" i="1" dirty="0" smtClean="0">
                <a:solidFill>
                  <a:schemeClr val="tx1">
                    <a:lumMod val="75000"/>
                    <a:lumOff val="25000"/>
                  </a:schemeClr>
                </a:solidFill>
                <a:latin typeface="Agency FB" pitchFamily="34" charset="0"/>
              </a:rPr>
              <a:t>stakeholders</a:t>
            </a:r>
            <a:r>
              <a:rPr lang="pt-PT" sz="2800" dirty="0" smtClean="0">
                <a:solidFill>
                  <a:schemeClr val="tx1">
                    <a:lumMod val="75000"/>
                    <a:lumOff val="25000"/>
                  </a:schemeClr>
                </a:solidFill>
                <a:latin typeface="Agency FB" pitchFamily="34" charset="0"/>
              </a:rPr>
              <a:t>, de forma a mudar a atitude e o comportamento perante a doença  </a:t>
            </a:r>
          </a:p>
          <a:p>
            <a:pPr algn="just">
              <a:lnSpc>
                <a:spcPct val="150000"/>
              </a:lnSpc>
              <a:buBlip>
                <a:blip r:embed="rId3"/>
              </a:buBlip>
            </a:pPr>
            <a:r>
              <a:rPr lang="pt-PT" sz="2800" dirty="0" smtClean="0">
                <a:solidFill>
                  <a:schemeClr val="tx1">
                    <a:lumMod val="75000"/>
                    <a:lumOff val="25000"/>
                  </a:schemeClr>
                </a:solidFill>
                <a:latin typeface="Agency FB" pitchFamily="34" charset="0"/>
              </a:rPr>
              <a:t> Angariar fundos para apoiar projectos com grande impacto na luta contra o cancro da mama em Portugal</a:t>
            </a:r>
          </a:p>
          <a:p>
            <a:pPr algn="just">
              <a:lnSpc>
                <a:spcPct val="150000"/>
              </a:lnSpc>
              <a:buBlip>
                <a:blip r:embed="rId3"/>
              </a:buBlip>
            </a:pPr>
            <a:r>
              <a:rPr lang="pt-PT" sz="2800" dirty="0" smtClean="0">
                <a:solidFill>
                  <a:schemeClr val="tx1">
                    <a:lumMod val="75000"/>
                    <a:lumOff val="25000"/>
                  </a:schemeClr>
                </a:solidFill>
                <a:latin typeface="Agency FB" pitchFamily="34" charset="0"/>
              </a:rPr>
              <a:t> Acompanhar de perto os projectos apoiados de forma a poder avaliar os resultados.</a:t>
            </a:r>
            <a:endParaRPr lang="pt-PT" sz="2800" dirty="0">
              <a:solidFill>
                <a:schemeClr val="tx1">
                  <a:lumMod val="75000"/>
                  <a:lumOff val="25000"/>
                </a:schemeClr>
              </a:solidFill>
              <a:latin typeface="Agency FB" pitchFamily="34" charset="0"/>
            </a:endParaRPr>
          </a:p>
        </p:txBody>
      </p:sp>
      <p:sp>
        <p:nvSpPr>
          <p:cNvPr id="5" name="Chamada com Linha 2 (Limite e Barra de Destaque) 4"/>
          <p:cNvSpPr/>
          <p:nvPr/>
        </p:nvSpPr>
        <p:spPr>
          <a:xfrm>
            <a:off x="142876" y="6500858"/>
            <a:ext cx="334128" cy="285728"/>
          </a:xfrm>
          <a:prstGeom prst="accentBorderCallout2">
            <a:avLst>
              <a:gd name="adj1" fmla="val 23527"/>
              <a:gd name="adj2" fmla="val -41010"/>
              <a:gd name="adj3" fmla="val 18750"/>
              <a:gd name="adj4" fmla="val -73851"/>
              <a:gd name="adj5" fmla="val 112500"/>
              <a:gd name="adj6" fmla="val -46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effectLst>
                  <a:outerShdw blurRad="38100" dist="38100" dir="2700000" algn="tl">
                    <a:srgbClr val="000000">
                      <a:alpha val="43137"/>
                    </a:srgbClr>
                  </a:outerShdw>
                </a:effectLst>
                <a:latin typeface="Agency FB" pitchFamily="34" charset="0"/>
              </a:rPr>
              <a:t>5</a:t>
            </a:r>
            <a:endParaRPr lang="pt-PT" sz="1400" dirty="0">
              <a:effectLst>
                <a:outerShdw blurRad="38100" dist="38100" dir="2700000" algn="tl">
                  <a:srgbClr val="000000">
                    <a:alpha val="43137"/>
                  </a:srgbClr>
                </a:outerShdw>
              </a:effectLst>
              <a:latin typeface="Agency FB" pitchFamily="34" charset="0"/>
            </a:endParaRPr>
          </a:p>
        </p:txBody>
      </p:sp>
      <p:pic>
        <p:nvPicPr>
          <p:cNvPr id="7" name="Picture 6" descr="c1.jpg"/>
          <p:cNvPicPr>
            <a:picLocks noChangeAspect="1"/>
          </p:cNvPicPr>
          <p:nvPr/>
        </p:nvPicPr>
        <p:blipFill>
          <a:blip r:embed="rId4" cstate="print"/>
          <a:stretch>
            <a:fillRect/>
          </a:stretch>
        </p:blipFill>
        <p:spPr>
          <a:xfrm>
            <a:off x="0" y="0"/>
            <a:ext cx="12241213" cy="6858000"/>
          </a:xfrm>
          <a:prstGeom prst="rect">
            <a:avLst/>
          </a:prstGeom>
        </p:spPr>
      </p:pic>
      <p:sp>
        <p:nvSpPr>
          <p:cNvPr id="9" name="Rectângulo 8"/>
          <p:cNvSpPr/>
          <p:nvPr/>
        </p:nvSpPr>
        <p:spPr>
          <a:xfrm>
            <a:off x="1152054" y="1340768"/>
            <a:ext cx="9721080" cy="3960440"/>
          </a:xfrm>
          <a:prstGeom prst="rect">
            <a:avLst/>
          </a:prstGeom>
          <a:solidFill>
            <a:srgbClr val="F4789E"/>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gency FB" pitchFamily="34" charset="0"/>
              </a:rPr>
              <a:t>QUESTION 2</a:t>
            </a:r>
          </a:p>
          <a:p>
            <a:pPr lvl="0" algn="ctr"/>
            <a:r>
              <a:rPr lang="en-US" sz="4400" dirty="0" smtClean="0">
                <a:latin typeface="Agency FB" pitchFamily="34" charset="0"/>
              </a:rPr>
              <a:t>Make a S.W.O.T. analysis. </a:t>
            </a:r>
          </a:p>
          <a:p>
            <a:pPr lvl="0" algn="ctr"/>
            <a:r>
              <a:rPr lang="en-US" sz="4400" dirty="0" smtClean="0">
                <a:latin typeface="Agency FB" pitchFamily="34" charset="0"/>
              </a:rPr>
              <a:t>(2 Values)</a:t>
            </a:r>
            <a:endParaRPr lang="pt-PT" sz="4400" dirty="0">
              <a:latin typeface="Agency FB" pitchFamily="34" charset="0"/>
            </a:endParaRPr>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2" cstate="print"/>
          <a:stretch>
            <a:fillRect/>
          </a:stretch>
        </p:blipFill>
        <p:spPr>
          <a:xfrm>
            <a:off x="-1" y="0"/>
            <a:ext cx="12241213" cy="6858000"/>
          </a:xfrm>
          <a:prstGeom prst="rect">
            <a:avLst/>
          </a:prstGeom>
        </p:spPr>
      </p:pic>
      <p:pic>
        <p:nvPicPr>
          <p:cNvPr id="326658" name="Picture 2" descr="http://farm2.static.flickr.com/1354/5104872489_9350acfb14.jpg"/>
          <p:cNvPicPr>
            <a:picLocks noChangeAspect="1" noChangeArrowheads="1"/>
          </p:cNvPicPr>
          <p:nvPr/>
        </p:nvPicPr>
        <p:blipFill>
          <a:blip r:embed="rId3" cstate="print"/>
          <a:srcRect/>
          <a:stretch>
            <a:fillRect/>
          </a:stretch>
        </p:blipFill>
        <p:spPr bwMode="auto">
          <a:xfrm>
            <a:off x="287958" y="260648"/>
            <a:ext cx="3312368" cy="59046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4" name="Group 11"/>
          <p:cNvGrpSpPr/>
          <p:nvPr/>
        </p:nvGrpSpPr>
        <p:grpSpPr>
          <a:xfrm>
            <a:off x="3240287" y="165768"/>
            <a:ext cx="8928991" cy="6071543"/>
            <a:chOff x="3418602" y="510088"/>
            <a:chExt cx="8534652" cy="5367184"/>
          </a:xfrm>
        </p:grpSpPr>
        <p:grpSp>
          <p:nvGrpSpPr>
            <p:cNvPr id="5" name="Group 9"/>
            <p:cNvGrpSpPr/>
            <p:nvPr/>
          </p:nvGrpSpPr>
          <p:grpSpPr>
            <a:xfrm>
              <a:off x="3888358" y="548680"/>
              <a:ext cx="8064896" cy="5328592"/>
              <a:chOff x="3816350" y="908720"/>
              <a:chExt cx="8064896" cy="4968552"/>
            </a:xfrm>
          </p:grpSpPr>
          <p:sp>
            <p:nvSpPr>
              <p:cNvPr id="15" name="Rectangle 14"/>
              <p:cNvSpPr/>
              <p:nvPr/>
            </p:nvSpPr>
            <p:spPr>
              <a:xfrm>
                <a:off x="3816350" y="908720"/>
                <a:ext cx="8064896" cy="4968552"/>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3816350" y="908720"/>
                <a:ext cx="8064896" cy="42061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14" name="Picture 13" descr="c.png"/>
            <p:cNvPicPr>
              <a:picLocks noChangeAspect="1"/>
            </p:cNvPicPr>
            <p:nvPr/>
          </p:nvPicPr>
          <p:blipFill>
            <a:blip r:embed="rId4" cstate="print"/>
            <a:stretch>
              <a:fillRect/>
            </a:stretch>
          </p:blipFill>
          <p:spPr>
            <a:xfrm rot="18653643">
              <a:off x="3490427" y="438263"/>
              <a:ext cx="605826" cy="749476"/>
            </a:xfrm>
            <a:prstGeom prst="rect">
              <a:avLst/>
            </a:prstGeom>
          </p:spPr>
        </p:pic>
      </p:grpSp>
      <p:graphicFrame>
        <p:nvGraphicFramePr>
          <p:cNvPr id="12" name="Tabela 11"/>
          <p:cNvGraphicFramePr>
            <a:graphicFrameLocks noGrp="1"/>
          </p:cNvGraphicFramePr>
          <p:nvPr/>
        </p:nvGraphicFramePr>
        <p:xfrm>
          <a:off x="3816349" y="1772816"/>
          <a:ext cx="8424863" cy="4583435"/>
        </p:xfrm>
        <a:graphic>
          <a:graphicData uri="http://schemas.openxmlformats.org/drawingml/2006/table">
            <a:tbl>
              <a:tblPr/>
              <a:tblGrid>
                <a:gridCol w="4012962"/>
                <a:gridCol w="4411901"/>
              </a:tblGrid>
              <a:tr h="582935">
                <a:tc>
                  <a:txBody>
                    <a:bodyPr/>
                    <a:lstStyle/>
                    <a:p>
                      <a:pPr algn="just">
                        <a:lnSpc>
                          <a:spcPct val="150000"/>
                        </a:lnSpc>
                        <a:spcAft>
                          <a:spcPts val="0"/>
                        </a:spcAft>
                      </a:pPr>
                      <a:r>
                        <a:rPr lang="en-US" sz="1900" b="1" noProof="0" dirty="0" smtClean="0">
                          <a:latin typeface="Agency FB" pitchFamily="34" charset="0"/>
                          <a:ea typeface="Calibri"/>
                          <a:cs typeface="Times New Roman"/>
                        </a:rPr>
                        <a:t>OPPORTUNITIES</a:t>
                      </a:r>
                      <a:endParaRPr lang="en-US" sz="1900" noProof="0" dirty="0">
                        <a:latin typeface="Agency FB" pitchFamily="34" charset="0"/>
                        <a:ea typeface="Calibri"/>
                        <a:cs typeface="Times New Roman"/>
                      </a:endParaRPr>
                    </a:p>
                  </a:txBody>
                  <a:tcPr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just">
                        <a:lnSpc>
                          <a:spcPct val="150000"/>
                        </a:lnSpc>
                        <a:spcAft>
                          <a:spcPts val="0"/>
                        </a:spcAft>
                      </a:pPr>
                      <a:r>
                        <a:rPr lang="en-US" sz="1900" b="1" noProof="0" smtClean="0">
                          <a:latin typeface="Agency FB" pitchFamily="34" charset="0"/>
                          <a:ea typeface="Calibri"/>
                          <a:cs typeface="Times New Roman"/>
                        </a:rPr>
                        <a:t>THREATS</a:t>
                      </a:r>
                      <a:endParaRPr lang="en-US" sz="1900" noProof="0">
                        <a:latin typeface="Agency FB" pitchFamily="34" charset="0"/>
                        <a:ea typeface="Calibri"/>
                        <a:cs typeface="Times New Roman"/>
                      </a:endParaRPr>
                    </a:p>
                  </a:txBody>
                  <a:tcPr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3002495">
                <a:tc>
                  <a:txBody>
                    <a:bodyPr/>
                    <a:lstStyle/>
                    <a:p>
                      <a:pPr algn="just">
                        <a:lnSpc>
                          <a:spcPct val="150000"/>
                        </a:lnSpc>
                        <a:spcAft>
                          <a:spcPts val="0"/>
                        </a:spcAft>
                        <a:buFont typeface="Arial" pitchFamily="34" charset="0"/>
                        <a:buChar char="•"/>
                      </a:pPr>
                      <a:r>
                        <a:rPr lang="en-US" sz="1900" noProof="0" dirty="0" smtClean="0">
                          <a:solidFill>
                            <a:schemeClr val="tx1"/>
                          </a:solidFill>
                          <a:latin typeface="Agency FB" pitchFamily="34" charset="0"/>
                          <a:ea typeface="Calibri"/>
                          <a:cs typeface="Times New Roman"/>
                        </a:rPr>
                        <a:t>Potentiality of cupcake’s</a:t>
                      </a:r>
                      <a:r>
                        <a:rPr lang="en-US" sz="1900" baseline="0" noProof="0" dirty="0" smtClean="0">
                          <a:solidFill>
                            <a:schemeClr val="tx1"/>
                          </a:solidFill>
                          <a:latin typeface="Agency FB" pitchFamily="34" charset="0"/>
                          <a:ea typeface="Calibri"/>
                          <a:cs typeface="Times New Roman"/>
                        </a:rPr>
                        <a:t> </a:t>
                      </a:r>
                      <a:r>
                        <a:rPr lang="en-US" sz="1900" noProof="0" dirty="0" smtClean="0">
                          <a:solidFill>
                            <a:schemeClr val="tx1"/>
                          </a:solidFill>
                          <a:latin typeface="Agency FB" pitchFamily="34" charset="0"/>
                          <a:ea typeface="Calibri"/>
                          <a:cs typeface="Times New Roman"/>
                        </a:rPr>
                        <a:t>market </a:t>
                      </a:r>
                    </a:p>
                    <a:p>
                      <a:pPr algn="just">
                        <a:lnSpc>
                          <a:spcPct val="150000"/>
                        </a:lnSpc>
                        <a:spcAft>
                          <a:spcPts val="0"/>
                        </a:spcAft>
                        <a:buFont typeface="Arial" pitchFamily="34" charset="0"/>
                        <a:buChar char="•"/>
                      </a:pPr>
                      <a:r>
                        <a:rPr lang="en-US" sz="1900" noProof="0" dirty="0" smtClean="0">
                          <a:latin typeface="Agency FB" pitchFamily="34" charset="0"/>
                          <a:ea typeface="Calibri"/>
                          <a:cs typeface="Times New Roman"/>
                        </a:rPr>
                        <a:t>Cupcakes are fashionable</a:t>
                      </a:r>
                    </a:p>
                    <a:p>
                      <a:pPr algn="just">
                        <a:lnSpc>
                          <a:spcPct val="150000"/>
                        </a:lnSpc>
                        <a:spcAft>
                          <a:spcPts val="0"/>
                        </a:spcAft>
                        <a:buFont typeface="Arial" pitchFamily="34" charset="0"/>
                        <a:buChar char="•"/>
                      </a:pPr>
                      <a:r>
                        <a:rPr lang="en-US" sz="1900" noProof="0" dirty="0" smtClean="0">
                          <a:latin typeface="Agency FB" pitchFamily="34" charset="0"/>
                          <a:ea typeface="Calibri"/>
                          <a:cs typeface="Times New Roman"/>
                        </a:rPr>
                        <a:t>Potential</a:t>
                      </a:r>
                      <a:r>
                        <a:rPr lang="en-US" sz="1900" baseline="0" noProof="0" dirty="0" smtClean="0">
                          <a:latin typeface="Agency FB" pitchFamily="34" charset="0"/>
                          <a:ea typeface="Calibri"/>
                          <a:cs typeface="Times New Roman"/>
                        </a:rPr>
                        <a:t> customers from the center south and islands</a:t>
                      </a:r>
                      <a:endParaRPr lang="en-US" sz="1900" noProof="0" dirty="0" smtClean="0">
                        <a:latin typeface="Agency FB" pitchFamily="34" charset="0"/>
                        <a:ea typeface="Calibri"/>
                        <a:cs typeface="Times New Roman"/>
                      </a:endParaRPr>
                    </a:p>
                    <a:p>
                      <a:pPr algn="just">
                        <a:lnSpc>
                          <a:spcPct val="150000"/>
                        </a:lnSpc>
                        <a:spcAft>
                          <a:spcPts val="0"/>
                        </a:spcAft>
                        <a:buFont typeface="Arial" pitchFamily="34" charset="0"/>
                        <a:buChar char="•"/>
                      </a:pPr>
                      <a:r>
                        <a:rPr lang="en-US" sz="1900" baseline="0" noProof="0" dirty="0" smtClean="0">
                          <a:solidFill>
                            <a:schemeClr val="tx1"/>
                          </a:solidFill>
                          <a:latin typeface="Agency FB" pitchFamily="34" charset="0"/>
                          <a:ea typeface="Calibri"/>
                          <a:cs typeface="Times New Roman"/>
                        </a:rPr>
                        <a:t>Tendency of Portuguese people to copy behaviors that they see on TV</a:t>
                      </a:r>
                      <a:endParaRPr lang="en-US" sz="1900" noProof="0" dirty="0">
                        <a:solidFill>
                          <a:schemeClr val="tx1"/>
                        </a:solidFill>
                        <a:latin typeface="Agency FB" pitchFamily="34" charset="0"/>
                        <a:ea typeface="Calibri"/>
                        <a:cs typeface="Times New Roman"/>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4E9E9"/>
                    </a:solidFill>
                  </a:tcPr>
                </a:tc>
                <a:tc>
                  <a:txBody>
                    <a:bodyPr/>
                    <a:lstStyle/>
                    <a:p>
                      <a:pPr marL="0" lvl="0" indent="0" algn="just">
                        <a:lnSpc>
                          <a:spcPct val="150000"/>
                        </a:lnSpc>
                        <a:spcAft>
                          <a:spcPts val="0"/>
                        </a:spcAft>
                        <a:buFont typeface="Arial" pitchFamily="34" charset="0"/>
                        <a:buChar char="•"/>
                        <a:tabLst>
                          <a:tab pos="457200" algn="l"/>
                        </a:tabLst>
                      </a:pPr>
                      <a:r>
                        <a:rPr lang="en-US" sz="1900" i="1" noProof="0" dirty="0" smtClean="0">
                          <a:latin typeface="Agency FB" pitchFamily="34" charset="0"/>
                          <a:ea typeface="Calibri"/>
                          <a:cs typeface="Times New Roman"/>
                        </a:rPr>
                        <a:t>Tease</a:t>
                      </a:r>
                      <a:r>
                        <a:rPr lang="en-US" sz="1900" noProof="0" dirty="0" smtClean="0">
                          <a:latin typeface="Agency FB" pitchFamily="34" charset="0"/>
                          <a:ea typeface="Calibri"/>
                          <a:cs typeface="Times New Roman"/>
                        </a:rPr>
                        <a:t> cupcakes are more tasty and mini cupcakes</a:t>
                      </a:r>
                      <a:r>
                        <a:rPr lang="en-US" sz="1900" baseline="0" noProof="0" dirty="0" smtClean="0">
                          <a:latin typeface="Agency FB" pitchFamily="34" charset="0"/>
                          <a:ea typeface="Calibri"/>
                          <a:cs typeface="Times New Roman"/>
                        </a:rPr>
                        <a:t> </a:t>
                      </a:r>
                      <a:r>
                        <a:rPr lang="en-US" sz="1900" noProof="0" dirty="0" smtClean="0">
                          <a:latin typeface="Agency FB" pitchFamily="34" charset="0"/>
                          <a:ea typeface="Calibri"/>
                          <a:cs typeface="Times New Roman"/>
                        </a:rPr>
                        <a:t>are cheaper </a:t>
                      </a:r>
                    </a:p>
                    <a:p>
                      <a:pPr marL="0" lvl="0" indent="0" algn="just">
                        <a:lnSpc>
                          <a:spcPct val="150000"/>
                        </a:lnSpc>
                        <a:spcAft>
                          <a:spcPts val="0"/>
                        </a:spcAft>
                        <a:buFont typeface="Arial" pitchFamily="34" charset="0"/>
                        <a:buChar char="•"/>
                        <a:tabLst>
                          <a:tab pos="457200" algn="l"/>
                        </a:tabLst>
                      </a:pPr>
                      <a:r>
                        <a:rPr lang="en-US" sz="1900" noProof="0" dirty="0" smtClean="0">
                          <a:solidFill>
                            <a:schemeClr val="tx1"/>
                          </a:solidFill>
                          <a:latin typeface="Agency FB" pitchFamily="34" charset="0"/>
                          <a:ea typeface="Calibri"/>
                          <a:cs typeface="Times New Roman"/>
                        </a:rPr>
                        <a:t>10,9% of unemployment</a:t>
                      </a:r>
                      <a:r>
                        <a:rPr lang="en-US" sz="1900" baseline="0" noProof="0" dirty="0" smtClean="0">
                          <a:solidFill>
                            <a:schemeClr val="tx1"/>
                          </a:solidFill>
                          <a:latin typeface="Agency FB" pitchFamily="34" charset="0"/>
                          <a:ea typeface="Calibri"/>
                          <a:cs typeface="Times New Roman"/>
                        </a:rPr>
                        <a:t> in Portugal and the increase of IVA to 23%</a:t>
                      </a:r>
                      <a:endParaRPr lang="en-US" sz="1900" noProof="0" dirty="0" smtClean="0">
                        <a:solidFill>
                          <a:schemeClr val="tx1"/>
                        </a:solidFill>
                        <a:latin typeface="Agency FB" pitchFamily="34" charset="0"/>
                        <a:ea typeface="Calibri"/>
                        <a:cs typeface="Times New Roman"/>
                      </a:endParaRPr>
                    </a:p>
                    <a:p>
                      <a:pPr algn="just">
                        <a:lnSpc>
                          <a:spcPct val="150000"/>
                        </a:lnSpc>
                        <a:spcAft>
                          <a:spcPts val="0"/>
                        </a:spcAft>
                        <a:buFont typeface="Arial" pitchFamily="34" charset="0"/>
                        <a:buChar char="•"/>
                      </a:pPr>
                      <a:r>
                        <a:rPr lang="en-US" sz="1900" noProof="0" dirty="0" smtClean="0">
                          <a:latin typeface="Agency FB" pitchFamily="34" charset="0"/>
                          <a:ea typeface="Calibri"/>
                          <a:cs typeface="Times New Roman"/>
                        </a:rPr>
                        <a:t>Cupcakes are a fad</a:t>
                      </a:r>
                    </a:p>
                    <a:p>
                      <a:pPr algn="just">
                        <a:lnSpc>
                          <a:spcPct val="150000"/>
                        </a:lnSpc>
                        <a:spcAft>
                          <a:spcPts val="0"/>
                        </a:spcAft>
                        <a:buFont typeface="Arial" pitchFamily="34" charset="0"/>
                        <a:buChar char="•"/>
                      </a:pPr>
                      <a:r>
                        <a:rPr lang="en-US" sz="1900" b="0" i="1" noProof="0" dirty="0" err="1" smtClean="0">
                          <a:solidFill>
                            <a:schemeClr val="tx1"/>
                          </a:solidFill>
                          <a:latin typeface="Agency FB" pitchFamily="34" charset="0"/>
                          <a:ea typeface="Calibri"/>
                          <a:cs typeface="Times New Roman"/>
                        </a:rPr>
                        <a:t>Pingo</a:t>
                      </a:r>
                      <a:r>
                        <a:rPr lang="en-US" sz="1900" b="0" i="1" noProof="0" dirty="0" smtClean="0">
                          <a:solidFill>
                            <a:schemeClr val="tx1"/>
                          </a:solidFill>
                          <a:latin typeface="Agency FB" pitchFamily="34" charset="0"/>
                          <a:ea typeface="Calibri"/>
                          <a:cs typeface="Times New Roman"/>
                        </a:rPr>
                        <a:t> </a:t>
                      </a:r>
                      <a:r>
                        <a:rPr lang="en-US" sz="1900" b="0" i="1" noProof="0" dirty="0" err="1" smtClean="0">
                          <a:solidFill>
                            <a:schemeClr val="tx1"/>
                          </a:solidFill>
                          <a:latin typeface="Agency FB" pitchFamily="34" charset="0"/>
                          <a:ea typeface="Calibri"/>
                          <a:cs typeface="Times New Roman"/>
                        </a:rPr>
                        <a:t>Doce</a:t>
                      </a:r>
                      <a:r>
                        <a:rPr lang="en-US" sz="1900" b="0" i="1" noProof="0" dirty="0" smtClean="0">
                          <a:solidFill>
                            <a:schemeClr val="tx1"/>
                          </a:solidFill>
                          <a:latin typeface="Agency FB" pitchFamily="34" charset="0"/>
                          <a:ea typeface="Calibri"/>
                          <a:cs typeface="Times New Roman"/>
                        </a:rPr>
                        <a:t> </a:t>
                      </a:r>
                      <a:r>
                        <a:rPr lang="en-US" sz="1900" b="0" i="0" noProof="0" dirty="0" smtClean="0">
                          <a:solidFill>
                            <a:schemeClr val="tx1"/>
                          </a:solidFill>
                          <a:latin typeface="Agency FB" pitchFamily="34" charset="0"/>
                          <a:ea typeface="Calibri"/>
                          <a:cs typeface="Times New Roman"/>
                        </a:rPr>
                        <a:t>s</a:t>
                      </a:r>
                      <a:r>
                        <a:rPr lang="en-US" sz="1900" noProof="0" dirty="0" smtClean="0">
                          <a:latin typeface="Agency FB" pitchFamily="34" charset="0"/>
                          <a:ea typeface="Calibri"/>
                          <a:cs typeface="Times New Roman"/>
                        </a:rPr>
                        <a:t>upermarket offer cupcakes at low prices</a:t>
                      </a:r>
                    </a:p>
                    <a:p>
                      <a:pPr algn="just">
                        <a:lnSpc>
                          <a:spcPct val="150000"/>
                        </a:lnSpc>
                        <a:spcAft>
                          <a:spcPts val="0"/>
                        </a:spcAft>
                        <a:buFont typeface="Arial" pitchFamily="34" charset="0"/>
                        <a:buChar char="•"/>
                      </a:pPr>
                      <a:r>
                        <a:rPr lang="en-US" sz="1900" noProof="0" dirty="0" smtClean="0">
                          <a:latin typeface="Agency FB" pitchFamily="34" charset="0"/>
                          <a:ea typeface="Calibri"/>
                          <a:cs typeface="Times New Roman"/>
                        </a:rPr>
                        <a:t>This market don’t have too much barriers to entry</a:t>
                      </a:r>
                    </a:p>
                    <a:p>
                      <a:pPr algn="just">
                        <a:lnSpc>
                          <a:spcPct val="150000"/>
                        </a:lnSpc>
                        <a:spcAft>
                          <a:spcPts val="0"/>
                        </a:spcAft>
                        <a:buFont typeface="Arial" pitchFamily="34" charset="0"/>
                        <a:buChar char="•"/>
                      </a:pPr>
                      <a:r>
                        <a:rPr lang="en-US" sz="1900" noProof="0" dirty="0" smtClean="0">
                          <a:latin typeface="Agency FB" pitchFamily="34" charset="0"/>
                          <a:ea typeface="Calibri"/>
                          <a:cs typeface="Times New Roman"/>
                        </a:rPr>
                        <a:t>Tendency of </a:t>
                      </a:r>
                      <a:r>
                        <a:rPr lang="en-US" sz="1900" noProof="0" dirty="0" smtClean="0">
                          <a:solidFill>
                            <a:schemeClr val="tx1"/>
                          </a:solidFill>
                          <a:latin typeface="Agency FB" pitchFamily="34" charset="0"/>
                          <a:ea typeface="Calibri"/>
                          <a:cs typeface="Times New Roman"/>
                        </a:rPr>
                        <a:t>Portuguese</a:t>
                      </a:r>
                      <a:r>
                        <a:rPr lang="en-US" sz="1900" baseline="0" noProof="0" dirty="0" smtClean="0">
                          <a:solidFill>
                            <a:schemeClr val="tx1"/>
                          </a:solidFill>
                          <a:latin typeface="Agency FB" pitchFamily="34" charset="0"/>
                          <a:ea typeface="Calibri"/>
                          <a:cs typeface="Times New Roman"/>
                        </a:rPr>
                        <a:t> people </a:t>
                      </a:r>
                      <a:r>
                        <a:rPr lang="en-US" sz="1900" noProof="0" dirty="0" smtClean="0">
                          <a:latin typeface="Agency FB" pitchFamily="34" charset="0"/>
                          <a:ea typeface="Calibri"/>
                          <a:cs typeface="Times New Roman"/>
                        </a:rPr>
                        <a:t>for having a healthier</a:t>
                      </a:r>
                      <a:r>
                        <a:rPr lang="en-US" sz="1900" baseline="0" noProof="0" dirty="0" smtClean="0">
                          <a:latin typeface="Agency FB" pitchFamily="34" charset="0"/>
                          <a:ea typeface="Calibri"/>
                          <a:cs typeface="Times New Roman"/>
                        </a:rPr>
                        <a:t> lifestyle and with low fat products</a:t>
                      </a:r>
                      <a:endParaRPr lang="en-US" sz="1900" noProof="0" dirty="0">
                        <a:latin typeface="Agency FB" pitchFamily="34" charset="0"/>
                        <a:ea typeface="Calibri"/>
                        <a:cs typeface="Times New Roman"/>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4E9E9"/>
                    </a:solidFill>
                  </a:tcPr>
                </a:tc>
              </a:tr>
            </a:tbl>
          </a:graphicData>
        </a:graphic>
      </p:graphicFrame>
      <p:sp>
        <p:nvSpPr>
          <p:cNvPr id="13" name="CaixaDeTexto 11"/>
          <p:cNvSpPr txBox="1"/>
          <p:nvPr/>
        </p:nvSpPr>
        <p:spPr>
          <a:xfrm>
            <a:off x="4104382" y="231031"/>
            <a:ext cx="7776864"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2 – SWOT ANALYSIS</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17" name="TextBox 16"/>
          <p:cNvSpPr txBox="1"/>
          <p:nvPr/>
        </p:nvSpPr>
        <p:spPr>
          <a:xfrm>
            <a:off x="3816350" y="980728"/>
            <a:ext cx="8136904" cy="707886"/>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000" dirty="0" smtClean="0">
                <a:latin typeface="Agency FB" pitchFamily="34" charset="0"/>
              </a:rPr>
              <a:t>In each point of SWOT </a:t>
            </a:r>
            <a:r>
              <a:rPr lang="en-US" sz="2000" dirty="0" smtClean="0">
                <a:solidFill>
                  <a:schemeClr val="bg1"/>
                </a:solidFill>
                <a:latin typeface="Agency FB" pitchFamily="34" charset="0"/>
              </a:rPr>
              <a:t>Analysis</a:t>
            </a:r>
            <a:r>
              <a:rPr lang="en-US" sz="2000" dirty="0" smtClean="0">
                <a:latin typeface="Agency FB" pitchFamily="34" charset="0"/>
              </a:rPr>
              <a:t>, we gave </a:t>
            </a:r>
            <a:r>
              <a:rPr lang="en-US" sz="2000" b="1" dirty="0" smtClean="0">
                <a:latin typeface="Agency FB" pitchFamily="34" charset="0"/>
              </a:rPr>
              <a:t>four or more possible factors</a:t>
            </a:r>
            <a:r>
              <a:rPr lang="en-US" sz="2000" dirty="0" smtClean="0">
                <a:latin typeface="Agency FB" pitchFamily="34" charset="0"/>
              </a:rPr>
              <a:t>. People can make </a:t>
            </a:r>
            <a:r>
              <a:rPr lang="en-US" sz="2000" b="1" dirty="0" smtClean="0">
                <a:latin typeface="Agency FB" pitchFamily="34" charset="0"/>
              </a:rPr>
              <a:t>other correct factors.</a:t>
            </a:r>
            <a:endParaRPr lang="en-US" sz="2000" dirty="0" smtClean="0">
              <a:latin typeface="Agency FB" pitchFamily="34" charset="0"/>
            </a:endParaRPr>
          </a:p>
        </p:txBody>
      </p:sp>
      <p:sp>
        <p:nvSpPr>
          <p:cNvPr id="18" name="Rectangle 17"/>
          <p:cNvSpPr/>
          <p:nvPr/>
        </p:nvSpPr>
        <p:spPr>
          <a:xfrm>
            <a:off x="215949" y="6237312"/>
            <a:ext cx="3456385" cy="584775"/>
          </a:xfrm>
          <a:prstGeom prst="rect">
            <a:avLst/>
          </a:prstGeom>
        </p:spPr>
        <p:txBody>
          <a:bodyPr wrap="square">
            <a:spAutoFit/>
          </a:bodyPr>
          <a:lstStyle/>
          <a:p>
            <a:pPr algn="ctr"/>
            <a:r>
              <a:rPr lang="en-US" sz="1600" dirty="0" smtClean="0">
                <a:solidFill>
                  <a:srgbClr val="ED376F"/>
                </a:solidFill>
                <a:latin typeface="Forte" pitchFamily="66" charset="0"/>
              </a:rPr>
              <a:t>“A balanced diet is a cupcake in each hand.”</a:t>
            </a:r>
            <a:endParaRPr lang="en-US" sz="1600" dirty="0">
              <a:solidFill>
                <a:srgbClr val="ED376F"/>
              </a:solidFill>
              <a:latin typeface="Forte" pitchFamily="66" charset="0"/>
            </a:endParaRPr>
          </a:p>
        </p:txBody>
      </p:sp>
      <p:sp>
        <p:nvSpPr>
          <p:cNvPr id="19" name="Marcador de Posição do Número do Diapositivo 18"/>
          <p:cNvSpPr>
            <a:spLocks noGrp="1"/>
          </p:cNvSpPr>
          <p:nvPr>
            <p:ph type="sldNum" sz="quarter" idx="12"/>
          </p:nvPr>
        </p:nvSpPr>
        <p:spPr/>
        <p:txBody>
          <a:bodyPr/>
          <a:lstStyle/>
          <a:p>
            <a:fld id="{16315B5E-456F-45DF-A5AE-7FBAF663C37F}" type="slidenum">
              <a:rPr lang="pt-PT" b="1" smtClean="0">
                <a:solidFill>
                  <a:srgbClr val="ED376F"/>
                </a:solidFill>
              </a:rPr>
              <a:pPr/>
              <a:t>7</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06160" y="285728"/>
            <a:ext cx="6215106"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AGENDA</a:t>
            </a:r>
            <a:r>
              <a:rPr lang="pt-PT" sz="1800" dirty="0" smtClean="0">
                <a:ln>
                  <a:noFill/>
                </a:ln>
                <a:solidFill>
                  <a:schemeClr val="bg1"/>
                </a:solidFill>
                <a:effectLst>
                  <a:outerShdw blurRad="38100" dist="38100" dir="2700000" algn="tl">
                    <a:srgbClr val="000000">
                      <a:alpha val="43137"/>
                    </a:srgbClr>
                  </a:outerShdw>
                </a:effectLst>
                <a:latin typeface="Agency FB" pitchFamily="34" charset="0"/>
              </a:rPr>
              <a:t>		</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3" name="CaixaDeTexto 2"/>
          <p:cNvSpPr txBox="1"/>
          <p:nvPr/>
        </p:nvSpPr>
        <p:spPr>
          <a:xfrm>
            <a:off x="5620540" y="797085"/>
            <a:ext cx="5715040" cy="5632311"/>
          </a:xfrm>
          <a:prstGeom prst="rect">
            <a:avLst/>
          </a:prstGeom>
          <a:solidFill>
            <a:srgbClr val="FCD8E3"/>
          </a:solidFill>
        </p:spPr>
        <p:txBody>
          <a:bodyPr wrap="square" rtlCol="0">
            <a:spAutoFit/>
          </a:bodyPr>
          <a:lstStyle/>
          <a:p>
            <a:pPr marL="342900" indent="-342900"/>
            <a:r>
              <a:rPr lang="pt-PT" sz="2000" b="1" dirty="0" smtClean="0">
                <a:effectLst>
                  <a:outerShdw blurRad="38100" dist="38100" dir="2700000" algn="tl">
                    <a:srgbClr val="000000">
                      <a:alpha val="43137"/>
                    </a:srgbClr>
                  </a:outerShdw>
                </a:effectLst>
                <a:latin typeface="Agency FB" pitchFamily="34" charset="0"/>
              </a:rPr>
              <a:t>LAÇO</a:t>
            </a:r>
          </a:p>
          <a:p>
            <a:pPr marL="342900" indent="-342900">
              <a:buFontTx/>
              <a:buChar char="-"/>
            </a:pPr>
            <a:r>
              <a:rPr lang="pt-PT" sz="2000" dirty="0" smtClean="0">
                <a:latin typeface="Agency FB" pitchFamily="34" charset="0"/>
              </a:rPr>
              <a:t>Missão e Visão</a:t>
            </a:r>
          </a:p>
          <a:p>
            <a:pPr marL="342900" indent="-342900">
              <a:buFontTx/>
              <a:buChar char="-"/>
            </a:pPr>
            <a:r>
              <a:rPr lang="pt-PT" sz="2000" dirty="0" smtClean="0">
                <a:latin typeface="Agency FB" pitchFamily="34" charset="0"/>
              </a:rPr>
              <a:t>Objectivos Estratégicos</a:t>
            </a:r>
          </a:p>
          <a:p>
            <a:pPr marL="342900" indent="-342900">
              <a:buFontTx/>
              <a:buChar char="-"/>
            </a:pPr>
            <a:r>
              <a:rPr lang="pt-PT" sz="2000" dirty="0" smtClean="0">
                <a:latin typeface="Agency FB" pitchFamily="34" charset="0"/>
              </a:rPr>
              <a:t>Estrutura Organizacional</a:t>
            </a:r>
          </a:p>
          <a:p>
            <a:pPr marL="342900" indent="-342900">
              <a:buFontTx/>
              <a:buChar char="-"/>
            </a:pPr>
            <a:r>
              <a:rPr lang="pt-PT" sz="2000" dirty="0" smtClean="0">
                <a:latin typeface="Agency FB" pitchFamily="34" charset="0"/>
              </a:rPr>
              <a:t>Valores e Cultura</a:t>
            </a:r>
          </a:p>
          <a:p>
            <a:pPr marL="342900" indent="-342900">
              <a:buFontTx/>
              <a:buChar char="-"/>
            </a:pPr>
            <a:r>
              <a:rPr lang="pt-PT" sz="2000" dirty="0" smtClean="0">
                <a:latin typeface="Agency FB" pitchFamily="34" charset="0"/>
              </a:rPr>
              <a:t>Liderança</a:t>
            </a:r>
          </a:p>
          <a:p>
            <a:pPr marL="342900" indent="-342900">
              <a:buFontTx/>
              <a:buChar char="-"/>
            </a:pPr>
            <a:r>
              <a:rPr lang="pt-PT" sz="2000" dirty="0" smtClean="0">
                <a:latin typeface="Agency FB" pitchFamily="34" charset="0"/>
              </a:rPr>
              <a:t>Poder</a:t>
            </a:r>
          </a:p>
          <a:p>
            <a:pPr marL="342900" indent="-342900"/>
            <a:r>
              <a:rPr lang="pt-PT" sz="2000" b="1" dirty="0" smtClean="0">
                <a:effectLst>
                  <a:outerShdw blurRad="38100" dist="38100" dir="2700000" algn="tl">
                    <a:srgbClr val="000000">
                      <a:alpha val="43137"/>
                    </a:srgbClr>
                  </a:outerShdw>
                </a:effectLst>
                <a:latin typeface="Agency FB" pitchFamily="34" charset="0"/>
              </a:rPr>
              <a:t>DIAGNÓSTICO – PRÁTICAS DE RH</a:t>
            </a:r>
          </a:p>
          <a:p>
            <a:pPr marL="342900" indent="-342900">
              <a:buFontTx/>
              <a:buChar char="-"/>
            </a:pPr>
            <a:r>
              <a:rPr lang="pt-PT" sz="2000" dirty="0" smtClean="0">
                <a:latin typeface="Agency FB" pitchFamily="34" charset="0"/>
              </a:rPr>
              <a:t>Planeamento</a:t>
            </a:r>
          </a:p>
          <a:p>
            <a:pPr marL="342900" indent="-342900">
              <a:buFontTx/>
              <a:buChar char="-"/>
            </a:pPr>
            <a:r>
              <a:rPr lang="pt-PT" sz="2000" dirty="0" smtClean="0">
                <a:latin typeface="Agency FB" pitchFamily="34" charset="0"/>
              </a:rPr>
              <a:t>Recrutamento e Selecção</a:t>
            </a:r>
          </a:p>
          <a:p>
            <a:pPr marL="342900" indent="-342900">
              <a:buFontTx/>
              <a:buChar char="-"/>
            </a:pPr>
            <a:r>
              <a:rPr lang="pt-PT" sz="2000" dirty="0" smtClean="0">
                <a:latin typeface="Agency FB" pitchFamily="34" charset="0"/>
              </a:rPr>
              <a:t>Acolhimento e Integração</a:t>
            </a:r>
          </a:p>
          <a:p>
            <a:pPr marL="342900" indent="-342900">
              <a:buFontTx/>
              <a:buChar char="-"/>
            </a:pPr>
            <a:r>
              <a:rPr lang="pt-PT" sz="2000" dirty="0" smtClean="0">
                <a:latin typeface="Agency FB" pitchFamily="34" charset="0"/>
              </a:rPr>
              <a:t>Formação</a:t>
            </a:r>
          </a:p>
          <a:p>
            <a:pPr marL="342900" indent="-342900">
              <a:buFontTx/>
              <a:buChar char="-"/>
            </a:pPr>
            <a:r>
              <a:rPr lang="pt-PT" sz="2000" dirty="0" smtClean="0">
                <a:latin typeface="Agency FB" pitchFamily="34" charset="0"/>
              </a:rPr>
              <a:t>Avaliação de Desempenho</a:t>
            </a:r>
          </a:p>
          <a:p>
            <a:pPr marL="342900" indent="-342900">
              <a:buFontTx/>
              <a:buChar char="-"/>
            </a:pPr>
            <a:r>
              <a:rPr lang="pt-PT" sz="2000" dirty="0" smtClean="0">
                <a:latin typeface="Agency FB" pitchFamily="34" charset="0"/>
              </a:rPr>
              <a:t>Remunerações e Sistemas de Incentivo</a:t>
            </a:r>
          </a:p>
          <a:p>
            <a:pPr marL="342900" indent="-342900">
              <a:buFontTx/>
              <a:buChar char="-"/>
            </a:pPr>
            <a:r>
              <a:rPr lang="pt-PT" sz="2000" dirty="0" smtClean="0">
                <a:latin typeface="Agency FB" pitchFamily="34" charset="0"/>
              </a:rPr>
              <a:t>Gestão de carreiras</a:t>
            </a:r>
          </a:p>
          <a:p>
            <a:pPr marL="342900" indent="-342900">
              <a:buFontTx/>
              <a:buChar char="-"/>
            </a:pPr>
            <a:r>
              <a:rPr lang="pt-PT" sz="2000" dirty="0" smtClean="0">
                <a:latin typeface="Agency FB" pitchFamily="34" charset="0"/>
              </a:rPr>
              <a:t>Comunicação</a:t>
            </a:r>
          </a:p>
          <a:p>
            <a:pPr marL="342900" indent="-342900"/>
            <a:r>
              <a:rPr lang="pt-PT" sz="2000" b="1" dirty="0" smtClean="0">
                <a:effectLst>
                  <a:outerShdw blurRad="38100" dist="38100" dir="2700000" algn="tl">
                    <a:srgbClr val="000000">
                      <a:alpha val="43137"/>
                    </a:srgbClr>
                  </a:outerShdw>
                </a:effectLst>
                <a:latin typeface="Agency FB" pitchFamily="34" charset="0"/>
              </a:rPr>
              <a:t>PLANO DE RECOMENDAÇÕES</a:t>
            </a:r>
          </a:p>
          <a:p>
            <a:pPr marL="342900" indent="-342900">
              <a:buFontTx/>
              <a:buChar char="-"/>
            </a:pPr>
            <a:r>
              <a:rPr lang="pt-PT" sz="2000" dirty="0" smtClean="0">
                <a:latin typeface="Agency FB" pitchFamily="34" charset="0"/>
              </a:rPr>
              <a:t>Cronograma</a:t>
            </a:r>
          </a:p>
        </p:txBody>
      </p:sp>
      <p:pic>
        <p:nvPicPr>
          <p:cNvPr id="6" name="Picture 5" descr="f2.jpg"/>
          <p:cNvPicPr>
            <a:picLocks noChangeAspect="1"/>
          </p:cNvPicPr>
          <p:nvPr/>
        </p:nvPicPr>
        <p:blipFill>
          <a:blip r:embed="rId2" cstate="print"/>
          <a:stretch>
            <a:fillRect/>
          </a:stretch>
        </p:blipFill>
        <p:spPr>
          <a:xfrm>
            <a:off x="-1" y="0"/>
            <a:ext cx="12241213" cy="6858000"/>
          </a:xfrm>
          <a:prstGeom prst="rect">
            <a:avLst/>
          </a:prstGeom>
        </p:spPr>
      </p:pic>
      <p:pic>
        <p:nvPicPr>
          <p:cNvPr id="20" name="Picture 2" descr="http://farm2.static.flickr.com/1354/5104872489_9350acfb14.jpg"/>
          <p:cNvPicPr>
            <a:picLocks noChangeAspect="1" noChangeArrowheads="1"/>
          </p:cNvPicPr>
          <p:nvPr/>
        </p:nvPicPr>
        <p:blipFill>
          <a:blip r:embed="rId3" cstate="print"/>
          <a:srcRect/>
          <a:stretch>
            <a:fillRect/>
          </a:stretch>
        </p:blipFill>
        <p:spPr bwMode="auto">
          <a:xfrm>
            <a:off x="287958" y="260648"/>
            <a:ext cx="3312368" cy="59046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12" name="Group 11"/>
          <p:cNvGrpSpPr/>
          <p:nvPr/>
        </p:nvGrpSpPr>
        <p:grpSpPr>
          <a:xfrm>
            <a:off x="3240287" y="165768"/>
            <a:ext cx="8928991" cy="6071543"/>
            <a:chOff x="3418602" y="510088"/>
            <a:chExt cx="8534652" cy="5367184"/>
          </a:xfrm>
        </p:grpSpPr>
        <p:grpSp>
          <p:nvGrpSpPr>
            <p:cNvPr id="13" name="Group 9"/>
            <p:cNvGrpSpPr/>
            <p:nvPr/>
          </p:nvGrpSpPr>
          <p:grpSpPr>
            <a:xfrm>
              <a:off x="3888358" y="548680"/>
              <a:ext cx="8064896" cy="5328592"/>
              <a:chOff x="3816350" y="908720"/>
              <a:chExt cx="8064896" cy="4968552"/>
            </a:xfrm>
          </p:grpSpPr>
          <p:sp>
            <p:nvSpPr>
              <p:cNvPr id="15" name="Rectangle 14"/>
              <p:cNvSpPr/>
              <p:nvPr/>
            </p:nvSpPr>
            <p:spPr>
              <a:xfrm>
                <a:off x="3816350" y="908720"/>
                <a:ext cx="8064896" cy="4968552"/>
              </a:xfrm>
              <a:prstGeom prst="rect">
                <a:avLst/>
              </a:prstGeom>
              <a:solidFill>
                <a:schemeClr val="bg1">
                  <a:alpha val="71000"/>
                </a:scheme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3816350" y="908720"/>
                <a:ext cx="8064896" cy="420611"/>
              </a:xfrm>
              <a:prstGeom prst="rect">
                <a:avLst/>
              </a:prstGeom>
              <a:solidFill>
                <a:srgbClr val="F4789E">
                  <a:alpha val="85000"/>
                </a:srgbClr>
              </a:solidFill>
              <a:ln>
                <a:solidFill>
                  <a:srgbClr val="F4789E">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14" name="Picture 13" descr="c.png"/>
            <p:cNvPicPr>
              <a:picLocks noChangeAspect="1"/>
            </p:cNvPicPr>
            <p:nvPr/>
          </p:nvPicPr>
          <p:blipFill>
            <a:blip r:embed="rId4" cstate="print"/>
            <a:stretch>
              <a:fillRect/>
            </a:stretch>
          </p:blipFill>
          <p:spPr>
            <a:xfrm rot="18653643">
              <a:off x="3490427" y="438263"/>
              <a:ext cx="605826" cy="749476"/>
            </a:xfrm>
            <a:prstGeom prst="rect">
              <a:avLst/>
            </a:prstGeom>
          </p:spPr>
        </p:pic>
      </p:grpSp>
      <p:sp>
        <p:nvSpPr>
          <p:cNvPr id="18" name="CaixaDeTexto 11"/>
          <p:cNvSpPr txBox="1"/>
          <p:nvPr/>
        </p:nvSpPr>
        <p:spPr>
          <a:xfrm>
            <a:off x="4248398" y="231031"/>
            <a:ext cx="7920880" cy="461665"/>
          </a:xfrm>
          <a:prstGeom prst="rect">
            <a:avLst/>
          </a:prstGeom>
          <a:noFill/>
        </p:spPr>
        <p:txBody>
          <a:bodyPr wrap="square" rtlCol="0">
            <a:spAutoFit/>
          </a:bodyPr>
          <a:lstStyle/>
          <a:p>
            <a:r>
              <a:rPr lang="pt-PT" sz="2400" b="1" dirty="0" smtClean="0">
                <a:solidFill>
                  <a:schemeClr val="bg1"/>
                </a:solidFill>
                <a:effectLst>
                  <a:outerShdw blurRad="38100" dist="38100" dir="2700000" algn="tl">
                    <a:srgbClr val="000000">
                      <a:alpha val="43137"/>
                    </a:srgbClr>
                  </a:outerShdw>
                </a:effectLst>
                <a:latin typeface="Agency FB" pitchFamily="34" charset="0"/>
              </a:rPr>
              <a:t>QUESTION 2 – SWOT ANALYSIS</a:t>
            </a:r>
            <a:endParaRPr lang="pt-PT" sz="2400" b="1" dirty="0">
              <a:solidFill>
                <a:schemeClr val="bg1"/>
              </a:solidFill>
              <a:effectLst>
                <a:outerShdw blurRad="38100" dist="38100" dir="2700000" algn="tl">
                  <a:srgbClr val="000000">
                    <a:alpha val="43137"/>
                  </a:srgbClr>
                </a:outerShdw>
              </a:effectLst>
              <a:latin typeface="Agency FB" pitchFamily="34" charset="0"/>
            </a:endParaRPr>
          </a:p>
        </p:txBody>
      </p:sp>
      <p:graphicFrame>
        <p:nvGraphicFramePr>
          <p:cNvPr id="17" name="Tabela 12"/>
          <p:cNvGraphicFramePr>
            <a:graphicFrameLocks noGrp="1"/>
          </p:cNvGraphicFramePr>
          <p:nvPr/>
        </p:nvGraphicFramePr>
        <p:xfrm>
          <a:off x="3960366" y="851320"/>
          <a:ext cx="8064896" cy="5226927"/>
        </p:xfrm>
        <a:graphic>
          <a:graphicData uri="http://schemas.openxmlformats.org/drawingml/2006/table">
            <a:tbl>
              <a:tblPr/>
              <a:tblGrid>
                <a:gridCol w="3841502"/>
                <a:gridCol w="4223394"/>
              </a:tblGrid>
              <a:tr h="792087">
                <a:tc>
                  <a:txBody>
                    <a:bodyPr/>
                    <a:lstStyle/>
                    <a:p>
                      <a:pPr algn="just">
                        <a:lnSpc>
                          <a:spcPct val="150000"/>
                        </a:lnSpc>
                        <a:spcAft>
                          <a:spcPts val="0"/>
                        </a:spcAft>
                      </a:pPr>
                      <a:r>
                        <a:rPr lang="en-US" sz="1900" b="1" noProof="0" dirty="0" smtClean="0">
                          <a:latin typeface="Agency FB" pitchFamily="34" charset="0"/>
                          <a:ea typeface="Calibri"/>
                          <a:cs typeface="Times New Roman"/>
                        </a:rPr>
                        <a:t>STRENGTHS</a:t>
                      </a:r>
                      <a:endParaRPr lang="en-US" sz="1900" noProof="0" dirty="0">
                        <a:latin typeface="Agency FB" pitchFamily="34" charset="0"/>
                        <a:ea typeface="Calibri"/>
                        <a:cs typeface="Times New Roman"/>
                      </a:endParaRPr>
                    </a:p>
                  </a:txBody>
                  <a:tcPr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just">
                        <a:lnSpc>
                          <a:spcPct val="150000"/>
                        </a:lnSpc>
                        <a:spcAft>
                          <a:spcPts val="0"/>
                        </a:spcAft>
                      </a:pPr>
                      <a:r>
                        <a:rPr lang="en-US" sz="1900" b="1" noProof="0" smtClean="0">
                          <a:latin typeface="Agency FB" pitchFamily="34" charset="0"/>
                          <a:ea typeface="Calibri"/>
                          <a:cs typeface="Times New Roman"/>
                        </a:rPr>
                        <a:t>WEAKNESSES</a:t>
                      </a:r>
                      <a:endParaRPr lang="en-US" sz="1900" noProof="0">
                        <a:latin typeface="Agency FB" pitchFamily="34" charset="0"/>
                        <a:ea typeface="Calibri"/>
                        <a:cs typeface="Times New Roman"/>
                      </a:endParaRPr>
                    </a:p>
                  </a:txBody>
                  <a:tcPr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r>
              <a:tr h="2675203">
                <a:tc>
                  <a:txBody>
                    <a:bodyPr/>
                    <a:lstStyle/>
                    <a:p>
                      <a:pPr algn="just">
                        <a:lnSpc>
                          <a:spcPct val="150000"/>
                        </a:lnSpc>
                        <a:spcAft>
                          <a:spcPts val="0"/>
                        </a:spcAft>
                        <a:buFont typeface="Arial" pitchFamily="34" charset="0"/>
                        <a:buChar char="•"/>
                      </a:pPr>
                      <a:r>
                        <a:rPr lang="en-US" sz="1900" noProof="0" dirty="0" smtClean="0">
                          <a:latin typeface="Agency FB" pitchFamily="34" charset="0"/>
                          <a:ea typeface="Calibri"/>
                          <a:cs typeface="Times New Roman"/>
                        </a:rPr>
                        <a:t>Pioneer in cupcake’s market</a:t>
                      </a:r>
                    </a:p>
                    <a:p>
                      <a:pPr algn="just">
                        <a:lnSpc>
                          <a:spcPct val="150000"/>
                        </a:lnSpc>
                        <a:spcAft>
                          <a:spcPts val="0"/>
                        </a:spcAft>
                        <a:buFont typeface="Arial" pitchFamily="34" charset="0"/>
                        <a:buChar char="•"/>
                      </a:pPr>
                      <a:r>
                        <a:rPr lang="en-US" sz="1900" noProof="0" dirty="0" smtClean="0">
                          <a:latin typeface="Agency FB" pitchFamily="34" charset="0"/>
                          <a:ea typeface="Calibri"/>
                          <a:cs typeface="Times New Roman"/>
                        </a:rPr>
                        <a:t>Their strategic alliances with well known brands such </a:t>
                      </a:r>
                      <a:r>
                        <a:rPr lang="en-US" sz="1900" i="1" noProof="0" dirty="0" smtClean="0">
                          <a:latin typeface="Agency FB" pitchFamily="34" charset="0"/>
                          <a:ea typeface="Calibri"/>
                          <a:cs typeface="Times New Roman"/>
                        </a:rPr>
                        <a:t>Hello Kitty, Dior, </a:t>
                      </a:r>
                      <a:r>
                        <a:rPr lang="en-US" sz="1900" i="1" noProof="0" dirty="0" err="1" smtClean="0">
                          <a:latin typeface="Agency FB" pitchFamily="34" charset="0"/>
                          <a:ea typeface="Calibri"/>
                          <a:cs typeface="Times New Roman"/>
                        </a:rPr>
                        <a:t>Santini</a:t>
                      </a:r>
                      <a:r>
                        <a:rPr lang="en-US" sz="1900" noProof="0" dirty="0" smtClean="0">
                          <a:latin typeface="Agency FB" pitchFamily="34" charset="0"/>
                          <a:ea typeface="Calibri"/>
                          <a:cs typeface="Times New Roman"/>
                        </a:rPr>
                        <a:t>, etc</a:t>
                      </a:r>
                    </a:p>
                    <a:p>
                      <a:pPr algn="just">
                        <a:lnSpc>
                          <a:spcPct val="150000"/>
                        </a:lnSpc>
                        <a:spcAft>
                          <a:spcPts val="0"/>
                        </a:spcAft>
                        <a:buFont typeface="Arial" pitchFamily="34" charset="0"/>
                        <a:buChar char="•"/>
                      </a:pPr>
                      <a:r>
                        <a:rPr lang="en-US" sz="1900" noProof="0" dirty="0" smtClean="0">
                          <a:latin typeface="Agency FB" pitchFamily="34" charset="0"/>
                          <a:ea typeface="Calibri"/>
                          <a:cs typeface="Times New Roman"/>
                        </a:rPr>
                        <a:t>Very girly and sweet image</a:t>
                      </a:r>
                    </a:p>
                    <a:p>
                      <a:pPr algn="just">
                        <a:lnSpc>
                          <a:spcPct val="150000"/>
                        </a:lnSpc>
                        <a:spcAft>
                          <a:spcPts val="0"/>
                        </a:spcAft>
                        <a:buFont typeface="Arial" pitchFamily="34" charset="0"/>
                        <a:buChar char="•"/>
                      </a:pPr>
                      <a:r>
                        <a:rPr lang="en-US" sz="1900" noProof="0" dirty="0" smtClean="0">
                          <a:latin typeface="Agency FB" pitchFamily="34" charset="0"/>
                          <a:ea typeface="Calibri"/>
                          <a:cs typeface="Times New Roman"/>
                        </a:rPr>
                        <a:t>Cupcakes have an attractive and tasty look</a:t>
                      </a:r>
                    </a:p>
                    <a:p>
                      <a:pPr algn="just">
                        <a:lnSpc>
                          <a:spcPct val="150000"/>
                        </a:lnSpc>
                        <a:spcAft>
                          <a:spcPts val="0"/>
                        </a:spcAft>
                        <a:buFont typeface="Arial" pitchFamily="34" charset="0"/>
                        <a:buChar char="•"/>
                      </a:pPr>
                      <a:r>
                        <a:rPr lang="en-US" sz="1900" noProof="0" dirty="0" smtClean="0">
                          <a:latin typeface="Agency FB" pitchFamily="34" charset="0"/>
                          <a:ea typeface="Calibri"/>
                          <a:cs typeface="Times New Roman"/>
                        </a:rPr>
                        <a:t>Placed in the main shopping centers of Lisbon</a:t>
                      </a:r>
                    </a:p>
                    <a:p>
                      <a:pPr algn="just">
                        <a:lnSpc>
                          <a:spcPct val="150000"/>
                        </a:lnSpc>
                        <a:spcAft>
                          <a:spcPts val="0"/>
                        </a:spcAft>
                        <a:buFont typeface="Arial" pitchFamily="34" charset="0"/>
                        <a:buChar char="•"/>
                      </a:pPr>
                      <a:r>
                        <a:rPr lang="en-US" sz="1900" noProof="0" dirty="0" smtClean="0">
                          <a:latin typeface="Agency FB" pitchFamily="34" charset="0"/>
                          <a:ea typeface="Calibri"/>
                          <a:cs typeface="Times New Roman"/>
                        </a:rPr>
                        <a:t>Thematic cupcakes</a:t>
                      </a:r>
                    </a:p>
                    <a:p>
                      <a:pPr algn="just">
                        <a:lnSpc>
                          <a:spcPct val="150000"/>
                        </a:lnSpc>
                        <a:spcAft>
                          <a:spcPts val="0"/>
                        </a:spcAft>
                        <a:buFont typeface="Arial" pitchFamily="34" charset="0"/>
                        <a:buChar char="•"/>
                      </a:pPr>
                      <a:r>
                        <a:rPr lang="en-US" sz="1900" noProof="0" dirty="0" smtClean="0">
                          <a:latin typeface="Agency FB" pitchFamily="34" charset="0"/>
                          <a:ea typeface="Calibri"/>
                          <a:cs typeface="Times New Roman"/>
                        </a:rPr>
                        <a:t>Accept orders for big and important  parties like weddings and birthdays </a:t>
                      </a:r>
                    </a:p>
                    <a:p>
                      <a:pPr algn="just">
                        <a:lnSpc>
                          <a:spcPct val="150000"/>
                        </a:lnSpc>
                        <a:spcAft>
                          <a:spcPts val="0"/>
                        </a:spcAft>
                        <a:buFont typeface="Arial" pitchFamily="34" charset="0"/>
                        <a:buChar char="•"/>
                      </a:pPr>
                      <a:r>
                        <a:rPr lang="en-US" sz="1900" noProof="0" dirty="0" smtClean="0">
                          <a:latin typeface="Agency FB" pitchFamily="34" charset="0"/>
                          <a:ea typeface="Calibri"/>
                          <a:cs typeface="Times New Roman"/>
                        </a:rPr>
                        <a:t>High quality</a:t>
                      </a:r>
                      <a:r>
                        <a:rPr lang="en-US" sz="1900" baseline="0" noProof="0" dirty="0" smtClean="0">
                          <a:latin typeface="Agency FB" pitchFamily="34" charset="0"/>
                          <a:ea typeface="Calibri"/>
                          <a:cs typeface="Times New Roman"/>
                        </a:rPr>
                        <a:t> products</a:t>
                      </a:r>
                      <a:endParaRPr lang="en-US" sz="1900" noProof="0" dirty="0">
                        <a:latin typeface="Agency FB" pitchFamily="34" charset="0"/>
                        <a:ea typeface="Calibri"/>
                        <a:cs typeface="Times New Roman"/>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4E9E9"/>
                    </a:solidFill>
                  </a:tcPr>
                </a:tc>
                <a:tc>
                  <a:txBody>
                    <a:bodyPr/>
                    <a:lstStyle/>
                    <a:p>
                      <a:pPr algn="just">
                        <a:lnSpc>
                          <a:spcPct val="150000"/>
                        </a:lnSpc>
                        <a:spcAft>
                          <a:spcPts val="0"/>
                        </a:spcAft>
                        <a:buFont typeface="Arial" pitchFamily="34" charset="0"/>
                        <a:buChar char="•"/>
                      </a:pPr>
                      <a:r>
                        <a:rPr lang="en-US" sz="1900" noProof="0" dirty="0" smtClean="0">
                          <a:latin typeface="Agency FB" pitchFamily="34" charset="0"/>
                          <a:ea typeface="Calibri"/>
                          <a:cs typeface="Times New Roman"/>
                        </a:rPr>
                        <a:t>Flavors don’t correspond to the cupcake’s image</a:t>
                      </a:r>
                    </a:p>
                    <a:p>
                      <a:pPr algn="just">
                        <a:lnSpc>
                          <a:spcPct val="150000"/>
                        </a:lnSpc>
                        <a:spcAft>
                          <a:spcPts val="0"/>
                        </a:spcAft>
                        <a:buFont typeface="Arial" pitchFamily="34" charset="0"/>
                        <a:buChar char="•"/>
                      </a:pPr>
                      <a:r>
                        <a:rPr lang="en-US" sz="1900" noProof="0" dirty="0" smtClean="0">
                          <a:latin typeface="Agency FB" pitchFamily="34" charset="0"/>
                          <a:ea typeface="Calibri"/>
                          <a:cs typeface="Times New Roman"/>
                        </a:rPr>
                        <a:t>Cupcakes are extremely sweet and caloric</a:t>
                      </a:r>
                    </a:p>
                    <a:p>
                      <a:pPr algn="just">
                        <a:lnSpc>
                          <a:spcPct val="150000"/>
                        </a:lnSpc>
                        <a:spcAft>
                          <a:spcPts val="0"/>
                        </a:spcAft>
                        <a:buFont typeface="Arial" pitchFamily="34" charset="0"/>
                        <a:buChar char="•"/>
                      </a:pPr>
                      <a:r>
                        <a:rPr lang="en-US" sz="1900" noProof="0" dirty="0" smtClean="0">
                          <a:latin typeface="Agency FB" pitchFamily="34" charset="0"/>
                          <a:ea typeface="Calibri"/>
                          <a:cs typeface="Times New Roman"/>
                        </a:rPr>
                        <a:t>Only have sale stands</a:t>
                      </a:r>
                    </a:p>
                    <a:p>
                      <a:pPr algn="just">
                        <a:lnSpc>
                          <a:spcPct val="150000"/>
                        </a:lnSpc>
                        <a:spcAft>
                          <a:spcPts val="0"/>
                        </a:spcAft>
                        <a:buFont typeface="Arial" pitchFamily="34" charset="0"/>
                        <a:buChar char="•"/>
                      </a:pPr>
                      <a:r>
                        <a:rPr lang="en-US" sz="1900" baseline="0" noProof="0" dirty="0" smtClean="0">
                          <a:solidFill>
                            <a:schemeClr val="tx1"/>
                          </a:solidFill>
                          <a:latin typeface="Agency FB" pitchFamily="34" charset="0"/>
                          <a:ea typeface="Calibri"/>
                          <a:cs typeface="Times New Roman"/>
                        </a:rPr>
                        <a:t>Don’t have a place where consumers can relax and appreciate their cupcake</a:t>
                      </a:r>
                    </a:p>
                    <a:p>
                      <a:pPr marL="0" marR="0" indent="0" algn="just" defTabSz="914400" rtl="0" eaLnBrk="1" fontAlgn="auto" latinLnBrk="0" hangingPunct="1">
                        <a:lnSpc>
                          <a:spcPct val="150000"/>
                        </a:lnSpc>
                        <a:spcBef>
                          <a:spcPts val="0"/>
                        </a:spcBef>
                        <a:spcAft>
                          <a:spcPts val="0"/>
                        </a:spcAft>
                        <a:buClrTx/>
                        <a:buSzTx/>
                        <a:buFont typeface="Arial" pitchFamily="34" charset="0"/>
                        <a:buChar char="•"/>
                        <a:tabLst/>
                        <a:defRPr/>
                      </a:pPr>
                      <a:r>
                        <a:rPr lang="en-US" sz="1900" baseline="0" noProof="0" dirty="0" smtClean="0">
                          <a:latin typeface="Agency FB" pitchFamily="34" charset="0"/>
                          <a:ea typeface="Calibri"/>
                          <a:cs typeface="Times New Roman"/>
                        </a:rPr>
                        <a:t>Often, they sell all the stock before the store close</a:t>
                      </a:r>
                      <a:endParaRPr lang="en-US" sz="1900" noProof="0" dirty="0" smtClean="0">
                        <a:latin typeface="Agency FB" pitchFamily="34" charset="0"/>
                        <a:ea typeface="Calibri"/>
                        <a:cs typeface="Times New Roman"/>
                      </a:endParaRPr>
                    </a:p>
                    <a:p>
                      <a:pPr algn="just">
                        <a:lnSpc>
                          <a:spcPct val="150000"/>
                        </a:lnSpc>
                        <a:spcAft>
                          <a:spcPts val="0"/>
                        </a:spcAft>
                        <a:buFont typeface="Arial" pitchFamily="34" charset="0"/>
                        <a:buChar char="•"/>
                      </a:pPr>
                      <a:endParaRPr lang="en-US" sz="1900" noProof="0" dirty="0" smtClean="0">
                        <a:latin typeface="Agency FB" pitchFamily="34" charset="0"/>
                        <a:ea typeface="Calibri"/>
                        <a:cs typeface="Times New Roman"/>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4E9E9"/>
                    </a:solidFill>
                  </a:tcPr>
                </a:tc>
              </a:tr>
            </a:tbl>
          </a:graphicData>
        </a:graphic>
      </p:graphicFrame>
      <p:sp>
        <p:nvSpPr>
          <p:cNvPr id="19" name="Marcador de Posição do Número do Diapositivo 18"/>
          <p:cNvSpPr>
            <a:spLocks noGrp="1"/>
          </p:cNvSpPr>
          <p:nvPr>
            <p:ph type="sldNum" sz="quarter" idx="12"/>
          </p:nvPr>
        </p:nvSpPr>
        <p:spPr/>
        <p:txBody>
          <a:bodyPr/>
          <a:lstStyle/>
          <a:p>
            <a:fld id="{16315B5E-456F-45DF-A5AE-7FBAF663C37F}" type="slidenum">
              <a:rPr lang="pt-PT" b="1" smtClean="0">
                <a:solidFill>
                  <a:srgbClr val="ED376F"/>
                </a:solidFill>
              </a:rPr>
              <a:pPr/>
              <a:t>8</a:t>
            </a:fld>
            <a:endParaRPr lang="pt-PT" b="1" dirty="0">
              <a:solidFill>
                <a:srgbClr val="ED376F"/>
              </a:solidFill>
            </a:endParaRPr>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06886" y="6060064"/>
            <a:ext cx="1547218" cy="369332"/>
          </a:xfrm>
          <a:prstGeom prst="rect">
            <a:avLst/>
          </a:prstGeom>
          <a:noFill/>
        </p:spPr>
        <p:txBody>
          <a:bodyPr wrap="none" rtlCol="0">
            <a:spAutoFit/>
          </a:bodyPr>
          <a:lstStyle/>
          <a:p>
            <a:r>
              <a:rPr lang="pt-PT" dirty="0" smtClean="0">
                <a:latin typeface="Agency FB" pitchFamily="34" charset="0"/>
              </a:rPr>
              <a:t>FONTE </a:t>
            </a:r>
            <a:r>
              <a:rPr lang="pt-PT" i="1" dirty="0" smtClean="0">
                <a:latin typeface="Agency FB" pitchFamily="34" charset="0"/>
              </a:rPr>
              <a:t>www.laco.pt</a:t>
            </a:r>
            <a:endParaRPr lang="pt-PT" i="1" dirty="0">
              <a:latin typeface="Agency FB" pitchFamily="34" charset="0"/>
            </a:endParaRPr>
          </a:p>
        </p:txBody>
      </p:sp>
      <p:sp>
        <p:nvSpPr>
          <p:cNvPr id="3" name="CaixaDeTexto 2"/>
          <p:cNvSpPr txBox="1"/>
          <p:nvPr/>
        </p:nvSpPr>
        <p:spPr>
          <a:xfrm>
            <a:off x="4906160" y="285728"/>
            <a:ext cx="6429420" cy="400110"/>
          </a:xfrm>
          <a:prstGeom prst="rect">
            <a:avLst/>
          </a:prstGeom>
          <a:noFill/>
          <a:effectLst>
            <a:innerShdw blurRad="63500" dist="50800" dir="16200000">
              <a:prstClr val="black">
                <a:alpha val="50000"/>
              </a:prstClr>
            </a:innerShdw>
          </a:effectLst>
        </p:spPr>
        <p:txBody>
          <a:bodyPr wrap="square" rtlCol="0">
            <a:spAutoFit/>
          </a:bodyPr>
          <a:lstStyle/>
          <a:p>
            <a:pPr algn="l"/>
            <a:r>
              <a:rPr lang="pt-PT" sz="2000" b="1" dirty="0" smtClean="0">
                <a:ln>
                  <a:noFill/>
                </a:ln>
                <a:solidFill>
                  <a:schemeClr val="bg1"/>
                </a:solidFill>
                <a:effectLst>
                  <a:outerShdw blurRad="38100" dist="38100" dir="2700000" algn="tl">
                    <a:srgbClr val="000000">
                      <a:alpha val="43137"/>
                    </a:srgbClr>
                  </a:outerShdw>
                </a:effectLst>
                <a:latin typeface="Agency FB" pitchFamily="34" charset="0"/>
              </a:rPr>
              <a:t>OBJECTIVOS ESTRATÉGICOS</a:t>
            </a:r>
            <a:endParaRPr lang="pt-PT" sz="1800" b="1" dirty="0">
              <a:ln>
                <a:noFill/>
              </a:ln>
              <a:solidFill>
                <a:schemeClr val="bg1"/>
              </a:solidFill>
              <a:effectLst>
                <a:outerShdw blurRad="38100" dist="38100" dir="2700000" algn="tl">
                  <a:srgbClr val="000000">
                    <a:alpha val="43137"/>
                  </a:srgbClr>
                </a:outerShdw>
              </a:effectLst>
              <a:latin typeface="Agency FB" pitchFamily="34" charset="0"/>
            </a:endParaRPr>
          </a:p>
        </p:txBody>
      </p:sp>
      <p:sp>
        <p:nvSpPr>
          <p:cNvPr id="4" name="CaixaDeTexto 3"/>
          <p:cNvSpPr txBox="1"/>
          <p:nvPr/>
        </p:nvSpPr>
        <p:spPr>
          <a:xfrm>
            <a:off x="4906160" y="1214422"/>
            <a:ext cx="6786610" cy="4531882"/>
          </a:xfrm>
          <a:prstGeom prst="rect">
            <a:avLst/>
          </a:prstGeom>
          <a:noFill/>
        </p:spPr>
        <p:txBody>
          <a:bodyPr wrap="square" rtlCol="0">
            <a:spAutoFit/>
          </a:bodyPr>
          <a:lstStyle/>
          <a:p>
            <a:pPr algn="just">
              <a:lnSpc>
                <a:spcPct val="150000"/>
              </a:lnSpc>
              <a:buBlip>
                <a:blip r:embed="rId3"/>
              </a:buBlip>
            </a:pPr>
            <a:r>
              <a:rPr lang="pt-PT" sz="2800" dirty="0" smtClean="0">
                <a:solidFill>
                  <a:schemeClr val="tx1">
                    <a:lumMod val="75000"/>
                    <a:lumOff val="25000"/>
                  </a:schemeClr>
                </a:solidFill>
                <a:latin typeface="Agency FB" pitchFamily="34" charset="0"/>
              </a:rPr>
              <a:t> Informar e divulgar a doença aos diversos </a:t>
            </a:r>
            <a:r>
              <a:rPr lang="pt-PT" sz="2800" i="1" dirty="0" smtClean="0">
                <a:solidFill>
                  <a:schemeClr val="tx1">
                    <a:lumMod val="75000"/>
                    <a:lumOff val="25000"/>
                  </a:schemeClr>
                </a:solidFill>
                <a:latin typeface="Agency FB" pitchFamily="34" charset="0"/>
              </a:rPr>
              <a:t>stakeholders</a:t>
            </a:r>
            <a:r>
              <a:rPr lang="pt-PT" sz="2800" dirty="0" smtClean="0">
                <a:solidFill>
                  <a:schemeClr val="tx1">
                    <a:lumMod val="75000"/>
                    <a:lumOff val="25000"/>
                  </a:schemeClr>
                </a:solidFill>
                <a:latin typeface="Agency FB" pitchFamily="34" charset="0"/>
              </a:rPr>
              <a:t>, de forma a mudar a atitude e o comportamento perante a doença  </a:t>
            </a:r>
          </a:p>
          <a:p>
            <a:pPr algn="just">
              <a:lnSpc>
                <a:spcPct val="150000"/>
              </a:lnSpc>
              <a:buBlip>
                <a:blip r:embed="rId3"/>
              </a:buBlip>
            </a:pPr>
            <a:r>
              <a:rPr lang="pt-PT" sz="2800" dirty="0" smtClean="0">
                <a:solidFill>
                  <a:schemeClr val="tx1">
                    <a:lumMod val="75000"/>
                    <a:lumOff val="25000"/>
                  </a:schemeClr>
                </a:solidFill>
                <a:latin typeface="Agency FB" pitchFamily="34" charset="0"/>
              </a:rPr>
              <a:t> Angariar fundos para apoiar projectos com grande impacto na luta contra o cancro da mama em Portugal</a:t>
            </a:r>
          </a:p>
          <a:p>
            <a:pPr algn="just">
              <a:lnSpc>
                <a:spcPct val="150000"/>
              </a:lnSpc>
              <a:buBlip>
                <a:blip r:embed="rId3"/>
              </a:buBlip>
            </a:pPr>
            <a:r>
              <a:rPr lang="pt-PT" sz="2800" dirty="0" smtClean="0">
                <a:solidFill>
                  <a:schemeClr val="tx1">
                    <a:lumMod val="75000"/>
                    <a:lumOff val="25000"/>
                  </a:schemeClr>
                </a:solidFill>
                <a:latin typeface="Agency FB" pitchFamily="34" charset="0"/>
              </a:rPr>
              <a:t> Acompanhar de perto os projectos apoiados de forma a poder avaliar os resultados.</a:t>
            </a:r>
            <a:endParaRPr lang="pt-PT" sz="2800" dirty="0">
              <a:solidFill>
                <a:schemeClr val="tx1">
                  <a:lumMod val="75000"/>
                  <a:lumOff val="25000"/>
                </a:schemeClr>
              </a:solidFill>
              <a:latin typeface="Agency FB" pitchFamily="34" charset="0"/>
            </a:endParaRPr>
          </a:p>
        </p:txBody>
      </p:sp>
      <p:sp>
        <p:nvSpPr>
          <p:cNvPr id="5" name="Chamada com Linha 2 (Limite e Barra de Destaque) 4"/>
          <p:cNvSpPr/>
          <p:nvPr/>
        </p:nvSpPr>
        <p:spPr>
          <a:xfrm>
            <a:off x="142876" y="6500858"/>
            <a:ext cx="334128" cy="285728"/>
          </a:xfrm>
          <a:prstGeom prst="accentBorderCallout2">
            <a:avLst>
              <a:gd name="adj1" fmla="val 23527"/>
              <a:gd name="adj2" fmla="val -41010"/>
              <a:gd name="adj3" fmla="val 18750"/>
              <a:gd name="adj4" fmla="val -73851"/>
              <a:gd name="adj5" fmla="val 112500"/>
              <a:gd name="adj6" fmla="val -46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effectLst>
                  <a:outerShdw blurRad="38100" dist="38100" dir="2700000" algn="tl">
                    <a:srgbClr val="000000">
                      <a:alpha val="43137"/>
                    </a:srgbClr>
                  </a:outerShdw>
                </a:effectLst>
                <a:latin typeface="Agency FB" pitchFamily="34" charset="0"/>
              </a:rPr>
              <a:t>5</a:t>
            </a:r>
            <a:endParaRPr lang="pt-PT" sz="1400" dirty="0">
              <a:effectLst>
                <a:outerShdw blurRad="38100" dist="38100" dir="2700000" algn="tl">
                  <a:srgbClr val="000000">
                    <a:alpha val="43137"/>
                  </a:srgbClr>
                </a:outerShdw>
              </a:effectLst>
              <a:latin typeface="Agency FB" pitchFamily="34" charset="0"/>
            </a:endParaRPr>
          </a:p>
        </p:txBody>
      </p:sp>
      <p:pic>
        <p:nvPicPr>
          <p:cNvPr id="7" name="Picture 6" descr="c1.jpg"/>
          <p:cNvPicPr>
            <a:picLocks noChangeAspect="1"/>
          </p:cNvPicPr>
          <p:nvPr/>
        </p:nvPicPr>
        <p:blipFill>
          <a:blip r:embed="rId4" cstate="print"/>
          <a:stretch>
            <a:fillRect/>
          </a:stretch>
        </p:blipFill>
        <p:spPr>
          <a:xfrm>
            <a:off x="0" y="0"/>
            <a:ext cx="12241213" cy="6858000"/>
          </a:xfrm>
          <a:prstGeom prst="rect">
            <a:avLst/>
          </a:prstGeom>
        </p:spPr>
      </p:pic>
      <p:sp>
        <p:nvSpPr>
          <p:cNvPr id="9" name="Rectângulo 8"/>
          <p:cNvSpPr/>
          <p:nvPr/>
        </p:nvSpPr>
        <p:spPr>
          <a:xfrm>
            <a:off x="1152054" y="1340768"/>
            <a:ext cx="9721080" cy="3960440"/>
          </a:xfrm>
          <a:prstGeom prst="rect">
            <a:avLst/>
          </a:prstGeom>
          <a:solidFill>
            <a:srgbClr val="F4789E"/>
          </a:solidFill>
          <a:ln>
            <a:solidFill>
              <a:srgbClr val="F47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gency FB" pitchFamily="34" charset="0"/>
              </a:rPr>
              <a:t>QUESTION 3</a:t>
            </a:r>
          </a:p>
          <a:p>
            <a:pPr lvl="0" algn="ctr"/>
            <a:r>
              <a:rPr lang="en-US" sz="4400" dirty="0" smtClean="0">
                <a:latin typeface="Agency FB" pitchFamily="34" charset="0"/>
              </a:rPr>
              <a:t>Define critical success factors of </a:t>
            </a:r>
            <a:r>
              <a:rPr lang="en-US" sz="4400" i="1" dirty="0" smtClean="0">
                <a:latin typeface="Agency FB" pitchFamily="34" charset="0"/>
              </a:rPr>
              <a:t>Merry Cupcakes</a:t>
            </a:r>
            <a:r>
              <a:rPr lang="en-US" sz="4400" dirty="0" smtClean="0">
                <a:latin typeface="Agency FB" pitchFamily="34" charset="0"/>
              </a:rPr>
              <a:t>.</a:t>
            </a:r>
          </a:p>
          <a:p>
            <a:pPr lvl="0" algn="ctr"/>
            <a:r>
              <a:rPr lang="en-US" sz="4400" dirty="0" smtClean="0">
                <a:latin typeface="Agency FB" pitchFamily="34" charset="0"/>
              </a:rPr>
              <a:t>(1,5 Value)</a:t>
            </a:r>
            <a:endParaRPr lang="pt-PT" sz="4400" dirty="0">
              <a:latin typeface="Agency FB" pitchFamily="34" charset="0"/>
            </a:endParaRPr>
          </a:p>
        </p:txBody>
      </p:sp>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16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CD8E3"/>
        </a:solidFill>
      </a:spPr>
      <a:bodyPr wrap="square" rtlCol="0">
        <a:spAutoFit/>
      </a:bodyPr>
      <a:lstStyle>
        <a:defPPr algn="just">
          <a:lnSpc>
            <a:spcPct val="150000"/>
          </a:lnSpc>
          <a:defRPr sz="2000" dirty="0">
            <a:latin typeface="Agency FB" pitchFamily="34" charset="0"/>
          </a:defRPr>
        </a:defPPr>
      </a:lstStyle>
    </a:txDef>
  </a:objectDefaults>
  <a:extraClrSchemeLst/>
</a:theme>
</file>

<file path=ppt/theme/theme20.xml><?xml version="1.0" encoding="utf-8"?>
<a:theme xmlns:a="http://schemas.openxmlformats.org/drawingml/2006/main" name="15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2734</TotalTime>
  <Words>5173</Words>
  <Application>Microsoft Office PowerPoint</Application>
  <PresentationFormat>Custom</PresentationFormat>
  <Paragraphs>1052</Paragraphs>
  <Slides>39</Slides>
  <Notes>29</Notes>
  <HiddenSlides>0</HiddenSlides>
  <MMClips>0</MMClips>
  <ScaleCrop>false</ScaleCrop>
  <HeadingPairs>
    <vt:vector size="6" baseType="variant">
      <vt:variant>
        <vt:lpstr>Fonts Used</vt:lpstr>
      </vt:variant>
      <vt:variant>
        <vt:i4>7</vt:i4>
      </vt:variant>
      <vt:variant>
        <vt:lpstr>Theme</vt:lpstr>
      </vt:variant>
      <vt:variant>
        <vt:i4>20</vt:i4>
      </vt:variant>
      <vt:variant>
        <vt:lpstr>Slide Titles</vt:lpstr>
      </vt:variant>
      <vt:variant>
        <vt:i4>39</vt:i4>
      </vt:variant>
    </vt:vector>
  </HeadingPairs>
  <TitlesOfParts>
    <vt:vector size="66" baseType="lpstr">
      <vt:lpstr>Arial</vt:lpstr>
      <vt:lpstr>Agency FB</vt:lpstr>
      <vt:lpstr>Calibri</vt:lpstr>
      <vt:lpstr>Times New Roman</vt:lpstr>
      <vt:lpstr>Symbol</vt:lpstr>
      <vt:lpstr>Forte</vt:lpstr>
      <vt:lpstr>SimSun</vt:lpstr>
      <vt:lpstr>16_Modelo de apresentação personalizado</vt:lpstr>
      <vt:lpstr>4_Modelo de apresentação personalizado</vt:lpstr>
      <vt:lpstr>5_Modelo de apresentação personalizado</vt:lpstr>
      <vt:lpstr>10_Modelo de apresentação personalizado</vt:lpstr>
      <vt:lpstr>2_Modelo de apresentação personalizado</vt:lpstr>
      <vt:lpstr>3_Modelo de apresentação personalizado</vt:lpstr>
      <vt:lpstr>Modelo de apresentação personalizado</vt:lpstr>
      <vt:lpstr>6_Modelo de apresentação personalizado</vt:lpstr>
      <vt:lpstr>7_Modelo de apresentação personalizado</vt:lpstr>
      <vt:lpstr>8_Modelo de apresentação personalizado</vt:lpstr>
      <vt:lpstr>9_Modelo de apresentação personalizado</vt:lpstr>
      <vt:lpstr>11_Modelo de apresentação personalizado</vt:lpstr>
      <vt:lpstr>12_Modelo de apresentação personalizado</vt:lpstr>
      <vt:lpstr>13_Modelo de apresentação personalizado</vt:lpstr>
      <vt:lpstr>14_Modelo de apresentação personalizado</vt:lpstr>
      <vt:lpstr>17_Modelo de apresentação personalizado</vt:lpstr>
      <vt:lpstr>19_Modelo de apresentação personalizado</vt:lpstr>
      <vt:lpstr>18_Modelo de apresentação personalizado</vt:lpstr>
      <vt:lpstr>1_Modelo de apresentação personalizado</vt:lpstr>
      <vt:lpstr>15_Modelo de apresentação personalizado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Marta Lousada</dc:creator>
  <cp:lastModifiedBy>Rita Andrade</cp:lastModifiedBy>
  <cp:revision>262</cp:revision>
  <dcterms:created xsi:type="dcterms:W3CDTF">2009-11-17T10:43:12Z</dcterms:created>
  <dcterms:modified xsi:type="dcterms:W3CDTF">2010-11-28T22:56:44Z</dcterms:modified>
</cp:coreProperties>
</file>