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61" r:id="rId5"/>
    <p:sldId id="262" r:id="rId6"/>
    <p:sldId id="263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5" r:id="rId16"/>
    <p:sldId id="267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05" autoAdjust="0"/>
  </p:normalViewPr>
  <p:slideViewPr>
    <p:cSldViewPr snapToGrid="0" snapToObjects="1"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472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272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77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58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41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230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587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276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51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485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78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78C4A-BAF2-9B4A-998A-52E0BE8FC20D}" type="datetimeFigureOut">
              <a:rPr lang="en-US" smtClean="0"/>
              <a:t>7/9/2014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90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Ciências Naturais</a:t>
            </a:r>
            <a:endParaRPr lang="pt-PT" dirty="0"/>
          </a:p>
          <a:p>
            <a:r>
              <a:rPr lang="pt-PT" dirty="0" smtClean="0"/>
              <a:t>8.</a:t>
            </a:r>
            <a:r>
              <a:rPr lang="pt-PT" baseline="30000" dirty="0" smtClean="0"/>
              <a:t>o</a:t>
            </a:r>
            <a:r>
              <a:rPr lang="pt-PT" dirty="0" smtClean="0"/>
              <a:t> ano de escolaridade</a:t>
            </a:r>
            <a:endParaRPr lang="pt-PT" dirty="0"/>
          </a:p>
        </p:txBody>
      </p:sp>
      <p:pic>
        <p:nvPicPr>
          <p:cNvPr id="6" name="Picture 5" descr="logoPE_20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327650"/>
            <a:ext cx="3257550" cy="990600"/>
          </a:xfrm>
          <a:prstGeom prst="rect">
            <a:avLst/>
          </a:prstGeom>
        </p:spPr>
      </p:pic>
      <p:pic>
        <p:nvPicPr>
          <p:cNvPr id="7" name="Picture 6" descr="VTER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49" y="1460434"/>
            <a:ext cx="3406775" cy="24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>
                <a:solidFill>
                  <a:srgbClr val="3366FF"/>
                </a:solidFill>
              </a:rPr>
              <a:t>P</a:t>
            </a:r>
            <a:r>
              <a:rPr lang="pt-PT" sz="3800" b="1" dirty="0" smtClean="0">
                <a:solidFill>
                  <a:srgbClr val="3366FF"/>
                </a:solidFill>
              </a:rPr>
              <a:t>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Controlo da </a:t>
            </a:r>
            <a:r>
              <a:rPr lang="pt-PT" sz="2800" dirty="0" smtClean="0"/>
              <a:t>poluição. </a:t>
            </a:r>
            <a:endParaRPr lang="en-US" sz="2800" dirty="0"/>
          </a:p>
        </p:txBody>
      </p:sp>
      <p:pic>
        <p:nvPicPr>
          <p:cNvPr id="4" name="Picture 3" descr="shutterstock_1297097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99" y="2174874"/>
            <a:ext cx="4300000" cy="28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28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>
                <a:solidFill>
                  <a:srgbClr val="3366FF"/>
                </a:solidFill>
              </a:rPr>
              <a:t>P</a:t>
            </a:r>
            <a:r>
              <a:rPr lang="pt-PT" sz="3800" b="1" dirty="0" smtClean="0">
                <a:solidFill>
                  <a:srgbClr val="3366FF"/>
                </a:solidFill>
              </a:rPr>
              <a:t>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/>
              <a:t>Restabelecimento do regime hidrológico natural e da continuidade longitudinal dos </a:t>
            </a:r>
            <a:r>
              <a:rPr lang="pt-PT" dirty="0" smtClean="0"/>
              <a:t>rios.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4" name="Picture 3" descr="shutterstock_1521772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174875"/>
            <a:ext cx="4330700" cy="288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>
                <a:solidFill>
                  <a:srgbClr val="3366FF"/>
                </a:solidFill>
              </a:rPr>
              <a:t>P</a:t>
            </a:r>
            <a:r>
              <a:rPr lang="pt-PT" sz="3800" b="1" dirty="0" smtClean="0">
                <a:solidFill>
                  <a:srgbClr val="3366FF"/>
                </a:solidFill>
              </a:rPr>
              <a:t>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/>
              <a:t>Conservação de zonas húmidas, como charcos, lagoas, pauis e galerias </a:t>
            </a:r>
            <a:r>
              <a:rPr lang="pt-PT" dirty="0" err="1" smtClean="0"/>
              <a:t>ripícolas</a:t>
            </a:r>
            <a:r>
              <a:rPr lang="en-US" dirty="0"/>
              <a:t>.</a:t>
            </a:r>
            <a:endParaRPr lang="pt-PT" dirty="0"/>
          </a:p>
        </p:txBody>
      </p:sp>
      <p:pic>
        <p:nvPicPr>
          <p:cNvPr id="4" name="Picture 3" descr="20135292_MAN_F074_pag2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50" y="2082801"/>
            <a:ext cx="4151250" cy="287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20135292_MAN_F076_pag20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3" t="57778" r="20277" b="27777"/>
          <a:stretch/>
        </p:blipFill>
        <p:spPr>
          <a:xfrm>
            <a:off x="1028700" y="4243050"/>
            <a:ext cx="3313551" cy="1104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0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>
                <a:solidFill>
                  <a:srgbClr val="3366FF"/>
                </a:solidFill>
              </a:rPr>
              <a:t>P</a:t>
            </a:r>
            <a:r>
              <a:rPr lang="pt-PT" sz="3800" b="1" dirty="0" smtClean="0">
                <a:solidFill>
                  <a:srgbClr val="3366FF"/>
                </a:solidFill>
              </a:rPr>
              <a:t>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/>
              <a:t>Fiscalização das atividades de exploração da fauna selvagem, designadamente, a caça e a pesca. </a:t>
            </a:r>
          </a:p>
        </p:txBody>
      </p:sp>
      <p:pic>
        <p:nvPicPr>
          <p:cNvPr id="4" name="Picture 3" descr="shutterstock_16910593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63" y="2070100"/>
            <a:ext cx="3038474" cy="30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 smtClean="0">
                <a:solidFill>
                  <a:srgbClr val="3366FF"/>
                </a:solidFill>
              </a:rPr>
              <a:t>Portugal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/>
              <a:t>Sensibilização ambiental: estimular o interesse das populações pela conservação do património natural. </a:t>
            </a:r>
          </a:p>
        </p:txBody>
      </p:sp>
      <p:pic>
        <p:nvPicPr>
          <p:cNvPr id="4" name="Picture 3" descr="20135292_MAN_F077G_pag2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2174874"/>
            <a:ext cx="4154432" cy="276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2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>
                <a:solidFill>
                  <a:srgbClr val="000090"/>
                </a:solidFill>
              </a:rPr>
              <a:t>Quais são as </a:t>
            </a:r>
            <a:r>
              <a:rPr lang="pt-PT" sz="3800" b="1" dirty="0" smtClean="0">
                <a:solidFill>
                  <a:srgbClr val="3366FF"/>
                </a:solidFill>
              </a:rPr>
              <a:t>associações</a:t>
            </a:r>
            <a:r>
              <a:rPr lang="pt-PT" sz="3800" dirty="0" smtClean="0">
                <a:solidFill>
                  <a:srgbClr val="3366FF"/>
                </a:solidFill>
              </a:rPr>
              <a:t> de proteção e conservação da </a:t>
            </a:r>
            <a:r>
              <a:rPr lang="pt-PT" sz="3800" dirty="0">
                <a:solidFill>
                  <a:srgbClr val="3366FF"/>
                </a:solidFill>
              </a:rPr>
              <a:t>Natureza </a:t>
            </a:r>
            <a:r>
              <a:rPr lang="pt-PT" sz="3800" dirty="0">
                <a:solidFill>
                  <a:srgbClr val="000090"/>
                </a:solidFill>
              </a:rPr>
              <a:t>em </a:t>
            </a:r>
            <a:r>
              <a:rPr lang="pt-PT" sz="3800" b="1" dirty="0">
                <a:solidFill>
                  <a:srgbClr val="3366FF"/>
                </a:solidFill>
              </a:rPr>
              <a:t>Portugal</a:t>
            </a:r>
            <a:r>
              <a:rPr lang="pt-PT" sz="3800" dirty="0">
                <a:solidFill>
                  <a:srgbClr val="000090"/>
                </a:solidFill>
              </a:rPr>
              <a:t>?</a:t>
            </a: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65099" y="2174875"/>
            <a:ext cx="4432537" cy="3951288"/>
          </a:xfrm>
        </p:spPr>
        <p:txBody>
          <a:bodyPr>
            <a:normAutofit/>
          </a:bodyPr>
          <a:lstStyle/>
          <a:p>
            <a:r>
              <a:rPr lang="pt-PT" dirty="0" smtClean="0"/>
              <a:t>As </a:t>
            </a:r>
            <a:r>
              <a:rPr lang="pt-PT" b="1" dirty="0" smtClean="0"/>
              <a:t>associações de proteção e conservação da Natureza</a:t>
            </a:r>
            <a:r>
              <a:rPr lang="pt-PT" dirty="0" smtClean="0"/>
              <a:t> são entidades não governamentais, sem fins lucrativos e cuja criação parte da iniciativa de grupos de cidadãos.</a:t>
            </a:r>
          </a:p>
          <a:p>
            <a:r>
              <a:rPr lang="pt-PT" dirty="0" smtClean="0"/>
              <a:t>Têm por objetivo</a:t>
            </a:r>
            <a:r>
              <a:rPr lang="pt-PT" dirty="0"/>
              <a:t> </a:t>
            </a:r>
            <a:r>
              <a:rPr lang="pt-PT" dirty="0" smtClean="0"/>
              <a:t>a proteção do ambiente e da biodiversidade.</a:t>
            </a:r>
          </a:p>
          <a:p>
            <a:r>
              <a:rPr lang="pt-PT" dirty="0" smtClean="0"/>
              <a:t>Intervêm no ordenamento e na gestão do território.</a:t>
            </a:r>
            <a:endParaRPr lang="pt-PT" dirty="0"/>
          </a:p>
        </p:txBody>
      </p:sp>
      <p:pic>
        <p:nvPicPr>
          <p:cNvPr id="7" name="Picture 6" descr="20135292_MAN_F078_pag2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82" y="2914115"/>
            <a:ext cx="4129517" cy="195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300" dirty="0">
                <a:solidFill>
                  <a:srgbClr val="000090"/>
                </a:solidFill>
              </a:rPr>
              <a:t>Quais são </a:t>
            </a:r>
            <a:r>
              <a:rPr lang="pt-PT" sz="3300" dirty="0" smtClean="0">
                <a:solidFill>
                  <a:srgbClr val="000090"/>
                </a:solidFill>
              </a:rPr>
              <a:t>os </a:t>
            </a:r>
            <a:r>
              <a:rPr lang="pt-PT" sz="3300" b="1" dirty="0" smtClean="0">
                <a:solidFill>
                  <a:srgbClr val="000090"/>
                </a:solidFill>
              </a:rPr>
              <a:t>organismos públicos </a:t>
            </a:r>
            <a:r>
              <a:rPr lang="pt-PT" sz="3300" dirty="0" smtClean="0">
                <a:solidFill>
                  <a:srgbClr val="000090"/>
                </a:solidFill>
              </a:rPr>
              <a:t>de </a:t>
            </a:r>
            <a:r>
              <a:rPr lang="pt-PT" sz="3300" dirty="0">
                <a:solidFill>
                  <a:srgbClr val="000090"/>
                </a:solidFill>
              </a:rPr>
              <a:t>proteção e conservação da Natureza em Portugal?</a:t>
            </a: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 fontScale="92500" lnSpcReduction="10000"/>
          </a:bodyPr>
          <a:lstStyle/>
          <a:p>
            <a:r>
              <a:rPr lang="pt-PT" dirty="0" smtClean="0"/>
              <a:t>São diversas as instituições governamentais com responsabilidades na proteção e conservação da Natureza em </a:t>
            </a:r>
            <a:r>
              <a:rPr lang="pt-PT" dirty="0"/>
              <a:t>P</a:t>
            </a:r>
            <a:r>
              <a:rPr lang="pt-PT" dirty="0" smtClean="0"/>
              <a:t>ortugal.</a:t>
            </a:r>
          </a:p>
          <a:p>
            <a:r>
              <a:rPr lang="pt-PT" dirty="0" smtClean="0"/>
              <a:t>Estão sob a alçada do </a:t>
            </a:r>
            <a:r>
              <a:rPr lang="pt-PT" dirty="0">
                <a:solidFill>
                  <a:srgbClr val="3366FF"/>
                </a:solidFill>
              </a:rPr>
              <a:t>Ministério do Ambiente do Ordenamento do Território e do Desenvolvimento Regional </a:t>
            </a:r>
            <a:r>
              <a:rPr lang="pt-PT" dirty="0"/>
              <a:t>através do </a:t>
            </a:r>
            <a:r>
              <a:rPr lang="pt-PT" dirty="0">
                <a:solidFill>
                  <a:srgbClr val="3366FF"/>
                </a:solidFill>
              </a:rPr>
              <a:t>ICNF – Instituto da Conservação da Natureza e das </a:t>
            </a:r>
            <a:r>
              <a:rPr lang="pt-PT" dirty="0" smtClean="0">
                <a:solidFill>
                  <a:srgbClr val="3366FF"/>
                </a:solidFill>
              </a:rPr>
              <a:t>Florestas</a:t>
            </a:r>
            <a:r>
              <a:rPr lang="pt-PT" dirty="0" smtClean="0"/>
              <a:t>. 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388" y="2809874"/>
            <a:ext cx="4860323" cy="1673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761958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9130" y="2882388"/>
            <a:ext cx="8229600" cy="1143000"/>
          </a:xfrm>
        </p:spPr>
        <p:txBody>
          <a:bodyPr>
            <a:noAutofit/>
          </a:bodyPr>
          <a:lstStyle/>
          <a:p>
            <a:r>
              <a:rPr lang="pt-PT" sz="11500" b="1" dirty="0" smtClean="0">
                <a:solidFill>
                  <a:srgbClr val="000090"/>
                </a:solidFill>
              </a:rPr>
              <a:t>FIM</a:t>
            </a:r>
            <a:endParaRPr lang="pt-PT" sz="11500" b="1" dirty="0">
              <a:solidFill>
                <a:srgbClr val="000090"/>
              </a:solidFill>
            </a:endParaRPr>
          </a:p>
        </p:txBody>
      </p:sp>
      <p:pic>
        <p:nvPicPr>
          <p:cNvPr id="9" name="Picture 8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69" y="4985052"/>
            <a:ext cx="1646654" cy="1317323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638246"/>
            <a:ext cx="4432300" cy="80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 sz="1600" b="1" dirty="0" smtClean="0"/>
              <a:t>DOMÍNIO: Sustentabilidade na Terra</a:t>
            </a:r>
          </a:p>
          <a:p>
            <a:pPr algn="l"/>
            <a:r>
              <a:rPr lang="pt-PT" sz="1400" dirty="0" smtClean="0"/>
              <a:t>SUBDOMÍNIO – Gestão sustentável dos recursos</a:t>
            </a:r>
            <a:r>
              <a:rPr lang="pt-PT" sz="1800" dirty="0" smtClean="0"/>
              <a:t>	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41390" y="1277009"/>
            <a:ext cx="3971323" cy="1024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 geral:</a:t>
            </a:r>
          </a:p>
          <a:p>
            <a:pPr algn="l"/>
            <a:r>
              <a:rPr lang="pt-PT" sz="1400" b="1" dirty="0" smtClean="0"/>
              <a:t>16. </a:t>
            </a:r>
            <a:r>
              <a:rPr lang="pt-PT" sz="1400" dirty="0" smtClean="0"/>
              <a:t>Integrar conhecimentos de ordenamento e gestão do território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10450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xmlns:p14="http://schemas.microsoft.com/office/powerpoint/2010/main"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PE_20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7" y="6427834"/>
            <a:ext cx="996950" cy="303166"/>
          </a:xfrm>
          <a:prstGeom prst="rect">
            <a:avLst/>
          </a:prstGeom>
        </p:spPr>
      </p:pic>
      <p:pic>
        <p:nvPicPr>
          <p:cNvPr id="7" name="Picture 6" descr="VTER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3" y="161222"/>
            <a:ext cx="1390447" cy="9900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2705642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 smtClean="0">
                <a:solidFill>
                  <a:srgbClr val="0000FF"/>
                </a:solidFill>
              </a:rPr>
              <a:t>16. Integrar conhecimentos de ordenamento e gestão do território</a:t>
            </a:r>
            <a:endParaRPr lang="pt-PT" sz="4000" b="1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15538"/>
            <a:ext cx="1295400" cy="459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800" dirty="0" smtClean="0"/>
              <a:t>OBJETIVO:</a:t>
            </a:r>
            <a:endParaRPr lang="pt-PT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77359" y="317314"/>
            <a:ext cx="4432300" cy="80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 sz="1600" b="1" dirty="0" smtClean="0"/>
              <a:t>DOMÍNIO: Sustentabilidade na Terra</a:t>
            </a:r>
          </a:p>
          <a:p>
            <a:pPr algn="l"/>
            <a:r>
              <a:rPr lang="pt-PT" sz="1400" dirty="0" smtClean="0"/>
              <a:t>SUBDOMÍNIO – Gestão sustentável dos recursos</a:t>
            </a:r>
            <a:r>
              <a:rPr lang="pt-PT" sz="1800" dirty="0" smtClean="0"/>
              <a:t>	</a:t>
            </a:r>
          </a:p>
        </p:txBody>
      </p:sp>
      <p:pic>
        <p:nvPicPr>
          <p:cNvPr id="2" name="Picture 1" descr="20134296_ERD_F0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150950"/>
            <a:ext cx="4775200" cy="477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063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27140" r="51322"/>
          <a:stretch/>
        </p:blipFill>
        <p:spPr>
          <a:xfrm>
            <a:off x="5818347" y="2900490"/>
            <a:ext cx="3098800" cy="306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51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PT" b="1" dirty="0" smtClean="0">
                <a:solidFill>
                  <a:srgbClr val="3366FF"/>
                </a:solidFill>
              </a:rPr>
              <a:t>Criação de Áreas </a:t>
            </a:r>
            <a:r>
              <a:rPr lang="pt-PT" b="1" dirty="0">
                <a:solidFill>
                  <a:srgbClr val="3366FF"/>
                </a:solidFill>
              </a:rPr>
              <a:t>P</a:t>
            </a:r>
            <a:r>
              <a:rPr lang="pt-PT" b="1" dirty="0" smtClean="0">
                <a:solidFill>
                  <a:srgbClr val="3366FF"/>
                </a:solidFill>
              </a:rPr>
              <a:t>rotegidas e contributo dos cidadãos para o ordenamento do território</a:t>
            </a:r>
            <a:endParaRPr lang="pt-PT" b="1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5" y="6148667"/>
            <a:ext cx="873125" cy="698500"/>
          </a:xfrm>
          <a:prstGeom prst="rect">
            <a:avLst/>
          </a:prstGeom>
        </p:spPr>
      </p:pic>
      <p:pic>
        <p:nvPicPr>
          <p:cNvPr id="3" name="Picture 2" descr="mapa ordenamento territóri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639">
            <a:off x="-2247029" y="3944443"/>
            <a:ext cx="8522385" cy="44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8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3366FF"/>
                </a:solidFill>
              </a:rPr>
              <a:t>Como é regulada a criação de Áreas Protegidas em Portugal?</a:t>
            </a:r>
            <a:endParaRPr lang="pt-PT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6108700" cy="3951288"/>
          </a:xfrm>
        </p:spPr>
        <p:txBody>
          <a:bodyPr/>
          <a:lstStyle/>
          <a:p>
            <a:r>
              <a:rPr lang="pt-PT" dirty="0" smtClean="0"/>
              <a:t>Decreto – Lei </a:t>
            </a:r>
            <a:r>
              <a:rPr lang="pt-PT" dirty="0" err="1" smtClean="0"/>
              <a:t>n.</a:t>
            </a:r>
            <a:r>
              <a:rPr lang="pt-PT" baseline="30000" dirty="0" err="1" smtClean="0"/>
              <a:t>o</a:t>
            </a:r>
            <a:r>
              <a:rPr lang="pt-PT" dirty="0" smtClean="0"/>
              <a:t> 142/2008, de 24 de julho</a:t>
            </a:r>
          </a:p>
          <a:p>
            <a:pPr lvl="1"/>
            <a:r>
              <a:rPr lang="pt-PT" dirty="0" smtClean="0"/>
              <a:t>Instrumento legislativo que regula a criação de Áreas </a:t>
            </a:r>
            <a:r>
              <a:rPr lang="pt-PT" dirty="0"/>
              <a:t>P</a:t>
            </a:r>
            <a:r>
              <a:rPr lang="pt-PT" dirty="0" smtClean="0"/>
              <a:t>rotegidas em Portugal.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1061">
            <a:off x="4180831" y="3263900"/>
            <a:ext cx="4770139" cy="223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58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600" dirty="0" smtClean="0">
                <a:solidFill>
                  <a:srgbClr val="3366FF"/>
                </a:solidFill>
              </a:rPr>
              <a:t>Como propor a criação de Áreas Protegidas de âmbito regional ou local?</a:t>
            </a:r>
            <a:endParaRPr lang="pt-PT" sz="36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>
          <a:xfrm>
            <a:off x="164306" y="1616075"/>
            <a:ext cx="4040188" cy="2041525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A classificação de  </a:t>
            </a:r>
            <a:r>
              <a:rPr lang="pt-PT" dirty="0" smtClean="0">
                <a:solidFill>
                  <a:srgbClr val="0000FF"/>
                </a:solidFill>
              </a:rPr>
              <a:t>Áreas </a:t>
            </a:r>
            <a:r>
              <a:rPr lang="pt-PT" dirty="0">
                <a:solidFill>
                  <a:srgbClr val="0000FF"/>
                </a:solidFill>
              </a:rPr>
              <a:t>P</a:t>
            </a:r>
            <a:r>
              <a:rPr lang="pt-PT" dirty="0" smtClean="0">
                <a:solidFill>
                  <a:srgbClr val="0000FF"/>
                </a:solidFill>
              </a:rPr>
              <a:t>rotegidas </a:t>
            </a:r>
            <a:r>
              <a:rPr lang="pt-PT" dirty="0" smtClean="0"/>
              <a:t>de âmbito </a:t>
            </a:r>
            <a:r>
              <a:rPr lang="pt-PT" b="1" dirty="0" smtClean="0">
                <a:solidFill>
                  <a:srgbClr val="0000FF"/>
                </a:solidFill>
              </a:rPr>
              <a:t>nacional</a:t>
            </a:r>
            <a:r>
              <a:rPr lang="pt-PT" dirty="0" smtClean="0">
                <a:solidFill>
                  <a:srgbClr val="0000FF"/>
                </a:solidFill>
              </a:rPr>
              <a:t> </a:t>
            </a:r>
            <a:r>
              <a:rPr lang="pt-PT" dirty="0" smtClean="0"/>
              <a:t>é da competência do </a:t>
            </a:r>
            <a:r>
              <a:rPr lang="pt-PT" b="1" dirty="0" smtClean="0"/>
              <a:t>Instituto de Conservação da Natureza e das Florestas.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1979612" y="3784600"/>
            <a:ext cx="3836988" cy="2364067"/>
          </a:xfrm>
        </p:spPr>
        <p:txBody>
          <a:bodyPr>
            <a:normAutofit/>
          </a:bodyPr>
          <a:lstStyle/>
          <a:p>
            <a:r>
              <a:rPr lang="pt-PT" sz="2200" dirty="0" smtClean="0"/>
              <a:t>A </a:t>
            </a:r>
            <a:r>
              <a:rPr lang="pt-PT" sz="2200" dirty="0"/>
              <a:t>classificação de  </a:t>
            </a:r>
            <a:r>
              <a:rPr lang="pt-PT" sz="2200" dirty="0" smtClean="0">
                <a:solidFill>
                  <a:srgbClr val="0000FF"/>
                </a:solidFill>
              </a:rPr>
              <a:t>Áreas </a:t>
            </a:r>
            <a:r>
              <a:rPr lang="pt-PT" sz="2200" dirty="0">
                <a:solidFill>
                  <a:srgbClr val="0000FF"/>
                </a:solidFill>
              </a:rPr>
              <a:t>P</a:t>
            </a:r>
            <a:r>
              <a:rPr lang="pt-PT" sz="2200" dirty="0" smtClean="0">
                <a:solidFill>
                  <a:srgbClr val="0000FF"/>
                </a:solidFill>
              </a:rPr>
              <a:t>rotegidas </a:t>
            </a:r>
            <a:r>
              <a:rPr lang="pt-PT" sz="2200" dirty="0"/>
              <a:t>de âmbito </a:t>
            </a:r>
            <a:r>
              <a:rPr lang="pt-PT" sz="2200" b="1" dirty="0" smtClean="0">
                <a:solidFill>
                  <a:srgbClr val="0000FF"/>
                </a:solidFill>
              </a:rPr>
              <a:t>regional ou local </a:t>
            </a:r>
            <a:r>
              <a:rPr lang="pt-PT" sz="2200" dirty="0" smtClean="0"/>
              <a:t>pode ser feita pelos municípios ou associações de municípios.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5537200" y="2965450"/>
            <a:ext cx="3389312" cy="30387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PT" b="1" dirty="0" smtClean="0">
                <a:solidFill>
                  <a:srgbClr val="3366FF"/>
                </a:solidFill>
              </a:rPr>
              <a:t>Implica a definição de:</a:t>
            </a:r>
          </a:p>
          <a:p>
            <a:pPr lvl="1"/>
            <a:r>
              <a:rPr lang="pt-PT" dirty="0" smtClean="0"/>
              <a:t>Tipologia </a:t>
            </a:r>
          </a:p>
          <a:p>
            <a:pPr lvl="1"/>
            <a:r>
              <a:rPr lang="pt-PT" dirty="0" smtClean="0"/>
              <a:t>Delimitação geográfica</a:t>
            </a:r>
          </a:p>
          <a:p>
            <a:pPr lvl="1"/>
            <a:r>
              <a:rPr lang="pt-PT" dirty="0" smtClean="0"/>
              <a:t>Objetivos específicos</a:t>
            </a:r>
          </a:p>
          <a:p>
            <a:pPr lvl="1"/>
            <a:r>
              <a:rPr lang="pt-PT" dirty="0" smtClean="0"/>
              <a:t>Recursos financeiros, materiais e humanos mínimos para a gestão da área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12" y="1743075"/>
            <a:ext cx="3098800" cy="1066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 descr="Camara 1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75" r="43472" b="7129"/>
          <a:stretch/>
        </p:blipFill>
        <p:spPr>
          <a:xfrm>
            <a:off x="292100" y="3816890"/>
            <a:ext cx="1892300" cy="20317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867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8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000090"/>
                </a:solidFill>
              </a:rPr>
              <a:t>Quem propõe a criação de Áreas Protegidas no mundo?</a:t>
            </a:r>
            <a:endParaRPr lang="pt-PT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 smtClean="0"/>
              <a:t>A criação de Áreas </a:t>
            </a:r>
            <a:r>
              <a:rPr lang="pt-PT" dirty="0"/>
              <a:t>P</a:t>
            </a:r>
            <a:r>
              <a:rPr lang="pt-PT" dirty="0" smtClean="0"/>
              <a:t>rotegidas no </a:t>
            </a:r>
            <a:r>
              <a:rPr lang="pt-PT" dirty="0"/>
              <a:t>m</a:t>
            </a:r>
            <a:r>
              <a:rPr lang="pt-PT" dirty="0" smtClean="0"/>
              <a:t>undo é da responsabilidade de organismos internacionais, como a </a:t>
            </a:r>
            <a:r>
              <a:rPr lang="pt-PT" b="1" dirty="0" smtClean="0">
                <a:solidFill>
                  <a:srgbClr val="0000FF"/>
                </a:solidFill>
              </a:rPr>
              <a:t>UNESCO</a:t>
            </a:r>
            <a:r>
              <a:rPr lang="pt-PT" dirty="0" smtClean="0">
                <a:solidFill>
                  <a:srgbClr val="0000FF"/>
                </a:solidFill>
              </a:rPr>
              <a:t> </a:t>
            </a:r>
            <a:r>
              <a:rPr lang="pt-PT" dirty="0" smtClean="0"/>
              <a:t>e o </a:t>
            </a:r>
            <a:r>
              <a:rPr lang="pt-PT" b="1" dirty="0" smtClean="0">
                <a:solidFill>
                  <a:srgbClr val="0000FF"/>
                </a:solidFill>
              </a:rPr>
              <a:t>UICN</a:t>
            </a:r>
            <a:r>
              <a:rPr lang="pt-PT" b="1" dirty="0" smtClean="0"/>
              <a:t>.</a:t>
            </a:r>
            <a:endParaRPr lang="pt-PT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fn-unesco-log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778000"/>
            <a:ext cx="3810000" cy="2137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logo-iuc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4249071"/>
            <a:ext cx="2362200" cy="22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3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>
                <a:solidFill>
                  <a:srgbClr val="3366FF"/>
                </a:solidFill>
              </a:rPr>
              <a:t>P</a:t>
            </a:r>
            <a:r>
              <a:rPr lang="pt-PT" sz="3800" b="1" dirty="0" smtClean="0">
                <a:solidFill>
                  <a:srgbClr val="3366FF"/>
                </a:solidFill>
              </a:rPr>
              <a:t>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/>
              <a:t>Manutenção de técnicas agrícolas </a:t>
            </a:r>
            <a:r>
              <a:rPr lang="pt-PT" dirty="0" smtClean="0"/>
              <a:t>tradicionais. </a:t>
            </a:r>
            <a:endParaRPr lang="pt-PT" dirty="0"/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5" name="Picture 4" descr="shutterstock_1130896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37" y="1654175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20135292_MAN_F077_pag2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3744"/>
          <a:stretch/>
        </p:blipFill>
        <p:spPr>
          <a:xfrm>
            <a:off x="5541846" y="3521075"/>
            <a:ext cx="3587866" cy="239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743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>
                <a:solidFill>
                  <a:srgbClr val="3366FF"/>
                </a:solidFill>
              </a:rPr>
              <a:t>P</a:t>
            </a:r>
            <a:r>
              <a:rPr lang="pt-PT" sz="3800" b="1" dirty="0" smtClean="0">
                <a:solidFill>
                  <a:srgbClr val="3366FF"/>
                </a:solidFill>
              </a:rPr>
              <a:t>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/>
              <a:t>Controlo da expansão </a:t>
            </a:r>
            <a:r>
              <a:rPr lang="pt-PT" dirty="0" smtClean="0"/>
              <a:t>do regadio </a:t>
            </a:r>
            <a:r>
              <a:rPr lang="pt-PT" dirty="0"/>
              <a:t>e </a:t>
            </a:r>
            <a:r>
              <a:rPr lang="pt-PT" dirty="0" smtClean="0"/>
              <a:t>dos eucaliptais. </a:t>
            </a:r>
            <a:endParaRPr lang="en-US" dirty="0"/>
          </a:p>
        </p:txBody>
      </p:sp>
      <p:pic>
        <p:nvPicPr>
          <p:cNvPr id="4" name="Picture 3" descr="seca_agricultur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2174875"/>
            <a:ext cx="4038600" cy="237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7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800" dirty="0" smtClean="0">
                <a:solidFill>
                  <a:srgbClr val="3366FF"/>
                </a:solidFill>
              </a:rPr>
              <a:t>Quais são as medidas de proteção e conservação da Natureza em </a:t>
            </a:r>
            <a:r>
              <a:rPr lang="pt-PT" sz="3800" b="1" dirty="0">
                <a:solidFill>
                  <a:srgbClr val="3366FF"/>
                </a:solidFill>
              </a:rPr>
              <a:t>P</a:t>
            </a:r>
            <a:r>
              <a:rPr lang="pt-PT" sz="3800" b="1" dirty="0" smtClean="0">
                <a:solidFill>
                  <a:srgbClr val="3366FF"/>
                </a:solidFill>
              </a:rPr>
              <a:t>ortugal</a:t>
            </a:r>
            <a:r>
              <a:rPr lang="pt-PT" sz="3800" dirty="0" smtClean="0">
                <a:solidFill>
                  <a:srgbClr val="3366FF"/>
                </a:solidFill>
              </a:rPr>
              <a:t>?</a:t>
            </a:r>
            <a:endParaRPr lang="pt-PT" sz="3800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dirty="0"/>
              <a:t>Controlo das espécies invasoras, reabilitação das áreas florestais autóctones e prevenção dos incêndios </a:t>
            </a:r>
            <a:r>
              <a:rPr lang="pt-PT" dirty="0" smtClean="0"/>
              <a:t>florestais. </a:t>
            </a:r>
            <a:endParaRPr lang="en-US" dirty="0"/>
          </a:p>
        </p:txBody>
      </p:sp>
      <p:pic>
        <p:nvPicPr>
          <p:cNvPr id="4" name="Picture 3" descr="20135292_MAN_F030_pag1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2174875"/>
            <a:ext cx="3510730" cy="286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4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10047</TotalTime>
  <Words>523</Words>
  <Application>Microsoft Office PowerPoint</Application>
  <PresentationFormat>On-screen Show (4:3)</PresentationFormat>
  <Paragraphs>48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Criação de Áreas Protegidas e contributo dos cidadãos para o ordenamento do território</vt:lpstr>
      <vt:lpstr>Como é regulada a criação de Áreas Protegidas em Portugal?</vt:lpstr>
      <vt:lpstr>Como propor a criação de Áreas Protegidas de âmbito regional ou local?</vt:lpstr>
      <vt:lpstr>Quem propõe a criação de Áreas Protegidas no mundo?</vt:lpstr>
      <vt:lpstr>Quais são as medidas de proteção e conservação da Natureza em Portugal?</vt:lpstr>
      <vt:lpstr>Quais são as medidas de proteção e conservação da Natureza em Portugal?</vt:lpstr>
      <vt:lpstr>Quais são as medidas de proteção e conservação da Natureza em Portugal?</vt:lpstr>
      <vt:lpstr>Quais são as medidas de proteção e conservação da Natureza em Portugal?</vt:lpstr>
      <vt:lpstr>Quais são as medidas de proteção e conservação da Natureza em Portugal?</vt:lpstr>
      <vt:lpstr>Quais são as medidas de proteção e conservação da Natureza em Portugal?</vt:lpstr>
      <vt:lpstr>Quais são as medidas de proteção e conservação da Natureza em Portugal?</vt:lpstr>
      <vt:lpstr>Quais são as medidas de proteção e conservação da Natureza em Portugal?</vt:lpstr>
      <vt:lpstr>Quais são as associações de proteção e conservação da Natureza em Portugal?</vt:lpstr>
      <vt:lpstr>Quais são os organismos públicos de proteção e conservação da Natureza em Portugal?</vt:lpstr>
      <vt:lpstr>FIM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a Terra! </dc:title>
  <dc:creator>Rui  Santos</dc:creator>
  <cp:lastModifiedBy>Maria José Festas</cp:lastModifiedBy>
  <cp:revision>188</cp:revision>
  <dcterms:created xsi:type="dcterms:W3CDTF">2013-12-04T11:47:51Z</dcterms:created>
  <dcterms:modified xsi:type="dcterms:W3CDTF">2014-07-09T16:37:33Z</dcterms:modified>
</cp:coreProperties>
</file>